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434" r:id="rId2"/>
    <p:sldId id="441" r:id="rId3"/>
    <p:sldId id="442" r:id="rId4"/>
    <p:sldId id="437" r:id="rId5"/>
    <p:sldId id="443" r:id="rId6"/>
    <p:sldId id="444" r:id="rId7"/>
    <p:sldId id="445" r:id="rId8"/>
    <p:sldId id="446" r:id="rId9"/>
    <p:sldId id="447" r:id="rId10"/>
    <p:sldId id="448" r:id="rId11"/>
    <p:sldId id="449" r:id="rId12"/>
    <p:sldId id="450" r:id="rId13"/>
    <p:sldId id="451" r:id="rId14"/>
    <p:sldId id="452" r:id="rId15"/>
    <p:sldId id="453" r:id="rId16"/>
    <p:sldId id="454" r:id="rId17"/>
    <p:sldId id="455" r:id="rId18"/>
    <p:sldId id="456" r:id="rId19"/>
    <p:sldId id="457" r:id="rId20"/>
    <p:sldId id="507" r:id="rId21"/>
    <p:sldId id="458" r:id="rId22"/>
    <p:sldId id="506" r:id="rId23"/>
    <p:sldId id="459" r:id="rId24"/>
    <p:sldId id="460" r:id="rId25"/>
    <p:sldId id="461" r:id="rId26"/>
    <p:sldId id="462" r:id="rId27"/>
    <p:sldId id="463" r:id="rId28"/>
    <p:sldId id="464" r:id="rId29"/>
    <p:sldId id="465" r:id="rId30"/>
    <p:sldId id="466" r:id="rId31"/>
    <p:sldId id="467" r:id="rId32"/>
    <p:sldId id="468" r:id="rId33"/>
    <p:sldId id="469" r:id="rId34"/>
    <p:sldId id="470" r:id="rId35"/>
    <p:sldId id="471" r:id="rId36"/>
    <p:sldId id="472" r:id="rId37"/>
    <p:sldId id="473" r:id="rId38"/>
    <p:sldId id="474" r:id="rId39"/>
    <p:sldId id="475" r:id="rId40"/>
    <p:sldId id="476" r:id="rId41"/>
    <p:sldId id="477" r:id="rId42"/>
    <p:sldId id="478" r:id="rId43"/>
    <p:sldId id="479" r:id="rId44"/>
    <p:sldId id="480" r:id="rId45"/>
    <p:sldId id="481" r:id="rId46"/>
    <p:sldId id="482" r:id="rId47"/>
    <p:sldId id="483" r:id="rId48"/>
    <p:sldId id="484" r:id="rId49"/>
    <p:sldId id="485" r:id="rId50"/>
    <p:sldId id="486" r:id="rId51"/>
    <p:sldId id="487" r:id="rId52"/>
    <p:sldId id="488" r:id="rId53"/>
    <p:sldId id="489" r:id="rId54"/>
    <p:sldId id="490" r:id="rId55"/>
    <p:sldId id="491" r:id="rId56"/>
    <p:sldId id="492" r:id="rId57"/>
    <p:sldId id="493" r:id="rId58"/>
    <p:sldId id="494" r:id="rId59"/>
    <p:sldId id="495" r:id="rId60"/>
    <p:sldId id="496" r:id="rId61"/>
    <p:sldId id="497" r:id="rId62"/>
    <p:sldId id="498" r:id="rId63"/>
    <p:sldId id="499" r:id="rId64"/>
    <p:sldId id="500" r:id="rId65"/>
    <p:sldId id="501" r:id="rId66"/>
    <p:sldId id="502" r:id="rId67"/>
    <p:sldId id="503" r:id="rId68"/>
    <p:sldId id="504" r:id="rId69"/>
    <p:sldId id="505" r:id="rId70"/>
  </p:sldIdLst>
  <p:sldSz cx="10440988"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ene Valdez" initials="SV"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94434" autoAdjust="0"/>
  </p:normalViewPr>
  <p:slideViewPr>
    <p:cSldViewPr snapToGrid="0">
      <p:cViewPr varScale="1">
        <p:scale>
          <a:sx n="65" d="100"/>
          <a:sy n="65" d="100"/>
        </p:scale>
        <p:origin x="968" y="32"/>
      </p:cViewPr>
      <p:guideLst>
        <p:guide orient="horz" pos="2160"/>
        <p:guide pos="328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5FC11-D91C-401E-8F5D-AE696559CA6D}" type="datetimeFigureOut">
              <a:rPr lang="es-MX" smtClean="0"/>
              <a:t>17/05/2021</a:t>
            </a:fld>
            <a:endParaRPr lang="es-MX"/>
          </a:p>
        </p:txBody>
      </p:sp>
      <p:sp>
        <p:nvSpPr>
          <p:cNvPr id="4" name="Marcador de imagen de diapositiva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27152-E104-4C97-94E3-36933816BE1F}" type="slidenum">
              <a:rPr lang="es-MX" smtClean="0"/>
              <a:t>‹Nº›</a:t>
            </a:fld>
            <a:endParaRPr lang="es-MX"/>
          </a:p>
        </p:txBody>
      </p:sp>
    </p:spTree>
    <p:extLst>
      <p:ext uri="{BB962C8B-B14F-4D97-AF65-F5344CB8AC3E}">
        <p14:creationId xmlns:p14="http://schemas.microsoft.com/office/powerpoint/2010/main" val="1446283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AF027152-E104-4C97-94E3-36933816BE1F}" type="slidenum">
              <a:rPr lang="es-MX" smtClean="0"/>
              <a:t>69</a:t>
            </a:fld>
            <a:endParaRPr lang="es-MX"/>
          </a:p>
        </p:txBody>
      </p:sp>
    </p:spTree>
    <p:extLst>
      <p:ext uri="{BB962C8B-B14F-4D97-AF65-F5344CB8AC3E}">
        <p14:creationId xmlns:p14="http://schemas.microsoft.com/office/powerpoint/2010/main" val="226607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83074" y="1122363"/>
            <a:ext cx="887484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05124" y="3602038"/>
            <a:ext cx="783074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280F58E-B978-4074-9C0D-0ABC5675ECDC}" type="datetime1">
              <a:rPr lang="es-MX" smtClean="0"/>
              <a:t>17/05/2021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286876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79073D0-0FBD-4A2F-B80D-FF5A3A7D9446}" type="datetime1">
              <a:rPr lang="es-MX" smtClean="0"/>
              <a:t>17/05/2021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71277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1833" y="365125"/>
            <a:ext cx="2251338"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17818" y="365125"/>
            <a:ext cx="6623502"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966715F-7220-4A43-8D4E-C9A4E557C9B3}" type="datetime1">
              <a:rPr lang="es-MX" smtClean="0"/>
              <a:t>17/05/2021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197240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4BCED3-B155-4A33-BDC9-5109E73F5421}" type="datetime1">
              <a:rPr lang="es-MX" smtClean="0"/>
              <a:t>17/05/2021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lvl1pPr>
              <a:defRPr b="1">
                <a:solidFill>
                  <a:schemeClr val="accent1"/>
                </a:solidFill>
                <a:latin typeface="Century Gothic" panose="020B0502020202020204" pitchFamily="34" charset="0"/>
              </a:defRPr>
            </a:lvl1pPr>
          </a:lstStyle>
          <a:p>
            <a:fld id="{7B9BE44C-35C6-4484-9F8C-73DD43F795BB}" type="slidenum">
              <a:rPr lang="es-MX" smtClean="0"/>
              <a:pPr/>
              <a:t>‹Nº›</a:t>
            </a:fld>
            <a:r>
              <a:rPr lang="es-MX" dirty="0" smtClean="0"/>
              <a:t>/67</a:t>
            </a:r>
            <a:endParaRPr lang="es-MX" dirty="0"/>
          </a:p>
        </p:txBody>
      </p:sp>
    </p:spTree>
    <p:extLst>
      <p:ext uri="{BB962C8B-B14F-4D97-AF65-F5344CB8AC3E}">
        <p14:creationId xmlns:p14="http://schemas.microsoft.com/office/powerpoint/2010/main" val="282955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12381" y="1709740"/>
            <a:ext cx="9005352"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12381" y="4589465"/>
            <a:ext cx="900535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54ADE6A-A553-4FE6-9BE1-70A03905BD7E}" type="datetime1">
              <a:rPr lang="es-MX" smtClean="0"/>
              <a:t>17/05/2021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1803225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717818" y="1825625"/>
            <a:ext cx="443742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285750" y="1825625"/>
            <a:ext cx="443742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8317F92-7E0A-41FA-B643-B204A5DE3A7C}" type="datetime1">
              <a:rPr lang="es-MX" smtClean="0"/>
              <a:t>17/05/2021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1258481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19178" y="365127"/>
            <a:ext cx="9005352"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19179" y="1681163"/>
            <a:ext cx="44170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19179" y="2505075"/>
            <a:ext cx="441702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285751" y="1681163"/>
            <a:ext cx="443878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285751" y="2505075"/>
            <a:ext cx="443878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65280AF-CAA6-4157-9219-2C29EF03938D}" type="datetime1">
              <a:rPr lang="es-MX" smtClean="0"/>
              <a:t>17/05/2021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3315020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87A61E2-3474-4E02-8163-D378C1117CC8}" type="datetime1">
              <a:rPr lang="es-MX" smtClean="0"/>
              <a:t>17/05/2021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2156797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37A85-03A8-4FA9-935C-584536316F00}" type="datetime1">
              <a:rPr lang="es-MX" smtClean="0"/>
              <a:t>17/05/2021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3880137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19178" y="457200"/>
            <a:ext cx="3367490"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438780" y="987427"/>
            <a:ext cx="52857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19178" y="2057400"/>
            <a:ext cx="33674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AEE97C-C6D0-4DD7-ACFA-3E8608E8AC31}" type="datetime1">
              <a:rPr lang="es-MX" smtClean="0"/>
              <a:t>17/05/2021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103361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19178" y="457200"/>
            <a:ext cx="3367490"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438780" y="987427"/>
            <a:ext cx="52857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719178" y="2057400"/>
            <a:ext cx="33674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12FCE7B-2019-440E-BE64-8D6EB3A7CD33}" type="datetime1">
              <a:rPr lang="es-MX" smtClean="0"/>
              <a:t>17/05/2021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836080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0000">
              <a:srgbClr val="92D050"/>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818" y="365127"/>
            <a:ext cx="9005352"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17818" y="1825625"/>
            <a:ext cx="9005352"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17818" y="6356352"/>
            <a:ext cx="23492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00D3-1FE9-4FAA-80FD-56F3EFA2799B}" type="datetime1">
              <a:rPr lang="es-MX" smtClean="0"/>
              <a:t>17/05/2021</a:t>
            </a:fld>
            <a:endParaRPr lang="es-MX"/>
          </a:p>
        </p:txBody>
      </p:sp>
      <p:sp>
        <p:nvSpPr>
          <p:cNvPr id="5" name="Footer Placeholder 4"/>
          <p:cNvSpPr>
            <a:spLocks noGrp="1"/>
          </p:cNvSpPr>
          <p:nvPr>
            <p:ph type="ftr" sz="quarter" idx="3"/>
          </p:nvPr>
        </p:nvSpPr>
        <p:spPr>
          <a:xfrm>
            <a:off x="3458578" y="6356352"/>
            <a:ext cx="352383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7373948" y="6356352"/>
            <a:ext cx="23492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BE44C-35C6-4484-9F8C-73DD43F795BB}" type="slidenum">
              <a:rPr lang="es-MX" smtClean="0"/>
              <a:t>‹Nº›</a:t>
            </a:fld>
            <a:endParaRPr lang="es-MX"/>
          </a:p>
        </p:txBody>
      </p:sp>
    </p:spTree>
    <p:extLst>
      <p:ext uri="{BB962C8B-B14F-4D97-AF65-F5344CB8AC3E}">
        <p14:creationId xmlns:p14="http://schemas.microsoft.com/office/powerpoint/2010/main" val="1537667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1.jpeg"/><Relationship Id="rId7" Type="http://schemas.openxmlformats.org/officeDocument/2006/relationships/slide" Target="slide15.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3.xml"/><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1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3.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2.png"/><Relationship Id="rId7" Type="http://schemas.openxmlformats.org/officeDocument/2006/relationships/image" Target="../media/image17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 Id="rId9" Type="http://schemas.openxmlformats.org/officeDocument/2006/relationships/image" Target="../media/image190.png"/></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 Id="rId9" Type="http://schemas.openxmlformats.org/officeDocument/2006/relationships/image" Target="../media/image22.png"/></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10" Type="http://schemas.openxmlformats.org/officeDocument/2006/relationships/image" Target="../media/image29.png"/><Relationship Id="rId4" Type="http://schemas.microsoft.com/office/2007/relationships/hdphoto" Target="../media/hdphoto1.wdp"/><Relationship Id="rId9" Type="http://schemas.openxmlformats.org/officeDocument/2006/relationships/image" Target="../media/image28.png"/></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10" Type="http://schemas.openxmlformats.org/officeDocument/2006/relationships/image" Target="../media/image26.png"/><Relationship Id="rId4" Type="http://schemas.microsoft.com/office/2007/relationships/hdphoto" Target="../media/hdphoto1.wdp"/><Relationship Id="rId9" Type="http://schemas.openxmlformats.org/officeDocument/2006/relationships/image" Target="../media/image25.png"/></Relationships>
</file>

<file path=ppt/slides/_rels/slide3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 Id="rId9" Type="http://schemas.openxmlformats.org/officeDocument/2006/relationships/image" Target="../media/image33.png"/></Relationships>
</file>

<file path=ppt/slides/_rels/slide3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20.png"/><Relationship Id="rId3" Type="http://schemas.openxmlformats.org/officeDocument/2006/relationships/image" Target="../media/image2.png"/><Relationship Id="rId7" Type="http://schemas.openxmlformats.org/officeDocument/2006/relationships/image" Target="../media/image34.png"/><Relationship Id="rId12"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40.png"/><Relationship Id="rId5" Type="http://schemas.openxmlformats.org/officeDocument/2006/relationships/slide" Target="slide1.xml"/><Relationship Id="rId10" Type="http://schemas.openxmlformats.org/officeDocument/2006/relationships/image" Target="../media/image39.png"/><Relationship Id="rId4" Type="http://schemas.microsoft.com/office/2007/relationships/hdphoto" Target="../media/hdphoto1.wdp"/><Relationship Id="rId9"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33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52.png"/><Relationship Id="rId5" Type="http://schemas.openxmlformats.org/officeDocument/2006/relationships/slide" Target="slide1.xml"/><Relationship Id="rId10" Type="http://schemas.openxmlformats.org/officeDocument/2006/relationships/image" Target="../media/image51.png"/><Relationship Id="rId4" Type="http://schemas.microsoft.com/office/2007/relationships/hdphoto" Target="../media/hdphoto1.wdp"/><Relationship Id="rId9" Type="http://schemas.openxmlformats.org/officeDocument/2006/relationships/image" Target="../media/image50.png"/></Relationships>
</file>

<file path=ppt/slides/_rels/slide4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5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 Id="rId9"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 Id="rId9"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2.png"/><Relationship Id="rId7" Type="http://schemas.openxmlformats.org/officeDocument/2006/relationships/image" Target="../media/image6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68.png"/><Relationship Id="rId5" Type="http://schemas.openxmlformats.org/officeDocument/2006/relationships/slide" Target="slide1.xml"/><Relationship Id="rId10" Type="http://schemas.openxmlformats.org/officeDocument/2006/relationships/image" Target="../media/image67.png"/><Relationship Id="rId4" Type="http://schemas.microsoft.com/office/2007/relationships/hdphoto" Target="../media/hdphoto1.wdp"/><Relationship Id="rId9" Type="http://schemas.openxmlformats.org/officeDocument/2006/relationships/image" Target="../media/image66.png"/></Relationships>
</file>

<file path=ppt/slides/_rels/slide5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png"/><Relationship Id="rId7" Type="http://schemas.openxmlformats.org/officeDocument/2006/relationships/image" Target="../media/image47.png"/><Relationship Id="rId12"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70.png"/><Relationship Id="rId5" Type="http://schemas.openxmlformats.org/officeDocument/2006/relationships/slide" Target="slide1.xml"/><Relationship Id="rId10" Type="http://schemas.openxmlformats.org/officeDocument/2006/relationships/image" Target="../media/image69.png"/><Relationship Id="rId4" Type="http://schemas.microsoft.com/office/2007/relationships/hdphoto" Target="../media/hdphoto1.wdp"/><Relationship Id="rId9" Type="http://schemas.openxmlformats.org/officeDocument/2006/relationships/image" Target="../media/image59.png"/></Relationships>
</file>

<file path=ppt/slides/_rels/slide5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 Id="rId9" Type="http://schemas.openxmlformats.org/officeDocument/2006/relationships/image" Target="../media/image77.png"/></Relationships>
</file>

<file path=ppt/slides/_rels/slide5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2.png"/><Relationship Id="rId7" Type="http://schemas.openxmlformats.org/officeDocument/2006/relationships/image" Target="../media/image78.png"/><Relationship Id="rId12"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82.png"/><Relationship Id="rId5" Type="http://schemas.openxmlformats.org/officeDocument/2006/relationships/slide" Target="slide1.xml"/><Relationship Id="rId10" Type="http://schemas.openxmlformats.org/officeDocument/2006/relationships/image" Target="../media/image81.png"/><Relationship Id="rId4" Type="http://schemas.microsoft.com/office/2007/relationships/hdphoto" Target="../media/hdphoto1.wdp"/><Relationship Id="rId9" Type="http://schemas.openxmlformats.org/officeDocument/2006/relationships/image" Target="../media/image80.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2.png"/><Relationship Id="rId7" Type="http://schemas.openxmlformats.org/officeDocument/2006/relationships/image" Target="../media/image8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8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 Id="rId9" Type="http://schemas.openxmlformats.org/officeDocument/2006/relationships/image" Target="../media/image30.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2.png"/><Relationship Id="rId7" Type="http://schemas.openxmlformats.org/officeDocument/2006/relationships/image" Target="../media/image9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2.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83.png"/><Relationship Id="rId5" Type="http://schemas.openxmlformats.org/officeDocument/2006/relationships/slide" Target="slide1.xml"/><Relationship Id="rId10" Type="http://schemas.openxmlformats.org/officeDocument/2006/relationships/image" Target="../media/image96.png"/><Relationship Id="rId4" Type="http://schemas.microsoft.com/office/2007/relationships/hdphoto" Target="../media/hdphoto1.wdp"/><Relationship Id="rId9" Type="http://schemas.openxmlformats.org/officeDocument/2006/relationships/image" Target="../media/image9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2.png"/><Relationship Id="rId7" Type="http://schemas.openxmlformats.org/officeDocument/2006/relationships/image" Target="../media/image9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30.jpeg"/><Relationship Id="rId5" Type="http://schemas.openxmlformats.org/officeDocument/2006/relationships/slide" Target="slide1.xml"/><Relationship Id="rId10" Type="http://schemas.openxmlformats.org/officeDocument/2006/relationships/image" Target="../media/image102.png"/><Relationship Id="rId4" Type="http://schemas.microsoft.com/office/2007/relationships/hdphoto" Target="../media/hdphoto1.wdp"/><Relationship Id="rId9" Type="http://schemas.openxmlformats.org/officeDocument/2006/relationships/image" Target="../media/image101.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2.png"/><Relationship Id="rId7" Type="http://schemas.openxmlformats.org/officeDocument/2006/relationships/image" Target="../media/image10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10" Type="http://schemas.openxmlformats.org/officeDocument/2006/relationships/image" Target="../media/image107.png"/><Relationship Id="rId4" Type="http://schemas.microsoft.com/office/2007/relationships/hdphoto" Target="../media/hdphoto1.wdp"/><Relationship Id="rId9" Type="http://schemas.openxmlformats.org/officeDocument/2006/relationships/image" Target="../media/image106.png"/></Relationships>
</file>

<file path=ppt/slides/_rels/slide6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10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10" Type="http://schemas.openxmlformats.org/officeDocument/2006/relationships/image" Target="../media/image111.png"/><Relationship Id="rId4" Type="http://schemas.microsoft.com/office/2007/relationships/hdphoto" Target="../media/hdphoto1.wdp"/><Relationship Id="rId9" Type="http://schemas.openxmlformats.org/officeDocument/2006/relationships/image" Target="../media/image110.png"/></Relationships>
</file>

<file path=ppt/slides/_rels/slide64.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2.png"/><Relationship Id="rId7" Type="http://schemas.openxmlformats.org/officeDocument/2006/relationships/image" Target="../media/image112.png"/><Relationship Id="rId12" Type="http://schemas.openxmlformats.org/officeDocument/2006/relationships/image" Target="../media/image11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116.png"/><Relationship Id="rId5" Type="http://schemas.openxmlformats.org/officeDocument/2006/relationships/slide" Target="slide1.xml"/><Relationship Id="rId10" Type="http://schemas.openxmlformats.org/officeDocument/2006/relationships/image" Target="../media/image115.png"/><Relationship Id="rId4" Type="http://schemas.microsoft.com/office/2007/relationships/hdphoto" Target="../media/hdphoto1.wdp"/><Relationship Id="rId9"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jpeg"/><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xml"/><Relationship Id="rId5" Type="http://schemas.microsoft.com/office/2007/relationships/hdphoto" Target="../media/hdphoto1.wdp"/><Relationship Id="rId10" Type="http://schemas.openxmlformats.org/officeDocument/2006/relationships/image" Target="../media/image71.png"/><Relationship Id="rId4" Type="http://schemas.openxmlformats.org/officeDocument/2006/relationships/image" Target="../media/image2.png"/><Relationship Id="rId9"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79935" y="2902917"/>
            <a:ext cx="10081120" cy="707886"/>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defPPr>
              <a:defRPr lang="es-MX"/>
            </a:defPPr>
            <a:lvl1pPr algn="ctr">
              <a:defRPr sz="4000" b="1">
                <a:ln w="11430"/>
                <a:solidFill>
                  <a:prstClr val="white"/>
                </a:solidFill>
                <a:effectLst>
                  <a:outerShdw blurRad="80000" dist="40000" dir="5040000" algn="tl">
                    <a:srgbClr val="000000">
                      <a:alpha val="30000"/>
                    </a:srgbClr>
                  </a:outerShdw>
                </a:effectLst>
              </a:defRPr>
            </a:lvl1pPr>
          </a:lstStyle>
          <a:p>
            <a:r>
              <a:rPr lang="es-MX" dirty="0" smtClean="0"/>
              <a:t>UNIDAD V: DISEÑO DE CONEXIONES</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pic>
        <p:nvPicPr>
          <p:cNvPr id="13" name="4 Imagen" descr="MD LOGO.jpg"/>
          <p:cNvPicPr>
            <a:picLocks noChangeAspect="1"/>
          </p:cNvPicPr>
          <p:nvPr/>
        </p:nvPicPr>
        <p:blipFill>
          <a:blip r:embed="rId4" cstate="print"/>
          <a:stretch>
            <a:fillRect/>
          </a:stretch>
        </p:blipFill>
        <p:spPr>
          <a:xfrm>
            <a:off x="271860" y="258432"/>
            <a:ext cx="1577552" cy="720000"/>
          </a:xfrm>
          <a:prstGeom prst="rect">
            <a:avLst/>
          </a:prstGeom>
        </p:spPr>
      </p:pic>
      <p:pic>
        <p:nvPicPr>
          <p:cNvPr id="14" name="Picture 2" descr="http://www.conadeipfba.org.mx/sites/default/files/dev1/sites/default/files/images/equipos/logo-institucion/institucion-itlp.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9" y="116649"/>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5"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1</a:t>
            </a:fld>
            <a:r>
              <a:rPr lang="es-MX" dirty="0" smtClean="0"/>
              <a:t>/69</a:t>
            </a:r>
            <a:endParaRPr lang="es-MX" dirty="0"/>
          </a:p>
        </p:txBody>
      </p:sp>
    </p:spTree>
    <p:extLst>
      <p:ext uri="{BB962C8B-B14F-4D97-AF65-F5344CB8AC3E}">
        <p14:creationId xmlns:p14="http://schemas.microsoft.com/office/powerpoint/2010/main" val="1962685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smtClean="0"/>
              <a:t>INTRODUCCIÓN</a:t>
            </a:r>
            <a:endParaRPr lang="es-MX"/>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2 Marcador de contenido"/>
          <p:cNvSpPr txBox="1">
            <a:spLocks/>
          </p:cNvSpPr>
          <p:nvPr/>
        </p:nvSpPr>
        <p:spPr>
          <a:xfrm>
            <a:off x="474561" y="1848015"/>
            <a:ext cx="9354448" cy="1207591"/>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just" eaLnBrk="1" hangingPunct="1">
              <a:buFont typeface="Wingdings" pitchFamily="2" charset="2"/>
              <a:buNone/>
            </a:pPr>
            <a:r>
              <a:rPr lang="es-MX" sz="1900" dirty="0" smtClean="0">
                <a:effectLst/>
                <a:cs typeface="Arial" charset="0"/>
              </a:rPr>
              <a:t>Similarmente a la figura anterior, la soldadura debe resistir las fuerzas cortantes.</a:t>
            </a:r>
          </a:p>
        </p:txBody>
      </p:sp>
      <p:pic>
        <p:nvPicPr>
          <p:cNvPr id="15" name="Picture 2"/>
          <p:cNvPicPr>
            <a:picLocks noChangeAspect="1" noChangeArrowheads="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l="25930" t="36832" r="25966" b="21334"/>
          <a:stretch/>
        </p:blipFill>
        <p:spPr bwMode="auto">
          <a:xfrm>
            <a:off x="2022330" y="2862854"/>
            <a:ext cx="6258910" cy="2900855"/>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10</a:t>
            </a:fld>
            <a:r>
              <a:rPr lang="es-MX" dirty="0" smtClean="0"/>
              <a:t>/69</a:t>
            </a:r>
            <a:endParaRPr lang="es-MX" dirty="0"/>
          </a:p>
        </p:txBody>
      </p:sp>
    </p:spTree>
    <p:extLst>
      <p:ext uri="{BB962C8B-B14F-4D97-AF65-F5344CB8AC3E}">
        <p14:creationId xmlns:p14="http://schemas.microsoft.com/office/powerpoint/2010/main" val="2099158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smtClean="0"/>
              <a:t>INTRODUCCIÓN</a:t>
            </a:r>
            <a:endParaRPr lang="es-MX"/>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1" name="2 Marcador de contenido"/>
          <p:cNvSpPr txBox="1">
            <a:spLocks/>
          </p:cNvSpPr>
          <p:nvPr/>
        </p:nvSpPr>
        <p:spPr>
          <a:xfrm>
            <a:off x="474561" y="1817312"/>
            <a:ext cx="9354448" cy="1807468"/>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just" eaLnBrk="1" hangingPunct="1">
              <a:buFont typeface="Wingdings" pitchFamily="2" charset="2"/>
              <a:buNone/>
            </a:pPr>
            <a:r>
              <a:rPr lang="es-MX" sz="1900" dirty="0" smtClean="0">
                <a:effectLst/>
                <a:cs typeface="Arial" charset="0"/>
              </a:rPr>
              <a:t>La conexión de una ménsula al patín de una columna lo muestra la figura siguiente, ya sea por sujetadores o por soldadura, somete la conexión a cortante cuando se carga como se muestra.</a:t>
            </a:r>
          </a:p>
          <a:p>
            <a:pPr marL="0" indent="0" eaLnBrk="1" hangingPunct="1">
              <a:buFont typeface="Wingdings" pitchFamily="2" charset="2"/>
              <a:buNone/>
            </a:pPr>
            <a:endParaRPr lang="es-MX" sz="1900" dirty="0" smtClean="0">
              <a:effectLst/>
              <a:cs typeface="Arial" charset="0"/>
            </a:endParaRPr>
          </a:p>
        </p:txBody>
      </p:sp>
      <p:pic>
        <p:nvPicPr>
          <p:cNvPr id="17" name="Picture 4"/>
          <p:cNvPicPr>
            <a:picLocks noChangeAspect="1" noChangeArrowheads="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l="19586" t="26696" r="25402" b="16692"/>
          <a:stretch/>
        </p:blipFill>
        <p:spPr bwMode="auto">
          <a:xfrm>
            <a:off x="1908198" y="2721046"/>
            <a:ext cx="6624589" cy="3133526"/>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11</a:t>
            </a:fld>
            <a:r>
              <a:rPr lang="es-MX" dirty="0" smtClean="0"/>
              <a:t>/69</a:t>
            </a:r>
            <a:endParaRPr lang="es-MX" dirty="0"/>
          </a:p>
        </p:txBody>
      </p:sp>
    </p:spTree>
    <p:extLst>
      <p:ext uri="{BB962C8B-B14F-4D97-AF65-F5344CB8AC3E}">
        <p14:creationId xmlns:p14="http://schemas.microsoft.com/office/powerpoint/2010/main" val="4266047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smtClean="0"/>
              <a:t>INTRODUCCIÓN</a:t>
            </a:r>
            <a:endParaRPr lang="es-MX"/>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pic>
        <p:nvPicPr>
          <p:cNvPr id="10" name="Picture 2"/>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l="41440" t="27737" r="41960" b="11784"/>
          <a:stretch>
            <a:fillRect/>
          </a:stretch>
        </p:blipFill>
        <p:spPr bwMode="auto">
          <a:xfrm>
            <a:off x="1382397" y="3006804"/>
            <a:ext cx="2256154" cy="3192591"/>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15" name="2 Marcador de contenido"/>
          <p:cNvSpPr txBox="1">
            <a:spLocks/>
          </p:cNvSpPr>
          <p:nvPr/>
        </p:nvSpPr>
        <p:spPr>
          <a:xfrm>
            <a:off x="804654" y="1848015"/>
            <a:ext cx="3411640" cy="1096947"/>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just" eaLnBrk="1" hangingPunct="1">
              <a:buNone/>
            </a:pPr>
            <a:r>
              <a:rPr lang="es-MX" sz="1900" dirty="0" smtClean="0">
                <a:effectLst/>
                <a:cs typeface="Arial" charset="0"/>
              </a:rPr>
              <a:t>La conexión colgante que se enseña en la siguiente figura, pone los sujetadores a tensión.</a:t>
            </a:r>
          </a:p>
        </p:txBody>
      </p:sp>
      <p:sp>
        <p:nvSpPr>
          <p:cNvPr id="18" name="2 Marcador de contenido"/>
          <p:cNvSpPr txBox="1">
            <a:spLocks/>
          </p:cNvSpPr>
          <p:nvPr/>
        </p:nvSpPr>
        <p:spPr>
          <a:xfrm>
            <a:off x="5641489" y="1887072"/>
            <a:ext cx="3367649" cy="1018832"/>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just" eaLnBrk="1" hangingPunct="1">
              <a:buNone/>
            </a:pPr>
            <a:r>
              <a:rPr lang="es-MX" sz="1900" dirty="0">
                <a:effectLst/>
                <a:cs typeface="Arial" charset="0"/>
              </a:rPr>
              <a:t>La conexión mostrada produce el cortante y la tensión en la fila superior de los sujetadores</a:t>
            </a:r>
          </a:p>
        </p:txBody>
      </p:sp>
      <p:pic>
        <p:nvPicPr>
          <p:cNvPr id="19" name="Picture 2"/>
          <p:cNvPicPr>
            <a:picLocks noChangeAspect="1" noChangeArrowheads="1"/>
          </p:cNvPicPr>
          <p:nvPr/>
        </p:nvPicPr>
        <p:blipFill rotWithShape="1">
          <a:blip r:embed="rId8">
            <a:duotone>
              <a:schemeClr val="accent3">
                <a:shade val="45000"/>
                <a:satMod val="135000"/>
              </a:schemeClr>
              <a:prstClr val="white"/>
            </a:duotone>
            <a:extLst>
              <a:ext uri="{28A0092B-C50C-407E-A947-70E740481C1C}">
                <a14:useLocalDpi xmlns:a14="http://schemas.microsoft.com/office/drawing/2010/main" val="0"/>
              </a:ext>
            </a:extLst>
          </a:blip>
          <a:srcRect l="20477" t="29557" r="27662" b="15195"/>
          <a:stretch/>
        </p:blipFill>
        <p:spPr bwMode="auto">
          <a:xfrm>
            <a:off x="4821620" y="3380682"/>
            <a:ext cx="5007389" cy="2468923"/>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12</a:t>
            </a:fld>
            <a:r>
              <a:rPr lang="es-MX" dirty="0" smtClean="0"/>
              <a:t>/69</a:t>
            </a:r>
            <a:endParaRPr lang="es-MX" dirty="0"/>
          </a:p>
        </p:txBody>
      </p:sp>
    </p:spTree>
    <p:extLst>
      <p:ext uri="{BB962C8B-B14F-4D97-AF65-F5344CB8AC3E}">
        <p14:creationId xmlns:p14="http://schemas.microsoft.com/office/powerpoint/2010/main" val="661687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smtClean="0"/>
              <a:t>INTRODUCCIÓN</a:t>
            </a:r>
            <a:endParaRPr lang="es-MX"/>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7" name="2 Marcador de contenido"/>
          <p:cNvSpPr txBox="1">
            <a:spLocks/>
          </p:cNvSpPr>
          <p:nvPr/>
        </p:nvSpPr>
        <p:spPr>
          <a:xfrm>
            <a:off x="474561" y="1848015"/>
            <a:ext cx="9354448" cy="1283915"/>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just" eaLnBrk="1" hangingPunct="1">
              <a:buFont typeface="Wingdings" pitchFamily="2" charset="2"/>
              <a:buNone/>
            </a:pPr>
            <a:r>
              <a:rPr lang="es-MX" sz="1900" dirty="0" smtClean="0">
                <a:effectLst/>
                <a:cs typeface="Arial" charset="0"/>
              </a:rPr>
              <a:t>La conexión mostrada produce el cortante y la tensión en la fila superior de los sujetadores.</a:t>
            </a:r>
          </a:p>
        </p:txBody>
      </p:sp>
      <p:pic>
        <p:nvPicPr>
          <p:cNvPr id="20" name="Picture 2"/>
          <p:cNvPicPr>
            <a:picLocks noChangeAspect="1" noChangeArrowheads="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l="20477" t="29557" r="27662" b="15195"/>
          <a:stretch/>
        </p:blipFill>
        <p:spPr bwMode="auto">
          <a:xfrm>
            <a:off x="1777964" y="2555734"/>
            <a:ext cx="6747642" cy="3326965"/>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13</a:t>
            </a:fld>
            <a:r>
              <a:rPr lang="es-MX" dirty="0" smtClean="0"/>
              <a:t>/69</a:t>
            </a:r>
            <a:endParaRPr lang="es-MX" dirty="0"/>
          </a:p>
        </p:txBody>
      </p:sp>
    </p:spTree>
    <p:extLst>
      <p:ext uri="{BB962C8B-B14F-4D97-AF65-F5344CB8AC3E}">
        <p14:creationId xmlns:p14="http://schemas.microsoft.com/office/powerpoint/2010/main" val="93627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smtClean="0"/>
              <a:t>INTRODUCCIÓN</a:t>
            </a:r>
            <a:endParaRPr lang="es-MX"/>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2 Marcador de contenido"/>
          <p:cNvSpPr txBox="1">
            <a:spLocks/>
          </p:cNvSpPr>
          <p:nvPr/>
        </p:nvSpPr>
        <p:spPr>
          <a:xfrm>
            <a:off x="468831" y="1817312"/>
            <a:ext cx="9360177" cy="5365750"/>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just" eaLnBrk="1" hangingPunct="1">
              <a:buFont typeface="Wingdings" pitchFamily="2" charset="2"/>
              <a:buNone/>
            </a:pPr>
            <a:r>
              <a:rPr lang="es-MX" sz="1900" dirty="0" smtClean="0">
                <a:effectLst/>
                <a:cs typeface="Arial" charset="0"/>
              </a:rPr>
              <a:t>La resistencia de un sujetador depende de si esta sometido a cortante, a tensión o a ambos. Las soldaduras son débiles en cortante, por lo que es común que se suponga que falla en cortante independientemente de la dirección de la carga. Una vez determinada la fuerza por sujetador o la fuerza por unidad de longitud de soldadura, resulta simple evaluar lo adecuado de la conexión.</a:t>
            </a:r>
          </a:p>
          <a:p>
            <a:pPr marL="0" indent="0" algn="just" eaLnBrk="1" hangingPunct="1">
              <a:buFont typeface="Wingdings" pitchFamily="2" charset="2"/>
              <a:buNone/>
            </a:pPr>
            <a:r>
              <a:rPr lang="es-MX" sz="1900" dirty="0" smtClean="0">
                <a:effectLst/>
                <a:cs typeface="Arial" charset="0"/>
              </a:rPr>
              <a:t>Esta determinación es la base para las dos clasificaciones principales de las conexiones.</a:t>
            </a: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14</a:t>
            </a:fld>
            <a:r>
              <a:rPr lang="es-MX" dirty="0" smtClean="0"/>
              <a:t>/69</a:t>
            </a:r>
            <a:endParaRPr lang="es-MX" dirty="0"/>
          </a:p>
        </p:txBody>
      </p:sp>
    </p:spTree>
    <p:extLst>
      <p:ext uri="{BB962C8B-B14F-4D97-AF65-F5344CB8AC3E}">
        <p14:creationId xmlns:p14="http://schemas.microsoft.com/office/powerpoint/2010/main" val="199996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31"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40"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1" name="10 CuadroTexto"/>
          <p:cNvSpPr txBox="1"/>
          <p:nvPr/>
        </p:nvSpPr>
        <p:spPr>
          <a:xfrm>
            <a:off x="179935" y="2902917"/>
            <a:ext cx="10081120" cy="707886"/>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defPPr>
              <a:defRPr lang="es-MX"/>
            </a:defPPr>
            <a:lvl1pPr algn="ctr">
              <a:defRPr sz="4000" b="1">
                <a:ln w="11430"/>
                <a:solidFill>
                  <a:prstClr val="white"/>
                </a:solidFill>
                <a:effectLst>
                  <a:outerShdw blurRad="80000" dist="40000" dir="5040000" algn="tl">
                    <a:srgbClr val="000000">
                      <a:alpha val="30000"/>
                    </a:srgbClr>
                  </a:outerShdw>
                </a:effectLst>
              </a:defRPr>
            </a:lvl1pPr>
          </a:lstStyle>
          <a:p>
            <a:r>
              <a:rPr lang="es-MX" dirty="0" smtClean="0"/>
              <a:t>CONEXIONES ATORNILLADAS</a:t>
            </a:r>
            <a:endParaRPr lang="es-MX" dirty="0"/>
          </a:p>
        </p:txBody>
      </p:sp>
      <p:sp>
        <p:nvSpPr>
          <p:cNvPr id="9"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15</a:t>
            </a:fld>
            <a:r>
              <a:rPr lang="es-MX" dirty="0" smtClean="0"/>
              <a:t>/69</a:t>
            </a:r>
            <a:endParaRPr lang="es-MX" dirty="0"/>
          </a:p>
        </p:txBody>
      </p:sp>
    </p:spTree>
    <p:extLst>
      <p:ext uri="{BB962C8B-B14F-4D97-AF65-F5344CB8AC3E}">
        <p14:creationId xmlns:p14="http://schemas.microsoft.com/office/powerpoint/2010/main" val="3957244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RESEÑA HISTÓRICA</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9" name="2 Marcador de contenido"/>
          <p:cNvSpPr>
            <a:spLocks noGrp="1"/>
          </p:cNvSpPr>
          <p:nvPr>
            <p:ph idx="1"/>
          </p:nvPr>
        </p:nvSpPr>
        <p:spPr>
          <a:xfrm>
            <a:off x="483281" y="1817312"/>
            <a:ext cx="9345728" cy="3734264"/>
          </a:xfrm>
        </p:spPr>
        <p:txBody>
          <a:bodyPr>
            <a:noAutofit/>
          </a:bodyPr>
          <a:lstStyle/>
          <a:p>
            <a:pPr marL="0" indent="0" algn="just">
              <a:lnSpc>
                <a:spcPct val="100000"/>
              </a:lnSpc>
              <a:buNone/>
            </a:pPr>
            <a:r>
              <a:rPr lang="es-MX" sz="1900" dirty="0" smtClean="0"/>
              <a:t>Las uniones creadas con tornillos no siempre han sido tan utilizadas debido a que no se confiaba mucho en este tipo de conectores, en 1934 C. </a:t>
            </a:r>
            <a:r>
              <a:rPr lang="es-MX" sz="1900" dirty="0" err="1" smtClean="0"/>
              <a:t>Batho</a:t>
            </a:r>
            <a:r>
              <a:rPr lang="es-MX" sz="1900" dirty="0" smtClean="0"/>
              <a:t> y E.H. </a:t>
            </a:r>
            <a:r>
              <a:rPr lang="es-MX" sz="1900" dirty="0" err="1" smtClean="0"/>
              <a:t>Bateman</a:t>
            </a:r>
            <a:r>
              <a:rPr lang="es-MX" sz="1900" dirty="0" smtClean="0"/>
              <a:t> sostuvieron por primera vez que los tornillos de alta resistencia podían ser empleados en estructuras de grandes dimensiones, pero fue hasta 1947 que el RESEARCH COUNCIL ON RIVETED AND BOLTED STRUCTURAL JOINTS OF THE ENGINEERING FOUNDATION fue establecido.</a:t>
            </a:r>
          </a:p>
          <a:p>
            <a:pPr algn="just">
              <a:defRPr/>
            </a:pPr>
            <a:endParaRPr lang="es-ES" sz="1900" dirty="0"/>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16</a:t>
            </a:fld>
            <a:r>
              <a:rPr lang="es-MX" dirty="0" smtClean="0"/>
              <a:t>/69</a:t>
            </a:r>
            <a:endParaRPr lang="es-MX" dirty="0"/>
          </a:p>
        </p:txBody>
      </p:sp>
      <p:pic>
        <p:nvPicPr>
          <p:cNvPr id="3" name="Imagen 2"/>
          <p:cNvPicPr>
            <a:picLocks noChangeAspect="1"/>
          </p:cNvPicPr>
          <p:nvPr/>
        </p:nvPicPr>
        <p:blipFill>
          <a:blip r:embed="rId7"/>
          <a:stretch>
            <a:fillRect/>
          </a:stretch>
        </p:blipFill>
        <p:spPr>
          <a:xfrm>
            <a:off x="3561601" y="3456724"/>
            <a:ext cx="3180367" cy="21202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882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TIPOS DE TORNILLOS</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2 Marcador de contenido"/>
          <p:cNvSpPr>
            <a:spLocks noGrp="1"/>
          </p:cNvSpPr>
          <p:nvPr>
            <p:ph idx="1"/>
          </p:nvPr>
        </p:nvSpPr>
        <p:spPr>
          <a:xfrm>
            <a:off x="474561" y="1838521"/>
            <a:ext cx="9354448" cy="4530725"/>
          </a:xfrm>
        </p:spPr>
        <p:txBody>
          <a:bodyPr>
            <a:normAutofit/>
          </a:bodyPr>
          <a:lstStyle/>
          <a:p>
            <a:pPr marL="0" indent="0" algn="just">
              <a:buNone/>
            </a:pPr>
            <a:r>
              <a:rPr lang="es-MX" sz="1900" dirty="0" smtClean="0"/>
              <a:t>Dependiendo de las propiedades de sus materiales, los tornillos pueden dividirse en:</a:t>
            </a:r>
          </a:p>
          <a:p>
            <a:pPr marL="0" indent="0" algn="just">
              <a:buNone/>
            </a:pPr>
            <a:endParaRPr lang="es-MX" sz="1900" dirty="0" smtClean="0"/>
          </a:p>
          <a:p>
            <a:pPr marL="0" indent="0" algn="just">
              <a:buNone/>
            </a:pPr>
            <a:r>
              <a:rPr lang="es-MX" sz="1900" b="1" u="sng" dirty="0" smtClean="0"/>
              <a:t>Tornillos comunes.-</a:t>
            </a:r>
            <a:r>
              <a:rPr lang="es-MX" sz="1900" dirty="0" smtClean="0"/>
              <a:t> los tornillos normales conocidos también como tornillos no acabados son designados como </a:t>
            </a:r>
            <a:r>
              <a:rPr lang="es-MX" sz="1900" b="1" u="sng" dirty="0" smtClean="0"/>
              <a:t>A307</a:t>
            </a:r>
            <a:r>
              <a:rPr lang="es-MX" sz="1900" dirty="0" smtClean="0"/>
              <a:t>.</a:t>
            </a:r>
          </a:p>
          <a:p>
            <a:pPr marL="0" indent="0" algn="just">
              <a:buNone/>
            </a:pPr>
            <a:endParaRPr lang="es-MX" sz="1900" dirty="0" smtClean="0"/>
          </a:p>
          <a:p>
            <a:pPr marL="0" indent="0" algn="just">
              <a:buNone/>
            </a:pPr>
            <a:r>
              <a:rPr lang="es-MX" sz="1900" b="1" u="sng" dirty="0" smtClean="0"/>
              <a:t>Tornillos de alta resistencia.-</a:t>
            </a:r>
            <a:r>
              <a:rPr lang="es-MX" sz="1900" dirty="0" smtClean="0"/>
              <a:t>  los tornillos de alta resistencia, para juntas estructurales, se tienen en dos grados: </a:t>
            </a:r>
            <a:r>
              <a:rPr lang="es-MX" sz="1900" b="1" u="sng" dirty="0" smtClean="0"/>
              <a:t>ASTM A325 y ASTM A490</a:t>
            </a:r>
            <a:r>
              <a:rPr lang="es-MX" sz="1900" dirty="0" smtClean="0"/>
              <a:t>.</a:t>
            </a:r>
          </a:p>
          <a:p>
            <a:pPr algn="just">
              <a:defRPr/>
            </a:pPr>
            <a:endParaRPr lang="es-ES" sz="1900" dirty="0">
              <a:effectLst/>
            </a:endParaRPr>
          </a:p>
        </p:txBody>
      </p:sp>
      <p:sp>
        <p:nvSpPr>
          <p:cNvPr id="3" name="Marcador de número de diapositiva 2"/>
          <p:cNvSpPr>
            <a:spLocks noGrp="1"/>
          </p:cNvSpPr>
          <p:nvPr>
            <p:ph type="sldNum" sz="quarter" idx="12"/>
          </p:nvPr>
        </p:nvSpPr>
        <p:spPr/>
        <p:txBody>
          <a:bodyPr/>
          <a:lstStyle/>
          <a:p>
            <a:fld id="{7B9BE44C-35C6-4484-9F8C-73DD43F795BB}" type="slidenum">
              <a:rPr lang="es-MX" smtClean="0"/>
              <a:pPr/>
              <a:t>17</a:t>
            </a:fld>
            <a:r>
              <a:rPr lang="es-MX" dirty="0" smtClean="0"/>
              <a:t>/69</a:t>
            </a:r>
            <a:endParaRPr lang="es-MX" dirty="0"/>
          </a:p>
        </p:txBody>
      </p:sp>
    </p:spTree>
    <p:extLst>
      <p:ext uri="{BB962C8B-B14F-4D97-AF65-F5344CB8AC3E}">
        <p14:creationId xmlns:p14="http://schemas.microsoft.com/office/powerpoint/2010/main" val="338987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DISEÑO POR CORTANTE</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1" name="11 Marcador de contenido"/>
              <p:cNvSpPr>
                <a:spLocks noGrp="1"/>
              </p:cNvSpPr>
              <p:nvPr>
                <p:ph idx="1"/>
              </p:nvPr>
            </p:nvSpPr>
            <p:spPr>
              <a:xfrm>
                <a:off x="483281" y="1817312"/>
                <a:ext cx="9345728" cy="4530725"/>
              </a:xfrm>
            </p:spPr>
            <p:txBody>
              <a:bodyPr>
                <a:normAutofit/>
              </a:bodyPr>
              <a:lstStyle/>
              <a:p>
                <a:pPr marL="0" indent="0" algn="just">
                  <a:buNone/>
                </a:pPr>
                <a:r>
                  <a:rPr lang="es-MX" sz="1900" dirty="0" smtClean="0"/>
                  <a:t>Antes de considerar la resistencia de los grados específicos de los tornillos, necesitamos examinar los diversos modos de falla que se pueden presentar en las conexiones con los sujetadores sometidos a cortante. Hay dos amplias categorías de fallas: </a:t>
                </a:r>
                <a:r>
                  <a:rPr lang="es-MX" sz="1900" b="1" u="sng" dirty="0" smtClean="0"/>
                  <a:t>La falla del sujetador y la de las partes conectadas</a:t>
                </a:r>
                <a:r>
                  <a:rPr lang="es-MX" sz="1900" dirty="0" smtClean="0"/>
                  <a:t>. Cuando se habla de cortante simple, la formula es:</a:t>
                </a:r>
              </a:p>
              <a:p>
                <a:pPr marL="0" indent="0" algn="ctr">
                  <a:buNone/>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𝐹</m:t>
                      </m:r>
                      <m:r>
                        <a:rPr lang="es-MX" sz="1900" b="0" i="1" baseline="-25000" smtClean="0">
                          <a:latin typeface="Cambria Math" panose="02040503050406030204" pitchFamily="18" charset="0"/>
                        </a:rPr>
                        <m:t>𝑣</m:t>
                      </m:r>
                      <m:r>
                        <a:rPr lang="es-MX" sz="1900" b="0" i="1" smtClean="0">
                          <a:latin typeface="Cambria Math" panose="02040503050406030204" pitchFamily="18" charset="0"/>
                        </a:rPr>
                        <m:t>= </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𝑃</m:t>
                          </m:r>
                        </m:num>
                        <m:den>
                          <m:r>
                            <a:rPr lang="es-MX" sz="1900" b="0" i="1" smtClean="0">
                              <a:latin typeface="Cambria Math" panose="02040503050406030204" pitchFamily="18" charset="0"/>
                            </a:rPr>
                            <m:t>𝐴</m:t>
                          </m:r>
                        </m:den>
                      </m:f>
                    </m:oMath>
                  </m:oMathPara>
                </a14:m>
                <a:endParaRPr lang="es-MX" sz="1900" b="0" dirty="0" smtClean="0"/>
              </a:p>
              <a:p>
                <a:pPr marL="0" indent="0" algn="ctr">
                  <a:buNone/>
                </a:pPr>
                <a14:m>
                  <m:oMathPara xmlns:m="http://schemas.openxmlformats.org/officeDocument/2006/math">
                    <m:oMathParaPr>
                      <m:jc m:val="left"/>
                    </m:oMathParaPr>
                    <m:oMath xmlns:m="http://schemas.openxmlformats.org/officeDocument/2006/math">
                      <m:r>
                        <a:rPr lang="es-MX" sz="1900" b="0" i="1" smtClean="0">
                          <a:latin typeface="Cambria Math" panose="02040503050406030204" pitchFamily="18" charset="0"/>
                        </a:rPr>
                        <m:t>𝐷𝑜𝑛𝑑𝑒</m:t>
                      </m:r>
                      <m:r>
                        <a:rPr lang="es-ES" sz="1900" b="0" i="1" smtClean="0">
                          <a:latin typeface="Cambria Math" panose="02040503050406030204" pitchFamily="18" charset="0"/>
                        </a:rPr>
                        <m:t>:</m:t>
                      </m:r>
                      <m:r>
                        <a:rPr lang="es-MX" sz="1900" b="0" i="1" smtClean="0">
                          <a:latin typeface="Cambria Math" panose="02040503050406030204" pitchFamily="18" charset="0"/>
                        </a:rPr>
                        <m:t>  </m:t>
                      </m:r>
                      <m:r>
                        <a:rPr lang="es-MX" sz="1900" b="0" i="1" smtClean="0">
                          <a:latin typeface="Cambria Math" panose="02040503050406030204" pitchFamily="18" charset="0"/>
                        </a:rPr>
                        <m:t>𝐴</m:t>
                      </m:r>
                      <m:r>
                        <a:rPr lang="es-MX" sz="1900" b="0" i="1" smtClean="0">
                          <a:latin typeface="Cambria Math" panose="02040503050406030204" pitchFamily="18" charset="0"/>
                        </a:rPr>
                        <m:t>= </m:t>
                      </m:r>
                      <m:f>
                        <m:fPr>
                          <m:ctrlPr>
                            <a:rPr lang="es-MX" sz="1900" b="0" i="1" smtClean="0">
                              <a:latin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𝜋</m:t>
                          </m:r>
                          <m:r>
                            <a:rPr lang="es-MX" sz="1900" b="0" i="1" smtClean="0">
                              <a:latin typeface="Cambria Math" panose="02040503050406030204" pitchFamily="18" charset="0"/>
                              <a:ea typeface="Cambria Math" panose="02040503050406030204" pitchFamily="18" charset="0"/>
                            </a:rPr>
                            <m:t> </m:t>
                          </m:r>
                          <m:sSup>
                            <m:sSupPr>
                              <m:ctrlPr>
                                <a:rPr lang="es-MX" sz="1900" b="0" i="1" smtClean="0">
                                  <a:latin typeface="Cambria Math" panose="02040503050406030204" pitchFamily="18" charset="0"/>
                                  <a:ea typeface="Cambria Math" panose="02040503050406030204" pitchFamily="18" charset="0"/>
                                </a:rPr>
                              </m:ctrlPr>
                            </m:sSupPr>
                            <m:e>
                              <m:r>
                                <a:rPr lang="es-MX" sz="1900" b="0" i="1" smtClean="0">
                                  <a:latin typeface="Cambria Math" panose="02040503050406030204" pitchFamily="18" charset="0"/>
                                  <a:ea typeface="Cambria Math" panose="02040503050406030204" pitchFamily="18" charset="0"/>
                                </a:rPr>
                                <m:t>𝑑</m:t>
                              </m:r>
                            </m:e>
                            <m:sup>
                              <m:r>
                                <a:rPr lang="es-MX" sz="1900" b="0" i="1" smtClean="0">
                                  <a:latin typeface="Cambria Math" panose="02040503050406030204" pitchFamily="18" charset="0"/>
                                  <a:ea typeface="Cambria Math" panose="02040503050406030204" pitchFamily="18" charset="0"/>
                                </a:rPr>
                                <m:t>2</m:t>
                              </m:r>
                            </m:sup>
                          </m:sSup>
                        </m:num>
                        <m:den>
                          <m:r>
                            <a:rPr lang="es-MX" sz="1900" b="0" i="1" smtClean="0">
                              <a:latin typeface="Cambria Math" panose="02040503050406030204" pitchFamily="18" charset="0"/>
                            </a:rPr>
                            <m:t>4</m:t>
                          </m:r>
                        </m:den>
                      </m:f>
                    </m:oMath>
                  </m:oMathPara>
                </a14:m>
                <a:endParaRPr lang="es-MX" sz="1900" dirty="0" smtClean="0"/>
              </a:p>
              <a:p>
                <a:pPr marL="0" indent="0" algn="ctr">
                  <a:buNone/>
                </a:pPr>
                <a14:m>
                  <m:oMathPara xmlns:m="http://schemas.openxmlformats.org/officeDocument/2006/math">
                    <m:oMathParaPr>
                      <m:jc m:val="center"/>
                    </m:oMathParaPr>
                    <m:oMath xmlns:m="http://schemas.openxmlformats.org/officeDocument/2006/math">
                      <m:r>
                        <a:rPr lang="es-MX" sz="1900" b="0" i="1" smtClean="0">
                          <a:latin typeface="Cambria Math" panose="02040503050406030204" pitchFamily="18" charset="0"/>
                        </a:rPr>
                        <m:t>𝑒𝑛𝑡𝑜𝑛𝑐𝑒𝑠</m:t>
                      </m:r>
                      <m:r>
                        <a:rPr lang="es-419" sz="1900" b="0" i="1" smtClean="0">
                          <a:latin typeface="Cambria Math" panose="02040503050406030204" pitchFamily="18" charset="0"/>
                        </a:rPr>
                        <m:t>:  </m:t>
                      </m:r>
                      <m:r>
                        <a:rPr lang="es-MX" sz="1900" b="0" i="1" smtClean="0">
                          <a:latin typeface="Cambria Math" panose="02040503050406030204" pitchFamily="18" charset="0"/>
                        </a:rPr>
                        <m:t> </m:t>
                      </m:r>
                      <m:r>
                        <a:rPr lang="es-MX" sz="1900" b="0" i="1" smtClean="0">
                          <a:latin typeface="Cambria Math" panose="02040503050406030204" pitchFamily="18" charset="0"/>
                        </a:rPr>
                        <m:t>𝐹𝑣</m:t>
                      </m:r>
                      <m:r>
                        <a:rPr lang="es-MX" sz="1900" b="0" i="1" smtClean="0">
                          <a:latin typeface="Cambria Math" panose="02040503050406030204" pitchFamily="18" charset="0"/>
                        </a:rPr>
                        <m:t>= </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𝑃</m:t>
                          </m:r>
                        </m:num>
                        <m:den>
                          <m:f>
                            <m:fPr>
                              <m:ctrlPr>
                                <a:rPr lang="es-MX" sz="1900" b="0" i="1" smtClean="0">
                                  <a:latin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𝜋</m:t>
                              </m:r>
                              <m:r>
                                <a:rPr lang="es-MX" sz="1900" b="0" i="1" smtClean="0">
                                  <a:latin typeface="Cambria Math" panose="02040503050406030204" pitchFamily="18" charset="0"/>
                                  <a:ea typeface="Cambria Math" panose="02040503050406030204" pitchFamily="18" charset="0"/>
                                </a:rPr>
                                <m:t> </m:t>
                              </m:r>
                              <m:sSup>
                                <m:sSupPr>
                                  <m:ctrlPr>
                                    <a:rPr lang="es-MX" sz="1900" b="0" i="1" smtClean="0">
                                      <a:latin typeface="Cambria Math" panose="02040503050406030204" pitchFamily="18" charset="0"/>
                                      <a:ea typeface="Cambria Math" panose="02040503050406030204" pitchFamily="18" charset="0"/>
                                    </a:rPr>
                                  </m:ctrlPr>
                                </m:sSupPr>
                                <m:e>
                                  <m:r>
                                    <a:rPr lang="es-MX" sz="1900" b="0" i="1" smtClean="0">
                                      <a:latin typeface="Cambria Math" panose="02040503050406030204" pitchFamily="18" charset="0"/>
                                      <a:ea typeface="Cambria Math" panose="02040503050406030204" pitchFamily="18" charset="0"/>
                                    </a:rPr>
                                    <m:t>𝑑</m:t>
                                  </m:r>
                                </m:e>
                                <m:sup>
                                  <m:r>
                                    <a:rPr lang="es-MX" sz="1900" b="0" i="1" smtClean="0">
                                      <a:latin typeface="Cambria Math" panose="02040503050406030204" pitchFamily="18" charset="0"/>
                                      <a:ea typeface="Cambria Math" panose="02040503050406030204" pitchFamily="18" charset="0"/>
                                    </a:rPr>
                                    <m:t>2</m:t>
                                  </m:r>
                                </m:sup>
                              </m:sSup>
                            </m:num>
                            <m:den>
                              <m:r>
                                <a:rPr lang="es-MX" sz="1900" b="0" i="1" smtClean="0">
                                  <a:latin typeface="Cambria Math" panose="02040503050406030204" pitchFamily="18" charset="0"/>
                                </a:rPr>
                                <m:t>4</m:t>
                              </m:r>
                            </m:den>
                          </m:f>
                        </m:den>
                      </m:f>
                    </m:oMath>
                  </m:oMathPara>
                </a14:m>
                <a:endParaRPr lang="es-MX" sz="1900" dirty="0" smtClean="0"/>
              </a:p>
              <a:p>
                <a:pPr marL="0" indent="0" algn="just">
                  <a:buNone/>
                </a:pPr>
                <a:r>
                  <a:rPr lang="es-MX" sz="1900" dirty="0" smtClean="0"/>
                  <a:t>Donde P, es la carga que actúa sobre un sujetador individual, A es el área de la sección transversal del sujetador y d es su diámetro. La carga puede escribirse entonces como </a:t>
                </a:r>
                <a:r>
                  <a:rPr lang="es-MX" sz="1900" i="1" dirty="0" smtClean="0"/>
                  <a:t>P = </a:t>
                </a:r>
                <a:r>
                  <a:rPr lang="es-MX" sz="1900" i="1" dirty="0" err="1" smtClean="0"/>
                  <a:t>F</a:t>
                </a:r>
                <a:r>
                  <a:rPr lang="es-MX" sz="1900" i="1" baseline="-25000" dirty="0" err="1" smtClean="0"/>
                  <a:t>v</a:t>
                </a:r>
                <a:r>
                  <a:rPr lang="es-MX" sz="1900" i="1" baseline="-25000" dirty="0" smtClean="0"/>
                  <a:t> </a:t>
                </a:r>
                <a:r>
                  <a:rPr lang="es-MX" sz="1900" i="1" dirty="0" smtClean="0"/>
                  <a:t>A</a:t>
                </a:r>
              </a:p>
              <a:p>
                <a:pPr marL="0" indent="0" algn="just">
                  <a:buNone/>
                </a:pPr>
                <a:r>
                  <a:rPr lang="es-MX" sz="1900" i="1" dirty="0" smtClean="0"/>
                  <a:t>aunque la carga en este caso no es perfectamente concéntrica, la excentricidad es pequeña y puede despreciarse. Cuando dos secciones del sujetador resisten la fuerza total, se presenta una situación de cortante doble: P = 2F</a:t>
                </a:r>
                <a:r>
                  <a:rPr lang="es-MX" sz="1900" i="1" baseline="-25000" dirty="0" smtClean="0"/>
                  <a:t>v</a:t>
                </a:r>
                <a:r>
                  <a:rPr lang="es-MX" sz="1900" i="1" dirty="0" smtClean="0"/>
                  <a:t> A</a:t>
                </a:r>
                <a:endParaRPr lang="es-MX" sz="1900" i="1" dirty="0"/>
              </a:p>
            </p:txBody>
          </p:sp>
        </mc:Choice>
        <mc:Fallback xmlns="">
          <p:sp>
            <p:nvSpPr>
              <p:cNvPr id="11" name="11 Marcador de contenido"/>
              <p:cNvSpPr>
                <a:spLocks noGrp="1" noRot="1" noChangeAspect="1" noMove="1" noResize="1" noEditPoints="1" noAdjustHandles="1" noChangeArrowheads="1" noChangeShapeType="1" noTextEdit="1"/>
              </p:cNvSpPr>
              <p:nvPr>
                <p:ph idx="1"/>
              </p:nvPr>
            </p:nvSpPr>
            <p:spPr>
              <a:xfrm>
                <a:off x="483281" y="1817312"/>
                <a:ext cx="9345728" cy="4530725"/>
              </a:xfrm>
              <a:blipFill>
                <a:blip r:embed="rId7"/>
                <a:stretch>
                  <a:fillRect l="-587" t="-1346" r="-652"/>
                </a:stretch>
              </a:blipFill>
            </p:spPr>
            <p:txBody>
              <a:bodyPr/>
              <a:lstStyle/>
              <a:p>
                <a:r>
                  <a:rPr lang="es-MX">
                    <a:noFill/>
                  </a:rPr>
                  <a:t> </a:t>
                </a:r>
              </a:p>
            </p:txBody>
          </p:sp>
        </mc:Fallback>
      </mc:AlternateContent>
      <p:sp>
        <p:nvSpPr>
          <p:cNvPr id="3" name="Marcador de número de diapositiva 2"/>
          <p:cNvSpPr>
            <a:spLocks noGrp="1"/>
          </p:cNvSpPr>
          <p:nvPr>
            <p:ph type="sldNum" sz="quarter" idx="12"/>
          </p:nvPr>
        </p:nvSpPr>
        <p:spPr/>
        <p:txBody>
          <a:bodyPr/>
          <a:lstStyle/>
          <a:p>
            <a:fld id="{7B9BE44C-35C6-4484-9F8C-73DD43F795BB}" type="slidenum">
              <a:rPr lang="es-MX" smtClean="0"/>
              <a:pPr/>
              <a:t>18</a:t>
            </a:fld>
            <a:r>
              <a:rPr lang="es-MX" dirty="0" smtClean="0"/>
              <a:t>/69</a:t>
            </a:r>
            <a:endParaRPr lang="es-MX" dirty="0"/>
          </a:p>
        </p:txBody>
      </p:sp>
      <p:sp>
        <p:nvSpPr>
          <p:cNvPr id="2" name="Rectángulo 1"/>
          <p:cNvSpPr/>
          <p:nvPr/>
        </p:nvSpPr>
        <p:spPr>
          <a:xfrm>
            <a:off x="5058696" y="3849329"/>
            <a:ext cx="1342103" cy="84065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93711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RESISTENCIA POR APLASTAMIENTO</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7 Marcador de contenido"/>
              <p:cNvSpPr>
                <a:spLocks noGrp="1"/>
              </p:cNvSpPr>
              <p:nvPr>
                <p:ph idx="1"/>
              </p:nvPr>
            </p:nvSpPr>
            <p:spPr>
              <a:xfrm>
                <a:off x="474561" y="1859730"/>
                <a:ext cx="9354448" cy="4530725"/>
              </a:xfrm>
            </p:spPr>
            <p:txBody>
              <a:bodyPr>
                <a:normAutofit lnSpcReduction="10000"/>
              </a:bodyPr>
              <a:lstStyle/>
              <a:p>
                <a:pPr marL="0" indent="0" algn="just">
                  <a:buNone/>
                </a:pPr>
                <a:r>
                  <a:rPr lang="es-MX" sz="1900" dirty="0" smtClean="0"/>
                  <a:t>La resistencia por aplastamiento es independiente del tipo de sujetador, esto porque el esfuerzo en consideración  es sobre la parte conectada y no sobre el sujetador. Por ésta razón, la resistencia por aplastamiento, así como los requisitos por espaciamiento o separación, que son también independientes del tipo de sujetador, serán considerados antes que la resistencia por cortante y tensión de los tornillos.</a:t>
                </a:r>
              </a:p>
              <a:p>
                <a:pPr marL="0" indent="0">
                  <a:buNone/>
                </a:pPr>
                <a:r>
                  <a:rPr lang="es-MX" sz="1900" dirty="0" smtClean="0"/>
                  <a:t>La resistencia por aplastamiento del RCSC para un solo tornillo puede, por lo tanto expresarse como </a:t>
                </a:r>
                <a14:m>
                  <m:oMath xmlns:m="http://schemas.openxmlformats.org/officeDocument/2006/math">
                    <m:r>
                      <a:rPr lang="es-MX" sz="1900" i="1">
                        <a:latin typeface="Cambria Math" panose="02040503050406030204" pitchFamily="18" charset="0"/>
                        <a:ea typeface="Cambria Math" panose="02040503050406030204" pitchFamily="18" charset="0"/>
                      </a:rPr>
                      <m:t>∅</m:t>
                    </m:r>
                    <m:r>
                      <a:rPr lang="es-MX" sz="1900" i="1">
                        <a:latin typeface="Cambria Math" panose="02040503050406030204" pitchFamily="18" charset="0"/>
                        <a:ea typeface="Cambria Math" panose="02040503050406030204" pitchFamily="18" charset="0"/>
                      </a:rPr>
                      <m:t>𝑅𝑛</m:t>
                    </m:r>
                  </m:oMath>
                </a14:m>
                <a:endParaRPr lang="es-MX" sz="1900" dirty="0" smtClean="0"/>
              </a:p>
              <a:p>
                <a:pPr marL="0" indent="0">
                  <a:buNone/>
                </a:pPr>
                <a14:m>
                  <m:oMathPara xmlns:m="http://schemas.openxmlformats.org/officeDocument/2006/math">
                    <m:oMathParaPr>
                      <m:jc m:val="centerGroup"/>
                    </m:oMathParaPr>
                    <m:oMath xmlns:m="http://schemas.openxmlformats.org/officeDocument/2006/math">
                      <m:r>
                        <a:rPr lang="es-MX" sz="1900" i="1" smtClean="0">
                          <a:latin typeface="Cambria Math" panose="02040503050406030204" pitchFamily="18" charset="0"/>
                          <a:ea typeface="Cambria Math" panose="02040503050406030204" pitchFamily="18" charset="0"/>
                        </a:rPr>
                        <m:t>∅</m:t>
                      </m:r>
                      <m:r>
                        <a:rPr lang="es-MX" sz="1900" b="0" i="1" smtClean="0">
                          <a:latin typeface="Cambria Math" panose="02040503050406030204" pitchFamily="18" charset="0"/>
                          <a:ea typeface="Cambria Math" panose="02040503050406030204" pitchFamily="18" charset="0"/>
                        </a:rPr>
                        <m:t>𝑅</m:t>
                      </m:r>
                      <m:r>
                        <a:rPr lang="es-MX" sz="1900" b="0" i="1" baseline="-25000" smtClean="0">
                          <a:latin typeface="Cambria Math" panose="02040503050406030204" pitchFamily="18" charset="0"/>
                          <a:ea typeface="Cambria Math" panose="02040503050406030204" pitchFamily="18" charset="0"/>
                        </a:rPr>
                        <m:t>𝑛</m:t>
                      </m:r>
                      <m:r>
                        <a:rPr lang="es-MX" sz="1900" b="0" i="1" smtClean="0">
                          <a:latin typeface="Cambria Math" panose="02040503050406030204" pitchFamily="18" charset="0"/>
                          <a:ea typeface="Cambria Math" panose="02040503050406030204" pitchFamily="18" charset="0"/>
                        </a:rPr>
                        <m:t>= ∅</m:t>
                      </m:r>
                      <m:d>
                        <m:dPr>
                          <m:ctrlPr>
                            <a:rPr lang="es-MX" sz="1900" b="0" i="1" smtClean="0">
                              <a:latin typeface="Cambria Math" panose="02040503050406030204" pitchFamily="18" charset="0"/>
                              <a:ea typeface="Cambria Math" panose="02040503050406030204" pitchFamily="18" charset="0"/>
                            </a:rPr>
                          </m:ctrlPr>
                        </m:dPr>
                        <m:e>
                          <m:r>
                            <a:rPr lang="es-MX" sz="1900" b="0" i="1" smtClean="0">
                              <a:latin typeface="Cambria Math" panose="02040503050406030204" pitchFamily="18" charset="0"/>
                              <a:ea typeface="Cambria Math" panose="02040503050406030204" pitchFamily="18" charset="0"/>
                            </a:rPr>
                            <m:t>1.2 </m:t>
                          </m:r>
                          <m:r>
                            <a:rPr lang="es-MX" sz="1900" b="0" i="1" smtClean="0">
                              <a:latin typeface="Cambria Math" panose="02040503050406030204" pitchFamily="18" charset="0"/>
                              <a:ea typeface="Cambria Math" panose="02040503050406030204" pitchFamily="18" charset="0"/>
                            </a:rPr>
                            <m:t>𝐿𝑐</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𝑡</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𝐹𝑢</m:t>
                          </m:r>
                        </m:e>
                      </m:d>
                      <m:r>
                        <a:rPr lang="es-MX" sz="1900" b="0" i="1" smtClean="0">
                          <a:latin typeface="Cambria Math" panose="02040503050406030204" pitchFamily="18" charset="0"/>
                          <a:ea typeface="Cambria Math" panose="02040503050406030204" pitchFamily="18" charset="0"/>
                        </a:rPr>
                        <m:t>&lt;∅</m:t>
                      </m:r>
                      <m:d>
                        <m:dPr>
                          <m:ctrlPr>
                            <a:rPr lang="es-MX" sz="1900" b="0" i="1" smtClean="0">
                              <a:latin typeface="Cambria Math" panose="02040503050406030204" pitchFamily="18" charset="0"/>
                              <a:ea typeface="Cambria Math" panose="02040503050406030204" pitchFamily="18" charset="0"/>
                            </a:rPr>
                          </m:ctrlPr>
                        </m:dPr>
                        <m:e>
                          <m:r>
                            <a:rPr lang="es-MX" sz="1900" b="0" i="1" smtClean="0">
                              <a:latin typeface="Cambria Math" panose="02040503050406030204" pitchFamily="18" charset="0"/>
                              <a:ea typeface="Cambria Math" panose="02040503050406030204" pitchFamily="18" charset="0"/>
                            </a:rPr>
                            <m:t>2.4 </m:t>
                          </m:r>
                          <m:r>
                            <a:rPr lang="es-MX" sz="1900" b="0" i="1" smtClean="0">
                              <a:latin typeface="Cambria Math" panose="02040503050406030204" pitchFamily="18" charset="0"/>
                              <a:ea typeface="Cambria Math" panose="02040503050406030204" pitchFamily="18" charset="0"/>
                            </a:rPr>
                            <m:t>𝑑</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𝑡</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𝐹𝑢</m:t>
                          </m:r>
                        </m:e>
                      </m:d>
                    </m:oMath>
                  </m:oMathPara>
                </a14:m>
                <a:endParaRPr lang="es-419" sz="1900" b="0" dirty="0" smtClean="0">
                  <a:ea typeface="Cambria Math" panose="02040503050406030204" pitchFamily="18" charset="0"/>
                </a:endParaRPr>
              </a:p>
              <a:p>
                <a:pPr marL="0" indent="0">
                  <a:buNone/>
                </a:pPr>
                <a:r>
                  <a:rPr lang="es-MX" sz="1900" dirty="0" smtClean="0"/>
                  <a:t>Dónde: </a:t>
                </a:r>
              </a:p>
              <a:p>
                <a:pPr marL="1519238" indent="0">
                  <a:buNone/>
                </a:pPr>
                <a14:m>
                  <m:oMathPara xmlns:m="http://schemas.openxmlformats.org/officeDocument/2006/math">
                    <m:oMathParaPr>
                      <m:jc m:val="left"/>
                    </m:oMathParaPr>
                    <m:oMath xmlns:m="http://schemas.openxmlformats.org/officeDocument/2006/math">
                      <m:r>
                        <a:rPr lang="es-MX" sz="1900" i="1">
                          <a:latin typeface="Cambria Math" panose="02040503050406030204" pitchFamily="18" charset="0"/>
                          <a:ea typeface="Cambria Math" panose="02040503050406030204" pitchFamily="18" charset="0"/>
                        </a:rPr>
                        <m:t>∅</m:t>
                      </m:r>
                      <m:r>
                        <a:rPr lang="es-MX" sz="1900" b="0" i="1" smtClean="0">
                          <a:latin typeface="Cambria Math" panose="02040503050406030204" pitchFamily="18" charset="0"/>
                          <a:ea typeface="Cambria Math" panose="02040503050406030204" pitchFamily="18" charset="0"/>
                        </a:rPr>
                        <m:t>=0.75</m:t>
                      </m:r>
                    </m:oMath>
                  </m:oMathPara>
                </a14:m>
                <a:endParaRPr lang="es-MX" sz="1900" b="0" dirty="0" smtClean="0">
                  <a:ea typeface="Cambria Math" panose="02040503050406030204" pitchFamily="18" charset="0"/>
                </a:endParaRPr>
              </a:p>
              <a:p>
                <a:pPr marL="1519238" indent="0">
                  <a:buNone/>
                </a:pPr>
                <a14:m>
                  <m:oMathPara xmlns:m="http://schemas.openxmlformats.org/officeDocument/2006/math">
                    <m:oMathParaPr>
                      <m:jc m:val="left"/>
                    </m:oMathParaPr>
                    <m:oMath xmlns:m="http://schemas.openxmlformats.org/officeDocument/2006/math">
                      <m:r>
                        <a:rPr lang="es-MX" sz="1900" b="0" i="1" smtClean="0">
                          <a:latin typeface="Cambria Math" panose="02040503050406030204" pitchFamily="18" charset="0"/>
                        </a:rPr>
                        <m:t>𝐿</m:t>
                      </m:r>
                      <m:r>
                        <a:rPr lang="es-MX" sz="1900" b="0" i="1" baseline="-25000" smtClean="0">
                          <a:latin typeface="Cambria Math" panose="02040503050406030204" pitchFamily="18" charset="0"/>
                        </a:rPr>
                        <m:t>𝑐</m:t>
                      </m:r>
                      <m:r>
                        <a:rPr lang="es-MX" sz="1900" b="0" i="1" smtClean="0">
                          <a:latin typeface="Cambria Math" panose="02040503050406030204" pitchFamily="18" charset="0"/>
                        </a:rPr>
                        <m:t>(</m:t>
                      </m:r>
                      <m:r>
                        <a:rPr lang="es-MX" sz="1900" b="0" i="1" smtClean="0">
                          <a:latin typeface="Cambria Math" panose="02040503050406030204" pitchFamily="18" charset="0"/>
                        </a:rPr>
                        <m:t>𝑃𝑎𝑟𝑎</m:t>
                      </m:r>
                      <m:r>
                        <a:rPr lang="es-MX" sz="1900" b="0" i="1" smtClean="0">
                          <a:latin typeface="Cambria Math" panose="02040503050406030204" pitchFamily="18" charset="0"/>
                        </a:rPr>
                        <m:t> </m:t>
                      </m:r>
                      <m:r>
                        <a:rPr lang="es-MX" sz="1900" b="0" i="1" smtClean="0">
                          <a:latin typeface="Cambria Math" panose="02040503050406030204" pitchFamily="18" charset="0"/>
                        </a:rPr>
                        <m:t>𝑒𝑙</m:t>
                      </m:r>
                      <m:r>
                        <a:rPr lang="es-MX" sz="1900" b="0" i="1" smtClean="0">
                          <a:latin typeface="Cambria Math" panose="02040503050406030204" pitchFamily="18" charset="0"/>
                        </a:rPr>
                        <m:t> </m:t>
                      </m:r>
                      <m:r>
                        <a:rPr lang="es-MX" sz="1900" b="0" i="1" smtClean="0">
                          <a:latin typeface="Cambria Math" panose="02040503050406030204" pitchFamily="18" charset="0"/>
                        </a:rPr>
                        <m:t>𝑡𝑜𝑟𝑛𝑖𝑙𝑙𝑜</m:t>
                      </m:r>
                      <m:r>
                        <a:rPr lang="es-MX" sz="1900" b="0" i="1" smtClean="0">
                          <a:latin typeface="Cambria Math" panose="02040503050406030204" pitchFamily="18" charset="0"/>
                        </a:rPr>
                        <m:t> </m:t>
                      </m:r>
                      <m:r>
                        <a:rPr lang="es-MX" sz="1900" b="0" i="1" smtClean="0">
                          <a:latin typeface="Cambria Math" panose="02040503050406030204" pitchFamily="18" charset="0"/>
                        </a:rPr>
                        <m:t>𝑚𝑎𝑠</m:t>
                      </m:r>
                      <m:r>
                        <a:rPr lang="es-MX" sz="1900" b="0" i="1" smtClean="0">
                          <a:latin typeface="Cambria Math" panose="02040503050406030204" pitchFamily="18" charset="0"/>
                        </a:rPr>
                        <m:t> </m:t>
                      </m:r>
                      <m:r>
                        <a:rPr lang="es-MX" sz="1900" b="0" i="1" smtClean="0">
                          <a:latin typeface="Cambria Math" panose="02040503050406030204" pitchFamily="18" charset="0"/>
                        </a:rPr>
                        <m:t>𝑐𝑒𝑟𝑐𝑎𝑛𝑜</m:t>
                      </m:r>
                      <m:r>
                        <a:rPr lang="es-MX" sz="1900" b="0" i="1" smtClean="0">
                          <a:latin typeface="Cambria Math" panose="02040503050406030204" pitchFamily="18" charset="0"/>
                        </a:rPr>
                        <m:t> </m:t>
                      </m:r>
                      <m:r>
                        <a:rPr lang="es-MX" sz="1900" b="0" i="1" smtClean="0">
                          <a:latin typeface="Cambria Math" panose="02040503050406030204" pitchFamily="18" charset="0"/>
                        </a:rPr>
                        <m:t>𝑎𝑙</m:t>
                      </m:r>
                      <m:r>
                        <a:rPr lang="es-MX" sz="1900" b="0" i="1" smtClean="0">
                          <a:latin typeface="Cambria Math" panose="02040503050406030204" pitchFamily="18" charset="0"/>
                        </a:rPr>
                        <m:t> </m:t>
                      </m:r>
                      <m:r>
                        <a:rPr lang="es-MX" sz="1900" b="0" i="1" smtClean="0">
                          <a:latin typeface="Cambria Math" panose="02040503050406030204" pitchFamily="18" charset="0"/>
                        </a:rPr>
                        <m:t>𝑏𝑜𝑟𝑑𝑒</m:t>
                      </m:r>
                      <m:r>
                        <a:rPr lang="es-MX" sz="1900" b="0" i="1" smtClean="0">
                          <a:latin typeface="Cambria Math" panose="02040503050406030204" pitchFamily="18" charset="0"/>
                        </a:rPr>
                        <m:t>)=</m:t>
                      </m:r>
                      <m:r>
                        <a:rPr lang="es-MX" sz="1900" b="0" i="1" smtClean="0">
                          <a:latin typeface="Cambria Math" panose="02040503050406030204" pitchFamily="18" charset="0"/>
                        </a:rPr>
                        <m:t>𝐿𝑒</m:t>
                      </m:r>
                      <m:r>
                        <a:rPr lang="es-MX" sz="1900" b="0" i="1" smtClean="0">
                          <a:latin typeface="Cambria Math" panose="02040503050406030204" pitchFamily="18" charset="0"/>
                        </a:rPr>
                        <m:t> − </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h</m:t>
                          </m:r>
                        </m:num>
                        <m:den>
                          <m:r>
                            <a:rPr lang="es-MX" sz="1900" b="0" i="1" smtClean="0">
                              <a:latin typeface="Cambria Math" panose="02040503050406030204" pitchFamily="18" charset="0"/>
                            </a:rPr>
                            <m:t>2</m:t>
                          </m:r>
                        </m:den>
                      </m:f>
                    </m:oMath>
                  </m:oMathPara>
                </a14:m>
                <a:endParaRPr lang="es-MX" sz="1900" b="0" i="1" dirty="0" smtClean="0">
                  <a:latin typeface="Cambria Math" panose="02040503050406030204" pitchFamily="18" charset="0"/>
                </a:endParaRPr>
              </a:p>
              <a:p>
                <a:pPr marL="1519238" indent="0">
                  <a:buNone/>
                </a:pPr>
                <a14:m>
                  <m:oMathPara xmlns:m="http://schemas.openxmlformats.org/officeDocument/2006/math">
                    <m:oMathParaPr>
                      <m:jc m:val="left"/>
                    </m:oMathParaPr>
                    <m:oMath xmlns:m="http://schemas.openxmlformats.org/officeDocument/2006/math">
                      <m:r>
                        <a:rPr lang="es-MX" sz="1900" i="1">
                          <a:latin typeface="Cambria Math" panose="02040503050406030204" pitchFamily="18" charset="0"/>
                        </a:rPr>
                        <m:t>𝐿</m:t>
                      </m:r>
                      <m:r>
                        <a:rPr lang="es-MX" sz="1900" i="1" baseline="-25000">
                          <a:latin typeface="Cambria Math" panose="02040503050406030204" pitchFamily="18" charset="0"/>
                        </a:rPr>
                        <m:t>𝑐</m:t>
                      </m:r>
                      <m:r>
                        <a:rPr lang="es-MX" sz="1900" i="1">
                          <a:latin typeface="Cambria Math" panose="02040503050406030204" pitchFamily="18" charset="0"/>
                        </a:rPr>
                        <m:t>(</m:t>
                      </m:r>
                      <m:r>
                        <a:rPr lang="es-MX" sz="1900" i="1">
                          <a:latin typeface="Cambria Math" panose="02040503050406030204" pitchFamily="18" charset="0"/>
                        </a:rPr>
                        <m:t>𝑃𝑎𝑟𝑎</m:t>
                      </m:r>
                      <m:r>
                        <a:rPr lang="es-MX" sz="1900" i="1">
                          <a:latin typeface="Cambria Math" panose="02040503050406030204" pitchFamily="18" charset="0"/>
                        </a:rPr>
                        <m:t> </m:t>
                      </m:r>
                      <m:r>
                        <a:rPr lang="es-MX" sz="1900" i="1">
                          <a:latin typeface="Cambria Math" panose="02040503050406030204" pitchFamily="18" charset="0"/>
                        </a:rPr>
                        <m:t>𝑒𝑙</m:t>
                      </m:r>
                      <m:r>
                        <a:rPr lang="es-MX" sz="1900" b="0" i="1" smtClean="0">
                          <a:latin typeface="Cambria Math" panose="02040503050406030204" pitchFamily="18" charset="0"/>
                        </a:rPr>
                        <m:t> </m:t>
                      </m:r>
                      <m:r>
                        <a:rPr lang="es-MX" sz="1900" b="0" i="1" smtClean="0">
                          <a:latin typeface="Cambria Math" panose="02040503050406030204" pitchFamily="18" charset="0"/>
                        </a:rPr>
                        <m:t>𝑟𝑒𝑠𝑡𝑜</m:t>
                      </m:r>
                      <m:r>
                        <a:rPr lang="es-MX" sz="1900" b="0" i="1" smtClean="0">
                          <a:latin typeface="Cambria Math" panose="02040503050406030204" pitchFamily="18" charset="0"/>
                        </a:rPr>
                        <m:t> </m:t>
                      </m:r>
                      <m:r>
                        <a:rPr lang="es-MX" sz="1900" b="0" i="1" smtClean="0">
                          <a:latin typeface="Cambria Math" panose="02040503050406030204" pitchFamily="18" charset="0"/>
                        </a:rPr>
                        <m:t>𝑑𝑒</m:t>
                      </m:r>
                      <m:r>
                        <a:rPr lang="es-MX" sz="1900" b="0" i="1" smtClean="0">
                          <a:latin typeface="Cambria Math" panose="02040503050406030204" pitchFamily="18" charset="0"/>
                        </a:rPr>
                        <m:t> </m:t>
                      </m:r>
                      <m:r>
                        <a:rPr lang="es-MX" sz="1900" b="0" i="1" smtClean="0">
                          <a:latin typeface="Cambria Math" panose="02040503050406030204" pitchFamily="18" charset="0"/>
                        </a:rPr>
                        <m:t>𝑙𝑜𝑠</m:t>
                      </m:r>
                      <m:r>
                        <a:rPr lang="es-MX" sz="1900" b="0" i="1" smtClean="0">
                          <a:latin typeface="Cambria Math" panose="02040503050406030204" pitchFamily="18" charset="0"/>
                        </a:rPr>
                        <m:t> </m:t>
                      </m:r>
                      <m:r>
                        <a:rPr lang="es-MX" sz="1900" b="0" i="1" smtClean="0">
                          <a:latin typeface="Cambria Math" panose="02040503050406030204" pitchFamily="18" charset="0"/>
                        </a:rPr>
                        <m:t>𝑡𝑜𝑟𝑛𝑖𝑙𝑙𝑜𝑠</m:t>
                      </m:r>
                      <m:r>
                        <a:rPr lang="es-MX" sz="1900" i="1">
                          <a:latin typeface="Cambria Math" panose="02040503050406030204" pitchFamily="18" charset="0"/>
                        </a:rPr>
                        <m:t>)=</m:t>
                      </m:r>
                      <m:r>
                        <a:rPr lang="es-MX" sz="1900" b="0" i="1" smtClean="0">
                          <a:latin typeface="Cambria Math" panose="02040503050406030204" pitchFamily="18" charset="0"/>
                        </a:rPr>
                        <m:t>𝑠</m:t>
                      </m:r>
                      <m:r>
                        <a:rPr lang="es-MX" sz="1900" i="1">
                          <a:latin typeface="Cambria Math" panose="02040503050406030204" pitchFamily="18" charset="0"/>
                        </a:rPr>
                        <m:t> −</m:t>
                      </m:r>
                      <m:r>
                        <a:rPr lang="es-MX" sz="1900" b="0" i="1" smtClean="0">
                          <a:latin typeface="Cambria Math" panose="02040503050406030204" pitchFamily="18" charset="0"/>
                        </a:rPr>
                        <m:t>h</m:t>
                      </m:r>
                    </m:oMath>
                  </m:oMathPara>
                </a14:m>
                <a:endParaRPr lang="es-MX" sz="1900" b="0" i="1" dirty="0" smtClean="0">
                  <a:latin typeface="Cambria Math" panose="02040503050406030204" pitchFamily="18" charset="0"/>
                </a:endParaRPr>
              </a:p>
              <a:p>
                <a:pPr marL="1519238" indent="0">
                  <a:buNone/>
                </a:pPr>
                <a14:m>
                  <m:oMathPara xmlns:m="http://schemas.openxmlformats.org/officeDocument/2006/math">
                    <m:oMathParaPr>
                      <m:jc m:val="left"/>
                    </m:oMathParaPr>
                    <m:oMath xmlns:m="http://schemas.openxmlformats.org/officeDocument/2006/math">
                      <m:r>
                        <a:rPr lang="es-MX" sz="1900" b="0" i="1" smtClean="0">
                          <a:latin typeface="Cambria Math" panose="02040503050406030204" pitchFamily="18" charset="0"/>
                        </a:rPr>
                        <m:t>𝐿</m:t>
                      </m:r>
                      <m:r>
                        <a:rPr lang="es-MX" sz="1900" b="0" i="1" baseline="-25000" smtClean="0">
                          <a:latin typeface="Cambria Math" panose="02040503050406030204" pitchFamily="18" charset="0"/>
                        </a:rPr>
                        <m:t>𝑒</m:t>
                      </m:r>
                      <m:r>
                        <a:rPr lang="es-MX" sz="1900" b="0" i="1" smtClean="0">
                          <a:latin typeface="Cambria Math" panose="02040503050406030204" pitchFamily="18" charset="0"/>
                        </a:rPr>
                        <m:t>=</m:t>
                      </m:r>
                      <m:r>
                        <a:rPr lang="es-MX" sz="1900" b="0" i="1" smtClean="0">
                          <a:latin typeface="Cambria Math" panose="02040503050406030204" pitchFamily="18" charset="0"/>
                        </a:rPr>
                        <m:t>𝐷𝑖𝑠𝑡𝑎𝑛𝑐𝑖𝑎𝑠</m:t>
                      </m:r>
                      <m:r>
                        <a:rPr lang="es-MX" sz="1900" b="0" i="1" smtClean="0">
                          <a:latin typeface="Cambria Math" panose="02040503050406030204" pitchFamily="18" charset="0"/>
                        </a:rPr>
                        <m:t> </m:t>
                      </m:r>
                      <m:r>
                        <a:rPr lang="es-MX" sz="1900" b="0" i="1" smtClean="0">
                          <a:latin typeface="Cambria Math" panose="02040503050406030204" pitchFamily="18" charset="0"/>
                        </a:rPr>
                        <m:t>𝑑𝑒𝑙</m:t>
                      </m:r>
                      <m:r>
                        <a:rPr lang="es-MX" sz="1900" b="0" i="1" smtClean="0">
                          <a:latin typeface="Cambria Math" panose="02040503050406030204" pitchFamily="18" charset="0"/>
                        </a:rPr>
                        <m:t> </m:t>
                      </m:r>
                      <m:r>
                        <a:rPr lang="es-MX" sz="1900" b="0" i="1" smtClean="0">
                          <a:latin typeface="Cambria Math" panose="02040503050406030204" pitchFamily="18" charset="0"/>
                        </a:rPr>
                        <m:t>𝑎𝑔𝑢𝑗𝑒𝑟𝑜</m:t>
                      </m:r>
                      <m:r>
                        <a:rPr lang="es-MX" sz="1900" b="0" i="1" smtClean="0">
                          <a:latin typeface="Cambria Math" panose="02040503050406030204" pitchFamily="18" charset="0"/>
                        </a:rPr>
                        <m:t> </m:t>
                      </m:r>
                      <m:r>
                        <a:rPr lang="es-MX" sz="1900" b="0" i="1" smtClean="0">
                          <a:latin typeface="Cambria Math" panose="02040503050406030204" pitchFamily="18" charset="0"/>
                        </a:rPr>
                        <m:t>𝑚𝑎𝑠</m:t>
                      </m:r>
                      <m:r>
                        <a:rPr lang="es-MX" sz="1900" b="0" i="1" smtClean="0">
                          <a:latin typeface="Cambria Math" panose="02040503050406030204" pitchFamily="18" charset="0"/>
                        </a:rPr>
                        <m:t> </m:t>
                      </m:r>
                      <m:r>
                        <a:rPr lang="es-MX" sz="1900" b="0" i="1" smtClean="0">
                          <a:latin typeface="Cambria Math" panose="02040503050406030204" pitchFamily="18" charset="0"/>
                        </a:rPr>
                        <m:t>𝑐𝑒𝑟𝑐𝑎𝑛𝑜</m:t>
                      </m:r>
                      <m:r>
                        <a:rPr lang="es-MX" sz="1900" b="0" i="1" smtClean="0">
                          <a:latin typeface="Cambria Math" panose="02040503050406030204" pitchFamily="18" charset="0"/>
                        </a:rPr>
                        <m:t> </m:t>
                      </m:r>
                      <m:r>
                        <a:rPr lang="es-MX" sz="1900" b="0" i="1" smtClean="0">
                          <a:latin typeface="Cambria Math" panose="02040503050406030204" pitchFamily="18" charset="0"/>
                        </a:rPr>
                        <m:t>𝑎𝑙</m:t>
                      </m:r>
                      <m:r>
                        <a:rPr lang="es-MX" sz="1900" b="0" i="1" smtClean="0">
                          <a:latin typeface="Cambria Math" panose="02040503050406030204" pitchFamily="18" charset="0"/>
                        </a:rPr>
                        <m:t> </m:t>
                      </m:r>
                      <m:r>
                        <a:rPr lang="es-MX" sz="1900" b="0" i="1" smtClean="0">
                          <a:latin typeface="Cambria Math" panose="02040503050406030204" pitchFamily="18" charset="0"/>
                        </a:rPr>
                        <m:t>𝑏𝑜𝑟𝑑𝑒</m:t>
                      </m:r>
                    </m:oMath>
                  </m:oMathPara>
                </a14:m>
                <a:endParaRPr lang="es-MX" sz="1900" b="0" i="1" dirty="0" smtClean="0">
                  <a:latin typeface="Cambria Math" panose="02040503050406030204" pitchFamily="18" charset="0"/>
                </a:endParaRPr>
              </a:p>
              <a:p>
                <a:pPr marL="1519238" indent="-88900">
                  <a:buNone/>
                </a:pPr>
                <a14:m>
                  <m:oMathPara xmlns:m="http://schemas.openxmlformats.org/officeDocument/2006/math">
                    <m:oMathParaPr>
                      <m:jc m:val="left"/>
                    </m:oMathParaPr>
                    <m:oMath xmlns:m="http://schemas.openxmlformats.org/officeDocument/2006/math">
                      <m:r>
                        <a:rPr lang="es-MX" sz="1900" b="0" i="1" smtClean="0">
                          <a:latin typeface="Cambria Math" panose="02040503050406030204" pitchFamily="18" charset="0"/>
                        </a:rPr>
                        <m:t>h</m:t>
                      </m:r>
                      <m:r>
                        <a:rPr lang="es-MX" sz="1900" b="0" i="1" smtClean="0">
                          <a:latin typeface="Cambria Math" panose="02040503050406030204" pitchFamily="18" charset="0"/>
                        </a:rPr>
                        <m:t>=</m:t>
                      </m:r>
                      <m:r>
                        <a:rPr lang="es-MX" sz="1900" b="0" i="1" smtClean="0">
                          <a:latin typeface="Cambria Math" panose="02040503050406030204" pitchFamily="18" charset="0"/>
                        </a:rPr>
                        <m:t>𝑑</m:t>
                      </m:r>
                      <m:r>
                        <a:rPr lang="es-MX" sz="1900" b="0" i="1" smtClean="0">
                          <a:latin typeface="Cambria Math" panose="02040503050406030204" pitchFamily="18" charset="0"/>
                        </a:rPr>
                        <m:t>+ </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1</m:t>
                          </m:r>
                        </m:num>
                        <m:den>
                          <m:r>
                            <a:rPr lang="es-MX" sz="1900" b="0" i="1" smtClean="0">
                              <a:latin typeface="Cambria Math" panose="02040503050406030204" pitchFamily="18" charset="0"/>
                            </a:rPr>
                            <m:t>16</m:t>
                          </m:r>
                        </m:den>
                      </m:f>
                    </m:oMath>
                  </m:oMathPara>
                </a14:m>
                <a:endParaRPr lang="es-MX" sz="1900" b="0" i="1" dirty="0" smtClean="0">
                  <a:latin typeface="Cambria Math" panose="02040503050406030204" pitchFamily="18" charset="0"/>
                </a:endParaRPr>
              </a:p>
              <a:p>
                <a:pPr marL="1519238" indent="-1519238">
                  <a:buNone/>
                </a:pPr>
                <a14:m>
                  <m:oMathPara xmlns:m="http://schemas.openxmlformats.org/officeDocument/2006/math">
                    <m:oMathParaPr>
                      <m:jc m:val="left"/>
                    </m:oMathParaPr>
                    <m:oMath xmlns:m="http://schemas.openxmlformats.org/officeDocument/2006/math">
                      <m:r>
                        <a:rPr lang="es-MX" sz="1900" b="0" i="1" smtClean="0">
                          <a:latin typeface="Cambria Math" panose="02040503050406030204" pitchFamily="18" charset="0"/>
                        </a:rPr>
                        <m:t>𝑡</m:t>
                      </m:r>
                      <m:r>
                        <a:rPr lang="es-MX" sz="1900" b="0" i="1" smtClean="0">
                          <a:latin typeface="Cambria Math" panose="02040503050406030204" pitchFamily="18" charset="0"/>
                        </a:rPr>
                        <m:t>=</m:t>
                      </m:r>
                      <m:r>
                        <a:rPr lang="es-MX" sz="1900" b="0" i="1" smtClean="0">
                          <a:latin typeface="Cambria Math" panose="02040503050406030204" pitchFamily="18" charset="0"/>
                        </a:rPr>
                        <m:t>𝑒𝑠𝑝𝑒𝑠𝑜𝑟</m:t>
                      </m:r>
                      <m:r>
                        <a:rPr lang="es-MX" sz="1900" b="0" i="1" smtClean="0">
                          <a:latin typeface="Cambria Math" panose="02040503050406030204" pitchFamily="18" charset="0"/>
                        </a:rPr>
                        <m:t> </m:t>
                      </m:r>
                      <m:r>
                        <a:rPr lang="es-MX" sz="1900" b="0" i="1" smtClean="0">
                          <a:latin typeface="Cambria Math" panose="02040503050406030204" pitchFamily="18" charset="0"/>
                        </a:rPr>
                        <m:t>𝑑𝑒</m:t>
                      </m:r>
                      <m:r>
                        <a:rPr lang="es-MX" sz="1900" b="0" i="1" smtClean="0">
                          <a:latin typeface="Cambria Math" panose="02040503050406030204" pitchFamily="18" charset="0"/>
                        </a:rPr>
                        <m:t> </m:t>
                      </m:r>
                      <m:r>
                        <a:rPr lang="es-MX" sz="1900" b="0" i="1" smtClean="0">
                          <a:latin typeface="Cambria Math" panose="02040503050406030204" pitchFamily="18" charset="0"/>
                        </a:rPr>
                        <m:t>𝑙𝑎</m:t>
                      </m:r>
                      <m:r>
                        <a:rPr lang="es-MX" sz="1900" b="0" i="1" smtClean="0">
                          <a:latin typeface="Cambria Math" panose="02040503050406030204" pitchFamily="18" charset="0"/>
                        </a:rPr>
                        <m:t> </m:t>
                      </m:r>
                      <m:r>
                        <a:rPr lang="es-MX" sz="1900" b="0" i="1" smtClean="0">
                          <a:latin typeface="Cambria Math" panose="02040503050406030204" pitchFamily="18" charset="0"/>
                        </a:rPr>
                        <m:t>𝑝𝑙𝑎𝑐𝑎</m:t>
                      </m:r>
                      <m:r>
                        <a:rPr lang="es-MX" sz="1900" b="0" i="1" smtClean="0">
                          <a:latin typeface="Cambria Math" panose="02040503050406030204" pitchFamily="18" charset="0"/>
                        </a:rPr>
                        <m:t> </m:t>
                      </m:r>
                      <m:r>
                        <a:rPr lang="es-MX" sz="1900" b="0" i="1" smtClean="0">
                          <a:latin typeface="Cambria Math" panose="02040503050406030204" pitchFamily="18" charset="0"/>
                        </a:rPr>
                        <m:t>𝑛𝑢𝑑𝑜</m:t>
                      </m:r>
                    </m:oMath>
                  </m:oMathPara>
                </a14:m>
                <a:endParaRPr lang="es-MX" sz="1900" dirty="0"/>
              </a:p>
              <a:p>
                <a:pPr marL="0" indent="0" algn="ctr">
                  <a:buNone/>
                </a:pPr>
                <a:endParaRPr lang="es-MX" sz="1900" dirty="0" smtClean="0"/>
              </a:p>
              <a:p>
                <a:pPr marL="0" indent="0">
                  <a:buNone/>
                </a:pPr>
                <a:endParaRPr lang="es-MX" sz="1900" dirty="0"/>
              </a:p>
            </p:txBody>
          </p:sp>
        </mc:Choice>
        <mc:Fallback xmlns="">
          <p:sp>
            <p:nvSpPr>
              <p:cNvPr id="10" name="7 Marcador de contenido"/>
              <p:cNvSpPr>
                <a:spLocks noGrp="1" noRot="1" noChangeAspect="1" noMove="1" noResize="1" noEditPoints="1" noAdjustHandles="1" noChangeArrowheads="1" noChangeShapeType="1" noTextEdit="1"/>
              </p:cNvSpPr>
              <p:nvPr>
                <p:ph idx="1"/>
              </p:nvPr>
            </p:nvSpPr>
            <p:spPr>
              <a:xfrm>
                <a:off x="474561" y="1859730"/>
                <a:ext cx="9354448" cy="4530725"/>
              </a:xfrm>
              <a:blipFill>
                <a:blip r:embed="rId7"/>
                <a:stretch>
                  <a:fillRect l="-652" t="-1750" r="-847" b="-135"/>
                </a:stretch>
              </a:blipFill>
            </p:spPr>
            <p:txBody>
              <a:bodyPr/>
              <a:lstStyle/>
              <a:p>
                <a:r>
                  <a:rPr lang="es-MX">
                    <a:noFill/>
                  </a:rPr>
                  <a:t> </a:t>
                </a:r>
              </a:p>
            </p:txBody>
          </p:sp>
        </mc:Fallback>
      </mc:AlternateContent>
      <p:sp>
        <p:nvSpPr>
          <p:cNvPr id="3" name="Marcador de número de diapositiva 2"/>
          <p:cNvSpPr>
            <a:spLocks noGrp="1"/>
          </p:cNvSpPr>
          <p:nvPr>
            <p:ph type="sldNum" sz="quarter" idx="12"/>
          </p:nvPr>
        </p:nvSpPr>
        <p:spPr/>
        <p:txBody>
          <a:bodyPr/>
          <a:lstStyle/>
          <a:p>
            <a:fld id="{7B9BE44C-35C6-4484-9F8C-73DD43F795BB}" type="slidenum">
              <a:rPr lang="es-MX" smtClean="0"/>
              <a:pPr/>
              <a:t>19</a:t>
            </a:fld>
            <a:r>
              <a:rPr lang="es-MX" dirty="0" smtClean="0"/>
              <a:t>/69</a:t>
            </a:r>
            <a:endParaRPr lang="es-MX" dirty="0"/>
          </a:p>
        </p:txBody>
      </p:sp>
    </p:spTree>
    <p:extLst>
      <p:ext uri="{BB962C8B-B14F-4D97-AF65-F5344CB8AC3E}">
        <p14:creationId xmlns:p14="http://schemas.microsoft.com/office/powerpoint/2010/main" val="936083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 action="ppaction://noaction"/>
              </a:rPr>
              <a:t>ÍNDICE</a:t>
            </a:r>
            <a:endParaRPr lang="es-MX" sz="1801" dirty="0">
              <a:solidFill>
                <a:prstClr val="white"/>
              </a:solidFill>
            </a:endParaRPr>
          </a:p>
        </p:txBody>
      </p:sp>
      <p:pic>
        <p:nvPicPr>
          <p:cNvPr id="13" name="4 Imagen" descr="MD LOGO.jpg"/>
          <p:cNvPicPr>
            <a:picLocks noChangeAspect="1"/>
          </p:cNvPicPr>
          <p:nvPr/>
        </p:nvPicPr>
        <p:blipFill>
          <a:blip r:embed="rId3" cstate="print"/>
          <a:stretch>
            <a:fillRect/>
          </a:stretch>
        </p:blipFill>
        <p:spPr>
          <a:xfrm>
            <a:off x="271860" y="258432"/>
            <a:ext cx="1577552" cy="720000"/>
          </a:xfrm>
          <a:prstGeom prst="rect">
            <a:avLst/>
          </a:prstGeom>
        </p:spPr>
      </p:pic>
      <p:pic>
        <p:nvPicPr>
          <p:cNvPr id="14" name="Picture 2" descr="http://www.conadeipfba.org.mx/sites/default/files/dev1/sites/default/files/images/equipos/logo-institucion/institucion-itlp.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9" y="116649"/>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5"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1" name="7 CuadroTexto"/>
          <p:cNvSpPr txBox="1"/>
          <p:nvPr/>
        </p:nvSpPr>
        <p:spPr>
          <a:xfrm>
            <a:off x="902924" y="1666259"/>
            <a:ext cx="9061698" cy="707886"/>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MX" sz="4000" b="1" dirty="0" smtClean="0">
                <a:ln w="11430"/>
                <a:solidFill>
                  <a:prstClr val="white"/>
                </a:solidFill>
                <a:effectLst>
                  <a:outerShdw blurRad="38100" dist="38100" dir="2700000" algn="tl">
                    <a:srgbClr val="000000">
                      <a:alpha val="43137"/>
                    </a:srgbClr>
                  </a:outerShdw>
                </a:effectLst>
              </a:rPr>
              <a:t>DISEÑO DE CONEXIONES</a:t>
            </a:r>
            <a:endParaRPr lang="es-MX" sz="4000" b="1" dirty="0">
              <a:ln w="11430"/>
              <a:solidFill>
                <a:prstClr val="white"/>
              </a:solidFill>
              <a:effectLst>
                <a:outerShdw blurRad="38100" dist="38100" dir="2700000" algn="tl">
                  <a:srgbClr val="000000">
                    <a:alpha val="43137"/>
                  </a:srgbClr>
                </a:outerShdw>
              </a:effectLst>
            </a:endParaRPr>
          </a:p>
        </p:txBody>
      </p:sp>
      <p:sp>
        <p:nvSpPr>
          <p:cNvPr id="17" name="1 CuadroTexto"/>
          <p:cNvSpPr txBox="1"/>
          <p:nvPr/>
        </p:nvSpPr>
        <p:spPr>
          <a:xfrm>
            <a:off x="898042" y="2446152"/>
            <a:ext cx="9061698" cy="1200329"/>
          </a:xfrm>
          <a:prstGeom prst="rect">
            <a:avLst/>
          </a:prstGeom>
          <a:noFill/>
        </p:spPr>
        <p:txBody>
          <a:bodyPr wrap="square" rtlCol="0">
            <a:spAutoFit/>
          </a:bodyPr>
          <a:lstStyle/>
          <a:p>
            <a:pPr marL="342900" indent="-342900">
              <a:buFont typeface="Wingdings" panose="05000000000000000000" pitchFamily="2" charset="2"/>
              <a:buChar char="v"/>
            </a:pPr>
            <a:r>
              <a:rPr lang="es-MX" sz="2400" b="1" dirty="0" smtClean="0">
                <a:ln w="9525">
                  <a:solidFill>
                    <a:prstClr val="white">
                      <a:lumMod val="50000"/>
                    </a:prstClr>
                  </a:solidFill>
                </a:ln>
                <a:solidFill>
                  <a:srgbClr val="0000FF"/>
                </a:solidFill>
                <a:effectLst>
                  <a:innerShdw blurRad="69850" dist="43180" dir="5400000">
                    <a:srgbClr val="000000">
                      <a:alpha val="65000"/>
                    </a:srgbClr>
                  </a:innerShdw>
                </a:effectLst>
                <a:hlinkClick r:id="rId6" action="ppaction://hlinksldjump"/>
              </a:rPr>
              <a:t>INTRODUCCIÓN</a:t>
            </a:r>
            <a:endParaRPr lang="es-MX" sz="2400" b="1" dirty="0" smtClean="0">
              <a:ln w="9525">
                <a:solidFill>
                  <a:prstClr val="white">
                    <a:lumMod val="50000"/>
                  </a:prstClr>
                </a:solidFill>
              </a:ln>
              <a:solidFill>
                <a:srgbClr val="0000FF"/>
              </a:solidFill>
              <a:effectLst>
                <a:innerShdw blurRad="69850" dist="43180" dir="5400000">
                  <a:srgbClr val="000000">
                    <a:alpha val="65000"/>
                  </a:srgbClr>
                </a:innerShdw>
              </a:effectLst>
            </a:endParaRPr>
          </a:p>
          <a:p>
            <a:pPr marL="342900" indent="-342900">
              <a:buFont typeface="Wingdings" panose="05000000000000000000" pitchFamily="2" charset="2"/>
              <a:buChar char="v"/>
            </a:pPr>
            <a:r>
              <a:rPr lang="es-MX" sz="2400" b="1" dirty="0" smtClean="0">
                <a:ln w="9525">
                  <a:solidFill>
                    <a:prstClr val="white">
                      <a:lumMod val="50000"/>
                    </a:prstClr>
                  </a:solidFill>
                </a:ln>
                <a:solidFill>
                  <a:srgbClr val="0000FF"/>
                </a:solidFill>
                <a:effectLst>
                  <a:innerShdw blurRad="69850" dist="43180" dir="5400000">
                    <a:srgbClr val="000000">
                      <a:alpha val="65000"/>
                    </a:srgbClr>
                  </a:innerShdw>
                </a:effectLst>
                <a:hlinkClick r:id="rId7" action="ppaction://hlinksldjump"/>
              </a:rPr>
              <a:t>CONEXIONES ATORNILLADAS </a:t>
            </a:r>
            <a:endParaRPr lang="es-MX" sz="2400" b="1" dirty="0" smtClean="0">
              <a:ln w="9525">
                <a:solidFill>
                  <a:prstClr val="white">
                    <a:lumMod val="50000"/>
                  </a:prstClr>
                </a:solidFill>
              </a:ln>
              <a:solidFill>
                <a:srgbClr val="0000FF"/>
              </a:solidFill>
              <a:effectLst>
                <a:innerShdw blurRad="69850" dist="43180" dir="5400000">
                  <a:srgbClr val="000000">
                    <a:alpha val="65000"/>
                  </a:srgbClr>
                </a:innerShdw>
              </a:effectLst>
            </a:endParaRPr>
          </a:p>
          <a:p>
            <a:pPr marL="342900" indent="-342900">
              <a:buFont typeface="Wingdings" panose="05000000000000000000" pitchFamily="2" charset="2"/>
              <a:buChar char="v"/>
            </a:pPr>
            <a:r>
              <a:rPr lang="es-MX" sz="2400" b="1" dirty="0" smtClean="0">
                <a:ln w="9525">
                  <a:solidFill>
                    <a:prstClr val="white">
                      <a:lumMod val="50000"/>
                    </a:prstClr>
                  </a:solidFill>
                </a:ln>
                <a:solidFill>
                  <a:srgbClr val="0000FF"/>
                </a:solidFill>
                <a:effectLst>
                  <a:innerShdw blurRad="69850" dist="43180" dir="5400000">
                    <a:srgbClr val="000000">
                      <a:alpha val="65000"/>
                    </a:srgbClr>
                  </a:innerShdw>
                </a:effectLst>
                <a:hlinkClick r:id="rId8" action="ppaction://hlinksldjump"/>
              </a:rPr>
              <a:t>CONEXIONES SOLDADAS</a:t>
            </a:r>
            <a:endParaRPr lang="es-MX" sz="2400" b="1" dirty="0">
              <a:ln w="9525">
                <a:solidFill>
                  <a:prstClr val="white">
                    <a:lumMod val="50000"/>
                  </a:prstClr>
                </a:solidFill>
              </a:ln>
              <a:solidFill>
                <a:srgbClr val="0000FF"/>
              </a:solidFill>
              <a:effectLst>
                <a:innerShdw blurRad="69850" dist="43180" dir="5400000">
                  <a:srgbClr val="000000">
                    <a:alpha val="65000"/>
                  </a:srgbClr>
                </a:innerShdw>
              </a:effectLst>
            </a:endParaRPr>
          </a:p>
        </p:txBody>
      </p:sp>
      <p:sp>
        <p:nvSpPr>
          <p:cNvPr id="18" name="11 CuadroTexto"/>
          <p:cNvSpPr txBox="1"/>
          <p:nvPr/>
        </p:nvSpPr>
        <p:spPr>
          <a:xfrm>
            <a:off x="1728106" y="293892"/>
            <a:ext cx="6984775" cy="1015663"/>
          </a:xfrm>
          <a:prstGeom prst="rect">
            <a:avLst/>
          </a:prstGeom>
          <a:noFill/>
        </p:spPr>
        <p:txBody>
          <a:bodyPr wrap="square" rtlCol="0">
            <a:spAutoFit/>
          </a:bodyPr>
          <a:lstStyle/>
          <a:p>
            <a:pPr algn="ct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2</a:t>
            </a:fld>
            <a:r>
              <a:rPr lang="es-MX" dirty="0" smtClean="0"/>
              <a:t>/69</a:t>
            </a:r>
            <a:endParaRPr lang="es-MX" dirty="0"/>
          </a:p>
        </p:txBody>
      </p:sp>
    </p:spTree>
    <p:extLst>
      <p:ext uri="{BB962C8B-B14F-4D97-AF65-F5344CB8AC3E}">
        <p14:creationId xmlns:p14="http://schemas.microsoft.com/office/powerpoint/2010/main" val="577298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RESISTENCIA POR APLASTAMIENTO</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7 Marcador de contenido"/>
              <p:cNvSpPr>
                <a:spLocks noGrp="1"/>
              </p:cNvSpPr>
              <p:nvPr>
                <p:ph idx="1"/>
              </p:nvPr>
            </p:nvSpPr>
            <p:spPr>
              <a:xfrm>
                <a:off x="474561" y="1859730"/>
                <a:ext cx="9354448" cy="4530725"/>
              </a:xfrm>
            </p:spPr>
            <p:txBody>
              <a:bodyPr>
                <a:normAutofit/>
              </a:bodyPr>
              <a:lstStyle/>
              <a:p>
                <a:pPr marL="0" indent="0">
                  <a:buNone/>
                </a:pPr>
                <a:r>
                  <a:rPr lang="es-MX" sz="1900" dirty="0" smtClean="0"/>
                  <a:t> </a:t>
                </a:r>
                <a14:m>
                  <m:oMath xmlns:m="http://schemas.openxmlformats.org/officeDocument/2006/math">
                    <m:r>
                      <m:rPr>
                        <m:sty m:val="p"/>
                      </m:rPr>
                      <a:rPr lang="es-MX" sz="1900" b="0" i="0" smtClean="0">
                        <a:latin typeface="Cambria Math" panose="02040503050406030204" pitchFamily="18" charset="0"/>
                        <a:ea typeface="Cambria Math" panose="02040503050406030204" pitchFamily="18" charset="0"/>
                      </a:rPr>
                      <m:t>Si</m:t>
                    </m:r>
                    <m:r>
                      <a:rPr lang="es-MX" sz="1900" b="0" i="0"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𝐿</m:t>
                    </m:r>
                    <m:r>
                      <a:rPr lang="es-MX" sz="1900" b="0" i="1" baseline="-25000" smtClean="0">
                        <a:latin typeface="Cambria Math" panose="02040503050406030204" pitchFamily="18" charset="0"/>
                        <a:ea typeface="Cambria Math" panose="02040503050406030204" pitchFamily="18" charset="0"/>
                      </a:rPr>
                      <m:t>𝑐</m:t>
                    </m:r>
                    <m:r>
                      <a:rPr lang="es-MX" sz="1900" b="0" i="1" smtClean="0">
                        <a:latin typeface="Cambria Math" panose="02040503050406030204" pitchFamily="18" charset="0"/>
                        <a:ea typeface="Cambria Math" panose="02040503050406030204" pitchFamily="18" charset="0"/>
                      </a:rPr>
                      <m:t>≤2</m:t>
                    </m:r>
                    <m:r>
                      <a:rPr lang="es-MX" sz="1900" b="0" i="1" smtClean="0">
                        <a:latin typeface="Cambria Math" panose="02040503050406030204" pitchFamily="18" charset="0"/>
                        <a:ea typeface="Cambria Math" panose="02040503050406030204" pitchFamily="18" charset="0"/>
                      </a:rPr>
                      <m:t>𝑑</m:t>
                    </m:r>
                    <m:r>
                      <a:rPr lang="es-MX" sz="1900" b="0" i="1" smtClean="0">
                        <a:latin typeface="Cambria Math" panose="02040503050406030204" pitchFamily="18" charset="0"/>
                        <a:ea typeface="Cambria Math" panose="02040503050406030204" pitchFamily="18" charset="0"/>
                      </a:rPr>
                      <m:t> </m:t>
                    </m:r>
                  </m:oMath>
                </a14:m>
                <a:endParaRPr lang="es-MX" sz="1900" dirty="0" smtClean="0"/>
              </a:p>
              <a:p>
                <a:pPr marL="2419350" indent="0">
                  <a:buNone/>
                </a:pPr>
                <a:r>
                  <a:rPr lang="es-MX" sz="1900" i="1" dirty="0" smtClean="0">
                    <a:latin typeface="Cambria Math" panose="02040503050406030204" pitchFamily="18" charset="0"/>
                    <a:ea typeface="Cambria Math" panose="02040503050406030204" pitchFamily="18" charset="0"/>
                  </a:rPr>
                  <a:t>Usar :</a:t>
                </a:r>
              </a:p>
              <a:p>
                <a:pPr marL="0" indent="0">
                  <a:buNone/>
                </a:pPr>
                <a14:m>
                  <m:oMathPara xmlns:m="http://schemas.openxmlformats.org/officeDocument/2006/math">
                    <m:oMathParaPr>
                      <m:jc m:val="centerGroup"/>
                    </m:oMathParaPr>
                    <m:oMath xmlns:m="http://schemas.openxmlformats.org/officeDocument/2006/math">
                      <m:r>
                        <a:rPr lang="es-MX" sz="1900" i="1" smtClean="0">
                          <a:latin typeface="Cambria Math" panose="02040503050406030204" pitchFamily="18" charset="0"/>
                          <a:ea typeface="Cambria Math" panose="02040503050406030204" pitchFamily="18" charset="0"/>
                        </a:rPr>
                        <m:t>∅</m:t>
                      </m:r>
                      <m:r>
                        <a:rPr lang="es-MX" sz="1900" b="0" i="1" smtClean="0">
                          <a:latin typeface="Cambria Math" panose="02040503050406030204" pitchFamily="18" charset="0"/>
                          <a:ea typeface="Cambria Math" panose="02040503050406030204" pitchFamily="18" charset="0"/>
                        </a:rPr>
                        <m:t>𝑅</m:t>
                      </m:r>
                      <m:r>
                        <a:rPr lang="es-MX" sz="1900" b="0" i="1" baseline="-25000" smtClean="0">
                          <a:latin typeface="Cambria Math" panose="02040503050406030204" pitchFamily="18" charset="0"/>
                          <a:ea typeface="Cambria Math" panose="02040503050406030204" pitchFamily="18" charset="0"/>
                        </a:rPr>
                        <m:t>𝑛</m:t>
                      </m:r>
                      <m:r>
                        <a:rPr lang="es-MX" sz="1900" b="0" i="1" smtClean="0">
                          <a:latin typeface="Cambria Math" panose="02040503050406030204" pitchFamily="18" charset="0"/>
                          <a:ea typeface="Cambria Math" panose="02040503050406030204" pitchFamily="18" charset="0"/>
                        </a:rPr>
                        <m:t>= ∅</m:t>
                      </m:r>
                      <m:d>
                        <m:dPr>
                          <m:ctrlPr>
                            <a:rPr lang="es-MX" sz="1900" b="0" i="1" smtClean="0">
                              <a:latin typeface="Cambria Math" panose="02040503050406030204" pitchFamily="18" charset="0"/>
                              <a:ea typeface="Cambria Math" panose="02040503050406030204" pitchFamily="18" charset="0"/>
                            </a:rPr>
                          </m:ctrlPr>
                        </m:dPr>
                        <m:e>
                          <m:r>
                            <a:rPr lang="es-MX" sz="1900" b="0" i="1" smtClean="0">
                              <a:latin typeface="Cambria Math" panose="02040503050406030204" pitchFamily="18" charset="0"/>
                              <a:ea typeface="Cambria Math" panose="02040503050406030204" pitchFamily="18" charset="0"/>
                            </a:rPr>
                            <m:t>1.2 </m:t>
                          </m:r>
                          <m:r>
                            <a:rPr lang="es-MX" sz="1900" b="0" i="1" smtClean="0">
                              <a:latin typeface="Cambria Math" panose="02040503050406030204" pitchFamily="18" charset="0"/>
                              <a:ea typeface="Cambria Math" panose="02040503050406030204" pitchFamily="18" charset="0"/>
                            </a:rPr>
                            <m:t>𝐿𝑐</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𝑡</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𝐹𝑢</m:t>
                          </m:r>
                        </m:e>
                      </m:d>
                    </m:oMath>
                  </m:oMathPara>
                </a14:m>
                <a:endParaRPr lang="es-MX" sz="1900" dirty="0" smtClean="0"/>
              </a:p>
              <a:p>
                <a:pPr marL="0" indent="0">
                  <a:buNone/>
                </a:pPr>
                <a:endParaRPr lang="es-MX" sz="1900"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m:rPr>
                          <m:sty m:val="p"/>
                        </m:rPr>
                        <a:rPr lang="es-MX" sz="1900">
                          <a:latin typeface="Cambria Math" panose="02040503050406030204" pitchFamily="18" charset="0"/>
                          <a:ea typeface="Cambria Math" panose="02040503050406030204" pitchFamily="18" charset="0"/>
                        </a:rPr>
                        <m:t>Si</m:t>
                      </m:r>
                      <m:r>
                        <a:rPr lang="es-MX" sz="1900">
                          <a:latin typeface="Cambria Math" panose="02040503050406030204" pitchFamily="18" charset="0"/>
                          <a:ea typeface="Cambria Math" panose="02040503050406030204" pitchFamily="18" charset="0"/>
                        </a:rPr>
                        <m:t> </m:t>
                      </m:r>
                      <m:r>
                        <a:rPr lang="es-MX" sz="1900" i="1">
                          <a:latin typeface="Cambria Math" panose="02040503050406030204" pitchFamily="18" charset="0"/>
                          <a:ea typeface="Cambria Math" panose="02040503050406030204" pitchFamily="18" charset="0"/>
                        </a:rPr>
                        <m:t>𝐿</m:t>
                      </m:r>
                      <m:r>
                        <a:rPr lang="es-MX" sz="1900" i="1" baseline="-25000">
                          <a:latin typeface="Cambria Math" panose="02040503050406030204" pitchFamily="18" charset="0"/>
                          <a:ea typeface="Cambria Math" panose="02040503050406030204" pitchFamily="18" charset="0"/>
                        </a:rPr>
                        <m:t>𝑐</m:t>
                      </m:r>
                      <m:r>
                        <a:rPr lang="es-MX" sz="1900" i="1" smtClean="0">
                          <a:latin typeface="Cambria Math" panose="02040503050406030204" pitchFamily="18" charset="0"/>
                          <a:ea typeface="Cambria Math" panose="02040503050406030204" pitchFamily="18" charset="0"/>
                        </a:rPr>
                        <m:t>&gt;</m:t>
                      </m:r>
                      <m:r>
                        <a:rPr lang="es-MX" sz="1900" i="1">
                          <a:latin typeface="Cambria Math" panose="02040503050406030204" pitchFamily="18" charset="0"/>
                          <a:ea typeface="Cambria Math" panose="02040503050406030204" pitchFamily="18" charset="0"/>
                        </a:rPr>
                        <m:t>2</m:t>
                      </m:r>
                      <m:r>
                        <a:rPr lang="es-MX" sz="1900" i="1">
                          <a:latin typeface="Cambria Math" panose="02040503050406030204" pitchFamily="18" charset="0"/>
                          <a:ea typeface="Cambria Math" panose="02040503050406030204" pitchFamily="18" charset="0"/>
                        </a:rPr>
                        <m:t>𝑑</m:t>
                      </m:r>
                      <m:r>
                        <a:rPr lang="es-MX" sz="1900" i="1">
                          <a:latin typeface="Cambria Math" panose="02040503050406030204" pitchFamily="18" charset="0"/>
                          <a:ea typeface="Cambria Math" panose="02040503050406030204" pitchFamily="18" charset="0"/>
                        </a:rPr>
                        <m:t> </m:t>
                      </m:r>
                    </m:oMath>
                  </m:oMathPara>
                </a14:m>
                <a:endParaRPr lang="es-MX" sz="1900" i="1" dirty="0" smtClean="0">
                  <a:latin typeface="Cambria Math" panose="02040503050406030204" pitchFamily="18" charset="0"/>
                  <a:ea typeface="Cambria Math" panose="02040503050406030204" pitchFamily="18" charset="0"/>
                </a:endParaRPr>
              </a:p>
              <a:p>
                <a:pPr marL="2419350" indent="0">
                  <a:buNone/>
                </a:pPr>
                <a:r>
                  <a:rPr lang="es-MX" sz="1900" i="1" dirty="0">
                    <a:latin typeface="Cambria Math" panose="02040503050406030204" pitchFamily="18" charset="0"/>
                    <a:ea typeface="Cambria Math" panose="02040503050406030204" pitchFamily="18" charset="0"/>
                  </a:rPr>
                  <a:t>Usar </a:t>
                </a:r>
                <a:r>
                  <a:rPr lang="es-MX" sz="1900" i="1" dirty="0" smtClean="0">
                    <a:latin typeface="Cambria Math" panose="02040503050406030204" pitchFamily="18" charset="0"/>
                    <a:ea typeface="Cambria Math" panose="02040503050406030204" pitchFamily="18" charset="0"/>
                  </a:rPr>
                  <a:t>:</a:t>
                </a:r>
                <a:endParaRPr lang="es-MX" sz="19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s-MX" sz="1900" i="1">
                          <a:latin typeface="Cambria Math" panose="02040503050406030204" pitchFamily="18" charset="0"/>
                          <a:ea typeface="Cambria Math" panose="02040503050406030204" pitchFamily="18" charset="0"/>
                        </a:rPr>
                        <m:t>∅</m:t>
                      </m:r>
                      <m:r>
                        <a:rPr lang="es-MX" sz="1900" i="1">
                          <a:latin typeface="Cambria Math" panose="02040503050406030204" pitchFamily="18" charset="0"/>
                          <a:ea typeface="Cambria Math" panose="02040503050406030204" pitchFamily="18" charset="0"/>
                        </a:rPr>
                        <m:t>𝑅𝑛</m:t>
                      </m:r>
                      <m:r>
                        <a:rPr lang="es-MX" sz="1900" b="0" i="1" smtClean="0">
                          <a:latin typeface="Cambria Math" panose="02040503050406030204" pitchFamily="18" charset="0"/>
                          <a:ea typeface="Cambria Math" panose="02040503050406030204" pitchFamily="18" charset="0"/>
                        </a:rPr>
                        <m:t>=</m:t>
                      </m:r>
                      <m:r>
                        <a:rPr lang="es-MX" sz="1900" i="1">
                          <a:latin typeface="Cambria Math" panose="02040503050406030204" pitchFamily="18" charset="0"/>
                          <a:ea typeface="Cambria Math" panose="02040503050406030204" pitchFamily="18" charset="0"/>
                        </a:rPr>
                        <m:t>∅(2.4 </m:t>
                      </m:r>
                      <m:r>
                        <a:rPr lang="es-MX" sz="1900" i="1">
                          <a:latin typeface="Cambria Math" panose="02040503050406030204" pitchFamily="18" charset="0"/>
                          <a:ea typeface="Cambria Math" panose="02040503050406030204" pitchFamily="18" charset="0"/>
                        </a:rPr>
                        <m:t>𝑑</m:t>
                      </m:r>
                      <m:r>
                        <a:rPr lang="es-MX" sz="1900" i="1">
                          <a:latin typeface="Cambria Math" panose="02040503050406030204" pitchFamily="18" charset="0"/>
                          <a:ea typeface="Cambria Math" panose="02040503050406030204" pitchFamily="18" charset="0"/>
                        </a:rPr>
                        <m:t> </m:t>
                      </m:r>
                      <m:r>
                        <a:rPr lang="es-MX" sz="1900" i="1">
                          <a:latin typeface="Cambria Math" panose="02040503050406030204" pitchFamily="18" charset="0"/>
                          <a:ea typeface="Cambria Math" panose="02040503050406030204" pitchFamily="18" charset="0"/>
                        </a:rPr>
                        <m:t>𝑡</m:t>
                      </m:r>
                      <m:r>
                        <a:rPr lang="es-MX" sz="1900" i="1">
                          <a:latin typeface="Cambria Math" panose="02040503050406030204" pitchFamily="18" charset="0"/>
                          <a:ea typeface="Cambria Math" panose="02040503050406030204" pitchFamily="18" charset="0"/>
                        </a:rPr>
                        <m:t> </m:t>
                      </m:r>
                      <m:r>
                        <a:rPr lang="es-MX" sz="1900" i="1">
                          <a:latin typeface="Cambria Math" panose="02040503050406030204" pitchFamily="18" charset="0"/>
                          <a:ea typeface="Cambria Math" panose="02040503050406030204" pitchFamily="18" charset="0"/>
                        </a:rPr>
                        <m:t>𝐹𝑢</m:t>
                      </m:r>
                      <m:r>
                        <a:rPr lang="es-MX" sz="1900" i="1">
                          <a:latin typeface="Cambria Math" panose="02040503050406030204" pitchFamily="18" charset="0"/>
                          <a:ea typeface="Cambria Math" panose="02040503050406030204" pitchFamily="18" charset="0"/>
                        </a:rPr>
                        <m:t>)</m:t>
                      </m:r>
                    </m:oMath>
                  </m:oMathPara>
                </a14:m>
                <a:endParaRPr lang="es-MX" sz="1900" dirty="0"/>
              </a:p>
              <a:p>
                <a:pPr marL="0" indent="0">
                  <a:buNone/>
                </a:pPr>
                <a:endParaRPr lang="es-MX" sz="1900" dirty="0">
                  <a:ea typeface="Cambria Math" panose="02040503050406030204" pitchFamily="18" charset="0"/>
                </a:endParaRPr>
              </a:p>
              <a:p>
                <a:pPr marL="0" indent="0">
                  <a:buNone/>
                </a:pPr>
                <a:endParaRPr lang="es-MX" sz="1900" dirty="0"/>
              </a:p>
            </p:txBody>
          </p:sp>
        </mc:Choice>
        <mc:Fallback xmlns="">
          <p:sp>
            <p:nvSpPr>
              <p:cNvPr id="10" name="7 Marcador de contenido"/>
              <p:cNvSpPr>
                <a:spLocks noGrp="1" noRot="1" noChangeAspect="1" noMove="1" noResize="1" noEditPoints="1" noAdjustHandles="1" noChangeArrowheads="1" noChangeShapeType="1" noTextEdit="1"/>
              </p:cNvSpPr>
              <p:nvPr>
                <p:ph idx="1"/>
              </p:nvPr>
            </p:nvSpPr>
            <p:spPr>
              <a:xfrm>
                <a:off x="474561" y="1859730"/>
                <a:ext cx="9354448" cy="4530725"/>
              </a:xfrm>
              <a:blipFill>
                <a:blip r:embed="rId7"/>
                <a:stretch>
                  <a:fillRect/>
                </a:stretch>
              </a:blipFill>
            </p:spPr>
            <p:txBody>
              <a:bodyPr/>
              <a:lstStyle/>
              <a:p>
                <a:r>
                  <a:rPr lang="es-MX">
                    <a:noFill/>
                  </a:rPr>
                  <a:t> </a:t>
                </a:r>
              </a:p>
            </p:txBody>
          </p:sp>
        </mc:Fallback>
      </mc:AlternateContent>
      <p:sp>
        <p:nvSpPr>
          <p:cNvPr id="3" name="Marcador de número de diapositiva 2"/>
          <p:cNvSpPr>
            <a:spLocks noGrp="1"/>
          </p:cNvSpPr>
          <p:nvPr>
            <p:ph type="sldNum" sz="quarter" idx="12"/>
          </p:nvPr>
        </p:nvSpPr>
        <p:spPr/>
        <p:txBody>
          <a:bodyPr/>
          <a:lstStyle/>
          <a:p>
            <a:fld id="{7B9BE44C-35C6-4484-9F8C-73DD43F795BB}" type="slidenum">
              <a:rPr lang="es-MX" smtClean="0"/>
              <a:pPr/>
              <a:t>20</a:t>
            </a:fld>
            <a:r>
              <a:rPr lang="es-MX" dirty="0" smtClean="0"/>
              <a:t>/69</a:t>
            </a:r>
            <a:endParaRPr lang="es-MX" dirty="0"/>
          </a:p>
        </p:txBody>
      </p:sp>
    </p:spTree>
    <p:extLst>
      <p:ext uri="{BB962C8B-B14F-4D97-AF65-F5344CB8AC3E}">
        <p14:creationId xmlns:p14="http://schemas.microsoft.com/office/powerpoint/2010/main" val="1124022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REQUISITOS DE SEPARACIÓN</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7 Marcador de contenido"/>
              <p:cNvSpPr>
                <a:spLocks noGrp="1"/>
              </p:cNvSpPr>
              <p:nvPr>
                <p:ph idx="1"/>
              </p:nvPr>
            </p:nvSpPr>
            <p:spPr>
              <a:xfrm>
                <a:off x="474561" y="1859730"/>
                <a:ext cx="9354448" cy="4530725"/>
              </a:xfrm>
            </p:spPr>
            <p:txBody>
              <a:bodyPr>
                <a:normAutofit/>
              </a:bodyPr>
              <a:lstStyle/>
              <a:p>
                <a:pPr marL="0" indent="0">
                  <a:buNone/>
                </a:pPr>
                <a:r>
                  <a:rPr lang="es-MX" sz="1900" dirty="0" smtClean="0"/>
                  <a:t>Para mantener ciertas distancias libres entre las tuercas de los tornillos y proporcionar espacio para las llaves de su instalación, la sección J3.3 del </a:t>
                </a:r>
                <a:r>
                  <a:rPr lang="es-MX" sz="1900" dirty="0" err="1" smtClean="0"/>
                  <a:t>AISC</a:t>
                </a:r>
                <a:r>
                  <a:rPr lang="es-MX" sz="1900" dirty="0" smtClean="0"/>
                  <a:t> requiere la separación centro a centro de los sujetadores (en cualquier dirección) sea no menor que </a:t>
                </a:r>
                <a14:m>
                  <m:oMath xmlns:m="http://schemas.openxmlformats.org/officeDocument/2006/math">
                    <m:r>
                      <a:rPr lang="es-MX" sz="1900" b="0" i="1" smtClean="0">
                        <a:latin typeface="Cambria Math" panose="02040503050406030204" pitchFamily="18" charset="0"/>
                      </a:rPr>
                      <m:t>2.67</m:t>
                    </m:r>
                    <m:r>
                      <a:rPr lang="es-MX" sz="1900" b="0" i="1" smtClean="0">
                        <a:latin typeface="Cambria Math" panose="02040503050406030204" pitchFamily="18" charset="0"/>
                      </a:rPr>
                      <m:t>𝑑</m:t>
                    </m:r>
                  </m:oMath>
                </a14:m>
                <a:r>
                  <a:rPr lang="es-MX" sz="1900" dirty="0" smtClean="0"/>
                  <a:t> y de preferencia no menor que </a:t>
                </a:r>
                <a14:m>
                  <m:oMath xmlns:m="http://schemas.openxmlformats.org/officeDocument/2006/math">
                    <m:r>
                      <a:rPr lang="es-MX" sz="1900" b="0" i="1" smtClean="0">
                        <a:latin typeface="Cambria Math" panose="02040503050406030204" pitchFamily="18" charset="0"/>
                      </a:rPr>
                      <m:t>3</m:t>
                    </m:r>
                    <m:r>
                      <a:rPr lang="es-MX" sz="1900" b="0" i="1" smtClean="0">
                        <a:latin typeface="Cambria Math" panose="02040503050406030204" pitchFamily="18" charset="0"/>
                      </a:rPr>
                      <m:t>𝑑</m:t>
                    </m:r>
                  </m:oMath>
                </a14:m>
                <a:r>
                  <a:rPr lang="es-MX" sz="1900" dirty="0" smtClean="0"/>
                  <a:t> donde </a:t>
                </a:r>
                <a14:m>
                  <m:oMath xmlns:m="http://schemas.openxmlformats.org/officeDocument/2006/math">
                    <m:r>
                      <a:rPr lang="es-MX" sz="1900" b="0" i="1" smtClean="0">
                        <a:latin typeface="Cambria Math" panose="02040503050406030204" pitchFamily="18" charset="0"/>
                      </a:rPr>
                      <m:t>"</m:t>
                    </m:r>
                    <m:r>
                      <a:rPr lang="es-MX" sz="1900" b="0" i="1" smtClean="0">
                        <a:latin typeface="Cambria Math" panose="02040503050406030204" pitchFamily="18" charset="0"/>
                      </a:rPr>
                      <m:t>𝑑</m:t>
                    </m:r>
                    <m:r>
                      <a:rPr lang="es-MX" sz="1900" b="0" i="1" smtClean="0">
                        <a:latin typeface="Cambria Math" panose="02040503050406030204" pitchFamily="18" charset="0"/>
                      </a:rPr>
                      <m:t>“</m:t>
                    </m:r>
                  </m:oMath>
                </a14:m>
                <a:r>
                  <a:rPr lang="es-MX" sz="1900" dirty="0" smtClean="0"/>
                  <a:t> es el diámetro del sujetador.</a:t>
                </a:r>
              </a:p>
              <a:p>
                <a:pPr algn="ctr"/>
                <a:endParaRPr lang="es-MX" sz="1900" dirty="0" smtClean="0"/>
              </a:p>
              <a:p>
                <a:pPr marL="0" indent="0">
                  <a:buNone/>
                </a:pPr>
                <a:endParaRPr lang="es-MX" sz="1900" dirty="0"/>
              </a:p>
            </p:txBody>
          </p:sp>
        </mc:Choice>
        <mc:Fallback xmlns="">
          <p:sp>
            <p:nvSpPr>
              <p:cNvPr id="10" name="7 Marcador de contenido"/>
              <p:cNvSpPr>
                <a:spLocks noGrp="1" noRot="1" noChangeAspect="1" noMove="1" noResize="1" noEditPoints="1" noAdjustHandles="1" noChangeArrowheads="1" noChangeShapeType="1" noTextEdit="1"/>
              </p:cNvSpPr>
              <p:nvPr>
                <p:ph idx="1"/>
              </p:nvPr>
            </p:nvSpPr>
            <p:spPr>
              <a:xfrm>
                <a:off x="474561" y="1859730"/>
                <a:ext cx="9354448" cy="4530725"/>
              </a:xfrm>
              <a:blipFill rotWithShape="0">
                <a:blip r:embed="rId7"/>
                <a:stretch>
                  <a:fillRect l="-652" t="-1346" r="-522"/>
                </a:stretch>
              </a:blipFill>
            </p:spPr>
            <p:txBody>
              <a:bodyPr/>
              <a:lstStyle/>
              <a:p>
                <a:r>
                  <a:rPr lang="es-MX">
                    <a:noFill/>
                  </a:rPr>
                  <a:t> </a:t>
                </a:r>
              </a:p>
            </p:txBody>
          </p:sp>
        </mc:Fallback>
      </mc:AlternateContent>
      <p:pic>
        <p:nvPicPr>
          <p:cNvPr id="2" name="Imagen 1"/>
          <p:cNvPicPr>
            <a:picLocks noChangeAspect="1"/>
          </p:cNvPicPr>
          <p:nvPr/>
        </p:nvPicPr>
        <p:blipFill rotWithShape="1">
          <a:blip r:embed="rId8"/>
          <a:srcRect l="59576" t="37321" r="7427" b="48363"/>
          <a:stretch/>
        </p:blipFill>
        <p:spPr>
          <a:xfrm>
            <a:off x="2189669" y="3014432"/>
            <a:ext cx="6061647" cy="740913"/>
          </a:xfrm>
          <a:prstGeom prst="rect">
            <a:avLst/>
          </a:prstGeom>
        </p:spPr>
      </p:pic>
      <p:pic>
        <p:nvPicPr>
          <p:cNvPr id="3" name="Imagen 2"/>
          <p:cNvPicPr>
            <a:picLocks noChangeAspect="1"/>
          </p:cNvPicPr>
          <p:nvPr/>
        </p:nvPicPr>
        <p:blipFill rotWithShape="1">
          <a:blip r:embed="rId9"/>
          <a:srcRect l="61996" t="51936" r="6430" b="39365"/>
          <a:stretch/>
        </p:blipFill>
        <p:spPr>
          <a:xfrm>
            <a:off x="2344008" y="3755345"/>
            <a:ext cx="5752968" cy="446419"/>
          </a:xfrm>
          <a:prstGeom prst="rect">
            <a:avLst/>
          </a:prstGeom>
        </p:spPr>
      </p:pic>
      <p:sp>
        <p:nvSpPr>
          <p:cNvPr id="6" name="CuadroTexto 5"/>
          <p:cNvSpPr txBox="1"/>
          <p:nvPr/>
        </p:nvSpPr>
        <p:spPr>
          <a:xfrm>
            <a:off x="4488912" y="4257185"/>
            <a:ext cx="1227221" cy="369332"/>
          </a:xfrm>
          <a:prstGeom prst="rect">
            <a:avLst/>
          </a:prstGeom>
          <a:noFill/>
        </p:spPr>
        <p:txBody>
          <a:bodyPr wrap="square" rtlCol="0">
            <a:spAutoFit/>
          </a:bodyPr>
          <a:lstStyle/>
          <a:p>
            <a:r>
              <a:rPr lang="es-MX" i="1" dirty="0" smtClean="0"/>
              <a:t>6-81. </a:t>
            </a:r>
            <a:r>
              <a:rPr lang="es-MX" i="1" dirty="0" err="1" smtClean="0"/>
              <a:t>AISC</a:t>
            </a:r>
            <a:endParaRPr lang="es-MX" i="1" dirty="0"/>
          </a:p>
        </p:txBody>
      </p:sp>
      <p:sp>
        <p:nvSpPr>
          <p:cNvPr id="7" name="Marcador de número de diapositiva 6"/>
          <p:cNvSpPr>
            <a:spLocks noGrp="1"/>
          </p:cNvSpPr>
          <p:nvPr>
            <p:ph type="sldNum" sz="quarter" idx="12"/>
          </p:nvPr>
        </p:nvSpPr>
        <p:spPr/>
        <p:txBody>
          <a:bodyPr/>
          <a:lstStyle/>
          <a:p>
            <a:fld id="{7B9BE44C-35C6-4484-9F8C-73DD43F795BB}" type="slidenum">
              <a:rPr lang="es-MX" smtClean="0"/>
              <a:pPr/>
              <a:t>21</a:t>
            </a:fld>
            <a:r>
              <a:rPr lang="es-MX" dirty="0" smtClean="0"/>
              <a:t>/69</a:t>
            </a:r>
            <a:endParaRPr lang="es-MX" dirty="0"/>
          </a:p>
        </p:txBody>
      </p:sp>
    </p:spTree>
    <p:extLst>
      <p:ext uri="{BB962C8B-B14F-4D97-AF65-F5344CB8AC3E}">
        <p14:creationId xmlns:p14="http://schemas.microsoft.com/office/powerpoint/2010/main" val="186602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RESISTENCIA POR CORTANTE</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7 Marcador de contenido"/>
              <p:cNvSpPr>
                <a:spLocks noGrp="1"/>
              </p:cNvSpPr>
              <p:nvPr>
                <p:ph idx="1"/>
              </p:nvPr>
            </p:nvSpPr>
            <p:spPr>
              <a:xfrm>
                <a:off x="474561" y="1859730"/>
                <a:ext cx="9354448" cy="4530725"/>
              </a:xfrm>
            </p:spPr>
            <p:txBody>
              <a:bodyPr>
                <a:normAutofit/>
              </a:bodyPr>
              <a:lstStyle/>
              <a:p>
                <a:pPr marL="0" indent="0">
                  <a:buNone/>
                </a:pPr>
                <a:r>
                  <a:rPr lang="es-MX" sz="1900" dirty="0" smtClean="0"/>
                  <a:t>La resistencia por cortante de un tornillo se obtiene con la siguiente formula:</a:t>
                </a:r>
              </a:p>
              <a:p>
                <a:pPr marL="0" indent="0">
                  <a:buNone/>
                </a:pPr>
                <a:endParaRPr lang="es-MX" sz="1900" dirty="0" smtClean="0"/>
              </a:p>
              <a:p>
                <a:pPr marL="0" indent="0" algn="ctr">
                  <a:buNone/>
                </a:pPr>
                <a14:m>
                  <m:oMathPara xmlns:m="http://schemas.openxmlformats.org/officeDocument/2006/math">
                    <m:oMathParaPr>
                      <m:jc m:val="centerGroup"/>
                    </m:oMathParaPr>
                    <m:oMath xmlns:m="http://schemas.openxmlformats.org/officeDocument/2006/math">
                      <m:r>
                        <a:rPr lang="es-MX" sz="1900" i="1" smtClean="0">
                          <a:latin typeface="Cambria Math" panose="02040503050406030204" pitchFamily="18" charset="0"/>
                          <a:ea typeface="Cambria Math" panose="02040503050406030204" pitchFamily="18" charset="0"/>
                        </a:rPr>
                        <m:t>∅</m:t>
                      </m:r>
                      <m:r>
                        <a:rPr lang="es-MX" sz="1900" b="0" i="1" smtClean="0">
                          <a:latin typeface="Cambria Math" panose="02040503050406030204" pitchFamily="18" charset="0"/>
                          <a:ea typeface="Cambria Math" panose="02040503050406030204" pitchFamily="18" charset="0"/>
                        </a:rPr>
                        <m:t>𝑅</m:t>
                      </m:r>
                      <m:r>
                        <a:rPr lang="es-MX" sz="1900" b="0" i="1" baseline="-25000" smtClean="0">
                          <a:latin typeface="Cambria Math" panose="02040503050406030204" pitchFamily="18" charset="0"/>
                          <a:ea typeface="Cambria Math" panose="02040503050406030204" pitchFamily="18" charset="0"/>
                        </a:rPr>
                        <m:t>𝑛</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𝐹𝑣</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𝐴𝑏</m:t>
                      </m:r>
                    </m:oMath>
                  </m:oMathPara>
                </a14:m>
                <a:endParaRPr lang="es-MX" sz="1900" b="0" baseline="-25000" dirty="0" smtClean="0">
                  <a:ea typeface="Cambria Math" panose="02040503050406030204" pitchFamily="18" charset="0"/>
                </a:endParaRPr>
              </a:p>
              <a:p>
                <a:pPr marL="2152650" indent="0">
                  <a:buNone/>
                </a:pPr>
                <a:r>
                  <a:rPr lang="es-MX" sz="1900" dirty="0" smtClean="0"/>
                  <a:t> </a:t>
                </a:r>
                <a14:m>
                  <m:oMath xmlns:m="http://schemas.openxmlformats.org/officeDocument/2006/math">
                    <m:r>
                      <a:rPr lang="es-MX" sz="1900" b="0" i="1" smtClean="0">
                        <a:latin typeface="Cambria Math" panose="02040503050406030204" pitchFamily="18" charset="0"/>
                      </a:rPr>
                      <m:t>𝑂</m:t>
                    </m:r>
                    <m:r>
                      <a:rPr lang="es-MX" sz="1900" b="0" i="1" smtClean="0">
                        <a:latin typeface="Cambria Math" panose="02040503050406030204" pitchFamily="18" charset="0"/>
                      </a:rPr>
                      <m:t> </m:t>
                    </m:r>
                    <m:r>
                      <a:rPr lang="es-MX" sz="1900" b="0" i="1" smtClean="0">
                        <a:latin typeface="Cambria Math" panose="02040503050406030204" pitchFamily="18" charset="0"/>
                      </a:rPr>
                      <m:t>𝑏𝑖𝑒𝑛</m:t>
                    </m:r>
                    <m:r>
                      <a:rPr lang="es-MX" sz="1900" b="0" i="1" smtClean="0">
                        <a:latin typeface="Cambria Math" panose="02040503050406030204" pitchFamily="18" charset="0"/>
                      </a:rPr>
                      <m:t> </m:t>
                    </m:r>
                  </m:oMath>
                </a14:m>
                <a:endParaRPr lang="es-MX" sz="1900" b="0" dirty="0" smtClean="0"/>
              </a:p>
              <a:p>
                <a:pPr marL="0" indent="0" algn="ctr">
                  <a:buNone/>
                </a:pPr>
                <a14:m>
                  <m:oMathPara xmlns:m="http://schemas.openxmlformats.org/officeDocument/2006/math">
                    <m:oMathParaPr>
                      <m:jc m:val="centerGroup"/>
                    </m:oMathParaPr>
                    <m:oMath xmlns:m="http://schemas.openxmlformats.org/officeDocument/2006/math">
                      <m:r>
                        <a:rPr lang="es-MX" sz="1900" i="1" smtClean="0">
                          <a:latin typeface="Cambria Math" panose="02040503050406030204" pitchFamily="18" charset="0"/>
                          <a:ea typeface="Cambria Math" panose="02040503050406030204" pitchFamily="18" charset="0"/>
                        </a:rPr>
                        <m:t>∅</m:t>
                      </m:r>
                      <m:r>
                        <a:rPr lang="es-MX" sz="1900" b="0" i="1" smtClean="0">
                          <a:latin typeface="Cambria Math" panose="02040503050406030204" pitchFamily="18" charset="0"/>
                          <a:ea typeface="Cambria Math" panose="02040503050406030204" pitchFamily="18" charset="0"/>
                        </a:rPr>
                        <m:t>𝑅</m:t>
                      </m:r>
                      <m:r>
                        <a:rPr lang="es-MX" sz="1900" b="0" i="1" baseline="-25000" smtClean="0">
                          <a:latin typeface="Cambria Math" panose="02040503050406030204" pitchFamily="18" charset="0"/>
                          <a:ea typeface="Cambria Math" panose="02040503050406030204" pitchFamily="18" charset="0"/>
                        </a:rPr>
                        <m:t>𝑛</m:t>
                      </m:r>
                      <m:r>
                        <a:rPr lang="es-MX" sz="1900" b="0" i="1" smtClean="0">
                          <a:latin typeface="Cambria Math" panose="02040503050406030204" pitchFamily="18" charset="0"/>
                          <a:ea typeface="Cambria Math" panose="02040503050406030204" pitchFamily="18" charset="0"/>
                        </a:rPr>
                        <m:t>=0.75 ( 24 </m:t>
                      </m:r>
                      <m:r>
                        <a:rPr lang="es-MX" sz="1900" b="0" i="1" smtClean="0">
                          <a:latin typeface="Cambria Math" panose="02040503050406030204" pitchFamily="18" charset="0"/>
                          <a:ea typeface="Cambria Math" panose="02040503050406030204" pitchFamily="18" charset="0"/>
                        </a:rPr>
                        <m:t>𝐴𝑏</m:t>
                      </m:r>
                      <m:r>
                        <a:rPr lang="es-MX" sz="1900" b="0" i="1" smtClean="0">
                          <a:latin typeface="Cambria Math" panose="02040503050406030204" pitchFamily="18" charset="0"/>
                          <a:ea typeface="Cambria Math" panose="02040503050406030204" pitchFamily="18" charset="0"/>
                        </a:rPr>
                        <m:t>)</m:t>
                      </m:r>
                    </m:oMath>
                  </m:oMathPara>
                </a14:m>
                <a:endParaRPr lang="es-MX" sz="1900" dirty="0">
                  <a:ea typeface="Cambria Math" panose="02040503050406030204" pitchFamily="18" charset="0"/>
                </a:endParaRPr>
              </a:p>
              <a:p>
                <a:pPr marL="2241550" indent="0" algn="ctr">
                  <a:buNone/>
                </a:pPr>
                <a:endParaRPr lang="es-MX" sz="1900" b="0" i="1" dirty="0" smtClean="0">
                  <a:latin typeface="Cambria Math" panose="02040503050406030204" pitchFamily="18" charset="0"/>
                </a:endParaRPr>
              </a:p>
              <a:p>
                <a:pPr marL="2241550" indent="0" algn="ctr">
                  <a:buNone/>
                </a:pPr>
                <a14:m>
                  <m:oMathPara xmlns:m="http://schemas.openxmlformats.org/officeDocument/2006/math">
                    <m:oMathParaPr>
                      <m:jc m:val="left"/>
                    </m:oMathParaPr>
                    <m:oMath xmlns:m="http://schemas.openxmlformats.org/officeDocument/2006/math">
                      <m:r>
                        <a:rPr lang="es-MX" sz="1900" b="0" i="1" smtClean="0">
                          <a:latin typeface="Cambria Math" panose="02040503050406030204" pitchFamily="18" charset="0"/>
                        </a:rPr>
                        <m:t>𝑑𝑜𝑛𝑑𝑒</m:t>
                      </m:r>
                      <m:r>
                        <a:rPr lang="es-MX" sz="1900" b="0" i="1" smtClean="0">
                          <a:latin typeface="Cambria Math" panose="02040503050406030204" pitchFamily="18" charset="0"/>
                        </a:rPr>
                        <m:t>: </m:t>
                      </m:r>
                    </m:oMath>
                  </m:oMathPara>
                </a14:m>
                <a:endParaRPr lang="es-MX" sz="1900" dirty="0"/>
              </a:p>
              <a:p>
                <a:pPr marL="0" indent="0" algn="ctr">
                  <a:buNone/>
                </a:pPr>
                <a14:m>
                  <m:oMathPara xmlns:m="http://schemas.openxmlformats.org/officeDocument/2006/math">
                    <m:oMathParaPr>
                      <m:jc m:val="centerGroup"/>
                    </m:oMathParaPr>
                    <m:oMath xmlns:m="http://schemas.openxmlformats.org/officeDocument/2006/math">
                      <m:r>
                        <a:rPr lang="es-MX" sz="1900" i="1">
                          <a:latin typeface="Cambria Math" panose="02040503050406030204" pitchFamily="18" charset="0"/>
                        </a:rPr>
                        <m:t>𝐴</m:t>
                      </m:r>
                      <m:r>
                        <a:rPr lang="es-MX" sz="1900" b="0" i="1" baseline="-25000" smtClean="0">
                          <a:latin typeface="Cambria Math" panose="02040503050406030204" pitchFamily="18" charset="0"/>
                        </a:rPr>
                        <m:t>𝑏</m:t>
                      </m:r>
                      <m:r>
                        <a:rPr lang="es-MX" sz="1900" i="1">
                          <a:latin typeface="Cambria Math" panose="02040503050406030204" pitchFamily="18" charset="0"/>
                        </a:rPr>
                        <m:t>= </m:t>
                      </m:r>
                      <m:f>
                        <m:fPr>
                          <m:ctrlPr>
                            <a:rPr lang="es-MX" sz="1900" i="1">
                              <a:latin typeface="Cambria Math" panose="02040503050406030204" pitchFamily="18" charset="0"/>
                            </a:rPr>
                          </m:ctrlPr>
                        </m:fPr>
                        <m:num>
                          <m:r>
                            <a:rPr lang="es-MX" sz="1900" i="1">
                              <a:latin typeface="Cambria Math" panose="02040503050406030204" pitchFamily="18" charset="0"/>
                              <a:ea typeface="Cambria Math" panose="02040503050406030204" pitchFamily="18" charset="0"/>
                            </a:rPr>
                            <m:t>𝜋</m:t>
                          </m:r>
                          <m:r>
                            <a:rPr lang="es-MX" sz="1900" i="1">
                              <a:latin typeface="Cambria Math" panose="02040503050406030204" pitchFamily="18" charset="0"/>
                              <a:ea typeface="Cambria Math" panose="02040503050406030204" pitchFamily="18" charset="0"/>
                            </a:rPr>
                            <m:t> </m:t>
                          </m:r>
                          <m:sSup>
                            <m:sSupPr>
                              <m:ctrlPr>
                                <a:rPr lang="es-MX" sz="1900" i="1">
                                  <a:latin typeface="Cambria Math" panose="02040503050406030204" pitchFamily="18" charset="0"/>
                                  <a:ea typeface="Cambria Math" panose="02040503050406030204" pitchFamily="18" charset="0"/>
                                </a:rPr>
                              </m:ctrlPr>
                            </m:sSupPr>
                            <m:e>
                              <m:r>
                                <a:rPr lang="es-MX" sz="1900" i="1">
                                  <a:latin typeface="Cambria Math" panose="02040503050406030204" pitchFamily="18" charset="0"/>
                                  <a:ea typeface="Cambria Math" panose="02040503050406030204" pitchFamily="18" charset="0"/>
                                </a:rPr>
                                <m:t>𝑑</m:t>
                              </m:r>
                            </m:e>
                            <m:sup>
                              <m:r>
                                <a:rPr lang="es-MX" sz="1900" i="1">
                                  <a:latin typeface="Cambria Math" panose="02040503050406030204" pitchFamily="18" charset="0"/>
                                  <a:ea typeface="Cambria Math" panose="02040503050406030204" pitchFamily="18" charset="0"/>
                                </a:rPr>
                                <m:t>2</m:t>
                              </m:r>
                            </m:sup>
                          </m:sSup>
                        </m:num>
                        <m:den>
                          <m:r>
                            <a:rPr lang="es-MX" sz="1900" i="1">
                              <a:latin typeface="Cambria Math" panose="02040503050406030204" pitchFamily="18" charset="0"/>
                            </a:rPr>
                            <m:t>4</m:t>
                          </m:r>
                        </m:den>
                      </m:f>
                    </m:oMath>
                  </m:oMathPara>
                </a14:m>
                <a:endParaRPr lang="es-MX" sz="1900" dirty="0"/>
              </a:p>
              <a:p>
                <a:pPr marL="0" indent="0">
                  <a:buNone/>
                </a:pPr>
                <a:endParaRPr lang="es-MX" sz="1900" dirty="0" smtClean="0"/>
              </a:p>
              <a:p>
                <a:pPr marL="0" indent="0" algn="just">
                  <a:buNone/>
                </a:pPr>
                <a:r>
                  <a:rPr lang="es-MX" sz="1900" dirty="0" smtClean="0"/>
                  <a:t>La resistencia se multiplica por el numero total de tornillo, es decir, para este método de diseño no se toma en cuenta la distancia entre tornillos.</a:t>
                </a:r>
              </a:p>
              <a:p>
                <a:pPr marL="0" indent="0">
                  <a:buNone/>
                </a:pPr>
                <a:endParaRPr lang="es-MX" sz="1900" dirty="0"/>
              </a:p>
            </p:txBody>
          </p:sp>
        </mc:Choice>
        <mc:Fallback xmlns="">
          <p:sp>
            <p:nvSpPr>
              <p:cNvPr id="10" name="7 Marcador de contenido"/>
              <p:cNvSpPr>
                <a:spLocks noGrp="1" noRot="1" noChangeAspect="1" noMove="1" noResize="1" noEditPoints="1" noAdjustHandles="1" noChangeArrowheads="1" noChangeShapeType="1" noTextEdit="1"/>
              </p:cNvSpPr>
              <p:nvPr>
                <p:ph idx="1"/>
              </p:nvPr>
            </p:nvSpPr>
            <p:spPr>
              <a:xfrm>
                <a:off x="474561" y="1859730"/>
                <a:ext cx="9354448" cy="4530725"/>
              </a:xfrm>
              <a:blipFill>
                <a:blip r:embed="rId7"/>
                <a:stretch>
                  <a:fillRect l="-652" t="-1346" r="-587"/>
                </a:stretch>
              </a:blipFill>
            </p:spPr>
            <p:txBody>
              <a:bodyPr/>
              <a:lstStyle/>
              <a:p>
                <a:r>
                  <a:rPr lang="es-MX">
                    <a:noFill/>
                  </a:rPr>
                  <a:t> </a:t>
                </a:r>
              </a:p>
            </p:txBody>
          </p:sp>
        </mc:Fallback>
      </mc:AlternateContent>
      <p:sp>
        <p:nvSpPr>
          <p:cNvPr id="3" name="Marcador de número de diapositiva 2"/>
          <p:cNvSpPr>
            <a:spLocks noGrp="1"/>
          </p:cNvSpPr>
          <p:nvPr>
            <p:ph type="sldNum" sz="quarter" idx="12"/>
          </p:nvPr>
        </p:nvSpPr>
        <p:spPr/>
        <p:txBody>
          <a:bodyPr/>
          <a:lstStyle/>
          <a:p>
            <a:fld id="{7B9BE44C-35C6-4484-9F8C-73DD43F795BB}" type="slidenum">
              <a:rPr lang="es-MX" smtClean="0"/>
              <a:pPr/>
              <a:t>22</a:t>
            </a:fld>
            <a:r>
              <a:rPr lang="es-MX" dirty="0" smtClean="0"/>
              <a:t>/69</a:t>
            </a:r>
            <a:endParaRPr lang="es-MX" dirty="0"/>
          </a:p>
        </p:txBody>
      </p:sp>
    </p:spTree>
    <p:extLst>
      <p:ext uri="{BB962C8B-B14F-4D97-AF65-F5344CB8AC3E}">
        <p14:creationId xmlns:p14="http://schemas.microsoft.com/office/powerpoint/2010/main" val="1626006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CONEXIONES ATORNILLADAS</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5" name="14 Título"/>
          <p:cNvSpPr>
            <a:spLocks noGrp="1"/>
          </p:cNvSpPr>
          <p:nvPr>
            <p:ph type="title"/>
          </p:nvPr>
        </p:nvSpPr>
        <p:spPr>
          <a:xfrm>
            <a:off x="474561" y="5346914"/>
            <a:ext cx="9354448" cy="1071570"/>
          </a:xfrm>
        </p:spPr>
        <p:txBody>
          <a:bodyPr>
            <a:normAutofit/>
          </a:bodyPr>
          <a:lstStyle/>
          <a:p>
            <a:pPr algn="just"/>
            <a:r>
              <a:rPr lang="es-MX" sz="1900" dirty="0" smtClean="0">
                <a:latin typeface="+mn-lt"/>
              </a:rPr>
              <a:t>La conexión se clasifica como simple y se considera que ca</a:t>
            </a:r>
            <a:r>
              <a:rPr lang="es-MX" sz="1900" dirty="0">
                <a:latin typeface="+mn-lt"/>
              </a:rPr>
              <a:t>d</a:t>
            </a:r>
            <a:r>
              <a:rPr lang="es-MX" sz="1900" dirty="0" smtClean="0">
                <a:latin typeface="+mn-lt"/>
              </a:rPr>
              <a:t>a sujetador resiste una porción igual a las carga. Se determinará la resistencia correspondiente a un sujetador y se mulplicará por el número total de sujetadores.</a:t>
            </a:r>
            <a:endParaRPr lang="es-MX" sz="1900" dirty="0">
              <a:latin typeface="+mn-lt"/>
            </a:endParaRPr>
          </a:p>
        </p:txBody>
      </p:sp>
      <p:pic>
        <p:nvPicPr>
          <p:cNvPr id="17" name="Picture 4"/>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50504" y="2460254"/>
            <a:ext cx="4604910" cy="288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4 Título"/>
          <p:cNvSpPr txBox="1">
            <a:spLocks/>
          </p:cNvSpPr>
          <p:nvPr/>
        </p:nvSpPr>
        <p:spPr bwMode="auto">
          <a:xfrm>
            <a:off x="483281" y="1817312"/>
            <a:ext cx="9345728" cy="642942"/>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900" b="0" i="0" u="none" strike="noStrike" kern="0" cap="none" spc="0" normalizeH="0" baseline="0" noProof="0" dirty="0" smtClean="0">
                <a:ln>
                  <a:noFill/>
                </a:ln>
                <a:uLnTx/>
                <a:uFillTx/>
                <a:ea typeface="+mj-ea"/>
                <a:cs typeface="+mj-cs"/>
              </a:rPr>
              <a:t>Determine la resistencia de diseño de la conexión mostrada en la figura  con base en el cortante y el aplastamiento.</a:t>
            </a:r>
            <a:endParaRPr kumimoji="0" lang="es-MX" sz="1900" b="0" i="0" u="none" strike="noStrike" kern="0" cap="none" spc="0" normalizeH="0" baseline="0" noProof="0" dirty="0">
              <a:ln>
                <a:noFill/>
              </a:ln>
              <a:uLnTx/>
              <a:uFillTx/>
              <a:ea typeface="+mj-ea"/>
              <a:cs typeface="+mj-cs"/>
            </a:endParaRPr>
          </a:p>
        </p:txBody>
      </p:sp>
      <p:sp>
        <p:nvSpPr>
          <p:cNvPr id="8" name="Marcador de número de diapositiva 7"/>
          <p:cNvSpPr>
            <a:spLocks noGrp="1"/>
          </p:cNvSpPr>
          <p:nvPr>
            <p:ph type="sldNum" sz="quarter" idx="12"/>
          </p:nvPr>
        </p:nvSpPr>
        <p:spPr/>
        <p:txBody>
          <a:bodyPr/>
          <a:lstStyle/>
          <a:p>
            <a:fld id="{7B9BE44C-35C6-4484-9F8C-73DD43F795BB}" type="slidenum">
              <a:rPr lang="es-MX" smtClean="0"/>
              <a:pPr/>
              <a:t>23</a:t>
            </a:fld>
            <a:r>
              <a:rPr lang="es-MX" dirty="0" smtClean="0"/>
              <a:t>/69</a:t>
            </a:r>
            <a:endParaRPr lang="es-MX" dirty="0"/>
          </a:p>
        </p:txBody>
      </p:sp>
    </p:spTree>
    <p:extLst>
      <p:ext uri="{BB962C8B-B14F-4D97-AF65-F5344CB8AC3E}">
        <p14:creationId xmlns:p14="http://schemas.microsoft.com/office/powerpoint/2010/main" val="255383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CONEXIONES ATORNILLADAS</a:t>
            </a:r>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9" name="10 Marcador de contenido"/>
          <p:cNvSpPr>
            <a:spLocks noGrp="1"/>
          </p:cNvSpPr>
          <p:nvPr>
            <p:ph idx="1"/>
          </p:nvPr>
        </p:nvSpPr>
        <p:spPr>
          <a:xfrm>
            <a:off x="483281" y="1848015"/>
            <a:ext cx="9345728" cy="4916503"/>
          </a:xfrm>
        </p:spPr>
        <p:txBody>
          <a:bodyPr>
            <a:normAutofit/>
          </a:bodyPr>
          <a:lstStyle/>
          <a:p>
            <a:pPr algn="just">
              <a:buNone/>
            </a:pPr>
            <a:r>
              <a:rPr lang="es-MX" sz="1900" dirty="0" smtClean="0"/>
              <a:t>Éste es un caso de cortante simple y la resistencia de diseño por cortante de un tornillo es:    </a:t>
            </a:r>
            <a:endParaRPr lang="es-MX" sz="1900" dirty="0"/>
          </a:p>
          <a:p>
            <a:pPr algn="ctr">
              <a:buNone/>
            </a:pPr>
            <a:r>
              <a:rPr lang="es-MX" sz="1900" dirty="0" err="1" smtClean="0"/>
              <a:t>Ø</a:t>
            </a:r>
            <a:r>
              <a:rPr lang="es-MX" sz="1900" i="1" dirty="0" err="1" smtClean="0"/>
              <a:t>R</a:t>
            </a:r>
            <a:r>
              <a:rPr lang="es-MX" sz="1900" i="1" baseline="-25000" dirty="0" err="1" smtClean="0"/>
              <a:t>n</a:t>
            </a:r>
            <a:r>
              <a:rPr lang="es-MX" sz="1900" i="1" dirty="0" smtClean="0"/>
              <a:t> = ØF</a:t>
            </a:r>
            <a:r>
              <a:rPr lang="es-MX" sz="1900" i="1" baseline="-25000" dirty="0" smtClean="0"/>
              <a:t>v</a:t>
            </a:r>
            <a:r>
              <a:rPr lang="es-MX" sz="1900" i="1" dirty="0" smtClean="0"/>
              <a:t>A</a:t>
            </a:r>
            <a:r>
              <a:rPr lang="es-MX" sz="1900" i="1" baseline="-25000" dirty="0" smtClean="0"/>
              <a:t>b</a:t>
            </a:r>
            <a:r>
              <a:rPr lang="es-MX" sz="1900" i="1" dirty="0" smtClean="0"/>
              <a:t> =0.75(24A</a:t>
            </a:r>
            <a:r>
              <a:rPr lang="es-MX" sz="1900" i="1" baseline="-25000" dirty="0" smtClean="0"/>
              <a:t>b</a:t>
            </a:r>
            <a:r>
              <a:rPr lang="es-MX" sz="1900" i="1" dirty="0" smtClean="0"/>
              <a:t>)</a:t>
            </a:r>
          </a:p>
          <a:p>
            <a:pPr algn="just">
              <a:buNone/>
            </a:pPr>
            <a:r>
              <a:rPr lang="es-MX" sz="1900" i="1" dirty="0" smtClean="0"/>
              <a:t>El área nominal del tornillo es:</a:t>
            </a:r>
          </a:p>
          <a:p>
            <a:pPr algn="ctr">
              <a:buNone/>
            </a:pPr>
            <a:r>
              <a:rPr lang="es-MX" sz="1900" i="1" dirty="0" smtClean="0"/>
              <a:t>Ab = </a:t>
            </a:r>
            <a:r>
              <a:rPr lang="el-GR" sz="1900" i="1" dirty="0" smtClean="0"/>
              <a:t>π</a:t>
            </a:r>
            <a:r>
              <a:rPr lang="es-MX" sz="1900" i="1" dirty="0" smtClean="0"/>
              <a:t>d</a:t>
            </a:r>
            <a:r>
              <a:rPr lang="es-MX" sz="1900" i="1" baseline="30000" dirty="0" smtClean="0"/>
              <a:t>2</a:t>
            </a:r>
            <a:r>
              <a:rPr lang="es-MX" sz="1900" i="1" dirty="0" smtClean="0"/>
              <a:t>/4 = (</a:t>
            </a:r>
            <a:r>
              <a:rPr lang="el-GR" sz="1900" i="1" dirty="0" smtClean="0"/>
              <a:t>π</a:t>
            </a:r>
            <a:r>
              <a:rPr lang="es-MX" sz="1900" i="1" dirty="0" smtClean="0"/>
              <a:t>(3/4)</a:t>
            </a:r>
            <a:r>
              <a:rPr lang="es-MX" sz="1900" i="1" baseline="30000" dirty="0" smtClean="0"/>
              <a:t>2</a:t>
            </a:r>
            <a:r>
              <a:rPr lang="es-MX" sz="1900" i="1" dirty="0" smtClean="0"/>
              <a:t>/4 = 0.4418 in2</a:t>
            </a:r>
          </a:p>
          <a:p>
            <a:pPr algn="just">
              <a:buNone/>
            </a:pPr>
            <a:endParaRPr lang="es-MX" sz="1900" i="1" dirty="0" smtClean="0"/>
          </a:p>
          <a:p>
            <a:pPr algn="just">
              <a:buNone/>
            </a:pPr>
            <a:r>
              <a:rPr lang="es-MX" sz="1900" i="1" dirty="0" smtClean="0"/>
              <a:t>La resistencia de diseño por cortante por tornillo es, por lo tanto, </a:t>
            </a:r>
          </a:p>
          <a:p>
            <a:pPr algn="ctr">
              <a:buNone/>
            </a:pPr>
            <a:r>
              <a:rPr lang="es-MX" sz="1900" i="1" dirty="0" smtClean="0"/>
              <a:t>ØR</a:t>
            </a:r>
            <a:r>
              <a:rPr lang="es-MX" sz="1900" i="1" baseline="-25000" dirty="0" smtClean="0"/>
              <a:t>n</a:t>
            </a:r>
            <a:r>
              <a:rPr lang="es-MX" sz="1900" i="1" dirty="0" smtClean="0"/>
              <a:t> = 0.75(10.60) = 7.952 Kips</a:t>
            </a:r>
          </a:p>
          <a:p>
            <a:pPr algn="just">
              <a:buNone/>
            </a:pPr>
            <a:endParaRPr lang="es-MX" sz="1900" i="1" dirty="0" smtClean="0"/>
          </a:p>
          <a:p>
            <a:pPr algn="just">
              <a:buNone/>
            </a:pPr>
            <a:r>
              <a:rPr lang="es-MX" sz="1900" i="1" dirty="0" smtClean="0"/>
              <a:t>Para dos tornillos es: ØRn = 2(7.952) = 15.9 </a:t>
            </a:r>
            <a:r>
              <a:rPr lang="es-MX" sz="1900" i="1" dirty="0" err="1" smtClean="0"/>
              <a:t>Kips</a:t>
            </a:r>
            <a:endParaRPr lang="es-MX" sz="1900" i="1" dirty="0" smtClean="0"/>
          </a:p>
          <a:p>
            <a:pPr algn="just">
              <a:buNone/>
            </a:pPr>
            <a:r>
              <a:rPr lang="es-MX" sz="1900" i="1" dirty="0" smtClean="0"/>
              <a:t>La resistencia por aplastamiento: como las distancias a bordes son las mismas para el miembro en tensión y para la placa de nudo, la resistencia por aplastamiento de la placa de nudo gobernará, por ser más delgada que el miembro en tensión.  </a:t>
            </a:r>
            <a:endParaRPr lang="es-MX" sz="1900" i="1" dirty="0"/>
          </a:p>
        </p:txBody>
      </p:sp>
      <p:sp>
        <p:nvSpPr>
          <p:cNvPr id="3" name="Marcador de número de diapositiva 2"/>
          <p:cNvSpPr>
            <a:spLocks noGrp="1"/>
          </p:cNvSpPr>
          <p:nvPr>
            <p:ph type="sldNum" sz="quarter" idx="12"/>
          </p:nvPr>
        </p:nvSpPr>
        <p:spPr/>
        <p:txBody>
          <a:bodyPr/>
          <a:lstStyle/>
          <a:p>
            <a:fld id="{7B9BE44C-35C6-4484-9F8C-73DD43F795BB}" type="slidenum">
              <a:rPr lang="es-MX" smtClean="0"/>
              <a:pPr/>
              <a:t>24</a:t>
            </a:fld>
            <a:r>
              <a:rPr lang="es-MX" dirty="0" smtClean="0"/>
              <a:t>/69</a:t>
            </a:r>
            <a:endParaRPr lang="es-MX" dirty="0"/>
          </a:p>
        </p:txBody>
      </p:sp>
    </p:spTree>
    <p:extLst>
      <p:ext uri="{BB962C8B-B14F-4D97-AF65-F5344CB8AC3E}">
        <p14:creationId xmlns:p14="http://schemas.microsoft.com/office/powerpoint/2010/main" val="1094470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CONEXIONES ATORNILLADAS</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11 Marcador de contenido"/>
          <p:cNvSpPr>
            <a:spLocks noGrp="1"/>
          </p:cNvSpPr>
          <p:nvPr>
            <p:ph idx="1"/>
          </p:nvPr>
        </p:nvSpPr>
        <p:spPr>
          <a:xfrm>
            <a:off x="474561" y="1859730"/>
            <a:ext cx="9354448" cy="4530725"/>
          </a:xfrm>
        </p:spPr>
        <p:txBody>
          <a:bodyPr>
            <a:normAutofit/>
          </a:bodyPr>
          <a:lstStyle/>
          <a:p>
            <a:pPr marL="0" indent="0">
              <a:buNone/>
            </a:pPr>
            <a:r>
              <a:rPr lang="es-MX" sz="1900" dirty="0" smtClean="0"/>
              <a:t>Para el cálculo de la resistencia por aplastamiento, use un diámetro de agujero de:</a:t>
            </a:r>
          </a:p>
          <a:p>
            <a:pPr marL="0" indent="0" algn="ctr">
              <a:buNone/>
            </a:pPr>
            <a:r>
              <a:rPr lang="es-MX" sz="1900" dirty="0" smtClean="0"/>
              <a:t>H = d + 1/16 = ¾ + 1/16 = 13/16 in.</a:t>
            </a:r>
          </a:p>
          <a:p>
            <a:pPr marL="0" indent="0">
              <a:buNone/>
            </a:pPr>
            <a:endParaRPr lang="es-MX" sz="1900" dirty="0" smtClean="0"/>
          </a:p>
          <a:p>
            <a:pPr marL="0" indent="0">
              <a:buNone/>
            </a:pPr>
            <a:r>
              <a:rPr lang="es-MX" sz="1900" dirty="0" smtClean="0"/>
              <a:t>Para el agujero más cercano al borde de la placa de nudo, </a:t>
            </a:r>
          </a:p>
          <a:p>
            <a:pPr marL="0" indent="0" algn="ctr">
              <a:buNone/>
            </a:pPr>
            <a:r>
              <a:rPr lang="es-MX" sz="1900" dirty="0" err="1" smtClean="0"/>
              <a:t>L</a:t>
            </a:r>
            <a:r>
              <a:rPr lang="es-MX" sz="1900" baseline="-25000" dirty="0" err="1" smtClean="0"/>
              <a:t>c</a:t>
            </a:r>
            <a:r>
              <a:rPr lang="es-MX" sz="1900" dirty="0" smtClean="0"/>
              <a:t> = L</a:t>
            </a:r>
            <a:r>
              <a:rPr lang="es-MX" sz="1900" baseline="-25000" dirty="0" smtClean="0"/>
              <a:t>e</a:t>
            </a:r>
            <a:r>
              <a:rPr lang="es-MX" sz="1900" dirty="0" smtClean="0"/>
              <a:t> – h/2 = 1.5 – (13/16)/2 = 1.094 in.</a:t>
            </a:r>
          </a:p>
          <a:p>
            <a:pPr marL="0" indent="0" algn="ctr">
              <a:buNone/>
            </a:pPr>
            <a:r>
              <a:rPr lang="es-MX" sz="1900" dirty="0" smtClean="0"/>
              <a:t>2d = 2 (3/4) = 1.5 in.</a:t>
            </a:r>
          </a:p>
          <a:p>
            <a:pPr marL="0" indent="0">
              <a:buNone/>
            </a:pPr>
            <a:endParaRPr lang="es-MX" sz="1900" dirty="0" smtClean="0"/>
          </a:p>
          <a:p>
            <a:pPr marL="0" indent="0">
              <a:buNone/>
            </a:pPr>
            <a:r>
              <a:rPr lang="es-MX" sz="1900" dirty="0" smtClean="0"/>
              <a:t>Porque </a:t>
            </a:r>
            <a:r>
              <a:rPr lang="es-MX" sz="1900" dirty="0" err="1" smtClean="0"/>
              <a:t>L</a:t>
            </a:r>
            <a:r>
              <a:rPr lang="es-MX" sz="1900" baseline="-25000" dirty="0" err="1" smtClean="0"/>
              <a:t>c</a:t>
            </a:r>
            <a:r>
              <a:rPr lang="es-MX" sz="1900" dirty="0" smtClean="0"/>
              <a:t>&lt;2d:</a:t>
            </a:r>
          </a:p>
          <a:p>
            <a:pPr marL="0" indent="0">
              <a:buNone/>
            </a:pPr>
            <a:endParaRPr lang="es-MX" sz="1900" dirty="0" smtClean="0"/>
          </a:p>
          <a:p>
            <a:pPr marL="0" indent="0" algn="ctr">
              <a:buNone/>
            </a:pPr>
            <a:r>
              <a:rPr lang="es-MX" sz="1900" dirty="0" smtClean="0"/>
              <a:t>ØR</a:t>
            </a:r>
            <a:r>
              <a:rPr lang="es-MX" sz="1900" baseline="-25000" dirty="0" smtClean="0"/>
              <a:t>n</a:t>
            </a:r>
            <a:r>
              <a:rPr lang="es-MX" sz="1900" dirty="0" smtClean="0"/>
              <a:t> = Ø(1.2L</a:t>
            </a:r>
            <a:r>
              <a:rPr lang="es-MX" sz="1900" baseline="-25000" dirty="0" smtClean="0"/>
              <a:t>c</a:t>
            </a:r>
            <a:r>
              <a:rPr lang="es-MX" sz="1900" dirty="0" smtClean="0"/>
              <a:t>tF</a:t>
            </a:r>
            <a:r>
              <a:rPr lang="es-MX" sz="1900" baseline="-25000" dirty="0" smtClean="0"/>
              <a:t>u</a:t>
            </a:r>
            <a:r>
              <a:rPr lang="es-MX" sz="1900" dirty="0" smtClean="0"/>
              <a:t>) = 0.75(1.2)(1.094) (3/8)(58) = 21.42 Kips</a:t>
            </a:r>
            <a:endParaRPr lang="es-MX" sz="1900" dirty="0"/>
          </a:p>
        </p:txBody>
      </p:sp>
      <p:sp>
        <p:nvSpPr>
          <p:cNvPr id="3" name="Marcador de número de diapositiva 2"/>
          <p:cNvSpPr>
            <a:spLocks noGrp="1"/>
          </p:cNvSpPr>
          <p:nvPr>
            <p:ph type="sldNum" sz="quarter" idx="12"/>
          </p:nvPr>
        </p:nvSpPr>
        <p:spPr/>
        <p:txBody>
          <a:bodyPr/>
          <a:lstStyle/>
          <a:p>
            <a:fld id="{7B9BE44C-35C6-4484-9F8C-73DD43F795BB}" type="slidenum">
              <a:rPr lang="es-MX" smtClean="0"/>
              <a:pPr/>
              <a:t>25</a:t>
            </a:fld>
            <a:r>
              <a:rPr lang="es-MX" dirty="0" smtClean="0"/>
              <a:t>/69</a:t>
            </a:r>
            <a:endParaRPr lang="es-MX" dirty="0"/>
          </a:p>
        </p:txBody>
      </p:sp>
    </p:spTree>
    <p:extLst>
      <p:ext uri="{BB962C8B-B14F-4D97-AF65-F5344CB8AC3E}">
        <p14:creationId xmlns:p14="http://schemas.microsoft.com/office/powerpoint/2010/main" val="3066712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CONEXIONES ATORNILLADAS</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1" name="11 Marcador de contenido"/>
          <p:cNvSpPr>
            <a:spLocks noGrp="1"/>
          </p:cNvSpPr>
          <p:nvPr>
            <p:ph idx="1"/>
          </p:nvPr>
        </p:nvSpPr>
        <p:spPr>
          <a:xfrm>
            <a:off x="474561" y="1826262"/>
            <a:ext cx="9354448" cy="4530725"/>
          </a:xfrm>
        </p:spPr>
        <p:txBody>
          <a:bodyPr>
            <a:normAutofit/>
          </a:bodyPr>
          <a:lstStyle/>
          <a:p>
            <a:pPr marL="0" indent="0">
              <a:buNone/>
            </a:pPr>
            <a:r>
              <a:rPr lang="es-MX" sz="1900" dirty="0" smtClean="0"/>
              <a:t>Para el otro agujero,</a:t>
            </a:r>
          </a:p>
          <a:p>
            <a:pPr marL="0" indent="0" algn="ctr">
              <a:buNone/>
            </a:pPr>
            <a:r>
              <a:rPr lang="es-MX" sz="1900" dirty="0" smtClean="0"/>
              <a:t> </a:t>
            </a:r>
            <a:r>
              <a:rPr lang="es-MX" sz="1900" dirty="0" err="1" smtClean="0"/>
              <a:t>L</a:t>
            </a:r>
            <a:r>
              <a:rPr lang="es-MX" sz="1900" baseline="-25000" dirty="0" err="1" smtClean="0"/>
              <a:t>c</a:t>
            </a:r>
            <a:r>
              <a:rPr lang="es-MX" sz="1900" dirty="0" smtClean="0"/>
              <a:t> = s – h = 3 – 13/16 = 2.188 in &gt; 2d</a:t>
            </a:r>
          </a:p>
          <a:p>
            <a:pPr marL="0" indent="0">
              <a:buNone/>
            </a:pPr>
            <a:r>
              <a:rPr lang="es-MX" sz="1900" dirty="0" smtClean="0"/>
              <a:t>Por lo tanto: ØR</a:t>
            </a:r>
            <a:r>
              <a:rPr lang="es-MX" sz="1900" baseline="-25000" dirty="0" smtClean="0"/>
              <a:t>n</a:t>
            </a:r>
            <a:r>
              <a:rPr lang="es-MX" sz="1900" dirty="0" smtClean="0"/>
              <a:t> = Ø(1.2L</a:t>
            </a:r>
            <a:r>
              <a:rPr lang="es-MX" sz="1900" baseline="-25000" dirty="0" smtClean="0"/>
              <a:t>c</a:t>
            </a:r>
            <a:r>
              <a:rPr lang="es-MX" sz="1900" dirty="0" smtClean="0"/>
              <a:t>tF</a:t>
            </a:r>
            <a:r>
              <a:rPr lang="es-MX" sz="1900" baseline="-25000" dirty="0" smtClean="0"/>
              <a:t>u</a:t>
            </a:r>
            <a:r>
              <a:rPr lang="es-MX" sz="1900" dirty="0" smtClean="0"/>
              <a:t>) = 0.75(2.4)(3/4)(3/8)(58) = 29.36 Kips</a:t>
            </a:r>
          </a:p>
          <a:p>
            <a:pPr marL="0" indent="0">
              <a:buNone/>
            </a:pPr>
            <a:endParaRPr lang="es-MX" sz="1900" dirty="0" smtClean="0"/>
          </a:p>
          <a:p>
            <a:pPr marL="0" indent="0">
              <a:buNone/>
            </a:pPr>
            <a:r>
              <a:rPr lang="es-MX" sz="1900" dirty="0" smtClean="0"/>
              <a:t>La resistencia por aplastamiento de la conexión es</a:t>
            </a:r>
          </a:p>
          <a:p>
            <a:pPr marL="0" indent="0" algn="ctr">
              <a:buNone/>
            </a:pPr>
            <a:r>
              <a:rPr lang="es-MX" sz="1900" dirty="0" smtClean="0"/>
              <a:t>ØR</a:t>
            </a:r>
            <a:r>
              <a:rPr lang="es-MX" sz="1900" baseline="-25000" dirty="0" smtClean="0"/>
              <a:t>n</a:t>
            </a:r>
            <a:r>
              <a:rPr lang="es-MX" sz="1900" dirty="0" smtClean="0"/>
              <a:t> = 21.42 + 29.36 = 50.8 Kips</a:t>
            </a:r>
          </a:p>
          <a:p>
            <a:pPr marL="0" indent="0">
              <a:buNone/>
            </a:pPr>
            <a:endParaRPr lang="es-MX" sz="1900" dirty="0" smtClean="0"/>
          </a:p>
          <a:p>
            <a:pPr marL="0" indent="0">
              <a:buNone/>
            </a:pPr>
            <a:r>
              <a:rPr lang="es-MX" sz="1900" dirty="0" smtClean="0"/>
              <a:t>Ésta resistencia es mayor que la resistencia por cortante de 15.9 Kips, por lo que el cortante gobierna y la resistencia de la conexión es: </a:t>
            </a:r>
          </a:p>
          <a:p>
            <a:pPr marL="0" indent="0" algn="ctr">
              <a:buNone/>
            </a:pPr>
            <a:r>
              <a:rPr lang="es-MX" sz="1900" dirty="0" smtClean="0"/>
              <a:t>ØR</a:t>
            </a:r>
            <a:r>
              <a:rPr lang="es-MX" sz="1900" baseline="-25000" dirty="0" smtClean="0"/>
              <a:t>n</a:t>
            </a:r>
            <a:r>
              <a:rPr lang="es-MX" sz="1900" dirty="0" smtClean="0"/>
              <a:t> = 15.9 Kips.</a:t>
            </a:r>
          </a:p>
          <a:p>
            <a:pPr marL="0" indent="0" algn="ctr">
              <a:buNone/>
            </a:pPr>
            <a:r>
              <a:rPr lang="es-MX" sz="1900" i="1" dirty="0" smtClean="0"/>
              <a:t>Note que todos los requisitos de distancia y separación a bordes se satisfacen.</a:t>
            </a:r>
          </a:p>
          <a:p>
            <a:pPr marL="0" indent="0">
              <a:buNone/>
            </a:pPr>
            <a:endParaRPr lang="es-MX" sz="1900" dirty="0" smtClean="0"/>
          </a:p>
          <a:p>
            <a:pPr marL="0" indent="0">
              <a:buNone/>
            </a:pPr>
            <a:endParaRPr lang="es-MX" sz="1900" dirty="0" smtClean="0"/>
          </a:p>
        </p:txBody>
      </p:sp>
      <p:sp>
        <p:nvSpPr>
          <p:cNvPr id="3" name="Marcador de número de diapositiva 2"/>
          <p:cNvSpPr>
            <a:spLocks noGrp="1"/>
          </p:cNvSpPr>
          <p:nvPr>
            <p:ph type="sldNum" sz="quarter" idx="12"/>
          </p:nvPr>
        </p:nvSpPr>
        <p:spPr/>
        <p:txBody>
          <a:bodyPr/>
          <a:lstStyle/>
          <a:p>
            <a:fld id="{7B9BE44C-35C6-4484-9F8C-73DD43F795BB}" type="slidenum">
              <a:rPr lang="es-MX" smtClean="0"/>
              <a:pPr/>
              <a:t>26</a:t>
            </a:fld>
            <a:r>
              <a:rPr lang="es-MX" dirty="0" smtClean="0"/>
              <a:t>/69</a:t>
            </a:r>
            <a:endParaRPr lang="es-MX" dirty="0"/>
          </a:p>
        </p:txBody>
      </p:sp>
    </p:spTree>
    <p:extLst>
      <p:ext uri="{BB962C8B-B14F-4D97-AF65-F5344CB8AC3E}">
        <p14:creationId xmlns:p14="http://schemas.microsoft.com/office/powerpoint/2010/main" val="425871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CONCLUSIONES</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10 Marcador de contenido"/>
          <p:cNvSpPr>
            <a:spLocks noGrp="1"/>
          </p:cNvSpPr>
          <p:nvPr>
            <p:ph idx="1"/>
          </p:nvPr>
        </p:nvSpPr>
        <p:spPr>
          <a:xfrm>
            <a:off x="474561" y="1817312"/>
            <a:ext cx="9354448" cy="4530725"/>
          </a:xfrm>
        </p:spPr>
        <p:txBody>
          <a:bodyPr>
            <a:normAutofit/>
          </a:bodyPr>
          <a:lstStyle/>
          <a:p>
            <a:pPr algn="just">
              <a:buSzPct val="70000"/>
              <a:buFont typeface="Wingdings" panose="05000000000000000000" pitchFamily="2" charset="2"/>
              <a:buChar char="v"/>
            </a:pPr>
            <a:r>
              <a:rPr lang="es-ES" sz="1900" dirty="0" smtClean="0"/>
              <a:t>Las juntas que se obtienen usando tornillos de alta resistencia son superiores a las remachadas en rendimiento y economía, C. </a:t>
            </a:r>
            <a:r>
              <a:rPr lang="es-ES" sz="1900" dirty="0" err="1" smtClean="0"/>
              <a:t>batho</a:t>
            </a:r>
            <a:r>
              <a:rPr lang="es-ES" sz="1900" dirty="0" smtClean="0"/>
              <a:t> y E. H. </a:t>
            </a:r>
            <a:r>
              <a:rPr lang="es-ES" sz="1900" dirty="0" err="1" smtClean="0"/>
              <a:t>Bateman</a:t>
            </a:r>
            <a:r>
              <a:rPr lang="es-ES" sz="1900" dirty="0" smtClean="0"/>
              <a:t> sostuvieron por primera vez en 1934 que los tornillos de alta resistencia podían usarse satisfactoriamente en conexiones. </a:t>
            </a:r>
          </a:p>
          <a:p>
            <a:pPr algn="just">
              <a:buSzPct val="70000"/>
              <a:buFont typeface="Wingdings" panose="05000000000000000000" pitchFamily="2" charset="2"/>
              <a:buChar char="v"/>
            </a:pPr>
            <a:r>
              <a:rPr lang="es-ES" sz="1900" dirty="0" smtClean="0"/>
              <a:t>Las conexiones con tornillos son las mas eficientes en cuanto a velocidad y economía. Puesto que una cuadrilla de dos personas poco calificadas puede atornillar lo mismo que una cuadrilla de cuatro personas altamente calificadas pueden soldar o remachar.  </a:t>
            </a:r>
          </a:p>
          <a:p>
            <a:pPr algn="just">
              <a:buSzPct val="70000"/>
              <a:buFont typeface="Wingdings" panose="05000000000000000000" pitchFamily="2" charset="2"/>
              <a:buChar char="v"/>
            </a:pPr>
            <a:r>
              <a:rPr lang="es-ES" sz="1900" dirty="0" smtClean="0"/>
              <a:t>La elección de la tornillería se debe de tomar en cuenta aspectos como si es comercial o no, el precio del tornillo. Y en cuanto al diseño; se deben de realizar en pares al momento de colocarlos.</a:t>
            </a:r>
          </a:p>
          <a:p>
            <a:pPr>
              <a:buFont typeface="Wingdings" panose="05000000000000000000" pitchFamily="2" charset="2"/>
              <a:buChar char="v"/>
            </a:pPr>
            <a:endParaRPr lang="es-MX" sz="1900" dirty="0"/>
          </a:p>
        </p:txBody>
      </p:sp>
      <p:sp>
        <p:nvSpPr>
          <p:cNvPr id="3" name="Marcador de número de diapositiva 2"/>
          <p:cNvSpPr>
            <a:spLocks noGrp="1"/>
          </p:cNvSpPr>
          <p:nvPr>
            <p:ph type="sldNum" sz="quarter" idx="12"/>
          </p:nvPr>
        </p:nvSpPr>
        <p:spPr/>
        <p:txBody>
          <a:bodyPr/>
          <a:lstStyle/>
          <a:p>
            <a:fld id="{7B9BE44C-35C6-4484-9F8C-73DD43F795BB}" type="slidenum">
              <a:rPr lang="es-MX" smtClean="0"/>
              <a:pPr/>
              <a:t>27</a:t>
            </a:fld>
            <a:r>
              <a:rPr lang="es-MX" dirty="0" smtClean="0"/>
              <a:t>/69</a:t>
            </a:r>
            <a:endParaRPr lang="es-MX" dirty="0"/>
          </a:p>
        </p:txBody>
      </p:sp>
    </p:spTree>
    <p:extLst>
      <p:ext uri="{BB962C8B-B14F-4D97-AF65-F5344CB8AC3E}">
        <p14:creationId xmlns:p14="http://schemas.microsoft.com/office/powerpoint/2010/main" val="2093480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31"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40"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1" name="10 CuadroTexto"/>
          <p:cNvSpPr txBox="1"/>
          <p:nvPr/>
        </p:nvSpPr>
        <p:spPr>
          <a:xfrm>
            <a:off x="179935" y="2902917"/>
            <a:ext cx="10081120" cy="707886"/>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defPPr>
              <a:defRPr lang="es-MX"/>
            </a:defPPr>
            <a:lvl1pPr algn="ctr">
              <a:defRPr sz="4000" b="1">
                <a:ln w="11430"/>
                <a:solidFill>
                  <a:prstClr val="white"/>
                </a:solidFill>
                <a:effectLst>
                  <a:outerShdw blurRad="80000" dist="40000" dir="5040000" algn="tl">
                    <a:srgbClr val="000000">
                      <a:alpha val="30000"/>
                    </a:srgbClr>
                  </a:outerShdw>
                </a:effectLst>
              </a:defRPr>
            </a:lvl1pPr>
          </a:lstStyle>
          <a:p>
            <a:r>
              <a:rPr lang="es-MX" dirty="0" smtClean="0"/>
              <a:t>CONEXIONES SOLDADAS</a:t>
            </a:r>
            <a:endParaRPr lang="es-MX" dirty="0"/>
          </a:p>
        </p:txBody>
      </p:sp>
      <p:sp>
        <p:nvSpPr>
          <p:cNvPr id="9"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28</a:t>
            </a:fld>
            <a:r>
              <a:rPr lang="es-MX" dirty="0" smtClean="0"/>
              <a:t>/69</a:t>
            </a:r>
            <a:endParaRPr lang="es-MX" dirty="0"/>
          </a:p>
        </p:txBody>
      </p:sp>
    </p:spTree>
    <p:extLst>
      <p:ext uri="{BB962C8B-B14F-4D97-AF65-F5344CB8AC3E}">
        <p14:creationId xmlns:p14="http://schemas.microsoft.com/office/powerpoint/2010/main" val="102095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CONEXIONES EXCÉNTRICAS SOLDADAS</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1" name="13 Rectángulo"/>
          <p:cNvSpPr/>
          <p:nvPr/>
        </p:nvSpPr>
        <p:spPr>
          <a:xfrm>
            <a:off x="474561" y="1817312"/>
            <a:ext cx="9354448" cy="1554272"/>
          </a:xfrm>
          <a:prstGeom prst="rect">
            <a:avLst/>
          </a:prstGeom>
        </p:spPr>
        <p:txBody>
          <a:bodyPr wrap="square">
            <a:spAutoFit/>
          </a:bodyPr>
          <a:lstStyle/>
          <a:p>
            <a:pPr algn="just"/>
            <a:r>
              <a:rPr lang="es-MX" sz="1900" dirty="0" smtClean="0"/>
              <a:t>Las conexiones excéntricas soldadas se analizan en forma muy parecida a como se estudian las conexiones atornilladas, excepto que las longitudes unitarias de soldadura reemplazan a los sujetadores individuales en los cálculos. Como en el caso de las conexiones excéntricas atornilladas cargadas en cortante, las conexiones en cortante soldadas pueden ser analizadas por métodos elásticos o de resistencia ultima.</a:t>
            </a:r>
            <a:endParaRPr lang="es-MX" sz="1900" dirty="0"/>
          </a:p>
        </p:txBody>
      </p:sp>
      <p:pic>
        <p:nvPicPr>
          <p:cNvPr id="15" name="Picture 2" descr="https://encrypted-tbn3.google.com/images?q=tbn:ANd9GcT-_Iz8OBUwjEQp5oxZB-MiXFIC9kHmUw4w4nL3KtAb5D3yHdH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08912" y="3610894"/>
            <a:ext cx="4885746" cy="24505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fld id="{7B9BE44C-35C6-4484-9F8C-73DD43F795BB}" type="slidenum">
              <a:rPr lang="es-MX" smtClean="0"/>
              <a:pPr/>
              <a:t>29</a:t>
            </a:fld>
            <a:r>
              <a:rPr lang="es-MX" dirty="0" smtClean="0"/>
              <a:t>/69</a:t>
            </a:r>
            <a:endParaRPr lang="es-MX" dirty="0"/>
          </a:p>
        </p:txBody>
      </p:sp>
    </p:spTree>
    <p:extLst>
      <p:ext uri="{BB962C8B-B14F-4D97-AF65-F5344CB8AC3E}">
        <p14:creationId xmlns:p14="http://schemas.microsoft.com/office/powerpoint/2010/main" val="390003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31"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40"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6" action="ppaction://hlinksldjump"/>
              </a:rPr>
              <a:t>ÍNDICE</a:t>
            </a:r>
            <a:endParaRPr lang="es-MX" sz="1801" dirty="0">
              <a:solidFill>
                <a:prstClr val="white"/>
              </a:solidFill>
            </a:endParaRPr>
          </a:p>
        </p:txBody>
      </p:sp>
      <p:sp>
        <p:nvSpPr>
          <p:cNvPr id="11" name="10 CuadroTexto"/>
          <p:cNvSpPr txBox="1"/>
          <p:nvPr/>
        </p:nvSpPr>
        <p:spPr>
          <a:xfrm>
            <a:off x="179935" y="2902917"/>
            <a:ext cx="10081120" cy="707886"/>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defPPr>
              <a:defRPr lang="es-MX"/>
            </a:defPPr>
            <a:lvl1pPr algn="ctr">
              <a:defRPr sz="4000" b="1">
                <a:ln w="11430"/>
                <a:solidFill>
                  <a:prstClr val="white"/>
                </a:solidFill>
                <a:effectLst>
                  <a:outerShdw blurRad="80000" dist="40000" dir="5040000" algn="tl">
                    <a:srgbClr val="000000">
                      <a:alpha val="30000"/>
                    </a:srgbClr>
                  </a:outerShdw>
                </a:effectLst>
              </a:defRPr>
            </a:lvl1pPr>
          </a:lstStyle>
          <a:p>
            <a:r>
              <a:rPr lang="es-MX" dirty="0" smtClean="0"/>
              <a:t>INTRODUCCIÓN</a:t>
            </a:r>
            <a:endParaRPr lang="es-MX" dirty="0"/>
          </a:p>
        </p:txBody>
      </p:sp>
      <p:sp>
        <p:nvSpPr>
          <p:cNvPr id="9" name="11 CuadroTexto"/>
          <p:cNvSpPr txBox="1"/>
          <p:nvPr/>
        </p:nvSpPr>
        <p:spPr>
          <a:xfrm>
            <a:off x="1728106" y="293892"/>
            <a:ext cx="6984775" cy="1015663"/>
          </a:xfrm>
          <a:prstGeom prst="rect">
            <a:avLst/>
          </a:prstGeom>
          <a:noFill/>
        </p:spPr>
        <p:txBody>
          <a:bodyPr wrap="square" rtlCol="0">
            <a:spAutoFit/>
          </a:bodyPr>
          <a:lstStyle/>
          <a:p>
            <a:pPr algn="ct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3</a:t>
            </a:fld>
            <a:r>
              <a:rPr lang="es-MX" dirty="0" smtClean="0"/>
              <a:t>/69</a:t>
            </a:r>
            <a:endParaRPr lang="es-MX" dirty="0"/>
          </a:p>
        </p:txBody>
      </p:sp>
    </p:spTree>
    <p:extLst>
      <p:ext uri="{BB962C8B-B14F-4D97-AF65-F5344CB8AC3E}">
        <p14:creationId xmlns:p14="http://schemas.microsoft.com/office/powerpoint/2010/main" val="3695948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ANÁLISIS ELÁSTICO</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13 Rectángulo"/>
          <p:cNvSpPr/>
          <p:nvPr/>
        </p:nvSpPr>
        <p:spPr>
          <a:xfrm>
            <a:off x="474561" y="1821104"/>
            <a:ext cx="9354448" cy="1554272"/>
          </a:xfrm>
          <a:prstGeom prst="rect">
            <a:avLst/>
          </a:prstGeom>
        </p:spPr>
        <p:txBody>
          <a:bodyPr wrap="square">
            <a:spAutoFit/>
          </a:bodyPr>
          <a:lstStyle/>
          <a:p>
            <a:pPr algn="just"/>
            <a:r>
              <a:rPr lang="es-MX" sz="1900" dirty="0" smtClean="0"/>
              <a:t>La carga sobre la ménsula mostrada en la figura esta actuando en el plano de la soldadura, es decir; en el plano de la garganta. Si se hace esta ligera aproximación, la carga será resistida por el área de la soldadura que se presenta en la parte derecha de la figura. Sin embargo; los cálculos se simplifican si se utiliza una dimensión unitaria para la garganta. La carga calculada se multiplica por 0.707 veces el tamaño de la soldadura para obtener la carga real.</a:t>
            </a:r>
            <a:endParaRPr lang="es-MX" sz="1900" dirty="0"/>
          </a:p>
        </p:txBody>
      </p:sp>
      <p:pic>
        <p:nvPicPr>
          <p:cNvPr id="17" name="Picture 2" descr="C:\Users\Danny Donnaz\Pictures\Mis escaneos\2012-05 (may)\Expo 300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9598" y="3633893"/>
            <a:ext cx="4024374" cy="2248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30</a:t>
            </a:fld>
            <a:r>
              <a:rPr lang="es-MX" dirty="0" smtClean="0"/>
              <a:t>/69</a:t>
            </a:r>
            <a:endParaRPr lang="es-MX" dirty="0"/>
          </a:p>
        </p:txBody>
      </p:sp>
    </p:spTree>
    <p:extLst>
      <p:ext uri="{BB962C8B-B14F-4D97-AF65-F5344CB8AC3E}">
        <p14:creationId xmlns:p14="http://schemas.microsoft.com/office/powerpoint/2010/main" val="983371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ANÁLISIS ELÁSTICO</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1" name="13 Rectángulo"/>
          <p:cNvSpPr/>
          <p:nvPr/>
        </p:nvSpPr>
        <p:spPr>
          <a:xfrm>
            <a:off x="474561" y="1817312"/>
            <a:ext cx="9354448" cy="969496"/>
          </a:xfrm>
          <a:prstGeom prst="rect">
            <a:avLst/>
          </a:prstGeom>
        </p:spPr>
        <p:txBody>
          <a:bodyPr wrap="square">
            <a:spAutoFit/>
          </a:bodyPr>
          <a:lstStyle/>
          <a:p>
            <a:pPr algn="just"/>
            <a:r>
              <a:rPr lang="es-MX" sz="1900" dirty="0" smtClean="0"/>
              <a:t>Una carga excéntrica en el plano de la soldadura somete a la propia soldadura a un cortante directo y a un cortante torsionante. Como todos los elementos de la soldadura resisten una porción igual del cortante directo; el esfuerzo cortante directo es:</a:t>
            </a:r>
            <a:endParaRPr lang="es-MX" sz="1900" dirty="0"/>
          </a:p>
        </p:txBody>
      </p:sp>
      <mc:AlternateContent xmlns:mc="http://schemas.openxmlformats.org/markup-compatibility/2006" xmlns:a14="http://schemas.microsoft.com/office/drawing/2010/main">
        <mc:Choice Requires="a14">
          <p:sp>
            <p:nvSpPr>
              <p:cNvPr id="15" name="TextBox 1"/>
              <p:cNvSpPr txBox="1"/>
              <p:nvPr/>
            </p:nvSpPr>
            <p:spPr>
              <a:xfrm>
                <a:off x="4605225" y="3248399"/>
                <a:ext cx="1093119" cy="609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b="1" i="1" smtClean="0">
                              <a:latin typeface="Cambria Math" panose="02040503050406030204" pitchFamily="18" charset="0"/>
                            </a:rPr>
                          </m:ctrlPr>
                        </m:sSubPr>
                        <m:e>
                          <m:r>
                            <a:rPr lang="es-MX" b="1" i="1" smtClean="0">
                              <a:latin typeface="Cambria Math"/>
                            </a:rPr>
                            <m:t>𝒇</m:t>
                          </m:r>
                        </m:e>
                        <m:sub>
                          <m:r>
                            <a:rPr lang="es-MX" b="1" i="1" smtClean="0">
                              <a:latin typeface="Cambria Math"/>
                            </a:rPr>
                            <m:t>𝟏</m:t>
                          </m:r>
                        </m:sub>
                      </m:sSub>
                      <m:r>
                        <a:rPr lang="es-MX" b="1" i="1" smtClean="0">
                          <a:latin typeface="Cambria Math"/>
                        </a:rPr>
                        <m:t>=</m:t>
                      </m:r>
                      <m:f>
                        <m:fPr>
                          <m:ctrlPr>
                            <a:rPr lang="es-MX" b="1" i="1" smtClean="0">
                              <a:latin typeface="Cambria Math" panose="02040503050406030204" pitchFamily="18" charset="0"/>
                            </a:rPr>
                          </m:ctrlPr>
                        </m:fPr>
                        <m:num>
                          <m:r>
                            <a:rPr lang="es-MX" b="1" i="1" smtClean="0">
                              <a:latin typeface="Cambria Math"/>
                            </a:rPr>
                            <m:t>𝑷</m:t>
                          </m:r>
                        </m:num>
                        <m:den>
                          <m:r>
                            <a:rPr lang="es-MX" b="1" i="1" smtClean="0">
                              <a:latin typeface="Cambria Math"/>
                            </a:rPr>
                            <m:t>𝑳</m:t>
                          </m:r>
                        </m:den>
                      </m:f>
                    </m:oMath>
                  </m:oMathPara>
                </a14:m>
                <a:endParaRPr lang="es-MX" b="1" dirty="0" smtClean="0"/>
              </a:p>
            </p:txBody>
          </p:sp>
        </mc:Choice>
        <mc:Fallback xmlns="">
          <p:sp>
            <p:nvSpPr>
              <p:cNvPr id="15" name="TextBox 1"/>
              <p:cNvSpPr txBox="1">
                <a:spLocks noRot="1" noChangeAspect="1" noMove="1" noResize="1" noEditPoints="1" noAdjustHandles="1" noChangeArrowheads="1" noChangeShapeType="1" noTextEdit="1"/>
              </p:cNvSpPr>
              <p:nvPr/>
            </p:nvSpPr>
            <p:spPr>
              <a:xfrm>
                <a:off x="4605225" y="3248399"/>
                <a:ext cx="1093119" cy="609077"/>
              </a:xfrm>
              <a:prstGeom prst="rect">
                <a:avLst/>
              </a:prstGeom>
              <a:blipFill rotWithShape="0">
                <a:blip r:embed="rId7"/>
                <a:stretch>
                  <a:fillRect/>
                </a:stretch>
              </a:blipFill>
            </p:spPr>
            <p:txBody>
              <a:bodyPr/>
              <a:lstStyle/>
              <a:p>
                <a:r>
                  <a:rPr lang="es-MX">
                    <a:noFill/>
                  </a:rPr>
                  <a:t> </a:t>
                </a:r>
              </a:p>
            </p:txBody>
          </p:sp>
        </mc:Fallback>
      </mc:AlternateContent>
      <p:sp>
        <p:nvSpPr>
          <p:cNvPr id="18" name="13 Rectángulo"/>
          <p:cNvSpPr/>
          <p:nvPr/>
        </p:nvSpPr>
        <p:spPr>
          <a:xfrm>
            <a:off x="586765" y="4075694"/>
            <a:ext cx="9242244" cy="677108"/>
          </a:xfrm>
          <a:prstGeom prst="rect">
            <a:avLst/>
          </a:prstGeom>
        </p:spPr>
        <p:txBody>
          <a:bodyPr wrap="square">
            <a:spAutoFit/>
          </a:bodyPr>
          <a:lstStyle/>
          <a:p>
            <a:pPr algn="just"/>
            <a:r>
              <a:rPr lang="es-MX" sz="1900" dirty="0" smtClean="0"/>
              <a:t>Dónde; L, es la longitud total de la soldadura y es numéricamente igual al área de cortante. Si se emplean componentes rectangulares, la ecuación quedaría:</a:t>
            </a:r>
            <a:endParaRPr lang="es-MX" sz="1900" dirty="0"/>
          </a:p>
        </p:txBody>
      </p:sp>
      <mc:AlternateContent xmlns:mc="http://schemas.openxmlformats.org/markup-compatibility/2006" xmlns:a14="http://schemas.microsoft.com/office/drawing/2010/main">
        <mc:Choice Requires="a14">
          <p:sp>
            <p:nvSpPr>
              <p:cNvPr id="19" name="TextBox 11"/>
              <p:cNvSpPr txBox="1"/>
              <p:nvPr/>
            </p:nvSpPr>
            <p:spPr>
              <a:xfrm>
                <a:off x="2418777" y="5273622"/>
                <a:ext cx="1320870" cy="609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b="1" i="1" smtClean="0">
                              <a:latin typeface="Cambria Math" panose="02040503050406030204" pitchFamily="18" charset="0"/>
                            </a:rPr>
                          </m:ctrlPr>
                        </m:sSubPr>
                        <m:e>
                          <m:r>
                            <a:rPr lang="es-MX" b="1" i="1" smtClean="0">
                              <a:latin typeface="Cambria Math"/>
                            </a:rPr>
                            <m:t>𝒇</m:t>
                          </m:r>
                        </m:e>
                        <m:sub>
                          <m:r>
                            <a:rPr lang="es-MX" b="1" i="1" smtClean="0">
                              <a:latin typeface="Cambria Math"/>
                            </a:rPr>
                            <m:t>𝟏</m:t>
                          </m:r>
                          <m:r>
                            <a:rPr lang="es-MX" b="1" i="1" smtClean="0">
                              <a:latin typeface="Cambria Math"/>
                            </a:rPr>
                            <m:t>𝒙</m:t>
                          </m:r>
                        </m:sub>
                      </m:sSub>
                      <m:r>
                        <a:rPr lang="es-MX" b="1" i="1" smtClean="0">
                          <a:latin typeface="Cambria Math"/>
                        </a:rPr>
                        <m:t>=</m:t>
                      </m:r>
                      <m:f>
                        <m:fPr>
                          <m:ctrlPr>
                            <a:rPr lang="es-MX" b="1" i="1" smtClean="0">
                              <a:latin typeface="Cambria Math" panose="02040503050406030204" pitchFamily="18" charset="0"/>
                            </a:rPr>
                          </m:ctrlPr>
                        </m:fPr>
                        <m:num>
                          <m:sSub>
                            <m:sSubPr>
                              <m:ctrlPr>
                                <a:rPr lang="es-MX" b="1" i="1" smtClean="0">
                                  <a:latin typeface="Cambria Math" panose="02040503050406030204" pitchFamily="18" charset="0"/>
                                </a:rPr>
                              </m:ctrlPr>
                            </m:sSubPr>
                            <m:e>
                              <m:r>
                                <a:rPr lang="es-MX" b="1" i="1" smtClean="0">
                                  <a:latin typeface="Cambria Math"/>
                                </a:rPr>
                                <m:t>𝑷</m:t>
                              </m:r>
                            </m:e>
                            <m:sub>
                              <m:r>
                                <a:rPr lang="es-MX" b="1" i="1" smtClean="0">
                                  <a:latin typeface="Cambria Math"/>
                                </a:rPr>
                                <m:t>𝒙</m:t>
                              </m:r>
                            </m:sub>
                          </m:sSub>
                        </m:num>
                        <m:den>
                          <m:r>
                            <a:rPr lang="es-MX" b="1" i="1" smtClean="0">
                              <a:latin typeface="Cambria Math"/>
                            </a:rPr>
                            <m:t>𝑳</m:t>
                          </m:r>
                        </m:den>
                      </m:f>
                    </m:oMath>
                  </m:oMathPara>
                </a14:m>
                <a:endParaRPr lang="es-MX" b="1" dirty="0" smtClean="0"/>
              </a:p>
            </p:txBody>
          </p:sp>
        </mc:Choice>
        <mc:Fallback xmlns="">
          <p:sp>
            <p:nvSpPr>
              <p:cNvPr id="19" name="TextBox 11"/>
              <p:cNvSpPr txBox="1">
                <a:spLocks noRot="1" noChangeAspect="1" noMove="1" noResize="1" noEditPoints="1" noAdjustHandles="1" noChangeArrowheads="1" noChangeShapeType="1" noTextEdit="1"/>
              </p:cNvSpPr>
              <p:nvPr/>
            </p:nvSpPr>
            <p:spPr>
              <a:xfrm>
                <a:off x="2418777" y="5273622"/>
                <a:ext cx="1320870" cy="609077"/>
              </a:xfrm>
              <a:prstGeom prst="rect">
                <a:avLst/>
              </a:prstGeom>
              <a:blipFill rotWithShape="0">
                <a:blip r:embed="rId8"/>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 name="TextBox 12"/>
              <p:cNvSpPr txBox="1"/>
              <p:nvPr/>
            </p:nvSpPr>
            <p:spPr>
              <a:xfrm>
                <a:off x="6291787" y="5262529"/>
                <a:ext cx="1327990" cy="6201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b="1" i="1" smtClean="0">
                              <a:latin typeface="Cambria Math" panose="02040503050406030204" pitchFamily="18" charset="0"/>
                            </a:rPr>
                          </m:ctrlPr>
                        </m:sSubPr>
                        <m:e>
                          <m:r>
                            <a:rPr lang="es-MX" b="1" i="1" smtClean="0">
                              <a:latin typeface="Cambria Math"/>
                            </a:rPr>
                            <m:t>𝒇</m:t>
                          </m:r>
                        </m:e>
                        <m:sub>
                          <m:r>
                            <a:rPr lang="es-MX" b="1" i="1" smtClean="0">
                              <a:latin typeface="Cambria Math"/>
                            </a:rPr>
                            <m:t>𝟏</m:t>
                          </m:r>
                          <m:r>
                            <a:rPr lang="es-MX" b="1" i="1" smtClean="0">
                              <a:latin typeface="Cambria Math"/>
                            </a:rPr>
                            <m:t>𝒚</m:t>
                          </m:r>
                        </m:sub>
                      </m:sSub>
                      <m:r>
                        <a:rPr lang="es-MX" b="1" i="1" smtClean="0">
                          <a:latin typeface="Cambria Math"/>
                        </a:rPr>
                        <m:t>=</m:t>
                      </m:r>
                      <m:f>
                        <m:fPr>
                          <m:ctrlPr>
                            <a:rPr lang="es-MX" b="1" i="1" smtClean="0">
                              <a:latin typeface="Cambria Math" panose="02040503050406030204" pitchFamily="18" charset="0"/>
                            </a:rPr>
                          </m:ctrlPr>
                        </m:fPr>
                        <m:num>
                          <m:sSub>
                            <m:sSubPr>
                              <m:ctrlPr>
                                <a:rPr lang="es-MX" b="1" i="1" smtClean="0">
                                  <a:latin typeface="Cambria Math" panose="02040503050406030204" pitchFamily="18" charset="0"/>
                                </a:rPr>
                              </m:ctrlPr>
                            </m:sSubPr>
                            <m:e>
                              <m:r>
                                <a:rPr lang="es-MX" b="1" i="1" smtClean="0">
                                  <a:latin typeface="Cambria Math"/>
                                </a:rPr>
                                <m:t>𝑷</m:t>
                              </m:r>
                            </m:e>
                            <m:sub>
                              <m:r>
                                <a:rPr lang="es-MX" b="1" i="1" smtClean="0">
                                  <a:latin typeface="Cambria Math"/>
                                </a:rPr>
                                <m:t>𝒚</m:t>
                              </m:r>
                            </m:sub>
                          </m:sSub>
                        </m:num>
                        <m:den>
                          <m:r>
                            <a:rPr lang="es-MX" b="1" i="1" smtClean="0">
                              <a:latin typeface="Cambria Math"/>
                            </a:rPr>
                            <m:t>𝑳</m:t>
                          </m:r>
                        </m:den>
                      </m:f>
                    </m:oMath>
                  </m:oMathPara>
                </a14:m>
                <a:endParaRPr lang="es-MX" b="1" dirty="0" smtClean="0"/>
              </a:p>
            </p:txBody>
          </p:sp>
        </mc:Choice>
        <mc:Fallback xmlns="">
          <p:sp>
            <p:nvSpPr>
              <p:cNvPr id="20" name="TextBox 12"/>
              <p:cNvSpPr txBox="1">
                <a:spLocks noRot="1" noChangeAspect="1" noMove="1" noResize="1" noEditPoints="1" noAdjustHandles="1" noChangeArrowheads="1" noChangeShapeType="1" noTextEdit="1"/>
              </p:cNvSpPr>
              <p:nvPr/>
            </p:nvSpPr>
            <p:spPr>
              <a:xfrm>
                <a:off x="6291787" y="5262529"/>
                <a:ext cx="1327990" cy="620170"/>
              </a:xfrm>
              <a:prstGeom prst="rect">
                <a:avLst/>
              </a:prstGeom>
              <a:blipFill rotWithShape="0">
                <a:blip r:embed="rId9"/>
                <a:stretch>
                  <a:fillRect/>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31</a:t>
            </a:fld>
            <a:r>
              <a:rPr lang="es-MX" dirty="0" smtClean="0"/>
              <a:t>/69</a:t>
            </a:r>
            <a:endParaRPr lang="es-MX" dirty="0"/>
          </a:p>
        </p:txBody>
      </p:sp>
    </p:spTree>
    <p:extLst>
      <p:ext uri="{BB962C8B-B14F-4D97-AF65-F5344CB8AC3E}">
        <p14:creationId xmlns:p14="http://schemas.microsoft.com/office/powerpoint/2010/main" val="162150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ANÁLISIS ELÁSTICO</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7" name="13 Rectángulo"/>
          <p:cNvSpPr/>
          <p:nvPr/>
        </p:nvSpPr>
        <p:spPr>
          <a:xfrm>
            <a:off x="474561" y="1848015"/>
            <a:ext cx="9354448" cy="384721"/>
          </a:xfrm>
          <a:prstGeom prst="rect">
            <a:avLst/>
          </a:prstGeom>
        </p:spPr>
        <p:txBody>
          <a:bodyPr wrap="square">
            <a:spAutoFit/>
          </a:bodyPr>
          <a:lstStyle/>
          <a:p>
            <a:pPr algn="just"/>
            <a:r>
              <a:rPr lang="es-MX" sz="1900" dirty="0" smtClean="0"/>
              <a:t>El esfuerzo por cortante originado por el par que se encuentra con la formula de la torsión es:</a:t>
            </a:r>
            <a:endParaRPr lang="es-MX" sz="1900" dirty="0"/>
          </a:p>
        </p:txBody>
      </p:sp>
      <mc:AlternateContent xmlns:mc="http://schemas.openxmlformats.org/markup-compatibility/2006" xmlns:a14="http://schemas.microsoft.com/office/drawing/2010/main">
        <mc:Choice Requires="a14">
          <p:sp>
            <p:nvSpPr>
              <p:cNvPr id="21" name="TextBox 1"/>
              <p:cNvSpPr txBox="1"/>
              <p:nvPr/>
            </p:nvSpPr>
            <p:spPr>
              <a:xfrm>
                <a:off x="4563269" y="2750950"/>
                <a:ext cx="1315601" cy="6601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b="1" i="1" smtClean="0">
                              <a:latin typeface="Cambria Math" panose="02040503050406030204" pitchFamily="18" charset="0"/>
                            </a:rPr>
                          </m:ctrlPr>
                        </m:sSubPr>
                        <m:e>
                          <m:r>
                            <a:rPr lang="es-MX" b="1" i="1" smtClean="0">
                              <a:latin typeface="Cambria Math"/>
                            </a:rPr>
                            <m:t>𝒇</m:t>
                          </m:r>
                        </m:e>
                        <m:sub>
                          <m:r>
                            <a:rPr lang="es-MX" b="1" i="1" smtClean="0">
                              <a:latin typeface="Cambria Math"/>
                            </a:rPr>
                            <m:t>𝟐</m:t>
                          </m:r>
                        </m:sub>
                      </m:sSub>
                      <m:r>
                        <a:rPr lang="es-MX" b="1" i="1" smtClean="0">
                          <a:latin typeface="Cambria Math"/>
                        </a:rPr>
                        <m:t>=</m:t>
                      </m:r>
                      <m:f>
                        <m:fPr>
                          <m:ctrlPr>
                            <a:rPr lang="es-MX" b="1" i="1" smtClean="0">
                              <a:latin typeface="Cambria Math" panose="02040503050406030204" pitchFamily="18" charset="0"/>
                            </a:rPr>
                          </m:ctrlPr>
                        </m:fPr>
                        <m:num>
                          <m:r>
                            <a:rPr lang="es-MX" b="1" i="1" smtClean="0">
                              <a:latin typeface="Cambria Math"/>
                            </a:rPr>
                            <m:t>𝑴𝒅</m:t>
                          </m:r>
                        </m:num>
                        <m:den>
                          <m:r>
                            <a:rPr lang="es-MX" b="1" i="1" smtClean="0">
                              <a:latin typeface="Cambria Math"/>
                            </a:rPr>
                            <m:t>𝑱</m:t>
                          </m:r>
                        </m:den>
                      </m:f>
                    </m:oMath>
                  </m:oMathPara>
                </a14:m>
                <a:endParaRPr lang="es-MX" b="1" dirty="0" smtClean="0"/>
              </a:p>
            </p:txBody>
          </p:sp>
        </mc:Choice>
        <mc:Fallback xmlns="">
          <p:sp>
            <p:nvSpPr>
              <p:cNvPr id="21" name="TextBox 1"/>
              <p:cNvSpPr txBox="1">
                <a:spLocks noRot="1" noChangeAspect="1" noMove="1" noResize="1" noEditPoints="1" noAdjustHandles="1" noChangeArrowheads="1" noChangeShapeType="1" noTextEdit="1"/>
              </p:cNvSpPr>
              <p:nvPr/>
            </p:nvSpPr>
            <p:spPr>
              <a:xfrm>
                <a:off x="4563269" y="2750950"/>
                <a:ext cx="1315601" cy="660181"/>
              </a:xfrm>
              <a:prstGeom prst="rect">
                <a:avLst/>
              </a:prstGeom>
              <a:blipFill rotWithShape="0">
                <a:blip r:embed="rId7"/>
                <a:stretch>
                  <a:fillRect/>
                </a:stretch>
              </a:blipFill>
            </p:spPr>
            <p:txBody>
              <a:bodyPr/>
              <a:lstStyle/>
              <a:p>
                <a:r>
                  <a:rPr lang="es-MX">
                    <a:noFill/>
                  </a:rPr>
                  <a:t> </a:t>
                </a:r>
              </a:p>
            </p:txBody>
          </p:sp>
        </mc:Fallback>
      </mc:AlternateContent>
      <p:sp>
        <p:nvSpPr>
          <p:cNvPr id="22" name="13 Rectángulo"/>
          <p:cNvSpPr/>
          <p:nvPr/>
        </p:nvSpPr>
        <p:spPr>
          <a:xfrm>
            <a:off x="580321" y="3494844"/>
            <a:ext cx="9280344" cy="1261884"/>
          </a:xfrm>
          <a:prstGeom prst="rect">
            <a:avLst/>
          </a:prstGeom>
        </p:spPr>
        <p:txBody>
          <a:bodyPr wrap="square">
            <a:spAutoFit/>
          </a:bodyPr>
          <a:lstStyle/>
          <a:p>
            <a:pPr algn="just"/>
            <a:r>
              <a:rPr lang="es-MX" sz="1900" dirty="0" smtClean="0"/>
              <a:t>Dónde</a:t>
            </a:r>
          </a:p>
          <a:p>
            <a:pPr marL="285750" indent="-285750" algn="just">
              <a:buFont typeface="Arial" pitchFamily="34" charset="0"/>
              <a:buChar char="•"/>
            </a:pPr>
            <a:r>
              <a:rPr lang="es-MX" sz="1900" dirty="0" smtClean="0"/>
              <a:t>d= Distancia del centroide del área cortante al punto donde se esta calculando el esfuerzo.</a:t>
            </a:r>
          </a:p>
          <a:p>
            <a:pPr marL="285750" indent="-285750" algn="just">
              <a:buFont typeface="Arial" pitchFamily="34" charset="0"/>
              <a:buChar char="•"/>
            </a:pPr>
            <a:r>
              <a:rPr lang="es-MX" sz="1900" dirty="0" smtClean="0"/>
              <a:t>J= Momento polar de inercia de tal área.</a:t>
            </a:r>
            <a:endParaRPr lang="es-MX" sz="1900" dirty="0"/>
          </a:p>
        </p:txBody>
      </p:sp>
      <mc:AlternateContent xmlns:mc="http://schemas.openxmlformats.org/markup-compatibility/2006" xmlns:a14="http://schemas.microsoft.com/office/drawing/2010/main">
        <mc:Choice Requires="a14">
          <p:sp>
            <p:nvSpPr>
              <p:cNvPr id="23" name="TextBox 11"/>
              <p:cNvSpPr txBox="1"/>
              <p:nvPr/>
            </p:nvSpPr>
            <p:spPr>
              <a:xfrm>
                <a:off x="2446072" y="5258727"/>
                <a:ext cx="1411713" cy="6526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b="1" i="1" smtClean="0">
                              <a:latin typeface="Cambria Math" panose="02040503050406030204" pitchFamily="18" charset="0"/>
                            </a:rPr>
                          </m:ctrlPr>
                        </m:sSubPr>
                        <m:e>
                          <m:r>
                            <a:rPr lang="es-MX" b="1" i="1" smtClean="0">
                              <a:latin typeface="Cambria Math"/>
                            </a:rPr>
                            <m:t>𝒇</m:t>
                          </m:r>
                        </m:e>
                        <m:sub>
                          <m:r>
                            <a:rPr lang="es-MX" b="1" i="1" smtClean="0">
                              <a:latin typeface="Cambria Math"/>
                            </a:rPr>
                            <m:t>𝟐</m:t>
                          </m:r>
                          <m:r>
                            <a:rPr lang="es-MX" b="1" i="1" smtClean="0">
                              <a:latin typeface="Cambria Math"/>
                            </a:rPr>
                            <m:t>𝒙</m:t>
                          </m:r>
                        </m:sub>
                      </m:sSub>
                      <m:r>
                        <a:rPr lang="es-MX" b="1" i="1" smtClean="0">
                          <a:latin typeface="Cambria Math"/>
                        </a:rPr>
                        <m:t>=</m:t>
                      </m:r>
                      <m:f>
                        <m:fPr>
                          <m:ctrlPr>
                            <a:rPr lang="es-MX" b="1" i="1" smtClean="0">
                              <a:latin typeface="Cambria Math" panose="02040503050406030204" pitchFamily="18" charset="0"/>
                            </a:rPr>
                          </m:ctrlPr>
                        </m:fPr>
                        <m:num>
                          <m:r>
                            <a:rPr lang="es-MX" b="1" i="1" smtClean="0">
                              <a:latin typeface="Cambria Math"/>
                            </a:rPr>
                            <m:t>𝑴𝒚</m:t>
                          </m:r>
                        </m:num>
                        <m:den>
                          <m:r>
                            <a:rPr lang="es-MX" b="1" i="1" smtClean="0">
                              <a:latin typeface="Cambria Math"/>
                            </a:rPr>
                            <m:t>𝑱</m:t>
                          </m:r>
                        </m:den>
                      </m:f>
                    </m:oMath>
                  </m:oMathPara>
                </a14:m>
                <a:endParaRPr lang="es-MX" b="1" dirty="0" smtClean="0"/>
              </a:p>
            </p:txBody>
          </p:sp>
        </mc:Choice>
        <mc:Fallback xmlns="">
          <p:sp>
            <p:nvSpPr>
              <p:cNvPr id="23" name="TextBox 11"/>
              <p:cNvSpPr txBox="1">
                <a:spLocks noRot="1" noChangeAspect="1" noMove="1" noResize="1" noEditPoints="1" noAdjustHandles="1" noChangeArrowheads="1" noChangeShapeType="1" noTextEdit="1"/>
              </p:cNvSpPr>
              <p:nvPr/>
            </p:nvSpPr>
            <p:spPr>
              <a:xfrm>
                <a:off x="2446072" y="5258727"/>
                <a:ext cx="1411713" cy="652615"/>
              </a:xfrm>
              <a:prstGeom prst="rect">
                <a:avLst/>
              </a:prstGeom>
              <a:blipFill rotWithShape="0">
                <a:blip r:embed="rId8"/>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4" name="TextBox 12"/>
              <p:cNvSpPr txBox="1"/>
              <p:nvPr/>
            </p:nvSpPr>
            <p:spPr>
              <a:xfrm>
                <a:off x="6346378" y="5245593"/>
                <a:ext cx="1409934" cy="6526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b="1" i="1" smtClean="0">
                              <a:latin typeface="Cambria Math" panose="02040503050406030204" pitchFamily="18" charset="0"/>
                            </a:rPr>
                          </m:ctrlPr>
                        </m:sSubPr>
                        <m:e>
                          <m:r>
                            <a:rPr lang="es-MX" b="1" i="1" smtClean="0">
                              <a:latin typeface="Cambria Math"/>
                            </a:rPr>
                            <m:t>𝒇</m:t>
                          </m:r>
                        </m:e>
                        <m:sub>
                          <m:r>
                            <a:rPr lang="es-MX" b="1" i="1" smtClean="0">
                              <a:latin typeface="Cambria Math"/>
                            </a:rPr>
                            <m:t>𝟐</m:t>
                          </m:r>
                          <m:r>
                            <a:rPr lang="es-MX" b="1" i="1" smtClean="0">
                              <a:latin typeface="Cambria Math"/>
                            </a:rPr>
                            <m:t>𝒚</m:t>
                          </m:r>
                        </m:sub>
                      </m:sSub>
                      <m:r>
                        <a:rPr lang="es-MX" b="1" i="1" smtClean="0">
                          <a:latin typeface="Cambria Math"/>
                        </a:rPr>
                        <m:t>=</m:t>
                      </m:r>
                      <m:f>
                        <m:fPr>
                          <m:ctrlPr>
                            <a:rPr lang="es-MX" b="1" i="1" smtClean="0">
                              <a:latin typeface="Cambria Math" panose="02040503050406030204" pitchFamily="18" charset="0"/>
                            </a:rPr>
                          </m:ctrlPr>
                        </m:fPr>
                        <m:num>
                          <m:r>
                            <a:rPr lang="es-MX" b="1" i="1" smtClean="0">
                              <a:latin typeface="Cambria Math"/>
                            </a:rPr>
                            <m:t>𝑴𝒙</m:t>
                          </m:r>
                        </m:num>
                        <m:den>
                          <m:r>
                            <a:rPr lang="es-MX" b="1" i="1" smtClean="0">
                              <a:latin typeface="Cambria Math"/>
                            </a:rPr>
                            <m:t>𝑱</m:t>
                          </m:r>
                        </m:den>
                      </m:f>
                    </m:oMath>
                  </m:oMathPara>
                </a14:m>
                <a:endParaRPr lang="es-MX" b="1" dirty="0" smtClean="0"/>
              </a:p>
            </p:txBody>
          </p:sp>
        </mc:Choice>
        <mc:Fallback xmlns="">
          <p:sp>
            <p:nvSpPr>
              <p:cNvPr id="24" name="TextBox 12"/>
              <p:cNvSpPr txBox="1">
                <a:spLocks noRot="1" noChangeAspect="1" noMove="1" noResize="1" noEditPoints="1" noAdjustHandles="1" noChangeArrowheads="1" noChangeShapeType="1" noTextEdit="1"/>
              </p:cNvSpPr>
              <p:nvPr/>
            </p:nvSpPr>
            <p:spPr>
              <a:xfrm>
                <a:off x="6346378" y="5245593"/>
                <a:ext cx="1409934" cy="652615"/>
              </a:xfrm>
              <a:prstGeom prst="rect">
                <a:avLst/>
              </a:prstGeom>
              <a:blipFill rotWithShape="0">
                <a:blip r:embed="rId9"/>
                <a:stretch>
                  <a:fillRect/>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32</a:t>
            </a:fld>
            <a:r>
              <a:rPr lang="es-MX" dirty="0" smtClean="0"/>
              <a:t>/69</a:t>
            </a:r>
            <a:endParaRPr lang="es-MX" dirty="0"/>
          </a:p>
        </p:txBody>
      </p:sp>
    </p:spTree>
    <p:extLst>
      <p:ext uri="{BB962C8B-B14F-4D97-AF65-F5344CB8AC3E}">
        <p14:creationId xmlns:p14="http://schemas.microsoft.com/office/powerpoint/2010/main" val="853592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ANÁLISIS ELÁSTICO</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5" name="13 Rectángulo"/>
          <p:cNvSpPr/>
          <p:nvPr/>
        </p:nvSpPr>
        <p:spPr>
          <a:xfrm>
            <a:off x="474561" y="1817312"/>
            <a:ext cx="9354448" cy="384721"/>
          </a:xfrm>
          <a:prstGeom prst="rect">
            <a:avLst/>
          </a:prstGeom>
        </p:spPr>
        <p:txBody>
          <a:bodyPr wrap="square">
            <a:spAutoFit/>
          </a:bodyPr>
          <a:lstStyle/>
          <a:p>
            <a:pPr algn="just"/>
            <a:r>
              <a:rPr lang="es-MX" sz="1900" dirty="0" smtClean="0"/>
              <a:t>El momento polar de inercia se calcula como:</a:t>
            </a:r>
            <a:endParaRPr lang="es-MX" sz="1900" dirty="0"/>
          </a:p>
        </p:txBody>
      </p:sp>
      <mc:AlternateContent xmlns:mc="http://schemas.openxmlformats.org/markup-compatibility/2006" xmlns:a14="http://schemas.microsoft.com/office/drawing/2010/main">
        <mc:Choice Requires="a14">
          <p:sp>
            <p:nvSpPr>
              <p:cNvPr id="18" name="TextBox 1"/>
              <p:cNvSpPr txBox="1"/>
              <p:nvPr/>
            </p:nvSpPr>
            <p:spPr>
              <a:xfrm>
                <a:off x="3895419" y="2509543"/>
                <a:ext cx="2650148" cy="7378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1" i="1" smtClean="0">
                          <a:latin typeface="Cambria Math"/>
                        </a:rPr>
                        <m:t>𝑱</m:t>
                      </m:r>
                      <m:r>
                        <a:rPr lang="es-MX" b="1" i="1" smtClean="0">
                          <a:latin typeface="Cambria Math"/>
                        </a:rPr>
                        <m:t>=</m:t>
                      </m:r>
                      <m:nary>
                        <m:naryPr>
                          <m:ctrlPr>
                            <a:rPr lang="es-MX" b="1" i="1" smtClean="0">
                              <a:latin typeface="Cambria Math" panose="02040503050406030204" pitchFamily="18" charset="0"/>
                            </a:rPr>
                          </m:ctrlPr>
                        </m:naryPr>
                        <m:sub>
                          <m:r>
                            <m:rPr>
                              <m:brk m:alnAt="23"/>
                            </m:rPr>
                            <a:rPr lang="es-MX" b="1" i="1" smtClean="0">
                              <a:latin typeface="Cambria Math"/>
                            </a:rPr>
                            <m:t>𝑨</m:t>
                          </m:r>
                        </m:sub>
                        <m:sup/>
                        <m:e>
                          <m:sSup>
                            <m:sSupPr>
                              <m:ctrlPr>
                                <a:rPr lang="es-MX" b="1" i="1" smtClean="0">
                                  <a:latin typeface="Cambria Math" panose="02040503050406030204" pitchFamily="18" charset="0"/>
                                </a:rPr>
                              </m:ctrlPr>
                            </m:sSupPr>
                            <m:e>
                              <m:r>
                                <a:rPr lang="es-MX" b="1" i="1" smtClean="0">
                                  <a:latin typeface="Cambria Math"/>
                                </a:rPr>
                                <m:t>𝒓</m:t>
                              </m:r>
                            </m:e>
                            <m:sup>
                              <m:r>
                                <a:rPr lang="es-MX" b="1" i="1" smtClean="0">
                                  <a:latin typeface="Cambria Math"/>
                                </a:rPr>
                                <m:t>𝟐</m:t>
                              </m:r>
                            </m:sup>
                          </m:sSup>
                          <m:r>
                            <a:rPr lang="es-MX" b="1" i="1" smtClean="0">
                              <a:latin typeface="Cambria Math"/>
                            </a:rPr>
                            <m:t>𝒅𝑨</m:t>
                          </m:r>
                          <m:r>
                            <a:rPr lang="es-MX" b="1" i="1" smtClean="0">
                              <a:latin typeface="Cambria Math"/>
                            </a:rPr>
                            <m:t>= </m:t>
                          </m:r>
                          <m:sSub>
                            <m:sSubPr>
                              <m:ctrlPr>
                                <a:rPr lang="es-MX" b="1" i="1" smtClean="0">
                                  <a:latin typeface="Cambria Math" panose="02040503050406030204" pitchFamily="18" charset="0"/>
                                </a:rPr>
                              </m:ctrlPr>
                            </m:sSubPr>
                            <m:e>
                              <m:r>
                                <a:rPr lang="es-MX" b="1" i="1" smtClean="0">
                                  <a:latin typeface="Cambria Math"/>
                                </a:rPr>
                                <m:t>𝑰</m:t>
                              </m:r>
                            </m:e>
                            <m:sub>
                              <m:r>
                                <a:rPr lang="es-MX" b="1" i="1" smtClean="0">
                                  <a:latin typeface="Cambria Math"/>
                                </a:rPr>
                                <m:t>𝒙</m:t>
                              </m:r>
                            </m:sub>
                          </m:sSub>
                          <m:r>
                            <a:rPr lang="es-MX" b="1" i="1" smtClean="0">
                              <a:latin typeface="Cambria Math"/>
                            </a:rPr>
                            <m:t>+</m:t>
                          </m:r>
                        </m:e>
                      </m:nary>
                      <m:sSub>
                        <m:sSubPr>
                          <m:ctrlPr>
                            <a:rPr lang="es-MX" b="1" i="1" smtClean="0">
                              <a:latin typeface="Cambria Math" panose="02040503050406030204" pitchFamily="18" charset="0"/>
                            </a:rPr>
                          </m:ctrlPr>
                        </m:sSubPr>
                        <m:e>
                          <m:r>
                            <a:rPr lang="es-MX" b="1" i="1" smtClean="0">
                              <a:latin typeface="Cambria Math"/>
                            </a:rPr>
                            <m:t>𝑰</m:t>
                          </m:r>
                        </m:e>
                        <m:sub>
                          <m:r>
                            <a:rPr lang="es-MX" b="1" i="1" smtClean="0">
                              <a:latin typeface="Cambria Math"/>
                            </a:rPr>
                            <m:t>𝒚</m:t>
                          </m:r>
                        </m:sub>
                      </m:sSub>
                    </m:oMath>
                  </m:oMathPara>
                </a14:m>
                <a:endParaRPr lang="es-MX" b="1" dirty="0" smtClean="0"/>
              </a:p>
            </p:txBody>
          </p:sp>
        </mc:Choice>
        <mc:Fallback xmlns="">
          <p:sp>
            <p:nvSpPr>
              <p:cNvPr id="18" name="TextBox 1"/>
              <p:cNvSpPr txBox="1">
                <a:spLocks noRot="1" noChangeAspect="1" noMove="1" noResize="1" noEditPoints="1" noAdjustHandles="1" noChangeArrowheads="1" noChangeShapeType="1" noTextEdit="1"/>
              </p:cNvSpPr>
              <p:nvPr/>
            </p:nvSpPr>
            <p:spPr>
              <a:xfrm>
                <a:off x="3895419" y="2509543"/>
                <a:ext cx="2650148" cy="737894"/>
              </a:xfrm>
              <a:prstGeom prst="rect">
                <a:avLst/>
              </a:prstGeom>
              <a:blipFill rotWithShape="0">
                <a:blip r:embed="rId7"/>
                <a:stretch>
                  <a:fillRect/>
                </a:stretch>
              </a:blipFill>
            </p:spPr>
            <p:txBody>
              <a:bodyPr/>
              <a:lstStyle/>
              <a:p>
                <a:r>
                  <a:rPr lang="es-MX">
                    <a:noFill/>
                  </a:rPr>
                  <a:t> </a:t>
                </a:r>
              </a:p>
            </p:txBody>
          </p:sp>
        </mc:Fallback>
      </mc:AlternateContent>
      <p:sp>
        <p:nvSpPr>
          <p:cNvPr id="19" name="13 Rectángulo"/>
          <p:cNvSpPr/>
          <p:nvPr/>
        </p:nvSpPr>
        <p:spPr>
          <a:xfrm>
            <a:off x="586765" y="4075694"/>
            <a:ext cx="9242244" cy="677108"/>
          </a:xfrm>
          <a:prstGeom prst="rect">
            <a:avLst/>
          </a:prstGeom>
        </p:spPr>
        <p:txBody>
          <a:bodyPr wrap="square">
            <a:spAutoFit/>
          </a:bodyPr>
          <a:lstStyle/>
          <a:p>
            <a:pPr algn="just"/>
            <a:r>
              <a:rPr lang="es-MX" sz="1900" dirty="0" smtClean="0"/>
              <a:t>Una vez encontradas todas las componentes rectangulares, ellas pueden sumarse vectorialmente para obtener el esfuerzo constante resultante en el punto de interés:</a:t>
            </a:r>
            <a:endParaRPr lang="es-MX" sz="1900" dirty="0"/>
          </a:p>
        </p:txBody>
      </p:sp>
      <mc:AlternateContent xmlns:mc="http://schemas.openxmlformats.org/markup-compatibility/2006" xmlns:a14="http://schemas.microsoft.com/office/drawing/2010/main">
        <mc:Choice Requires="a14">
          <p:sp>
            <p:nvSpPr>
              <p:cNvPr id="20" name="TextBox 2"/>
              <p:cNvSpPr txBox="1"/>
              <p:nvPr/>
            </p:nvSpPr>
            <p:spPr>
              <a:xfrm>
                <a:off x="3592063" y="4913010"/>
                <a:ext cx="3119444" cy="1169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𝑓</m:t>
                          </m:r>
                        </m:e>
                        <m:sub>
                          <m:r>
                            <a:rPr lang="es-MX" b="0" i="1" smtClean="0">
                              <a:latin typeface="Cambria Math"/>
                            </a:rPr>
                            <m:t>𝑣</m:t>
                          </m:r>
                        </m:sub>
                      </m:sSub>
                      <m:r>
                        <a:rPr lang="es-MX" b="0" i="1" smtClean="0">
                          <a:latin typeface="Cambria Math"/>
                        </a:rPr>
                        <m:t>=</m:t>
                      </m:r>
                      <m:rad>
                        <m:radPr>
                          <m:degHide m:val="on"/>
                          <m:ctrlPr>
                            <a:rPr lang="es-MX" b="0" i="1" smtClean="0">
                              <a:latin typeface="Cambria Math" panose="02040503050406030204" pitchFamily="18" charset="0"/>
                            </a:rPr>
                          </m:ctrlPr>
                        </m:radPr>
                        <m:deg/>
                        <m:e>
                          <m:sSup>
                            <m:sSupPr>
                              <m:ctrlPr>
                                <a:rPr lang="es-MX" b="0" i="1" smtClean="0">
                                  <a:latin typeface="Cambria Math" panose="02040503050406030204" pitchFamily="18" charset="0"/>
                                </a:rPr>
                              </m:ctrlPr>
                            </m:sSupPr>
                            <m:e>
                              <m:d>
                                <m:dPr>
                                  <m:ctrlPr>
                                    <a:rPr lang="es-MX" b="0" i="1" smtClean="0">
                                      <a:latin typeface="Cambria Math" panose="02040503050406030204" pitchFamily="18" charset="0"/>
                                    </a:rPr>
                                  </m:ctrlPr>
                                </m:dPr>
                                <m:e>
                                  <m:nary>
                                    <m:naryPr>
                                      <m:chr m:val="∑"/>
                                      <m:subHide m:val="on"/>
                                      <m:supHide m:val="on"/>
                                      <m:ctrlPr>
                                        <a:rPr lang="es-MX" b="0" i="1" smtClean="0">
                                          <a:latin typeface="Cambria Math" panose="02040503050406030204" pitchFamily="18" charset="0"/>
                                        </a:rPr>
                                      </m:ctrlPr>
                                    </m:naryPr>
                                    <m:sub/>
                                    <m:sup/>
                                    <m:e>
                                      <m:sSub>
                                        <m:sSubPr>
                                          <m:ctrlPr>
                                            <a:rPr lang="es-MX" b="0" i="1" smtClean="0">
                                              <a:latin typeface="Cambria Math" panose="02040503050406030204" pitchFamily="18" charset="0"/>
                                            </a:rPr>
                                          </m:ctrlPr>
                                        </m:sSubPr>
                                        <m:e>
                                          <m:r>
                                            <a:rPr lang="es-MX" b="0" i="1" smtClean="0">
                                              <a:latin typeface="Cambria Math"/>
                                            </a:rPr>
                                            <m:t>𝑓</m:t>
                                          </m:r>
                                        </m:e>
                                        <m:sub>
                                          <m:r>
                                            <a:rPr lang="es-MX" b="0" i="1" smtClean="0">
                                              <a:latin typeface="Cambria Math"/>
                                            </a:rPr>
                                            <m:t>𝑥</m:t>
                                          </m:r>
                                        </m:sub>
                                      </m:sSub>
                                    </m:e>
                                  </m:nary>
                                </m:e>
                              </m:d>
                            </m:e>
                            <m:sup>
                              <m:r>
                                <a:rPr lang="es-MX" b="0" i="1" smtClean="0">
                                  <a:latin typeface="Cambria Math"/>
                                </a:rPr>
                                <m:t>2</m:t>
                              </m:r>
                            </m:sup>
                          </m:sSup>
                          <m:r>
                            <a:rPr lang="es-MX" b="0" i="1" smtClean="0">
                              <a:latin typeface="Cambria Math"/>
                            </a:rPr>
                            <m:t>+</m:t>
                          </m:r>
                          <m:sSup>
                            <m:sSupPr>
                              <m:ctrlPr>
                                <a:rPr lang="es-MX" b="0" i="1" smtClean="0">
                                  <a:latin typeface="Cambria Math" panose="02040503050406030204" pitchFamily="18" charset="0"/>
                                </a:rPr>
                              </m:ctrlPr>
                            </m:sSupPr>
                            <m:e>
                              <m:d>
                                <m:dPr>
                                  <m:ctrlPr>
                                    <a:rPr lang="es-MX" b="0" i="1" smtClean="0">
                                      <a:latin typeface="Cambria Math" panose="02040503050406030204" pitchFamily="18" charset="0"/>
                                    </a:rPr>
                                  </m:ctrlPr>
                                </m:dPr>
                                <m:e>
                                  <m:nary>
                                    <m:naryPr>
                                      <m:chr m:val="∑"/>
                                      <m:subHide m:val="on"/>
                                      <m:supHide m:val="on"/>
                                      <m:ctrlPr>
                                        <a:rPr lang="es-MX" b="0" i="1" smtClean="0">
                                          <a:latin typeface="Cambria Math" panose="02040503050406030204" pitchFamily="18" charset="0"/>
                                        </a:rPr>
                                      </m:ctrlPr>
                                    </m:naryPr>
                                    <m:sub/>
                                    <m:sup/>
                                    <m:e>
                                      <m:sSub>
                                        <m:sSubPr>
                                          <m:ctrlPr>
                                            <a:rPr lang="es-MX" b="0" i="1" smtClean="0">
                                              <a:latin typeface="Cambria Math" panose="02040503050406030204" pitchFamily="18" charset="0"/>
                                            </a:rPr>
                                          </m:ctrlPr>
                                        </m:sSubPr>
                                        <m:e>
                                          <m:r>
                                            <a:rPr lang="es-MX" b="0" i="1" smtClean="0">
                                              <a:latin typeface="Cambria Math"/>
                                            </a:rPr>
                                            <m:t>𝑓</m:t>
                                          </m:r>
                                        </m:e>
                                        <m:sub>
                                          <m:r>
                                            <a:rPr lang="es-MX" b="0" i="1" smtClean="0">
                                              <a:latin typeface="Cambria Math"/>
                                            </a:rPr>
                                            <m:t>𝑦</m:t>
                                          </m:r>
                                        </m:sub>
                                      </m:sSub>
                                    </m:e>
                                  </m:nary>
                                </m:e>
                              </m:d>
                            </m:e>
                            <m:sup>
                              <m:r>
                                <a:rPr lang="es-MX" b="0" i="1" smtClean="0">
                                  <a:latin typeface="Cambria Math"/>
                                </a:rPr>
                                <m:t>2</m:t>
                              </m:r>
                            </m:sup>
                          </m:sSup>
                        </m:e>
                      </m:rad>
                    </m:oMath>
                  </m:oMathPara>
                </a14:m>
                <a:endParaRPr lang="es-MX" dirty="0"/>
              </a:p>
            </p:txBody>
          </p:sp>
        </mc:Choice>
        <mc:Fallback xmlns="">
          <p:sp>
            <p:nvSpPr>
              <p:cNvPr id="20" name="TextBox 2"/>
              <p:cNvSpPr txBox="1">
                <a:spLocks noRot="1" noChangeAspect="1" noMove="1" noResize="1" noEditPoints="1" noAdjustHandles="1" noChangeArrowheads="1" noChangeShapeType="1" noTextEdit="1"/>
              </p:cNvSpPr>
              <p:nvPr/>
            </p:nvSpPr>
            <p:spPr>
              <a:xfrm>
                <a:off x="3592063" y="4913010"/>
                <a:ext cx="3119444" cy="1169936"/>
              </a:xfrm>
              <a:prstGeom prst="rect">
                <a:avLst/>
              </a:prstGeom>
              <a:blipFill rotWithShape="0">
                <a:blip r:embed="rId8"/>
                <a:stretch>
                  <a:fillRect/>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33</a:t>
            </a:fld>
            <a:r>
              <a:rPr lang="es-MX" dirty="0" smtClean="0"/>
              <a:t>/69</a:t>
            </a:r>
            <a:endParaRPr lang="es-MX" dirty="0"/>
          </a:p>
        </p:txBody>
      </p:sp>
    </p:spTree>
    <p:extLst>
      <p:ext uri="{BB962C8B-B14F-4D97-AF65-F5344CB8AC3E}">
        <p14:creationId xmlns:p14="http://schemas.microsoft.com/office/powerpoint/2010/main" val="242105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EJEMPLO 8.5</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7" name="13 Rectángulo"/>
          <p:cNvSpPr/>
          <p:nvPr/>
        </p:nvSpPr>
        <p:spPr>
          <a:xfrm>
            <a:off x="474561" y="1817312"/>
            <a:ext cx="9354448" cy="969496"/>
          </a:xfrm>
          <a:prstGeom prst="rect">
            <a:avLst/>
          </a:prstGeom>
        </p:spPr>
        <p:txBody>
          <a:bodyPr wrap="square">
            <a:spAutoFit/>
          </a:bodyPr>
          <a:lstStyle/>
          <a:p>
            <a:pPr algn="just"/>
            <a:r>
              <a:rPr lang="es-MX" sz="1900" dirty="0" smtClean="0"/>
              <a:t>Determine el tamaño de la soldadura requerida para la conexión de la ménsula en la figura mostrada. La carga de 60 kips es factorizada. Se utiliza acero, A36, para la ménsula y la columna.</a:t>
            </a:r>
            <a:endParaRPr lang="es-MX" sz="1900" dirty="0"/>
          </a:p>
        </p:txBody>
      </p:sp>
      <p:pic>
        <p:nvPicPr>
          <p:cNvPr id="21" name="Picture 2" descr="C:\Users\Danny Donnaz\Pictures\Mis escaneos\2012-05 (may)\Expo 3000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2252" y="2807989"/>
            <a:ext cx="3596481" cy="3238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34</a:t>
            </a:fld>
            <a:r>
              <a:rPr lang="es-MX" dirty="0" smtClean="0"/>
              <a:t>/69</a:t>
            </a:r>
            <a:endParaRPr lang="es-MX" dirty="0"/>
          </a:p>
        </p:txBody>
      </p:sp>
    </p:spTree>
    <p:extLst>
      <p:ext uri="{BB962C8B-B14F-4D97-AF65-F5344CB8AC3E}">
        <p14:creationId xmlns:p14="http://schemas.microsoft.com/office/powerpoint/2010/main" val="452669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SOLUCIÓN 8.5</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13 Rectángulo"/>
          <p:cNvSpPr/>
          <p:nvPr/>
        </p:nvSpPr>
        <p:spPr>
          <a:xfrm>
            <a:off x="474561" y="1781915"/>
            <a:ext cx="9354448" cy="384721"/>
          </a:xfrm>
          <a:prstGeom prst="rect">
            <a:avLst/>
          </a:prstGeom>
        </p:spPr>
        <p:txBody>
          <a:bodyPr wrap="square">
            <a:spAutoFit/>
          </a:bodyPr>
          <a:lstStyle/>
          <a:p>
            <a:pPr algn="just"/>
            <a:r>
              <a:rPr lang="es-MX" sz="1900" dirty="0" smtClean="0"/>
              <a:t>La carga excéntrica puede reemplazarse por una carga concéntrica y un momento par.</a:t>
            </a:r>
            <a:endParaRPr lang="es-MX" sz="1900" dirty="0"/>
          </a:p>
        </p:txBody>
      </p:sp>
      <p:pic>
        <p:nvPicPr>
          <p:cNvPr id="11" name="Picture 2" descr="C:\Users\Danny Donnaz\Pictures\Mis escaneos\2012-05 (may)\Expo 300005.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5094"/>
          <a:stretch/>
        </p:blipFill>
        <p:spPr bwMode="auto">
          <a:xfrm>
            <a:off x="474561" y="2313747"/>
            <a:ext cx="2224973" cy="30292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
              <p:cNvSpPr txBox="1"/>
              <p:nvPr/>
            </p:nvSpPr>
            <p:spPr>
              <a:xfrm>
                <a:off x="3342700" y="3873189"/>
                <a:ext cx="3618170" cy="6173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𝑓</m:t>
                          </m:r>
                        </m:e>
                        <m:sub>
                          <m:r>
                            <a:rPr lang="es-MX" b="0" i="1" smtClean="0">
                              <a:latin typeface="Cambria Math"/>
                            </a:rPr>
                            <m:t>1</m:t>
                          </m:r>
                          <m:r>
                            <a:rPr lang="es-MX" b="0" i="1" smtClean="0">
                              <a:latin typeface="Cambria Math"/>
                            </a:rPr>
                            <m:t>𝑦</m:t>
                          </m:r>
                        </m:sub>
                      </m:sSub>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60</m:t>
                          </m:r>
                        </m:num>
                        <m:den>
                          <m:r>
                            <a:rPr lang="es-MX" b="0" i="1" smtClean="0">
                              <a:latin typeface="Cambria Math"/>
                            </a:rPr>
                            <m:t>8+12+8</m:t>
                          </m:r>
                        </m:den>
                      </m:f>
                      <m:r>
                        <a:rPr lang="es-MX" b="0" i="1" smtClean="0">
                          <a:latin typeface="Cambria Math"/>
                        </a:rPr>
                        <m:t>=2.143 </m:t>
                      </m:r>
                      <m:f>
                        <m:fPr>
                          <m:type m:val="skw"/>
                          <m:ctrlPr>
                            <a:rPr lang="es-MX" b="0" i="1" smtClean="0">
                              <a:latin typeface="Cambria Math" panose="02040503050406030204" pitchFamily="18" charset="0"/>
                            </a:rPr>
                          </m:ctrlPr>
                        </m:fPr>
                        <m:num>
                          <m:r>
                            <a:rPr lang="es-MX" b="0" i="1" smtClean="0">
                              <a:latin typeface="Cambria Math"/>
                            </a:rPr>
                            <m:t>𝑘𝑖𝑝𝑠</m:t>
                          </m:r>
                        </m:num>
                        <m:den>
                          <m:r>
                            <a:rPr lang="es-MX" b="0" i="1" smtClean="0">
                              <a:latin typeface="Cambria Math"/>
                            </a:rPr>
                            <m:t>𝑖𝑛</m:t>
                          </m:r>
                        </m:den>
                      </m:f>
                    </m:oMath>
                  </m:oMathPara>
                </a14:m>
                <a:endParaRPr lang="es-MX" dirty="0"/>
              </a:p>
            </p:txBody>
          </p:sp>
        </mc:Choice>
        <mc:Fallback xmlns="">
          <p:sp>
            <p:nvSpPr>
              <p:cNvPr id="15" name="TextBox 1"/>
              <p:cNvSpPr txBox="1">
                <a:spLocks noRot="1" noChangeAspect="1" noMove="1" noResize="1" noEditPoints="1" noAdjustHandles="1" noChangeArrowheads="1" noChangeShapeType="1" noTextEdit="1"/>
              </p:cNvSpPr>
              <p:nvPr/>
            </p:nvSpPr>
            <p:spPr>
              <a:xfrm>
                <a:off x="3342700" y="3873189"/>
                <a:ext cx="3618170" cy="617348"/>
              </a:xfrm>
              <a:prstGeom prst="rect">
                <a:avLst/>
              </a:prstGeom>
              <a:blipFill rotWithShape="0">
                <a:blip r:embed="rId8"/>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8" name="TextBox 2"/>
              <p:cNvSpPr txBox="1"/>
              <p:nvPr/>
            </p:nvSpPr>
            <p:spPr>
              <a:xfrm>
                <a:off x="4256144" y="2978018"/>
                <a:ext cx="12464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MX" i="1" smtClean="0">
                              <a:latin typeface="Cambria Math" panose="02040503050406030204" pitchFamily="18" charset="0"/>
                            </a:rPr>
                          </m:ctrlPr>
                        </m:accPr>
                        <m:e>
                          <m:r>
                            <a:rPr lang="es-MX" b="0" i="1" smtClean="0">
                              <a:latin typeface="Cambria Math"/>
                            </a:rPr>
                            <m:t>𝑥</m:t>
                          </m:r>
                        </m:e>
                      </m:acc>
                      <m:r>
                        <a:rPr lang="es-MX" b="0" i="1" smtClean="0">
                          <a:latin typeface="Cambria Math"/>
                        </a:rPr>
                        <m:t>=2.286</m:t>
                      </m:r>
                    </m:oMath>
                  </m:oMathPara>
                </a14:m>
                <a:endParaRPr lang="es-MX" dirty="0"/>
              </a:p>
            </p:txBody>
          </p:sp>
        </mc:Choice>
        <mc:Fallback xmlns="">
          <p:sp>
            <p:nvSpPr>
              <p:cNvPr id="18" name="TextBox 2"/>
              <p:cNvSpPr txBox="1">
                <a:spLocks noRot="1" noChangeAspect="1" noMove="1" noResize="1" noEditPoints="1" noAdjustHandles="1" noChangeArrowheads="1" noChangeShapeType="1" noTextEdit="1"/>
              </p:cNvSpPr>
              <p:nvPr/>
            </p:nvSpPr>
            <p:spPr>
              <a:xfrm>
                <a:off x="4256144" y="2978018"/>
                <a:ext cx="1246431" cy="369332"/>
              </a:xfrm>
              <a:prstGeom prst="rect">
                <a:avLst/>
              </a:prstGeom>
              <a:blipFill rotWithShape="0">
                <a:blip r:embed="rId9"/>
                <a:stretch>
                  <a:fillRect/>
                </a:stretch>
              </a:blipFill>
            </p:spPr>
            <p:txBody>
              <a:bodyPr/>
              <a:lstStyle/>
              <a:p>
                <a:r>
                  <a:rPr lang="es-MX">
                    <a:noFill/>
                  </a:rPr>
                  <a:t> </a:t>
                </a:r>
              </a:p>
            </p:txBody>
          </p:sp>
        </mc:Fallback>
      </mc:AlternateContent>
      <p:sp>
        <p:nvSpPr>
          <p:cNvPr id="19" name="13 Rectángulo"/>
          <p:cNvSpPr/>
          <p:nvPr/>
        </p:nvSpPr>
        <p:spPr>
          <a:xfrm>
            <a:off x="666892" y="5490383"/>
            <a:ext cx="8424936" cy="369332"/>
          </a:xfrm>
          <a:prstGeom prst="rect">
            <a:avLst/>
          </a:prstGeom>
        </p:spPr>
        <p:txBody>
          <a:bodyPr wrap="square">
            <a:spAutoFit/>
          </a:bodyPr>
          <a:lstStyle/>
          <a:p>
            <a:pPr algn="just"/>
            <a:r>
              <a:rPr lang="es-MX" dirty="0" smtClean="0">
                <a:effectLst>
                  <a:outerShdw blurRad="38100" dist="38100" dir="2700000" algn="tl">
                    <a:srgbClr val="000000">
                      <a:alpha val="43137"/>
                    </a:srgbClr>
                  </a:outerShdw>
                </a:effectLst>
                <a:latin typeface="+mj-lt"/>
              </a:rPr>
              <a:t>Calculando la excentricidad </a:t>
            </a:r>
            <a:r>
              <a:rPr lang="es-MX" i="1" dirty="0" smtClean="0">
                <a:effectLst>
                  <a:outerShdw blurRad="38100" dist="38100" dir="2700000" algn="tl">
                    <a:srgbClr val="000000">
                      <a:alpha val="43137"/>
                    </a:srgbClr>
                  </a:outerShdw>
                </a:effectLst>
                <a:latin typeface="+mj-lt"/>
              </a:rPr>
              <a:t>e:</a:t>
            </a:r>
            <a:endParaRPr lang="es-MX" dirty="0">
              <a:effectLst>
                <a:outerShdw blurRad="38100" dist="38100" dir="2700000" algn="tl">
                  <a:srgbClr val="000000">
                    <a:alpha val="43137"/>
                  </a:srgbClr>
                </a:outerShdw>
              </a:effectLst>
              <a:latin typeface="+mj-lt"/>
            </a:endParaRPr>
          </a:p>
        </p:txBody>
      </p:sp>
      <mc:AlternateContent xmlns:mc="http://schemas.openxmlformats.org/markup-compatibility/2006" xmlns:a14="http://schemas.microsoft.com/office/drawing/2010/main">
        <mc:Choice Requires="a14">
          <p:sp>
            <p:nvSpPr>
              <p:cNvPr id="20" name="TextBox 3"/>
              <p:cNvSpPr txBox="1"/>
              <p:nvPr/>
            </p:nvSpPr>
            <p:spPr>
              <a:xfrm>
                <a:off x="3955080" y="5486585"/>
                <a:ext cx="32955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𝑒</m:t>
                      </m:r>
                      <m:r>
                        <a:rPr lang="es-MX" b="0" i="1" smtClean="0">
                          <a:latin typeface="Cambria Math"/>
                        </a:rPr>
                        <m:t>=10+8−2.286=15.71 </m:t>
                      </m:r>
                      <m:r>
                        <a:rPr lang="es-MX" b="0" i="1" smtClean="0">
                          <a:latin typeface="Cambria Math"/>
                        </a:rPr>
                        <m:t>𝑖𝑛</m:t>
                      </m:r>
                    </m:oMath>
                  </m:oMathPara>
                </a14:m>
                <a:endParaRPr lang="es-MX" dirty="0"/>
              </a:p>
            </p:txBody>
          </p:sp>
        </mc:Choice>
        <mc:Fallback xmlns="">
          <p:sp>
            <p:nvSpPr>
              <p:cNvPr id="20" name="TextBox 3"/>
              <p:cNvSpPr txBox="1">
                <a:spLocks noRot="1" noChangeAspect="1" noMove="1" noResize="1" noEditPoints="1" noAdjustHandles="1" noChangeArrowheads="1" noChangeShapeType="1" noTextEdit="1"/>
              </p:cNvSpPr>
              <p:nvPr/>
            </p:nvSpPr>
            <p:spPr>
              <a:xfrm>
                <a:off x="3955080" y="5486585"/>
                <a:ext cx="3295518" cy="369332"/>
              </a:xfrm>
              <a:prstGeom prst="rect">
                <a:avLst/>
              </a:prstGeom>
              <a:blipFill rotWithShape="0">
                <a:blip r:embed="rId10"/>
                <a:stretch>
                  <a:fillRect/>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35</a:t>
            </a:fld>
            <a:r>
              <a:rPr lang="es-MX" dirty="0" smtClean="0"/>
              <a:t>/69</a:t>
            </a:r>
            <a:endParaRPr lang="es-MX" dirty="0"/>
          </a:p>
        </p:txBody>
      </p:sp>
    </p:spTree>
    <p:extLst>
      <p:ext uri="{BB962C8B-B14F-4D97-AF65-F5344CB8AC3E}">
        <p14:creationId xmlns:p14="http://schemas.microsoft.com/office/powerpoint/2010/main" val="1211907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SOLUCIÓN 8.5</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7" name="13 Rectángulo"/>
          <p:cNvSpPr/>
          <p:nvPr/>
        </p:nvSpPr>
        <p:spPr>
          <a:xfrm>
            <a:off x="474561" y="1817312"/>
            <a:ext cx="8424936" cy="384721"/>
          </a:xfrm>
          <a:prstGeom prst="rect">
            <a:avLst/>
          </a:prstGeom>
        </p:spPr>
        <p:txBody>
          <a:bodyPr wrap="square">
            <a:spAutoFit/>
          </a:bodyPr>
          <a:lstStyle/>
          <a:p>
            <a:pPr algn="just"/>
            <a:r>
              <a:rPr lang="es-MX" sz="1900" dirty="0" smtClean="0"/>
              <a:t>Sustituyendo las variables tenemos que:</a:t>
            </a:r>
            <a:endParaRPr lang="es-MX" sz="1900" dirty="0"/>
          </a:p>
        </p:txBody>
      </p:sp>
      <mc:AlternateContent xmlns:mc="http://schemas.openxmlformats.org/markup-compatibility/2006" xmlns:a14="http://schemas.microsoft.com/office/drawing/2010/main">
        <mc:Choice Requires="a14">
          <p:sp>
            <p:nvSpPr>
              <p:cNvPr id="21" name="TextBox 4"/>
              <p:cNvSpPr txBox="1"/>
              <p:nvPr/>
            </p:nvSpPr>
            <p:spPr>
              <a:xfrm>
                <a:off x="2632107" y="2450868"/>
                <a:ext cx="41098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𝑀</m:t>
                      </m:r>
                      <m:r>
                        <a:rPr lang="es-MX" b="0" i="1" smtClean="0">
                          <a:latin typeface="Cambria Math"/>
                        </a:rPr>
                        <m:t>=</m:t>
                      </m:r>
                      <m:r>
                        <a:rPr lang="es-MX" b="0" i="1" smtClean="0">
                          <a:latin typeface="Cambria Math"/>
                        </a:rPr>
                        <m:t>𝑃𝑒</m:t>
                      </m:r>
                      <m:r>
                        <a:rPr lang="es-MX" b="0" i="1" smtClean="0">
                          <a:latin typeface="Cambria Math"/>
                        </a:rPr>
                        <m:t>=60</m:t>
                      </m:r>
                      <m:d>
                        <m:dPr>
                          <m:ctrlPr>
                            <a:rPr lang="es-MX" b="0" i="1" smtClean="0">
                              <a:latin typeface="Cambria Math" panose="02040503050406030204" pitchFamily="18" charset="0"/>
                            </a:rPr>
                          </m:ctrlPr>
                        </m:dPr>
                        <m:e>
                          <m:r>
                            <a:rPr lang="es-MX" b="0" i="1" smtClean="0">
                              <a:latin typeface="Cambria Math"/>
                            </a:rPr>
                            <m:t>15.71</m:t>
                          </m:r>
                        </m:e>
                      </m:d>
                      <m:r>
                        <a:rPr lang="es-MX" b="0" i="1" smtClean="0">
                          <a:latin typeface="Cambria Math"/>
                        </a:rPr>
                        <m:t>=942.6 </m:t>
                      </m:r>
                      <m:r>
                        <a:rPr lang="es-MX" b="0" i="1" smtClean="0">
                          <a:latin typeface="Cambria Math"/>
                        </a:rPr>
                        <m:t>𝑘𝑖𝑝𝑠</m:t>
                      </m:r>
                      <m:r>
                        <a:rPr lang="es-MX" b="0" i="1" smtClean="0">
                          <a:latin typeface="Cambria Math"/>
                        </a:rPr>
                        <m:t>∗</m:t>
                      </m:r>
                      <m:r>
                        <a:rPr lang="es-MX" b="0" i="1" smtClean="0">
                          <a:latin typeface="Cambria Math"/>
                        </a:rPr>
                        <m:t>𝑖𝑛</m:t>
                      </m:r>
                    </m:oMath>
                  </m:oMathPara>
                </a14:m>
                <a:endParaRPr lang="es-MX" dirty="0"/>
              </a:p>
            </p:txBody>
          </p:sp>
        </mc:Choice>
        <mc:Fallback xmlns="">
          <p:sp>
            <p:nvSpPr>
              <p:cNvPr id="21" name="TextBox 4"/>
              <p:cNvSpPr txBox="1">
                <a:spLocks noRot="1" noChangeAspect="1" noMove="1" noResize="1" noEditPoints="1" noAdjustHandles="1" noChangeArrowheads="1" noChangeShapeType="1" noTextEdit="1"/>
              </p:cNvSpPr>
              <p:nvPr/>
            </p:nvSpPr>
            <p:spPr>
              <a:xfrm>
                <a:off x="2632107" y="2450868"/>
                <a:ext cx="4109843" cy="369332"/>
              </a:xfrm>
              <a:prstGeom prst="rect">
                <a:avLst/>
              </a:prstGeom>
              <a:blipFill rotWithShape="0">
                <a:blip r:embed="rId7"/>
                <a:stretch>
                  <a:fillRect b="-1311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2" name="TextBox 1"/>
              <p:cNvSpPr txBox="1"/>
              <p:nvPr/>
            </p:nvSpPr>
            <p:spPr>
              <a:xfrm>
                <a:off x="2745055" y="3219192"/>
                <a:ext cx="3883948"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𝐼</m:t>
                          </m:r>
                        </m:e>
                        <m:sub>
                          <m:r>
                            <a:rPr lang="es-MX" b="0" i="1" smtClean="0">
                              <a:latin typeface="Cambria Math"/>
                            </a:rPr>
                            <m:t>𝑥</m:t>
                          </m:r>
                        </m:sub>
                      </m:sSub>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(1)</m:t>
                          </m:r>
                          <m:sSup>
                            <m:sSupPr>
                              <m:ctrlPr>
                                <a:rPr lang="es-MX" b="0" i="1" smtClean="0">
                                  <a:latin typeface="Cambria Math" panose="02040503050406030204" pitchFamily="18" charset="0"/>
                                </a:rPr>
                              </m:ctrlPr>
                            </m:sSupPr>
                            <m:e>
                              <m:r>
                                <a:rPr lang="es-MX" b="0" i="1" smtClean="0">
                                  <a:latin typeface="Cambria Math"/>
                                </a:rPr>
                                <m:t>(12)</m:t>
                              </m:r>
                            </m:e>
                            <m:sup>
                              <m:r>
                                <a:rPr lang="es-MX" b="0" i="1" smtClean="0">
                                  <a:latin typeface="Cambria Math"/>
                                </a:rPr>
                                <m:t>3</m:t>
                              </m:r>
                            </m:sup>
                          </m:sSup>
                        </m:num>
                        <m:den>
                          <m:r>
                            <a:rPr lang="es-MX" b="0" i="1" smtClean="0">
                              <a:latin typeface="Cambria Math"/>
                            </a:rPr>
                            <m:t>12</m:t>
                          </m:r>
                        </m:den>
                      </m:f>
                      <m:r>
                        <a:rPr lang="es-MX" b="0" i="1" smtClean="0">
                          <a:latin typeface="Cambria Math"/>
                        </a:rPr>
                        <m:t>+2</m:t>
                      </m:r>
                      <m:d>
                        <m:dPr>
                          <m:ctrlPr>
                            <a:rPr lang="es-MX" b="0" i="1" smtClean="0">
                              <a:latin typeface="Cambria Math" panose="02040503050406030204" pitchFamily="18" charset="0"/>
                            </a:rPr>
                          </m:ctrlPr>
                        </m:dPr>
                        <m:e>
                          <m:r>
                            <a:rPr lang="es-MX" b="0" i="1" smtClean="0">
                              <a:latin typeface="Cambria Math"/>
                            </a:rPr>
                            <m:t>8</m:t>
                          </m:r>
                        </m:e>
                      </m:d>
                      <m:sSup>
                        <m:sSupPr>
                          <m:ctrlPr>
                            <a:rPr lang="es-MX" b="0" i="1" smtClean="0">
                              <a:latin typeface="Cambria Math" panose="02040503050406030204" pitchFamily="18" charset="0"/>
                            </a:rPr>
                          </m:ctrlPr>
                        </m:sSupPr>
                        <m:e>
                          <m:d>
                            <m:dPr>
                              <m:ctrlPr>
                                <a:rPr lang="es-MX" b="0" i="1" smtClean="0">
                                  <a:latin typeface="Cambria Math" panose="02040503050406030204" pitchFamily="18" charset="0"/>
                                </a:rPr>
                              </m:ctrlPr>
                            </m:dPr>
                            <m:e>
                              <m:r>
                                <a:rPr lang="es-MX" b="0" i="1" smtClean="0">
                                  <a:latin typeface="Cambria Math"/>
                                </a:rPr>
                                <m:t>6</m:t>
                              </m:r>
                            </m:e>
                          </m:d>
                        </m:e>
                        <m:sup>
                          <m:r>
                            <a:rPr lang="es-MX" b="0" i="1" smtClean="0">
                              <a:latin typeface="Cambria Math"/>
                            </a:rPr>
                            <m:t>2</m:t>
                          </m:r>
                        </m:sup>
                      </m:sSup>
                      <m:r>
                        <a:rPr lang="es-MX" b="0" i="1" smtClean="0">
                          <a:latin typeface="Cambria Math"/>
                        </a:rPr>
                        <m:t>=</m:t>
                      </m:r>
                      <m:sSup>
                        <m:sSupPr>
                          <m:ctrlPr>
                            <a:rPr lang="es-MX" b="0" i="1" smtClean="0">
                              <a:latin typeface="Cambria Math" panose="02040503050406030204" pitchFamily="18" charset="0"/>
                            </a:rPr>
                          </m:ctrlPr>
                        </m:sSupPr>
                        <m:e>
                          <m:r>
                            <a:rPr lang="es-MX" b="0" i="1" smtClean="0">
                              <a:latin typeface="Cambria Math"/>
                            </a:rPr>
                            <m:t>720 </m:t>
                          </m:r>
                          <m:r>
                            <a:rPr lang="es-MX" b="0" i="1" smtClean="0">
                              <a:latin typeface="Cambria Math"/>
                            </a:rPr>
                            <m:t>𝑖𝑛</m:t>
                          </m:r>
                        </m:e>
                        <m:sup>
                          <m:r>
                            <a:rPr lang="es-MX" b="0" i="1" smtClean="0">
                              <a:latin typeface="Cambria Math"/>
                            </a:rPr>
                            <m:t>4</m:t>
                          </m:r>
                        </m:sup>
                      </m:sSup>
                    </m:oMath>
                  </m:oMathPara>
                </a14:m>
                <a:endParaRPr lang="es-MX" dirty="0"/>
              </a:p>
            </p:txBody>
          </p:sp>
        </mc:Choice>
        <mc:Fallback xmlns="">
          <p:sp>
            <p:nvSpPr>
              <p:cNvPr id="22" name="TextBox 1"/>
              <p:cNvSpPr txBox="1">
                <a:spLocks noRot="1" noChangeAspect="1" noMove="1" noResize="1" noEditPoints="1" noAdjustHandles="1" noChangeArrowheads="1" noChangeShapeType="1" noTextEdit="1"/>
              </p:cNvSpPr>
              <p:nvPr/>
            </p:nvSpPr>
            <p:spPr>
              <a:xfrm>
                <a:off x="2745055" y="3219192"/>
                <a:ext cx="3883948" cy="646331"/>
              </a:xfrm>
              <a:prstGeom prst="rect">
                <a:avLst/>
              </a:prstGeom>
              <a:blipFill rotWithShape="0">
                <a:blip r:embed="rId8"/>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3" name="TextBox 2"/>
              <p:cNvSpPr txBox="1"/>
              <p:nvPr/>
            </p:nvSpPr>
            <p:spPr>
              <a:xfrm>
                <a:off x="1822328" y="4276318"/>
                <a:ext cx="6184642" cy="7173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𝐼</m:t>
                          </m:r>
                        </m:e>
                        <m:sub>
                          <m:r>
                            <a:rPr lang="es-MX" b="0" i="1" smtClean="0">
                              <a:latin typeface="Cambria Math"/>
                            </a:rPr>
                            <m:t>𝑦</m:t>
                          </m:r>
                        </m:sub>
                      </m:sSub>
                      <m:r>
                        <a:rPr lang="es-MX" b="0" i="1" smtClean="0">
                          <a:latin typeface="Cambria Math"/>
                        </a:rPr>
                        <m:t>=2</m:t>
                      </m:r>
                      <m:d>
                        <m:dPr>
                          <m:begChr m:val="["/>
                          <m:endChr m:val="]"/>
                          <m:ctrlPr>
                            <a:rPr lang="es-MX" b="0" i="1" smtClean="0">
                              <a:latin typeface="Cambria Math" panose="02040503050406030204" pitchFamily="18" charset="0"/>
                            </a:rPr>
                          </m:ctrlPr>
                        </m:dPr>
                        <m:e>
                          <m:f>
                            <m:fPr>
                              <m:ctrlPr>
                                <a:rPr lang="es-MX" b="0" i="1" smtClean="0">
                                  <a:latin typeface="Cambria Math" panose="02040503050406030204" pitchFamily="18" charset="0"/>
                                </a:rPr>
                              </m:ctrlPr>
                            </m:fPr>
                            <m:num>
                              <m:sSup>
                                <m:sSupPr>
                                  <m:ctrlPr>
                                    <a:rPr lang="es-MX" b="0" i="1" smtClean="0">
                                      <a:latin typeface="Cambria Math" panose="02040503050406030204" pitchFamily="18" charset="0"/>
                                    </a:rPr>
                                  </m:ctrlPr>
                                </m:sSupPr>
                                <m:e>
                                  <m:r>
                                    <a:rPr lang="es-MX" b="0" i="1" smtClean="0">
                                      <a:latin typeface="Cambria Math"/>
                                    </a:rPr>
                                    <m:t>(1)(8)</m:t>
                                  </m:r>
                                </m:e>
                                <m:sup>
                                  <m:r>
                                    <a:rPr lang="es-MX" b="0" i="1" smtClean="0">
                                      <a:latin typeface="Cambria Math"/>
                                    </a:rPr>
                                    <m:t>3</m:t>
                                  </m:r>
                                </m:sup>
                              </m:sSup>
                            </m:num>
                            <m:den>
                              <m:r>
                                <a:rPr lang="es-MX" b="0" i="1" smtClean="0">
                                  <a:latin typeface="Cambria Math"/>
                                </a:rPr>
                                <m:t>12</m:t>
                              </m:r>
                            </m:den>
                          </m:f>
                          <m:r>
                            <a:rPr lang="es-MX" b="0" i="1" smtClean="0">
                              <a:latin typeface="Cambria Math"/>
                            </a:rPr>
                            <m:t>+8</m:t>
                          </m:r>
                          <m:sSup>
                            <m:sSupPr>
                              <m:ctrlPr>
                                <a:rPr lang="es-MX" b="0" i="1" smtClean="0">
                                  <a:latin typeface="Cambria Math" panose="02040503050406030204" pitchFamily="18" charset="0"/>
                                </a:rPr>
                              </m:ctrlPr>
                            </m:sSupPr>
                            <m:e>
                              <m:r>
                                <a:rPr lang="es-MX" b="0" i="1" smtClean="0">
                                  <a:latin typeface="Cambria Math"/>
                                </a:rPr>
                                <m:t>(4−2.286)</m:t>
                              </m:r>
                            </m:e>
                            <m:sup>
                              <m:r>
                                <a:rPr lang="es-MX" b="0" i="1" smtClean="0">
                                  <a:latin typeface="Cambria Math"/>
                                </a:rPr>
                                <m:t>2</m:t>
                              </m:r>
                            </m:sup>
                          </m:sSup>
                        </m:e>
                      </m:d>
                      <m:r>
                        <a:rPr lang="es-MX" b="0" i="1" smtClean="0">
                          <a:latin typeface="Cambria Math"/>
                        </a:rPr>
                        <m:t>+12</m:t>
                      </m:r>
                      <m:sSup>
                        <m:sSupPr>
                          <m:ctrlPr>
                            <a:rPr lang="es-MX" b="0" i="1" smtClean="0">
                              <a:latin typeface="Cambria Math" panose="02040503050406030204" pitchFamily="18" charset="0"/>
                            </a:rPr>
                          </m:ctrlPr>
                        </m:sSupPr>
                        <m:e>
                          <m:r>
                            <a:rPr lang="es-MX" b="0" i="1" smtClean="0">
                              <a:latin typeface="Cambria Math"/>
                            </a:rPr>
                            <m:t>(2.286)</m:t>
                          </m:r>
                        </m:e>
                        <m:sup>
                          <m:r>
                            <a:rPr lang="es-MX" b="0" i="1" smtClean="0">
                              <a:latin typeface="Cambria Math"/>
                            </a:rPr>
                            <m:t>2</m:t>
                          </m:r>
                        </m:sup>
                      </m:sSup>
                      <m:r>
                        <a:rPr lang="es-MX" b="0" i="1" smtClean="0">
                          <a:latin typeface="Cambria Math"/>
                        </a:rPr>
                        <m:t>=</m:t>
                      </m:r>
                      <m:sSup>
                        <m:sSupPr>
                          <m:ctrlPr>
                            <a:rPr lang="es-MX" b="0" i="1" smtClean="0">
                              <a:latin typeface="Cambria Math" panose="02040503050406030204" pitchFamily="18" charset="0"/>
                            </a:rPr>
                          </m:ctrlPr>
                        </m:sSupPr>
                        <m:e>
                          <m:r>
                            <a:rPr lang="es-MX" b="0" i="1" smtClean="0">
                              <a:latin typeface="Cambria Math"/>
                            </a:rPr>
                            <m:t>1</m:t>
                          </m:r>
                          <m:r>
                            <a:rPr lang="es-ES" b="0" i="1" smtClean="0">
                              <a:latin typeface="Cambria Math" panose="02040503050406030204" pitchFamily="18" charset="0"/>
                            </a:rPr>
                            <m:t>95</m:t>
                          </m:r>
                          <m:r>
                            <a:rPr lang="es-MX" b="0" i="1" smtClean="0">
                              <a:latin typeface="Cambria Math" panose="02040503050406030204" pitchFamily="18" charset="0"/>
                            </a:rPr>
                            <m:t>.</m:t>
                          </m:r>
                          <m:r>
                            <a:rPr lang="es-ES" b="0" i="1" smtClean="0">
                              <a:latin typeface="Cambria Math" panose="02040503050406030204" pitchFamily="18" charset="0"/>
                            </a:rPr>
                            <m:t>04</m:t>
                          </m:r>
                          <m:r>
                            <a:rPr lang="es-MX" b="0" i="1" smtClean="0">
                              <a:latin typeface="Cambria Math"/>
                            </a:rPr>
                            <m:t> </m:t>
                          </m:r>
                          <m:r>
                            <a:rPr lang="es-MX" b="0" i="1" smtClean="0">
                              <a:latin typeface="Cambria Math"/>
                            </a:rPr>
                            <m:t>𝑖𝑛</m:t>
                          </m:r>
                        </m:e>
                        <m:sup>
                          <m:r>
                            <a:rPr lang="es-MX" b="0" i="1" smtClean="0">
                              <a:latin typeface="Cambria Math"/>
                            </a:rPr>
                            <m:t>4</m:t>
                          </m:r>
                        </m:sup>
                      </m:sSup>
                    </m:oMath>
                  </m:oMathPara>
                </a14:m>
                <a:endParaRPr lang="es-MX" dirty="0"/>
              </a:p>
            </p:txBody>
          </p:sp>
        </mc:Choice>
        <mc:Fallback xmlns="">
          <p:sp>
            <p:nvSpPr>
              <p:cNvPr id="23" name="TextBox 2"/>
              <p:cNvSpPr txBox="1">
                <a:spLocks noRot="1" noChangeAspect="1" noMove="1" noResize="1" noEditPoints="1" noAdjustHandles="1" noChangeArrowheads="1" noChangeShapeType="1" noTextEdit="1"/>
              </p:cNvSpPr>
              <p:nvPr/>
            </p:nvSpPr>
            <p:spPr>
              <a:xfrm>
                <a:off x="1822328" y="4276318"/>
                <a:ext cx="6184642" cy="717312"/>
              </a:xfrm>
              <a:prstGeom prst="rect">
                <a:avLst/>
              </a:prstGeom>
              <a:blipFill>
                <a:blip r:embed="rId9"/>
                <a:stretch>
                  <a:fillRect/>
                </a:stretch>
              </a:blipFill>
            </p:spPr>
            <p:txBody>
              <a:bodyPr/>
              <a:lstStyle/>
              <a:p>
                <a:r>
                  <a:rPr lang="en-US">
                    <a:noFill/>
                  </a:rPr>
                  <a:t> </a:t>
                </a:r>
              </a:p>
            </p:txBody>
          </p:sp>
        </mc:Fallback>
      </mc:AlternateContent>
      <p:sp>
        <p:nvSpPr>
          <p:cNvPr id="24" name="13 Rectángulo"/>
          <p:cNvSpPr/>
          <p:nvPr/>
        </p:nvSpPr>
        <p:spPr>
          <a:xfrm>
            <a:off x="474561" y="5035093"/>
            <a:ext cx="8424936" cy="384721"/>
          </a:xfrm>
          <a:prstGeom prst="rect">
            <a:avLst/>
          </a:prstGeom>
        </p:spPr>
        <p:txBody>
          <a:bodyPr wrap="square">
            <a:spAutoFit/>
          </a:bodyPr>
          <a:lstStyle/>
          <a:p>
            <a:pPr algn="just"/>
            <a:r>
              <a:rPr lang="es-MX" sz="1900" dirty="0" smtClean="0"/>
              <a:t>Por lo tanto:</a:t>
            </a:r>
            <a:endParaRPr lang="es-MX" sz="1900" dirty="0"/>
          </a:p>
        </p:txBody>
      </p:sp>
      <mc:AlternateContent xmlns:mc="http://schemas.openxmlformats.org/markup-compatibility/2006" xmlns:a14="http://schemas.microsoft.com/office/drawing/2010/main">
        <mc:Choice Requires="a14">
          <p:sp>
            <p:nvSpPr>
              <p:cNvPr id="25" name="TextBox 3"/>
              <p:cNvSpPr txBox="1"/>
              <p:nvPr/>
            </p:nvSpPr>
            <p:spPr>
              <a:xfrm>
                <a:off x="3534308" y="5803886"/>
                <a:ext cx="2651110" cy="3956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𝐽</m:t>
                      </m:r>
                      <m:r>
                        <a:rPr lang="es-MX" b="0" i="1" smtClean="0">
                          <a:latin typeface="Cambria Math"/>
                        </a:rPr>
                        <m:t>=</m:t>
                      </m:r>
                      <m:sSub>
                        <m:sSubPr>
                          <m:ctrlPr>
                            <a:rPr lang="es-MX" b="0" i="1" smtClean="0">
                              <a:latin typeface="Cambria Math" panose="02040503050406030204" pitchFamily="18" charset="0"/>
                            </a:rPr>
                          </m:ctrlPr>
                        </m:sSubPr>
                        <m:e>
                          <m:r>
                            <a:rPr lang="es-MX" b="0" i="1" smtClean="0">
                              <a:latin typeface="Cambria Math"/>
                            </a:rPr>
                            <m:t>𝐼</m:t>
                          </m:r>
                        </m:e>
                        <m:sub>
                          <m:r>
                            <a:rPr lang="es-MX" b="0" i="1" smtClean="0">
                              <a:latin typeface="Cambria Math"/>
                            </a:rPr>
                            <m:t>𝑥</m:t>
                          </m:r>
                        </m:sub>
                      </m:sSub>
                      <m:r>
                        <a:rPr lang="es-MX" b="0" i="1" smtClean="0">
                          <a:latin typeface="Cambria Math"/>
                        </a:rPr>
                        <m:t>+</m:t>
                      </m:r>
                      <m:sSub>
                        <m:sSubPr>
                          <m:ctrlPr>
                            <a:rPr lang="es-MX" b="0" i="1" smtClean="0">
                              <a:latin typeface="Cambria Math" panose="02040503050406030204" pitchFamily="18" charset="0"/>
                            </a:rPr>
                          </m:ctrlPr>
                        </m:sSubPr>
                        <m:e>
                          <m:r>
                            <a:rPr lang="es-MX" b="0" i="1" smtClean="0">
                              <a:latin typeface="Cambria Math"/>
                            </a:rPr>
                            <m:t>𝐼</m:t>
                          </m:r>
                        </m:e>
                        <m:sub>
                          <m:r>
                            <a:rPr lang="es-MX" b="0" i="1" smtClean="0">
                              <a:latin typeface="Cambria Math"/>
                            </a:rPr>
                            <m:t>𝑦</m:t>
                          </m:r>
                        </m:sub>
                      </m:sSub>
                      <m:r>
                        <a:rPr lang="es-MX" b="0" i="1" smtClean="0">
                          <a:latin typeface="Cambria Math"/>
                        </a:rPr>
                        <m:t>=</m:t>
                      </m:r>
                      <m:r>
                        <a:rPr lang="es-ES" b="0" i="1" smtClean="0">
                          <a:latin typeface="Cambria Math" panose="02040503050406030204" pitchFamily="18" charset="0"/>
                        </a:rPr>
                        <m:t>915</m:t>
                      </m:r>
                      <m:r>
                        <a:rPr lang="es-MX" b="0" i="1" smtClean="0">
                          <a:latin typeface="Cambria Math" panose="02040503050406030204" pitchFamily="18" charset="0"/>
                        </a:rPr>
                        <m:t>.</m:t>
                      </m:r>
                      <m:r>
                        <a:rPr lang="es-ES" b="0" i="1" smtClean="0">
                          <a:latin typeface="Cambria Math" panose="02040503050406030204" pitchFamily="18" charset="0"/>
                        </a:rPr>
                        <m:t>04</m:t>
                      </m:r>
                      <m:r>
                        <a:rPr lang="es-MX" b="0" i="1" smtClean="0">
                          <a:latin typeface="Cambria Math"/>
                        </a:rPr>
                        <m:t> </m:t>
                      </m:r>
                      <m:sSup>
                        <m:sSupPr>
                          <m:ctrlPr>
                            <a:rPr lang="es-MX" b="0" i="1" smtClean="0">
                              <a:latin typeface="Cambria Math" panose="02040503050406030204" pitchFamily="18" charset="0"/>
                            </a:rPr>
                          </m:ctrlPr>
                        </m:sSupPr>
                        <m:e>
                          <m:r>
                            <a:rPr lang="es-MX" b="0" i="1" smtClean="0">
                              <a:latin typeface="Cambria Math"/>
                            </a:rPr>
                            <m:t>𝑖𝑛</m:t>
                          </m:r>
                        </m:e>
                        <m:sup>
                          <m:r>
                            <a:rPr lang="es-MX" b="0" i="1" smtClean="0">
                              <a:latin typeface="Cambria Math"/>
                            </a:rPr>
                            <m:t>4</m:t>
                          </m:r>
                        </m:sup>
                      </m:sSup>
                    </m:oMath>
                  </m:oMathPara>
                </a14:m>
                <a:endParaRPr lang="es-MX" dirty="0"/>
              </a:p>
            </p:txBody>
          </p:sp>
        </mc:Choice>
        <mc:Fallback xmlns="">
          <p:sp>
            <p:nvSpPr>
              <p:cNvPr id="25" name="TextBox 3"/>
              <p:cNvSpPr txBox="1">
                <a:spLocks noRot="1" noChangeAspect="1" noMove="1" noResize="1" noEditPoints="1" noAdjustHandles="1" noChangeArrowheads="1" noChangeShapeType="1" noTextEdit="1"/>
              </p:cNvSpPr>
              <p:nvPr/>
            </p:nvSpPr>
            <p:spPr>
              <a:xfrm>
                <a:off x="3534308" y="5803886"/>
                <a:ext cx="2651110" cy="395621"/>
              </a:xfrm>
              <a:prstGeom prst="rect">
                <a:avLst/>
              </a:prstGeom>
              <a:blipFill>
                <a:blip r:embed="rId10"/>
                <a:stretch>
                  <a:fillRect b="-4615"/>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36</a:t>
            </a:fld>
            <a:r>
              <a:rPr lang="es-MX" dirty="0" smtClean="0"/>
              <a:t>/69</a:t>
            </a:r>
            <a:endParaRPr lang="es-MX" dirty="0"/>
          </a:p>
        </p:txBody>
      </p:sp>
    </p:spTree>
    <p:extLst>
      <p:ext uri="{BB962C8B-B14F-4D97-AF65-F5344CB8AC3E}">
        <p14:creationId xmlns:p14="http://schemas.microsoft.com/office/powerpoint/2010/main" val="3854453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SOLUCIÓN 8.5</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pic>
        <p:nvPicPr>
          <p:cNvPr id="15" name="Picture 2" descr="C:\Users\Danny Donnaz\Pictures\Mis escaneos\2012-05 (may)\Expo 300005.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618" t="15419" r="2582" b="12136"/>
          <a:stretch/>
        </p:blipFill>
        <p:spPr bwMode="auto">
          <a:xfrm>
            <a:off x="3994692" y="1947131"/>
            <a:ext cx="2314185" cy="1632677"/>
          </a:xfrm>
          <a:prstGeom prst="rect">
            <a:avLst/>
          </a:prstGeom>
          <a:noFill/>
          <a:extLst>
            <a:ext uri="{909E8E84-426E-40DD-AFC4-6F175D3DCCD1}">
              <a14:hiddenFill xmlns:a14="http://schemas.microsoft.com/office/drawing/2010/main">
                <a:solidFill>
                  <a:srgbClr val="FFFFFF"/>
                </a:solidFill>
              </a14:hiddenFill>
            </a:ext>
          </a:extLst>
        </p:spPr>
      </p:pic>
      <p:sp>
        <p:nvSpPr>
          <p:cNvPr id="18" name="13 Rectángulo"/>
          <p:cNvSpPr/>
          <p:nvPr/>
        </p:nvSpPr>
        <p:spPr>
          <a:xfrm>
            <a:off x="474561" y="3658464"/>
            <a:ext cx="9354448" cy="969496"/>
          </a:xfrm>
          <a:prstGeom prst="rect">
            <a:avLst/>
          </a:prstGeom>
        </p:spPr>
        <p:txBody>
          <a:bodyPr wrap="square">
            <a:spAutoFit/>
          </a:bodyPr>
          <a:lstStyle/>
          <a:p>
            <a:pPr algn="just"/>
            <a:r>
              <a:rPr lang="es-MX" sz="1900" dirty="0" smtClean="0"/>
              <a:t>La figura superior muestra las direcciones de ambas componentes de un esfuerzo en cada esquina de la conexión. Por inspección; la esquina superior derecha o la esquina inferior derecha pueden tomarse como la posición critica. Si se toma la esquina inferior derecha:</a:t>
            </a:r>
            <a:endParaRPr lang="es-MX" sz="1900" dirty="0"/>
          </a:p>
        </p:txBody>
      </p:sp>
      <mc:AlternateContent xmlns:mc="http://schemas.openxmlformats.org/markup-compatibility/2006" xmlns:a14="http://schemas.microsoft.com/office/drawing/2010/main">
        <mc:Choice Requires="a14">
          <p:sp>
            <p:nvSpPr>
              <p:cNvPr id="19" name="TextBox 5"/>
              <p:cNvSpPr txBox="1"/>
              <p:nvPr/>
            </p:nvSpPr>
            <p:spPr>
              <a:xfrm>
                <a:off x="3277393" y="4713158"/>
                <a:ext cx="4240969" cy="6617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𝑓</m:t>
                          </m:r>
                        </m:e>
                        <m:sub>
                          <m:r>
                            <a:rPr lang="es-MX" b="0" i="1" smtClean="0">
                              <a:latin typeface="Cambria Math"/>
                            </a:rPr>
                            <m:t>2</m:t>
                          </m:r>
                          <m:r>
                            <a:rPr lang="es-MX" b="0" i="1" smtClean="0">
                              <a:latin typeface="Cambria Math"/>
                            </a:rPr>
                            <m:t>𝑥</m:t>
                          </m:r>
                        </m:sub>
                      </m:sSub>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𝑀𝑦</m:t>
                          </m:r>
                        </m:num>
                        <m:den>
                          <m:r>
                            <a:rPr lang="es-MX" b="0" i="1" smtClean="0">
                              <a:latin typeface="Cambria Math"/>
                            </a:rPr>
                            <m:t>𝐽</m:t>
                          </m:r>
                        </m:den>
                      </m:f>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(942.6)(6)</m:t>
                          </m:r>
                        </m:num>
                        <m:den>
                          <m:r>
                            <a:rPr lang="es-ES" b="0" i="1" smtClean="0">
                              <a:latin typeface="Cambria Math" panose="02040503050406030204" pitchFamily="18" charset="0"/>
                            </a:rPr>
                            <m:t>915.04</m:t>
                          </m:r>
                        </m:den>
                      </m:f>
                      <m:r>
                        <a:rPr lang="es-MX" b="0" i="1" smtClean="0">
                          <a:latin typeface="Cambria Math"/>
                        </a:rPr>
                        <m:t>=6.</m:t>
                      </m:r>
                      <m:r>
                        <a:rPr lang="es-ES" b="0" i="1" smtClean="0">
                          <a:latin typeface="Cambria Math" panose="02040503050406030204" pitchFamily="18" charset="0"/>
                        </a:rPr>
                        <m:t>180</m:t>
                      </m:r>
                      <m:r>
                        <a:rPr lang="es-MX" b="0" i="1" smtClean="0">
                          <a:latin typeface="Cambria Math"/>
                        </a:rPr>
                        <m:t> </m:t>
                      </m:r>
                      <m:f>
                        <m:fPr>
                          <m:type m:val="skw"/>
                          <m:ctrlPr>
                            <a:rPr lang="es-MX" b="0" i="1" smtClean="0">
                              <a:latin typeface="Cambria Math" panose="02040503050406030204" pitchFamily="18" charset="0"/>
                            </a:rPr>
                          </m:ctrlPr>
                        </m:fPr>
                        <m:num>
                          <m:r>
                            <a:rPr lang="es-MX" b="0" i="1" smtClean="0">
                              <a:latin typeface="Cambria Math"/>
                            </a:rPr>
                            <m:t>𝑘𝑖𝑝𝑠</m:t>
                          </m:r>
                        </m:num>
                        <m:den>
                          <m:r>
                            <a:rPr lang="es-MX" b="0" i="1" smtClean="0">
                              <a:latin typeface="Cambria Math"/>
                            </a:rPr>
                            <m:t>𝑖𝑛</m:t>
                          </m:r>
                        </m:den>
                      </m:f>
                    </m:oMath>
                  </m:oMathPara>
                </a14:m>
                <a:endParaRPr lang="es-MX" dirty="0"/>
              </a:p>
            </p:txBody>
          </p:sp>
        </mc:Choice>
        <mc:Fallback xmlns="">
          <p:sp>
            <p:nvSpPr>
              <p:cNvPr id="19" name="TextBox 5"/>
              <p:cNvSpPr txBox="1">
                <a:spLocks noRot="1" noChangeAspect="1" noMove="1" noResize="1" noEditPoints="1" noAdjustHandles="1" noChangeArrowheads="1" noChangeShapeType="1" noTextEdit="1"/>
              </p:cNvSpPr>
              <p:nvPr/>
            </p:nvSpPr>
            <p:spPr>
              <a:xfrm>
                <a:off x="3277393" y="4713158"/>
                <a:ext cx="4240969" cy="6617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6"/>
              <p:cNvSpPr txBox="1"/>
              <p:nvPr/>
            </p:nvSpPr>
            <p:spPr>
              <a:xfrm>
                <a:off x="2857309" y="5551807"/>
                <a:ext cx="5081969" cy="6617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𝑓</m:t>
                          </m:r>
                        </m:e>
                        <m:sub>
                          <m:r>
                            <a:rPr lang="es-MX" b="0" i="1" smtClean="0">
                              <a:latin typeface="Cambria Math"/>
                            </a:rPr>
                            <m:t>2</m:t>
                          </m:r>
                          <m:r>
                            <a:rPr lang="es-MX" b="0" i="1" smtClean="0">
                              <a:latin typeface="Cambria Math"/>
                            </a:rPr>
                            <m:t>𝑦</m:t>
                          </m:r>
                        </m:sub>
                      </m:sSub>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𝑀𝑥</m:t>
                          </m:r>
                        </m:num>
                        <m:den>
                          <m:r>
                            <a:rPr lang="es-MX" b="0" i="1" smtClean="0">
                              <a:latin typeface="Cambria Math"/>
                            </a:rPr>
                            <m:t>𝐽</m:t>
                          </m:r>
                        </m:den>
                      </m:f>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(942.6)(8−2.286)</m:t>
                          </m:r>
                        </m:num>
                        <m:den>
                          <m:r>
                            <a:rPr lang="es-ES" b="0" i="1" smtClean="0">
                              <a:latin typeface="Cambria Math" panose="02040503050406030204" pitchFamily="18" charset="0"/>
                            </a:rPr>
                            <m:t>915.04</m:t>
                          </m:r>
                        </m:den>
                      </m:f>
                      <m:r>
                        <a:rPr lang="es-MX" b="0" i="1" smtClean="0">
                          <a:latin typeface="Cambria Math"/>
                        </a:rPr>
                        <m:t>=</m:t>
                      </m:r>
                      <m:r>
                        <a:rPr lang="es-ES" b="0" i="1" smtClean="0">
                          <a:latin typeface="Cambria Math" panose="02040503050406030204" pitchFamily="18" charset="0"/>
                        </a:rPr>
                        <m:t>5</m:t>
                      </m:r>
                      <m:r>
                        <a:rPr lang="es-MX" b="0" i="1" smtClean="0">
                          <a:latin typeface="Cambria Math"/>
                        </a:rPr>
                        <m:t>.</m:t>
                      </m:r>
                      <m:r>
                        <a:rPr lang="es-ES" b="0" i="1" smtClean="0">
                          <a:latin typeface="Cambria Math" panose="02040503050406030204" pitchFamily="18" charset="0"/>
                        </a:rPr>
                        <m:t>886</m:t>
                      </m:r>
                      <m:r>
                        <a:rPr lang="es-MX" b="0" i="1" smtClean="0">
                          <a:latin typeface="Cambria Math"/>
                        </a:rPr>
                        <m:t> </m:t>
                      </m:r>
                      <m:f>
                        <m:fPr>
                          <m:type m:val="skw"/>
                          <m:ctrlPr>
                            <a:rPr lang="es-MX" b="0" i="1" smtClean="0">
                              <a:latin typeface="Cambria Math" panose="02040503050406030204" pitchFamily="18" charset="0"/>
                            </a:rPr>
                          </m:ctrlPr>
                        </m:fPr>
                        <m:num>
                          <m:r>
                            <a:rPr lang="es-MX" b="0" i="1" smtClean="0">
                              <a:latin typeface="Cambria Math"/>
                            </a:rPr>
                            <m:t>𝑘𝑖𝑝𝑠</m:t>
                          </m:r>
                        </m:num>
                        <m:den>
                          <m:r>
                            <a:rPr lang="es-MX" b="0" i="1" smtClean="0">
                              <a:latin typeface="Cambria Math"/>
                            </a:rPr>
                            <m:t>𝑖𝑛</m:t>
                          </m:r>
                        </m:den>
                      </m:f>
                    </m:oMath>
                  </m:oMathPara>
                </a14:m>
                <a:endParaRPr lang="es-MX" dirty="0"/>
              </a:p>
            </p:txBody>
          </p:sp>
        </mc:Choice>
        <mc:Fallback xmlns="">
          <p:sp>
            <p:nvSpPr>
              <p:cNvPr id="20" name="TextBox 16"/>
              <p:cNvSpPr txBox="1">
                <a:spLocks noRot="1" noChangeAspect="1" noMove="1" noResize="1" noEditPoints="1" noAdjustHandles="1" noChangeArrowheads="1" noChangeShapeType="1" noTextEdit="1"/>
              </p:cNvSpPr>
              <p:nvPr/>
            </p:nvSpPr>
            <p:spPr>
              <a:xfrm>
                <a:off x="2857309" y="5551807"/>
                <a:ext cx="5081969" cy="661784"/>
              </a:xfrm>
              <a:prstGeom prst="rect">
                <a:avLst/>
              </a:prstGeom>
              <a:blipFill>
                <a:blip r:embed="rId9"/>
                <a:stretch>
                  <a:fillRect/>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37</a:t>
            </a:fld>
            <a:r>
              <a:rPr lang="es-MX" dirty="0" smtClean="0"/>
              <a:t>/69</a:t>
            </a:r>
            <a:endParaRPr lang="es-MX" dirty="0"/>
          </a:p>
        </p:txBody>
      </p:sp>
    </p:spTree>
    <p:extLst>
      <p:ext uri="{BB962C8B-B14F-4D97-AF65-F5344CB8AC3E}">
        <p14:creationId xmlns:p14="http://schemas.microsoft.com/office/powerpoint/2010/main" val="424850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SOLUCIÓN 8.5</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31" name="13 Rectángulo"/>
          <p:cNvSpPr/>
          <p:nvPr/>
        </p:nvSpPr>
        <p:spPr>
          <a:xfrm>
            <a:off x="469401" y="1752746"/>
            <a:ext cx="8424936" cy="384721"/>
          </a:xfrm>
          <a:prstGeom prst="rect">
            <a:avLst/>
          </a:prstGeom>
        </p:spPr>
        <p:txBody>
          <a:bodyPr wrap="square">
            <a:spAutoFit/>
          </a:bodyPr>
          <a:lstStyle/>
          <a:p>
            <a:pPr algn="just"/>
            <a:r>
              <a:rPr lang="es-MX" sz="1900" dirty="0" smtClean="0"/>
              <a:t>Por lo tanto:</a:t>
            </a:r>
            <a:endParaRPr lang="es-MX" sz="1900" dirty="0"/>
          </a:p>
        </p:txBody>
      </p:sp>
      <mc:AlternateContent xmlns:mc="http://schemas.openxmlformats.org/markup-compatibility/2006" xmlns:a14="http://schemas.microsoft.com/office/drawing/2010/main">
        <mc:Choice Requires="a14">
          <p:sp>
            <p:nvSpPr>
              <p:cNvPr id="32" name="TextBox 5"/>
              <p:cNvSpPr txBox="1"/>
              <p:nvPr/>
            </p:nvSpPr>
            <p:spPr>
              <a:xfrm>
                <a:off x="2361761" y="1963990"/>
                <a:ext cx="5522024" cy="5274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sz="1900" i="1" smtClean="0">
                              <a:effectLst/>
                              <a:latin typeface="Cambria Math" panose="02040503050406030204" pitchFamily="18" charset="0"/>
                            </a:rPr>
                          </m:ctrlPr>
                        </m:sSubPr>
                        <m:e>
                          <m:r>
                            <a:rPr lang="es-MX" sz="1900" b="0" i="1" smtClean="0">
                              <a:effectLst/>
                              <a:latin typeface="Cambria Math" panose="02040503050406030204" pitchFamily="18" charset="0"/>
                            </a:rPr>
                            <m:t>𝑓</m:t>
                          </m:r>
                        </m:e>
                        <m:sub>
                          <m:r>
                            <a:rPr lang="es-MX" sz="1900" b="0" i="1" smtClean="0">
                              <a:effectLst/>
                              <a:latin typeface="Cambria Math" panose="02040503050406030204" pitchFamily="18" charset="0"/>
                            </a:rPr>
                            <m:t>𝑣</m:t>
                          </m:r>
                        </m:sub>
                      </m:sSub>
                      <m:r>
                        <a:rPr lang="es-MX" sz="1900" b="0" i="1" smtClean="0">
                          <a:effectLst/>
                          <a:latin typeface="Cambria Math" panose="02040503050406030204" pitchFamily="18" charset="0"/>
                        </a:rPr>
                        <m:t>=</m:t>
                      </m:r>
                      <m:rad>
                        <m:radPr>
                          <m:degHide m:val="on"/>
                          <m:ctrlPr>
                            <a:rPr lang="es-MX" sz="1900" b="0" i="1" smtClean="0">
                              <a:effectLst/>
                              <a:latin typeface="Cambria Math" panose="02040503050406030204" pitchFamily="18" charset="0"/>
                            </a:rPr>
                          </m:ctrlPr>
                        </m:radPr>
                        <m:deg/>
                        <m:e>
                          <m:sSup>
                            <m:sSupPr>
                              <m:ctrlPr>
                                <a:rPr lang="es-MX" sz="1900" b="0" i="1" smtClean="0">
                                  <a:effectLst/>
                                  <a:latin typeface="Cambria Math" panose="02040503050406030204" pitchFamily="18" charset="0"/>
                                </a:rPr>
                              </m:ctrlPr>
                            </m:sSupPr>
                            <m:e>
                              <m:r>
                                <a:rPr lang="es-MX" sz="1900" b="0" i="1" smtClean="0">
                                  <a:effectLst/>
                                  <a:latin typeface="Cambria Math" panose="02040503050406030204" pitchFamily="18" charset="0"/>
                                </a:rPr>
                                <m:t>(6.</m:t>
                              </m:r>
                              <m:r>
                                <a:rPr lang="es-ES" sz="1900" b="0" i="1" smtClean="0">
                                  <a:effectLst/>
                                  <a:latin typeface="Cambria Math" panose="02040503050406030204" pitchFamily="18" charset="0"/>
                                </a:rPr>
                                <m:t>180</m:t>
                              </m:r>
                              <m:r>
                                <a:rPr lang="es-MX" sz="1900" b="0" i="1" smtClean="0">
                                  <a:effectLst/>
                                  <a:latin typeface="Cambria Math" panose="02040503050406030204" pitchFamily="18" charset="0"/>
                                </a:rPr>
                                <m:t>)</m:t>
                              </m:r>
                            </m:e>
                            <m:sup>
                              <m:r>
                                <a:rPr lang="es-MX" sz="1900" b="0" i="1" smtClean="0">
                                  <a:effectLst/>
                                  <a:latin typeface="Cambria Math" panose="02040503050406030204" pitchFamily="18" charset="0"/>
                                </a:rPr>
                                <m:t>2</m:t>
                              </m:r>
                            </m:sup>
                          </m:sSup>
                          <m:r>
                            <a:rPr lang="es-MX" sz="1900" b="0" i="1" smtClean="0">
                              <a:effectLst/>
                              <a:latin typeface="Cambria Math" panose="02040503050406030204" pitchFamily="18" charset="0"/>
                            </a:rPr>
                            <m:t>+</m:t>
                          </m:r>
                          <m:sSup>
                            <m:sSupPr>
                              <m:ctrlPr>
                                <a:rPr lang="es-MX" sz="1900" b="0" i="1" smtClean="0">
                                  <a:effectLst/>
                                  <a:latin typeface="Cambria Math" panose="02040503050406030204" pitchFamily="18" charset="0"/>
                                </a:rPr>
                              </m:ctrlPr>
                            </m:sSupPr>
                            <m:e>
                              <m:r>
                                <a:rPr lang="es-MX" sz="1900" b="0" i="1" smtClean="0">
                                  <a:effectLst/>
                                  <a:latin typeface="Cambria Math" panose="02040503050406030204" pitchFamily="18" charset="0"/>
                                </a:rPr>
                                <m:t>(2.143+</m:t>
                              </m:r>
                              <m:r>
                                <a:rPr lang="es-ES" sz="1900" b="0" i="1" smtClean="0">
                                  <a:effectLst/>
                                  <a:latin typeface="Cambria Math" panose="02040503050406030204" pitchFamily="18" charset="0"/>
                                </a:rPr>
                                <m:t>5.886</m:t>
                              </m:r>
                              <m:r>
                                <a:rPr lang="es-MX" sz="1900" b="0" i="1" smtClean="0">
                                  <a:effectLst/>
                                  <a:latin typeface="Cambria Math" panose="02040503050406030204" pitchFamily="18" charset="0"/>
                                </a:rPr>
                                <m:t>)</m:t>
                              </m:r>
                            </m:e>
                            <m:sup>
                              <m:r>
                                <a:rPr lang="es-MX" sz="1900" b="0" i="1" smtClean="0">
                                  <a:effectLst/>
                                  <a:latin typeface="Cambria Math" panose="02040503050406030204" pitchFamily="18" charset="0"/>
                                </a:rPr>
                                <m:t>2</m:t>
                              </m:r>
                            </m:sup>
                          </m:sSup>
                        </m:e>
                      </m:rad>
                      <m:r>
                        <a:rPr lang="es-MX" sz="1900" b="0" i="1" smtClean="0">
                          <a:effectLst/>
                          <a:latin typeface="Cambria Math" panose="02040503050406030204" pitchFamily="18" charset="0"/>
                        </a:rPr>
                        <m:t>=10.13 </m:t>
                      </m:r>
                      <m:f>
                        <m:fPr>
                          <m:type m:val="skw"/>
                          <m:ctrlPr>
                            <a:rPr lang="es-MX" sz="1900" b="0" i="1" smtClean="0">
                              <a:effectLst/>
                              <a:latin typeface="Cambria Math" panose="02040503050406030204" pitchFamily="18" charset="0"/>
                            </a:rPr>
                          </m:ctrlPr>
                        </m:fPr>
                        <m:num>
                          <m:r>
                            <a:rPr lang="es-MX" sz="1900" b="0" i="1" smtClean="0">
                              <a:effectLst/>
                              <a:latin typeface="Cambria Math" panose="02040503050406030204" pitchFamily="18" charset="0"/>
                            </a:rPr>
                            <m:t>𝑘𝑖𝑝𝑠</m:t>
                          </m:r>
                        </m:num>
                        <m:den>
                          <m:r>
                            <a:rPr lang="es-MX" sz="1900" b="0" i="1" smtClean="0">
                              <a:effectLst/>
                              <a:latin typeface="Cambria Math" panose="02040503050406030204" pitchFamily="18" charset="0"/>
                            </a:rPr>
                            <m:t>𝑖𝑛</m:t>
                          </m:r>
                        </m:den>
                      </m:f>
                    </m:oMath>
                  </m:oMathPara>
                </a14:m>
                <a:endParaRPr lang="es-MX" sz="1900" dirty="0">
                  <a:effectLst/>
                </a:endParaRPr>
              </a:p>
            </p:txBody>
          </p:sp>
        </mc:Choice>
        <mc:Fallback xmlns="">
          <p:sp>
            <p:nvSpPr>
              <p:cNvPr id="32" name="TextBox 5"/>
              <p:cNvSpPr txBox="1">
                <a:spLocks noRot="1" noChangeAspect="1" noMove="1" noResize="1" noEditPoints="1" noAdjustHandles="1" noChangeArrowheads="1" noChangeShapeType="1" noTextEdit="1"/>
              </p:cNvSpPr>
              <p:nvPr/>
            </p:nvSpPr>
            <p:spPr>
              <a:xfrm>
                <a:off x="2361761" y="1963990"/>
                <a:ext cx="5522024" cy="527452"/>
              </a:xfrm>
              <a:prstGeom prst="rect">
                <a:avLst/>
              </a:prstGeom>
              <a:blipFill>
                <a:blip r:embed="rId7"/>
                <a:stretch>
                  <a:fillRect/>
                </a:stretch>
              </a:blipFill>
            </p:spPr>
            <p:txBody>
              <a:bodyPr/>
              <a:lstStyle/>
              <a:p>
                <a:r>
                  <a:rPr lang="en-US">
                    <a:noFill/>
                  </a:rPr>
                  <a:t> </a:t>
                </a:r>
              </a:p>
            </p:txBody>
          </p:sp>
        </mc:Fallback>
      </mc:AlternateContent>
      <p:sp>
        <p:nvSpPr>
          <p:cNvPr id="33" name="13 Rectángulo"/>
          <p:cNvSpPr/>
          <p:nvPr/>
        </p:nvSpPr>
        <p:spPr>
          <a:xfrm>
            <a:off x="534769" y="2586592"/>
            <a:ext cx="8424936" cy="384721"/>
          </a:xfrm>
          <a:prstGeom prst="rect">
            <a:avLst/>
          </a:prstGeom>
        </p:spPr>
        <p:txBody>
          <a:bodyPr wrap="square">
            <a:spAutoFit/>
          </a:bodyPr>
          <a:lstStyle/>
          <a:p>
            <a:pPr algn="just"/>
            <a:r>
              <a:rPr lang="es-MX" sz="1900" dirty="0" smtClean="0"/>
              <a:t>Revisando la resistencia del metal base:</a:t>
            </a:r>
            <a:endParaRPr lang="es-MX" sz="1900" dirty="0"/>
          </a:p>
        </p:txBody>
      </p:sp>
      <mc:AlternateContent xmlns:mc="http://schemas.openxmlformats.org/markup-compatibility/2006" xmlns:a14="http://schemas.microsoft.com/office/drawing/2010/main">
        <mc:Choice Requires="a14">
          <p:sp>
            <p:nvSpPr>
              <p:cNvPr id="34" name="TextBox 6"/>
              <p:cNvSpPr txBox="1"/>
              <p:nvPr/>
            </p:nvSpPr>
            <p:spPr>
              <a:xfrm>
                <a:off x="2759305" y="2971313"/>
                <a:ext cx="4748351" cy="3847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1900" i="1" smtClean="0">
                          <a:effectLst/>
                          <a:latin typeface="Cambria Math" panose="02040503050406030204" pitchFamily="18" charset="0"/>
                          <a:ea typeface="Cambria Math"/>
                        </a:rPr>
                        <m:t>∅</m:t>
                      </m:r>
                      <m:sSub>
                        <m:sSubPr>
                          <m:ctrlPr>
                            <a:rPr lang="es-MX" sz="1900" i="1" smtClean="0">
                              <a:effectLst/>
                              <a:latin typeface="Cambria Math" panose="02040503050406030204" pitchFamily="18" charset="0"/>
                              <a:ea typeface="Cambria Math"/>
                            </a:rPr>
                          </m:ctrlPr>
                        </m:sSubPr>
                        <m:e>
                          <m:r>
                            <a:rPr lang="es-MX" sz="1900" b="0" i="1" smtClean="0">
                              <a:effectLst/>
                              <a:latin typeface="Cambria Math" panose="02040503050406030204" pitchFamily="18" charset="0"/>
                              <a:ea typeface="Cambria Math"/>
                            </a:rPr>
                            <m:t>𝑅</m:t>
                          </m:r>
                        </m:e>
                        <m:sub>
                          <m:r>
                            <a:rPr lang="es-MX" sz="1900" b="0" i="1" smtClean="0">
                              <a:effectLst/>
                              <a:latin typeface="Cambria Math" panose="02040503050406030204" pitchFamily="18" charset="0"/>
                              <a:ea typeface="Cambria Math"/>
                            </a:rPr>
                            <m:t>𝑛</m:t>
                          </m:r>
                        </m:sub>
                      </m:sSub>
                      <m:r>
                        <a:rPr lang="es-MX" sz="1900" b="0" i="1" smtClean="0">
                          <a:effectLst/>
                          <a:latin typeface="Cambria Math" panose="02040503050406030204" pitchFamily="18" charset="0"/>
                          <a:ea typeface="Cambria Math"/>
                        </a:rPr>
                        <m:t>=(∅</m:t>
                      </m:r>
                      <m:sSub>
                        <m:sSubPr>
                          <m:ctrlPr>
                            <a:rPr lang="es-MX" sz="1900" b="0" i="1" smtClean="0">
                              <a:effectLst/>
                              <a:latin typeface="Cambria Math" panose="02040503050406030204" pitchFamily="18" charset="0"/>
                              <a:ea typeface="Cambria Math"/>
                            </a:rPr>
                          </m:ctrlPr>
                        </m:sSubPr>
                        <m:e>
                          <m:r>
                            <a:rPr lang="es-MX" sz="1900" b="0" i="1" smtClean="0">
                              <a:effectLst/>
                              <a:latin typeface="Cambria Math" panose="02040503050406030204" pitchFamily="18" charset="0"/>
                              <a:ea typeface="Cambria Math"/>
                            </a:rPr>
                            <m:t>𝐹</m:t>
                          </m:r>
                        </m:e>
                        <m:sub>
                          <m:r>
                            <a:rPr lang="es-MX" sz="1900" b="0" i="1" smtClean="0">
                              <a:effectLst/>
                              <a:latin typeface="Cambria Math" panose="02040503050406030204" pitchFamily="18" charset="0"/>
                              <a:ea typeface="Cambria Math"/>
                            </a:rPr>
                            <m:t>𝐵𝑀</m:t>
                          </m:r>
                        </m:sub>
                      </m:sSub>
                      <m:r>
                        <a:rPr lang="es-MX" sz="1900" b="0" i="1" smtClean="0">
                          <a:effectLst/>
                          <a:latin typeface="Cambria Math" panose="02040503050406030204" pitchFamily="18" charset="0"/>
                          <a:ea typeface="Cambria Math"/>
                        </a:rPr>
                        <m:t>)(</m:t>
                      </m:r>
                      <m:r>
                        <a:rPr lang="es-MX" sz="1900" b="0" i="1" smtClean="0">
                          <a:effectLst/>
                          <a:latin typeface="Cambria Math" panose="02040503050406030204" pitchFamily="18" charset="0"/>
                          <a:ea typeface="Cambria Math"/>
                        </a:rPr>
                        <m:t>𝑎𝑟𝑒𝑎</m:t>
                      </m:r>
                      <m:r>
                        <a:rPr lang="es-MX" sz="1900" b="0" i="1" smtClean="0">
                          <a:effectLst/>
                          <a:latin typeface="Cambria Math" panose="02040503050406030204" pitchFamily="18" charset="0"/>
                          <a:ea typeface="Cambria Math"/>
                        </a:rPr>
                        <m:t> </m:t>
                      </m:r>
                      <m:r>
                        <a:rPr lang="es-MX" sz="1900" b="0" i="1" smtClean="0">
                          <a:effectLst/>
                          <a:latin typeface="Cambria Math" panose="02040503050406030204" pitchFamily="18" charset="0"/>
                          <a:ea typeface="Cambria Math"/>
                        </a:rPr>
                        <m:t>𝑠𝑜𝑚𝑒𝑡𝑖𝑑𝑎</m:t>
                      </m:r>
                      <m:r>
                        <a:rPr lang="es-MX" sz="1900" b="0" i="1" smtClean="0">
                          <a:effectLst/>
                          <a:latin typeface="Cambria Math" panose="02040503050406030204" pitchFamily="18" charset="0"/>
                          <a:ea typeface="Cambria Math"/>
                        </a:rPr>
                        <m:t> </m:t>
                      </m:r>
                      <m:r>
                        <a:rPr lang="es-MX" sz="1900" b="0" i="1" smtClean="0">
                          <a:effectLst/>
                          <a:latin typeface="Cambria Math" panose="02040503050406030204" pitchFamily="18" charset="0"/>
                          <a:ea typeface="Cambria Math"/>
                        </a:rPr>
                        <m:t>𝑎</m:t>
                      </m:r>
                      <m:r>
                        <a:rPr lang="es-MX" sz="1900" b="0" i="1" smtClean="0">
                          <a:effectLst/>
                          <a:latin typeface="Cambria Math" panose="02040503050406030204" pitchFamily="18" charset="0"/>
                          <a:ea typeface="Cambria Math"/>
                        </a:rPr>
                        <m:t> </m:t>
                      </m:r>
                      <m:r>
                        <a:rPr lang="es-MX" sz="1900" b="0" i="1" smtClean="0">
                          <a:effectLst/>
                          <a:latin typeface="Cambria Math" panose="02040503050406030204" pitchFamily="18" charset="0"/>
                          <a:ea typeface="Cambria Math"/>
                        </a:rPr>
                        <m:t>𝑐𝑜𝑟𝑡𝑎𝑛𝑡𝑒</m:t>
                      </m:r>
                      <m:r>
                        <a:rPr lang="es-MX" sz="1900" b="0" i="1" smtClean="0">
                          <a:effectLst/>
                          <a:latin typeface="Cambria Math" panose="02040503050406030204" pitchFamily="18" charset="0"/>
                          <a:ea typeface="Cambria Math"/>
                        </a:rPr>
                        <m:t>)</m:t>
                      </m:r>
                    </m:oMath>
                  </m:oMathPara>
                </a14:m>
                <a:endParaRPr lang="es-MX" sz="1900" dirty="0">
                  <a:effectLst/>
                </a:endParaRPr>
              </a:p>
            </p:txBody>
          </p:sp>
        </mc:Choice>
        <mc:Fallback xmlns="">
          <p:sp>
            <p:nvSpPr>
              <p:cNvPr id="34" name="TextBox 6"/>
              <p:cNvSpPr txBox="1">
                <a:spLocks noRot="1" noChangeAspect="1" noMove="1" noResize="1" noEditPoints="1" noAdjustHandles="1" noChangeArrowheads="1" noChangeShapeType="1" noTextEdit="1"/>
              </p:cNvSpPr>
              <p:nvPr/>
            </p:nvSpPr>
            <p:spPr>
              <a:xfrm>
                <a:off x="2759305" y="2971313"/>
                <a:ext cx="4748351" cy="384721"/>
              </a:xfrm>
              <a:prstGeom prst="rect">
                <a:avLst/>
              </a:prstGeom>
              <a:blipFill rotWithShape="0">
                <a:blip r:embed="rId8"/>
                <a:stretch>
                  <a:fillRect b="-1406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5" name="TextBox 7"/>
              <p:cNvSpPr txBox="1"/>
              <p:nvPr/>
            </p:nvSpPr>
            <p:spPr>
              <a:xfrm>
                <a:off x="2962147" y="3301485"/>
                <a:ext cx="4379276" cy="6416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1900" b="0" i="1" smtClean="0">
                          <a:effectLst/>
                          <a:latin typeface="Cambria Math" panose="02040503050406030204" pitchFamily="18" charset="0"/>
                        </a:rPr>
                        <m:t>=</m:t>
                      </m:r>
                      <m:d>
                        <m:dPr>
                          <m:ctrlPr>
                            <a:rPr lang="es-MX" sz="1900" b="0" i="1" smtClean="0">
                              <a:effectLst/>
                              <a:latin typeface="Cambria Math" panose="02040503050406030204" pitchFamily="18" charset="0"/>
                              <a:ea typeface="Cambria Math"/>
                            </a:rPr>
                          </m:ctrlPr>
                        </m:dPr>
                        <m:e>
                          <m:r>
                            <a:rPr lang="es-MX" sz="1900" b="0" i="1" smtClean="0">
                              <a:effectLst/>
                              <a:latin typeface="Cambria Math" panose="02040503050406030204" pitchFamily="18" charset="0"/>
                              <a:ea typeface="Cambria Math"/>
                            </a:rPr>
                            <m:t>∅</m:t>
                          </m:r>
                          <m:sSub>
                            <m:sSubPr>
                              <m:ctrlPr>
                                <a:rPr lang="es-MX" sz="1900" b="0" i="1" smtClean="0">
                                  <a:effectLst/>
                                  <a:latin typeface="Cambria Math" panose="02040503050406030204" pitchFamily="18" charset="0"/>
                                  <a:ea typeface="Cambria Math"/>
                                </a:rPr>
                              </m:ctrlPr>
                            </m:sSubPr>
                            <m:e>
                              <m:r>
                                <a:rPr lang="es-MX" sz="1900" b="0" i="1" smtClean="0">
                                  <a:effectLst/>
                                  <a:latin typeface="Cambria Math" panose="02040503050406030204" pitchFamily="18" charset="0"/>
                                  <a:ea typeface="Cambria Math"/>
                                </a:rPr>
                                <m:t>𝐹</m:t>
                              </m:r>
                            </m:e>
                            <m:sub>
                              <m:r>
                                <a:rPr lang="es-MX" sz="1900" b="0" i="1" smtClean="0">
                                  <a:effectLst/>
                                  <a:latin typeface="Cambria Math" panose="02040503050406030204" pitchFamily="18" charset="0"/>
                                  <a:ea typeface="Cambria Math"/>
                                </a:rPr>
                                <m:t>𝐵𝑀</m:t>
                              </m:r>
                            </m:sub>
                          </m:sSub>
                        </m:e>
                      </m:d>
                      <m:d>
                        <m:dPr>
                          <m:ctrlPr>
                            <a:rPr lang="es-MX" sz="1900" b="0" i="1" smtClean="0">
                              <a:effectLst/>
                              <a:latin typeface="Cambria Math" panose="02040503050406030204" pitchFamily="18" charset="0"/>
                              <a:ea typeface="Cambria Math"/>
                            </a:rPr>
                          </m:ctrlPr>
                        </m:dPr>
                        <m:e>
                          <m:r>
                            <a:rPr lang="es-MX" sz="1900" b="0" i="1" smtClean="0">
                              <a:effectLst/>
                              <a:latin typeface="Cambria Math" panose="02040503050406030204" pitchFamily="18" charset="0"/>
                              <a:ea typeface="Cambria Math"/>
                            </a:rPr>
                            <m:t>𝑡</m:t>
                          </m:r>
                        </m:e>
                      </m:d>
                      <m:r>
                        <a:rPr lang="es-MX" sz="1900" b="0" i="1" smtClean="0">
                          <a:effectLst/>
                          <a:latin typeface="Cambria Math" panose="02040503050406030204" pitchFamily="18" charset="0"/>
                          <a:ea typeface="Cambria Math"/>
                        </a:rPr>
                        <m:t>=0.54</m:t>
                      </m:r>
                      <m:sSub>
                        <m:sSubPr>
                          <m:ctrlPr>
                            <a:rPr lang="es-MX" sz="1900" b="0" i="1" smtClean="0">
                              <a:effectLst/>
                              <a:latin typeface="Cambria Math" panose="02040503050406030204" pitchFamily="18" charset="0"/>
                              <a:ea typeface="Cambria Math"/>
                            </a:rPr>
                          </m:ctrlPr>
                        </m:sSubPr>
                        <m:e>
                          <m:r>
                            <a:rPr lang="es-MX" sz="1900" b="0" i="1" smtClean="0">
                              <a:effectLst/>
                              <a:latin typeface="Cambria Math" panose="02040503050406030204" pitchFamily="18" charset="0"/>
                              <a:ea typeface="Cambria Math"/>
                            </a:rPr>
                            <m:t>𝐹</m:t>
                          </m:r>
                        </m:e>
                        <m:sub>
                          <m:r>
                            <a:rPr lang="es-MX" sz="1900" b="0" i="1" smtClean="0">
                              <a:effectLst/>
                              <a:latin typeface="Cambria Math" panose="02040503050406030204" pitchFamily="18" charset="0"/>
                              <a:ea typeface="Cambria Math"/>
                            </a:rPr>
                            <m:t>𝑦</m:t>
                          </m:r>
                        </m:sub>
                      </m:sSub>
                      <m:r>
                        <a:rPr lang="es-MX" sz="1900" b="0" i="1" smtClean="0">
                          <a:effectLst/>
                          <a:latin typeface="Cambria Math" panose="02040503050406030204" pitchFamily="18" charset="0"/>
                          <a:ea typeface="Cambria Math"/>
                        </a:rPr>
                        <m:t>𝑡</m:t>
                      </m:r>
                      <m:r>
                        <a:rPr lang="es-MX" sz="1900" b="0" i="1" smtClean="0">
                          <a:effectLst/>
                          <a:latin typeface="Cambria Math" panose="02040503050406030204" pitchFamily="18" charset="0"/>
                          <a:ea typeface="Cambria Math"/>
                        </a:rPr>
                        <m:t>=0.54(36)(</m:t>
                      </m:r>
                      <m:f>
                        <m:fPr>
                          <m:ctrlPr>
                            <a:rPr lang="es-MX" sz="1900" b="0" i="1" smtClean="0">
                              <a:effectLst/>
                              <a:latin typeface="Cambria Math" panose="02040503050406030204" pitchFamily="18" charset="0"/>
                              <a:ea typeface="Cambria Math"/>
                            </a:rPr>
                          </m:ctrlPr>
                        </m:fPr>
                        <m:num>
                          <m:r>
                            <a:rPr lang="es-MX" sz="1900" b="0" i="1" smtClean="0">
                              <a:effectLst/>
                              <a:latin typeface="Cambria Math" panose="02040503050406030204" pitchFamily="18" charset="0"/>
                              <a:ea typeface="Cambria Math"/>
                            </a:rPr>
                            <m:t>9</m:t>
                          </m:r>
                        </m:num>
                        <m:den>
                          <m:r>
                            <a:rPr lang="es-MX" sz="1900" b="0" i="1" smtClean="0">
                              <a:effectLst/>
                              <a:latin typeface="Cambria Math" panose="02040503050406030204" pitchFamily="18" charset="0"/>
                              <a:ea typeface="Cambria Math"/>
                            </a:rPr>
                            <m:t>16</m:t>
                          </m:r>
                        </m:den>
                      </m:f>
                      <m:r>
                        <a:rPr lang="es-MX" sz="1900" b="0" i="1" smtClean="0">
                          <a:effectLst/>
                          <a:latin typeface="Cambria Math" panose="02040503050406030204" pitchFamily="18" charset="0"/>
                          <a:ea typeface="Cambria Math"/>
                        </a:rPr>
                        <m:t>)</m:t>
                      </m:r>
                    </m:oMath>
                  </m:oMathPara>
                </a14:m>
                <a:endParaRPr lang="es-MX" sz="1900" dirty="0">
                  <a:effectLst/>
                </a:endParaRPr>
              </a:p>
            </p:txBody>
          </p:sp>
        </mc:Choice>
        <mc:Fallback xmlns="">
          <p:sp>
            <p:nvSpPr>
              <p:cNvPr id="35" name="TextBox 7"/>
              <p:cNvSpPr txBox="1">
                <a:spLocks noRot="1" noChangeAspect="1" noMove="1" noResize="1" noEditPoints="1" noAdjustHandles="1" noChangeArrowheads="1" noChangeShapeType="1" noTextEdit="1"/>
              </p:cNvSpPr>
              <p:nvPr/>
            </p:nvSpPr>
            <p:spPr>
              <a:xfrm>
                <a:off x="2962147" y="3301485"/>
                <a:ext cx="4379276" cy="641651"/>
              </a:xfrm>
              <a:prstGeom prst="rect">
                <a:avLst/>
              </a:prstGeom>
              <a:blipFill rotWithShape="0">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6" name="TextBox 8"/>
              <p:cNvSpPr txBox="1"/>
              <p:nvPr/>
            </p:nvSpPr>
            <p:spPr>
              <a:xfrm>
                <a:off x="2959412" y="3913891"/>
                <a:ext cx="3812454" cy="3847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1900" b="0" i="1" smtClean="0">
                          <a:effectLst/>
                          <a:latin typeface="Cambria Math" panose="02040503050406030204" pitchFamily="18" charset="0"/>
                        </a:rPr>
                        <m:t>=10.94 </m:t>
                      </m:r>
                      <m:f>
                        <m:fPr>
                          <m:type m:val="lin"/>
                          <m:ctrlPr>
                            <a:rPr lang="es-MX" sz="1900" b="0" i="1" smtClean="0">
                              <a:effectLst/>
                              <a:latin typeface="Cambria Math" panose="02040503050406030204" pitchFamily="18" charset="0"/>
                            </a:rPr>
                          </m:ctrlPr>
                        </m:fPr>
                        <m:num>
                          <m:r>
                            <a:rPr lang="es-MX" sz="1900" b="0" i="1" smtClean="0">
                              <a:effectLst/>
                              <a:latin typeface="Cambria Math" panose="02040503050406030204" pitchFamily="18" charset="0"/>
                            </a:rPr>
                            <m:t>𝑘𝑖𝑝𝑠</m:t>
                          </m:r>
                        </m:num>
                        <m:den>
                          <m:r>
                            <a:rPr lang="es-MX" sz="1900" b="0" i="1" smtClean="0">
                              <a:effectLst/>
                              <a:latin typeface="Cambria Math" panose="02040503050406030204" pitchFamily="18" charset="0"/>
                            </a:rPr>
                            <m:t>𝑖𝑛</m:t>
                          </m:r>
                        </m:den>
                      </m:f>
                      <m:r>
                        <a:rPr lang="es-MX" sz="1900" b="0" i="1" smtClean="0">
                          <a:effectLst/>
                          <a:latin typeface="Cambria Math" panose="02040503050406030204" pitchFamily="18" charset="0"/>
                          <a:ea typeface="Cambria Math"/>
                        </a:rPr>
                        <m:t>&gt;10.13 </m:t>
                      </m:r>
                      <m:f>
                        <m:fPr>
                          <m:type m:val="lin"/>
                          <m:ctrlPr>
                            <a:rPr lang="es-MX" sz="1900" b="0" i="1" smtClean="0">
                              <a:effectLst/>
                              <a:latin typeface="Cambria Math" panose="02040503050406030204" pitchFamily="18" charset="0"/>
                              <a:ea typeface="Cambria Math"/>
                            </a:rPr>
                          </m:ctrlPr>
                        </m:fPr>
                        <m:num>
                          <m:r>
                            <a:rPr lang="es-MX" sz="1900" b="0" i="1" smtClean="0">
                              <a:effectLst/>
                              <a:latin typeface="Cambria Math" panose="02040503050406030204" pitchFamily="18" charset="0"/>
                              <a:ea typeface="Cambria Math"/>
                            </a:rPr>
                            <m:t>𝑘𝑖𝑝𝑠</m:t>
                          </m:r>
                        </m:num>
                        <m:den>
                          <m:r>
                            <a:rPr lang="es-MX" sz="1900" b="0" i="1" smtClean="0">
                              <a:effectLst/>
                              <a:latin typeface="Cambria Math" panose="02040503050406030204" pitchFamily="18" charset="0"/>
                              <a:ea typeface="Cambria Math"/>
                            </a:rPr>
                            <m:t>𝑖𝑛</m:t>
                          </m:r>
                        </m:den>
                      </m:f>
                    </m:oMath>
                  </m:oMathPara>
                </a14:m>
                <a:endParaRPr lang="es-MX" sz="1900" dirty="0">
                  <a:effectLst/>
                </a:endParaRPr>
              </a:p>
            </p:txBody>
          </p:sp>
        </mc:Choice>
        <mc:Fallback xmlns="">
          <p:sp>
            <p:nvSpPr>
              <p:cNvPr id="36" name="TextBox 8"/>
              <p:cNvSpPr txBox="1">
                <a:spLocks noRot="1" noChangeAspect="1" noMove="1" noResize="1" noEditPoints="1" noAdjustHandles="1" noChangeArrowheads="1" noChangeShapeType="1" noTextEdit="1"/>
              </p:cNvSpPr>
              <p:nvPr/>
            </p:nvSpPr>
            <p:spPr>
              <a:xfrm>
                <a:off x="2959412" y="3913891"/>
                <a:ext cx="3812454" cy="384721"/>
              </a:xfrm>
              <a:prstGeom prst="rect">
                <a:avLst/>
              </a:prstGeom>
              <a:blipFill rotWithShape="0">
                <a:blip r:embed="rId10"/>
                <a:stretch>
                  <a:fillRect t="-112698" r="-10543" b="-17777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7" name="TextBox 9"/>
              <p:cNvSpPr txBox="1"/>
              <p:nvPr/>
            </p:nvSpPr>
            <p:spPr>
              <a:xfrm>
                <a:off x="6677227" y="3913890"/>
                <a:ext cx="1927644" cy="3847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1900" b="0" i="1" smtClean="0">
                          <a:effectLst/>
                          <a:latin typeface="Cambria Math" panose="02040503050406030204" pitchFamily="18" charset="0"/>
                        </a:rPr>
                        <m:t>(</m:t>
                      </m:r>
                      <m:r>
                        <a:rPr lang="es-MX" sz="1900" b="0" i="1" smtClean="0">
                          <a:effectLst/>
                          <a:latin typeface="Cambria Math" panose="02040503050406030204" pitchFamily="18" charset="0"/>
                        </a:rPr>
                        <m:t>𝑆𝑎𝑡𝑖𝑠𝑓𝑎𝑐𝑡𝑜𝑟𝑖𝑜</m:t>
                      </m:r>
                      <m:r>
                        <a:rPr lang="es-MX" sz="1900" b="0" i="1" smtClean="0">
                          <a:effectLst/>
                          <a:latin typeface="Cambria Math" panose="02040503050406030204" pitchFamily="18" charset="0"/>
                        </a:rPr>
                        <m:t>)</m:t>
                      </m:r>
                    </m:oMath>
                  </m:oMathPara>
                </a14:m>
                <a:endParaRPr lang="es-MX" sz="1900" dirty="0">
                  <a:effectLst/>
                </a:endParaRPr>
              </a:p>
            </p:txBody>
          </p:sp>
        </mc:Choice>
        <mc:Fallback xmlns="">
          <p:sp>
            <p:nvSpPr>
              <p:cNvPr id="37" name="TextBox 9"/>
              <p:cNvSpPr txBox="1">
                <a:spLocks noRot="1" noChangeAspect="1" noMove="1" noResize="1" noEditPoints="1" noAdjustHandles="1" noChangeArrowheads="1" noChangeShapeType="1" noTextEdit="1"/>
              </p:cNvSpPr>
              <p:nvPr/>
            </p:nvSpPr>
            <p:spPr>
              <a:xfrm>
                <a:off x="6677227" y="3913890"/>
                <a:ext cx="1927644" cy="384721"/>
              </a:xfrm>
              <a:prstGeom prst="rect">
                <a:avLst/>
              </a:prstGeom>
              <a:blipFill rotWithShape="0">
                <a:blip r:embed="rId11"/>
                <a:stretch>
                  <a:fillRect b="-15873"/>
                </a:stretch>
              </a:blipFill>
            </p:spPr>
            <p:txBody>
              <a:bodyPr/>
              <a:lstStyle/>
              <a:p>
                <a:r>
                  <a:rPr lang="es-MX">
                    <a:noFill/>
                  </a:rPr>
                  <a:t> </a:t>
                </a:r>
              </a:p>
            </p:txBody>
          </p:sp>
        </mc:Fallback>
      </mc:AlternateContent>
      <p:sp>
        <p:nvSpPr>
          <p:cNvPr id="38" name="13 Rectángulo"/>
          <p:cNvSpPr/>
          <p:nvPr/>
        </p:nvSpPr>
        <p:spPr>
          <a:xfrm>
            <a:off x="469401" y="4260661"/>
            <a:ext cx="8424936" cy="384721"/>
          </a:xfrm>
          <a:prstGeom prst="rect">
            <a:avLst/>
          </a:prstGeom>
        </p:spPr>
        <p:txBody>
          <a:bodyPr wrap="square">
            <a:spAutoFit/>
          </a:bodyPr>
          <a:lstStyle/>
          <a:p>
            <a:pPr algn="just"/>
            <a:r>
              <a:rPr lang="es-MX" sz="1900" dirty="0" smtClean="0"/>
              <a:t>Revisando la resistencia de la soldadura es:</a:t>
            </a:r>
            <a:endParaRPr lang="es-MX" sz="1900" dirty="0"/>
          </a:p>
        </p:txBody>
      </p:sp>
      <mc:AlternateContent xmlns:mc="http://schemas.openxmlformats.org/markup-compatibility/2006" xmlns:a14="http://schemas.microsoft.com/office/drawing/2010/main">
        <mc:Choice Requires="a14">
          <p:sp>
            <p:nvSpPr>
              <p:cNvPr id="39" name="TextBox 10"/>
              <p:cNvSpPr txBox="1"/>
              <p:nvPr/>
            </p:nvSpPr>
            <p:spPr>
              <a:xfrm>
                <a:off x="3295864" y="4691471"/>
                <a:ext cx="2919517" cy="3847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1900" i="1" smtClean="0">
                          <a:effectLst/>
                          <a:latin typeface="Cambria Math" panose="02040503050406030204" pitchFamily="18" charset="0"/>
                          <a:ea typeface="Cambria Math"/>
                        </a:rPr>
                        <m:t>∅</m:t>
                      </m:r>
                      <m:sSub>
                        <m:sSubPr>
                          <m:ctrlPr>
                            <a:rPr lang="es-MX" sz="1900" i="1" smtClean="0">
                              <a:effectLst/>
                              <a:latin typeface="Cambria Math" panose="02040503050406030204" pitchFamily="18" charset="0"/>
                              <a:ea typeface="Cambria Math"/>
                            </a:rPr>
                          </m:ctrlPr>
                        </m:sSubPr>
                        <m:e>
                          <m:r>
                            <a:rPr lang="es-MX" sz="1900" b="0" i="1" smtClean="0">
                              <a:effectLst/>
                              <a:latin typeface="Cambria Math" panose="02040503050406030204" pitchFamily="18" charset="0"/>
                              <a:ea typeface="Cambria Math"/>
                            </a:rPr>
                            <m:t>𝑅</m:t>
                          </m:r>
                        </m:e>
                        <m:sub>
                          <m:r>
                            <a:rPr lang="es-MX" sz="1900" b="0" i="1" smtClean="0">
                              <a:effectLst/>
                              <a:latin typeface="Cambria Math" panose="02040503050406030204" pitchFamily="18" charset="0"/>
                              <a:ea typeface="Cambria Math"/>
                            </a:rPr>
                            <m:t>𝑛</m:t>
                          </m:r>
                        </m:sub>
                      </m:sSub>
                      <m:r>
                        <a:rPr lang="es-MX" sz="1900" b="0" i="1" smtClean="0">
                          <a:effectLst/>
                          <a:latin typeface="Cambria Math" panose="02040503050406030204" pitchFamily="18" charset="0"/>
                          <a:ea typeface="Cambria Math"/>
                        </a:rPr>
                        <m:t>=0.707(</m:t>
                      </m:r>
                      <m:r>
                        <a:rPr lang="es-MX" sz="1900" b="0" i="1" smtClean="0">
                          <a:effectLst/>
                          <a:latin typeface="Cambria Math" panose="02040503050406030204" pitchFamily="18" charset="0"/>
                          <a:ea typeface="Cambria Math"/>
                        </a:rPr>
                        <m:t>𝑤</m:t>
                      </m:r>
                      <m:r>
                        <a:rPr lang="es-MX" sz="1900" b="0" i="1" smtClean="0">
                          <a:effectLst/>
                          <a:latin typeface="Cambria Math" panose="02040503050406030204" pitchFamily="18" charset="0"/>
                          <a:ea typeface="Cambria Math"/>
                        </a:rPr>
                        <m:t>)(</m:t>
                      </m:r>
                      <m:r>
                        <a:rPr lang="es-MX" sz="1900" b="0" i="1" smtClean="0">
                          <a:effectLst/>
                          <a:latin typeface="Cambria Math" panose="02040503050406030204" pitchFamily="18" charset="0"/>
                          <a:ea typeface="Cambria Math"/>
                        </a:rPr>
                        <m:t>𝐿</m:t>
                      </m:r>
                      <m:r>
                        <a:rPr lang="es-MX" sz="1900" b="0" i="1" smtClean="0">
                          <a:effectLst/>
                          <a:latin typeface="Cambria Math" panose="02040503050406030204" pitchFamily="18" charset="0"/>
                          <a:ea typeface="Cambria Math"/>
                        </a:rPr>
                        <m:t>)(∅</m:t>
                      </m:r>
                      <m:sSub>
                        <m:sSubPr>
                          <m:ctrlPr>
                            <a:rPr lang="es-MX" sz="1900" b="0" i="1" smtClean="0">
                              <a:effectLst/>
                              <a:latin typeface="Cambria Math" panose="02040503050406030204" pitchFamily="18" charset="0"/>
                              <a:ea typeface="Cambria Math"/>
                            </a:rPr>
                          </m:ctrlPr>
                        </m:sSubPr>
                        <m:e>
                          <m:r>
                            <a:rPr lang="es-MX" sz="1900" b="0" i="1" smtClean="0">
                              <a:effectLst/>
                              <a:latin typeface="Cambria Math" panose="02040503050406030204" pitchFamily="18" charset="0"/>
                              <a:ea typeface="Cambria Math"/>
                            </a:rPr>
                            <m:t>𝐹</m:t>
                          </m:r>
                        </m:e>
                        <m:sub>
                          <m:r>
                            <a:rPr lang="es-MX" sz="1900" b="0" i="1" smtClean="0">
                              <a:effectLst/>
                              <a:latin typeface="Cambria Math" panose="02040503050406030204" pitchFamily="18" charset="0"/>
                              <a:ea typeface="Cambria Math"/>
                            </a:rPr>
                            <m:t>𝑤</m:t>
                          </m:r>
                        </m:sub>
                      </m:sSub>
                      <m:r>
                        <a:rPr lang="es-MX" sz="1900" b="0" i="1" smtClean="0">
                          <a:effectLst/>
                          <a:latin typeface="Cambria Math" panose="02040503050406030204" pitchFamily="18" charset="0"/>
                          <a:ea typeface="Cambria Math"/>
                        </a:rPr>
                        <m:t>)</m:t>
                      </m:r>
                    </m:oMath>
                  </m:oMathPara>
                </a14:m>
                <a:endParaRPr lang="es-MX" sz="1900" dirty="0">
                  <a:effectLst/>
                </a:endParaRPr>
              </a:p>
            </p:txBody>
          </p:sp>
        </mc:Choice>
        <mc:Fallback xmlns="">
          <p:sp>
            <p:nvSpPr>
              <p:cNvPr id="39" name="TextBox 10"/>
              <p:cNvSpPr txBox="1">
                <a:spLocks noRot="1" noChangeAspect="1" noMove="1" noResize="1" noEditPoints="1" noAdjustHandles="1" noChangeArrowheads="1" noChangeShapeType="1" noTextEdit="1"/>
              </p:cNvSpPr>
              <p:nvPr/>
            </p:nvSpPr>
            <p:spPr>
              <a:xfrm>
                <a:off x="3295864" y="4691471"/>
                <a:ext cx="2919517" cy="384721"/>
              </a:xfrm>
              <a:prstGeom prst="rect">
                <a:avLst/>
              </a:prstGeom>
              <a:blipFill rotWithShape="0">
                <a:blip r:embed="rId12"/>
                <a:stretch>
                  <a:fillRect b="-1428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0" name="TextBox 12"/>
              <p:cNvSpPr txBox="1"/>
              <p:nvPr/>
            </p:nvSpPr>
            <p:spPr>
              <a:xfrm>
                <a:off x="2108895" y="5132770"/>
                <a:ext cx="5548378" cy="7018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1900" b="0" i="1" smtClean="0">
                          <a:effectLst/>
                          <a:latin typeface="Cambria Math" panose="02040503050406030204" pitchFamily="18" charset="0"/>
                        </a:rPr>
                        <m:t>𝑤</m:t>
                      </m:r>
                      <m:r>
                        <a:rPr lang="es-MX" sz="1900" b="0" i="1" smtClean="0">
                          <a:effectLst/>
                          <a:latin typeface="Cambria Math" panose="02040503050406030204" pitchFamily="18" charset="0"/>
                        </a:rPr>
                        <m:t>=</m:t>
                      </m:r>
                      <m:f>
                        <m:fPr>
                          <m:ctrlPr>
                            <a:rPr lang="es-MX" sz="1900" b="0" i="1" smtClean="0">
                              <a:effectLst/>
                              <a:latin typeface="Cambria Math" panose="02040503050406030204" pitchFamily="18" charset="0"/>
                            </a:rPr>
                          </m:ctrlPr>
                        </m:fPr>
                        <m:num>
                          <m:r>
                            <a:rPr lang="es-MX" sz="1900" b="0" i="1" smtClean="0">
                              <a:effectLst/>
                              <a:latin typeface="Cambria Math" panose="02040503050406030204" pitchFamily="18" charset="0"/>
                              <a:ea typeface="Cambria Math"/>
                            </a:rPr>
                            <m:t>∅</m:t>
                          </m:r>
                          <m:sSub>
                            <m:sSubPr>
                              <m:ctrlPr>
                                <a:rPr lang="es-MX" sz="1900" b="0" i="1" smtClean="0">
                                  <a:effectLst/>
                                  <a:latin typeface="Cambria Math" panose="02040503050406030204" pitchFamily="18" charset="0"/>
                                  <a:ea typeface="Cambria Math"/>
                                </a:rPr>
                              </m:ctrlPr>
                            </m:sSubPr>
                            <m:e>
                              <m:r>
                                <a:rPr lang="es-MX" sz="1900" b="0" i="1" smtClean="0">
                                  <a:effectLst/>
                                  <a:latin typeface="Cambria Math" panose="02040503050406030204" pitchFamily="18" charset="0"/>
                                  <a:ea typeface="Cambria Math"/>
                                </a:rPr>
                                <m:t>𝑅</m:t>
                              </m:r>
                            </m:e>
                            <m:sub>
                              <m:r>
                                <a:rPr lang="es-MX" sz="1900" b="0" i="1" smtClean="0">
                                  <a:effectLst/>
                                  <a:latin typeface="Cambria Math" panose="02040503050406030204" pitchFamily="18" charset="0"/>
                                  <a:ea typeface="Cambria Math"/>
                                </a:rPr>
                                <m:t>𝑛</m:t>
                              </m:r>
                            </m:sub>
                          </m:sSub>
                        </m:num>
                        <m:den>
                          <m:r>
                            <a:rPr lang="es-MX" sz="1900" b="0" i="1" smtClean="0">
                              <a:effectLst/>
                              <a:latin typeface="Cambria Math" panose="02040503050406030204" pitchFamily="18" charset="0"/>
                            </a:rPr>
                            <m:t>0.707(</m:t>
                          </m:r>
                          <m:r>
                            <a:rPr lang="es-MX" sz="1900" b="0" i="1" smtClean="0">
                              <a:effectLst/>
                              <a:latin typeface="Cambria Math" panose="02040503050406030204" pitchFamily="18" charset="0"/>
                            </a:rPr>
                            <m:t>𝐿</m:t>
                          </m:r>
                          <m:r>
                            <a:rPr lang="es-MX" sz="1900" b="0" i="1" smtClean="0">
                              <a:effectLst/>
                              <a:latin typeface="Cambria Math" panose="02040503050406030204" pitchFamily="18" charset="0"/>
                            </a:rPr>
                            <m:t>)(∅</m:t>
                          </m:r>
                          <m:sSub>
                            <m:sSubPr>
                              <m:ctrlPr>
                                <a:rPr lang="es-MX" sz="1900" b="0" i="1" smtClean="0">
                                  <a:effectLst/>
                                  <a:latin typeface="Cambria Math" panose="02040503050406030204" pitchFamily="18" charset="0"/>
                                  <a:ea typeface="Cambria Math"/>
                                </a:rPr>
                              </m:ctrlPr>
                            </m:sSubPr>
                            <m:e>
                              <m:r>
                                <a:rPr lang="es-MX" sz="1900" b="0" i="1" smtClean="0">
                                  <a:effectLst/>
                                  <a:latin typeface="Cambria Math" panose="02040503050406030204" pitchFamily="18" charset="0"/>
                                  <a:ea typeface="Cambria Math"/>
                                </a:rPr>
                                <m:t>𝐹</m:t>
                              </m:r>
                            </m:e>
                            <m:sub>
                              <m:r>
                                <a:rPr lang="es-MX" sz="1900" b="0" i="1" smtClean="0">
                                  <a:effectLst/>
                                  <a:latin typeface="Cambria Math" panose="02040503050406030204" pitchFamily="18" charset="0"/>
                                  <a:ea typeface="Cambria Math"/>
                                </a:rPr>
                                <m:t>𝑤</m:t>
                              </m:r>
                            </m:sub>
                          </m:sSub>
                          <m:r>
                            <a:rPr lang="es-MX" sz="1900" b="0" i="1" smtClean="0">
                              <a:effectLst/>
                              <a:latin typeface="Cambria Math" panose="02040503050406030204" pitchFamily="18" charset="0"/>
                              <a:ea typeface="Cambria Math"/>
                            </a:rPr>
                            <m:t>)</m:t>
                          </m:r>
                        </m:den>
                      </m:f>
                      <m:r>
                        <a:rPr lang="es-MX" sz="1900" b="0" i="1" smtClean="0">
                          <a:effectLst/>
                          <a:latin typeface="Cambria Math" panose="02040503050406030204" pitchFamily="18" charset="0"/>
                        </a:rPr>
                        <m:t>=</m:t>
                      </m:r>
                      <m:f>
                        <m:fPr>
                          <m:ctrlPr>
                            <a:rPr lang="es-MX" sz="1900" b="0" i="1" smtClean="0">
                              <a:effectLst/>
                              <a:latin typeface="Cambria Math" panose="02040503050406030204" pitchFamily="18" charset="0"/>
                            </a:rPr>
                          </m:ctrlPr>
                        </m:fPr>
                        <m:num>
                          <m:r>
                            <a:rPr lang="es-MX" sz="1900" b="0" i="1" smtClean="0">
                              <a:effectLst/>
                              <a:latin typeface="Cambria Math" panose="02040503050406030204" pitchFamily="18" charset="0"/>
                            </a:rPr>
                            <m:t>10.13</m:t>
                          </m:r>
                        </m:num>
                        <m:den>
                          <m:r>
                            <a:rPr lang="es-MX" sz="1900" b="0" i="1" smtClean="0">
                              <a:effectLst/>
                              <a:latin typeface="Cambria Math" panose="02040503050406030204" pitchFamily="18" charset="0"/>
                            </a:rPr>
                            <m:t>0.707(1.0)(32.5)</m:t>
                          </m:r>
                        </m:den>
                      </m:f>
                      <m:r>
                        <a:rPr lang="es-MX" sz="1900" b="0" i="1" smtClean="0">
                          <a:effectLst/>
                          <a:latin typeface="Cambria Math" panose="02040503050406030204" pitchFamily="18" charset="0"/>
                        </a:rPr>
                        <m:t>=0.441 </m:t>
                      </m:r>
                      <m:r>
                        <a:rPr lang="es-MX" sz="1900" b="0" i="1" smtClean="0">
                          <a:effectLst/>
                          <a:latin typeface="Cambria Math" panose="02040503050406030204" pitchFamily="18" charset="0"/>
                        </a:rPr>
                        <m:t>𝑖𝑛</m:t>
                      </m:r>
                    </m:oMath>
                  </m:oMathPara>
                </a14:m>
                <a:endParaRPr lang="es-MX" sz="1900" dirty="0">
                  <a:effectLst/>
                </a:endParaRPr>
              </a:p>
            </p:txBody>
          </p:sp>
        </mc:Choice>
        <mc:Fallback xmlns="">
          <p:sp>
            <p:nvSpPr>
              <p:cNvPr id="40" name="TextBox 12"/>
              <p:cNvSpPr txBox="1">
                <a:spLocks noRot="1" noChangeAspect="1" noMove="1" noResize="1" noEditPoints="1" noAdjustHandles="1" noChangeArrowheads="1" noChangeShapeType="1" noTextEdit="1"/>
              </p:cNvSpPr>
              <p:nvPr/>
            </p:nvSpPr>
            <p:spPr>
              <a:xfrm>
                <a:off x="2108895" y="5132770"/>
                <a:ext cx="5548378" cy="701859"/>
              </a:xfrm>
              <a:prstGeom prst="rect">
                <a:avLst/>
              </a:prstGeom>
              <a:blipFill>
                <a:blip r:embed="rId13"/>
                <a:stretch>
                  <a:fillRect/>
                </a:stretch>
              </a:blipFill>
            </p:spPr>
            <p:txBody>
              <a:bodyPr/>
              <a:lstStyle/>
              <a:p>
                <a:r>
                  <a:rPr lang="es-MX">
                    <a:noFill/>
                  </a:rPr>
                  <a:t> </a:t>
                </a:r>
              </a:p>
            </p:txBody>
          </p:sp>
        </mc:Fallback>
      </mc:AlternateContent>
      <p:sp>
        <p:nvSpPr>
          <p:cNvPr id="41" name="13 Rectángulo"/>
          <p:cNvSpPr/>
          <p:nvPr/>
        </p:nvSpPr>
        <p:spPr>
          <a:xfrm>
            <a:off x="469401" y="5931004"/>
            <a:ext cx="8424936" cy="384721"/>
          </a:xfrm>
          <a:prstGeom prst="rect">
            <a:avLst/>
          </a:prstGeom>
        </p:spPr>
        <p:txBody>
          <a:bodyPr wrap="square">
            <a:spAutoFit/>
          </a:bodyPr>
          <a:lstStyle/>
          <a:p>
            <a:pPr algn="ctr"/>
            <a:r>
              <a:rPr lang="es-MX" sz="1900" b="1" dirty="0" smtClean="0"/>
              <a:t>Resultado</a:t>
            </a:r>
            <a:r>
              <a:rPr lang="es-MX" sz="1900" dirty="0" smtClean="0"/>
              <a:t>: Utilice una soldadura de filete de ½ in y electrodos E70</a:t>
            </a:r>
            <a:endParaRPr lang="es-MX" sz="1900" dirty="0"/>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38</a:t>
            </a:fld>
            <a:r>
              <a:rPr lang="es-MX" dirty="0" smtClean="0"/>
              <a:t>/69</a:t>
            </a:r>
            <a:endParaRPr lang="es-MX" dirty="0"/>
          </a:p>
        </p:txBody>
      </p:sp>
    </p:spTree>
    <p:extLst>
      <p:ext uri="{BB962C8B-B14F-4D97-AF65-F5344CB8AC3E}">
        <p14:creationId xmlns:p14="http://schemas.microsoft.com/office/powerpoint/2010/main" val="2173698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ANÁLISIS POR RESISTENCIA ULTIMA</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9" name="13 Rectángulo"/>
          <p:cNvSpPr/>
          <p:nvPr/>
        </p:nvSpPr>
        <p:spPr>
          <a:xfrm>
            <a:off x="474561" y="1817312"/>
            <a:ext cx="9354448" cy="2431435"/>
          </a:xfrm>
          <a:prstGeom prst="rect">
            <a:avLst/>
          </a:prstGeom>
        </p:spPr>
        <p:txBody>
          <a:bodyPr wrap="square">
            <a:spAutoFit/>
          </a:bodyPr>
          <a:lstStyle/>
          <a:p>
            <a:pPr algn="just"/>
            <a:r>
              <a:rPr lang="es-MX" sz="1900" dirty="0" smtClean="0"/>
              <a:t>Las conexiones por cortante excéntricas soldadas son diseñadas con seguridad por métodos elásticos, pero el factor de seguridad será mayor que el necesario y variara de conexión a conexión. Este tipo de análisis padece algunas de las mismas desventajas que el método elástico para las conexiones excéntricas atornilladas.</a:t>
            </a:r>
          </a:p>
          <a:p>
            <a:pPr algn="just"/>
            <a:r>
              <a:rPr lang="es-MX" sz="1900" dirty="0" smtClean="0"/>
              <a:t>En vez de considerar los sujetadores individuales, tratamos a la soldadura continua como un conjunto de segmentos discretos. En la falla, la carga aplicada a la conexión es resistida por fuerzas en cada elemento, con cada fuerza actuando perpendicularmente al radio trazado del centro instantáneo de rotación al centroide del segmento.</a:t>
            </a:r>
            <a:endParaRPr lang="es-MX" sz="1900" dirty="0"/>
          </a:p>
        </p:txBody>
      </p:sp>
      <p:pic>
        <p:nvPicPr>
          <p:cNvPr id="20" name="Picture 2" descr="C:\Users\Danny Donnaz\Pictures\Mis escaneos\2012-05 (may)\Expo 30000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6364" y="3959021"/>
            <a:ext cx="3022099" cy="23121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39</a:t>
            </a:fld>
            <a:r>
              <a:rPr lang="es-MX" dirty="0" smtClean="0"/>
              <a:t>/69</a:t>
            </a:r>
            <a:endParaRPr lang="es-MX" dirty="0"/>
          </a:p>
        </p:txBody>
      </p:sp>
    </p:spTree>
    <p:extLst>
      <p:ext uri="{BB962C8B-B14F-4D97-AF65-F5344CB8AC3E}">
        <p14:creationId xmlns:p14="http://schemas.microsoft.com/office/powerpoint/2010/main" val="3017043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6"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INTRODUCCIÓN</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8" name="2 Marcador de contenido"/>
          <p:cNvSpPr txBox="1">
            <a:spLocks/>
          </p:cNvSpPr>
          <p:nvPr/>
        </p:nvSpPr>
        <p:spPr>
          <a:xfrm>
            <a:off x="474561" y="1817312"/>
            <a:ext cx="9354448" cy="4530725"/>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just">
              <a:buFont typeface="Wingdings" pitchFamily="2" charset="2"/>
              <a:buNone/>
              <a:defRPr/>
            </a:pPr>
            <a:r>
              <a:rPr lang="es-MX" sz="1900" dirty="0" smtClean="0">
                <a:effectLst/>
                <a:cs typeface="Arial" pitchFamily="34" charset="0"/>
              </a:rPr>
              <a:t>¿Qué es una conexión estructural?</a:t>
            </a:r>
          </a:p>
          <a:p>
            <a:pPr algn="just">
              <a:buFont typeface="Wingdings" pitchFamily="2" charset="2"/>
              <a:buNone/>
              <a:defRPr/>
            </a:pPr>
            <a:r>
              <a:rPr lang="es-MX" sz="1900" dirty="0" smtClean="0">
                <a:effectLst/>
                <a:cs typeface="Arial" pitchFamily="34" charset="0"/>
              </a:rPr>
              <a:t>Es el punto de unión entre elementos estructurales, las conexiones más utilizadas en la construcción son a base de tornillos o soldadura. </a:t>
            </a:r>
          </a:p>
          <a:p>
            <a:pPr algn="just">
              <a:buFont typeface="Wingdings" pitchFamily="2" charset="2"/>
              <a:buNone/>
              <a:defRPr/>
            </a:pPr>
            <a:r>
              <a:rPr lang="en-US" sz="1900" dirty="0" smtClean="0">
                <a:effectLst/>
                <a:cs typeface="Arial" pitchFamily="34" charset="0"/>
              </a:rPr>
              <a:t>¿</a:t>
            </a:r>
            <a:r>
              <a:rPr lang="es-MX" sz="1900" dirty="0" smtClean="0">
                <a:effectLst/>
                <a:cs typeface="Arial" pitchFamily="34" charset="0"/>
              </a:rPr>
              <a:t>Qué</a:t>
            </a:r>
            <a:r>
              <a:rPr lang="en-US" sz="1900" dirty="0" smtClean="0">
                <a:effectLst/>
                <a:cs typeface="Arial" pitchFamily="34" charset="0"/>
              </a:rPr>
              <a:t> </a:t>
            </a:r>
            <a:r>
              <a:rPr lang="es-MX" sz="1900" dirty="0" smtClean="0">
                <a:effectLst/>
                <a:cs typeface="Arial" pitchFamily="34" charset="0"/>
              </a:rPr>
              <a:t>importancia</a:t>
            </a:r>
            <a:r>
              <a:rPr lang="en-US" sz="1900" dirty="0" smtClean="0">
                <a:effectLst/>
                <a:cs typeface="Arial" pitchFamily="34" charset="0"/>
              </a:rPr>
              <a:t> </a:t>
            </a:r>
            <a:r>
              <a:rPr lang="es-MX" sz="1900" dirty="0" smtClean="0">
                <a:effectLst/>
                <a:cs typeface="Arial" pitchFamily="34" charset="0"/>
              </a:rPr>
              <a:t>tienen</a:t>
            </a:r>
            <a:r>
              <a:rPr lang="en-US" sz="1900" dirty="0" smtClean="0">
                <a:effectLst/>
                <a:cs typeface="Arial" pitchFamily="34" charset="0"/>
              </a:rPr>
              <a:t>?</a:t>
            </a:r>
          </a:p>
          <a:p>
            <a:pPr algn="just">
              <a:buFont typeface="Wingdings" pitchFamily="2" charset="2"/>
              <a:buNone/>
              <a:defRPr/>
            </a:pPr>
            <a:r>
              <a:rPr lang="en-US" sz="1900" dirty="0" smtClean="0">
                <a:effectLst/>
                <a:cs typeface="Arial" pitchFamily="34" charset="0"/>
              </a:rPr>
              <a:t>Son de </a:t>
            </a:r>
            <a:r>
              <a:rPr lang="es-MX" sz="1900" dirty="0" smtClean="0">
                <a:effectLst/>
                <a:cs typeface="Arial" pitchFamily="34" charset="0"/>
              </a:rPr>
              <a:t>suma</a:t>
            </a:r>
            <a:r>
              <a:rPr lang="en-US" sz="1900" dirty="0" smtClean="0">
                <a:effectLst/>
                <a:cs typeface="Arial" pitchFamily="34" charset="0"/>
              </a:rPr>
              <a:t> </a:t>
            </a:r>
            <a:r>
              <a:rPr lang="es-MX" sz="1900" dirty="0" smtClean="0">
                <a:effectLst/>
                <a:cs typeface="Arial" pitchFamily="34" charset="0"/>
              </a:rPr>
              <a:t>importancia</a:t>
            </a:r>
            <a:r>
              <a:rPr lang="en-US" sz="1900" dirty="0" smtClean="0">
                <a:effectLst/>
                <a:cs typeface="Arial" pitchFamily="34" charset="0"/>
              </a:rPr>
              <a:t>. </a:t>
            </a:r>
            <a:r>
              <a:rPr lang="es-MX" sz="1900" noProof="1" smtClean="0">
                <a:effectLst/>
                <a:cs typeface="Arial" pitchFamily="34" charset="0"/>
              </a:rPr>
              <a:t>Una</a:t>
            </a:r>
            <a:r>
              <a:rPr lang="en-US" sz="1900" dirty="0" smtClean="0">
                <a:effectLst/>
                <a:cs typeface="Arial" pitchFamily="34" charset="0"/>
              </a:rPr>
              <a:t> </a:t>
            </a:r>
            <a:r>
              <a:rPr lang="es-MX" sz="1900" dirty="0" smtClean="0">
                <a:effectLst/>
                <a:cs typeface="Arial" pitchFamily="34" charset="0"/>
              </a:rPr>
              <a:t>conexión inadecuada </a:t>
            </a:r>
            <a:r>
              <a:rPr lang="en-US" sz="1900" dirty="0" smtClean="0">
                <a:effectLst/>
                <a:cs typeface="Arial" pitchFamily="34" charset="0"/>
              </a:rPr>
              <a:t>que </a:t>
            </a:r>
            <a:r>
              <a:rPr lang="es-MX" sz="1900" dirty="0" smtClean="0">
                <a:effectLst/>
                <a:cs typeface="Arial" pitchFamily="34" charset="0"/>
              </a:rPr>
              <a:t>puede ser </a:t>
            </a:r>
            <a:r>
              <a:rPr lang="en-US" sz="1900" dirty="0" smtClean="0">
                <a:effectLst/>
                <a:cs typeface="Arial" pitchFamily="34" charset="0"/>
              </a:rPr>
              <a:t>el “</a:t>
            </a:r>
            <a:r>
              <a:rPr lang="es-MX" sz="1900" dirty="0" smtClean="0">
                <a:effectLst/>
                <a:cs typeface="Arial" pitchFamily="34" charset="0"/>
              </a:rPr>
              <a:t>eslabón débil</a:t>
            </a:r>
            <a:r>
              <a:rPr lang="en-US" sz="1900" dirty="0" smtClean="0">
                <a:effectLst/>
                <a:cs typeface="Arial" pitchFamily="34" charset="0"/>
              </a:rPr>
              <a:t>” </a:t>
            </a:r>
            <a:r>
              <a:rPr lang="es-MX" sz="1900" dirty="0" smtClean="0">
                <a:effectLst/>
                <a:cs typeface="Arial" pitchFamily="34" charset="0"/>
              </a:rPr>
              <a:t>en una</a:t>
            </a:r>
          </a:p>
          <a:p>
            <a:pPr marL="0" indent="0" algn="just">
              <a:buFont typeface="Wingdings" pitchFamily="2" charset="2"/>
              <a:buNone/>
              <a:defRPr/>
            </a:pPr>
            <a:r>
              <a:rPr lang="es-MX" sz="1900" dirty="0" smtClean="0">
                <a:effectLst/>
                <a:cs typeface="Arial" pitchFamily="34" charset="0"/>
              </a:rPr>
              <a:t>estructura</a:t>
            </a:r>
            <a:r>
              <a:rPr lang="en-US" sz="1900" dirty="0" smtClean="0">
                <a:effectLst/>
                <a:cs typeface="Arial" pitchFamily="34" charset="0"/>
              </a:rPr>
              <a:t>, </a:t>
            </a:r>
            <a:r>
              <a:rPr lang="es-MX" sz="1900" dirty="0" smtClean="0">
                <a:effectLst/>
                <a:cs typeface="Arial" pitchFamily="34" charset="0"/>
              </a:rPr>
              <a:t>ha sido </a:t>
            </a:r>
            <a:r>
              <a:rPr lang="en-US" sz="1900" dirty="0" smtClean="0">
                <a:effectLst/>
                <a:cs typeface="Arial" pitchFamily="34" charset="0"/>
              </a:rPr>
              <a:t>la causa de </a:t>
            </a:r>
            <a:r>
              <a:rPr lang="es-MX" sz="1900" dirty="0" smtClean="0">
                <a:effectLst/>
                <a:cs typeface="Arial" pitchFamily="34" charset="0"/>
              </a:rPr>
              <a:t>numerosas fallas</a:t>
            </a:r>
            <a:r>
              <a:rPr lang="en-US" sz="1900" dirty="0" smtClean="0">
                <a:effectLst/>
                <a:cs typeface="Arial" pitchFamily="34" charset="0"/>
              </a:rPr>
              <a:t>. Las </a:t>
            </a:r>
            <a:r>
              <a:rPr lang="es-MX" sz="1900" dirty="0" smtClean="0">
                <a:effectLst/>
                <a:cs typeface="Arial" pitchFamily="34" charset="0"/>
              </a:rPr>
              <a:t>estadísticas revelan </a:t>
            </a:r>
            <a:r>
              <a:rPr lang="en-US" sz="1900" dirty="0" smtClean="0">
                <a:effectLst/>
                <a:cs typeface="Arial" pitchFamily="34" charset="0"/>
              </a:rPr>
              <a:t>que un mayor </a:t>
            </a:r>
            <a:r>
              <a:rPr lang="es-MX" sz="1900" dirty="0" smtClean="0">
                <a:effectLst/>
                <a:cs typeface="Arial" pitchFamily="34" charset="0"/>
              </a:rPr>
              <a:t>porcentaje de fallo en una estructura se debe a un error en la conexión</a:t>
            </a:r>
            <a:r>
              <a:rPr lang="en-US" sz="1900" dirty="0" smtClean="0">
                <a:effectLst/>
                <a:cs typeface="Arial" pitchFamily="34" charset="0"/>
              </a:rPr>
              <a:t>.</a:t>
            </a:r>
          </a:p>
          <a:p>
            <a:pPr marL="0" indent="0" algn="just">
              <a:buNone/>
              <a:defRPr/>
            </a:pPr>
            <a:endParaRPr lang="es-MX" sz="1900" dirty="0"/>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4</a:t>
            </a:fld>
            <a:r>
              <a:rPr lang="es-MX" dirty="0" smtClean="0"/>
              <a:t>/69</a:t>
            </a:r>
            <a:endParaRPr lang="es-MX" dirty="0"/>
          </a:p>
        </p:txBody>
      </p:sp>
      <p:pic>
        <p:nvPicPr>
          <p:cNvPr id="3" name="Imagen 2"/>
          <p:cNvPicPr>
            <a:picLocks noChangeAspect="1"/>
          </p:cNvPicPr>
          <p:nvPr/>
        </p:nvPicPr>
        <p:blipFill>
          <a:blip r:embed="rId7"/>
          <a:stretch>
            <a:fillRect/>
          </a:stretch>
        </p:blipFill>
        <p:spPr>
          <a:xfrm>
            <a:off x="1982802" y="4136668"/>
            <a:ext cx="2817235" cy="2253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p:nvPicPr>
        <p:blipFill>
          <a:blip r:embed="rId8"/>
          <a:stretch>
            <a:fillRect/>
          </a:stretch>
        </p:blipFill>
        <p:spPr>
          <a:xfrm>
            <a:off x="4998388" y="4136669"/>
            <a:ext cx="3008922" cy="2253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918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ANÁLISIS POR RESISTENCIA ULTIMA</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13 Rectángulo"/>
          <p:cNvSpPr/>
          <p:nvPr/>
        </p:nvSpPr>
        <p:spPr>
          <a:xfrm>
            <a:off x="474561" y="1817312"/>
            <a:ext cx="9354448" cy="384721"/>
          </a:xfrm>
          <a:prstGeom prst="rect">
            <a:avLst/>
          </a:prstGeom>
        </p:spPr>
        <p:txBody>
          <a:bodyPr wrap="square">
            <a:spAutoFit/>
          </a:bodyPr>
          <a:lstStyle/>
          <a:p>
            <a:pPr algn="just"/>
            <a:r>
              <a:rPr lang="es-MX" sz="1900" dirty="0" smtClean="0"/>
              <a:t>Para determinar el elemento critico; se calcula la razón para cada elemento, donde:</a:t>
            </a:r>
            <a:endParaRPr lang="es-MX" sz="1900" dirty="0"/>
          </a:p>
        </p:txBody>
      </p:sp>
      <mc:AlternateContent xmlns:mc="http://schemas.openxmlformats.org/markup-compatibility/2006" xmlns:a14="http://schemas.microsoft.com/office/drawing/2010/main">
        <mc:Choice Requires="a14">
          <p:sp>
            <p:nvSpPr>
              <p:cNvPr id="11" name="TextBox 2"/>
              <p:cNvSpPr txBox="1"/>
              <p:nvPr/>
            </p:nvSpPr>
            <p:spPr>
              <a:xfrm>
                <a:off x="3116412" y="2564093"/>
                <a:ext cx="4208159" cy="3724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i="1" smtClean="0">
                              <a:latin typeface="Cambria Math"/>
                              <a:ea typeface="Cambria Math"/>
                            </a:rPr>
                            <m:t>∆</m:t>
                          </m:r>
                        </m:e>
                        <m:sub>
                          <m:r>
                            <a:rPr lang="es-MX" b="0" i="1" smtClean="0">
                              <a:latin typeface="Cambria Math"/>
                            </a:rPr>
                            <m:t>𝑚</m:t>
                          </m:r>
                          <m:r>
                            <a:rPr lang="es-419" b="0" i="1" smtClean="0">
                              <a:latin typeface="Cambria Math" panose="02040503050406030204" pitchFamily="18" charset="0"/>
                            </a:rPr>
                            <m:t>á</m:t>
                          </m:r>
                          <m:r>
                            <a:rPr lang="es-MX" b="0" i="1" smtClean="0">
                              <a:latin typeface="Cambria Math"/>
                            </a:rPr>
                            <m:t>𝑥</m:t>
                          </m:r>
                        </m:sub>
                      </m:sSub>
                      <m:r>
                        <a:rPr lang="es-MX" b="0" i="1" smtClean="0">
                          <a:latin typeface="Cambria Math"/>
                        </a:rPr>
                        <m:t>=1.087</m:t>
                      </m:r>
                      <m:r>
                        <a:rPr lang="es-MX" b="0" i="1" smtClean="0">
                          <a:latin typeface="Cambria Math"/>
                        </a:rPr>
                        <m:t>𝑤</m:t>
                      </m:r>
                      <m:sSup>
                        <m:sSupPr>
                          <m:ctrlPr>
                            <a:rPr lang="es-MX" b="0" i="1" smtClean="0">
                              <a:latin typeface="Cambria Math" panose="02040503050406030204" pitchFamily="18" charset="0"/>
                            </a:rPr>
                          </m:ctrlPr>
                        </m:sSupPr>
                        <m:e>
                          <m:r>
                            <a:rPr lang="es-MX" b="0" i="1" smtClean="0">
                              <a:latin typeface="Cambria Math"/>
                            </a:rPr>
                            <m:t>(</m:t>
                          </m:r>
                          <m:r>
                            <a:rPr lang="es-MX" b="0" i="1" smtClean="0">
                              <a:latin typeface="Cambria Math"/>
                              <a:ea typeface="Cambria Math"/>
                            </a:rPr>
                            <m:t>∅+6)</m:t>
                          </m:r>
                        </m:e>
                        <m:sup>
                          <m:r>
                            <a:rPr lang="es-MX" b="0" i="1" smtClean="0">
                              <a:latin typeface="Cambria Math"/>
                            </a:rPr>
                            <m:t>−0.65</m:t>
                          </m:r>
                        </m:sup>
                      </m:sSup>
                      <m:r>
                        <a:rPr lang="es-MX" b="0" i="1" smtClean="0">
                          <a:latin typeface="Cambria Math"/>
                          <a:ea typeface="Cambria Math"/>
                        </a:rPr>
                        <m:t>≤0.17</m:t>
                      </m:r>
                      <m:r>
                        <a:rPr lang="es-MX" b="0" i="1" smtClean="0">
                          <a:latin typeface="Cambria Math"/>
                          <a:ea typeface="Cambria Math"/>
                        </a:rPr>
                        <m:t>𝑤</m:t>
                      </m:r>
                    </m:oMath>
                  </m:oMathPara>
                </a14:m>
                <a:endParaRPr lang="es-MX" dirty="0"/>
              </a:p>
            </p:txBody>
          </p:sp>
        </mc:Choice>
        <mc:Fallback xmlns="">
          <p:sp>
            <p:nvSpPr>
              <p:cNvPr id="11" name="TextBox 2"/>
              <p:cNvSpPr txBox="1">
                <a:spLocks noRot="1" noChangeAspect="1" noMove="1" noResize="1" noEditPoints="1" noAdjustHandles="1" noChangeArrowheads="1" noChangeShapeType="1" noTextEdit="1"/>
              </p:cNvSpPr>
              <p:nvPr/>
            </p:nvSpPr>
            <p:spPr>
              <a:xfrm>
                <a:off x="3116412" y="2564093"/>
                <a:ext cx="4208159" cy="372410"/>
              </a:xfrm>
              <a:prstGeom prst="rect">
                <a:avLst/>
              </a:prstGeom>
              <a:blipFill>
                <a:blip r:embed="rId7"/>
                <a:stretch>
                  <a:fillRect b="-13115"/>
                </a:stretch>
              </a:blipFill>
            </p:spPr>
            <p:txBody>
              <a:bodyPr/>
              <a:lstStyle/>
              <a:p>
                <a:r>
                  <a:rPr lang="es-MX">
                    <a:noFill/>
                  </a:rPr>
                  <a:t> </a:t>
                </a:r>
              </a:p>
            </p:txBody>
          </p:sp>
        </mc:Fallback>
      </mc:AlternateContent>
      <p:sp>
        <p:nvSpPr>
          <p:cNvPr id="15" name="13 Rectángulo"/>
          <p:cNvSpPr/>
          <p:nvPr/>
        </p:nvSpPr>
        <p:spPr>
          <a:xfrm>
            <a:off x="474561" y="2937667"/>
            <a:ext cx="9354448" cy="1261884"/>
          </a:xfrm>
          <a:prstGeom prst="rect">
            <a:avLst/>
          </a:prstGeom>
        </p:spPr>
        <p:txBody>
          <a:bodyPr wrap="square">
            <a:spAutoFit/>
          </a:bodyPr>
          <a:lstStyle/>
          <a:p>
            <a:pPr algn="just"/>
            <a:r>
              <a:rPr lang="es-MX" sz="1900" dirty="0" smtClean="0"/>
              <a:t>Dónde:</a:t>
            </a:r>
          </a:p>
          <a:p>
            <a:pPr marL="285750" indent="-285750" algn="just">
              <a:buFont typeface="Arial" pitchFamily="34" charset="0"/>
              <a:buChar char="•"/>
            </a:pPr>
            <a:r>
              <a:rPr lang="es-MX" sz="1900" dirty="0" smtClean="0"/>
              <a:t>Ф= Ángulo que la fuerza resistente forma con el eje del segmento de la soldadura.</a:t>
            </a:r>
          </a:p>
          <a:p>
            <a:pPr marL="285750" indent="-285750" algn="just">
              <a:buFont typeface="Arial" pitchFamily="34" charset="0"/>
              <a:buChar char="•"/>
            </a:pPr>
            <a:r>
              <a:rPr lang="es-MX" sz="1900" dirty="0"/>
              <a:t>w</a:t>
            </a:r>
            <a:r>
              <a:rPr lang="es-MX" sz="1900" dirty="0" smtClean="0"/>
              <a:t>= Tamaño del lado de la soldadura</a:t>
            </a:r>
          </a:p>
          <a:p>
            <a:pPr marL="285750" indent="-285750" algn="just">
              <a:buFont typeface="Arial" pitchFamily="34" charset="0"/>
              <a:buChar char="•"/>
            </a:pPr>
            <a:r>
              <a:rPr lang="es-MX" sz="1900" dirty="0"/>
              <a:t>r</a:t>
            </a:r>
            <a:r>
              <a:rPr lang="es-MX" sz="1900" dirty="0" smtClean="0"/>
              <a:t>= Distancia del CI al centroide de este segmento</a:t>
            </a:r>
            <a:endParaRPr lang="es-MX" sz="1900" dirty="0"/>
          </a:p>
        </p:txBody>
      </p:sp>
      <p:sp>
        <p:nvSpPr>
          <p:cNvPr id="17" name="13 Rectángulo"/>
          <p:cNvSpPr/>
          <p:nvPr/>
        </p:nvSpPr>
        <p:spPr>
          <a:xfrm>
            <a:off x="474561" y="4507742"/>
            <a:ext cx="9354448" cy="677108"/>
          </a:xfrm>
          <a:prstGeom prst="rect">
            <a:avLst/>
          </a:prstGeom>
        </p:spPr>
        <p:txBody>
          <a:bodyPr wrap="square">
            <a:spAutoFit/>
          </a:bodyPr>
          <a:lstStyle/>
          <a:p>
            <a:pPr algn="just"/>
            <a:r>
              <a:rPr lang="es-MX" sz="1900" dirty="0" smtClean="0"/>
              <a:t>El elemento con la menor razón es el que alcanza primero su capacidad ultima. La deformación de los otros elementos se calcula como:</a:t>
            </a:r>
          </a:p>
        </p:txBody>
      </p:sp>
      <mc:AlternateContent xmlns:mc="http://schemas.openxmlformats.org/markup-compatibility/2006" xmlns:a14="http://schemas.microsoft.com/office/drawing/2010/main">
        <mc:Choice Requires="a14">
          <p:sp>
            <p:nvSpPr>
              <p:cNvPr id="18" name="TextBox 3"/>
              <p:cNvSpPr txBox="1"/>
              <p:nvPr/>
            </p:nvSpPr>
            <p:spPr>
              <a:xfrm>
                <a:off x="4316501" y="5392234"/>
                <a:ext cx="1807983" cy="6135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i="1" smtClean="0">
                          <a:latin typeface="Cambria Math"/>
                          <a:ea typeface="Cambria Math"/>
                        </a:rPr>
                        <m:t>∆</m:t>
                      </m:r>
                      <m:r>
                        <a:rPr lang="es-MX" b="0" i="1" smtClean="0">
                          <a:latin typeface="Cambria Math"/>
                          <a:ea typeface="Cambria Math"/>
                        </a:rPr>
                        <m:t>=</m:t>
                      </m:r>
                      <m:f>
                        <m:fPr>
                          <m:ctrlPr>
                            <a:rPr lang="es-MX" b="0" i="1" smtClean="0">
                              <a:latin typeface="Cambria Math" panose="02040503050406030204" pitchFamily="18" charset="0"/>
                              <a:ea typeface="Cambria Math"/>
                            </a:rPr>
                          </m:ctrlPr>
                        </m:fPr>
                        <m:num>
                          <m:r>
                            <a:rPr lang="es-MX" b="0" i="1" smtClean="0">
                              <a:latin typeface="Cambria Math"/>
                              <a:ea typeface="Cambria Math"/>
                            </a:rPr>
                            <m:t>𝑟</m:t>
                          </m:r>
                        </m:num>
                        <m:den>
                          <m:sSub>
                            <m:sSubPr>
                              <m:ctrlPr>
                                <a:rPr lang="es-MX" b="0" i="1" smtClean="0">
                                  <a:latin typeface="Cambria Math" panose="02040503050406030204" pitchFamily="18" charset="0"/>
                                  <a:ea typeface="Cambria Math"/>
                                </a:rPr>
                              </m:ctrlPr>
                            </m:sSubPr>
                            <m:e>
                              <m:r>
                                <a:rPr lang="es-MX" b="0" i="1" smtClean="0">
                                  <a:latin typeface="Cambria Math"/>
                                  <a:ea typeface="Cambria Math"/>
                                </a:rPr>
                                <m:t>𝑟</m:t>
                              </m:r>
                            </m:e>
                            <m:sub>
                              <m:r>
                                <a:rPr lang="es-MX" b="0" i="1" smtClean="0">
                                  <a:latin typeface="Cambria Math"/>
                                  <a:ea typeface="Cambria Math"/>
                                </a:rPr>
                                <m:t>𝑚</m:t>
                              </m:r>
                              <m:r>
                                <a:rPr lang="es-419" b="0" i="1" smtClean="0">
                                  <a:latin typeface="Cambria Math" panose="02040503050406030204" pitchFamily="18" charset="0"/>
                                  <a:ea typeface="Cambria Math"/>
                                </a:rPr>
                                <m:t>á</m:t>
                              </m:r>
                              <m:r>
                                <a:rPr lang="es-MX" b="0" i="1" smtClean="0">
                                  <a:latin typeface="Cambria Math"/>
                                  <a:ea typeface="Cambria Math"/>
                                </a:rPr>
                                <m:t>𝑥</m:t>
                              </m:r>
                            </m:sub>
                          </m:sSub>
                        </m:den>
                      </m:f>
                      <m:sSub>
                        <m:sSubPr>
                          <m:ctrlPr>
                            <a:rPr lang="es-MX" b="0" i="1" smtClean="0">
                              <a:latin typeface="Cambria Math" panose="02040503050406030204" pitchFamily="18" charset="0"/>
                              <a:ea typeface="Cambria Math"/>
                            </a:rPr>
                          </m:ctrlPr>
                        </m:sSubPr>
                        <m:e>
                          <m:r>
                            <a:rPr lang="es-MX" b="0" i="1" smtClean="0">
                              <a:latin typeface="Cambria Math"/>
                              <a:ea typeface="Cambria Math"/>
                            </a:rPr>
                            <m:t>∆</m:t>
                          </m:r>
                        </m:e>
                        <m:sub>
                          <m:r>
                            <a:rPr lang="es-MX" b="0" i="1" smtClean="0">
                              <a:latin typeface="Cambria Math"/>
                              <a:ea typeface="Cambria Math"/>
                            </a:rPr>
                            <m:t>𝑚</m:t>
                          </m:r>
                          <m:r>
                            <a:rPr lang="es-419" b="0" i="1" smtClean="0">
                              <a:latin typeface="Cambria Math" panose="02040503050406030204" pitchFamily="18" charset="0"/>
                              <a:ea typeface="Cambria Math"/>
                            </a:rPr>
                            <m:t>á</m:t>
                          </m:r>
                          <m:r>
                            <a:rPr lang="es-MX" b="0" i="1" smtClean="0">
                              <a:latin typeface="Cambria Math"/>
                              <a:ea typeface="Cambria Math"/>
                            </a:rPr>
                            <m:t>𝑥</m:t>
                          </m:r>
                        </m:sub>
                      </m:sSub>
                    </m:oMath>
                  </m:oMathPara>
                </a14:m>
                <a:endParaRPr lang="es-MX" dirty="0"/>
              </a:p>
            </p:txBody>
          </p:sp>
        </mc:Choice>
        <mc:Fallback xmlns="">
          <p:sp>
            <p:nvSpPr>
              <p:cNvPr id="18" name="TextBox 3"/>
              <p:cNvSpPr txBox="1">
                <a:spLocks noRot="1" noChangeAspect="1" noMove="1" noResize="1" noEditPoints="1" noAdjustHandles="1" noChangeArrowheads="1" noChangeShapeType="1" noTextEdit="1"/>
              </p:cNvSpPr>
              <p:nvPr/>
            </p:nvSpPr>
            <p:spPr>
              <a:xfrm>
                <a:off x="4316501" y="5392234"/>
                <a:ext cx="1807983" cy="613501"/>
              </a:xfrm>
              <a:prstGeom prst="rect">
                <a:avLst/>
              </a:prstGeom>
              <a:blipFill>
                <a:blip r:embed="rId8"/>
                <a:stretch>
                  <a:fillRect/>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40</a:t>
            </a:fld>
            <a:r>
              <a:rPr lang="es-MX" dirty="0" smtClean="0"/>
              <a:t>/69</a:t>
            </a:r>
            <a:endParaRPr lang="es-MX" dirty="0"/>
          </a:p>
        </p:txBody>
      </p:sp>
    </p:spTree>
    <p:extLst>
      <p:ext uri="{BB962C8B-B14F-4D97-AF65-F5344CB8AC3E}">
        <p14:creationId xmlns:p14="http://schemas.microsoft.com/office/powerpoint/2010/main" val="371050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ANÁLISIS POR RESISTENCIA ULTIMA</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9" name="13 Rectángulo"/>
          <p:cNvSpPr/>
          <p:nvPr/>
        </p:nvSpPr>
        <p:spPr>
          <a:xfrm>
            <a:off x="474561" y="1817312"/>
            <a:ext cx="9354448" cy="384721"/>
          </a:xfrm>
          <a:prstGeom prst="rect">
            <a:avLst/>
          </a:prstGeom>
        </p:spPr>
        <p:txBody>
          <a:bodyPr wrap="square">
            <a:spAutoFit/>
          </a:bodyPr>
          <a:lstStyle/>
          <a:p>
            <a:pPr algn="just"/>
            <a:r>
              <a:rPr lang="es-MX" sz="1900" dirty="0" smtClean="0"/>
              <a:t>La fuerza resistente para cada elemento puede encontrarse con</a:t>
            </a:r>
            <a:endParaRPr lang="es-MX" sz="1900" dirty="0"/>
          </a:p>
        </p:txBody>
      </p:sp>
      <mc:AlternateContent xmlns:mc="http://schemas.openxmlformats.org/markup-compatibility/2006" xmlns:a14="http://schemas.microsoft.com/office/drawing/2010/main">
        <mc:Choice Requires="a14">
          <p:sp>
            <p:nvSpPr>
              <p:cNvPr id="20" name="TextBox 4"/>
              <p:cNvSpPr txBox="1"/>
              <p:nvPr/>
            </p:nvSpPr>
            <p:spPr>
              <a:xfrm>
                <a:off x="2273436" y="2273628"/>
                <a:ext cx="5894114" cy="3724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𝑅</m:t>
                      </m:r>
                      <m:r>
                        <a:rPr lang="es-MX" b="0" i="1" smtClean="0">
                          <a:latin typeface="Cambria Math"/>
                        </a:rPr>
                        <m:t>=0.60</m:t>
                      </m:r>
                      <m:sSub>
                        <m:sSubPr>
                          <m:ctrlPr>
                            <a:rPr lang="es-MX" b="0" i="1" smtClean="0">
                              <a:latin typeface="Cambria Math" panose="02040503050406030204" pitchFamily="18" charset="0"/>
                            </a:rPr>
                          </m:ctrlPr>
                        </m:sSubPr>
                        <m:e>
                          <m:r>
                            <a:rPr lang="es-MX" b="0" i="1" smtClean="0">
                              <a:latin typeface="Cambria Math"/>
                            </a:rPr>
                            <m:t>𝐹</m:t>
                          </m:r>
                        </m:e>
                        <m:sub>
                          <m:r>
                            <a:rPr lang="es-MX" b="0" i="1" smtClean="0">
                              <a:latin typeface="Cambria Math"/>
                            </a:rPr>
                            <m:t>𝐸𝑋𝑋</m:t>
                          </m:r>
                        </m:sub>
                      </m:sSub>
                      <m:r>
                        <a:rPr lang="es-MX" b="0" i="1" smtClean="0">
                          <a:latin typeface="Cambria Math"/>
                        </a:rPr>
                        <m:t>(1.0+0.50</m:t>
                      </m:r>
                      <m:sSup>
                        <m:sSupPr>
                          <m:ctrlPr>
                            <a:rPr lang="es-MX" b="0" i="1" smtClean="0">
                              <a:latin typeface="Cambria Math" panose="02040503050406030204" pitchFamily="18" charset="0"/>
                            </a:rPr>
                          </m:ctrlPr>
                        </m:sSupPr>
                        <m:e>
                          <m:r>
                            <a:rPr lang="es-MX" b="0" i="1" smtClean="0">
                              <a:latin typeface="Cambria Math"/>
                            </a:rPr>
                            <m:t>𝑆𝑒𝑛</m:t>
                          </m:r>
                        </m:e>
                        <m:sup>
                          <m:r>
                            <a:rPr lang="es-MX" b="0" i="1" smtClean="0">
                              <a:latin typeface="Cambria Math"/>
                            </a:rPr>
                            <m:t>1.5</m:t>
                          </m:r>
                        </m:sup>
                      </m:sSup>
                      <m:r>
                        <a:rPr lang="es-MX" b="0" i="1" smtClean="0">
                          <a:latin typeface="Cambria Math"/>
                          <a:ea typeface="Cambria Math"/>
                        </a:rPr>
                        <m:t>∅)</m:t>
                      </m:r>
                      <m:sSup>
                        <m:sSupPr>
                          <m:ctrlPr>
                            <a:rPr lang="es-MX" b="0" i="1" smtClean="0">
                              <a:latin typeface="Cambria Math" panose="02040503050406030204" pitchFamily="18" charset="0"/>
                              <a:ea typeface="Cambria Math"/>
                            </a:rPr>
                          </m:ctrlPr>
                        </m:sSupPr>
                        <m:e>
                          <m:d>
                            <m:dPr>
                              <m:begChr m:val="["/>
                              <m:endChr m:val="]"/>
                              <m:ctrlPr>
                                <a:rPr lang="es-MX" b="0" i="1" smtClean="0">
                                  <a:latin typeface="Cambria Math" panose="02040503050406030204" pitchFamily="18" charset="0"/>
                                  <a:ea typeface="Cambria Math"/>
                                </a:rPr>
                              </m:ctrlPr>
                            </m:dPr>
                            <m:e>
                              <m:r>
                                <a:rPr lang="es-MX" b="0" i="1" smtClean="0">
                                  <a:latin typeface="Cambria Math"/>
                                  <a:ea typeface="Cambria Math"/>
                                </a:rPr>
                                <m:t>𝑝</m:t>
                              </m:r>
                              <m:r>
                                <a:rPr lang="es-MX" b="0" i="1" smtClean="0">
                                  <a:latin typeface="Cambria Math"/>
                                  <a:ea typeface="Cambria Math"/>
                                </a:rPr>
                                <m:t>(1.9−0.9</m:t>
                              </m:r>
                              <m:r>
                                <a:rPr lang="es-MX" b="0" i="1" smtClean="0">
                                  <a:latin typeface="Cambria Math"/>
                                  <a:ea typeface="Cambria Math"/>
                                </a:rPr>
                                <m:t>𝑝</m:t>
                              </m:r>
                              <m:r>
                                <a:rPr lang="es-MX" b="0" i="1" smtClean="0">
                                  <a:latin typeface="Cambria Math"/>
                                  <a:ea typeface="Cambria Math"/>
                                </a:rPr>
                                <m:t>)</m:t>
                              </m:r>
                            </m:e>
                          </m:d>
                        </m:e>
                        <m:sup>
                          <m:r>
                            <a:rPr lang="es-MX" b="0" i="1" smtClean="0">
                              <a:latin typeface="Cambria Math"/>
                              <a:ea typeface="Cambria Math"/>
                            </a:rPr>
                            <m:t>0.3</m:t>
                          </m:r>
                        </m:sup>
                      </m:sSup>
                    </m:oMath>
                  </m:oMathPara>
                </a14:m>
                <a:endParaRPr lang="es-MX" dirty="0"/>
              </a:p>
            </p:txBody>
          </p:sp>
        </mc:Choice>
        <mc:Fallback xmlns="">
          <p:sp>
            <p:nvSpPr>
              <p:cNvPr id="20" name="TextBox 4"/>
              <p:cNvSpPr txBox="1">
                <a:spLocks noRot="1" noChangeAspect="1" noMove="1" noResize="1" noEditPoints="1" noAdjustHandles="1" noChangeArrowheads="1" noChangeShapeType="1" noTextEdit="1"/>
              </p:cNvSpPr>
              <p:nvPr/>
            </p:nvSpPr>
            <p:spPr>
              <a:xfrm>
                <a:off x="2273436" y="2273628"/>
                <a:ext cx="5894114" cy="372410"/>
              </a:xfrm>
              <a:prstGeom prst="rect">
                <a:avLst/>
              </a:prstGeom>
              <a:blipFill rotWithShape="0">
                <a:blip r:embed="rId7"/>
                <a:stretch>
                  <a:fillRect b="-1311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1" name="13 Rectángulo"/>
              <p:cNvSpPr/>
              <p:nvPr/>
            </p:nvSpPr>
            <p:spPr>
              <a:xfrm>
                <a:off x="543269" y="2757726"/>
                <a:ext cx="9354448" cy="1005981"/>
              </a:xfrm>
              <a:prstGeom prst="rect">
                <a:avLst/>
              </a:prstGeom>
            </p:spPr>
            <p:txBody>
              <a:bodyPr wrap="square">
                <a:spAutoFit/>
              </a:bodyPr>
              <a:lstStyle/>
              <a:p>
                <a:pPr algn="just"/>
                <a:r>
                  <a:rPr lang="es-MX" sz="1900" dirty="0" smtClean="0">
                    <a:effectLst/>
                  </a:rPr>
                  <a:t>Dónde:</a:t>
                </a:r>
                <a:endParaRPr lang="es-MX" sz="1900" dirty="0">
                  <a:effectLst/>
                </a:endParaRPr>
              </a:p>
              <a:p>
                <a:pPr marL="285750" indent="-285750" algn="just">
                  <a:buFont typeface="Arial" pitchFamily="34" charset="0"/>
                  <a:buChar char="•"/>
                </a:pPr>
                <a:r>
                  <a:rPr lang="es-MX" sz="1900" dirty="0" smtClean="0">
                    <a:effectLst/>
                  </a:rPr>
                  <a:t>FEXX: Resistencia a la tensión del electrodo.</a:t>
                </a:r>
              </a:p>
              <a:p>
                <a:pPr marL="285750" indent="-285750" algn="just">
                  <a:buFont typeface="Arial" pitchFamily="34" charset="0"/>
                  <a:buChar char="•"/>
                </a:pPr>
                <a:r>
                  <a:rPr lang="es-MX" sz="1900" dirty="0">
                    <a:effectLst/>
                  </a:rPr>
                  <a:t>p</a:t>
                </a:r>
                <a:r>
                  <a:rPr lang="es-MX" sz="1900" dirty="0" smtClean="0">
                    <a:effectLst/>
                  </a:rPr>
                  <a:t>= </a:t>
                </a:r>
                <a14:m>
                  <m:oMath xmlns:m="http://schemas.openxmlformats.org/officeDocument/2006/math">
                    <m:f>
                      <m:fPr>
                        <m:type m:val="skw"/>
                        <m:ctrlPr>
                          <a:rPr lang="es-MX" sz="1900" i="1" smtClean="0">
                            <a:effectLst/>
                            <a:latin typeface="Cambria Math" panose="02040503050406030204" pitchFamily="18" charset="0"/>
                          </a:rPr>
                        </m:ctrlPr>
                      </m:fPr>
                      <m:num>
                        <m:r>
                          <a:rPr lang="es-MX" sz="1900" i="1" smtClean="0">
                            <a:effectLst/>
                            <a:latin typeface="Cambria Math" panose="02040503050406030204" pitchFamily="18" charset="0"/>
                            <a:ea typeface="Cambria Math"/>
                          </a:rPr>
                          <m:t>∆</m:t>
                        </m:r>
                      </m:num>
                      <m:den>
                        <m:sSub>
                          <m:sSubPr>
                            <m:ctrlPr>
                              <a:rPr lang="es-MX" sz="1900" i="1" smtClean="0">
                                <a:effectLst/>
                                <a:latin typeface="Cambria Math" panose="02040503050406030204" pitchFamily="18" charset="0"/>
                              </a:rPr>
                            </m:ctrlPr>
                          </m:sSubPr>
                          <m:e>
                            <m:r>
                              <a:rPr lang="es-MX" sz="1900" i="1" smtClean="0">
                                <a:effectLst/>
                                <a:latin typeface="Cambria Math" panose="02040503050406030204" pitchFamily="18" charset="0"/>
                                <a:ea typeface="Cambria Math"/>
                              </a:rPr>
                              <m:t>∆</m:t>
                            </m:r>
                          </m:e>
                          <m:sub>
                            <m:r>
                              <a:rPr lang="es-MX" sz="1900" b="0" i="1" smtClean="0">
                                <a:effectLst/>
                                <a:latin typeface="Cambria Math" panose="02040503050406030204" pitchFamily="18" charset="0"/>
                              </a:rPr>
                              <m:t>𝑚</m:t>
                            </m:r>
                            <m:r>
                              <a:rPr lang="es-419" sz="1900" b="0" i="1" smtClean="0">
                                <a:effectLst/>
                                <a:latin typeface="Cambria Math" panose="02040503050406030204" pitchFamily="18" charset="0"/>
                              </a:rPr>
                              <m:t>á</m:t>
                            </m:r>
                            <m:r>
                              <a:rPr lang="es-MX" sz="1900" b="0" i="1" smtClean="0">
                                <a:effectLst/>
                                <a:latin typeface="Cambria Math" panose="02040503050406030204" pitchFamily="18" charset="0"/>
                              </a:rPr>
                              <m:t>𝑥</m:t>
                            </m:r>
                          </m:sub>
                        </m:sSub>
                      </m:den>
                    </m:f>
                  </m:oMath>
                </a14:m>
                <a:endParaRPr lang="es-MX" sz="1900" dirty="0" smtClean="0">
                  <a:effectLst/>
                </a:endParaRPr>
              </a:p>
            </p:txBody>
          </p:sp>
        </mc:Choice>
        <mc:Fallback xmlns="">
          <p:sp>
            <p:nvSpPr>
              <p:cNvPr id="21" name="13 Rectángulo"/>
              <p:cNvSpPr>
                <a:spLocks noRot="1" noChangeAspect="1" noMove="1" noResize="1" noEditPoints="1" noAdjustHandles="1" noChangeArrowheads="1" noChangeShapeType="1" noTextEdit="1"/>
              </p:cNvSpPr>
              <p:nvPr/>
            </p:nvSpPr>
            <p:spPr>
              <a:xfrm>
                <a:off x="543269" y="2757726"/>
                <a:ext cx="9354448" cy="1005981"/>
              </a:xfrm>
              <a:prstGeom prst="rect">
                <a:avLst/>
              </a:prstGeom>
              <a:blipFill>
                <a:blip r:embed="rId8"/>
                <a:stretch>
                  <a:fillRect l="-586" t="-3030" b="-90303"/>
                </a:stretch>
              </a:blipFill>
            </p:spPr>
            <p:txBody>
              <a:bodyPr/>
              <a:lstStyle/>
              <a:p>
                <a:r>
                  <a:rPr lang="es-MX">
                    <a:noFill/>
                  </a:rPr>
                  <a:t> </a:t>
                </a:r>
              </a:p>
            </p:txBody>
          </p:sp>
        </mc:Fallback>
      </mc:AlternateContent>
      <p:sp>
        <p:nvSpPr>
          <p:cNvPr id="22" name="13 Rectángulo"/>
          <p:cNvSpPr/>
          <p:nvPr/>
        </p:nvSpPr>
        <p:spPr>
          <a:xfrm>
            <a:off x="548665" y="3875395"/>
            <a:ext cx="9280344" cy="1554272"/>
          </a:xfrm>
          <a:prstGeom prst="rect">
            <a:avLst/>
          </a:prstGeom>
        </p:spPr>
        <p:txBody>
          <a:bodyPr wrap="square">
            <a:spAutoFit/>
          </a:bodyPr>
          <a:lstStyle/>
          <a:p>
            <a:pPr algn="just"/>
            <a:r>
              <a:rPr lang="es-MX" sz="1900" dirty="0" smtClean="0"/>
              <a:t>La necesidad del uso de una computadora es obvio. Las soluciones por computadora de varias configuraciones comunes de las conexiones por cortante excéntricas soldadas están dadas en forma tabular en la parte 8 del Manual. Las tablas 8-38 a la 8-45 dan las capacidades por caga factorizada de varias combinaciones de segmentos de soldadura horizontales y verticales con base en un análisis por resistencia ultima.</a:t>
            </a:r>
            <a:endParaRPr lang="es-MX" sz="1900" dirty="0"/>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41</a:t>
            </a:fld>
            <a:r>
              <a:rPr lang="es-MX" dirty="0" smtClean="0"/>
              <a:t>/69</a:t>
            </a:r>
            <a:endParaRPr lang="es-MX" dirty="0"/>
          </a:p>
        </p:txBody>
      </p:sp>
    </p:spTree>
    <p:extLst>
      <p:ext uri="{BB962C8B-B14F-4D97-AF65-F5344CB8AC3E}">
        <p14:creationId xmlns:p14="http://schemas.microsoft.com/office/powerpoint/2010/main" val="816511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EJEMPLO 8.6</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5" name="13 Rectángulo"/>
          <p:cNvSpPr/>
          <p:nvPr/>
        </p:nvSpPr>
        <p:spPr>
          <a:xfrm>
            <a:off x="474561" y="1817312"/>
            <a:ext cx="9354448" cy="969496"/>
          </a:xfrm>
          <a:prstGeom prst="rect">
            <a:avLst/>
          </a:prstGeom>
        </p:spPr>
        <p:txBody>
          <a:bodyPr wrap="square">
            <a:spAutoFit/>
          </a:bodyPr>
          <a:lstStyle/>
          <a:p>
            <a:pPr algn="just"/>
            <a:r>
              <a:rPr lang="es-MX" sz="1900" dirty="0" smtClean="0"/>
              <a:t>Determine el tamaño de la soldadura requerida para la conexión en el ejemplo anterior (8.5), </a:t>
            </a:r>
            <a:r>
              <a:rPr lang="es-MX" sz="1900" b="1" dirty="0" smtClean="0"/>
              <a:t>con base a las consideraciones de resistencia ultima. </a:t>
            </a:r>
            <a:r>
              <a:rPr lang="es-MX" sz="1900" dirty="0" smtClean="0"/>
              <a:t>Emplee las tablas para grupos de soldaduras cargadas excéntricamente dadas por la parte 8 del manual.</a:t>
            </a:r>
            <a:endParaRPr lang="es-MX" sz="1900" dirty="0"/>
          </a:p>
        </p:txBody>
      </p:sp>
      <p:pic>
        <p:nvPicPr>
          <p:cNvPr id="17" name="Picture 2" descr="C:\Users\Danny Donnaz\Pictures\Mis escaneos\2012-05 (may)\Expo 3000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6596" y="2946489"/>
            <a:ext cx="3596481" cy="3238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42</a:t>
            </a:fld>
            <a:r>
              <a:rPr lang="es-MX" dirty="0" smtClean="0"/>
              <a:t>/69</a:t>
            </a:r>
            <a:endParaRPr lang="es-MX" dirty="0"/>
          </a:p>
        </p:txBody>
      </p:sp>
    </p:spTree>
    <p:extLst>
      <p:ext uri="{BB962C8B-B14F-4D97-AF65-F5344CB8AC3E}">
        <p14:creationId xmlns:p14="http://schemas.microsoft.com/office/powerpoint/2010/main" val="2581125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SOLUCIÓN 8.6</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13 Rectángulo"/>
          <p:cNvSpPr/>
          <p:nvPr/>
        </p:nvSpPr>
        <p:spPr>
          <a:xfrm>
            <a:off x="474561" y="1817312"/>
            <a:ext cx="9354448" cy="677108"/>
          </a:xfrm>
          <a:prstGeom prst="rect">
            <a:avLst/>
          </a:prstGeom>
        </p:spPr>
        <p:txBody>
          <a:bodyPr wrap="square">
            <a:spAutoFit/>
          </a:bodyPr>
          <a:lstStyle/>
          <a:p>
            <a:pPr algn="just"/>
            <a:r>
              <a:rPr lang="es-MX" sz="1900" dirty="0" smtClean="0"/>
              <a:t>La soldadura del ejemplo es del mismo tipo que el mostrado en la tabla 8-42 y la carga es similar. Las siguientes constantes geométricas se requieren para entrar a la tabla:</a:t>
            </a:r>
          </a:p>
        </p:txBody>
      </p:sp>
      <mc:AlternateContent xmlns:mc="http://schemas.openxmlformats.org/markup-compatibility/2006" xmlns:a14="http://schemas.microsoft.com/office/drawing/2010/main">
        <mc:Choice Requires="a14">
          <p:sp>
            <p:nvSpPr>
              <p:cNvPr id="11" name="TextBox 1"/>
              <p:cNvSpPr txBox="1"/>
              <p:nvPr/>
            </p:nvSpPr>
            <p:spPr>
              <a:xfrm>
                <a:off x="3823344" y="2550930"/>
                <a:ext cx="2656881"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𝑎</m:t>
                      </m:r>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𝑎𝑙</m:t>
                          </m:r>
                        </m:num>
                        <m:den>
                          <m:r>
                            <a:rPr lang="es-MX" b="0" i="1" smtClean="0">
                              <a:latin typeface="Cambria Math"/>
                            </a:rPr>
                            <m:t>𝑙</m:t>
                          </m:r>
                        </m:den>
                      </m:f>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𝑒</m:t>
                          </m:r>
                        </m:num>
                        <m:den>
                          <m:r>
                            <a:rPr lang="es-MX" b="0" i="1" smtClean="0">
                              <a:latin typeface="Cambria Math"/>
                            </a:rPr>
                            <m:t>𝑙</m:t>
                          </m:r>
                        </m:den>
                      </m:f>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15.7</m:t>
                          </m:r>
                        </m:num>
                        <m:den>
                          <m:r>
                            <a:rPr lang="es-MX" b="0" i="1" smtClean="0">
                              <a:latin typeface="Cambria Math"/>
                            </a:rPr>
                            <m:t>12</m:t>
                          </m:r>
                        </m:den>
                      </m:f>
                      <m:r>
                        <a:rPr lang="es-MX" b="0" i="1" smtClean="0">
                          <a:latin typeface="Cambria Math"/>
                        </a:rPr>
                        <m:t>=1.3</m:t>
                      </m:r>
                    </m:oMath>
                  </m:oMathPara>
                </a14:m>
                <a:endParaRPr lang="es-MX" dirty="0"/>
              </a:p>
            </p:txBody>
          </p:sp>
        </mc:Choice>
        <mc:Fallback xmlns="">
          <p:sp>
            <p:nvSpPr>
              <p:cNvPr id="11" name="TextBox 1"/>
              <p:cNvSpPr txBox="1">
                <a:spLocks noRot="1" noChangeAspect="1" noMove="1" noResize="1" noEditPoints="1" noAdjustHandles="1" noChangeArrowheads="1" noChangeShapeType="1" noTextEdit="1"/>
              </p:cNvSpPr>
              <p:nvPr/>
            </p:nvSpPr>
            <p:spPr>
              <a:xfrm>
                <a:off x="3823344" y="2550930"/>
                <a:ext cx="2656881" cy="618311"/>
              </a:xfrm>
              <a:prstGeom prst="rect">
                <a:avLst/>
              </a:prstGeom>
              <a:blipFill rotWithShape="0">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8" name="TextBox 2"/>
              <p:cNvSpPr txBox="1"/>
              <p:nvPr/>
            </p:nvSpPr>
            <p:spPr>
              <a:xfrm>
                <a:off x="4127277" y="3222551"/>
                <a:ext cx="2262864" cy="6474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1900" b="0" i="1" smtClean="0">
                          <a:effectLst/>
                          <a:latin typeface="Cambria Math" panose="02040503050406030204" pitchFamily="18" charset="0"/>
                        </a:rPr>
                        <m:t>𝑘</m:t>
                      </m:r>
                      <m:r>
                        <a:rPr lang="es-MX" sz="1900" b="0" i="1" smtClean="0">
                          <a:effectLst/>
                          <a:latin typeface="Cambria Math" panose="02040503050406030204" pitchFamily="18" charset="0"/>
                        </a:rPr>
                        <m:t>=</m:t>
                      </m:r>
                      <m:f>
                        <m:fPr>
                          <m:ctrlPr>
                            <a:rPr lang="es-MX" sz="1900" b="0" i="1" smtClean="0">
                              <a:effectLst/>
                              <a:latin typeface="Cambria Math" panose="02040503050406030204" pitchFamily="18" charset="0"/>
                            </a:rPr>
                          </m:ctrlPr>
                        </m:fPr>
                        <m:num>
                          <m:r>
                            <a:rPr lang="es-MX" sz="1900" b="0" i="1" smtClean="0">
                              <a:effectLst/>
                              <a:latin typeface="Cambria Math" panose="02040503050406030204" pitchFamily="18" charset="0"/>
                            </a:rPr>
                            <m:t>𝑘𝑙</m:t>
                          </m:r>
                        </m:num>
                        <m:den>
                          <m:r>
                            <a:rPr lang="es-MX" sz="1900" b="0" i="1" smtClean="0">
                              <a:effectLst/>
                              <a:latin typeface="Cambria Math" panose="02040503050406030204" pitchFamily="18" charset="0"/>
                            </a:rPr>
                            <m:t>𝑙</m:t>
                          </m:r>
                        </m:den>
                      </m:f>
                      <m:r>
                        <a:rPr lang="es-MX" sz="1900" b="0" i="1" smtClean="0">
                          <a:effectLst/>
                          <a:latin typeface="Cambria Math" panose="02040503050406030204" pitchFamily="18" charset="0"/>
                        </a:rPr>
                        <m:t>=</m:t>
                      </m:r>
                      <m:f>
                        <m:fPr>
                          <m:ctrlPr>
                            <a:rPr lang="es-MX" sz="1900" b="0" i="1" smtClean="0">
                              <a:effectLst/>
                              <a:latin typeface="Cambria Math" panose="02040503050406030204" pitchFamily="18" charset="0"/>
                            </a:rPr>
                          </m:ctrlPr>
                        </m:fPr>
                        <m:num>
                          <m:r>
                            <a:rPr lang="es-MX" sz="1900" b="0" i="1" smtClean="0">
                              <a:effectLst/>
                              <a:latin typeface="Cambria Math" panose="02040503050406030204" pitchFamily="18" charset="0"/>
                            </a:rPr>
                            <m:t>8</m:t>
                          </m:r>
                        </m:num>
                        <m:den>
                          <m:r>
                            <a:rPr lang="es-MX" sz="1900" b="0" i="1" smtClean="0">
                              <a:effectLst/>
                              <a:latin typeface="Cambria Math" panose="02040503050406030204" pitchFamily="18" charset="0"/>
                            </a:rPr>
                            <m:t>12</m:t>
                          </m:r>
                        </m:den>
                      </m:f>
                      <m:r>
                        <a:rPr lang="es-MX" sz="1900" b="0" i="1" smtClean="0">
                          <a:effectLst/>
                          <a:latin typeface="Cambria Math" panose="02040503050406030204" pitchFamily="18" charset="0"/>
                        </a:rPr>
                        <m:t>=0.67</m:t>
                      </m:r>
                    </m:oMath>
                  </m:oMathPara>
                </a14:m>
                <a:endParaRPr lang="es-MX" sz="1900" dirty="0">
                  <a:effectLst/>
                </a:endParaRPr>
              </a:p>
            </p:txBody>
          </p:sp>
        </mc:Choice>
        <mc:Fallback xmlns="">
          <p:sp>
            <p:nvSpPr>
              <p:cNvPr id="18" name="TextBox 2"/>
              <p:cNvSpPr txBox="1">
                <a:spLocks noRot="1" noChangeAspect="1" noMove="1" noResize="1" noEditPoints="1" noAdjustHandles="1" noChangeArrowheads="1" noChangeShapeType="1" noTextEdit="1"/>
              </p:cNvSpPr>
              <p:nvPr/>
            </p:nvSpPr>
            <p:spPr>
              <a:xfrm>
                <a:off x="4127277" y="3222551"/>
                <a:ext cx="2262864" cy="647485"/>
              </a:xfrm>
              <a:prstGeom prst="rect">
                <a:avLst/>
              </a:prstGeom>
              <a:blipFill rotWithShape="0">
                <a:blip r:embed="rId8"/>
                <a:stretch>
                  <a:fillRect/>
                </a:stretch>
              </a:blipFill>
            </p:spPr>
            <p:txBody>
              <a:bodyPr/>
              <a:lstStyle/>
              <a:p>
                <a:r>
                  <a:rPr lang="es-MX">
                    <a:noFill/>
                  </a:rPr>
                  <a:t> </a:t>
                </a:r>
              </a:p>
            </p:txBody>
          </p:sp>
        </mc:Fallback>
      </mc:AlternateContent>
      <p:sp>
        <p:nvSpPr>
          <p:cNvPr id="19" name="13 Rectángulo"/>
          <p:cNvSpPr/>
          <p:nvPr/>
        </p:nvSpPr>
        <p:spPr>
          <a:xfrm>
            <a:off x="474561" y="4012921"/>
            <a:ext cx="9280344" cy="384721"/>
          </a:xfrm>
          <a:prstGeom prst="rect">
            <a:avLst/>
          </a:prstGeom>
        </p:spPr>
        <p:txBody>
          <a:bodyPr wrap="square">
            <a:spAutoFit/>
          </a:bodyPr>
          <a:lstStyle/>
          <a:p>
            <a:pPr algn="just"/>
            <a:r>
              <a:rPr lang="es-MX" sz="1900" dirty="0" smtClean="0"/>
              <a:t>Interpolando en la tabla se obtienen los valores de:</a:t>
            </a:r>
          </a:p>
        </p:txBody>
      </p:sp>
      <mc:AlternateContent xmlns:mc="http://schemas.openxmlformats.org/markup-compatibility/2006" xmlns:a14="http://schemas.microsoft.com/office/drawing/2010/main">
        <mc:Choice Requires="a14">
          <p:sp>
            <p:nvSpPr>
              <p:cNvPr id="20" name="TextBox 3"/>
              <p:cNvSpPr txBox="1"/>
              <p:nvPr/>
            </p:nvSpPr>
            <p:spPr>
              <a:xfrm>
                <a:off x="1533993" y="4426785"/>
                <a:ext cx="11357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𝐶</m:t>
                      </m:r>
                      <m:r>
                        <a:rPr lang="es-MX" b="0" i="1" smtClean="0">
                          <a:latin typeface="Cambria Math"/>
                        </a:rPr>
                        <m:t>=1.14</m:t>
                      </m:r>
                    </m:oMath>
                  </m:oMathPara>
                </a14:m>
                <a:endParaRPr lang="es-MX" dirty="0"/>
              </a:p>
            </p:txBody>
          </p:sp>
        </mc:Choice>
        <mc:Fallback xmlns="">
          <p:sp>
            <p:nvSpPr>
              <p:cNvPr id="20" name="TextBox 3"/>
              <p:cNvSpPr txBox="1">
                <a:spLocks noRot="1" noChangeAspect="1" noMove="1" noResize="1" noEditPoints="1" noAdjustHandles="1" noChangeArrowheads="1" noChangeShapeType="1" noTextEdit="1"/>
              </p:cNvSpPr>
              <p:nvPr/>
            </p:nvSpPr>
            <p:spPr>
              <a:xfrm>
                <a:off x="1533993" y="4426785"/>
                <a:ext cx="1135760" cy="369332"/>
              </a:xfrm>
              <a:prstGeom prst="rect">
                <a:avLst/>
              </a:prstGeom>
              <a:blipFill rotWithShape="0">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1" name="TextBox 14"/>
              <p:cNvSpPr txBox="1"/>
              <p:nvPr/>
            </p:nvSpPr>
            <p:spPr>
              <a:xfrm>
                <a:off x="1533993" y="4948517"/>
                <a:ext cx="9929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𝑘</m:t>
                      </m:r>
                      <m:r>
                        <a:rPr lang="es-MX" b="0" i="1" smtClean="0">
                          <a:latin typeface="Cambria Math"/>
                        </a:rPr>
                        <m:t>=0.6</m:t>
                      </m:r>
                    </m:oMath>
                  </m:oMathPara>
                </a14:m>
                <a:endParaRPr lang="es-MX" dirty="0"/>
              </a:p>
            </p:txBody>
          </p:sp>
        </mc:Choice>
        <mc:Fallback xmlns="">
          <p:sp>
            <p:nvSpPr>
              <p:cNvPr id="21" name="TextBox 14"/>
              <p:cNvSpPr txBox="1">
                <a:spLocks noRot="1" noChangeAspect="1" noMove="1" noResize="1" noEditPoints="1" noAdjustHandles="1" noChangeArrowheads="1" noChangeShapeType="1" noTextEdit="1"/>
              </p:cNvSpPr>
              <p:nvPr/>
            </p:nvSpPr>
            <p:spPr>
              <a:xfrm>
                <a:off x="1533993" y="4948517"/>
                <a:ext cx="992901" cy="369332"/>
              </a:xfrm>
              <a:prstGeom prst="rect">
                <a:avLst/>
              </a:prstGeom>
              <a:blipFill rotWithShape="0">
                <a:blip r:embed="rId10"/>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2" name="TextBox 15"/>
              <p:cNvSpPr txBox="1"/>
              <p:nvPr/>
            </p:nvSpPr>
            <p:spPr>
              <a:xfrm>
                <a:off x="7258121" y="4948517"/>
                <a:ext cx="9929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𝑘</m:t>
                      </m:r>
                      <m:r>
                        <a:rPr lang="es-MX" b="0" i="1" smtClean="0">
                          <a:latin typeface="Cambria Math"/>
                        </a:rPr>
                        <m:t>=0.7</m:t>
                      </m:r>
                    </m:oMath>
                  </m:oMathPara>
                </a14:m>
                <a:endParaRPr lang="es-MX" dirty="0"/>
              </a:p>
            </p:txBody>
          </p:sp>
        </mc:Choice>
        <mc:Fallback xmlns="">
          <p:sp>
            <p:nvSpPr>
              <p:cNvPr id="22" name="TextBox 15"/>
              <p:cNvSpPr txBox="1">
                <a:spLocks noRot="1" noChangeAspect="1" noMove="1" noResize="1" noEditPoints="1" noAdjustHandles="1" noChangeArrowheads="1" noChangeShapeType="1" noTextEdit="1"/>
              </p:cNvSpPr>
              <p:nvPr/>
            </p:nvSpPr>
            <p:spPr>
              <a:xfrm>
                <a:off x="7258121" y="4948517"/>
                <a:ext cx="992901" cy="369332"/>
              </a:xfrm>
              <a:prstGeom prst="rect">
                <a:avLst/>
              </a:prstGeom>
              <a:blipFill rotWithShape="0">
                <a:blip r:embed="rId11"/>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3" name="TextBox 16"/>
              <p:cNvSpPr txBox="1"/>
              <p:nvPr/>
            </p:nvSpPr>
            <p:spPr>
              <a:xfrm>
                <a:off x="7258121" y="4426785"/>
                <a:ext cx="11357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𝐶</m:t>
                      </m:r>
                      <m:r>
                        <a:rPr lang="es-MX" b="0" i="1" smtClean="0">
                          <a:latin typeface="Cambria Math"/>
                        </a:rPr>
                        <m:t>=1.30</m:t>
                      </m:r>
                    </m:oMath>
                  </m:oMathPara>
                </a14:m>
                <a:endParaRPr lang="es-MX" dirty="0"/>
              </a:p>
            </p:txBody>
          </p:sp>
        </mc:Choice>
        <mc:Fallback xmlns="">
          <p:sp>
            <p:nvSpPr>
              <p:cNvPr id="23" name="TextBox 16"/>
              <p:cNvSpPr txBox="1">
                <a:spLocks noRot="1" noChangeAspect="1" noMove="1" noResize="1" noEditPoints="1" noAdjustHandles="1" noChangeArrowheads="1" noChangeShapeType="1" noTextEdit="1"/>
              </p:cNvSpPr>
              <p:nvPr/>
            </p:nvSpPr>
            <p:spPr>
              <a:xfrm>
                <a:off x="7258121" y="4426785"/>
                <a:ext cx="1135760" cy="369332"/>
              </a:xfrm>
              <a:prstGeom prst="rect">
                <a:avLst/>
              </a:prstGeom>
              <a:blipFill rotWithShape="0">
                <a:blip r:embed="rId12"/>
                <a:stretch>
                  <a:fillRect/>
                </a:stretch>
              </a:blipFill>
            </p:spPr>
            <p:txBody>
              <a:bodyPr/>
              <a:lstStyle/>
              <a:p>
                <a:r>
                  <a:rPr lang="es-MX">
                    <a:noFill/>
                  </a:rPr>
                  <a:t> </a:t>
                </a:r>
              </a:p>
            </p:txBody>
          </p:sp>
        </mc:Fallback>
      </mc:AlternateContent>
      <p:sp>
        <p:nvSpPr>
          <p:cNvPr id="24" name="13 Rectángulo"/>
          <p:cNvSpPr/>
          <p:nvPr/>
        </p:nvSpPr>
        <p:spPr>
          <a:xfrm>
            <a:off x="474561" y="5308658"/>
            <a:ext cx="8424936" cy="384721"/>
          </a:xfrm>
          <a:prstGeom prst="rect">
            <a:avLst/>
          </a:prstGeom>
        </p:spPr>
        <p:txBody>
          <a:bodyPr wrap="square">
            <a:spAutoFit/>
          </a:bodyPr>
          <a:lstStyle/>
          <a:p>
            <a:pPr algn="just"/>
            <a:r>
              <a:rPr lang="es-MX" sz="1900" dirty="0" smtClean="0"/>
              <a:t>Al interpolar, entre estos dos valores para k=0.67 se obtiene:</a:t>
            </a:r>
          </a:p>
        </p:txBody>
      </p:sp>
      <mc:AlternateContent xmlns:mc="http://schemas.openxmlformats.org/markup-compatibility/2006" xmlns:a14="http://schemas.microsoft.com/office/drawing/2010/main">
        <mc:Choice Requires="a14">
          <p:sp>
            <p:nvSpPr>
              <p:cNvPr id="25" name="TextBox 4"/>
              <p:cNvSpPr txBox="1"/>
              <p:nvPr/>
            </p:nvSpPr>
            <p:spPr>
              <a:xfrm>
                <a:off x="4542536" y="5731477"/>
                <a:ext cx="11357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𝐶</m:t>
                      </m:r>
                      <m:r>
                        <a:rPr lang="es-MX" b="0" i="1" smtClean="0">
                          <a:latin typeface="Cambria Math"/>
                        </a:rPr>
                        <m:t>=1.25</m:t>
                      </m:r>
                    </m:oMath>
                  </m:oMathPara>
                </a14:m>
                <a:endParaRPr lang="es-MX" dirty="0"/>
              </a:p>
            </p:txBody>
          </p:sp>
        </mc:Choice>
        <mc:Fallback xmlns="">
          <p:sp>
            <p:nvSpPr>
              <p:cNvPr id="25" name="TextBox 4"/>
              <p:cNvSpPr txBox="1">
                <a:spLocks noRot="1" noChangeAspect="1" noMove="1" noResize="1" noEditPoints="1" noAdjustHandles="1" noChangeArrowheads="1" noChangeShapeType="1" noTextEdit="1"/>
              </p:cNvSpPr>
              <p:nvPr/>
            </p:nvSpPr>
            <p:spPr>
              <a:xfrm>
                <a:off x="4542536" y="5731477"/>
                <a:ext cx="1135760" cy="369332"/>
              </a:xfrm>
              <a:prstGeom prst="rect">
                <a:avLst/>
              </a:prstGeom>
              <a:blipFill rotWithShape="0">
                <a:blip r:embed="rId13"/>
                <a:stretch>
                  <a:fillRect/>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43</a:t>
            </a:fld>
            <a:r>
              <a:rPr lang="es-MX" dirty="0" smtClean="0"/>
              <a:t>/69</a:t>
            </a:r>
            <a:endParaRPr lang="es-MX" dirty="0"/>
          </a:p>
        </p:txBody>
      </p:sp>
    </p:spTree>
    <p:extLst>
      <p:ext uri="{BB962C8B-B14F-4D97-AF65-F5344CB8AC3E}">
        <p14:creationId xmlns:p14="http://schemas.microsoft.com/office/powerpoint/2010/main" val="157815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SOLUCIÓN 8.6</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26" name="13 Rectángulo"/>
          <p:cNvSpPr/>
          <p:nvPr/>
        </p:nvSpPr>
        <p:spPr>
          <a:xfrm>
            <a:off x="474561" y="1817312"/>
            <a:ext cx="8424936" cy="384721"/>
          </a:xfrm>
          <a:prstGeom prst="rect">
            <a:avLst/>
          </a:prstGeom>
        </p:spPr>
        <p:txBody>
          <a:bodyPr wrap="square">
            <a:spAutoFit/>
          </a:bodyPr>
          <a:lstStyle/>
          <a:p>
            <a:pPr algn="just"/>
            <a:r>
              <a:rPr lang="es-MX" sz="1900" dirty="0" smtClean="0"/>
              <a:t>Para electrodos E70XX, </a:t>
            </a:r>
          </a:p>
        </p:txBody>
      </p:sp>
      <mc:AlternateContent xmlns:mc="http://schemas.openxmlformats.org/markup-compatibility/2006" xmlns:a14="http://schemas.microsoft.com/office/drawing/2010/main">
        <mc:Choice Requires="a14">
          <p:sp>
            <p:nvSpPr>
              <p:cNvPr id="27" name="TextBox 6"/>
              <p:cNvSpPr txBox="1"/>
              <p:nvPr/>
            </p:nvSpPr>
            <p:spPr>
              <a:xfrm>
                <a:off x="3324778" y="2480390"/>
                <a:ext cx="3654014" cy="6619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𝐷</m:t>
                      </m:r>
                      <m:r>
                        <a:rPr lang="es-MX" b="0" i="1" smtClean="0">
                          <a:latin typeface="Cambria Math"/>
                        </a:rPr>
                        <m:t>=</m:t>
                      </m:r>
                      <m:f>
                        <m:fPr>
                          <m:ctrlPr>
                            <a:rPr lang="es-MX" b="0" i="1" smtClean="0">
                              <a:latin typeface="Cambria Math" panose="02040503050406030204" pitchFamily="18" charset="0"/>
                            </a:rPr>
                          </m:ctrlPr>
                        </m:fPr>
                        <m:num>
                          <m:sSub>
                            <m:sSubPr>
                              <m:ctrlPr>
                                <a:rPr lang="es-MX" b="0" i="1" smtClean="0">
                                  <a:latin typeface="Cambria Math" panose="02040503050406030204" pitchFamily="18" charset="0"/>
                                </a:rPr>
                              </m:ctrlPr>
                            </m:sSubPr>
                            <m:e>
                              <m:r>
                                <a:rPr lang="es-MX" b="0" i="1" smtClean="0">
                                  <a:latin typeface="Cambria Math"/>
                                </a:rPr>
                                <m:t>𝑃</m:t>
                              </m:r>
                            </m:e>
                            <m:sub>
                              <m:r>
                                <a:rPr lang="es-MX" b="0" i="1" smtClean="0">
                                  <a:latin typeface="Cambria Math"/>
                                </a:rPr>
                                <m:t>𝑢</m:t>
                              </m:r>
                            </m:sub>
                          </m:sSub>
                        </m:num>
                        <m:den>
                          <m:r>
                            <a:rPr lang="es-MX" b="0" i="1" smtClean="0">
                              <a:latin typeface="Cambria Math"/>
                            </a:rPr>
                            <m:t>𝐶</m:t>
                          </m:r>
                          <m:sSub>
                            <m:sSubPr>
                              <m:ctrlPr>
                                <a:rPr lang="es-MX" b="0" i="1" smtClean="0">
                                  <a:latin typeface="Cambria Math" panose="02040503050406030204" pitchFamily="18" charset="0"/>
                                </a:rPr>
                              </m:ctrlPr>
                            </m:sSubPr>
                            <m:e>
                              <m:r>
                                <a:rPr lang="es-MX" b="0" i="1" smtClean="0">
                                  <a:latin typeface="Cambria Math"/>
                                </a:rPr>
                                <m:t>𝐶</m:t>
                              </m:r>
                            </m:e>
                            <m:sub>
                              <m:r>
                                <a:rPr lang="es-MX" b="0" i="1" smtClean="0">
                                  <a:latin typeface="Cambria Math"/>
                                </a:rPr>
                                <m:t>1</m:t>
                              </m:r>
                            </m:sub>
                          </m:sSub>
                          <m:r>
                            <a:rPr lang="es-MX" b="0" i="1" smtClean="0">
                              <a:latin typeface="Cambria Math"/>
                            </a:rPr>
                            <m:t>𝑙</m:t>
                          </m:r>
                        </m:den>
                      </m:f>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60</m:t>
                          </m:r>
                        </m:num>
                        <m:den>
                          <m:r>
                            <a:rPr lang="es-MX" b="0" i="1" smtClean="0">
                              <a:latin typeface="Cambria Math"/>
                            </a:rPr>
                            <m:t>(1.25)(1.0)(12)</m:t>
                          </m:r>
                        </m:den>
                      </m:f>
                      <m:r>
                        <a:rPr lang="es-MX" b="0" i="1" smtClean="0">
                          <a:latin typeface="Cambria Math"/>
                        </a:rPr>
                        <m:t>=4.0</m:t>
                      </m:r>
                    </m:oMath>
                  </m:oMathPara>
                </a14:m>
                <a:endParaRPr lang="es-MX" dirty="0"/>
              </a:p>
            </p:txBody>
          </p:sp>
        </mc:Choice>
        <mc:Fallback xmlns="">
          <p:sp>
            <p:nvSpPr>
              <p:cNvPr id="27" name="TextBox 6"/>
              <p:cNvSpPr txBox="1">
                <a:spLocks noRot="1" noChangeAspect="1" noMove="1" noResize="1" noEditPoints="1" noAdjustHandles="1" noChangeArrowheads="1" noChangeShapeType="1" noTextEdit="1"/>
              </p:cNvSpPr>
              <p:nvPr/>
            </p:nvSpPr>
            <p:spPr>
              <a:xfrm>
                <a:off x="3324778" y="2480390"/>
                <a:ext cx="3654014" cy="661912"/>
              </a:xfrm>
              <a:prstGeom prst="rect">
                <a:avLst/>
              </a:prstGeom>
              <a:blipFill rotWithShape="0">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8" name="TextBox 7"/>
              <p:cNvSpPr txBox="1"/>
              <p:nvPr/>
            </p:nvSpPr>
            <p:spPr>
              <a:xfrm>
                <a:off x="4226692" y="3289321"/>
                <a:ext cx="1850186"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r>
                            <a:rPr lang="es-MX" b="0" i="1" smtClean="0">
                              <a:latin typeface="Cambria Math"/>
                            </a:rPr>
                            <m:t>𝐷</m:t>
                          </m:r>
                        </m:num>
                        <m:den>
                          <m:r>
                            <a:rPr lang="es-MX" b="0" i="1" smtClean="0">
                              <a:latin typeface="Cambria Math"/>
                            </a:rPr>
                            <m:t>16</m:t>
                          </m:r>
                        </m:den>
                      </m:f>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4.0</m:t>
                          </m:r>
                        </m:num>
                        <m:den>
                          <m:r>
                            <a:rPr lang="es-MX" b="0" i="1" smtClean="0">
                              <a:latin typeface="Cambria Math"/>
                            </a:rPr>
                            <m:t>16</m:t>
                          </m:r>
                        </m:den>
                      </m:f>
                      <m:r>
                        <a:rPr lang="es-MX" b="0" i="1" smtClean="0">
                          <a:latin typeface="Cambria Math"/>
                        </a:rPr>
                        <m:t>=0.25</m:t>
                      </m:r>
                    </m:oMath>
                  </m:oMathPara>
                </a14:m>
                <a:endParaRPr lang="es-MX" dirty="0"/>
              </a:p>
            </p:txBody>
          </p:sp>
        </mc:Choice>
        <mc:Fallback xmlns="">
          <p:sp>
            <p:nvSpPr>
              <p:cNvPr id="28" name="TextBox 7"/>
              <p:cNvSpPr txBox="1">
                <a:spLocks noRot="1" noChangeAspect="1" noMove="1" noResize="1" noEditPoints="1" noAdjustHandles="1" noChangeArrowheads="1" noChangeShapeType="1" noTextEdit="1"/>
              </p:cNvSpPr>
              <p:nvPr/>
            </p:nvSpPr>
            <p:spPr>
              <a:xfrm>
                <a:off x="4226692" y="3289321"/>
                <a:ext cx="1850186" cy="612732"/>
              </a:xfrm>
              <a:prstGeom prst="rect">
                <a:avLst/>
              </a:prstGeom>
              <a:blipFill rotWithShape="0">
                <a:blip r:embed="rId8"/>
                <a:stretch>
                  <a:fillRect/>
                </a:stretch>
              </a:blipFill>
            </p:spPr>
            <p:txBody>
              <a:bodyPr/>
              <a:lstStyle/>
              <a:p>
                <a:r>
                  <a:rPr lang="es-MX">
                    <a:noFill/>
                  </a:rPr>
                  <a:t> </a:t>
                </a:r>
              </a:p>
            </p:txBody>
          </p:sp>
        </mc:Fallback>
      </mc:AlternateContent>
      <p:sp>
        <p:nvSpPr>
          <p:cNvPr id="29" name="13 Rectángulo"/>
          <p:cNvSpPr/>
          <p:nvPr/>
        </p:nvSpPr>
        <p:spPr>
          <a:xfrm>
            <a:off x="2045017" y="3974818"/>
            <a:ext cx="6667864" cy="369332"/>
          </a:xfrm>
          <a:prstGeom prst="rect">
            <a:avLst/>
          </a:prstGeom>
        </p:spPr>
        <p:txBody>
          <a:bodyPr wrap="square">
            <a:spAutoFit/>
          </a:bodyPr>
          <a:lstStyle/>
          <a:p>
            <a:pPr algn="ctr"/>
            <a:r>
              <a:rPr lang="es-MX" b="1" dirty="0" smtClean="0">
                <a:latin typeface="+mj-lt"/>
              </a:rPr>
              <a:t>(</a:t>
            </a:r>
            <a:r>
              <a:rPr lang="es-MX" b="1" dirty="0" smtClean="0"/>
              <a:t>Este valor es menor que 0.455 como en el problema anterior</a:t>
            </a:r>
            <a:r>
              <a:rPr lang="es-MX" b="1" dirty="0" smtClean="0">
                <a:latin typeface="+mj-lt"/>
              </a:rPr>
              <a:t>)</a:t>
            </a:r>
          </a:p>
        </p:txBody>
      </p:sp>
      <p:sp>
        <p:nvSpPr>
          <p:cNvPr id="30" name="13 Rectángulo"/>
          <p:cNvSpPr/>
          <p:nvPr/>
        </p:nvSpPr>
        <p:spPr>
          <a:xfrm>
            <a:off x="1008025" y="4844314"/>
            <a:ext cx="8424936" cy="384721"/>
          </a:xfrm>
          <a:prstGeom prst="rect">
            <a:avLst/>
          </a:prstGeom>
        </p:spPr>
        <p:txBody>
          <a:bodyPr wrap="square">
            <a:spAutoFit/>
          </a:bodyPr>
          <a:lstStyle/>
          <a:p>
            <a:pPr algn="ctr"/>
            <a:r>
              <a:rPr lang="es-MX" sz="1900" b="1" dirty="0" smtClean="0"/>
              <a:t>Resultado</a:t>
            </a:r>
            <a:r>
              <a:rPr lang="es-MX" sz="1900" dirty="0" smtClean="0"/>
              <a:t>: Utilice una soldadura de filete de ¼ in y electrodos E70</a:t>
            </a:r>
            <a:endParaRPr lang="es-MX" sz="1900" dirty="0"/>
          </a:p>
        </p:txBody>
      </p:sp>
      <mc:AlternateContent xmlns:mc="http://schemas.openxmlformats.org/markup-compatibility/2006" xmlns:a14="http://schemas.microsoft.com/office/drawing/2010/main">
        <mc:Choice Requires="a14">
          <p:sp>
            <p:nvSpPr>
              <p:cNvPr id="31" name="TextBox 5"/>
              <p:cNvSpPr txBox="1"/>
              <p:nvPr/>
            </p:nvSpPr>
            <p:spPr>
              <a:xfrm>
                <a:off x="2888521" y="1823758"/>
                <a:ext cx="1114985" cy="3847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a:rPr>
                            <m:t>𝐶</m:t>
                          </m:r>
                        </m:e>
                        <m:sub>
                          <m:r>
                            <a:rPr lang="es-MX" sz="1900" b="0" i="1" smtClean="0">
                              <a:latin typeface="Cambria Math"/>
                            </a:rPr>
                            <m:t>1</m:t>
                          </m:r>
                        </m:sub>
                      </m:sSub>
                      <m:r>
                        <a:rPr lang="es-MX" sz="1900" b="0" i="1" smtClean="0">
                          <a:latin typeface="Cambria Math"/>
                        </a:rPr>
                        <m:t>=1.0</m:t>
                      </m:r>
                    </m:oMath>
                  </m:oMathPara>
                </a14:m>
                <a:endParaRPr lang="es-MX" sz="1900" dirty="0"/>
              </a:p>
            </p:txBody>
          </p:sp>
        </mc:Choice>
        <mc:Fallback xmlns="">
          <p:sp>
            <p:nvSpPr>
              <p:cNvPr id="31" name="TextBox 5"/>
              <p:cNvSpPr txBox="1">
                <a:spLocks noRot="1" noChangeAspect="1" noMove="1" noResize="1" noEditPoints="1" noAdjustHandles="1" noChangeArrowheads="1" noChangeShapeType="1" noTextEdit="1"/>
              </p:cNvSpPr>
              <p:nvPr/>
            </p:nvSpPr>
            <p:spPr>
              <a:xfrm>
                <a:off x="2888521" y="1823758"/>
                <a:ext cx="1114985" cy="384721"/>
              </a:xfrm>
              <a:prstGeom prst="rect">
                <a:avLst/>
              </a:prstGeom>
              <a:blipFill rotWithShape="0">
                <a:blip r:embed="rId9"/>
                <a:stretch>
                  <a:fillRect/>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44</a:t>
            </a:fld>
            <a:r>
              <a:rPr lang="es-MX" dirty="0" smtClean="0"/>
              <a:t>/69</a:t>
            </a:r>
            <a:endParaRPr lang="es-MX" dirty="0"/>
          </a:p>
        </p:txBody>
      </p:sp>
    </p:spTree>
    <p:extLst>
      <p:ext uri="{BB962C8B-B14F-4D97-AF65-F5344CB8AC3E}">
        <p14:creationId xmlns:p14="http://schemas.microsoft.com/office/powerpoint/2010/main" val="3036915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NORMA ESPECIAL PARA MIEMBROS CARGADOS AXIALMENTE</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5" name="13 Rectángulo"/>
          <p:cNvSpPr/>
          <p:nvPr/>
        </p:nvSpPr>
        <p:spPr>
          <a:xfrm>
            <a:off x="474561" y="1817312"/>
            <a:ext cx="9354448" cy="2723823"/>
          </a:xfrm>
          <a:prstGeom prst="rect">
            <a:avLst/>
          </a:prstGeom>
        </p:spPr>
        <p:txBody>
          <a:bodyPr wrap="square">
            <a:spAutoFit/>
          </a:bodyPr>
          <a:lstStyle/>
          <a:p>
            <a:pPr algn="just"/>
            <a:r>
              <a:rPr lang="es-MX" sz="1900" dirty="0" smtClean="0"/>
              <a:t>Cuando un miembro estructural es cargado axialmente, el esfuerzo es uniforme sobre la sección transversal y la fuerza resultante puede considerarse que actúa a lo largo del eje de gravedad; que es un eje longitudinal a través del centroide. Para que el miembro este cargado concéntricamente en sus extremos, la fuerza resistente resultante proporcionada por la conexión debe también actuar a lo largo de este eje.</a:t>
            </a:r>
          </a:p>
          <a:p>
            <a:pPr algn="just"/>
            <a:r>
              <a:rPr lang="es-MX" sz="1900" dirty="0" smtClean="0"/>
              <a:t>Cuando el miembro esta sometido a la fatiga causada por la carga repetida o por las inversiones del esfuerzo, la excentricidad debe tomarse en cuenta o eliminarse por medio de una colocación apropiada de las soldaduras o de los tornillos. La colocación correcta puede determinarse al aplicar las ecuaciones de equilibrio por fuerzas y momentos.</a:t>
            </a:r>
            <a:endParaRPr lang="es-MX" sz="1900" dirty="0"/>
          </a:p>
        </p:txBody>
      </p:sp>
      <p:pic>
        <p:nvPicPr>
          <p:cNvPr id="17" name="Picture 2" descr="C:\Users\Danny Donnaz\Pictures\Mis escaneos\2012-05 (may)\Expo 30000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730" b="55699"/>
          <a:stretch/>
        </p:blipFill>
        <p:spPr bwMode="auto">
          <a:xfrm>
            <a:off x="2862289" y="4541135"/>
            <a:ext cx="4716407" cy="1673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45</a:t>
            </a:fld>
            <a:r>
              <a:rPr lang="es-MX" dirty="0" smtClean="0"/>
              <a:t>/69</a:t>
            </a:r>
            <a:endParaRPr lang="es-MX" dirty="0"/>
          </a:p>
        </p:txBody>
      </p:sp>
    </p:spTree>
    <p:extLst>
      <p:ext uri="{BB962C8B-B14F-4D97-AF65-F5344CB8AC3E}">
        <p14:creationId xmlns:p14="http://schemas.microsoft.com/office/powerpoint/2010/main" val="1919611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NORMA ESPECIAL PARA MIEMBROS CARGADOS AXIALMENTE</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13 Rectángulo"/>
          <p:cNvSpPr/>
          <p:nvPr/>
        </p:nvSpPr>
        <p:spPr>
          <a:xfrm>
            <a:off x="474561" y="1848015"/>
            <a:ext cx="9354448" cy="1554272"/>
          </a:xfrm>
          <a:prstGeom prst="rect">
            <a:avLst/>
          </a:prstGeom>
        </p:spPr>
        <p:txBody>
          <a:bodyPr wrap="square">
            <a:spAutoFit/>
          </a:bodyPr>
          <a:lstStyle/>
          <a:p>
            <a:pPr algn="just"/>
            <a:r>
              <a:rPr lang="es-MX" sz="1900" dirty="0" smtClean="0"/>
              <a:t>Si el miembro tiene una sección transversal simétrica, el resultado puede lograrse al colocar las soldaduras o los tornillos de manera simétrica. Si el miembro tiene una sección transversal asimétrica, una colocación asimétrica de las soldaduras o tornillos resultara en una conexión cargada excéntricamente, con un par de valor T, tal y como se muestra en la figura a continuación:</a:t>
            </a:r>
            <a:endParaRPr lang="es-MX" sz="1900" dirty="0"/>
          </a:p>
        </p:txBody>
      </p:sp>
      <p:pic>
        <p:nvPicPr>
          <p:cNvPr id="11" name="Picture 2" descr="C:\Users\Danny Donnaz\Pictures\Mis escaneos\2012-05 (may)\Expo 30000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6957" b="9709"/>
          <a:stretch/>
        </p:blipFill>
        <p:spPr bwMode="auto">
          <a:xfrm>
            <a:off x="1936613" y="3662131"/>
            <a:ext cx="6430343" cy="17862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46</a:t>
            </a:fld>
            <a:r>
              <a:rPr lang="es-MX" dirty="0" smtClean="0"/>
              <a:t>/69</a:t>
            </a:r>
            <a:endParaRPr lang="es-MX" dirty="0"/>
          </a:p>
        </p:txBody>
      </p:sp>
    </p:spTree>
    <p:extLst>
      <p:ext uri="{BB962C8B-B14F-4D97-AF65-F5344CB8AC3E}">
        <p14:creationId xmlns:p14="http://schemas.microsoft.com/office/powerpoint/2010/main" val="3696437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NORMA ESPECIAL PARA MIEMBROS CARGADOS AXIALMENTE</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5" name="13 Rectángulo"/>
          <p:cNvSpPr/>
          <p:nvPr/>
        </p:nvSpPr>
        <p:spPr>
          <a:xfrm>
            <a:off x="474561" y="3610554"/>
            <a:ext cx="9354448" cy="677108"/>
          </a:xfrm>
          <a:prstGeom prst="rect">
            <a:avLst/>
          </a:prstGeom>
        </p:spPr>
        <p:txBody>
          <a:bodyPr wrap="square">
            <a:spAutoFit/>
          </a:bodyPr>
          <a:lstStyle/>
          <a:p>
            <a:pPr algn="just"/>
            <a:r>
              <a:rPr lang="es-MX" sz="1900" dirty="0" smtClean="0"/>
              <a:t>Para la conexión soldada que se muestra en la figura superior, la primera ecuación se obtiene al sumar momentos con respecto a  la soldadura longitudinal inferior:</a:t>
            </a:r>
            <a:endParaRPr lang="es-MX" sz="1900" dirty="0"/>
          </a:p>
        </p:txBody>
      </p:sp>
      <p:pic>
        <p:nvPicPr>
          <p:cNvPr id="17" name="Picture 2" descr="C:\Users\Danny Donnaz\Pictures\Mis escaneos\2012-05 (may)\Expo 30000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28547" y="1848853"/>
            <a:ext cx="3981450" cy="178276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TextBox 1"/>
              <p:cNvSpPr txBox="1"/>
              <p:nvPr/>
            </p:nvSpPr>
            <p:spPr>
              <a:xfrm>
                <a:off x="3439714" y="4154027"/>
                <a:ext cx="3424142"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s-MX" i="1" smtClean="0">
                              <a:latin typeface="Cambria Math" panose="02040503050406030204" pitchFamily="18" charset="0"/>
                            </a:rPr>
                          </m:ctrlPr>
                        </m:naryPr>
                        <m:sub/>
                        <m:sup/>
                        <m:e>
                          <m:sSub>
                            <m:sSubPr>
                              <m:ctrlPr>
                                <a:rPr lang="es-MX" i="1" smtClean="0">
                                  <a:latin typeface="Cambria Math" panose="02040503050406030204" pitchFamily="18" charset="0"/>
                                </a:rPr>
                              </m:ctrlPr>
                            </m:sSubPr>
                            <m:e>
                              <m:r>
                                <a:rPr lang="es-MX" b="0" i="1" smtClean="0">
                                  <a:latin typeface="Cambria Math"/>
                                </a:rPr>
                                <m:t>𝑀</m:t>
                              </m:r>
                            </m:e>
                            <m:sub>
                              <m:sSub>
                                <m:sSubPr>
                                  <m:ctrlPr>
                                    <a:rPr lang="es-MX" i="1" smtClean="0">
                                      <a:latin typeface="Cambria Math" panose="02040503050406030204" pitchFamily="18" charset="0"/>
                                    </a:rPr>
                                  </m:ctrlPr>
                                </m:sSubPr>
                                <m:e>
                                  <m:r>
                                    <a:rPr lang="es-MX" b="0" i="1" smtClean="0">
                                      <a:latin typeface="Cambria Math"/>
                                    </a:rPr>
                                    <m:t>𝐿</m:t>
                                  </m:r>
                                </m:e>
                                <m:sub>
                                  <m:r>
                                    <a:rPr lang="es-MX" b="0" i="1" smtClean="0">
                                      <a:latin typeface="Cambria Math"/>
                                    </a:rPr>
                                    <m:t>2</m:t>
                                  </m:r>
                                </m:sub>
                              </m:sSub>
                            </m:sub>
                          </m:sSub>
                          <m:r>
                            <a:rPr lang="es-MX" b="0" i="1" smtClean="0">
                              <a:latin typeface="Cambria Math"/>
                            </a:rPr>
                            <m:t>=</m:t>
                          </m:r>
                        </m:e>
                      </m:nary>
                      <m:r>
                        <a:rPr lang="es-MX" b="0" i="1" smtClean="0">
                          <a:latin typeface="Cambria Math"/>
                        </a:rPr>
                        <m:t>𝑇𝑐</m:t>
                      </m:r>
                      <m:r>
                        <a:rPr lang="es-MX" b="0" i="1" smtClean="0">
                          <a:latin typeface="Cambria Math"/>
                        </a:rPr>
                        <m:t>−</m:t>
                      </m:r>
                      <m:sSub>
                        <m:sSubPr>
                          <m:ctrlPr>
                            <a:rPr lang="es-MX" b="0" i="1" smtClean="0">
                              <a:latin typeface="Cambria Math" panose="02040503050406030204" pitchFamily="18" charset="0"/>
                            </a:rPr>
                          </m:ctrlPr>
                        </m:sSubPr>
                        <m:e>
                          <m:r>
                            <a:rPr lang="es-MX" b="0" i="1" smtClean="0">
                              <a:latin typeface="Cambria Math"/>
                            </a:rPr>
                            <m:t>𝑃</m:t>
                          </m:r>
                        </m:e>
                        <m:sub>
                          <m:r>
                            <a:rPr lang="es-MX" b="0" i="1" smtClean="0">
                              <a:latin typeface="Cambria Math"/>
                            </a:rPr>
                            <m:t>3</m:t>
                          </m:r>
                        </m:sub>
                      </m:sSub>
                      <m:f>
                        <m:fPr>
                          <m:ctrlPr>
                            <a:rPr lang="es-MX" b="0" i="1" smtClean="0">
                              <a:latin typeface="Cambria Math" panose="02040503050406030204" pitchFamily="18" charset="0"/>
                            </a:rPr>
                          </m:ctrlPr>
                        </m:fPr>
                        <m:num>
                          <m:sSub>
                            <m:sSubPr>
                              <m:ctrlPr>
                                <a:rPr lang="es-MX" b="0" i="1" smtClean="0">
                                  <a:latin typeface="Cambria Math" panose="02040503050406030204" pitchFamily="18" charset="0"/>
                                </a:rPr>
                              </m:ctrlPr>
                            </m:sSubPr>
                            <m:e>
                              <m:r>
                                <a:rPr lang="es-MX" b="0" i="1" smtClean="0">
                                  <a:latin typeface="Cambria Math"/>
                                </a:rPr>
                                <m:t>𝐿</m:t>
                              </m:r>
                            </m:e>
                            <m:sub>
                              <m:r>
                                <a:rPr lang="es-MX" b="0" i="1" smtClean="0">
                                  <a:latin typeface="Cambria Math"/>
                                </a:rPr>
                                <m:t>3</m:t>
                              </m:r>
                            </m:sub>
                          </m:sSub>
                        </m:num>
                        <m:den>
                          <m:r>
                            <a:rPr lang="es-MX" b="0" i="1" smtClean="0">
                              <a:latin typeface="Cambria Math"/>
                            </a:rPr>
                            <m:t>2</m:t>
                          </m:r>
                        </m:den>
                      </m:f>
                      <m:r>
                        <a:rPr lang="es-MX" b="0" i="1" smtClean="0">
                          <a:latin typeface="Cambria Math"/>
                        </a:rPr>
                        <m:t>−</m:t>
                      </m:r>
                      <m:sSub>
                        <m:sSubPr>
                          <m:ctrlPr>
                            <a:rPr lang="es-MX" b="0" i="1" smtClean="0">
                              <a:latin typeface="Cambria Math" panose="02040503050406030204" pitchFamily="18" charset="0"/>
                            </a:rPr>
                          </m:ctrlPr>
                        </m:sSubPr>
                        <m:e>
                          <m:r>
                            <a:rPr lang="es-MX" b="0" i="1" smtClean="0">
                              <a:latin typeface="Cambria Math"/>
                            </a:rPr>
                            <m:t>𝑃</m:t>
                          </m:r>
                        </m:e>
                        <m:sub>
                          <m:r>
                            <a:rPr lang="es-MX" b="0" i="1" smtClean="0">
                              <a:latin typeface="Cambria Math"/>
                            </a:rPr>
                            <m:t>1</m:t>
                          </m:r>
                        </m:sub>
                      </m:sSub>
                      <m:sSub>
                        <m:sSubPr>
                          <m:ctrlPr>
                            <a:rPr lang="es-MX" b="0" i="1" smtClean="0">
                              <a:latin typeface="Cambria Math" panose="02040503050406030204" pitchFamily="18" charset="0"/>
                            </a:rPr>
                          </m:ctrlPr>
                        </m:sSubPr>
                        <m:e>
                          <m:r>
                            <a:rPr lang="es-MX" b="0" i="1" smtClean="0">
                              <a:latin typeface="Cambria Math"/>
                            </a:rPr>
                            <m:t>𝐿</m:t>
                          </m:r>
                        </m:e>
                        <m:sub>
                          <m:r>
                            <a:rPr lang="es-MX" b="0" i="1" smtClean="0">
                              <a:latin typeface="Cambria Math"/>
                            </a:rPr>
                            <m:t>3</m:t>
                          </m:r>
                        </m:sub>
                      </m:sSub>
                      <m:r>
                        <a:rPr lang="es-MX" b="0" i="1" smtClean="0">
                          <a:latin typeface="Cambria Math"/>
                        </a:rPr>
                        <m:t>=0</m:t>
                      </m:r>
                    </m:oMath>
                  </m:oMathPara>
                </a14:m>
                <a:endParaRPr lang="es-MX" dirty="0"/>
              </a:p>
            </p:txBody>
          </p:sp>
        </mc:Choice>
        <mc:Fallback xmlns="">
          <p:sp>
            <p:nvSpPr>
              <p:cNvPr id="18" name="TextBox 1"/>
              <p:cNvSpPr txBox="1">
                <a:spLocks noRot="1" noChangeAspect="1" noMove="1" noResize="1" noEditPoints="1" noAdjustHandles="1" noChangeArrowheads="1" noChangeShapeType="1" noTextEdit="1"/>
              </p:cNvSpPr>
              <p:nvPr/>
            </p:nvSpPr>
            <p:spPr>
              <a:xfrm>
                <a:off x="3439714" y="4154027"/>
                <a:ext cx="3424142" cy="763094"/>
              </a:xfrm>
              <a:prstGeom prst="rect">
                <a:avLst/>
              </a:prstGeom>
              <a:blipFill rotWithShape="0">
                <a:blip r:embed="rId8"/>
                <a:stretch>
                  <a:fillRect/>
                </a:stretch>
              </a:blipFill>
            </p:spPr>
            <p:txBody>
              <a:bodyPr/>
              <a:lstStyle/>
              <a:p>
                <a:r>
                  <a:rPr lang="es-MX">
                    <a:noFill/>
                  </a:rPr>
                  <a:t> </a:t>
                </a:r>
              </a:p>
            </p:txBody>
          </p:sp>
        </mc:Fallback>
      </mc:AlternateContent>
      <p:sp>
        <p:nvSpPr>
          <p:cNvPr id="19" name="13 Rectángulo"/>
          <p:cNvSpPr/>
          <p:nvPr/>
        </p:nvSpPr>
        <p:spPr>
          <a:xfrm>
            <a:off x="474561" y="4684292"/>
            <a:ext cx="9354448" cy="677108"/>
          </a:xfrm>
          <a:prstGeom prst="rect">
            <a:avLst/>
          </a:prstGeom>
        </p:spPr>
        <p:txBody>
          <a:bodyPr wrap="square">
            <a:spAutoFit/>
          </a:bodyPr>
          <a:lstStyle/>
          <a:p>
            <a:pPr algn="just"/>
            <a:r>
              <a:rPr lang="es-MX" sz="1900" dirty="0" smtClean="0"/>
              <a:t>Despejando P1, que es la fuerza resistente requerida en la soldadura longitudinal superior. Este valor se sustituye en la ecuación de equilibrio por fuerzas:</a:t>
            </a:r>
            <a:endParaRPr lang="es-MX" sz="1900" dirty="0"/>
          </a:p>
        </p:txBody>
      </p:sp>
      <mc:AlternateContent xmlns:mc="http://schemas.openxmlformats.org/markup-compatibility/2006" xmlns:a14="http://schemas.microsoft.com/office/drawing/2010/main">
        <mc:Choice Requires="a14">
          <p:sp>
            <p:nvSpPr>
              <p:cNvPr id="20" name="TextBox 2"/>
              <p:cNvSpPr txBox="1"/>
              <p:nvPr/>
            </p:nvSpPr>
            <p:spPr>
              <a:xfrm>
                <a:off x="3659550" y="5393317"/>
                <a:ext cx="3119444"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s-MX" i="1" smtClean="0">
                              <a:latin typeface="Cambria Math" panose="02040503050406030204" pitchFamily="18" charset="0"/>
                            </a:rPr>
                          </m:ctrlPr>
                        </m:naryPr>
                        <m:sub/>
                        <m:sup/>
                        <m:e>
                          <m:r>
                            <a:rPr lang="es-MX" b="0" i="1" smtClean="0">
                              <a:latin typeface="Cambria Math"/>
                            </a:rPr>
                            <m:t>𝐹</m:t>
                          </m:r>
                        </m:e>
                      </m:nary>
                      <m:r>
                        <a:rPr lang="es-MX" b="0" i="1" smtClean="0">
                          <a:latin typeface="Cambria Math"/>
                        </a:rPr>
                        <m:t>=</m:t>
                      </m:r>
                      <m:r>
                        <a:rPr lang="es-MX" b="0" i="1" smtClean="0">
                          <a:latin typeface="Cambria Math"/>
                        </a:rPr>
                        <m:t>𝑇</m:t>
                      </m:r>
                      <m:r>
                        <a:rPr lang="es-MX" b="0" i="1" smtClean="0">
                          <a:latin typeface="Cambria Math"/>
                        </a:rPr>
                        <m:t>−</m:t>
                      </m:r>
                      <m:sSub>
                        <m:sSubPr>
                          <m:ctrlPr>
                            <a:rPr lang="es-MX" b="0" i="1" smtClean="0">
                              <a:latin typeface="Cambria Math" panose="02040503050406030204" pitchFamily="18" charset="0"/>
                            </a:rPr>
                          </m:ctrlPr>
                        </m:sSubPr>
                        <m:e>
                          <m:r>
                            <a:rPr lang="es-MX" b="0" i="1" smtClean="0">
                              <a:latin typeface="Cambria Math"/>
                            </a:rPr>
                            <m:t>𝑃</m:t>
                          </m:r>
                        </m:e>
                        <m:sub>
                          <m:r>
                            <a:rPr lang="es-MX" b="0" i="1" smtClean="0">
                              <a:latin typeface="Cambria Math"/>
                            </a:rPr>
                            <m:t>1</m:t>
                          </m:r>
                        </m:sub>
                      </m:sSub>
                      <m:r>
                        <a:rPr lang="es-MX" b="0" i="1" smtClean="0">
                          <a:latin typeface="Cambria Math"/>
                        </a:rPr>
                        <m:t>−</m:t>
                      </m:r>
                      <m:sSub>
                        <m:sSubPr>
                          <m:ctrlPr>
                            <a:rPr lang="es-MX" b="0" i="1" smtClean="0">
                              <a:latin typeface="Cambria Math" panose="02040503050406030204" pitchFamily="18" charset="0"/>
                            </a:rPr>
                          </m:ctrlPr>
                        </m:sSubPr>
                        <m:e>
                          <m:r>
                            <a:rPr lang="es-MX" b="0" i="1" smtClean="0">
                              <a:latin typeface="Cambria Math"/>
                            </a:rPr>
                            <m:t>𝑃</m:t>
                          </m:r>
                        </m:e>
                        <m:sub>
                          <m:r>
                            <a:rPr lang="es-MX" b="0" i="1" smtClean="0">
                              <a:latin typeface="Cambria Math"/>
                            </a:rPr>
                            <m:t>2</m:t>
                          </m:r>
                        </m:sub>
                      </m:sSub>
                      <m:r>
                        <a:rPr lang="es-MX" b="0" i="1" smtClean="0">
                          <a:latin typeface="Cambria Math"/>
                        </a:rPr>
                        <m:t>−</m:t>
                      </m:r>
                      <m:sSub>
                        <m:sSubPr>
                          <m:ctrlPr>
                            <a:rPr lang="es-MX" b="0" i="1" smtClean="0">
                              <a:latin typeface="Cambria Math" panose="02040503050406030204" pitchFamily="18" charset="0"/>
                            </a:rPr>
                          </m:ctrlPr>
                        </m:sSubPr>
                        <m:e>
                          <m:r>
                            <a:rPr lang="es-MX" b="0" i="1" smtClean="0">
                              <a:latin typeface="Cambria Math"/>
                            </a:rPr>
                            <m:t>𝑃</m:t>
                          </m:r>
                        </m:e>
                        <m:sub>
                          <m:r>
                            <a:rPr lang="es-MX" b="0" i="1" smtClean="0">
                              <a:latin typeface="Cambria Math"/>
                            </a:rPr>
                            <m:t>3</m:t>
                          </m:r>
                        </m:sub>
                      </m:sSub>
                      <m:r>
                        <a:rPr lang="es-MX" b="0" i="1" smtClean="0">
                          <a:latin typeface="Cambria Math"/>
                        </a:rPr>
                        <m:t>=0</m:t>
                      </m:r>
                    </m:oMath>
                  </m:oMathPara>
                </a14:m>
                <a:endParaRPr lang="es-MX" dirty="0"/>
              </a:p>
            </p:txBody>
          </p:sp>
        </mc:Choice>
        <mc:Fallback xmlns="">
          <p:sp>
            <p:nvSpPr>
              <p:cNvPr id="20" name="TextBox 2"/>
              <p:cNvSpPr txBox="1">
                <a:spLocks noRot="1" noChangeAspect="1" noMove="1" noResize="1" noEditPoints="1" noAdjustHandles="1" noChangeArrowheads="1" noChangeShapeType="1" noTextEdit="1"/>
              </p:cNvSpPr>
              <p:nvPr/>
            </p:nvSpPr>
            <p:spPr>
              <a:xfrm>
                <a:off x="3659550" y="5393317"/>
                <a:ext cx="3119444" cy="763094"/>
              </a:xfrm>
              <a:prstGeom prst="rect">
                <a:avLst/>
              </a:prstGeom>
              <a:blipFill rotWithShape="0">
                <a:blip r:embed="rId9"/>
                <a:stretch>
                  <a:fillRect/>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47</a:t>
            </a:fld>
            <a:r>
              <a:rPr lang="es-MX" dirty="0" smtClean="0"/>
              <a:t>/69</a:t>
            </a:r>
            <a:endParaRPr lang="es-MX" dirty="0"/>
          </a:p>
        </p:txBody>
      </p:sp>
    </p:spTree>
    <p:extLst>
      <p:ext uri="{BB962C8B-B14F-4D97-AF65-F5344CB8AC3E}">
        <p14:creationId xmlns:p14="http://schemas.microsoft.com/office/powerpoint/2010/main" val="294061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NORMA ESPECIAL PARA MIEMBROS CARGADOS AXIALMENTE</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21" name="13 Rectángulo"/>
          <p:cNvSpPr/>
          <p:nvPr/>
        </p:nvSpPr>
        <p:spPr>
          <a:xfrm>
            <a:off x="474561" y="2595795"/>
            <a:ext cx="9354448" cy="969496"/>
          </a:xfrm>
          <a:prstGeom prst="rect">
            <a:avLst/>
          </a:prstGeom>
        </p:spPr>
        <p:txBody>
          <a:bodyPr wrap="square">
            <a:spAutoFit/>
          </a:bodyPr>
          <a:lstStyle/>
          <a:p>
            <a:pPr algn="just"/>
            <a:r>
              <a:rPr lang="es-MX" sz="1900" dirty="0" smtClean="0"/>
              <a:t>De esta ecuación se despeja P2, la fuerza resistente requerida en la soldadura longitudinal inferior. Para cualquier tamaño de soldadura, las longitudes L1 y L2 pueden, entonces, ser determinadas.</a:t>
            </a:r>
            <a:endParaRPr lang="es-MX" sz="1900" dirty="0"/>
          </a:p>
        </p:txBody>
      </p:sp>
      <mc:AlternateContent xmlns:mc="http://schemas.openxmlformats.org/markup-compatibility/2006" xmlns:a14="http://schemas.microsoft.com/office/drawing/2010/main">
        <mc:Choice Requires="a14">
          <p:sp>
            <p:nvSpPr>
              <p:cNvPr id="22" name="TextBox 12"/>
              <p:cNvSpPr txBox="1"/>
              <p:nvPr/>
            </p:nvSpPr>
            <p:spPr>
              <a:xfrm>
                <a:off x="3592063" y="1817312"/>
                <a:ext cx="3119444"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s-MX" i="1" smtClean="0">
                              <a:latin typeface="Cambria Math" panose="02040503050406030204" pitchFamily="18" charset="0"/>
                            </a:rPr>
                          </m:ctrlPr>
                        </m:naryPr>
                        <m:sub/>
                        <m:sup/>
                        <m:e>
                          <m:r>
                            <a:rPr lang="es-MX" b="0" i="1" smtClean="0">
                              <a:latin typeface="Cambria Math"/>
                            </a:rPr>
                            <m:t>𝐹</m:t>
                          </m:r>
                        </m:e>
                      </m:nary>
                      <m:r>
                        <a:rPr lang="es-MX" b="0" i="1" smtClean="0">
                          <a:latin typeface="Cambria Math"/>
                        </a:rPr>
                        <m:t>=</m:t>
                      </m:r>
                      <m:r>
                        <a:rPr lang="es-MX" b="0" i="1" smtClean="0">
                          <a:latin typeface="Cambria Math"/>
                        </a:rPr>
                        <m:t>𝑇</m:t>
                      </m:r>
                      <m:r>
                        <a:rPr lang="es-MX" b="0" i="1" smtClean="0">
                          <a:latin typeface="Cambria Math"/>
                        </a:rPr>
                        <m:t>−</m:t>
                      </m:r>
                      <m:sSub>
                        <m:sSubPr>
                          <m:ctrlPr>
                            <a:rPr lang="es-MX" b="0" i="1" smtClean="0">
                              <a:latin typeface="Cambria Math" panose="02040503050406030204" pitchFamily="18" charset="0"/>
                            </a:rPr>
                          </m:ctrlPr>
                        </m:sSubPr>
                        <m:e>
                          <m:r>
                            <a:rPr lang="es-MX" b="0" i="1" smtClean="0">
                              <a:latin typeface="Cambria Math"/>
                            </a:rPr>
                            <m:t>𝑃</m:t>
                          </m:r>
                        </m:e>
                        <m:sub>
                          <m:r>
                            <a:rPr lang="es-MX" b="0" i="1" smtClean="0">
                              <a:latin typeface="Cambria Math"/>
                            </a:rPr>
                            <m:t>1</m:t>
                          </m:r>
                        </m:sub>
                      </m:sSub>
                      <m:r>
                        <a:rPr lang="es-MX" b="0" i="1" smtClean="0">
                          <a:latin typeface="Cambria Math"/>
                        </a:rPr>
                        <m:t>−</m:t>
                      </m:r>
                      <m:sSub>
                        <m:sSubPr>
                          <m:ctrlPr>
                            <a:rPr lang="es-MX" b="0" i="1" smtClean="0">
                              <a:latin typeface="Cambria Math" panose="02040503050406030204" pitchFamily="18" charset="0"/>
                            </a:rPr>
                          </m:ctrlPr>
                        </m:sSubPr>
                        <m:e>
                          <m:r>
                            <a:rPr lang="es-MX" b="0" i="1" smtClean="0">
                              <a:latin typeface="Cambria Math"/>
                            </a:rPr>
                            <m:t>𝑃</m:t>
                          </m:r>
                        </m:e>
                        <m:sub>
                          <m:r>
                            <a:rPr lang="es-MX" b="0" i="1" smtClean="0">
                              <a:latin typeface="Cambria Math"/>
                            </a:rPr>
                            <m:t>2</m:t>
                          </m:r>
                        </m:sub>
                      </m:sSub>
                      <m:r>
                        <a:rPr lang="es-MX" b="0" i="1" smtClean="0">
                          <a:latin typeface="Cambria Math"/>
                        </a:rPr>
                        <m:t>−</m:t>
                      </m:r>
                      <m:sSub>
                        <m:sSubPr>
                          <m:ctrlPr>
                            <a:rPr lang="es-MX" b="0" i="1" smtClean="0">
                              <a:latin typeface="Cambria Math" panose="02040503050406030204" pitchFamily="18" charset="0"/>
                            </a:rPr>
                          </m:ctrlPr>
                        </m:sSubPr>
                        <m:e>
                          <m:r>
                            <a:rPr lang="es-MX" b="0" i="1" smtClean="0">
                              <a:latin typeface="Cambria Math"/>
                            </a:rPr>
                            <m:t>𝑃</m:t>
                          </m:r>
                        </m:e>
                        <m:sub>
                          <m:r>
                            <a:rPr lang="es-MX" b="0" i="1" smtClean="0">
                              <a:latin typeface="Cambria Math"/>
                            </a:rPr>
                            <m:t>3</m:t>
                          </m:r>
                        </m:sub>
                      </m:sSub>
                      <m:r>
                        <a:rPr lang="es-MX" b="0" i="1" smtClean="0">
                          <a:latin typeface="Cambria Math"/>
                        </a:rPr>
                        <m:t>=0</m:t>
                      </m:r>
                    </m:oMath>
                  </m:oMathPara>
                </a14:m>
                <a:endParaRPr lang="es-MX" dirty="0"/>
              </a:p>
            </p:txBody>
          </p:sp>
        </mc:Choice>
        <mc:Fallback xmlns="">
          <p:sp>
            <p:nvSpPr>
              <p:cNvPr id="22" name="TextBox 12"/>
              <p:cNvSpPr txBox="1">
                <a:spLocks noRot="1" noChangeAspect="1" noMove="1" noResize="1" noEditPoints="1" noAdjustHandles="1" noChangeArrowheads="1" noChangeShapeType="1" noTextEdit="1"/>
              </p:cNvSpPr>
              <p:nvPr/>
            </p:nvSpPr>
            <p:spPr>
              <a:xfrm>
                <a:off x="3592063" y="1817312"/>
                <a:ext cx="3119444" cy="763094"/>
              </a:xfrm>
              <a:prstGeom prst="rect">
                <a:avLst/>
              </a:prstGeom>
              <a:blipFill rotWithShape="0">
                <a:blip r:embed="rId7"/>
                <a:stretch>
                  <a:fillRect/>
                </a:stretch>
              </a:blipFill>
            </p:spPr>
            <p:txBody>
              <a:bodyPr/>
              <a:lstStyle/>
              <a:p>
                <a:r>
                  <a:rPr lang="es-MX">
                    <a:noFill/>
                  </a:rPr>
                  <a:t> </a:t>
                </a:r>
              </a:p>
            </p:txBody>
          </p:sp>
        </mc:Fallback>
      </mc:AlternateContent>
      <p:sp>
        <p:nvSpPr>
          <p:cNvPr id="9" name="Título 8"/>
          <p:cNvSpPr>
            <a:spLocks noGrp="1"/>
          </p:cNvSpPr>
          <p:nvPr>
            <p:ph type="title"/>
          </p:nvPr>
        </p:nvSpPr>
        <p:spPr/>
        <p:txBody>
          <a:bodyPr/>
          <a:lstStyle/>
          <a:p>
            <a:endParaRPr lang="es-MX"/>
          </a:p>
        </p:txBody>
      </p:sp>
      <p:sp>
        <p:nvSpPr>
          <p:cNvPr id="10" name="Marcador de contenido 9"/>
          <p:cNvSpPr>
            <a:spLocks noGrp="1"/>
          </p:cNvSpPr>
          <p:nvPr>
            <p:ph idx="1"/>
          </p:nvPr>
        </p:nvSpPr>
        <p:spPr/>
        <p:txBody>
          <a:bodyPr/>
          <a:lstStyle/>
          <a:p>
            <a:endParaRPr lang="es-MX"/>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48</a:t>
            </a:fld>
            <a:r>
              <a:rPr lang="es-MX" smtClean="0"/>
              <a:t>/69</a:t>
            </a:r>
            <a:endParaRPr lang="es-MX" dirty="0"/>
          </a:p>
        </p:txBody>
      </p:sp>
    </p:spTree>
    <p:extLst>
      <p:ext uri="{BB962C8B-B14F-4D97-AF65-F5344CB8AC3E}">
        <p14:creationId xmlns:p14="http://schemas.microsoft.com/office/powerpoint/2010/main" val="3860027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EJEMPLO 8.7</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13 Rectángulo"/>
          <p:cNvSpPr/>
          <p:nvPr/>
        </p:nvSpPr>
        <p:spPr>
          <a:xfrm>
            <a:off x="474561" y="1811880"/>
            <a:ext cx="9354448" cy="1261884"/>
          </a:xfrm>
          <a:prstGeom prst="rect">
            <a:avLst/>
          </a:prstGeom>
        </p:spPr>
        <p:txBody>
          <a:bodyPr wrap="square">
            <a:spAutoFit/>
          </a:bodyPr>
          <a:lstStyle/>
          <a:p>
            <a:pPr algn="just"/>
            <a:r>
              <a:rPr lang="es-MX" sz="1900" dirty="0" smtClean="0"/>
              <a:t>Un miembro en tensión esta formado por 2L5”x3”x1/2”con los lados largos espalda con espalda. Los ángulos están unidos a una placa de nudo de 3/8” de espesor. Todo el acero es A36. Diseñe una conexión soldada, balanceada para eliminar la excentricidad, que resista la capacidad total por tensión del miembro.</a:t>
            </a:r>
          </a:p>
        </p:txBody>
      </p:sp>
      <p:sp>
        <p:nvSpPr>
          <p:cNvPr id="11" name="13 Rectángulo"/>
          <p:cNvSpPr/>
          <p:nvPr/>
        </p:nvSpPr>
        <p:spPr>
          <a:xfrm>
            <a:off x="474561" y="2955126"/>
            <a:ext cx="9354448" cy="677108"/>
          </a:xfrm>
          <a:prstGeom prst="rect">
            <a:avLst/>
          </a:prstGeom>
        </p:spPr>
        <p:txBody>
          <a:bodyPr wrap="square">
            <a:spAutoFit/>
          </a:bodyPr>
          <a:lstStyle/>
          <a:p>
            <a:pPr algn="just"/>
            <a:endParaRPr lang="es-MX" sz="1900" dirty="0" smtClean="0"/>
          </a:p>
          <a:p>
            <a:pPr algn="just"/>
            <a:r>
              <a:rPr lang="es-MX" sz="1900" dirty="0" smtClean="0"/>
              <a:t>La capacidad de carga del miembro con base en la sección total es:</a:t>
            </a:r>
          </a:p>
        </p:txBody>
      </p:sp>
      <mc:AlternateContent xmlns:mc="http://schemas.openxmlformats.org/markup-compatibility/2006" xmlns:a14="http://schemas.microsoft.com/office/drawing/2010/main">
        <mc:Choice Requires="a14">
          <p:sp>
            <p:nvSpPr>
              <p:cNvPr id="15" name="TextBox 1"/>
              <p:cNvSpPr txBox="1"/>
              <p:nvPr/>
            </p:nvSpPr>
            <p:spPr>
              <a:xfrm>
                <a:off x="2502819" y="3851089"/>
                <a:ext cx="5297932" cy="3919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i="1" smtClean="0">
                              <a:latin typeface="Cambria Math"/>
                              <a:ea typeface="Cambria Math"/>
                            </a:rPr>
                            <m:t>∅</m:t>
                          </m:r>
                        </m:e>
                        <m:sub>
                          <m:r>
                            <a:rPr lang="es-MX" b="0" i="1" smtClean="0">
                              <a:latin typeface="Cambria Math"/>
                            </a:rPr>
                            <m:t>𝑡</m:t>
                          </m:r>
                        </m:sub>
                      </m:sSub>
                      <m:sSub>
                        <m:sSubPr>
                          <m:ctrlPr>
                            <a:rPr lang="es-MX" i="1" smtClean="0">
                              <a:latin typeface="Cambria Math" panose="02040503050406030204" pitchFamily="18" charset="0"/>
                            </a:rPr>
                          </m:ctrlPr>
                        </m:sSubPr>
                        <m:e>
                          <m:r>
                            <a:rPr lang="es-MX" b="0" i="1" smtClean="0">
                              <a:latin typeface="Cambria Math"/>
                            </a:rPr>
                            <m:t>𝑃</m:t>
                          </m:r>
                        </m:e>
                        <m:sub>
                          <m:r>
                            <a:rPr lang="es-MX" b="0" i="1" smtClean="0">
                              <a:latin typeface="Cambria Math"/>
                            </a:rPr>
                            <m:t>𝑛</m:t>
                          </m:r>
                        </m:sub>
                      </m:sSub>
                      <m:r>
                        <a:rPr lang="es-MX" b="0" i="1" smtClean="0">
                          <a:latin typeface="Cambria Math"/>
                        </a:rPr>
                        <m:t>=0.90</m:t>
                      </m:r>
                      <m:sSub>
                        <m:sSubPr>
                          <m:ctrlPr>
                            <a:rPr lang="es-MX" b="0" i="1" smtClean="0">
                              <a:latin typeface="Cambria Math" panose="02040503050406030204" pitchFamily="18" charset="0"/>
                            </a:rPr>
                          </m:ctrlPr>
                        </m:sSubPr>
                        <m:e>
                          <m:r>
                            <a:rPr lang="es-MX" b="0" i="1" smtClean="0">
                              <a:latin typeface="Cambria Math"/>
                            </a:rPr>
                            <m:t>𝐹</m:t>
                          </m:r>
                        </m:e>
                        <m:sub>
                          <m:r>
                            <a:rPr lang="es-MX" b="0" i="1" smtClean="0">
                              <a:latin typeface="Cambria Math"/>
                            </a:rPr>
                            <m:t>𝑦</m:t>
                          </m:r>
                        </m:sub>
                      </m:sSub>
                      <m:sSub>
                        <m:sSubPr>
                          <m:ctrlPr>
                            <a:rPr lang="es-MX" b="0" i="1" smtClean="0">
                              <a:latin typeface="Cambria Math" panose="02040503050406030204" pitchFamily="18" charset="0"/>
                            </a:rPr>
                          </m:ctrlPr>
                        </m:sSubPr>
                        <m:e>
                          <m:r>
                            <a:rPr lang="es-MX" b="0" i="1" smtClean="0">
                              <a:latin typeface="Cambria Math"/>
                            </a:rPr>
                            <m:t>𝐴</m:t>
                          </m:r>
                        </m:e>
                        <m:sub>
                          <m:r>
                            <a:rPr lang="es-MX" b="0" i="1" smtClean="0">
                              <a:latin typeface="Cambria Math"/>
                            </a:rPr>
                            <m:t>𝑔</m:t>
                          </m:r>
                        </m:sub>
                      </m:sSub>
                      <m:r>
                        <a:rPr lang="es-MX" b="0" i="1" smtClean="0">
                          <a:latin typeface="Cambria Math"/>
                        </a:rPr>
                        <m:t>=0.90</m:t>
                      </m:r>
                      <m:d>
                        <m:dPr>
                          <m:ctrlPr>
                            <a:rPr lang="es-MX" b="0" i="1" smtClean="0">
                              <a:latin typeface="Cambria Math" panose="02040503050406030204" pitchFamily="18" charset="0"/>
                            </a:rPr>
                          </m:ctrlPr>
                        </m:dPr>
                        <m:e>
                          <m:r>
                            <a:rPr lang="es-MX" b="0" i="1" smtClean="0">
                              <a:latin typeface="Cambria Math"/>
                            </a:rPr>
                            <m:t>36</m:t>
                          </m:r>
                        </m:e>
                      </m:d>
                      <m:d>
                        <m:dPr>
                          <m:ctrlPr>
                            <a:rPr lang="es-MX" b="0" i="1" smtClean="0">
                              <a:latin typeface="Cambria Math" panose="02040503050406030204" pitchFamily="18" charset="0"/>
                            </a:rPr>
                          </m:ctrlPr>
                        </m:dPr>
                        <m:e>
                          <m:r>
                            <a:rPr lang="es-MX" b="0" i="1" smtClean="0">
                              <a:latin typeface="Cambria Math"/>
                            </a:rPr>
                            <m:t>7.5</m:t>
                          </m:r>
                        </m:e>
                      </m:d>
                      <m:r>
                        <a:rPr lang="es-MX" b="0" i="1" smtClean="0">
                          <a:latin typeface="Cambria Math"/>
                        </a:rPr>
                        <m:t>=243 </m:t>
                      </m:r>
                      <m:r>
                        <a:rPr lang="es-MX" b="0" i="1" smtClean="0">
                          <a:latin typeface="Cambria Math"/>
                        </a:rPr>
                        <m:t>𝑘𝑖𝑝𝑠</m:t>
                      </m:r>
                    </m:oMath>
                  </m:oMathPara>
                </a14:m>
                <a:endParaRPr lang="es-MX" dirty="0"/>
              </a:p>
            </p:txBody>
          </p:sp>
        </mc:Choice>
        <mc:Fallback xmlns="">
          <p:sp>
            <p:nvSpPr>
              <p:cNvPr id="15" name="TextBox 1"/>
              <p:cNvSpPr txBox="1">
                <a:spLocks noRot="1" noChangeAspect="1" noMove="1" noResize="1" noEditPoints="1" noAdjustHandles="1" noChangeArrowheads="1" noChangeShapeType="1" noTextEdit="1"/>
              </p:cNvSpPr>
              <p:nvPr/>
            </p:nvSpPr>
            <p:spPr>
              <a:xfrm>
                <a:off x="2502819" y="3851089"/>
                <a:ext cx="5297932" cy="391902"/>
              </a:xfrm>
              <a:prstGeom prst="rect">
                <a:avLst/>
              </a:prstGeom>
              <a:blipFill rotWithShape="0">
                <a:blip r:embed="rId7"/>
                <a:stretch>
                  <a:fillRect b="-7813"/>
                </a:stretch>
              </a:blipFill>
            </p:spPr>
            <p:txBody>
              <a:bodyPr/>
              <a:lstStyle/>
              <a:p>
                <a:r>
                  <a:rPr lang="es-MX">
                    <a:noFill/>
                  </a:rPr>
                  <a:t> </a:t>
                </a:r>
              </a:p>
            </p:txBody>
          </p:sp>
        </mc:Fallback>
      </mc:AlternateContent>
      <p:sp>
        <p:nvSpPr>
          <p:cNvPr id="17" name="13 Rectángulo"/>
          <p:cNvSpPr/>
          <p:nvPr/>
        </p:nvSpPr>
        <p:spPr>
          <a:xfrm>
            <a:off x="474561" y="5182244"/>
            <a:ext cx="9354448" cy="384721"/>
          </a:xfrm>
          <a:prstGeom prst="rect">
            <a:avLst/>
          </a:prstGeom>
        </p:spPr>
        <p:txBody>
          <a:bodyPr wrap="square">
            <a:spAutoFit/>
          </a:bodyPr>
          <a:lstStyle/>
          <a:p>
            <a:pPr algn="just"/>
            <a:r>
              <a:rPr lang="es-MX" sz="1900" dirty="0" smtClean="0"/>
              <a:t>La capacidad de carga con base en la sección neta requiere un valor de U.</a:t>
            </a: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49</a:t>
            </a:fld>
            <a:r>
              <a:rPr lang="es-MX" dirty="0" smtClean="0"/>
              <a:t>/69</a:t>
            </a:r>
            <a:endParaRPr lang="es-MX" dirty="0"/>
          </a:p>
        </p:txBody>
      </p:sp>
    </p:spTree>
    <p:extLst>
      <p:ext uri="{BB962C8B-B14F-4D97-AF65-F5344CB8AC3E}">
        <p14:creationId xmlns:p14="http://schemas.microsoft.com/office/powerpoint/2010/main" val="60235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smtClean="0"/>
              <a:t>INTRODUCCIÓN</a:t>
            </a:r>
            <a:endParaRPr lang="es-MX"/>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9" name="2 Marcador de contenido"/>
          <p:cNvSpPr txBox="1">
            <a:spLocks/>
          </p:cNvSpPr>
          <p:nvPr/>
        </p:nvSpPr>
        <p:spPr>
          <a:xfrm>
            <a:off x="474561" y="1817312"/>
            <a:ext cx="9354448" cy="4530725"/>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just">
              <a:buFont typeface="Wingdings" pitchFamily="2" charset="2"/>
              <a:buNone/>
              <a:defRPr/>
            </a:pPr>
            <a:r>
              <a:rPr lang="es-MX" sz="1900" dirty="0" smtClean="0">
                <a:effectLst/>
                <a:cs typeface="Arial" pitchFamily="34" charset="0"/>
              </a:rPr>
              <a:t>¿Qué tipo de conexiones existen?</a:t>
            </a:r>
          </a:p>
          <a:p>
            <a:pPr marL="0" indent="0" algn="just">
              <a:buFont typeface="Wingdings" pitchFamily="2" charset="2"/>
              <a:buNone/>
              <a:defRPr/>
            </a:pPr>
            <a:r>
              <a:rPr lang="en-US" sz="1900" dirty="0" smtClean="0">
                <a:effectLst/>
                <a:cs typeface="Arial" pitchFamily="34" charset="0"/>
              </a:rPr>
              <a:t>Las </a:t>
            </a:r>
            <a:r>
              <a:rPr lang="es-MX" sz="1900" dirty="0" smtClean="0">
                <a:effectLst/>
                <a:cs typeface="Arial" pitchFamily="34" charset="0"/>
              </a:rPr>
              <a:t>conexiones</a:t>
            </a:r>
            <a:r>
              <a:rPr lang="en-US" sz="1900" dirty="0" smtClean="0">
                <a:effectLst/>
                <a:cs typeface="Arial" pitchFamily="34" charset="0"/>
              </a:rPr>
              <a:t> se </a:t>
            </a:r>
            <a:r>
              <a:rPr lang="es-MX" sz="1900" dirty="0" smtClean="0">
                <a:effectLst/>
                <a:cs typeface="Arial" pitchFamily="34" charset="0"/>
              </a:rPr>
              <a:t>clasifican</a:t>
            </a:r>
            <a:r>
              <a:rPr lang="en-US" sz="1900" dirty="0" smtClean="0">
                <a:effectLst/>
                <a:cs typeface="Arial" pitchFamily="34" charset="0"/>
              </a:rPr>
              <a:t> </a:t>
            </a:r>
            <a:r>
              <a:rPr lang="es-MX" sz="1900" dirty="0" smtClean="0">
                <a:effectLst/>
                <a:cs typeface="Arial" pitchFamily="34" charset="0"/>
              </a:rPr>
              <a:t>dependiendo</a:t>
            </a:r>
            <a:r>
              <a:rPr lang="en-US" sz="1900" dirty="0" smtClean="0">
                <a:effectLst/>
                <a:cs typeface="Arial" pitchFamily="34" charset="0"/>
              </a:rPr>
              <a:t> de la </a:t>
            </a:r>
            <a:r>
              <a:rPr lang="es-ES" sz="1900" dirty="0" smtClean="0">
                <a:effectLst/>
                <a:cs typeface="Arial" pitchFamily="34" charset="0"/>
              </a:rPr>
              <a:t>línea</a:t>
            </a:r>
            <a:r>
              <a:rPr lang="en-US" sz="1900" dirty="0" smtClean="0">
                <a:effectLst/>
                <a:cs typeface="Arial" pitchFamily="34" charset="0"/>
              </a:rPr>
              <a:t> de </a:t>
            </a:r>
            <a:r>
              <a:rPr lang="es-MX" sz="1900" dirty="0" smtClean="0">
                <a:effectLst/>
                <a:cs typeface="Arial" pitchFamily="34" charset="0"/>
              </a:rPr>
              <a:t>acción</a:t>
            </a:r>
            <a:r>
              <a:rPr lang="en-US" sz="1900" dirty="0" smtClean="0">
                <a:effectLst/>
                <a:cs typeface="Arial" pitchFamily="34" charset="0"/>
              </a:rPr>
              <a:t> de la </a:t>
            </a:r>
            <a:r>
              <a:rPr lang="es-MX" sz="1900" dirty="0" smtClean="0">
                <a:effectLst/>
                <a:cs typeface="Arial" pitchFamily="34" charset="0"/>
              </a:rPr>
              <a:t>fuerza</a:t>
            </a:r>
            <a:r>
              <a:rPr lang="en-US" sz="1900" dirty="0" smtClean="0">
                <a:effectLst/>
                <a:cs typeface="Arial" pitchFamily="34" charset="0"/>
              </a:rPr>
              <a:t> que </a:t>
            </a:r>
            <a:r>
              <a:rPr lang="es-MX" sz="1900" dirty="0" smtClean="0">
                <a:effectLst/>
                <a:cs typeface="Arial" pitchFamily="34" charset="0"/>
              </a:rPr>
              <a:t>resisten</a:t>
            </a:r>
            <a:r>
              <a:rPr lang="en-US" sz="1900" dirty="0" smtClean="0">
                <a:effectLst/>
                <a:cs typeface="Arial" pitchFamily="34" charset="0"/>
              </a:rPr>
              <a:t>,</a:t>
            </a:r>
            <a:r>
              <a:rPr lang="en-US" sz="1900" dirty="0">
                <a:effectLst/>
                <a:cs typeface="Arial" pitchFamily="34" charset="0"/>
              </a:rPr>
              <a:t> </a:t>
            </a:r>
            <a:r>
              <a:rPr lang="es-MX" sz="1900" dirty="0" smtClean="0">
                <a:effectLst/>
                <a:cs typeface="Arial" pitchFamily="34" charset="0"/>
              </a:rPr>
              <a:t>pueden ser conexiones </a:t>
            </a:r>
            <a:r>
              <a:rPr lang="en-US" sz="1900" dirty="0" smtClean="0">
                <a:effectLst/>
                <a:cs typeface="Arial" pitchFamily="34" charset="0"/>
              </a:rPr>
              <a:t>simples o </a:t>
            </a:r>
            <a:r>
              <a:rPr lang="es-MX" sz="1900" dirty="0" smtClean="0">
                <a:effectLst/>
                <a:cs typeface="Arial" pitchFamily="34" charset="0"/>
              </a:rPr>
              <a:t>conexiones excéntricas</a:t>
            </a:r>
            <a:r>
              <a:rPr lang="en-US" sz="1900" dirty="0" smtClean="0">
                <a:effectLst/>
                <a:cs typeface="Arial" pitchFamily="34" charset="0"/>
              </a:rPr>
              <a:t>.</a:t>
            </a:r>
          </a:p>
          <a:p>
            <a:pPr algn="just">
              <a:buFont typeface="Wingdings" pitchFamily="2" charset="2"/>
              <a:buNone/>
              <a:defRPr/>
            </a:pPr>
            <a:endParaRPr lang="en-US" sz="1900" dirty="0" smtClean="0">
              <a:effectLst/>
              <a:cs typeface="Arial" pitchFamily="34" charset="0"/>
            </a:endParaRPr>
          </a:p>
          <a:p>
            <a:pPr marL="342900" lvl="1" indent="-342900" algn="just">
              <a:buClr>
                <a:schemeClr val="hlink"/>
              </a:buClr>
              <a:buSzPct val="60000"/>
              <a:buFont typeface="Wingdings" pitchFamily="2" charset="2"/>
              <a:buNone/>
              <a:defRPr/>
            </a:pPr>
            <a:r>
              <a:rPr lang="es-MX" sz="1900" dirty="0" smtClean="0">
                <a:effectLst/>
                <a:cs typeface="Arial" pitchFamily="34" charset="0"/>
              </a:rPr>
              <a:t>¿Qué conexión es la mas utilizada?</a:t>
            </a:r>
          </a:p>
          <a:p>
            <a:pPr algn="just">
              <a:buFont typeface="Wingdings" pitchFamily="2" charset="2"/>
              <a:buNone/>
              <a:defRPr/>
            </a:pPr>
            <a:r>
              <a:rPr lang="en-US" sz="1900" dirty="0" smtClean="0">
                <a:effectLst/>
                <a:cs typeface="Arial" pitchFamily="34" charset="0"/>
              </a:rPr>
              <a:t>La </a:t>
            </a:r>
            <a:r>
              <a:rPr lang="es-MX" sz="1900" dirty="0" smtClean="0">
                <a:effectLst/>
                <a:cs typeface="Arial" pitchFamily="34" charset="0"/>
              </a:rPr>
              <a:t>conexión remachada fue muy utilizada </a:t>
            </a:r>
            <a:r>
              <a:rPr lang="en-US" sz="1900" dirty="0" smtClean="0">
                <a:effectLst/>
                <a:cs typeface="Arial" pitchFamily="34" charset="0"/>
              </a:rPr>
              <a:t>antes de la </a:t>
            </a:r>
            <a:r>
              <a:rPr lang="es-MX" sz="1900" dirty="0" smtClean="0">
                <a:effectLst/>
                <a:cs typeface="Arial" pitchFamily="34" charset="0"/>
              </a:rPr>
              <a:t>década los </a:t>
            </a:r>
            <a:r>
              <a:rPr lang="en-US" sz="1900" dirty="0" smtClean="0">
                <a:effectLst/>
                <a:cs typeface="Arial" pitchFamily="34" charset="0"/>
              </a:rPr>
              <a:t>50 </a:t>
            </a:r>
            <a:r>
              <a:rPr lang="es-MX" sz="1900" dirty="0" smtClean="0">
                <a:effectLst/>
                <a:cs typeface="Arial" pitchFamily="34" charset="0"/>
              </a:rPr>
              <a:t>ya</a:t>
            </a:r>
            <a:r>
              <a:rPr lang="en-US" sz="1900" dirty="0" smtClean="0">
                <a:effectLst/>
                <a:cs typeface="Arial" pitchFamily="34" charset="0"/>
              </a:rPr>
              <a:t> que </a:t>
            </a:r>
            <a:r>
              <a:rPr lang="es-MX" sz="1900" dirty="0" smtClean="0">
                <a:effectLst/>
                <a:cs typeface="Arial" pitchFamily="34" charset="0"/>
              </a:rPr>
              <a:t>en</a:t>
            </a:r>
            <a:r>
              <a:rPr lang="en-US" sz="1900" dirty="0" smtClean="0">
                <a:effectLst/>
                <a:cs typeface="Arial" pitchFamily="34" charset="0"/>
              </a:rPr>
              <a:t> 1951 se </a:t>
            </a:r>
            <a:r>
              <a:rPr lang="es-MX" sz="1900" dirty="0" smtClean="0">
                <a:effectLst/>
                <a:cs typeface="Arial" pitchFamily="34" charset="0"/>
              </a:rPr>
              <a:t>publicó</a:t>
            </a:r>
          </a:p>
          <a:p>
            <a:pPr algn="just">
              <a:buFont typeface="Wingdings" pitchFamily="2" charset="2"/>
              <a:buNone/>
              <a:defRPr/>
            </a:pPr>
            <a:r>
              <a:rPr lang="en-US" sz="1900" dirty="0" smtClean="0">
                <a:effectLst/>
                <a:cs typeface="Arial" pitchFamily="34" charset="0"/>
              </a:rPr>
              <a:t>la primer </a:t>
            </a:r>
            <a:r>
              <a:rPr lang="es-MX" sz="1900" dirty="0" smtClean="0">
                <a:effectLst/>
                <a:cs typeface="Arial" pitchFamily="34" charset="0"/>
              </a:rPr>
              <a:t>especificación sobre tornillos </a:t>
            </a:r>
            <a:r>
              <a:rPr lang="en-US" sz="1900" dirty="0" smtClean="0">
                <a:effectLst/>
                <a:cs typeface="Arial" pitchFamily="34" charset="0"/>
              </a:rPr>
              <a:t>de </a:t>
            </a:r>
            <a:r>
              <a:rPr lang="es-MX" sz="1900" dirty="0" smtClean="0">
                <a:effectLst/>
                <a:cs typeface="Arial" pitchFamily="34" charset="0"/>
              </a:rPr>
              <a:t>alta resistencia</a:t>
            </a:r>
            <a:r>
              <a:rPr lang="en-US" sz="1900" dirty="0" smtClean="0">
                <a:effectLst/>
                <a:cs typeface="Arial" pitchFamily="34" charset="0"/>
              </a:rPr>
              <a:t>, la </a:t>
            </a:r>
            <a:r>
              <a:rPr lang="es-MX" sz="1900" dirty="0" smtClean="0">
                <a:effectLst/>
                <a:cs typeface="Arial" pitchFamily="34" charset="0"/>
              </a:rPr>
              <a:t>cual</a:t>
            </a:r>
            <a:r>
              <a:rPr lang="en-US" sz="1900" dirty="0" smtClean="0">
                <a:effectLst/>
                <a:cs typeface="Arial" pitchFamily="34" charset="0"/>
              </a:rPr>
              <a:t> </a:t>
            </a:r>
            <a:r>
              <a:rPr lang="es-MX" sz="1900" dirty="0" smtClean="0">
                <a:effectLst/>
                <a:cs typeface="Arial" pitchFamily="34" charset="0"/>
              </a:rPr>
              <a:t>sirvió como </a:t>
            </a:r>
            <a:r>
              <a:rPr lang="en-US" sz="1900" dirty="0" smtClean="0">
                <a:effectLst/>
                <a:cs typeface="Arial" pitchFamily="34" charset="0"/>
              </a:rPr>
              <a:t>base para</a:t>
            </a:r>
          </a:p>
          <a:p>
            <a:pPr marL="0" indent="0" algn="just">
              <a:buFont typeface="Wingdings" pitchFamily="2" charset="2"/>
              <a:buNone/>
              <a:tabLst>
                <a:tab pos="0" algn="l"/>
              </a:tabLst>
              <a:defRPr/>
            </a:pPr>
            <a:r>
              <a:rPr lang="es-MX" sz="1900" dirty="0" smtClean="0">
                <a:effectLst/>
                <a:cs typeface="Arial" pitchFamily="34" charset="0"/>
              </a:rPr>
              <a:t>sustituir uno</a:t>
            </a:r>
            <a:r>
              <a:rPr lang="en-US" sz="1900" dirty="0" smtClean="0">
                <a:effectLst/>
                <a:cs typeface="Arial" pitchFamily="34" charset="0"/>
              </a:rPr>
              <a:t> a </a:t>
            </a:r>
            <a:r>
              <a:rPr lang="es-MX" sz="1900" dirty="0" smtClean="0">
                <a:effectLst/>
                <a:cs typeface="Arial" pitchFamily="34" charset="0"/>
              </a:rPr>
              <a:t>uno los remaches por tornillos </a:t>
            </a:r>
            <a:r>
              <a:rPr lang="en-US" sz="1900" dirty="0" smtClean="0">
                <a:effectLst/>
                <a:cs typeface="Arial" pitchFamily="34" charset="0"/>
              </a:rPr>
              <a:t>de </a:t>
            </a:r>
            <a:r>
              <a:rPr lang="es-MX" sz="1900" dirty="0" smtClean="0">
                <a:effectLst/>
                <a:cs typeface="Arial" pitchFamily="34" charset="0"/>
              </a:rPr>
              <a:t>alta resistencia</a:t>
            </a:r>
            <a:r>
              <a:rPr lang="en-US" sz="1900" dirty="0" smtClean="0">
                <a:effectLst/>
                <a:cs typeface="Arial" pitchFamily="34" charset="0"/>
              </a:rPr>
              <a:t>. </a:t>
            </a:r>
            <a:r>
              <a:rPr lang="es-MX" sz="1900" dirty="0" smtClean="0">
                <a:effectLst/>
                <a:cs typeface="Arial" pitchFamily="34" charset="0"/>
              </a:rPr>
              <a:t>Sin embargo hoy en día la soldadura es la forma más común de conexión del acero estructural y consiste en unir dos piezas de acero mediante la fusión superficial de las caras a unir en presencia de calor y con o sin aporte de material agregado. </a:t>
            </a:r>
            <a:endParaRPr lang="es-MX" sz="1900" dirty="0">
              <a:effectLst/>
              <a:cs typeface="Arial" pitchFamily="34" charset="0"/>
            </a:endParaRP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5</a:t>
            </a:fld>
            <a:r>
              <a:rPr lang="es-MX" dirty="0" smtClean="0"/>
              <a:t>/69</a:t>
            </a:r>
            <a:endParaRPr lang="es-MX" dirty="0"/>
          </a:p>
        </p:txBody>
      </p:sp>
    </p:spTree>
    <p:extLst>
      <p:ext uri="{BB962C8B-B14F-4D97-AF65-F5344CB8AC3E}">
        <p14:creationId xmlns:p14="http://schemas.microsoft.com/office/powerpoint/2010/main" val="279355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SOLUCIÓN 8.7</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8" name="13 Rectángulo"/>
          <p:cNvSpPr/>
          <p:nvPr/>
        </p:nvSpPr>
        <p:spPr>
          <a:xfrm>
            <a:off x="474561" y="1772453"/>
            <a:ext cx="8424936" cy="677108"/>
          </a:xfrm>
          <a:prstGeom prst="rect">
            <a:avLst/>
          </a:prstGeom>
        </p:spPr>
        <p:txBody>
          <a:bodyPr wrap="square">
            <a:spAutoFit/>
          </a:bodyPr>
          <a:lstStyle/>
          <a:p>
            <a:pPr algn="just"/>
            <a:r>
              <a:rPr lang="es-MX" sz="1900" dirty="0" smtClean="0"/>
              <a:t>La longitud de la conexión aun no se conoce, por lo que U no puede calcularse con la Ecuación B3-2 del AISC. Al emplear un valor promedio de 0.85, resulta:</a:t>
            </a:r>
          </a:p>
        </p:txBody>
      </p:sp>
      <mc:AlternateContent xmlns:mc="http://schemas.openxmlformats.org/markup-compatibility/2006" xmlns:a14="http://schemas.microsoft.com/office/drawing/2010/main">
        <mc:Choice Requires="a14">
          <p:sp>
            <p:nvSpPr>
              <p:cNvPr id="19" name="TextBox 2"/>
              <p:cNvSpPr txBox="1"/>
              <p:nvPr/>
            </p:nvSpPr>
            <p:spPr>
              <a:xfrm>
                <a:off x="3210388" y="2414119"/>
                <a:ext cx="3882793" cy="3974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𝐴</m:t>
                          </m:r>
                        </m:e>
                        <m:sub>
                          <m:r>
                            <a:rPr lang="es-MX" b="0" i="1" smtClean="0">
                              <a:latin typeface="Cambria Math"/>
                            </a:rPr>
                            <m:t>𝑒</m:t>
                          </m:r>
                        </m:sub>
                      </m:sSub>
                      <m:r>
                        <a:rPr lang="es-MX" b="0" i="1" smtClean="0">
                          <a:latin typeface="Cambria Math"/>
                        </a:rPr>
                        <m:t>=</m:t>
                      </m:r>
                      <m:r>
                        <a:rPr lang="es-MX" b="0" i="1" smtClean="0">
                          <a:latin typeface="Cambria Math"/>
                        </a:rPr>
                        <m:t>𝑈</m:t>
                      </m:r>
                      <m:sSub>
                        <m:sSubPr>
                          <m:ctrlPr>
                            <a:rPr lang="es-MX" b="0" i="1" smtClean="0">
                              <a:latin typeface="Cambria Math" panose="02040503050406030204" pitchFamily="18" charset="0"/>
                            </a:rPr>
                          </m:ctrlPr>
                        </m:sSubPr>
                        <m:e>
                          <m:r>
                            <a:rPr lang="es-MX" b="0" i="1" smtClean="0">
                              <a:latin typeface="Cambria Math"/>
                            </a:rPr>
                            <m:t>𝐴</m:t>
                          </m:r>
                        </m:e>
                        <m:sub>
                          <m:r>
                            <a:rPr lang="es-MX" b="0" i="1" smtClean="0">
                              <a:latin typeface="Cambria Math"/>
                            </a:rPr>
                            <m:t>𝑔</m:t>
                          </m:r>
                        </m:sub>
                      </m:sSub>
                      <m:r>
                        <a:rPr lang="es-MX" b="0" i="1" smtClean="0">
                          <a:latin typeface="Cambria Math"/>
                        </a:rPr>
                        <m:t>=</m:t>
                      </m:r>
                      <m:d>
                        <m:dPr>
                          <m:ctrlPr>
                            <a:rPr lang="es-MX" b="0" i="1" smtClean="0">
                              <a:latin typeface="Cambria Math" panose="02040503050406030204" pitchFamily="18" charset="0"/>
                            </a:rPr>
                          </m:ctrlPr>
                        </m:dPr>
                        <m:e>
                          <m:r>
                            <a:rPr lang="es-MX" b="0" i="1" smtClean="0">
                              <a:latin typeface="Cambria Math"/>
                            </a:rPr>
                            <m:t>0.85</m:t>
                          </m:r>
                        </m:e>
                      </m:d>
                      <m:d>
                        <m:dPr>
                          <m:ctrlPr>
                            <a:rPr lang="es-MX" b="0" i="1" smtClean="0">
                              <a:latin typeface="Cambria Math" panose="02040503050406030204" pitchFamily="18" charset="0"/>
                            </a:rPr>
                          </m:ctrlPr>
                        </m:dPr>
                        <m:e>
                          <m:r>
                            <a:rPr lang="es-MX" b="0" i="1" smtClean="0">
                              <a:latin typeface="Cambria Math"/>
                            </a:rPr>
                            <m:t>7.5</m:t>
                          </m:r>
                        </m:e>
                      </m:d>
                      <m:r>
                        <a:rPr lang="es-MX" b="0" i="1" smtClean="0">
                          <a:latin typeface="Cambria Math"/>
                        </a:rPr>
                        <m:t>=6.375 </m:t>
                      </m:r>
                      <m:sSup>
                        <m:sSupPr>
                          <m:ctrlPr>
                            <a:rPr lang="es-MX" b="0" i="1" smtClean="0">
                              <a:latin typeface="Cambria Math" panose="02040503050406030204" pitchFamily="18" charset="0"/>
                            </a:rPr>
                          </m:ctrlPr>
                        </m:sSupPr>
                        <m:e>
                          <m:r>
                            <a:rPr lang="es-MX" b="0" i="1" smtClean="0">
                              <a:latin typeface="Cambria Math"/>
                            </a:rPr>
                            <m:t>𝑖𝑛</m:t>
                          </m:r>
                        </m:e>
                        <m:sup>
                          <m:r>
                            <a:rPr lang="es-MX" b="0" i="1" smtClean="0">
                              <a:latin typeface="Cambria Math"/>
                            </a:rPr>
                            <m:t>2</m:t>
                          </m:r>
                        </m:sup>
                      </m:sSup>
                    </m:oMath>
                  </m:oMathPara>
                </a14:m>
                <a:endParaRPr lang="es-MX" dirty="0"/>
              </a:p>
            </p:txBody>
          </p:sp>
        </mc:Choice>
        <mc:Fallback xmlns="">
          <p:sp>
            <p:nvSpPr>
              <p:cNvPr id="19" name="TextBox 2"/>
              <p:cNvSpPr txBox="1">
                <a:spLocks noRot="1" noChangeAspect="1" noMove="1" noResize="1" noEditPoints="1" noAdjustHandles="1" noChangeArrowheads="1" noChangeShapeType="1" noTextEdit="1"/>
              </p:cNvSpPr>
              <p:nvPr/>
            </p:nvSpPr>
            <p:spPr>
              <a:xfrm>
                <a:off x="3210388" y="2414119"/>
                <a:ext cx="3882793" cy="397416"/>
              </a:xfrm>
              <a:prstGeom prst="rect">
                <a:avLst/>
              </a:prstGeom>
              <a:blipFill rotWithShape="0">
                <a:blip r:embed="rId7"/>
                <a:stretch>
                  <a:fillRect b="-6154"/>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 name="TextBox 3"/>
              <p:cNvSpPr txBox="1"/>
              <p:nvPr/>
            </p:nvSpPr>
            <p:spPr>
              <a:xfrm>
                <a:off x="2032665" y="2813244"/>
                <a:ext cx="63756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i="1" smtClean="0">
                              <a:latin typeface="Cambria Math"/>
                              <a:ea typeface="Cambria Math"/>
                            </a:rPr>
                            <m:t>∅</m:t>
                          </m:r>
                        </m:e>
                        <m:sub>
                          <m:r>
                            <a:rPr lang="es-MX" b="0" i="1" smtClean="0">
                              <a:latin typeface="Cambria Math"/>
                            </a:rPr>
                            <m:t>𝑡</m:t>
                          </m:r>
                        </m:sub>
                      </m:sSub>
                      <m:sSub>
                        <m:sSubPr>
                          <m:ctrlPr>
                            <a:rPr lang="es-MX" i="1" smtClean="0">
                              <a:latin typeface="Cambria Math" panose="02040503050406030204" pitchFamily="18" charset="0"/>
                            </a:rPr>
                          </m:ctrlPr>
                        </m:sSubPr>
                        <m:e>
                          <m:r>
                            <a:rPr lang="es-MX" b="0" i="1" smtClean="0">
                              <a:latin typeface="Cambria Math"/>
                            </a:rPr>
                            <m:t>𝑃</m:t>
                          </m:r>
                        </m:e>
                        <m:sub>
                          <m:r>
                            <a:rPr lang="es-MX" b="0" i="1" smtClean="0">
                              <a:latin typeface="Cambria Math"/>
                            </a:rPr>
                            <m:t>𝑛</m:t>
                          </m:r>
                        </m:sub>
                      </m:sSub>
                      <m:r>
                        <a:rPr lang="es-MX" b="0" i="1" smtClean="0">
                          <a:latin typeface="Cambria Math"/>
                        </a:rPr>
                        <m:t>=0.75</m:t>
                      </m:r>
                      <m:sSub>
                        <m:sSubPr>
                          <m:ctrlPr>
                            <a:rPr lang="es-MX" b="0" i="1" smtClean="0">
                              <a:latin typeface="Cambria Math" panose="02040503050406030204" pitchFamily="18" charset="0"/>
                            </a:rPr>
                          </m:ctrlPr>
                        </m:sSubPr>
                        <m:e>
                          <m:r>
                            <a:rPr lang="es-MX" b="0" i="1" smtClean="0">
                              <a:latin typeface="Cambria Math"/>
                            </a:rPr>
                            <m:t>𝐹</m:t>
                          </m:r>
                        </m:e>
                        <m:sub>
                          <m:r>
                            <a:rPr lang="es-MX" b="0" i="1" smtClean="0">
                              <a:latin typeface="Cambria Math"/>
                            </a:rPr>
                            <m:t>𝑢</m:t>
                          </m:r>
                        </m:sub>
                      </m:sSub>
                      <m:sSub>
                        <m:sSubPr>
                          <m:ctrlPr>
                            <a:rPr lang="es-MX" b="0" i="1" smtClean="0">
                              <a:latin typeface="Cambria Math" panose="02040503050406030204" pitchFamily="18" charset="0"/>
                            </a:rPr>
                          </m:ctrlPr>
                        </m:sSubPr>
                        <m:e>
                          <m:r>
                            <a:rPr lang="es-MX" b="0" i="1" smtClean="0">
                              <a:latin typeface="Cambria Math"/>
                            </a:rPr>
                            <m:t>𝐴</m:t>
                          </m:r>
                        </m:e>
                        <m:sub>
                          <m:r>
                            <a:rPr lang="es-MX" b="0" i="1" smtClean="0">
                              <a:latin typeface="Cambria Math"/>
                            </a:rPr>
                            <m:t>𝑒</m:t>
                          </m:r>
                        </m:sub>
                      </m:sSub>
                      <m:r>
                        <a:rPr lang="es-MX" b="0" i="1" smtClean="0">
                          <a:latin typeface="Cambria Math"/>
                        </a:rPr>
                        <m:t>=0.75</m:t>
                      </m:r>
                      <m:d>
                        <m:dPr>
                          <m:ctrlPr>
                            <a:rPr lang="es-MX" b="0" i="1" smtClean="0">
                              <a:latin typeface="Cambria Math" panose="02040503050406030204" pitchFamily="18" charset="0"/>
                            </a:rPr>
                          </m:ctrlPr>
                        </m:dPr>
                        <m:e>
                          <m:r>
                            <a:rPr lang="es-MX" b="0" i="1" smtClean="0">
                              <a:latin typeface="Cambria Math"/>
                            </a:rPr>
                            <m:t>58</m:t>
                          </m:r>
                        </m:e>
                      </m:d>
                      <m:d>
                        <m:dPr>
                          <m:ctrlPr>
                            <a:rPr lang="es-MX" b="0" i="1" smtClean="0">
                              <a:latin typeface="Cambria Math" panose="02040503050406030204" pitchFamily="18" charset="0"/>
                            </a:rPr>
                          </m:ctrlPr>
                        </m:dPr>
                        <m:e>
                          <m:r>
                            <a:rPr lang="es-MX" b="0" i="1" smtClean="0">
                              <a:latin typeface="Cambria Math"/>
                            </a:rPr>
                            <m:t>6.375</m:t>
                          </m:r>
                        </m:e>
                      </m:d>
                      <m:r>
                        <a:rPr lang="es-MX" b="0" i="1" smtClean="0">
                          <a:latin typeface="Cambria Math"/>
                        </a:rPr>
                        <m:t>=277.3 </m:t>
                      </m:r>
                      <m:r>
                        <a:rPr lang="es-MX" b="0" i="1" smtClean="0">
                          <a:latin typeface="Cambria Math"/>
                        </a:rPr>
                        <m:t>𝑘𝑖𝑝𝑠</m:t>
                      </m:r>
                      <m:r>
                        <a:rPr lang="es-MX" b="0" i="1" smtClean="0">
                          <a:latin typeface="Cambria Math"/>
                          <a:ea typeface="Cambria Math"/>
                        </a:rPr>
                        <m:t>&gt;243 </m:t>
                      </m:r>
                      <m:r>
                        <a:rPr lang="es-MX" b="0" i="1" smtClean="0">
                          <a:latin typeface="Cambria Math"/>
                          <a:ea typeface="Cambria Math"/>
                        </a:rPr>
                        <m:t>𝑘𝑖𝑝𝑠</m:t>
                      </m:r>
                    </m:oMath>
                  </m:oMathPara>
                </a14:m>
                <a:endParaRPr lang="es-MX" dirty="0"/>
              </a:p>
            </p:txBody>
          </p:sp>
        </mc:Choice>
        <mc:Fallback xmlns="">
          <p:sp>
            <p:nvSpPr>
              <p:cNvPr id="20" name="TextBox 3"/>
              <p:cNvSpPr txBox="1">
                <a:spLocks noRot="1" noChangeAspect="1" noMove="1" noResize="1" noEditPoints="1" noAdjustHandles="1" noChangeArrowheads="1" noChangeShapeType="1" noTextEdit="1"/>
              </p:cNvSpPr>
              <p:nvPr/>
            </p:nvSpPr>
            <p:spPr>
              <a:xfrm>
                <a:off x="2032665" y="2813244"/>
                <a:ext cx="6375655" cy="369332"/>
              </a:xfrm>
              <a:prstGeom prst="rect">
                <a:avLst/>
              </a:prstGeom>
              <a:blipFill rotWithShape="0">
                <a:blip r:embed="rId8"/>
                <a:stretch>
                  <a:fillRect b="-13115"/>
                </a:stretch>
              </a:blipFill>
            </p:spPr>
            <p:txBody>
              <a:bodyPr/>
              <a:lstStyle/>
              <a:p>
                <a:r>
                  <a:rPr lang="es-MX">
                    <a:noFill/>
                  </a:rPr>
                  <a:t> </a:t>
                </a:r>
              </a:p>
            </p:txBody>
          </p:sp>
        </mc:Fallback>
      </mc:AlternateContent>
      <p:sp>
        <p:nvSpPr>
          <p:cNvPr id="21" name="13 Rectángulo"/>
          <p:cNvSpPr/>
          <p:nvPr/>
        </p:nvSpPr>
        <p:spPr>
          <a:xfrm>
            <a:off x="489907" y="3240314"/>
            <a:ext cx="8424936" cy="384721"/>
          </a:xfrm>
          <a:prstGeom prst="rect">
            <a:avLst/>
          </a:prstGeom>
        </p:spPr>
        <p:txBody>
          <a:bodyPr wrap="square">
            <a:spAutoFit/>
          </a:bodyPr>
          <a:lstStyle/>
          <a:p>
            <a:pPr algn="just"/>
            <a:r>
              <a:rPr lang="es-MX" sz="1900" dirty="0" smtClean="0"/>
              <a:t>Para un </a:t>
            </a:r>
            <a:r>
              <a:rPr lang="es-MX" sz="1900" dirty="0"/>
              <a:t>á</a:t>
            </a:r>
            <a:r>
              <a:rPr lang="es-MX" sz="1900" dirty="0" smtClean="0"/>
              <a:t>ngulo, la carga por resistirse es:</a:t>
            </a:r>
          </a:p>
        </p:txBody>
      </p:sp>
      <mc:AlternateContent xmlns:mc="http://schemas.openxmlformats.org/markup-compatibility/2006" xmlns:a14="http://schemas.microsoft.com/office/drawing/2010/main">
        <mc:Choice Requires="a14">
          <p:sp>
            <p:nvSpPr>
              <p:cNvPr id="22" name="TextBox 4"/>
              <p:cNvSpPr txBox="1"/>
              <p:nvPr/>
            </p:nvSpPr>
            <p:spPr>
              <a:xfrm>
                <a:off x="4155389" y="3581621"/>
                <a:ext cx="1992790"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r>
                            <a:rPr lang="es-MX" b="0" i="1" smtClean="0">
                              <a:latin typeface="Cambria Math"/>
                            </a:rPr>
                            <m:t>243</m:t>
                          </m:r>
                        </m:num>
                        <m:den>
                          <m:r>
                            <a:rPr lang="es-MX" b="0" i="1" smtClean="0">
                              <a:latin typeface="Cambria Math"/>
                            </a:rPr>
                            <m:t>2</m:t>
                          </m:r>
                        </m:den>
                      </m:f>
                      <m:r>
                        <a:rPr lang="es-MX" b="0" i="1" smtClean="0">
                          <a:latin typeface="Cambria Math"/>
                        </a:rPr>
                        <m:t>=121.5 </m:t>
                      </m:r>
                      <m:r>
                        <a:rPr lang="es-MX" b="0" i="1" smtClean="0">
                          <a:latin typeface="Cambria Math"/>
                        </a:rPr>
                        <m:t>𝑘𝑖𝑝𝑠</m:t>
                      </m:r>
                    </m:oMath>
                  </m:oMathPara>
                </a14:m>
                <a:endParaRPr lang="es-MX" dirty="0"/>
              </a:p>
            </p:txBody>
          </p:sp>
        </mc:Choice>
        <mc:Fallback xmlns="">
          <p:sp>
            <p:nvSpPr>
              <p:cNvPr id="22" name="TextBox 4"/>
              <p:cNvSpPr txBox="1">
                <a:spLocks noRot="1" noChangeAspect="1" noMove="1" noResize="1" noEditPoints="1" noAdjustHandles="1" noChangeArrowheads="1" noChangeShapeType="1" noTextEdit="1"/>
              </p:cNvSpPr>
              <p:nvPr/>
            </p:nvSpPr>
            <p:spPr>
              <a:xfrm>
                <a:off x="4155389" y="3581621"/>
                <a:ext cx="1992790" cy="610936"/>
              </a:xfrm>
              <a:prstGeom prst="rect">
                <a:avLst/>
              </a:prstGeom>
              <a:blipFill rotWithShape="0">
                <a:blip r:embed="rId9"/>
                <a:stretch>
                  <a:fillRect/>
                </a:stretch>
              </a:blipFill>
            </p:spPr>
            <p:txBody>
              <a:bodyPr/>
              <a:lstStyle/>
              <a:p>
                <a:r>
                  <a:rPr lang="es-MX">
                    <a:noFill/>
                  </a:rPr>
                  <a:t> </a:t>
                </a:r>
              </a:p>
            </p:txBody>
          </p:sp>
        </mc:Fallback>
      </mc:AlternateContent>
      <p:sp>
        <p:nvSpPr>
          <p:cNvPr id="23" name="13 Rectángulo"/>
          <p:cNvSpPr/>
          <p:nvPr/>
        </p:nvSpPr>
        <p:spPr>
          <a:xfrm>
            <a:off x="474561" y="4205532"/>
            <a:ext cx="8424936" cy="384721"/>
          </a:xfrm>
          <a:prstGeom prst="rect">
            <a:avLst/>
          </a:prstGeom>
        </p:spPr>
        <p:txBody>
          <a:bodyPr wrap="square">
            <a:spAutoFit/>
          </a:bodyPr>
          <a:lstStyle/>
          <a:p>
            <a:pPr algn="just"/>
            <a:r>
              <a:rPr lang="es-MX" sz="1900" dirty="0" smtClean="0"/>
              <a:t>Para un acero A36, el electrodo apropiado es el E70XX, y</a:t>
            </a:r>
          </a:p>
        </p:txBody>
      </p:sp>
      <p:sp>
        <p:nvSpPr>
          <p:cNvPr id="24" name="13 Rectángulo"/>
          <p:cNvSpPr/>
          <p:nvPr/>
        </p:nvSpPr>
        <p:spPr>
          <a:xfrm>
            <a:off x="474561" y="4879187"/>
            <a:ext cx="8424936" cy="384721"/>
          </a:xfrm>
          <a:prstGeom prst="rect">
            <a:avLst/>
          </a:prstGeom>
        </p:spPr>
        <p:txBody>
          <a:bodyPr wrap="square">
            <a:spAutoFit/>
          </a:bodyPr>
          <a:lstStyle/>
          <a:p>
            <a:pPr algn="just"/>
            <a:r>
              <a:rPr lang="es-MX" sz="1900" dirty="0" smtClean="0"/>
              <a:t>Tamaño min. de soldadura</a:t>
            </a:r>
          </a:p>
        </p:txBody>
      </p:sp>
      <p:sp>
        <p:nvSpPr>
          <p:cNvPr id="25" name="13 Rectángulo"/>
          <p:cNvSpPr/>
          <p:nvPr/>
        </p:nvSpPr>
        <p:spPr>
          <a:xfrm>
            <a:off x="489907" y="5553302"/>
            <a:ext cx="8424936" cy="384721"/>
          </a:xfrm>
          <a:prstGeom prst="rect">
            <a:avLst/>
          </a:prstGeom>
        </p:spPr>
        <p:txBody>
          <a:bodyPr wrap="square">
            <a:spAutoFit/>
          </a:bodyPr>
          <a:lstStyle/>
          <a:p>
            <a:pPr algn="just"/>
            <a:r>
              <a:rPr lang="es-MX" sz="1900" dirty="0" smtClean="0"/>
              <a:t>Tamaño máximo</a:t>
            </a:r>
          </a:p>
        </p:txBody>
      </p:sp>
      <mc:AlternateContent xmlns:mc="http://schemas.openxmlformats.org/markup-compatibility/2006" xmlns:a14="http://schemas.microsoft.com/office/drawing/2010/main">
        <mc:Choice Requires="a14">
          <p:sp>
            <p:nvSpPr>
              <p:cNvPr id="26" name="TextBox 5"/>
              <p:cNvSpPr txBox="1"/>
              <p:nvPr/>
            </p:nvSpPr>
            <p:spPr>
              <a:xfrm>
                <a:off x="3494518" y="4717697"/>
                <a:ext cx="1047851"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3</m:t>
                          </m:r>
                        </m:num>
                        <m:den>
                          <m:r>
                            <a:rPr lang="es-MX" b="0" i="1" smtClean="0">
                              <a:latin typeface="Cambria Math"/>
                            </a:rPr>
                            <m:t>16</m:t>
                          </m:r>
                        </m:den>
                      </m:f>
                      <m:r>
                        <a:rPr lang="es-MX" b="0" i="1" smtClean="0">
                          <a:latin typeface="Cambria Math"/>
                        </a:rPr>
                        <m:t> </m:t>
                      </m:r>
                      <m:r>
                        <a:rPr lang="es-MX" b="0" i="1" smtClean="0">
                          <a:latin typeface="Cambria Math"/>
                        </a:rPr>
                        <m:t>𝑖𝑛</m:t>
                      </m:r>
                    </m:oMath>
                  </m:oMathPara>
                </a14:m>
                <a:endParaRPr lang="es-MX" dirty="0"/>
              </a:p>
            </p:txBody>
          </p:sp>
        </mc:Choice>
        <mc:Fallback xmlns="">
          <p:sp>
            <p:nvSpPr>
              <p:cNvPr id="26" name="TextBox 5"/>
              <p:cNvSpPr txBox="1">
                <a:spLocks noRot="1" noChangeAspect="1" noMove="1" noResize="1" noEditPoints="1" noAdjustHandles="1" noChangeArrowheads="1" noChangeShapeType="1" noTextEdit="1"/>
              </p:cNvSpPr>
              <p:nvPr/>
            </p:nvSpPr>
            <p:spPr>
              <a:xfrm>
                <a:off x="3494518" y="4717697"/>
                <a:ext cx="1047851" cy="612732"/>
              </a:xfrm>
              <a:prstGeom prst="rect">
                <a:avLst/>
              </a:prstGeom>
              <a:blipFill rotWithShape="0">
                <a:blip r:embed="rId10"/>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7" name="TextBox 6"/>
              <p:cNvSpPr txBox="1"/>
              <p:nvPr/>
            </p:nvSpPr>
            <p:spPr>
              <a:xfrm>
                <a:off x="2515339" y="5395069"/>
                <a:ext cx="1958357"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1</m:t>
                          </m:r>
                        </m:num>
                        <m:den>
                          <m:r>
                            <a:rPr lang="es-MX" b="0" i="1" smtClean="0">
                              <a:latin typeface="Cambria Math"/>
                            </a:rPr>
                            <m:t>2</m:t>
                          </m:r>
                        </m:den>
                      </m:f>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1</m:t>
                          </m:r>
                        </m:num>
                        <m:den>
                          <m:r>
                            <a:rPr lang="es-MX" b="0" i="1" smtClean="0">
                              <a:latin typeface="Cambria Math"/>
                            </a:rPr>
                            <m:t>16</m:t>
                          </m:r>
                        </m:den>
                      </m:f>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7</m:t>
                          </m:r>
                        </m:num>
                        <m:den>
                          <m:r>
                            <a:rPr lang="es-MX" b="0" i="1" smtClean="0">
                              <a:latin typeface="Cambria Math"/>
                            </a:rPr>
                            <m:t>16</m:t>
                          </m:r>
                        </m:den>
                      </m:f>
                      <m:r>
                        <a:rPr lang="es-MX" b="0" i="1" smtClean="0">
                          <a:latin typeface="Cambria Math"/>
                        </a:rPr>
                        <m:t>𝑖𝑛</m:t>
                      </m:r>
                    </m:oMath>
                  </m:oMathPara>
                </a14:m>
                <a:endParaRPr lang="es-MX" dirty="0"/>
              </a:p>
            </p:txBody>
          </p:sp>
        </mc:Choice>
        <mc:Fallback xmlns="">
          <p:sp>
            <p:nvSpPr>
              <p:cNvPr id="27" name="TextBox 6"/>
              <p:cNvSpPr txBox="1">
                <a:spLocks noRot="1" noChangeAspect="1" noMove="1" noResize="1" noEditPoints="1" noAdjustHandles="1" noChangeArrowheads="1" noChangeShapeType="1" noTextEdit="1"/>
              </p:cNvSpPr>
              <p:nvPr/>
            </p:nvSpPr>
            <p:spPr>
              <a:xfrm>
                <a:off x="2515339" y="5395069"/>
                <a:ext cx="1958357" cy="612732"/>
              </a:xfrm>
              <a:prstGeom prst="rect">
                <a:avLst/>
              </a:prstGeom>
              <a:blipFill rotWithShape="0">
                <a:blip r:embed="rId11"/>
                <a:stretch>
                  <a:fillRect/>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50</a:t>
            </a:fld>
            <a:r>
              <a:rPr lang="es-MX" dirty="0" smtClean="0"/>
              <a:t>/69</a:t>
            </a:r>
            <a:endParaRPr lang="es-MX" dirty="0"/>
          </a:p>
        </p:txBody>
      </p:sp>
    </p:spTree>
    <p:extLst>
      <p:ext uri="{BB962C8B-B14F-4D97-AF65-F5344CB8AC3E}">
        <p14:creationId xmlns:p14="http://schemas.microsoft.com/office/powerpoint/2010/main" val="2739036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SOLUCIÓN 8.7</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28" name="13 Rectángulo"/>
          <p:cNvSpPr/>
          <p:nvPr/>
        </p:nvSpPr>
        <p:spPr>
          <a:xfrm>
            <a:off x="474561" y="1848015"/>
            <a:ext cx="8424936" cy="384721"/>
          </a:xfrm>
          <a:prstGeom prst="rect">
            <a:avLst/>
          </a:prstGeom>
        </p:spPr>
        <p:txBody>
          <a:bodyPr wrap="square">
            <a:spAutoFit/>
          </a:bodyPr>
          <a:lstStyle/>
          <a:p>
            <a:pPr algn="just"/>
            <a:r>
              <a:rPr lang="es-MX" sz="1900" dirty="0" smtClean="0"/>
              <a:t>Ensaye una soldadura de filete de 5/16” in y electrodos E70</a:t>
            </a:r>
          </a:p>
        </p:txBody>
      </p:sp>
      <p:sp>
        <p:nvSpPr>
          <p:cNvPr id="29" name="13 Rectángulo"/>
          <p:cNvSpPr/>
          <p:nvPr/>
        </p:nvSpPr>
        <p:spPr>
          <a:xfrm>
            <a:off x="505872" y="2369747"/>
            <a:ext cx="4622317" cy="384721"/>
          </a:xfrm>
          <a:prstGeom prst="rect">
            <a:avLst/>
          </a:prstGeom>
        </p:spPr>
        <p:txBody>
          <a:bodyPr wrap="square">
            <a:spAutoFit/>
          </a:bodyPr>
          <a:lstStyle/>
          <a:p>
            <a:pPr algn="just"/>
            <a:r>
              <a:rPr lang="es-MX" sz="1900" dirty="0" smtClean="0"/>
              <a:t>Capacidad por pulgada de longitud:</a:t>
            </a:r>
          </a:p>
        </p:txBody>
      </p:sp>
      <mc:AlternateContent xmlns:mc="http://schemas.openxmlformats.org/markup-compatibility/2006" xmlns:a14="http://schemas.microsoft.com/office/drawing/2010/main">
        <mc:Choice Requires="a14">
          <p:sp>
            <p:nvSpPr>
              <p:cNvPr id="30" name="TextBox 1"/>
              <p:cNvSpPr txBox="1"/>
              <p:nvPr/>
            </p:nvSpPr>
            <p:spPr>
              <a:xfrm>
                <a:off x="5151785" y="2340388"/>
                <a:ext cx="1929567" cy="3847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1900" b="0" i="1" smtClean="0">
                          <a:latin typeface="Cambria Math"/>
                        </a:rPr>
                        <m:t>=0.707</m:t>
                      </m:r>
                      <m:r>
                        <a:rPr lang="es-MX" sz="1900" b="0" i="1" smtClean="0">
                          <a:latin typeface="Cambria Math"/>
                        </a:rPr>
                        <m:t>𝑤</m:t>
                      </m:r>
                      <m:r>
                        <a:rPr lang="es-MX" sz="1900" b="0" i="1" smtClean="0">
                          <a:latin typeface="Cambria Math"/>
                        </a:rPr>
                        <m:t>(∅</m:t>
                      </m:r>
                      <m:sSub>
                        <m:sSubPr>
                          <m:ctrlPr>
                            <a:rPr lang="es-MX" sz="1900" i="1" smtClean="0">
                              <a:latin typeface="Cambria Math" panose="02040503050406030204" pitchFamily="18" charset="0"/>
                              <a:ea typeface="Cambria Math"/>
                            </a:rPr>
                          </m:ctrlPr>
                        </m:sSubPr>
                        <m:e>
                          <m:r>
                            <a:rPr lang="es-MX" sz="1900" b="0" i="1" smtClean="0">
                              <a:latin typeface="Cambria Math"/>
                              <a:ea typeface="Cambria Math"/>
                            </a:rPr>
                            <m:t>𝐹</m:t>
                          </m:r>
                        </m:e>
                        <m:sub>
                          <m:r>
                            <a:rPr lang="es-MX" sz="1900" b="0" i="1" smtClean="0">
                              <a:latin typeface="Cambria Math"/>
                              <a:ea typeface="Cambria Math"/>
                            </a:rPr>
                            <m:t>𝑊</m:t>
                          </m:r>
                        </m:sub>
                      </m:sSub>
                      <m:r>
                        <a:rPr lang="es-MX" sz="1900" b="0" i="1" smtClean="0">
                          <a:latin typeface="Cambria Math"/>
                          <a:ea typeface="Cambria Math"/>
                        </a:rPr>
                        <m:t>)</m:t>
                      </m:r>
                    </m:oMath>
                  </m:oMathPara>
                </a14:m>
                <a:endParaRPr lang="es-MX" sz="1900" dirty="0"/>
              </a:p>
            </p:txBody>
          </p:sp>
        </mc:Choice>
        <mc:Fallback xmlns="">
          <p:sp>
            <p:nvSpPr>
              <p:cNvPr id="30" name="TextBox 1"/>
              <p:cNvSpPr txBox="1">
                <a:spLocks noRot="1" noChangeAspect="1" noMove="1" noResize="1" noEditPoints="1" noAdjustHandles="1" noChangeArrowheads="1" noChangeShapeType="1" noTextEdit="1"/>
              </p:cNvSpPr>
              <p:nvPr/>
            </p:nvSpPr>
            <p:spPr>
              <a:xfrm>
                <a:off x="5151785" y="2340388"/>
                <a:ext cx="1929567" cy="384721"/>
              </a:xfrm>
              <a:prstGeom prst="rect">
                <a:avLst/>
              </a:prstGeom>
              <a:blipFill>
                <a:blip r:embed="rId7"/>
                <a:stretch>
                  <a:fillRect b="-1428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1" name="TextBox 21"/>
              <p:cNvSpPr txBox="1"/>
              <p:nvPr/>
            </p:nvSpPr>
            <p:spPr>
              <a:xfrm>
                <a:off x="5151785" y="2732717"/>
                <a:ext cx="2084032" cy="6476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1900" b="0" i="1" smtClean="0">
                          <a:latin typeface="Cambria Math"/>
                        </a:rPr>
                        <m:t>=0.707</m:t>
                      </m:r>
                      <m:f>
                        <m:fPr>
                          <m:ctrlPr>
                            <a:rPr lang="es-MX" sz="1900" b="0" i="1" smtClean="0">
                              <a:latin typeface="Cambria Math" panose="02040503050406030204" pitchFamily="18" charset="0"/>
                            </a:rPr>
                          </m:ctrlPr>
                        </m:fPr>
                        <m:num>
                          <m:r>
                            <a:rPr lang="es-MX" sz="1900" b="0" i="1" smtClean="0">
                              <a:latin typeface="Cambria Math"/>
                            </a:rPr>
                            <m:t>5</m:t>
                          </m:r>
                        </m:num>
                        <m:den>
                          <m:r>
                            <a:rPr lang="es-MX" sz="1900" b="0" i="1" smtClean="0">
                              <a:latin typeface="Cambria Math"/>
                            </a:rPr>
                            <m:t>16</m:t>
                          </m:r>
                        </m:den>
                      </m:f>
                      <m:r>
                        <a:rPr lang="es-MX" sz="1900" b="0" i="1" smtClean="0">
                          <a:latin typeface="Cambria Math"/>
                        </a:rPr>
                        <m:t>(</m:t>
                      </m:r>
                      <m:r>
                        <a:rPr lang="es-MX" sz="1900" i="1" smtClean="0">
                          <a:latin typeface="Cambria Math"/>
                          <a:ea typeface="Cambria Math"/>
                        </a:rPr>
                        <m:t>3</m:t>
                      </m:r>
                      <m:r>
                        <a:rPr lang="es-MX" sz="1900" b="0" i="1" smtClean="0">
                          <a:latin typeface="Cambria Math"/>
                          <a:ea typeface="Cambria Math"/>
                        </a:rPr>
                        <m:t>1.5)</m:t>
                      </m:r>
                    </m:oMath>
                  </m:oMathPara>
                </a14:m>
                <a:endParaRPr lang="es-MX" sz="1900" dirty="0"/>
              </a:p>
            </p:txBody>
          </p:sp>
        </mc:Choice>
        <mc:Fallback xmlns="">
          <p:sp>
            <p:nvSpPr>
              <p:cNvPr id="31" name="TextBox 21"/>
              <p:cNvSpPr txBox="1">
                <a:spLocks noRot="1" noChangeAspect="1" noMove="1" noResize="1" noEditPoints="1" noAdjustHandles="1" noChangeArrowheads="1" noChangeShapeType="1" noTextEdit="1"/>
              </p:cNvSpPr>
              <p:nvPr/>
            </p:nvSpPr>
            <p:spPr>
              <a:xfrm>
                <a:off x="5151785" y="2732717"/>
                <a:ext cx="2084032" cy="647613"/>
              </a:xfrm>
              <a:prstGeom prst="rect">
                <a:avLst/>
              </a:prstGeom>
              <a:blipFill>
                <a:blip r:embed="rId8"/>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2" name="TextBox 22"/>
              <p:cNvSpPr txBox="1"/>
              <p:nvPr/>
            </p:nvSpPr>
            <p:spPr>
              <a:xfrm>
                <a:off x="5151785" y="3358579"/>
                <a:ext cx="1991956" cy="3847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1900" b="0" i="1" smtClean="0">
                          <a:latin typeface="Cambria Math"/>
                        </a:rPr>
                        <m:t>=6.960 </m:t>
                      </m:r>
                      <m:f>
                        <m:fPr>
                          <m:type m:val="lin"/>
                          <m:ctrlPr>
                            <a:rPr lang="es-MX" sz="1900" b="0" i="1" smtClean="0">
                              <a:latin typeface="Cambria Math" panose="02040503050406030204" pitchFamily="18" charset="0"/>
                            </a:rPr>
                          </m:ctrlPr>
                        </m:fPr>
                        <m:num>
                          <m:r>
                            <a:rPr lang="es-MX" sz="1900" b="0" i="1" smtClean="0">
                              <a:latin typeface="Cambria Math"/>
                            </a:rPr>
                            <m:t>𝑘𝑖𝑝𝑠</m:t>
                          </m:r>
                        </m:num>
                        <m:den>
                          <m:r>
                            <a:rPr lang="es-MX" sz="1900" b="0" i="1" smtClean="0">
                              <a:latin typeface="Cambria Math"/>
                            </a:rPr>
                            <m:t>𝑖𝑛</m:t>
                          </m:r>
                        </m:den>
                      </m:f>
                    </m:oMath>
                  </m:oMathPara>
                </a14:m>
                <a:endParaRPr lang="es-MX" sz="1900" dirty="0"/>
              </a:p>
            </p:txBody>
          </p:sp>
        </mc:Choice>
        <mc:Fallback xmlns="">
          <p:sp>
            <p:nvSpPr>
              <p:cNvPr id="32" name="TextBox 22"/>
              <p:cNvSpPr txBox="1">
                <a:spLocks noRot="1" noChangeAspect="1" noMove="1" noResize="1" noEditPoints="1" noAdjustHandles="1" noChangeArrowheads="1" noChangeShapeType="1" noTextEdit="1"/>
              </p:cNvSpPr>
              <p:nvPr/>
            </p:nvSpPr>
            <p:spPr>
              <a:xfrm>
                <a:off x="5151785" y="3358579"/>
                <a:ext cx="1991956" cy="384721"/>
              </a:xfrm>
              <a:prstGeom prst="rect">
                <a:avLst/>
              </a:prstGeom>
              <a:blipFill>
                <a:blip r:embed="rId9"/>
                <a:stretch>
                  <a:fillRect t="-112698" r="-20795" b="-177778"/>
                </a:stretch>
              </a:blipFill>
            </p:spPr>
            <p:txBody>
              <a:bodyPr/>
              <a:lstStyle/>
              <a:p>
                <a:r>
                  <a:rPr lang="es-MX">
                    <a:noFill/>
                  </a:rPr>
                  <a:t> </a:t>
                </a:r>
              </a:p>
            </p:txBody>
          </p:sp>
        </mc:Fallback>
      </mc:AlternateContent>
      <p:sp>
        <p:nvSpPr>
          <p:cNvPr id="33" name="13 Rectángulo"/>
          <p:cNvSpPr/>
          <p:nvPr/>
        </p:nvSpPr>
        <p:spPr>
          <a:xfrm>
            <a:off x="548665" y="4106397"/>
            <a:ext cx="4603120" cy="384721"/>
          </a:xfrm>
          <a:prstGeom prst="rect">
            <a:avLst/>
          </a:prstGeom>
        </p:spPr>
        <p:txBody>
          <a:bodyPr wrap="square">
            <a:spAutoFit/>
          </a:bodyPr>
          <a:lstStyle/>
          <a:p>
            <a:pPr algn="just"/>
            <a:r>
              <a:rPr lang="es-MX" sz="1900" dirty="0" smtClean="0"/>
              <a:t>Capacidad del metal base por cortante:</a:t>
            </a:r>
          </a:p>
        </p:txBody>
      </p:sp>
      <mc:AlternateContent xmlns:mc="http://schemas.openxmlformats.org/markup-compatibility/2006" xmlns:a14="http://schemas.microsoft.com/office/drawing/2010/main">
        <mc:Choice Requires="a14">
          <p:sp>
            <p:nvSpPr>
              <p:cNvPr id="34" name="TextBox 29"/>
              <p:cNvSpPr txBox="1"/>
              <p:nvPr/>
            </p:nvSpPr>
            <p:spPr>
              <a:xfrm>
                <a:off x="5128189" y="4092394"/>
                <a:ext cx="2664640" cy="407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1900" b="0" i="1" smtClean="0">
                          <a:latin typeface="Cambria Math"/>
                        </a:rPr>
                        <m:t>=</m:t>
                      </m:r>
                      <m:r>
                        <a:rPr lang="es-MX" sz="1900" b="0" i="1" smtClean="0">
                          <a:latin typeface="Cambria Math"/>
                        </a:rPr>
                        <m:t>𝑡</m:t>
                      </m:r>
                      <m:d>
                        <m:dPr>
                          <m:ctrlPr>
                            <a:rPr lang="es-MX" sz="1900" b="0" i="1" smtClean="0">
                              <a:latin typeface="Cambria Math" panose="02040503050406030204" pitchFamily="18" charset="0"/>
                            </a:rPr>
                          </m:ctrlPr>
                        </m:dPr>
                        <m:e>
                          <m:r>
                            <a:rPr lang="es-MX" sz="1900" b="0" i="1" smtClean="0">
                              <a:latin typeface="Cambria Math"/>
                              <a:ea typeface="Cambria Math"/>
                            </a:rPr>
                            <m:t>∅</m:t>
                          </m:r>
                          <m:sSub>
                            <m:sSubPr>
                              <m:ctrlPr>
                                <a:rPr lang="es-MX" sz="1900" b="0" i="1" smtClean="0">
                                  <a:latin typeface="Cambria Math" panose="02040503050406030204" pitchFamily="18" charset="0"/>
                                  <a:ea typeface="Cambria Math"/>
                                </a:rPr>
                              </m:ctrlPr>
                            </m:sSubPr>
                            <m:e>
                              <m:r>
                                <a:rPr lang="es-MX" sz="1900" b="0" i="1" smtClean="0">
                                  <a:latin typeface="Cambria Math"/>
                                  <a:ea typeface="Cambria Math"/>
                                </a:rPr>
                                <m:t>𝐹</m:t>
                              </m:r>
                            </m:e>
                            <m:sub>
                              <m:r>
                                <a:rPr lang="es-MX" sz="1900" b="0" i="1" smtClean="0">
                                  <a:latin typeface="Cambria Math"/>
                                  <a:ea typeface="Cambria Math"/>
                                </a:rPr>
                                <m:t>𝐵𝑀</m:t>
                              </m:r>
                            </m:sub>
                          </m:sSub>
                        </m:e>
                      </m:d>
                      <m:r>
                        <a:rPr lang="es-MX" sz="1900" b="0" i="1" smtClean="0">
                          <a:latin typeface="Cambria Math"/>
                          <a:ea typeface="Cambria Math"/>
                        </a:rPr>
                        <m:t>=</m:t>
                      </m:r>
                      <m:r>
                        <a:rPr lang="es-MX" sz="1900" b="0" i="1" smtClean="0">
                          <a:latin typeface="Cambria Math"/>
                          <a:ea typeface="Cambria Math"/>
                        </a:rPr>
                        <m:t>𝑡</m:t>
                      </m:r>
                      <m:r>
                        <a:rPr lang="es-MX" sz="1900" b="0" i="1" smtClean="0">
                          <a:latin typeface="Cambria Math"/>
                          <a:ea typeface="Cambria Math"/>
                        </a:rPr>
                        <m:t>(0.54</m:t>
                      </m:r>
                      <m:sSub>
                        <m:sSubPr>
                          <m:ctrlPr>
                            <a:rPr lang="es-MX" sz="1900" b="0" i="1" smtClean="0">
                              <a:latin typeface="Cambria Math" panose="02040503050406030204" pitchFamily="18" charset="0"/>
                              <a:ea typeface="Cambria Math"/>
                            </a:rPr>
                          </m:ctrlPr>
                        </m:sSubPr>
                        <m:e>
                          <m:r>
                            <a:rPr lang="es-MX" sz="1900" b="0" i="1" smtClean="0">
                              <a:latin typeface="Cambria Math"/>
                              <a:ea typeface="Cambria Math"/>
                            </a:rPr>
                            <m:t>𝐹</m:t>
                          </m:r>
                        </m:e>
                        <m:sub>
                          <m:r>
                            <a:rPr lang="es-MX" sz="1900" b="0" i="1" smtClean="0">
                              <a:latin typeface="Cambria Math"/>
                              <a:ea typeface="Cambria Math"/>
                            </a:rPr>
                            <m:t>𝑦</m:t>
                          </m:r>
                        </m:sub>
                      </m:sSub>
                      <m:r>
                        <a:rPr lang="es-MX" sz="1900" b="0" i="1" smtClean="0">
                          <a:latin typeface="Cambria Math"/>
                          <a:ea typeface="Cambria Math"/>
                        </a:rPr>
                        <m:t>)</m:t>
                      </m:r>
                    </m:oMath>
                  </m:oMathPara>
                </a14:m>
                <a:endParaRPr lang="es-MX" sz="1900" dirty="0"/>
              </a:p>
            </p:txBody>
          </p:sp>
        </mc:Choice>
        <mc:Fallback xmlns="">
          <p:sp>
            <p:nvSpPr>
              <p:cNvPr id="34" name="TextBox 29"/>
              <p:cNvSpPr txBox="1">
                <a:spLocks noRot="1" noChangeAspect="1" noMove="1" noResize="1" noEditPoints="1" noAdjustHandles="1" noChangeArrowheads="1" noChangeShapeType="1" noTextEdit="1"/>
              </p:cNvSpPr>
              <p:nvPr/>
            </p:nvSpPr>
            <p:spPr>
              <a:xfrm>
                <a:off x="5128189" y="4092394"/>
                <a:ext cx="2664640" cy="407869"/>
              </a:xfrm>
              <a:prstGeom prst="rect">
                <a:avLst/>
              </a:prstGeom>
              <a:blipFill>
                <a:blip r:embed="rId10"/>
                <a:stretch>
                  <a:fillRect b="-1044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5" name="TextBox 30"/>
              <p:cNvSpPr txBox="1"/>
              <p:nvPr/>
            </p:nvSpPr>
            <p:spPr>
              <a:xfrm>
                <a:off x="5128189" y="4376910"/>
                <a:ext cx="1953163" cy="6416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1900" b="0" i="1" smtClean="0">
                          <a:latin typeface="Cambria Math"/>
                        </a:rPr>
                        <m:t>=(</m:t>
                      </m:r>
                      <m:f>
                        <m:fPr>
                          <m:ctrlPr>
                            <a:rPr lang="es-MX" sz="1900" b="0" i="1" smtClean="0">
                              <a:latin typeface="Cambria Math" panose="02040503050406030204" pitchFamily="18" charset="0"/>
                            </a:rPr>
                          </m:ctrlPr>
                        </m:fPr>
                        <m:num>
                          <m:r>
                            <a:rPr lang="es-MX" sz="1900" b="0" i="1" smtClean="0">
                              <a:latin typeface="Cambria Math"/>
                            </a:rPr>
                            <m:t>3</m:t>
                          </m:r>
                        </m:num>
                        <m:den>
                          <m:r>
                            <a:rPr lang="es-MX" sz="1900" b="0" i="1" smtClean="0">
                              <a:latin typeface="Cambria Math"/>
                            </a:rPr>
                            <m:t>8</m:t>
                          </m:r>
                        </m:den>
                      </m:f>
                      <m:r>
                        <a:rPr lang="es-MX" sz="1900" b="0" i="1" smtClean="0">
                          <a:latin typeface="Cambria Math"/>
                        </a:rPr>
                        <m:t>)(0.54)(36)</m:t>
                      </m:r>
                    </m:oMath>
                  </m:oMathPara>
                </a14:m>
                <a:endParaRPr lang="es-MX" sz="1900" dirty="0"/>
              </a:p>
            </p:txBody>
          </p:sp>
        </mc:Choice>
        <mc:Fallback xmlns="">
          <p:sp>
            <p:nvSpPr>
              <p:cNvPr id="35" name="TextBox 30"/>
              <p:cNvSpPr txBox="1">
                <a:spLocks noRot="1" noChangeAspect="1" noMove="1" noResize="1" noEditPoints="1" noAdjustHandles="1" noChangeArrowheads="1" noChangeShapeType="1" noTextEdit="1"/>
              </p:cNvSpPr>
              <p:nvPr/>
            </p:nvSpPr>
            <p:spPr>
              <a:xfrm>
                <a:off x="5128189" y="4376910"/>
                <a:ext cx="1953163" cy="641651"/>
              </a:xfrm>
              <a:prstGeom prst="rect">
                <a:avLst/>
              </a:prstGeom>
              <a:blipFill>
                <a:blip r:embed="rId11"/>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6" name="TextBox 31"/>
              <p:cNvSpPr txBox="1"/>
              <p:nvPr/>
            </p:nvSpPr>
            <p:spPr>
              <a:xfrm>
                <a:off x="5128189" y="5018341"/>
                <a:ext cx="1991956" cy="3847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1900" b="0" i="1" smtClean="0">
                          <a:latin typeface="Cambria Math"/>
                        </a:rPr>
                        <m:t>=7.29</m:t>
                      </m:r>
                      <m:r>
                        <a:rPr lang="es-ES" sz="1900" b="0" i="1" smtClean="0">
                          <a:latin typeface="Cambria Math" panose="02040503050406030204" pitchFamily="18" charset="0"/>
                        </a:rPr>
                        <m:t>0</m:t>
                      </m:r>
                      <m:r>
                        <a:rPr lang="es-MX" sz="1900" b="0" i="1" smtClean="0">
                          <a:latin typeface="Cambria Math"/>
                        </a:rPr>
                        <m:t> </m:t>
                      </m:r>
                      <m:f>
                        <m:fPr>
                          <m:type m:val="lin"/>
                          <m:ctrlPr>
                            <a:rPr lang="es-MX" sz="1900" b="0" i="1" smtClean="0">
                              <a:latin typeface="Cambria Math" panose="02040503050406030204" pitchFamily="18" charset="0"/>
                            </a:rPr>
                          </m:ctrlPr>
                        </m:fPr>
                        <m:num>
                          <m:r>
                            <a:rPr lang="es-MX" sz="1900" b="0" i="1" smtClean="0">
                              <a:latin typeface="Cambria Math"/>
                            </a:rPr>
                            <m:t>𝑘𝑖𝑝𝑠</m:t>
                          </m:r>
                        </m:num>
                        <m:den>
                          <m:r>
                            <a:rPr lang="es-MX" sz="1900" b="0" i="1" smtClean="0">
                              <a:latin typeface="Cambria Math"/>
                            </a:rPr>
                            <m:t>𝑖𝑛</m:t>
                          </m:r>
                        </m:den>
                      </m:f>
                    </m:oMath>
                  </m:oMathPara>
                </a14:m>
                <a:endParaRPr lang="es-MX" sz="1900" dirty="0"/>
              </a:p>
            </p:txBody>
          </p:sp>
        </mc:Choice>
        <mc:Fallback xmlns="">
          <p:sp>
            <p:nvSpPr>
              <p:cNvPr id="36" name="TextBox 31"/>
              <p:cNvSpPr txBox="1">
                <a:spLocks noRot="1" noChangeAspect="1" noMove="1" noResize="1" noEditPoints="1" noAdjustHandles="1" noChangeArrowheads="1" noChangeShapeType="1" noTextEdit="1"/>
              </p:cNvSpPr>
              <p:nvPr/>
            </p:nvSpPr>
            <p:spPr>
              <a:xfrm>
                <a:off x="5128189" y="5018341"/>
                <a:ext cx="1991956" cy="384721"/>
              </a:xfrm>
              <a:prstGeom prst="rect">
                <a:avLst/>
              </a:prstGeom>
              <a:blipFill>
                <a:blip r:embed="rId12"/>
                <a:stretch>
                  <a:fillRect t="-112698" r="-20795" b="-177778"/>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51</a:t>
            </a:fld>
            <a:r>
              <a:rPr lang="es-MX" dirty="0" smtClean="0"/>
              <a:t>/69</a:t>
            </a:r>
            <a:endParaRPr lang="es-MX" dirty="0"/>
          </a:p>
        </p:txBody>
      </p:sp>
    </p:spTree>
    <p:extLst>
      <p:ext uri="{BB962C8B-B14F-4D97-AF65-F5344CB8AC3E}">
        <p14:creationId xmlns:p14="http://schemas.microsoft.com/office/powerpoint/2010/main" val="1751030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SOLUCIÓN 8.7</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7" name="13 Rectángulo"/>
          <p:cNvSpPr/>
          <p:nvPr/>
        </p:nvSpPr>
        <p:spPr>
          <a:xfrm>
            <a:off x="474561" y="1817312"/>
            <a:ext cx="8424936" cy="384721"/>
          </a:xfrm>
          <a:prstGeom prst="rect">
            <a:avLst/>
          </a:prstGeom>
        </p:spPr>
        <p:txBody>
          <a:bodyPr wrap="square">
            <a:spAutoFit/>
          </a:bodyPr>
          <a:lstStyle/>
          <a:p>
            <a:pPr algn="just"/>
            <a:r>
              <a:rPr lang="es-MX" sz="1900" dirty="0" smtClean="0"/>
              <a:t>Gobierna la resistencia de la soldadura, por lo que se utiliza 6.960 kips/in.</a:t>
            </a:r>
          </a:p>
        </p:txBody>
      </p:sp>
      <p:pic>
        <p:nvPicPr>
          <p:cNvPr id="18" name="Picture 2" descr="C:\Users\Danny Donnaz\Pictures\Mis escaneos\2012-05 (may)\Expo 30000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7221" y="2242497"/>
            <a:ext cx="5209128" cy="21428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13 Rectángulo"/>
          <p:cNvSpPr/>
          <p:nvPr/>
        </p:nvSpPr>
        <p:spPr>
          <a:xfrm>
            <a:off x="474561" y="4545241"/>
            <a:ext cx="8424936" cy="384721"/>
          </a:xfrm>
          <a:prstGeom prst="rect">
            <a:avLst/>
          </a:prstGeom>
        </p:spPr>
        <p:txBody>
          <a:bodyPr wrap="square">
            <a:spAutoFit/>
          </a:bodyPr>
          <a:lstStyle/>
          <a:p>
            <a:pPr algn="just"/>
            <a:r>
              <a:rPr lang="es-MX" sz="1900" dirty="0" smtClean="0"/>
              <a:t>La capacidad de la soldadura a través del extremo del Angulo es:</a:t>
            </a:r>
          </a:p>
        </p:txBody>
      </p:sp>
      <mc:AlternateContent xmlns:mc="http://schemas.openxmlformats.org/markup-compatibility/2006" xmlns:a14="http://schemas.microsoft.com/office/drawing/2010/main">
        <mc:Choice Requires="a14">
          <p:sp>
            <p:nvSpPr>
              <p:cNvPr id="20" name="TextBox 2"/>
              <p:cNvSpPr txBox="1"/>
              <p:nvPr/>
            </p:nvSpPr>
            <p:spPr>
              <a:xfrm>
                <a:off x="3179276" y="4912637"/>
                <a:ext cx="30155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𝑃</m:t>
                          </m:r>
                        </m:e>
                        <m:sub>
                          <m:r>
                            <a:rPr lang="es-MX" b="0" i="1" smtClean="0">
                              <a:latin typeface="Cambria Math"/>
                            </a:rPr>
                            <m:t>3</m:t>
                          </m:r>
                        </m:sub>
                      </m:sSub>
                      <m:r>
                        <a:rPr lang="es-MX" b="0" i="1" smtClean="0">
                          <a:latin typeface="Cambria Math"/>
                        </a:rPr>
                        <m:t>=6.960</m:t>
                      </m:r>
                      <m:d>
                        <m:dPr>
                          <m:ctrlPr>
                            <a:rPr lang="es-MX" b="0" i="1" smtClean="0">
                              <a:latin typeface="Cambria Math" panose="02040503050406030204" pitchFamily="18" charset="0"/>
                            </a:rPr>
                          </m:ctrlPr>
                        </m:dPr>
                        <m:e>
                          <m:r>
                            <a:rPr lang="es-MX" b="0" i="1" smtClean="0">
                              <a:latin typeface="Cambria Math"/>
                            </a:rPr>
                            <m:t>5</m:t>
                          </m:r>
                        </m:e>
                      </m:d>
                      <m:r>
                        <a:rPr lang="es-MX" b="0" i="1" smtClean="0">
                          <a:latin typeface="Cambria Math"/>
                        </a:rPr>
                        <m:t>=34.80 </m:t>
                      </m:r>
                      <m:r>
                        <a:rPr lang="es-MX" b="0" i="1" smtClean="0">
                          <a:latin typeface="Cambria Math"/>
                        </a:rPr>
                        <m:t>𝑘𝑖𝑝𝑠</m:t>
                      </m:r>
                    </m:oMath>
                  </m:oMathPara>
                </a14:m>
                <a:endParaRPr lang="es-MX" dirty="0"/>
              </a:p>
            </p:txBody>
          </p:sp>
        </mc:Choice>
        <mc:Fallback xmlns="">
          <p:sp>
            <p:nvSpPr>
              <p:cNvPr id="20" name="TextBox 2"/>
              <p:cNvSpPr txBox="1">
                <a:spLocks noRot="1" noChangeAspect="1" noMove="1" noResize="1" noEditPoints="1" noAdjustHandles="1" noChangeArrowheads="1" noChangeShapeType="1" noTextEdit="1"/>
              </p:cNvSpPr>
              <p:nvPr/>
            </p:nvSpPr>
            <p:spPr>
              <a:xfrm>
                <a:off x="3179276" y="4912637"/>
                <a:ext cx="3015505" cy="369332"/>
              </a:xfrm>
              <a:prstGeom prst="rect">
                <a:avLst/>
              </a:prstGeom>
              <a:blipFill rotWithShape="0">
                <a:blip r:embed="rId8"/>
                <a:stretch>
                  <a:fillRect b="-1333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1" name="TextBox 3"/>
              <p:cNvSpPr txBox="1"/>
              <p:nvPr/>
            </p:nvSpPr>
            <p:spPr>
              <a:xfrm>
                <a:off x="2141389" y="5445913"/>
                <a:ext cx="4843249" cy="7805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s-MX" i="1" smtClean="0">
                              <a:latin typeface="Cambria Math" panose="02040503050406030204" pitchFamily="18" charset="0"/>
                            </a:rPr>
                          </m:ctrlPr>
                        </m:naryPr>
                        <m:sub/>
                        <m:sup/>
                        <m:e>
                          <m:sSub>
                            <m:sSubPr>
                              <m:ctrlPr>
                                <a:rPr lang="es-MX" i="1" smtClean="0">
                                  <a:latin typeface="Cambria Math" panose="02040503050406030204" pitchFamily="18" charset="0"/>
                                </a:rPr>
                              </m:ctrlPr>
                            </m:sSubPr>
                            <m:e>
                              <m:r>
                                <a:rPr lang="es-MX" b="0" i="1" smtClean="0">
                                  <a:latin typeface="Cambria Math"/>
                                </a:rPr>
                                <m:t>𝑀</m:t>
                              </m:r>
                            </m:e>
                            <m:sub>
                              <m:sSub>
                                <m:sSubPr>
                                  <m:ctrlPr>
                                    <a:rPr lang="es-MX" i="1" smtClean="0">
                                      <a:latin typeface="Cambria Math" panose="02040503050406030204" pitchFamily="18" charset="0"/>
                                    </a:rPr>
                                  </m:ctrlPr>
                                </m:sSubPr>
                                <m:e>
                                  <m:r>
                                    <a:rPr lang="es-MX" b="0" i="1" smtClean="0">
                                      <a:latin typeface="Cambria Math"/>
                                    </a:rPr>
                                    <m:t>𝐿</m:t>
                                  </m:r>
                                </m:e>
                                <m:sub>
                                  <m:r>
                                    <a:rPr lang="es-MX" b="0" i="1" smtClean="0">
                                      <a:latin typeface="Cambria Math"/>
                                    </a:rPr>
                                    <m:t>2</m:t>
                                  </m:r>
                                </m:sub>
                              </m:sSub>
                            </m:sub>
                          </m:sSub>
                        </m:e>
                      </m:nary>
                      <m:r>
                        <a:rPr lang="es-MX" b="0" i="1" smtClean="0">
                          <a:latin typeface="Cambria Math"/>
                        </a:rPr>
                        <m:t>=121.5</m:t>
                      </m:r>
                      <m:d>
                        <m:dPr>
                          <m:ctrlPr>
                            <a:rPr lang="es-MX" b="0" i="1" smtClean="0">
                              <a:latin typeface="Cambria Math" panose="02040503050406030204" pitchFamily="18" charset="0"/>
                            </a:rPr>
                          </m:ctrlPr>
                        </m:dPr>
                        <m:e>
                          <m:r>
                            <a:rPr lang="es-MX" b="0" i="1" smtClean="0">
                              <a:latin typeface="Cambria Math"/>
                            </a:rPr>
                            <m:t>3.25</m:t>
                          </m:r>
                        </m:e>
                      </m:d>
                      <m:r>
                        <a:rPr lang="es-MX" b="0" i="1" smtClean="0">
                          <a:latin typeface="Cambria Math"/>
                        </a:rPr>
                        <m:t>−34.8</m:t>
                      </m:r>
                      <m:d>
                        <m:dPr>
                          <m:ctrlPr>
                            <a:rPr lang="es-MX" b="0" i="1" smtClean="0">
                              <a:latin typeface="Cambria Math" panose="02040503050406030204" pitchFamily="18" charset="0"/>
                            </a:rPr>
                          </m:ctrlPr>
                        </m:dPr>
                        <m:e>
                          <m:f>
                            <m:fPr>
                              <m:ctrlPr>
                                <a:rPr lang="es-MX" b="0" i="1" smtClean="0">
                                  <a:latin typeface="Cambria Math" panose="02040503050406030204" pitchFamily="18" charset="0"/>
                                </a:rPr>
                              </m:ctrlPr>
                            </m:fPr>
                            <m:num>
                              <m:r>
                                <a:rPr lang="es-MX" b="0" i="1" smtClean="0">
                                  <a:latin typeface="Cambria Math"/>
                                </a:rPr>
                                <m:t>5</m:t>
                              </m:r>
                            </m:num>
                            <m:den>
                              <m:r>
                                <a:rPr lang="es-MX" b="0" i="1" smtClean="0">
                                  <a:latin typeface="Cambria Math"/>
                                </a:rPr>
                                <m:t>2</m:t>
                              </m:r>
                            </m:den>
                          </m:f>
                        </m:e>
                      </m:d>
                      <m:r>
                        <a:rPr lang="es-MX" b="0" i="1" smtClean="0">
                          <a:latin typeface="Cambria Math"/>
                        </a:rPr>
                        <m:t>−</m:t>
                      </m:r>
                      <m:sSub>
                        <m:sSubPr>
                          <m:ctrlPr>
                            <a:rPr lang="es-MX" b="0" i="1" smtClean="0">
                              <a:latin typeface="Cambria Math" panose="02040503050406030204" pitchFamily="18" charset="0"/>
                            </a:rPr>
                          </m:ctrlPr>
                        </m:sSubPr>
                        <m:e>
                          <m:r>
                            <a:rPr lang="es-MX" b="0" i="1" smtClean="0">
                              <a:latin typeface="Cambria Math"/>
                            </a:rPr>
                            <m:t>𝑃</m:t>
                          </m:r>
                        </m:e>
                        <m:sub>
                          <m:r>
                            <a:rPr lang="es-MX" b="0" i="1" smtClean="0">
                              <a:latin typeface="Cambria Math"/>
                            </a:rPr>
                            <m:t>1</m:t>
                          </m:r>
                        </m:sub>
                      </m:sSub>
                      <m:d>
                        <m:dPr>
                          <m:ctrlPr>
                            <a:rPr lang="es-MX" b="0" i="1" smtClean="0">
                              <a:latin typeface="Cambria Math" panose="02040503050406030204" pitchFamily="18" charset="0"/>
                            </a:rPr>
                          </m:ctrlPr>
                        </m:dPr>
                        <m:e>
                          <m:r>
                            <a:rPr lang="es-MX" b="0" i="1" smtClean="0">
                              <a:latin typeface="Cambria Math"/>
                            </a:rPr>
                            <m:t>5</m:t>
                          </m:r>
                        </m:e>
                      </m:d>
                      <m:r>
                        <a:rPr lang="es-MX" b="0" i="1" smtClean="0">
                          <a:latin typeface="Cambria Math"/>
                        </a:rPr>
                        <m:t>=0</m:t>
                      </m:r>
                    </m:oMath>
                  </m:oMathPara>
                </a14:m>
                <a:endParaRPr lang="es-MX" dirty="0"/>
              </a:p>
            </p:txBody>
          </p:sp>
        </mc:Choice>
        <mc:Fallback xmlns="">
          <p:sp>
            <p:nvSpPr>
              <p:cNvPr id="21" name="TextBox 3"/>
              <p:cNvSpPr txBox="1">
                <a:spLocks noRot="1" noChangeAspect="1" noMove="1" noResize="1" noEditPoints="1" noAdjustHandles="1" noChangeArrowheads="1" noChangeShapeType="1" noTextEdit="1"/>
              </p:cNvSpPr>
              <p:nvPr/>
            </p:nvSpPr>
            <p:spPr>
              <a:xfrm>
                <a:off x="2141389" y="5445913"/>
                <a:ext cx="4843249" cy="780598"/>
              </a:xfrm>
              <a:prstGeom prst="rect">
                <a:avLst/>
              </a:prstGeom>
              <a:blipFill rotWithShape="0">
                <a:blip r:embed="rId9"/>
                <a:stretch>
                  <a:fillRect/>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52</a:t>
            </a:fld>
            <a:r>
              <a:rPr lang="es-MX" dirty="0" smtClean="0"/>
              <a:t>/69</a:t>
            </a:r>
            <a:endParaRPr lang="es-MX" dirty="0"/>
          </a:p>
        </p:txBody>
      </p:sp>
    </p:spTree>
    <p:extLst>
      <p:ext uri="{BB962C8B-B14F-4D97-AF65-F5344CB8AC3E}">
        <p14:creationId xmlns:p14="http://schemas.microsoft.com/office/powerpoint/2010/main" val="1722267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SOLUCIÓN 8.7</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25" name="TextBox 1"/>
              <p:cNvSpPr txBox="1"/>
              <p:nvPr/>
            </p:nvSpPr>
            <p:spPr>
              <a:xfrm>
                <a:off x="4009332" y="1829527"/>
                <a:ext cx="18279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𝑃</m:t>
                          </m:r>
                        </m:e>
                        <m:sub>
                          <m:r>
                            <a:rPr lang="es-MX" b="0" i="1" smtClean="0">
                              <a:latin typeface="Cambria Math"/>
                            </a:rPr>
                            <m:t>1</m:t>
                          </m:r>
                        </m:sub>
                      </m:sSub>
                      <m:r>
                        <a:rPr lang="es-MX" b="0" i="1" smtClean="0">
                          <a:latin typeface="Cambria Math"/>
                        </a:rPr>
                        <m:t>=61.58 </m:t>
                      </m:r>
                      <m:r>
                        <a:rPr lang="es-MX" b="0" i="1" smtClean="0">
                          <a:latin typeface="Cambria Math"/>
                        </a:rPr>
                        <m:t>𝑘𝑖𝑝𝑠</m:t>
                      </m:r>
                    </m:oMath>
                  </m:oMathPara>
                </a14:m>
                <a:endParaRPr lang="es-MX" dirty="0"/>
              </a:p>
            </p:txBody>
          </p:sp>
        </mc:Choice>
        <mc:Fallback xmlns="">
          <p:sp>
            <p:nvSpPr>
              <p:cNvPr id="25" name="TextBox 1"/>
              <p:cNvSpPr txBox="1">
                <a:spLocks noRot="1" noChangeAspect="1" noMove="1" noResize="1" noEditPoints="1" noAdjustHandles="1" noChangeArrowheads="1" noChangeShapeType="1" noTextEdit="1"/>
              </p:cNvSpPr>
              <p:nvPr/>
            </p:nvSpPr>
            <p:spPr>
              <a:xfrm>
                <a:off x="4009332" y="1829527"/>
                <a:ext cx="1827936" cy="369332"/>
              </a:xfrm>
              <a:prstGeom prst="rect">
                <a:avLst/>
              </a:prstGeom>
              <a:blipFill rotWithShape="0">
                <a:blip r:embed="rId7"/>
                <a:stretch>
                  <a:fillRect b="-1311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6" name="TextBox 4"/>
              <p:cNvSpPr txBox="1"/>
              <p:nvPr/>
            </p:nvSpPr>
            <p:spPr>
              <a:xfrm>
                <a:off x="3057300" y="2092141"/>
                <a:ext cx="4188967"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s-MX" i="1" smtClean="0">
                              <a:latin typeface="Cambria Math" panose="02040503050406030204" pitchFamily="18" charset="0"/>
                            </a:rPr>
                          </m:ctrlPr>
                        </m:naryPr>
                        <m:sub/>
                        <m:sup/>
                        <m:e>
                          <m:r>
                            <a:rPr lang="es-MX" b="0" i="1" smtClean="0">
                              <a:latin typeface="Cambria Math"/>
                            </a:rPr>
                            <m:t>𝐹</m:t>
                          </m:r>
                        </m:e>
                      </m:nary>
                      <m:r>
                        <a:rPr lang="es-MX" b="0" i="1" smtClean="0">
                          <a:latin typeface="Cambria Math"/>
                        </a:rPr>
                        <m:t>=121.5−61.58−34.8−</m:t>
                      </m:r>
                      <m:sSub>
                        <m:sSubPr>
                          <m:ctrlPr>
                            <a:rPr lang="es-MX" b="0" i="1" smtClean="0">
                              <a:latin typeface="Cambria Math" panose="02040503050406030204" pitchFamily="18" charset="0"/>
                            </a:rPr>
                          </m:ctrlPr>
                        </m:sSubPr>
                        <m:e>
                          <m:r>
                            <a:rPr lang="es-MX" b="0" i="1" smtClean="0">
                              <a:latin typeface="Cambria Math"/>
                            </a:rPr>
                            <m:t>𝑃</m:t>
                          </m:r>
                        </m:e>
                        <m:sub>
                          <m:r>
                            <a:rPr lang="es-MX" b="0" i="1" smtClean="0">
                              <a:latin typeface="Cambria Math"/>
                            </a:rPr>
                            <m:t>2</m:t>
                          </m:r>
                        </m:sub>
                      </m:sSub>
                      <m:r>
                        <a:rPr lang="es-MX" b="0" i="1" smtClean="0">
                          <a:latin typeface="Cambria Math"/>
                        </a:rPr>
                        <m:t>=0</m:t>
                      </m:r>
                    </m:oMath>
                  </m:oMathPara>
                </a14:m>
                <a:endParaRPr lang="es-MX" dirty="0"/>
              </a:p>
            </p:txBody>
          </p:sp>
        </mc:Choice>
        <mc:Fallback xmlns="">
          <p:sp>
            <p:nvSpPr>
              <p:cNvPr id="26" name="TextBox 4"/>
              <p:cNvSpPr txBox="1">
                <a:spLocks noRot="1" noChangeAspect="1" noMove="1" noResize="1" noEditPoints="1" noAdjustHandles="1" noChangeArrowheads="1" noChangeShapeType="1" noTextEdit="1"/>
              </p:cNvSpPr>
              <p:nvPr/>
            </p:nvSpPr>
            <p:spPr>
              <a:xfrm>
                <a:off x="3057300" y="2092141"/>
                <a:ext cx="4188967" cy="763094"/>
              </a:xfrm>
              <a:prstGeom prst="rect">
                <a:avLst/>
              </a:prstGeom>
              <a:blipFill rotWithShape="0">
                <a:blip r:embed="rId8"/>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7" name="TextBox 5"/>
              <p:cNvSpPr txBox="1"/>
              <p:nvPr/>
            </p:nvSpPr>
            <p:spPr>
              <a:xfrm>
                <a:off x="4004009" y="2612113"/>
                <a:ext cx="18332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𝑃</m:t>
                          </m:r>
                        </m:e>
                        <m:sub>
                          <m:r>
                            <a:rPr lang="es-MX" b="0" i="1" smtClean="0">
                              <a:latin typeface="Cambria Math"/>
                            </a:rPr>
                            <m:t>2</m:t>
                          </m:r>
                        </m:sub>
                      </m:sSub>
                      <m:r>
                        <a:rPr lang="es-MX" b="0" i="1" smtClean="0">
                          <a:latin typeface="Cambria Math"/>
                        </a:rPr>
                        <m:t>=25.12 </m:t>
                      </m:r>
                      <m:r>
                        <a:rPr lang="es-MX" b="0" i="1" smtClean="0">
                          <a:latin typeface="Cambria Math"/>
                        </a:rPr>
                        <m:t>𝑘𝑖𝑝𝑠</m:t>
                      </m:r>
                    </m:oMath>
                  </m:oMathPara>
                </a14:m>
                <a:endParaRPr lang="es-MX" dirty="0"/>
              </a:p>
            </p:txBody>
          </p:sp>
        </mc:Choice>
        <mc:Fallback xmlns="">
          <p:sp>
            <p:nvSpPr>
              <p:cNvPr id="27" name="TextBox 5"/>
              <p:cNvSpPr txBox="1">
                <a:spLocks noRot="1" noChangeAspect="1" noMove="1" noResize="1" noEditPoints="1" noAdjustHandles="1" noChangeArrowheads="1" noChangeShapeType="1" noTextEdit="1"/>
              </p:cNvSpPr>
              <p:nvPr/>
            </p:nvSpPr>
            <p:spPr>
              <a:xfrm>
                <a:off x="4004009" y="2612113"/>
                <a:ext cx="1833259" cy="369332"/>
              </a:xfrm>
              <a:prstGeom prst="rect">
                <a:avLst/>
              </a:prstGeom>
              <a:blipFill rotWithShape="0">
                <a:blip r:embed="rId9"/>
                <a:stretch>
                  <a:fillRect b="-1311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8" name="TextBox 6"/>
              <p:cNvSpPr txBox="1"/>
              <p:nvPr/>
            </p:nvSpPr>
            <p:spPr>
              <a:xfrm>
                <a:off x="3982939" y="2981445"/>
                <a:ext cx="2337691" cy="610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𝐿</m:t>
                          </m:r>
                        </m:e>
                        <m:sub>
                          <m:r>
                            <a:rPr lang="es-MX" b="0" i="1" smtClean="0">
                              <a:latin typeface="Cambria Math"/>
                            </a:rPr>
                            <m:t>1</m:t>
                          </m:r>
                        </m:sub>
                      </m:sSub>
                      <m:r>
                        <a:rPr lang="es-MX" b="0" i="1" smtClean="0">
                          <a:latin typeface="Cambria Math"/>
                        </a:rPr>
                        <m:t>=</m:t>
                      </m:r>
                      <m:f>
                        <m:fPr>
                          <m:ctrlPr>
                            <a:rPr lang="es-MX" b="0" i="1" smtClean="0">
                              <a:latin typeface="Cambria Math" panose="02040503050406030204" pitchFamily="18" charset="0"/>
                            </a:rPr>
                          </m:ctrlPr>
                        </m:fPr>
                        <m:num>
                          <m:sSub>
                            <m:sSubPr>
                              <m:ctrlPr>
                                <a:rPr lang="es-MX" b="0" i="1" smtClean="0">
                                  <a:latin typeface="Cambria Math" panose="02040503050406030204" pitchFamily="18" charset="0"/>
                                </a:rPr>
                              </m:ctrlPr>
                            </m:sSubPr>
                            <m:e>
                              <m:r>
                                <a:rPr lang="es-MX" b="0" i="1" smtClean="0">
                                  <a:latin typeface="Cambria Math"/>
                                </a:rPr>
                                <m:t>𝑃</m:t>
                              </m:r>
                            </m:e>
                            <m:sub>
                              <m:r>
                                <a:rPr lang="es-MX" b="0" i="1" smtClean="0">
                                  <a:latin typeface="Cambria Math"/>
                                </a:rPr>
                                <m:t>1</m:t>
                              </m:r>
                            </m:sub>
                          </m:sSub>
                        </m:num>
                        <m:den>
                          <m:r>
                            <a:rPr lang="es-MX" b="0" i="1" smtClean="0">
                              <a:latin typeface="Cambria Math"/>
                            </a:rPr>
                            <m:t>6.960</m:t>
                          </m:r>
                        </m:den>
                      </m:f>
                      <m:r>
                        <a:rPr lang="es-MX" b="0" i="1" smtClean="0">
                          <a:latin typeface="Cambria Math"/>
                        </a:rPr>
                        <m:t>=8.85 </m:t>
                      </m:r>
                      <m:r>
                        <a:rPr lang="es-MX" b="0" i="1" smtClean="0">
                          <a:latin typeface="Cambria Math"/>
                        </a:rPr>
                        <m:t>𝑖𝑛</m:t>
                      </m:r>
                    </m:oMath>
                  </m:oMathPara>
                </a14:m>
                <a:endParaRPr lang="es-MX" dirty="0"/>
              </a:p>
            </p:txBody>
          </p:sp>
        </mc:Choice>
        <mc:Fallback xmlns="">
          <p:sp>
            <p:nvSpPr>
              <p:cNvPr id="28" name="TextBox 6"/>
              <p:cNvSpPr txBox="1">
                <a:spLocks noRot="1" noChangeAspect="1" noMove="1" noResize="1" noEditPoints="1" noAdjustHandles="1" noChangeArrowheads="1" noChangeShapeType="1" noTextEdit="1"/>
              </p:cNvSpPr>
              <p:nvPr/>
            </p:nvSpPr>
            <p:spPr>
              <a:xfrm>
                <a:off x="3982939" y="2981445"/>
                <a:ext cx="2337691" cy="610873"/>
              </a:xfrm>
              <a:prstGeom prst="rect">
                <a:avLst/>
              </a:prstGeom>
              <a:blipFill rotWithShape="0">
                <a:blip r:embed="rId10"/>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9" name="TextBox 16"/>
              <p:cNvSpPr txBox="1"/>
              <p:nvPr/>
            </p:nvSpPr>
            <p:spPr>
              <a:xfrm>
                <a:off x="4004009" y="3656050"/>
                <a:ext cx="2343014"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𝐿</m:t>
                          </m:r>
                        </m:e>
                        <m:sub>
                          <m:r>
                            <a:rPr lang="es-MX" b="0" i="1" smtClean="0">
                              <a:latin typeface="Cambria Math"/>
                            </a:rPr>
                            <m:t>2</m:t>
                          </m:r>
                        </m:sub>
                      </m:sSub>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25.12</m:t>
                          </m:r>
                        </m:num>
                        <m:den>
                          <m:r>
                            <a:rPr lang="es-MX" b="0" i="1" smtClean="0">
                              <a:latin typeface="Cambria Math"/>
                            </a:rPr>
                            <m:t>6.960</m:t>
                          </m:r>
                        </m:den>
                      </m:f>
                      <m:r>
                        <a:rPr lang="es-MX" b="0" i="1" smtClean="0">
                          <a:latin typeface="Cambria Math"/>
                        </a:rPr>
                        <m:t>=3.61 </m:t>
                      </m:r>
                      <m:r>
                        <a:rPr lang="es-MX" b="0" i="1" smtClean="0">
                          <a:latin typeface="Cambria Math"/>
                        </a:rPr>
                        <m:t>𝑖𝑛</m:t>
                      </m:r>
                    </m:oMath>
                  </m:oMathPara>
                </a14:m>
                <a:endParaRPr lang="es-MX" dirty="0"/>
              </a:p>
            </p:txBody>
          </p:sp>
        </mc:Choice>
        <mc:Fallback xmlns="">
          <p:sp>
            <p:nvSpPr>
              <p:cNvPr id="29" name="TextBox 16"/>
              <p:cNvSpPr txBox="1">
                <a:spLocks noRot="1" noChangeAspect="1" noMove="1" noResize="1" noEditPoints="1" noAdjustHandles="1" noChangeArrowheads="1" noChangeShapeType="1" noTextEdit="1"/>
              </p:cNvSpPr>
              <p:nvPr/>
            </p:nvSpPr>
            <p:spPr>
              <a:xfrm>
                <a:off x="4004009" y="3656050"/>
                <a:ext cx="2343014" cy="618311"/>
              </a:xfrm>
              <a:prstGeom prst="rect">
                <a:avLst/>
              </a:prstGeom>
              <a:blipFill rotWithShape="0">
                <a:blip r:embed="rId11"/>
                <a:stretch>
                  <a:fillRect/>
                </a:stretch>
              </a:blipFill>
            </p:spPr>
            <p:txBody>
              <a:bodyPr/>
              <a:lstStyle/>
              <a:p>
                <a:r>
                  <a:rPr lang="es-MX">
                    <a:noFill/>
                  </a:rPr>
                  <a:t> </a:t>
                </a:r>
              </a:p>
            </p:txBody>
          </p:sp>
        </mc:Fallback>
      </mc:AlternateContent>
      <p:pic>
        <p:nvPicPr>
          <p:cNvPr id="30" name="Picture 2" descr="C:\Users\Danny Donnaz\Pictures\Mis escaneos\2012-05 (may)\Expo 30001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33731" y="4423206"/>
            <a:ext cx="2973524" cy="18586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53</a:t>
            </a:fld>
            <a:r>
              <a:rPr lang="es-MX" dirty="0" smtClean="0"/>
              <a:t>/69</a:t>
            </a:r>
            <a:endParaRPr lang="es-MX" dirty="0"/>
          </a:p>
        </p:txBody>
      </p:sp>
    </p:spTree>
    <p:extLst>
      <p:ext uri="{BB962C8B-B14F-4D97-AF65-F5344CB8AC3E}">
        <p14:creationId xmlns:p14="http://schemas.microsoft.com/office/powerpoint/2010/main" val="3569952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CORTANTE MÁS TENSIÓN</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5" name="13 Rectángulo"/>
          <p:cNvSpPr/>
          <p:nvPr/>
        </p:nvSpPr>
        <p:spPr>
          <a:xfrm>
            <a:off x="474561" y="1813356"/>
            <a:ext cx="9354448" cy="1261884"/>
          </a:xfrm>
          <a:prstGeom prst="rect">
            <a:avLst/>
          </a:prstGeom>
        </p:spPr>
        <p:txBody>
          <a:bodyPr wrap="square">
            <a:spAutoFit/>
          </a:bodyPr>
          <a:lstStyle/>
          <a:p>
            <a:pPr algn="just" eaLnBrk="1" hangingPunct="1">
              <a:buFont typeface="Wingdings" pitchFamily="2" charset="2"/>
              <a:buNone/>
              <a:defRPr/>
            </a:pPr>
            <a:r>
              <a:rPr lang="es-MX" sz="1900" dirty="0"/>
              <a:t>La conexión de viga con asiento consiste, principalmente, de una pequeña longitud de </a:t>
            </a:r>
            <a:r>
              <a:rPr lang="es-MX" sz="1900" dirty="0" smtClean="0"/>
              <a:t>ángulo </a:t>
            </a:r>
            <a:r>
              <a:rPr lang="es-MX" sz="1900" dirty="0"/>
              <a:t>que sirve como </a:t>
            </a:r>
            <a:r>
              <a:rPr lang="es-MX" sz="1900" dirty="0" smtClean="0"/>
              <a:t>“ménsula” </a:t>
            </a:r>
            <a:r>
              <a:rPr lang="es-MX" sz="1900" dirty="0"/>
              <a:t>para soportar la viga. Las soldaduras que unen este </a:t>
            </a:r>
            <a:r>
              <a:rPr lang="es-MX" sz="1900" dirty="0" smtClean="0"/>
              <a:t>ángulo </a:t>
            </a:r>
            <a:r>
              <a:rPr lang="es-MX" sz="1900" dirty="0"/>
              <a:t>con la columna deben resistir el momento causado por la excentricidad de la </a:t>
            </a:r>
            <a:r>
              <a:rPr lang="es-MX" sz="1900" dirty="0" smtClean="0"/>
              <a:t>reacción, así </a:t>
            </a:r>
            <a:r>
              <a:rPr lang="es-MX" sz="1900" dirty="0"/>
              <a:t>como la </a:t>
            </a:r>
            <a:r>
              <a:rPr lang="es-MX" sz="1900" dirty="0" smtClean="0"/>
              <a:t>reacción </a:t>
            </a:r>
            <a:r>
              <a:rPr lang="es-MX" sz="1900" dirty="0"/>
              <a:t>de la viga en cortante directo.</a:t>
            </a:r>
          </a:p>
        </p:txBody>
      </p:sp>
      <p:pic>
        <p:nvPicPr>
          <p:cNvPr id="17" name="Picture 2" descr="C:\Users\Danny Donnaz\Pictures\Mis escaneos\2012-05 (may)\Expo 3000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1002" y="2885692"/>
            <a:ext cx="3584575" cy="3409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54</a:t>
            </a:fld>
            <a:r>
              <a:rPr lang="es-MX" dirty="0" smtClean="0"/>
              <a:t>/69</a:t>
            </a:r>
            <a:endParaRPr lang="es-MX" dirty="0"/>
          </a:p>
        </p:txBody>
      </p:sp>
    </p:spTree>
    <p:extLst>
      <p:ext uri="{BB962C8B-B14F-4D97-AF65-F5344CB8AC3E}">
        <p14:creationId xmlns:p14="http://schemas.microsoft.com/office/powerpoint/2010/main" val="3862582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CORTANTE MÁS TENSIÓN</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13 Rectángulo"/>
          <p:cNvSpPr/>
          <p:nvPr/>
        </p:nvSpPr>
        <p:spPr>
          <a:xfrm>
            <a:off x="474561" y="1817312"/>
            <a:ext cx="9354448" cy="1846659"/>
          </a:xfrm>
          <a:prstGeom prst="rect">
            <a:avLst/>
          </a:prstGeom>
        </p:spPr>
        <p:txBody>
          <a:bodyPr wrap="square">
            <a:spAutoFit/>
          </a:bodyPr>
          <a:lstStyle/>
          <a:p>
            <a:pPr algn="just"/>
            <a:r>
              <a:rPr lang="es-MX" sz="1900" dirty="0" smtClean="0"/>
              <a:t>La conexión de viga por alma que es muy común, somete las soldaduras verticales de ángulo a columna al mismo tipo de carga que la conexión de viga sentada. La parte de viga a ángulo de la conexión es también excéntrica, pero la carga esta en el </a:t>
            </a:r>
            <a:r>
              <a:rPr lang="es-MX" sz="1900" dirty="0"/>
              <a:t>p</a:t>
            </a:r>
            <a:r>
              <a:rPr lang="es-MX" sz="1900" dirty="0" smtClean="0"/>
              <a:t>lano de cortante, por lo que no hay tensión.</a:t>
            </a:r>
          </a:p>
          <a:p>
            <a:pPr algn="just"/>
            <a:r>
              <a:rPr lang="es-MX" sz="1900" dirty="0" smtClean="0"/>
              <a:t>Al igual que con las conexiones atornilladas, la carga excéntrica P, puede ser reemplazada por una carga concéntrica P y un par M = Pe. El esfuerzo cortante es:</a:t>
            </a:r>
            <a:endParaRPr lang="es-MX" sz="1900" dirty="0"/>
          </a:p>
        </p:txBody>
      </p:sp>
      <mc:AlternateContent xmlns:mc="http://schemas.openxmlformats.org/markup-compatibility/2006" xmlns:a14="http://schemas.microsoft.com/office/drawing/2010/main">
        <mc:Choice Requires="a14">
          <p:sp>
            <p:nvSpPr>
              <p:cNvPr id="11" name="TextBox 1"/>
              <p:cNvSpPr txBox="1"/>
              <p:nvPr/>
            </p:nvSpPr>
            <p:spPr>
              <a:xfrm>
                <a:off x="4655880" y="3717106"/>
                <a:ext cx="991809" cy="63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a:rPr>
                            <m:t>𝑓</m:t>
                          </m:r>
                        </m:e>
                        <m:sub>
                          <m:r>
                            <a:rPr lang="es-MX" sz="1900" b="0" i="1" smtClean="0">
                              <a:latin typeface="Cambria Math"/>
                            </a:rPr>
                            <m:t>𝑣</m:t>
                          </m:r>
                        </m:sub>
                      </m:sSub>
                      <m:r>
                        <a:rPr lang="es-MX" sz="1900" b="0" i="1" smtClean="0">
                          <a:latin typeface="Cambria Math"/>
                        </a:rPr>
                        <m:t>=</m:t>
                      </m:r>
                      <m:f>
                        <m:fPr>
                          <m:ctrlPr>
                            <a:rPr lang="es-MX" sz="1900" b="0" i="1" smtClean="0">
                              <a:latin typeface="Cambria Math" panose="02040503050406030204" pitchFamily="18" charset="0"/>
                            </a:rPr>
                          </m:ctrlPr>
                        </m:fPr>
                        <m:num>
                          <m:r>
                            <a:rPr lang="es-MX" sz="1900" b="0" i="1" smtClean="0">
                              <a:latin typeface="Cambria Math"/>
                            </a:rPr>
                            <m:t>𝑃</m:t>
                          </m:r>
                        </m:num>
                        <m:den>
                          <m:r>
                            <a:rPr lang="es-MX" sz="1900" b="0" i="1" smtClean="0">
                              <a:latin typeface="Cambria Math"/>
                            </a:rPr>
                            <m:t>𝐴</m:t>
                          </m:r>
                        </m:den>
                      </m:f>
                    </m:oMath>
                  </m:oMathPara>
                </a14:m>
                <a:endParaRPr lang="es-MX" sz="1900" dirty="0"/>
              </a:p>
            </p:txBody>
          </p:sp>
        </mc:Choice>
        <mc:Fallback xmlns="">
          <p:sp>
            <p:nvSpPr>
              <p:cNvPr id="11" name="TextBox 1"/>
              <p:cNvSpPr txBox="1">
                <a:spLocks noRot="1" noChangeAspect="1" noMove="1" noResize="1" noEditPoints="1" noAdjustHandles="1" noChangeArrowheads="1" noChangeShapeType="1" noTextEdit="1"/>
              </p:cNvSpPr>
              <p:nvPr/>
            </p:nvSpPr>
            <p:spPr>
              <a:xfrm>
                <a:off x="4655880" y="3717106"/>
                <a:ext cx="991809" cy="637867"/>
              </a:xfrm>
              <a:prstGeom prst="rect">
                <a:avLst/>
              </a:prstGeom>
              <a:blipFill rotWithShape="0">
                <a:blip r:embed="rId7"/>
                <a:stretch>
                  <a:fillRect/>
                </a:stretch>
              </a:blipFill>
            </p:spPr>
            <p:txBody>
              <a:bodyPr/>
              <a:lstStyle/>
              <a:p>
                <a:r>
                  <a:rPr lang="es-MX">
                    <a:noFill/>
                  </a:rPr>
                  <a:t> </a:t>
                </a:r>
              </a:p>
            </p:txBody>
          </p:sp>
        </mc:Fallback>
      </mc:AlternateContent>
      <p:sp>
        <p:nvSpPr>
          <p:cNvPr id="18" name="Rectangle 2"/>
          <p:cNvSpPr/>
          <p:nvPr/>
        </p:nvSpPr>
        <p:spPr>
          <a:xfrm>
            <a:off x="561656" y="4459835"/>
            <a:ext cx="9257743" cy="677108"/>
          </a:xfrm>
          <a:prstGeom prst="rect">
            <a:avLst/>
          </a:prstGeom>
        </p:spPr>
        <p:txBody>
          <a:bodyPr wrap="square">
            <a:spAutoFit/>
          </a:bodyPr>
          <a:lstStyle/>
          <a:p>
            <a:pPr algn="just" eaLnBrk="1" hangingPunct="1">
              <a:buFont typeface="Wingdings" pitchFamily="2" charset="2"/>
              <a:buNone/>
              <a:defRPr/>
            </a:pPr>
            <a:r>
              <a:rPr lang="es-MX" sz="1900" dirty="0"/>
              <a:t>donde </a:t>
            </a:r>
            <a:r>
              <a:rPr lang="es-MX" sz="1900" dirty="0" smtClean="0"/>
              <a:t>A, </a:t>
            </a:r>
            <a:r>
              <a:rPr lang="es-MX" sz="1900" dirty="0"/>
              <a:t>es el </a:t>
            </a:r>
            <a:r>
              <a:rPr lang="es-MX" sz="1900" dirty="0" smtClean="0"/>
              <a:t>área </a:t>
            </a:r>
            <a:r>
              <a:rPr lang="es-MX" sz="1900" dirty="0"/>
              <a:t>total de la garganta de la soldadura. El esfuerzo </a:t>
            </a:r>
            <a:r>
              <a:rPr lang="es-MX" sz="1900" dirty="0" smtClean="0"/>
              <a:t>máximo </a:t>
            </a:r>
            <a:r>
              <a:rPr lang="es-MX" sz="1900" dirty="0"/>
              <a:t>de </a:t>
            </a:r>
            <a:r>
              <a:rPr lang="es-MX" sz="1900" dirty="0" smtClean="0"/>
              <a:t>tensión </a:t>
            </a:r>
            <a:r>
              <a:rPr lang="es-MX" sz="1900" dirty="0"/>
              <a:t>se calcula con la formula de la </a:t>
            </a:r>
            <a:r>
              <a:rPr lang="es-MX" sz="1900" dirty="0" smtClean="0"/>
              <a:t>flexión, siendo:</a:t>
            </a:r>
            <a:endParaRPr lang="es-MX" sz="1900" dirty="0"/>
          </a:p>
        </p:txBody>
      </p:sp>
      <mc:AlternateContent xmlns:mc="http://schemas.openxmlformats.org/markup-compatibility/2006" xmlns:a14="http://schemas.microsoft.com/office/drawing/2010/main">
        <mc:Choice Requires="a14">
          <p:sp>
            <p:nvSpPr>
              <p:cNvPr id="19" name="TextBox 3"/>
              <p:cNvSpPr txBox="1"/>
              <p:nvPr/>
            </p:nvSpPr>
            <p:spPr>
              <a:xfrm>
                <a:off x="4611147" y="5289552"/>
                <a:ext cx="1158760" cy="6378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a:rPr>
                            <m:t>𝑓</m:t>
                          </m:r>
                        </m:e>
                        <m:sub>
                          <m:r>
                            <a:rPr lang="es-MX" sz="1900" b="0" i="1" smtClean="0">
                              <a:latin typeface="Cambria Math"/>
                            </a:rPr>
                            <m:t>𝑡</m:t>
                          </m:r>
                        </m:sub>
                      </m:sSub>
                      <m:r>
                        <a:rPr lang="es-MX" sz="1900" b="0" i="1" smtClean="0">
                          <a:latin typeface="Cambria Math"/>
                        </a:rPr>
                        <m:t>=</m:t>
                      </m:r>
                      <m:f>
                        <m:fPr>
                          <m:ctrlPr>
                            <a:rPr lang="es-MX" sz="1900" b="0" i="1" smtClean="0">
                              <a:latin typeface="Cambria Math" panose="02040503050406030204" pitchFamily="18" charset="0"/>
                            </a:rPr>
                          </m:ctrlPr>
                        </m:fPr>
                        <m:num>
                          <m:r>
                            <a:rPr lang="es-MX" sz="1900" b="0" i="1" smtClean="0">
                              <a:latin typeface="Cambria Math"/>
                            </a:rPr>
                            <m:t>𝑀𝑐</m:t>
                          </m:r>
                        </m:num>
                        <m:den>
                          <m:r>
                            <a:rPr lang="es-MX" sz="1900" b="0" i="1" smtClean="0">
                              <a:latin typeface="Cambria Math"/>
                            </a:rPr>
                            <m:t>𝐼</m:t>
                          </m:r>
                        </m:den>
                      </m:f>
                    </m:oMath>
                  </m:oMathPara>
                </a14:m>
                <a:endParaRPr lang="es-MX" sz="1900" dirty="0"/>
              </a:p>
            </p:txBody>
          </p:sp>
        </mc:Choice>
        <mc:Fallback xmlns="">
          <p:sp>
            <p:nvSpPr>
              <p:cNvPr id="19" name="TextBox 3"/>
              <p:cNvSpPr txBox="1">
                <a:spLocks noRot="1" noChangeAspect="1" noMove="1" noResize="1" noEditPoints="1" noAdjustHandles="1" noChangeArrowheads="1" noChangeShapeType="1" noTextEdit="1"/>
              </p:cNvSpPr>
              <p:nvPr/>
            </p:nvSpPr>
            <p:spPr>
              <a:xfrm>
                <a:off x="4611147" y="5289552"/>
                <a:ext cx="1158760" cy="637867"/>
              </a:xfrm>
              <a:prstGeom prst="rect">
                <a:avLst/>
              </a:prstGeom>
              <a:blipFill rotWithShape="0">
                <a:blip r:embed="rId8"/>
                <a:stretch>
                  <a:fillRect/>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55</a:t>
            </a:fld>
            <a:r>
              <a:rPr lang="es-MX" dirty="0" smtClean="0"/>
              <a:t>/69</a:t>
            </a:r>
            <a:endParaRPr lang="es-MX" dirty="0"/>
          </a:p>
        </p:txBody>
      </p:sp>
    </p:spTree>
    <p:extLst>
      <p:ext uri="{BB962C8B-B14F-4D97-AF65-F5344CB8AC3E}">
        <p14:creationId xmlns:p14="http://schemas.microsoft.com/office/powerpoint/2010/main" val="660890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CORTANTE MÁS TENSIÓN</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5" name="13 Rectángulo"/>
          <p:cNvSpPr/>
          <p:nvPr/>
        </p:nvSpPr>
        <p:spPr>
          <a:xfrm>
            <a:off x="474561" y="1817312"/>
            <a:ext cx="9354448" cy="969496"/>
          </a:xfrm>
          <a:prstGeom prst="rect">
            <a:avLst/>
          </a:prstGeom>
        </p:spPr>
        <p:txBody>
          <a:bodyPr wrap="square">
            <a:spAutoFit/>
          </a:bodyPr>
          <a:lstStyle/>
          <a:p>
            <a:pPr algn="just" eaLnBrk="1" hangingPunct="1">
              <a:buFont typeface="Wingdings" pitchFamily="2" charset="2"/>
              <a:buNone/>
              <a:defRPr/>
            </a:pPr>
            <a:r>
              <a:rPr lang="es-MX" sz="1900" dirty="0" smtClean="0"/>
              <a:t>Dónde I, </a:t>
            </a:r>
            <a:r>
              <a:rPr lang="es-MX" sz="1900" dirty="0"/>
              <a:t>es el momento de inercia con respecto al eje centroidal del </a:t>
            </a:r>
            <a:r>
              <a:rPr lang="es-MX" sz="1900" dirty="0" smtClean="0"/>
              <a:t>área </a:t>
            </a:r>
            <a:r>
              <a:rPr lang="es-MX" sz="1900" dirty="0"/>
              <a:t>que consiste en el </a:t>
            </a:r>
            <a:r>
              <a:rPr lang="es-MX" sz="1900" dirty="0" smtClean="0"/>
              <a:t>área </a:t>
            </a:r>
            <a:r>
              <a:rPr lang="es-MX" sz="1900" dirty="0"/>
              <a:t>total de la garganta y C es la distancia del eje centroidal al punto mas alejado del lado de </a:t>
            </a:r>
            <a:r>
              <a:rPr lang="es-MX" sz="1900" dirty="0" smtClean="0"/>
              <a:t>tensión. Dónde </a:t>
            </a:r>
            <a:r>
              <a:rPr lang="es-MX" sz="1900" dirty="0"/>
              <a:t>la resultante se </a:t>
            </a:r>
            <a:r>
              <a:rPr lang="es-MX" sz="1900" dirty="0" smtClean="0"/>
              <a:t>encuentra </a:t>
            </a:r>
            <a:r>
              <a:rPr lang="es-MX" sz="1900" dirty="0"/>
              <a:t>al sumar las dos componentes de manera vectorial.</a:t>
            </a:r>
          </a:p>
        </p:txBody>
      </p:sp>
      <mc:AlternateContent xmlns:mc="http://schemas.openxmlformats.org/markup-compatibility/2006" xmlns:a14="http://schemas.microsoft.com/office/drawing/2010/main">
        <mc:Choice Requires="a14">
          <p:sp>
            <p:nvSpPr>
              <p:cNvPr id="17" name="TextBox 4"/>
              <p:cNvSpPr txBox="1"/>
              <p:nvPr/>
            </p:nvSpPr>
            <p:spPr>
              <a:xfrm>
                <a:off x="4236342" y="2700425"/>
                <a:ext cx="1830886" cy="656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𝑓</m:t>
                          </m:r>
                        </m:e>
                        <m:sub>
                          <m:r>
                            <a:rPr lang="es-MX" b="0" i="1" smtClean="0">
                              <a:latin typeface="Cambria Math"/>
                            </a:rPr>
                            <m:t>𝑟</m:t>
                          </m:r>
                        </m:sub>
                      </m:sSub>
                      <m:r>
                        <a:rPr lang="es-MX" b="0" i="1" smtClean="0">
                          <a:latin typeface="Cambria Math"/>
                        </a:rPr>
                        <m:t>=</m:t>
                      </m:r>
                      <m:rad>
                        <m:radPr>
                          <m:degHide m:val="on"/>
                          <m:ctrlPr>
                            <a:rPr lang="es-MX" b="0" i="1" smtClean="0">
                              <a:latin typeface="Cambria Math" panose="02040503050406030204" pitchFamily="18" charset="0"/>
                            </a:rPr>
                          </m:ctrlPr>
                        </m:radPr>
                        <m:deg/>
                        <m:e>
                          <m:sSup>
                            <m:sSupPr>
                              <m:ctrlPr>
                                <a:rPr lang="es-MX" b="0" i="1" smtClean="0">
                                  <a:latin typeface="Cambria Math" panose="02040503050406030204" pitchFamily="18" charset="0"/>
                                </a:rPr>
                              </m:ctrlPr>
                            </m:sSupPr>
                            <m:e>
                              <m:sSub>
                                <m:sSubPr>
                                  <m:ctrlPr>
                                    <a:rPr lang="es-MX" b="0" i="1" smtClean="0">
                                      <a:latin typeface="Cambria Math" panose="02040503050406030204" pitchFamily="18" charset="0"/>
                                    </a:rPr>
                                  </m:ctrlPr>
                                </m:sSubPr>
                                <m:e>
                                  <m:r>
                                    <a:rPr lang="es-MX" b="0" i="1" smtClean="0">
                                      <a:latin typeface="Cambria Math"/>
                                    </a:rPr>
                                    <m:t>𝑓</m:t>
                                  </m:r>
                                </m:e>
                                <m:sub>
                                  <m:r>
                                    <a:rPr lang="es-MX" b="0" i="1" smtClean="0">
                                      <a:latin typeface="Cambria Math"/>
                                    </a:rPr>
                                    <m:t>𝑣</m:t>
                                  </m:r>
                                </m:sub>
                              </m:sSub>
                            </m:e>
                            <m:sup>
                              <m:r>
                                <a:rPr lang="es-MX" b="0" i="1" smtClean="0">
                                  <a:latin typeface="Cambria Math"/>
                                </a:rPr>
                                <m:t>2</m:t>
                              </m:r>
                            </m:sup>
                          </m:sSup>
                          <m:r>
                            <a:rPr lang="es-MX" b="0" i="1" smtClean="0">
                              <a:latin typeface="Cambria Math"/>
                            </a:rPr>
                            <m:t>+</m:t>
                          </m:r>
                          <m:sSup>
                            <m:sSupPr>
                              <m:ctrlPr>
                                <a:rPr lang="es-MX" b="0" i="1" smtClean="0">
                                  <a:latin typeface="Cambria Math" panose="02040503050406030204" pitchFamily="18" charset="0"/>
                                </a:rPr>
                              </m:ctrlPr>
                            </m:sSupPr>
                            <m:e>
                              <m:sSub>
                                <m:sSubPr>
                                  <m:ctrlPr>
                                    <a:rPr lang="es-MX" b="0" i="1" smtClean="0">
                                      <a:latin typeface="Cambria Math" panose="02040503050406030204" pitchFamily="18" charset="0"/>
                                    </a:rPr>
                                  </m:ctrlPr>
                                </m:sSubPr>
                                <m:e>
                                  <m:r>
                                    <a:rPr lang="es-MX" b="0" i="1" smtClean="0">
                                      <a:latin typeface="Cambria Math"/>
                                    </a:rPr>
                                    <m:t>𝑓</m:t>
                                  </m:r>
                                </m:e>
                                <m:sub>
                                  <m:r>
                                    <a:rPr lang="es-MX" b="0" i="1" smtClean="0">
                                      <a:latin typeface="Cambria Math"/>
                                    </a:rPr>
                                    <m:t>𝑡</m:t>
                                  </m:r>
                                </m:sub>
                              </m:sSub>
                            </m:e>
                            <m:sup>
                              <m:r>
                                <a:rPr lang="es-MX" b="0" i="1" smtClean="0">
                                  <a:latin typeface="Cambria Math"/>
                                </a:rPr>
                                <m:t>2</m:t>
                              </m:r>
                            </m:sup>
                          </m:sSup>
                        </m:e>
                      </m:rad>
                    </m:oMath>
                  </m:oMathPara>
                </a14:m>
                <a:endParaRPr lang="es-MX" dirty="0"/>
              </a:p>
            </p:txBody>
          </p:sp>
        </mc:Choice>
        <mc:Fallback xmlns="">
          <p:sp>
            <p:nvSpPr>
              <p:cNvPr id="17" name="TextBox 4"/>
              <p:cNvSpPr txBox="1">
                <a:spLocks noRot="1" noChangeAspect="1" noMove="1" noResize="1" noEditPoints="1" noAdjustHandles="1" noChangeArrowheads="1" noChangeShapeType="1" noTextEdit="1"/>
              </p:cNvSpPr>
              <p:nvPr/>
            </p:nvSpPr>
            <p:spPr>
              <a:xfrm>
                <a:off x="4236342" y="2700425"/>
                <a:ext cx="1830886" cy="656013"/>
              </a:xfrm>
              <a:prstGeom prst="rect">
                <a:avLst/>
              </a:prstGeom>
              <a:blipFill rotWithShape="0">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 name="13 Rectángulo"/>
              <p:cNvSpPr/>
              <p:nvPr/>
            </p:nvSpPr>
            <p:spPr>
              <a:xfrm>
                <a:off x="474561" y="3263862"/>
                <a:ext cx="9354448" cy="1292341"/>
              </a:xfrm>
              <a:prstGeom prst="rect">
                <a:avLst/>
              </a:prstGeom>
            </p:spPr>
            <p:txBody>
              <a:bodyPr wrap="square">
                <a:spAutoFit/>
              </a:bodyPr>
              <a:lstStyle/>
              <a:p>
                <a:pPr algn="just" eaLnBrk="1" hangingPunct="1">
                  <a:buFont typeface="Wingdings" pitchFamily="2" charset="2"/>
                  <a:buNone/>
                  <a:defRPr/>
                </a:pPr>
                <a:r>
                  <a:rPr lang="es-MX" sz="1900" dirty="0" smtClean="0">
                    <a:effectLst/>
                  </a:rPr>
                  <a:t>Este esfuerzo esta en kips por pulgada cuadrada. Si se emplea una garganta unitaria en los cálculos, el mismo valor numérico se expresa en kips por pulgada lineal. Si </a:t>
                </a:r>
                <a14:m>
                  <m:oMath xmlns:m="http://schemas.openxmlformats.org/officeDocument/2006/math">
                    <m:sSub>
                      <m:sSubPr>
                        <m:ctrlPr>
                          <a:rPr lang="es-MX" sz="1900" i="1" smtClean="0">
                            <a:effectLst/>
                            <a:latin typeface="Cambria Math" panose="02040503050406030204" pitchFamily="18" charset="0"/>
                          </a:rPr>
                        </m:ctrlPr>
                      </m:sSubPr>
                      <m:e>
                        <m:r>
                          <a:rPr lang="es-MX" sz="1900" b="0" i="1" smtClean="0">
                            <a:effectLst/>
                            <a:latin typeface="Cambria Math" panose="02040503050406030204" pitchFamily="18" charset="0"/>
                          </a:rPr>
                          <m:t>𝑓</m:t>
                        </m:r>
                      </m:e>
                      <m:sub>
                        <m:r>
                          <a:rPr lang="es-MX" sz="1900" b="0" i="1" smtClean="0">
                            <a:effectLst/>
                            <a:latin typeface="Cambria Math" panose="02040503050406030204" pitchFamily="18" charset="0"/>
                          </a:rPr>
                          <m:t>𝑟</m:t>
                        </m:r>
                      </m:sub>
                    </m:sSub>
                    <m:r>
                      <a:rPr lang="es-ES" sz="1900" b="0" i="1" smtClean="0">
                        <a:effectLst/>
                        <a:latin typeface="Cambria Math" panose="02040503050406030204" pitchFamily="18" charset="0"/>
                      </a:rPr>
                      <m:t>,</m:t>
                    </m:r>
                  </m:oMath>
                </a14:m>
                <a:r>
                  <a:rPr lang="es-MX" sz="1900" dirty="0" smtClean="0">
                    <a:effectLst/>
                  </a:rPr>
                  <a:t> se obtiene de cargas factorizadas, este puede compararse con la resistencia de diseño de una longitud unitaria de la soldadura.</a:t>
                </a:r>
                <a:endParaRPr lang="es-MX" sz="1900" dirty="0">
                  <a:effectLst/>
                </a:endParaRPr>
              </a:p>
            </p:txBody>
          </p:sp>
        </mc:Choice>
        <mc:Fallback xmlns="">
          <p:sp>
            <p:nvSpPr>
              <p:cNvPr id="20" name="13 Rectángulo"/>
              <p:cNvSpPr>
                <a:spLocks noRot="1" noChangeAspect="1" noMove="1" noResize="1" noEditPoints="1" noAdjustHandles="1" noChangeArrowheads="1" noChangeShapeType="1" noTextEdit="1"/>
              </p:cNvSpPr>
              <p:nvPr/>
            </p:nvSpPr>
            <p:spPr>
              <a:xfrm>
                <a:off x="474561" y="3263862"/>
                <a:ext cx="9354448" cy="1292341"/>
              </a:xfrm>
              <a:prstGeom prst="rect">
                <a:avLst/>
              </a:prstGeom>
              <a:blipFill>
                <a:blip r:embed="rId8"/>
                <a:stretch>
                  <a:fillRect l="-652" t="-2358" r="-587" b="-5189"/>
                </a:stretch>
              </a:blipFill>
            </p:spPr>
            <p:txBody>
              <a:bodyPr/>
              <a:lstStyle/>
              <a:p>
                <a:r>
                  <a:rPr lang="es-MX">
                    <a:noFill/>
                  </a:rPr>
                  <a:t> </a:t>
                </a:r>
              </a:p>
            </p:txBody>
          </p:sp>
        </mc:Fallback>
      </mc:AlternateContent>
      <p:pic>
        <p:nvPicPr>
          <p:cNvPr id="21" name="Picture 2" descr="C:\Users\Danny Donnaz\Pictures\Mis escaneos\2012-05 (may)\Expo 30001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18322" y="4263784"/>
            <a:ext cx="2066925" cy="1938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56</a:t>
            </a:fld>
            <a:r>
              <a:rPr lang="es-MX" dirty="0" smtClean="0"/>
              <a:t>/69</a:t>
            </a:r>
            <a:endParaRPr lang="es-MX" dirty="0"/>
          </a:p>
        </p:txBody>
      </p:sp>
    </p:spTree>
    <p:extLst>
      <p:ext uri="{BB962C8B-B14F-4D97-AF65-F5344CB8AC3E}">
        <p14:creationId xmlns:p14="http://schemas.microsoft.com/office/powerpoint/2010/main" val="2362694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EJEMPLO 8.8</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8" name="13 Rectángulo"/>
          <p:cNvSpPr/>
          <p:nvPr/>
        </p:nvSpPr>
        <p:spPr>
          <a:xfrm>
            <a:off x="474561" y="1817312"/>
            <a:ext cx="9354448" cy="1261884"/>
          </a:xfrm>
          <a:prstGeom prst="rect">
            <a:avLst/>
          </a:prstGeom>
        </p:spPr>
        <p:txBody>
          <a:bodyPr wrap="square">
            <a:spAutoFit/>
          </a:bodyPr>
          <a:lstStyle/>
          <a:p>
            <a:pPr algn="just">
              <a:buFont typeface="Wingdings" pitchFamily="2" charset="2"/>
              <a:buNone/>
              <a:defRPr/>
            </a:pPr>
            <a:r>
              <a:rPr lang="es-MX" sz="1900" dirty="0"/>
              <a:t>Un perfil </a:t>
            </a:r>
            <a:r>
              <a:rPr lang="es-MX" sz="1900" dirty="0" smtClean="0"/>
              <a:t>L6”x4”x1/2”, </a:t>
            </a:r>
            <a:r>
              <a:rPr lang="es-MX" sz="1900" dirty="0"/>
              <a:t>se emplea en una conexión de viga con asiento, como se muestra en la figura. El </a:t>
            </a:r>
            <a:r>
              <a:rPr lang="es-MX" sz="1900" dirty="0" smtClean="0"/>
              <a:t>ángulo </a:t>
            </a:r>
            <a:r>
              <a:rPr lang="es-MX" sz="1900" dirty="0"/>
              <a:t>debe soportar una </a:t>
            </a:r>
            <a:r>
              <a:rPr lang="es-MX" sz="1900" dirty="0" smtClean="0"/>
              <a:t>reacción </a:t>
            </a:r>
            <a:r>
              <a:rPr lang="es-MX" sz="1900" dirty="0"/>
              <a:t>por carga factorizada de 22 kips. Todo el acero es A36 y se </a:t>
            </a:r>
            <a:r>
              <a:rPr lang="es-MX" sz="1900" dirty="0" smtClean="0"/>
              <a:t>utilizaran </a:t>
            </a:r>
            <a:r>
              <a:rPr lang="es-MX" sz="1900" dirty="0"/>
              <a:t>electrodos E70XX. ¿Qué tamaño de soldadura de filete se requiere para la conexión con el </a:t>
            </a:r>
            <a:r>
              <a:rPr lang="es-MX" sz="1900" dirty="0" smtClean="0"/>
              <a:t>patín </a:t>
            </a:r>
            <a:r>
              <a:rPr lang="es-MX" sz="1900" dirty="0"/>
              <a:t>de la columna?</a:t>
            </a:r>
          </a:p>
        </p:txBody>
      </p:sp>
      <p:pic>
        <p:nvPicPr>
          <p:cNvPr id="19" name="Picture 2" descr="C:\Users\Danny Donnaz\Pictures\Mis escaneos\2012-05 (may)\Expo 30001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1094" y="3108188"/>
            <a:ext cx="4898797" cy="30252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57</a:t>
            </a:fld>
            <a:r>
              <a:rPr lang="es-MX" dirty="0" smtClean="0"/>
              <a:t>/69</a:t>
            </a:r>
            <a:endParaRPr lang="es-MX" dirty="0"/>
          </a:p>
        </p:txBody>
      </p:sp>
    </p:spTree>
    <p:extLst>
      <p:ext uri="{BB962C8B-B14F-4D97-AF65-F5344CB8AC3E}">
        <p14:creationId xmlns:p14="http://schemas.microsoft.com/office/powerpoint/2010/main" val="259829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SOLUCIÓN 8.8</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13 Rectángulo"/>
          <p:cNvSpPr/>
          <p:nvPr/>
        </p:nvSpPr>
        <p:spPr>
          <a:xfrm>
            <a:off x="474561" y="1817312"/>
            <a:ext cx="9354448" cy="2723823"/>
          </a:xfrm>
          <a:prstGeom prst="rect">
            <a:avLst/>
          </a:prstGeom>
        </p:spPr>
        <p:txBody>
          <a:bodyPr wrap="square">
            <a:spAutoFit/>
          </a:bodyPr>
          <a:lstStyle/>
          <a:p>
            <a:pPr algn="just">
              <a:buFont typeface="Wingdings" pitchFamily="2" charset="2"/>
              <a:buNone/>
              <a:defRPr/>
            </a:pPr>
            <a:r>
              <a:rPr lang="es-MX" sz="1900" dirty="0"/>
              <a:t>Igual que en los ejemplos previos de diseño, se empleara un tamaño unitario de garganta en los </a:t>
            </a:r>
            <a:r>
              <a:rPr lang="es-MX" sz="1900" dirty="0" smtClean="0"/>
              <a:t>cálculos. </a:t>
            </a:r>
            <a:r>
              <a:rPr lang="es-MX" sz="1900" dirty="0"/>
              <a:t>Aunque se necesita un remate de extremo para una soldadura de este tipo, por simplicidad lo despreciaremos en los siguientes </a:t>
            </a:r>
            <a:r>
              <a:rPr lang="es-MX" sz="1900" dirty="0" smtClean="0"/>
              <a:t>cálculos. </a:t>
            </a:r>
            <a:r>
              <a:rPr lang="es-MX" sz="1900" dirty="0"/>
              <a:t>En todo caso, en este momento su longitud solo </a:t>
            </a:r>
            <a:r>
              <a:rPr lang="es-MX" sz="1900" dirty="0" smtClean="0"/>
              <a:t>podría </a:t>
            </a:r>
            <a:r>
              <a:rPr lang="es-MX" sz="1900" dirty="0"/>
              <a:t>ser estimada ya que el tamaño de la soldadura no ha sido aun determinada</a:t>
            </a:r>
            <a:r>
              <a:rPr lang="es-MX" sz="1900" dirty="0" smtClean="0"/>
              <a:t>.</a:t>
            </a:r>
          </a:p>
          <a:p>
            <a:pPr algn="just">
              <a:defRPr/>
            </a:pPr>
            <a:r>
              <a:rPr lang="es-MX" sz="1900" dirty="0"/>
              <a:t>Debido a la holgura de ¾ in de la viga, esta ultima esta soportada por 3.25 in de las 4 in del lado en voladizo del </a:t>
            </a:r>
            <a:r>
              <a:rPr lang="es-MX" sz="1900" dirty="0" smtClean="0"/>
              <a:t>ángulo. </a:t>
            </a:r>
            <a:r>
              <a:rPr lang="es-MX" sz="1900" dirty="0"/>
              <a:t>Si se supone que la </a:t>
            </a:r>
            <a:r>
              <a:rPr lang="es-MX" sz="1900" dirty="0" smtClean="0"/>
              <a:t>reacción actúa por el centro de esta longitud de contacto, la excentricidad de la reacción con respecto a la soldadura es:</a:t>
            </a:r>
            <a:endParaRPr lang="es-MX" sz="1900" dirty="0"/>
          </a:p>
          <a:p>
            <a:pPr algn="just">
              <a:buFont typeface="Wingdings" pitchFamily="2" charset="2"/>
              <a:buNone/>
              <a:defRPr/>
            </a:pPr>
            <a:endParaRPr lang="es-MX" sz="1900" dirty="0"/>
          </a:p>
        </p:txBody>
      </p:sp>
      <mc:AlternateContent xmlns:mc="http://schemas.openxmlformats.org/markup-compatibility/2006" xmlns:a14="http://schemas.microsoft.com/office/drawing/2010/main">
        <mc:Choice Requires="a14">
          <p:sp>
            <p:nvSpPr>
              <p:cNvPr id="11" name="TextBox 1"/>
              <p:cNvSpPr txBox="1"/>
              <p:nvPr/>
            </p:nvSpPr>
            <p:spPr>
              <a:xfrm>
                <a:off x="3667578" y="4413082"/>
                <a:ext cx="2939651"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𝑒</m:t>
                      </m:r>
                      <m:r>
                        <a:rPr lang="es-MX" b="0" i="1" smtClean="0">
                          <a:latin typeface="Cambria Math"/>
                        </a:rPr>
                        <m:t>=0.75+</m:t>
                      </m:r>
                      <m:f>
                        <m:fPr>
                          <m:ctrlPr>
                            <a:rPr lang="es-MX" b="0" i="1" smtClean="0">
                              <a:latin typeface="Cambria Math" panose="02040503050406030204" pitchFamily="18" charset="0"/>
                            </a:rPr>
                          </m:ctrlPr>
                        </m:fPr>
                        <m:num>
                          <m:r>
                            <a:rPr lang="es-MX" b="0" i="1" smtClean="0">
                              <a:latin typeface="Cambria Math"/>
                            </a:rPr>
                            <m:t>3.25</m:t>
                          </m:r>
                        </m:num>
                        <m:den>
                          <m:r>
                            <a:rPr lang="es-MX" b="0" i="1" smtClean="0">
                              <a:latin typeface="Cambria Math"/>
                            </a:rPr>
                            <m:t>2</m:t>
                          </m:r>
                        </m:den>
                      </m:f>
                      <m:r>
                        <a:rPr lang="es-MX" b="0" i="1" smtClean="0">
                          <a:latin typeface="Cambria Math"/>
                        </a:rPr>
                        <m:t>=2.375 </m:t>
                      </m:r>
                      <m:r>
                        <a:rPr lang="es-MX" b="0" i="1" smtClean="0">
                          <a:latin typeface="Cambria Math"/>
                        </a:rPr>
                        <m:t>𝑖𝑛</m:t>
                      </m:r>
                    </m:oMath>
                  </m:oMathPara>
                </a14:m>
                <a:endParaRPr lang="es-MX" dirty="0"/>
              </a:p>
            </p:txBody>
          </p:sp>
        </mc:Choice>
        <mc:Fallback xmlns="">
          <p:sp>
            <p:nvSpPr>
              <p:cNvPr id="11" name="TextBox 1"/>
              <p:cNvSpPr txBox="1">
                <a:spLocks noRot="1" noChangeAspect="1" noMove="1" noResize="1" noEditPoints="1" noAdjustHandles="1" noChangeArrowheads="1" noChangeShapeType="1" noTextEdit="1"/>
              </p:cNvSpPr>
              <p:nvPr/>
            </p:nvSpPr>
            <p:spPr>
              <a:xfrm>
                <a:off x="3667578" y="4413082"/>
                <a:ext cx="2939651" cy="616515"/>
              </a:xfrm>
              <a:prstGeom prst="rect">
                <a:avLst/>
              </a:prstGeom>
              <a:blipFill rotWithShape="0">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5" name="TextBox 2"/>
              <p:cNvSpPr txBox="1"/>
              <p:nvPr/>
            </p:nvSpPr>
            <p:spPr>
              <a:xfrm>
                <a:off x="3082483" y="5273138"/>
                <a:ext cx="41098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𝑀</m:t>
                      </m:r>
                      <m:r>
                        <a:rPr lang="es-MX" b="0" i="1" smtClean="0">
                          <a:latin typeface="Cambria Math"/>
                        </a:rPr>
                        <m:t>=</m:t>
                      </m:r>
                      <m:r>
                        <a:rPr lang="es-MX" b="0" i="1" smtClean="0">
                          <a:latin typeface="Cambria Math"/>
                        </a:rPr>
                        <m:t>𝑃𝑒</m:t>
                      </m:r>
                      <m:r>
                        <a:rPr lang="es-MX" b="0" i="1" smtClean="0">
                          <a:latin typeface="Cambria Math"/>
                        </a:rPr>
                        <m:t>=22</m:t>
                      </m:r>
                      <m:d>
                        <m:dPr>
                          <m:ctrlPr>
                            <a:rPr lang="es-MX" b="0" i="1" smtClean="0">
                              <a:latin typeface="Cambria Math" panose="02040503050406030204" pitchFamily="18" charset="0"/>
                            </a:rPr>
                          </m:ctrlPr>
                        </m:dPr>
                        <m:e>
                          <m:r>
                            <a:rPr lang="es-MX" b="0" i="1" smtClean="0">
                              <a:latin typeface="Cambria Math"/>
                            </a:rPr>
                            <m:t>2.375</m:t>
                          </m:r>
                        </m:e>
                      </m:d>
                      <m:r>
                        <a:rPr lang="es-MX" b="0" i="1" smtClean="0">
                          <a:latin typeface="Cambria Math"/>
                        </a:rPr>
                        <m:t>=52.25 </m:t>
                      </m:r>
                      <m:r>
                        <a:rPr lang="es-MX" b="0" i="1" smtClean="0">
                          <a:latin typeface="Cambria Math"/>
                        </a:rPr>
                        <m:t>𝑘𝑖𝑝𝑠</m:t>
                      </m:r>
                      <m:r>
                        <a:rPr lang="es-MX" b="0" i="1" smtClean="0">
                          <a:latin typeface="Cambria Math"/>
                        </a:rPr>
                        <m:t>∗</m:t>
                      </m:r>
                      <m:r>
                        <a:rPr lang="es-MX" b="0" i="1" smtClean="0">
                          <a:latin typeface="Cambria Math"/>
                        </a:rPr>
                        <m:t>𝑖𝑛</m:t>
                      </m:r>
                    </m:oMath>
                  </m:oMathPara>
                </a14:m>
                <a:endParaRPr lang="es-MX" dirty="0"/>
              </a:p>
            </p:txBody>
          </p:sp>
        </mc:Choice>
        <mc:Fallback xmlns="">
          <p:sp>
            <p:nvSpPr>
              <p:cNvPr id="15" name="TextBox 2"/>
              <p:cNvSpPr txBox="1">
                <a:spLocks noRot="1" noChangeAspect="1" noMove="1" noResize="1" noEditPoints="1" noAdjustHandles="1" noChangeArrowheads="1" noChangeShapeType="1" noTextEdit="1"/>
              </p:cNvSpPr>
              <p:nvPr/>
            </p:nvSpPr>
            <p:spPr>
              <a:xfrm>
                <a:off x="3082483" y="5273138"/>
                <a:ext cx="4109843" cy="369332"/>
              </a:xfrm>
              <a:prstGeom prst="rect">
                <a:avLst/>
              </a:prstGeom>
              <a:blipFill rotWithShape="0">
                <a:blip r:embed="rId8"/>
                <a:stretch>
                  <a:fillRect b="-13115"/>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58</a:t>
            </a:fld>
            <a:r>
              <a:rPr lang="es-MX" dirty="0" smtClean="0"/>
              <a:t>/69</a:t>
            </a:r>
            <a:endParaRPr lang="es-MX" dirty="0"/>
          </a:p>
        </p:txBody>
      </p:sp>
    </p:spTree>
    <p:extLst>
      <p:ext uri="{BB962C8B-B14F-4D97-AF65-F5344CB8AC3E}">
        <p14:creationId xmlns:p14="http://schemas.microsoft.com/office/powerpoint/2010/main" val="1758349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SOLUCIÓN 8.8</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7" name="13 Rectángulo"/>
          <p:cNvSpPr/>
          <p:nvPr/>
        </p:nvSpPr>
        <p:spPr>
          <a:xfrm>
            <a:off x="474561" y="1817312"/>
            <a:ext cx="8424936" cy="661720"/>
          </a:xfrm>
          <a:prstGeom prst="rect">
            <a:avLst/>
          </a:prstGeom>
        </p:spPr>
        <p:txBody>
          <a:bodyPr wrap="square">
            <a:spAutoFit/>
          </a:bodyPr>
          <a:lstStyle/>
          <a:p>
            <a:pPr algn="just">
              <a:buFont typeface="Wingdings" pitchFamily="2" charset="2"/>
              <a:buNone/>
              <a:defRPr/>
            </a:pPr>
            <a:r>
              <a:rPr lang="es-MX" sz="1900" dirty="0" smtClean="0"/>
              <a:t>Para la configuración supuesta de la soldadura</a:t>
            </a:r>
            <a:endParaRPr lang="es-MX" sz="1900" dirty="0"/>
          </a:p>
          <a:p>
            <a:pPr algn="just">
              <a:buFont typeface="Wingdings" pitchFamily="2" charset="2"/>
              <a:buNone/>
              <a:defRPr/>
            </a:pPr>
            <a:endParaRPr lang="es-MX" dirty="0">
              <a:latin typeface="+mj-lt"/>
            </a:endParaRPr>
          </a:p>
        </p:txBody>
      </p:sp>
      <mc:AlternateContent xmlns:mc="http://schemas.openxmlformats.org/markup-compatibility/2006" xmlns:a14="http://schemas.microsoft.com/office/drawing/2010/main">
        <mc:Choice Requires="a14">
          <p:sp>
            <p:nvSpPr>
              <p:cNvPr id="18" name="TextBox 3"/>
              <p:cNvSpPr txBox="1"/>
              <p:nvPr/>
            </p:nvSpPr>
            <p:spPr>
              <a:xfrm>
                <a:off x="2793386" y="2422553"/>
                <a:ext cx="4854214"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𝐼</m:t>
                      </m:r>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2(1)</m:t>
                          </m:r>
                          <m:sSup>
                            <m:sSupPr>
                              <m:ctrlPr>
                                <a:rPr lang="es-MX" b="0" i="1" smtClean="0">
                                  <a:latin typeface="Cambria Math" panose="02040503050406030204" pitchFamily="18" charset="0"/>
                                </a:rPr>
                              </m:ctrlPr>
                            </m:sSupPr>
                            <m:e>
                              <m:r>
                                <a:rPr lang="es-MX" b="0" i="1" smtClean="0">
                                  <a:latin typeface="Cambria Math"/>
                                </a:rPr>
                                <m:t>(6)</m:t>
                              </m:r>
                            </m:e>
                            <m:sup>
                              <m:r>
                                <a:rPr lang="es-MX" b="0" i="1" smtClean="0">
                                  <a:latin typeface="Cambria Math"/>
                                </a:rPr>
                                <m:t>3</m:t>
                              </m:r>
                            </m:sup>
                          </m:sSup>
                        </m:num>
                        <m:den>
                          <m:r>
                            <a:rPr lang="es-MX" b="0" i="1" smtClean="0">
                              <a:latin typeface="Cambria Math"/>
                            </a:rPr>
                            <m:t>12</m:t>
                          </m:r>
                        </m:den>
                      </m:f>
                      <m:r>
                        <a:rPr lang="es-MX" b="0" i="1" smtClean="0">
                          <a:latin typeface="Cambria Math"/>
                        </a:rPr>
                        <m:t>=36 </m:t>
                      </m:r>
                      <m:sSup>
                        <m:sSupPr>
                          <m:ctrlPr>
                            <a:rPr lang="es-MX" b="0" i="1" smtClean="0">
                              <a:latin typeface="Cambria Math" panose="02040503050406030204" pitchFamily="18" charset="0"/>
                            </a:rPr>
                          </m:ctrlPr>
                        </m:sSupPr>
                        <m:e>
                          <m:r>
                            <a:rPr lang="es-MX" b="0" i="1" smtClean="0">
                              <a:latin typeface="Cambria Math"/>
                            </a:rPr>
                            <m:t>𝑖𝑛</m:t>
                          </m:r>
                        </m:e>
                        <m:sup>
                          <m:r>
                            <a:rPr lang="es-MX" b="0" i="1" smtClean="0">
                              <a:latin typeface="Cambria Math"/>
                            </a:rPr>
                            <m:t>4</m:t>
                          </m:r>
                        </m:sup>
                      </m:sSup>
                      <m:r>
                        <a:rPr lang="es-MX" b="0" i="1" smtClean="0">
                          <a:latin typeface="Cambria Math"/>
                        </a:rPr>
                        <m:t>                          </m:t>
                      </m:r>
                      <m:r>
                        <a:rPr lang="es-MX" b="0" i="1" smtClean="0">
                          <a:latin typeface="Cambria Math"/>
                          <a:ea typeface="Cambria Math"/>
                        </a:rPr>
                        <m:t>∴</m:t>
                      </m:r>
                      <m:r>
                        <a:rPr lang="es-MX" b="0" i="1" smtClean="0">
                          <a:latin typeface="Cambria Math"/>
                          <a:ea typeface="Cambria Math"/>
                        </a:rPr>
                        <m:t>𝑐</m:t>
                      </m:r>
                      <m:r>
                        <a:rPr lang="es-MX" b="0" i="1" smtClean="0">
                          <a:latin typeface="Cambria Math"/>
                          <a:ea typeface="Cambria Math"/>
                        </a:rPr>
                        <m:t>=3 </m:t>
                      </m:r>
                      <m:r>
                        <a:rPr lang="es-MX" b="0" i="1" smtClean="0">
                          <a:latin typeface="Cambria Math"/>
                          <a:ea typeface="Cambria Math"/>
                        </a:rPr>
                        <m:t>𝑖𝑛</m:t>
                      </m:r>
                    </m:oMath>
                  </m:oMathPara>
                </a14:m>
                <a:endParaRPr lang="es-MX" dirty="0"/>
              </a:p>
            </p:txBody>
          </p:sp>
        </mc:Choice>
        <mc:Fallback xmlns="">
          <p:sp>
            <p:nvSpPr>
              <p:cNvPr id="18" name="TextBox 3"/>
              <p:cNvSpPr txBox="1">
                <a:spLocks noRot="1" noChangeAspect="1" noMove="1" noResize="1" noEditPoints="1" noAdjustHandles="1" noChangeArrowheads="1" noChangeShapeType="1" noTextEdit="1"/>
              </p:cNvSpPr>
              <p:nvPr/>
            </p:nvSpPr>
            <p:spPr>
              <a:xfrm>
                <a:off x="2793386" y="2422553"/>
                <a:ext cx="4854214" cy="646331"/>
              </a:xfrm>
              <a:prstGeom prst="rect">
                <a:avLst/>
              </a:prstGeom>
              <a:blipFill rotWithShape="0">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9" name="TextBox 4"/>
              <p:cNvSpPr txBox="1"/>
              <p:nvPr/>
            </p:nvSpPr>
            <p:spPr>
              <a:xfrm>
                <a:off x="3191120" y="3325855"/>
                <a:ext cx="3921330" cy="6199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𝑓</m:t>
                          </m:r>
                        </m:e>
                        <m:sub>
                          <m:r>
                            <a:rPr lang="es-MX" b="0" i="1" smtClean="0">
                              <a:latin typeface="Cambria Math"/>
                            </a:rPr>
                            <m:t>𝑡</m:t>
                          </m:r>
                        </m:sub>
                      </m:sSub>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𝑀𝑐</m:t>
                          </m:r>
                        </m:num>
                        <m:den>
                          <m:r>
                            <a:rPr lang="es-MX" b="0" i="1" smtClean="0">
                              <a:latin typeface="Cambria Math"/>
                            </a:rPr>
                            <m:t>𝐼</m:t>
                          </m:r>
                        </m:den>
                      </m:f>
                      <m:r>
                        <a:rPr lang="es-MX" b="0" i="1" smtClean="0">
                          <a:latin typeface="Cambria Math"/>
                        </a:rPr>
                        <m:t>=</m:t>
                      </m:r>
                      <m:f>
                        <m:fPr>
                          <m:ctrlPr>
                            <a:rPr lang="es-MX" b="0" i="1" smtClean="0">
                              <a:latin typeface="Cambria Math" panose="02040503050406030204" pitchFamily="18" charset="0"/>
                            </a:rPr>
                          </m:ctrlPr>
                        </m:fPr>
                        <m:num>
                          <m:r>
                            <a:rPr lang="es-MX" i="1">
                              <a:latin typeface="Cambria Math"/>
                            </a:rPr>
                            <m:t>52.25(3)</m:t>
                          </m:r>
                        </m:num>
                        <m:den>
                          <m:r>
                            <a:rPr lang="es-MX" b="0" i="1" smtClean="0">
                              <a:latin typeface="Cambria Math"/>
                            </a:rPr>
                            <m:t>36</m:t>
                          </m:r>
                        </m:den>
                      </m:f>
                      <m:r>
                        <a:rPr lang="es-MX" b="0" i="1" smtClean="0">
                          <a:latin typeface="Cambria Math"/>
                        </a:rPr>
                        <m:t>=4.354 </m:t>
                      </m:r>
                      <m:f>
                        <m:fPr>
                          <m:type m:val="skw"/>
                          <m:ctrlPr>
                            <a:rPr lang="es-MX" b="0" i="1" smtClean="0">
                              <a:latin typeface="Cambria Math" panose="02040503050406030204" pitchFamily="18" charset="0"/>
                            </a:rPr>
                          </m:ctrlPr>
                        </m:fPr>
                        <m:num>
                          <m:r>
                            <a:rPr lang="es-MX" b="0" i="1" smtClean="0">
                              <a:latin typeface="Cambria Math"/>
                            </a:rPr>
                            <m:t>𝑘𝑖𝑝𝑠</m:t>
                          </m:r>
                        </m:num>
                        <m:den>
                          <m:r>
                            <a:rPr lang="es-MX" b="0" i="1" smtClean="0">
                              <a:latin typeface="Cambria Math"/>
                            </a:rPr>
                            <m:t>𝑖𝑛</m:t>
                          </m:r>
                        </m:den>
                      </m:f>
                    </m:oMath>
                  </m:oMathPara>
                </a14:m>
                <a:endParaRPr lang="es-MX" dirty="0"/>
              </a:p>
            </p:txBody>
          </p:sp>
        </mc:Choice>
        <mc:Fallback xmlns="">
          <p:sp>
            <p:nvSpPr>
              <p:cNvPr id="19" name="TextBox 4"/>
              <p:cNvSpPr txBox="1">
                <a:spLocks noRot="1" noChangeAspect="1" noMove="1" noResize="1" noEditPoints="1" noAdjustHandles="1" noChangeArrowheads="1" noChangeShapeType="1" noTextEdit="1"/>
              </p:cNvSpPr>
              <p:nvPr/>
            </p:nvSpPr>
            <p:spPr>
              <a:xfrm>
                <a:off x="3191120" y="3325855"/>
                <a:ext cx="3921330" cy="619913"/>
              </a:xfrm>
              <a:prstGeom prst="rect">
                <a:avLst/>
              </a:prstGeom>
              <a:blipFill rotWithShape="0">
                <a:blip r:embed="rId8"/>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 name="TextBox 5"/>
              <p:cNvSpPr txBox="1"/>
              <p:nvPr/>
            </p:nvSpPr>
            <p:spPr>
              <a:xfrm>
                <a:off x="3322405" y="3999925"/>
                <a:ext cx="3658759" cy="6619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𝑓</m:t>
                          </m:r>
                        </m:e>
                        <m:sub>
                          <m:r>
                            <a:rPr lang="es-MX" b="0" i="1" smtClean="0">
                              <a:latin typeface="Cambria Math"/>
                            </a:rPr>
                            <m:t>𝑣</m:t>
                          </m:r>
                        </m:sub>
                      </m:sSub>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𝑃</m:t>
                          </m:r>
                        </m:num>
                        <m:den>
                          <m:r>
                            <a:rPr lang="es-MX" b="0" i="1" smtClean="0">
                              <a:latin typeface="Cambria Math"/>
                            </a:rPr>
                            <m:t>𝐴</m:t>
                          </m:r>
                        </m:den>
                      </m:f>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22</m:t>
                          </m:r>
                        </m:num>
                        <m:den>
                          <m:r>
                            <a:rPr lang="es-MX" b="0" i="1" smtClean="0">
                              <a:latin typeface="Cambria Math"/>
                            </a:rPr>
                            <m:t>2(1)(6)</m:t>
                          </m:r>
                        </m:den>
                      </m:f>
                      <m:r>
                        <a:rPr lang="es-MX" b="0" i="1" smtClean="0">
                          <a:latin typeface="Cambria Math"/>
                        </a:rPr>
                        <m:t>=1.833 </m:t>
                      </m:r>
                      <m:f>
                        <m:fPr>
                          <m:type m:val="skw"/>
                          <m:ctrlPr>
                            <a:rPr lang="es-MX" b="0" i="1" smtClean="0">
                              <a:latin typeface="Cambria Math" panose="02040503050406030204" pitchFamily="18" charset="0"/>
                            </a:rPr>
                          </m:ctrlPr>
                        </m:fPr>
                        <m:num>
                          <m:r>
                            <a:rPr lang="es-MX" b="0" i="1" smtClean="0">
                              <a:latin typeface="Cambria Math"/>
                            </a:rPr>
                            <m:t>𝑘𝑖𝑝𝑠</m:t>
                          </m:r>
                        </m:num>
                        <m:den>
                          <m:r>
                            <a:rPr lang="es-MX" b="0" i="1" smtClean="0">
                              <a:latin typeface="Cambria Math"/>
                            </a:rPr>
                            <m:t>𝑖𝑛</m:t>
                          </m:r>
                        </m:den>
                      </m:f>
                    </m:oMath>
                  </m:oMathPara>
                </a14:m>
                <a:endParaRPr lang="es-MX" dirty="0"/>
              </a:p>
            </p:txBody>
          </p:sp>
        </mc:Choice>
        <mc:Fallback xmlns="">
          <p:sp>
            <p:nvSpPr>
              <p:cNvPr id="20" name="TextBox 5"/>
              <p:cNvSpPr txBox="1">
                <a:spLocks noRot="1" noChangeAspect="1" noMove="1" noResize="1" noEditPoints="1" noAdjustHandles="1" noChangeArrowheads="1" noChangeShapeType="1" noTextEdit="1"/>
              </p:cNvSpPr>
              <p:nvPr/>
            </p:nvSpPr>
            <p:spPr>
              <a:xfrm>
                <a:off x="3322405" y="3999925"/>
                <a:ext cx="3658759" cy="661912"/>
              </a:xfrm>
              <a:prstGeom prst="rect">
                <a:avLst/>
              </a:prstGeom>
              <a:blipFill rotWithShape="0">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1" name="TextBox 6"/>
              <p:cNvSpPr txBox="1"/>
              <p:nvPr/>
            </p:nvSpPr>
            <p:spPr>
              <a:xfrm>
                <a:off x="2982765" y="4753433"/>
                <a:ext cx="4475456" cy="427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𝑓</m:t>
                          </m:r>
                        </m:e>
                        <m:sub>
                          <m:r>
                            <a:rPr lang="es-MX" b="0" i="1" smtClean="0">
                              <a:latin typeface="Cambria Math"/>
                            </a:rPr>
                            <m:t>𝑟</m:t>
                          </m:r>
                        </m:sub>
                      </m:sSub>
                      <m:r>
                        <a:rPr lang="es-MX" b="0" i="1" smtClean="0">
                          <a:latin typeface="Cambria Math"/>
                        </a:rPr>
                        <m:t>=</m:t>
                      </m:r>
                      <m:rad>
                        <m:radPr>
                          <m:degHide m:val="on"/>
                          <m:ctrlPr>
                            <a:rPr lang="es-MX" b="0" i="1" smtClean="0">
                              <a:latin typeface="Cambria Math" panose="02040503050406030204" pitchFamily="18" charset="0"/>
                            </a:rPr>
                          </m:ctrlPr>
                        </m:radPr>
                        <m:deg/>
                        <m:e>
                          <m:sSup>
                            <m:sSupPr>
                              <m:ctrlPr>
                                <a:rPr lang="es-MX" b="0" i="1" smtClean="0">
                                  <a:latin typeface="Cambria Math" panose="02040503050406030204" pitchFamily="18" charset="0"/>
                                </a:rPr>
                              </m:ctrlPr>
                            </m:sSupPr>
                            <m:e>
                              <m:r>
                                <a:rPr lang="es-MX" b="0" i="1" smtClean="0">
                                  <a:latin typeface="Cambria Math"/>
                                </a:rPr>
                                <m:t>(4.354)</m:t>
                              </m:r>
                            </m:e>
                            <m:sup>
                              <m:r>
                                <a:rPr lang="es-MX" b="0" i="1" smtClean="0">
                                  <a:latin typeface="Cambria Math"/>
                                </a:rPr>
                                <m:t>2</m:t>
                              </m:r>
                            </m:sup>
                          </m:sSup>
                          <m:r>
                            <a:rPr lang="es-MX" b="0" i="1" smtClean="0">
                              <a:latin typeface="Cambria Math"/>
                            </a:rPr>
                            <m:t>+</m:t>
                          </m:r>
                          <m:sSup>
                            <m:sSupPr>
                              <m:ctrlPr>
                                <a:rPr lang="es-MX" b="0" i="1" smtClean="0">
                                  <a:latin typeface="Cambria Math" panose="02040503050406030204" pitchFamily="18" charset="0"/>
                                </a:rPr>
                              </m:ctrlPr>
                            </m:sSupPr>
                            <m:e>
                              <m:r>
                                <a:rPr lang="es-MX" b="0" i="1" smtClean="0">
                                  <a:latin typeface="Cambria Math"/>
                                </a:rPr>
                                <m:t>(1.833)</m:t>
                              </m:r>
                            </m:e>
                            <m:sup>
                              <m:r>
                                <a:rPr lang="es-MX" b="0" i="1" smtClean="0">
                                  <a:latin typeface="Cambria Math"/>
                                </a:rPr>
                                <m:t>2</m:t>
                              </m:r>
                            </m:sup>
                          </m:sSup>
                        </m:e>
                      </m:rad>
                      <m:r>
                        <a:rPr lang="es-MX" b="0" i="1" smtClean="0">
                          <a:latin typeface="Cambria Math"/>
                        </a:rPr>
                        <m:t>=4.724 </m:t>
                      </m:r>
                      <m:f>
                        <m:fPr>
                          <m:type m:val="lin"/>
                          <m:ctrlPr>
                            <a:rPr lang="es-MX" b="0" i="1" smtClean="0">
                              <a:latin typeface="Cambria Math" panose="02040503050406030204" pitchFamily="18" charset="0"/>
                            </a:rPr>
                          </m:ctrlPr>
                        </m:fPr>
                        <m:num>
                          <m:r>
                            <a:rPr lang="es-MX" b="0" i="1" smtClean="0">
                              <a:latin typeface="Cambria Math"/>
                            </a:rPr>
                            <m:t>𝑘𝑖𝑝𝑠</m:t>
                          </m:r>
                        </m:num>
                        <m:den>
                          <m:r>
                            <a:rPr lang="es-MX" b="0" i="1" smtClean="0">
                              <a:latin typeface="Cambria Math"/>
                            </a:rPr>
                            <m:t>𝑖𝑛</m:t>
                          </m:r>
                        </m:den>
                      </m:f>
                    </m:oMath>
                  </m:oMathPara>
                </a14:m>
                <a:endParaRPr lang="es-MX" dirty="0"/>
              </a:p>
            </p:txBody>
          </p:sp>
        </mc:Choice>
        <mc:Fallback xmlns="">
          <p:sp>
            <p:nvSpPr>
              <p:cNvPr id="21" name="TextBox 6"/>
              <p:cNvSpPr txBox="1">
                <a:spLocks noRot="1" noChangeAspect="1" noMove="1" noResize="1" noEditPoints="1" noAdjustHandles="1" noChangeArrowheads="1" noChangeShapeType="1" noTextEdit="1"/>
              </p:cNvSpPr>
              <p:nvPr/>
            </p:nvSpPr>
            <p:spPr>
              <a:xfrm>
                <a:off x="2982765" y="4753433"/>
                <a:ext cx="4475456" cy="427746"/>
              </a:xfrm>
              <a:prstGeom prst="rect">
                <a:avLst/>
              </a:prstGeom>
              <a:blipFill rotWithShape="0">
                <a:blip r:embed="rId10"/>
                <a:stretch>
                  <a:fillRect t="-87143" r="-8447" b="-15428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2" name="13 Rectángulo"/>
              <p:cNvSpPr/>
              <p:nvPr/>
            </p:nvSpPr>
            <p:spPr>
              <a:xfrm>
                <a:off x="474561" y="5237464"/>
                <a:ext cx="8424936" cy="384721"/>
              </a:xfrm>
              <a:prstGeom prst="rect">
                <a:avLst/>
              </a:prstGeom>
            </p:spPr>
            <p:txBody>
              <a:bodyPr wrap="square">
                <a:spAutoFit/>
              </a:bodyPr>
              <a:lstStyle/>
              <a:p>
                <a:pPr algn="just">
                  <a:buFont typeface="Wingdings" pitchFamily="2" charset="2"/>
                  <a:buNone/>
                  <a:defRPr/>
                </a:pPr>
                <a:r>
                  <a:rPr lang="es-MX" sz="1900" dirty="0" smtClean="0"/>
                  <a:t>El tamaño </a:t>
                </a:r>
                <a:r>
                  <a:rPr lang="es-MX" sz="1900" i="1" dirty="0" smtClean="0"/>
                  <a:t>w</a:t>
                </a:r>
                <a:r>
                  <a:rPr lang="es-MX" sz="1900" dirty="0" smtClean="0"/>
                  <a:t> requerido de soldadura se puede encontrar al igualar </a:t>
                </a:r>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𝑓</m:t>
                        </m:r>
                      </m:e>
                      <m:sub>
                        <m:r>
                          <a:rPr lang="es-MX" b="0" i="1" smtClean="0">
                            <a:latin typeface="Cambria Math"/>
                          </a:rPr>
                          <m:t>𝑟</m:t>
                        </m:r>
                      </m:sub>
                    </m:sSub>
                  </m:oMath>
                </a14:m>
                <a:endParaRPr lang="es-MX" dirty="0">
                  <a:latin typeface="+mj-lt"/>
                </a:endParaRPr>
              </a:p>
            </p:txBody>
          </p:sp>
        </mc:Choice>
        <mc:Fallback xmlns="">
          <p:sp>
            <p:nvSpPr>
              <p:cNvPr id="22" name="13 Rectángulo"/>
              <p:cNvSpPr>
                <a:spLocks noRot="1" noChangeAspect="1" noMove="1" noResize="1" noEditPoints="1" noAdjustHandles="1" noChangeArrowheads="1" noChangeShapeType="1" noTextEdit="1"/>
              </p:cNvSpPr>
              <p:nvPr/>
            </p:nvSpPr>
            <p:spPr>
              <a:xfrm>
                <a:off x="474561" y="5237464"/>
                <a:ext cx="8424936" cy="384721"/>
              </a:xfrm>
              <a:prstGeom prst="rect">
                <a:avLst/>
              </a:prstGeom>
              <a:blipFill>
                <a:blip r:embed="rId11"/>
                <a:stretch>
                  <a:fillRect l="-724" t="-7937" b="-26984"/>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3" name="TextBox 7"/>
              <p:cNvSpPr txBox="1"/>
              <p:nvPr/>
            </p:nvSpPr>
            <p:spPr>
              <a:xfrm>
                <a:off x="2661619" y="5827759"/>
                <a:ext cx="51177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4.724=0.707</m:t>
                      </m:r>
                      <m:r>
                        <a:rPr lang="es-MX" b="0" i="1" smtClean="0">
                          <a:latin typeface="Cambria Math"/>
                        </a:rPr>
                        <m:t>𝑤</m:t>
                      </m:r>
                      <m:d>
                        <m:dPr>
                          <m:ctrlPr>
                            <a:rPr lang="es-MX" b="0" i="1" smtClean="0">
                              <a:latin typeface="Cambria Math" panose="02040503050406030204" pitchFamily="18" charset="0"/>
                            </a:rPr>
                          </m:ctrlPr>
                        </m:dPr>
                        <m:e>
                          <m:r>
                            <a:rPr lang="es-MX" b="0" i="1" smtClean="0">
                              <a:latin typeface="Cambria Math"/>
                            </a:rPr>
                            <m:t>31.5</m:t>
                          </m:r>
                        </m:e>
                      </m:d>
                      <m:r>
                        <a:rPr lang="es-MX" b="0" i="1" smtClean="0">
                          <a:latin typeface="Cambria Math"/>
                        </a:rPr>
                        <m:t>                     </m:t>
                      </m:r>
                      <m:r>
                        <a:rPr lang="es-MX" b="0" i="1" smtClean="0">
                          <a:latin typeface="Cambria Math"/>
                          <a:ea typeface="Cambria Math"/>
                        </a:rPr>
                        <m:t>∴</m:t>
                      </m:r>
                      <m:r>
                        <a:rPr lang="es-MX" b="0" i="1" smtClean="0">
                          <a:latin typeface="Cambria Math"/>
                          <a:ea typeface="Cambria Math"/>
                        </a:rPr>
                        <m:t>𝑤</m:t>
                      </m:r>
                      <m:r>
                        <a:rPr lang="es-MX" b="0" i="1" smtClean="0">
                          <a:latin typeface="Cambria Math"/>
                          <a:ea typeface="Cambria Math"/>
                        </a:rPr>
                        <m:t>=0.212 </m:t>
                      </m:r>
                      <m:r>
                        <a:rPr lang="es-MX" b="0" i="1" smtClean="0">
                          <a:latin typeface="Cambria Math"/>
                          <a:ea typeface="Cambria Math"/>
                        </a:rPr>
                        <m:t>𝑖𝑛</m:t>
                      </m:r>
                    </m:oMath>
                  </m:oMathPara>
                </a14:m>
                <a:endParaRPr lang="es-MX" dirty="0"/>
              </a:p>
            </p:txBody>
          </p:sp>
        </mc:Choice>
        <mc:Fallback xmlns="">
          <p:sp>
            <p:nvSpPr>
              <p:cNvPr id="23" name="TextBox 7"/>
              <p:cNvSpPr txBox="1">
                <a:spLocks noRot="1" noChangeAspect="1" noMove="1" noResize="1" noEditPoints="1" noAdjustHandles="1" noChangeArrowheads="1" noChangeShapeType="1" noTextEdit="1"/>
              </p:cNvSpPr>
              <p:nvPr/>
            </p:nvSpPr>
            <p:spPr>
              <a:xfrm>
                <a:off x="2661619" y="5827759"/>
                <a:ext cx="5117748" cy="369332"/>
              </a:xfrm>
              <a:prstGeom prst="rect">
                <a:avLst/>
              </a:prstGeom>
              <a:blipFill rotWithShape="0">
                <a:blip r:embed="rId12"/>
                <a:stretch>
                  <a:fillRect/>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59</a:t>
            </a:fld>
            <a:r>
              <a:rPr lang="es-MX" dirty="0" smtClean="0"/>
              <a:t>/69</a:t>
            </a:r>
            <a:endParaRPr lang="es-MX" dirty="0"/>
          </a:p>
        </p:txBody>
      </p:sp>
    </p:spTree>
    <p:extLst>
      <p:ext uri="{BB962C8B-B14F-4D97-AF65-F5344CB8AC3E}">
        <p14:creationId xmlns:p14="http://schemas.microsoft.com/office/powerpoint/2010/main" val="171150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smtClean="0"/>
              <a:t>INTRODUCCIÓN</a:t>
            </a:r>
            <a:endParaRPr lang="es-MX"/>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Rectangle 5"/>
          <p:cNvSpPr txBox="1">
            <a:spLocks noChangeArrowheads="1"/>
          </p:cNvSpPr>
          <p:nvPr/>
        </p:nvSpPr>
        <p:spPr>
          <a:xfrm>
            <a:off x="474561" y="1817312"/>
            <a:ext cx="9354448" cy="4427537"/>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just" eaLnBrk="1" hangingPunct="1">
              <a:buNone/>
            </a:pPr>
            <a:r>
              <a:rPr lang="es-ES" sz="1900" dirty="0" smtClean="0">
                <a:effectLst/>
                <a:cs typeface="Arial" charset="0"/>
              </a:rPr>
              <a:t>La falla de los miembros estructurales es rara; la mayoría de las fallas estructurales son el resultado de conexiones pobremente  diseñadas o detalladas. Las estructuras modernas de acero se conectan por soldadura o se atornillan o por una combinación de ambos tipos de sujetadores. Hasta hace muy poco tiempo las conexiones eran soldadas o remachadas. </a:t>
            </a:r>
          </a:p>
          <a:p>
            <a:pPr marL="0" indent="0" algn="just" eaLnBrk="1" hangingPunct="1">
              <a:buNone/>
            </a:pPr>
            <a:endParaRPr lang="es-ES" sz="1900" dirty="0">
              <a:effectLst/>
              <a:cs typeface="Arial" charset="0"/>
            </a:endParaRPr>
          </a:p>
          <a:p>
            <a:pPr marL="0" indent="0" algn="just" eaLnBrk="1" hangingPunct="1">
              <a:buNone/>
            </a:pPr>
            <a:r>
              <a:rPr lang="es-ES" sz="1900" dirty="0" smtClean="0">
                <a:effectLst/>
                <a:cs typeface="Arial" charset="0"/>
              </a:rPr>
              <a:t>En 1947 se formó el </a:t>
            </a:r>
            <a:r>
              <a:rPr lang="en-US" sz="1900" dirty="0" smtClean="0">
                <a:effectLst/>
                <a:cs typeface="Arial" charset="0"/>
              </a:rPr>
              <a:t>Research Council of Riveted and Bolted Structural Joints y </a:t>
            </a:r>
            <a:r>
              <a:rPr lang="es-MX" sz="1900" dirty="0" smtClean="0">
                <a:effectLst/>
                <a:cs typeface="Arial" charset="0"/>
              </a:rPr>
              <a:t>su primera especificación se editó en</a:t>
            </a:r>
            <a:r>
              <a:rPr lang="en-US" sz="1900" dirty="0" smtClean="0">
                <a:effectLst/>
                <a:cs typeface="Arial" charset="0"/>
              </a:rPr>
              <a:t> 1951. Este </a:t>
            </a:r>
            <a:r>
              <a:rPr lang="es-MX" sz="1900" dirty="0" smtClean="0">
                <a:effectLst/>
                <a:cs typeface="Arial" charset="0"/>
              </a:rPr>
              <a:t>documento autorizó la sustitución de remaches por tornillos de alta resistencia. Desde entonces los tornillos de alta resistencia se emplean más, y por lo tanto; han hecho obsoletos a los remaches en las estructuras de la ingeniería civil. </a:t>
            </a: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6</a:t>
            </a:fld>
            <a:r>
              <a:rPr lang="es-MX" dirty="0" smtClean="0"/>
              <a:t>/69</a:t>
            </a:r>
            <a:endParaRPr lang="es-MX" dirty="0"/>
          </a:p>
        </p:txBody>
      </p:sp>
    </p:spTree>
    <p:extLst>
      <p:ext uri="{BB962C8B-B14F-4D97-AF65-F5344CB8AC3E}">
        <p14:creationId xmlns:p14="http://schemas.microsoft.com/office/powerpoint/2010/main" val="3478210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SOLUCIÓN 8.8</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5" name="13 Rectángulo"/>
          <p:cNvSpPr/>
          <p:nvPr/>
        </p:nvSpPr>
        <p:spPr>
          <a:xfrm>
            <a:off x="474561" y="1948577"/>
            <a:ext cx="8424936" cy="677108"/>
          </a:xfrm>
          <a:prstGeom prst="rect">
            <a:avLst/>
          </a:prstGeom>
        </p:spPr>
        <p:txBody>
          <a:bodyPr wrap="square">
            <a:spAutoFit/>
          </a:bodyPr>
          <a:lstStyle/>
          <a:p>
            <a:pPr algn="just">
              <a:buFont typeface="Wingdings" pitchFamily="2" charset="2"/>
              <a:buNone/>
              <a:defRPr/>
            </a:pPr>
            <a:r>
              <a:rPr lang="es-MX" sz="1900" dirty="0" smtClean="0"/>
              <a:t>Tamaño mínimo de soldadura</a:t>
            </a:r>
            <a:endParaRPr lang="es-MX" sz="1900" dirty="0"/>
          </a:p>
          <a:p>
            <a:pPr algn="just">
              <a:buFont typeface="Wingdings" pitchFamily="2" charset="2"/>
              <a:buNone/>
              <a:defRPr/>
            </a:pPr>
            <a:endParaRPr lang="es-MX" sz="1900" dirty="0"/>
          </a:p>
        </p:txBody>
      </p:sp>
      <mc:AlternateContent xmlns:mc="http://schemas.openxmlformats.org/markup-compatibility/2006" xmlns:a14="http://schemas.microsoft.com/office/drawing/2010/main">
        <mc:Choice Requires="a14">
          <p:sp>
            <p:nvSpPr>
              <p:cNvPr id="24" name="TextBox 1"/>
              <p:cNvSpPr txBox="1"/>
              <p:nvPr/>
            </p:nvSpPr>
            <p:spPr>
              <a:xfrm>
                <a:off x="3758568" y="1828381"/>
                <a:ext cx="86831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m:t>
                      </m:r>
                      <m:f>
                        <m:fPr>
                          <m:ctrlPr>
                            <a:rPr lang="es-MX" i="1" smtClean="0">
                              <a:latin typeface="Cambria Math" panose="02040503050406030204" pitchFamily="18" charset="0"/>
                            </a:rPr>
                          </m:ctrlPr>
                        </m:fPr>
                        <m:num>
                          <m:r>
                            <a:rPr lang="es-MX" b="0" i="1" smtClean="0">
                              <a:latin typeface="Cambria Math"/>
                            </a:rPr>
                            <m:t>1</m:t>
                          </m:r>
                        </m:num>
                        <m:den>
                          <m:r>
                            <a:rPr lang="es-MX" b="0" i="1" smtClean="0">
                              <a:latin typeface="Cambria Math"/>
                            </a:rPr>
                            <m:t>4</m:t>
                          </m:r>
                        </m:den>
                      </m:f>
                      <m:r>
                        <a:rPr lang="es-MX" b="0" i="1" smtClean="0">
                          <a:latin typeface="Cambria Math"/>
                        </a:rPr>
                        <m:t>𝑖𝑛</m:t>
                      </m:r>
                    </m:oMath>
                  </m:oMathPara>
                </a14:m>
                <a:endParaRPr lang="es-MX" dirty="0"/>
              </a:p>
            </p:txBody>
          </p:sp>
        </mc:Choice>
        <mc:Fallback xmlns="">
          <p:sp>
            <p:nvSpPr>
              <p:cNvPr id="24" name="TextBox 1"/>
              <p:cNvSpPr txBox="1">
                <a:spLocks noRot="1" noChangeAspect="1" noMove="1" noResize="1" noEditPoints="1" noAdjustHandles="1" noChangeArrowheads="1" noChangeShapeType="1" noTextEdit="1"/>
              </p:cNvSpPr>
              <p:nvPr/>
            </p:nvSpPr>
            <p:spPr>
              <a:xfrm>
                <a:off x="3758568" y="1828381"/>
                <a:ext cx="868315" cy="610936"/>
              </a:xfrm>
              <a:prstGeom prst="rect">
                <a:avLst/>
              </a:prstGeom>
              <a:blipFill rotWithShape="0">
                <a:blip r:embed="rId7"/>
                <a:stretch>
                  <a:fillRect/>
                </a:stretch>
              </a:blipFill>
            </p:spPr>
            <p:txBody>
              <a:bodyPr/>
              <a:lstStyle/>
              <a:p>
                <a:r>
                  <a:rPr lang="es-MX">
                    <a:noFill/>
                  </a:rPr>
                  <a:t> </a:t>
                </a:r>
              </a:p>
            </p:txBody>
          </p:sp>
        </mc:Fallback>
      </mc:AlternateContent>
      <p:sp>
        <p:nvSpPr>
          <p:cNvPr id="25" name="13 Rectángulo"/>
          <p:cNvSpPr/>
          <p:nvPr/>
        </p:nvSpPr>
        <p:spPr>
          <a:xfrm>
            <a:off x="474561" y="2708344"/>
            <a:ext cx="8424936" cy="677108"/>
          </a:xfrm>
          <a:prstGeom prst="rect">
            <a:avLst/>
          </a:prstGeom>
        </p:spPr>
        <p:txBody>
          <a:bodyPr wrap="square">
            <a:spAutoFit/>
          </a:bodyPr>
          <a:lstStyle/>
          <a:p>
            <a:pPr algn="just">
              <a:buFont typeface="Wingdings" pitchFamily="2" charset="2"/>
              <a:buNone/>
              <a:defRPr/>
            </a:pPr>
            <a:r>
              <a:rPr lang="es-MX" sz="1900" dirty="0" smtClean="0"/>
              <a:t>Tamaño máximo</a:t>
            </a:r>
            <a:endParaRPr lang="es-MX" sz="1900" dirty="0"/>
          </a:p>
          <a:p>
            <a:pPr algn="just">
              <a:buFont typeface="Wingdings" pitchFamily="2" charset="2"/>
              <a:buNone/>
              <a:defRPr/>
            </a:pPr>
            <a:endParaRPr lang="es-MX" sz="1900" dirty="0"/>
          </a:p>
        </p:txBody>
      </p:sp>
      <mc:AlternateContent xmlns:mc="http://schemas.openxmlformats.org/markup-compatibility/2006" xmlns:a14="http://schemas.microsoft.com/office/drawing/2010/main">
        <mc:Choice Requires="a14">
          <p:sp>
            <p:nvSpPr>
              <p:cNvPr id="26" name="TextBox 2"/>
              <p:cNvSpPr txBox="1"/>
              <p:nvPr/>
            </p:nvSpPr>
            <p:spPr>
              <a:xfrm>
                <a:off x="3213546" y="2531530"/>
                <a:ext cx="1958357"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1</m:t>
                          </m:r>
                        </m:num>
                        <m:den>
                          <m:r>
                            <a:rPr lang="es-MX" b="0" i="1" smtClean="0">
                              <a:latin typeface="Cambria Math"/>
                            </a:rPr>
                            <m:t>2</m:t>
                          </m:r>
                        </m:den>
                      </m:f>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1</m:t>
                          </m:r>
                        </m:num>
                        <m:den>
                          <m:r>
                            <a:rPr lang="es-MX" b="0" i="1" smtClean="0">
                              <a:latin typeface="Cambria Math"/>
                            </a:rPr>
                            <m:t>16</m:t>
                          </m:r>
                        </m:den>
                      </m:f>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7</m:t>
                          </m:r>
                        </m:num>
                        <m:den>
                          <m:r>
                            <a:rPr lang="es-MX" b="0" i="1" smtClean="0">
                              <a:latin typeface="Cambria Math"/>
                            </a:rPr>
                            <m:t>16</m:t>
                          </m:r>
                        </m:den>
                      </m:f>
                      <m:r>
                        <a:rPr lang="es-MX" b="0" i="1" smtClean="0">
                          <a:latin typeface="Cambria Math"/>
                        </a:rPr>
                        <m:t>𝑖𝑛</m:t>
                      </m:r>
                    </m:oMath>
                  </m:oMathPara>
                </a14:m>
                <a:endParaRPr lang="es-MX" dirty="0"/>
              </a:p>
            </p:txBody>
          </p:sp>
        </mc:Choice>
        <mc:Fallback xmlns="">
          <p:sp>
            <p:nvSpPr>
              <p:cNvPr id="26" name="TextBox 2"/>
              <p:cNvSpPr txBox="1">
                <a:spLocks noRot="1" noChangeAspect="1" noMove="1" noResize="1" noEditPoints="1" noAdjustHandles="1" noChangeArrowheads="1" noChangeShapeType="1" noTextEdit="1"/>
              </p:cNvSpPr>
              <p:nvPr/>
            </p:nvSpPr>
            <p:spPr>
              <a:xfrm>
                <a:off x="3213546" y="2531530"/>
                <a:ext cx="1958357" cy="612732"/>
              </a:xfrm>
              <a:prstGeom prst="rect">
                <a:avLst/>
              </a:prstGeom>
              <a:blipFill rotWithShape="0">
                <a:blip r:embed="rId8"/>
                <a:stretch>
                  <a:fillRect/>
                </a:stretch>
              </a:blipFill>
            </p:spPr>
            <p:txBody>
              <a:bodyPr/>
              <a:lstStyle/>
              <a:p>
                <a:r>
                  <a:rPr lang="es-MX">
                    <a:noFill/>
                  </a:rPr>
                  <a:t> </a:t>
                </a:r>
              </a:p>
            </p:txBody>
          </p:sp>
        </mc:Fallback>
      </mc:AlternateContent>
      <p:sp>
        <p:nvSpPr>
          <p:cNvPr id="27" name="13 Rectángulo"/>
          <p:cNvSpPr/>
          <p:nvPr/>
        </p:nvSpPr>
        <p:spPr>
          <a:xfrm>
            <a:off x="474561" y="3236475"/>
            <a:ext cx="8424936" cy="384721"/>
          </a:xfrm>
          <a:prstGeom prst="rect">
            <a:avLst/>
          </a:prstGeom>
        </p:spPr>
        <p:txBody>
          <a:bodyPr wrap="square">
            <a:spAutoFit/>
          </a:bodyPr>
          <a:lstStyle/>
          <a:p>
            <a:pPr algn="just">
              <a:buFont typeface="Wingdings" pitchFamily="2" charset="2"/>
              <a:buNone/>
              <a:defRPr/>
            </a:pPr>
            <a:r>
              <a:rPr lang="es-MX" sz="1900" dirty="0" smtClean="0"/>
              <a:t>Capacidad por cortante del lado del ángulo:</a:t>
            </a:r>
            <a:endParaRPr lang="es-MX" sz="1900" dirty="0"/>
          </a:p>
        </p:txBody>
      </p:sp>
      <mc:AlternateContent xmlns:mc="http://schemas.openxmlformats.org/markup-compatibility/2006" xmlns:a14="http://schemas.microsoft.com/office/drawing/2010/main">
        <mc:Choice Requires="a14">
          <p:sp>
            <p:nvSpPr>
              <p:cNvPr id="28" name="TextBox 8"/>
              <p:cNvSpPr txBox="1"/>
              <p:nvPr/>
            </p:nvSpPr>
            <p:spPr>
              <a:xfrm>
                <a:off x="1533993" y="3623423"/>
                <a:ext cx="7208960"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𝑡</m:t>
                      </m:r>
                      <m:d>
                        <m:dPr>
                          <m:ctrlPr>
                            <a:rPr lang="es-MX" b="0" i="1" smtClean="0">
                              <a:latin typeface="Cambria Math" panose="02040503050406030204" pitchFamily="18" charset="0"/>
                            </a:rPr>
                          </m:ctrlPr>
                        </m:dPr>
                        <m:e>
                          <m:r>
                            <a:rPr lang="es-MX" b="0" i="1" smtClean="0">
                              <a:latin typeface="Cambria Math"/>
                              <a:ea typeface="Cambria Math"/>
                            </a:rPr>
                            <m:t>∅</m:t>
                          </m:r>
                          <m:sSub>
                            <m:sSubPr>
                              <m:ctrlPr>
                                <a:rPr lang="es-MX" b="0" i="1" smtClean="0">
                                  <a:latin typeface="Cambria Math" panose="02040503050406030204" pitchFamily="18" charset="0"/>
                                  <a:ea typeface="Cambria Math"/>
                                </a:rPr>
                              </m:ctrlPr>
                            </m:sSubPr>
                            <m:e>
                              <m:r>
                                <a:rPr lang="es-MX" b="0" i="1" smtClean="0">
                                  <a:latin typeface="Cambria Math"/>
                                  <a:ea typeface="Cambria Math"/>
                                </a:rPr>
                                <m:t>𝐹</m:t>
                              </m:r>
                            </m:e>
                            <m:sub>
                              <m:r>
                                <a:rPr lang="es-MX" b="0" i="1" smtClean="0">
                                  <a:latin typeface="Cambria Math"/>
                                  <a:ea typeface="Cambria Math"/>
                                </a:rPr>
                                <m:t>𝐵𝑀</m:t>
                              </m:r>
                            </m:sub>
                          </m:sSub>
                        </m:e>
                      </m:d>
                      <m:r>
                        <a:rPr lang="es-MX" b="0" i="1" smtClean="0">
                          <a:latin typeface="Cambria Math"/>
                          <a:ea typeface="Cambria Math"/>
                        </a:rPr>
                        <m:t>=</m:t>
                      </m:r>
                      <m:r>
                        <a:rPr lang="es-MX" b="0" i="1" smtClean="0">
                          <a:latin typeface="Cambria Math"/>
                          <a:ea typeface="Cambria Math"/>
                        </a:rPr>
                        <m:t>𝑡</m:t>
                      </m:r>
                      <m:d>
                        <m:dPr>
                          <m:ctrlPr>
                            <a:rPr lang="es-MX" b="0" i="1" smtClean="0">
                              <a:latin typeface="Cambria Math" panose="02040503050406030204" pitchFamily="18" charset="0"/>
                              <a:ea typeface="Cambria Math"/>
                            </a:rPr>
                          </m:ctrlPr>
                        </m:dPr>
                        <m:e>
                          <m:r>
                            <a:rPr lang="es-MX" b="0" i="1" smtClean="0">
                              <a:latin typeface="Cambria Math"/>
                              <a:ea typeface="Cambria Math"/>
                            </a:rPr>
                            <m:t>0.54</m:t>
                          </m:r>
                          <m:sSub>
                            <m:sSubPr>
                              <m:ctrlPr>
                                <a:rPr lang="es-MX" b="0" i="1" smtClean="0">
                                  <a:latin typeface="Cambria Math" panose="02040503050406030204" pitchFamily="18" charset="0"/>
                                  <a:ea typeface="Cambria Math"/>
                                </a:rPr>
                              </m:ctrlPr>
                            </m:sSubPr>
                            <m:e>
                              <m:r>
                                <a:rPr lang="es-MX" b="0" i="1" smtClean="0">
                                  <a:latin typeface="Cambria Math"/>
                                  <a:ea typeface="Cambria Math"/>
                                </a:rPr>
                                <m:t>𝐹</m:t>
                              </m:r>
                            </m:e>
                            <m:sub>
                              <m:r>
                                <a:rPr lang="es-MX" b="0" i="1" smtClean="0">
                                  <a:latin typeface="Cambria Math"/>
                                  <a:ea typeface="Cambria Math"/>
                                </a:rPr>
                                <m:t>𝑦</m:t>
                              </m:r>
                            </m:sub>
                          </m:sSub>
                        </m:e>
                      </m:d>
                      <m:r>
                        <a:rPr lang="es-MX" b="0" i="1" smtClean="0">
                          <a:latin typeface="Cambria Math"/>
                          <a:ea typeface="Cambria Math"/>
                        </a:rPr>
                        <m:t>=</m:t>
                      </m:r>
                      <m:f>
                        <m:fPr>
                          <m:ctrlPr>
                            <a:rPr lang="es-MX" b="0" i="1" smtClean="0">
                              <a:latin typeface="Cambria Math" panose="02040503050406030204" pitchFamily="18" charset="0"/>
                              <a:ea typeface="Cambria Math"/>
                            </a:rPr>
                          </m:ctrlPr>
                        </m:fPr>
                        <m:num>
                          <m:r>
                            <a:rPr lang="es-MX" b="0" i="1" smtClean="0">
                              <a:latin typeface="Cambria Math"/>
                              <a:ea typeface="Cambria Math"/>
                            </a:rPr>
                            <m:t>1</m:t>
                          </m:r>
                        </m:num>
                        <m:den>
                          <m:r>
                            <a:rPr lang="es-MX" b="0" i="1" smtClean="0">
                              <a:latin typeface="Cambria Math"/>
                              <a:ea typeface="Cambria Math"/>
                            </a:rPr>
                            <m:t>2</m:t>
                          </m:r>
                        </m:den>
                      </m:f>
                      <m:d>
                        <m:dPr>
                          <m:ctrlPr>
                            <a:rPr lang="es-MX" b="0" i="1" smtClean="0">
                              <a:latin typeface="Cambria Math" panose="02040503050406030204" pitchFamily="18" charset="0"/>
                              <a:ea typeface="Cambria Math"/>
                            </a:rPr>
                          </m:ctrlPr>
                        </m:dPr>
                        <m:e>
                          <m:r>
                            <a:rPr lang="es-MX" b="0" i="1" smtClean="0">
                              <a:latin typeface="Cambria Math"/>
                              <a:ea typeface="Cambria Math"/>
                            </a:rPr>
                            <m:t>0.54</m:t>
                          </m:r>
                        </m:e>
                      </m:d>
                      <m:d>
                        <m:dPr>
                          <m:ctrlPr>
                            <a:rPr lang="es-MX" b="0" i="1" smtClean="0">
                              <a:latin typeface="Cambria Math" panose="02040503050406030204" pitchFamily="18" charset="0"/>
                              <a:ea typeface="Cambria Math"/>
                            </a:rPr>
                          </m:ctrlPr>
                        </m:dPr>
                        <m:e>
                          <m:r>
                            <a:rPr lang="es-MX" b="0" i="1" smtClean="0">
                              <a:latin typeface="Cambria Math"/>
                              <a:ea typeface="Cambria Math"/>
                            </a:rPr>
                            <m:t>36</m:t>
                          </m:r>
                        </m:e>
                      </m:d>
                      <m:r>
                        <a:rPr lang="es-MX" b="0" i="1" smtClean="0">
                          <a:latin typeface="Cambria Math"/>
                          <a:ea typeface="Cambria Math"/>
                        </a:rPr>
                        <m:t>=9.72 </m:t>
                      </m:r>
                      <m:f>
                        <m:fPr>
                          <m:type m:val="lin"/>
                          <m:ctrlPr>
                            <a:rPr lang="es-MX" b="0" i="1" smtClean="0">
                              <a:latin typeface="Cambria Math" panose="02040503050406030204" pitchFamily="18" charset="0"/>
                              <a:ea typeface="Cambria Math"/>
                            </a:rPr>
                          </m:ctrlPr>
                        </m:fPr>
                        <m:num>
                          <m:r>
                            <a:rPr lang="es-MX" b="0" i="1" smtClean="0">
                              <a:latin typeface="Cambria Math"/>
                              <a:ea typeface="Cambria Math"/>
                            </a:rPr>
                            <m:t>𝑘𝑖𝑝𝑠</m:t>
                          </m:r>
                        </m:num>
                        <m:den>
                          <m:r>
                            <a:rPr lang="es-MX" b="0" i="1" smtClean="0">
                              <a:latin typeface="Cambria Math"/>
                              <a:ea typeface="Cambria Math"/>
                            </a:rPr>
                            <m:t>𝑖𝑛</m:t>
                          </m:r>
                        </m:den>
                      </m:f>
                      <m:r>
                        <a:rPr lang="es-MX" b="0" i="1" smtClean="0">
                          <a:latin typeface="Cambria Math"/>
                          <a:ea typeface="Cambria Math"/>
                        </a:rPr>
                        <m:t>&gt;1.833 </m:t>
                      </m:r>
                      <m:f>
                        <m:fPr>
                          <m:type m:val="lin"/>
                          <m:ctrlPr>
                            <a:rPr lang="es-MX" b="0" i="1" smtClean="0">
                              <a:latin typeface="Cambria Math" panose="02040503050406030204" pitchFamily="18" charset="0"/>
                              <a:ea typeface="Cambria Math"/>
                            </a:rPr>
                          </m:ctrlPr>
                        </m:fPr>
                        <m:num>
                          <m:r>
                            <a:rPr lang="es-MX" b="0" i="1" smtClean="0">
                              <a:latin typeface="Cambria Math"/>
                              <a:ea typeface="Cambria Math"/>
                            </a:rPr>
                            <m:t>𝑘𝑖𝑝𝑠</m:t>
                          </m:r>
                        </m:num>
                        <m:den>
                          <m:r>
                            <a:rPr lang="es-MX" b="0" i="1" smtClean="0">
                              <a:latin typeface="Cambria Math"/>
                              <a:ea typeface="Cambria Math"/>
                            </a:rPr>
                            <m:t>𝑖𝑛</m:t>
                          </m:r>
                        </m:den>
                      </m:f>
                    </m:oMath>
                  </m:oMathPara>
                </a14:m>
                <a:endParaRPr lang="es-MX" dirty="0"/>
              </a:p>
            </p:txBody>
          </p:sp>
        </mc:Choice>
        <mc:Fallback xmlns="">
          <p:sp>
            <p:nvSpPr>
              <p:cNvPr id="28" name="TextBox 8"/>
              <p:cNvSpPr txBox="1">
                <a:spLocks noRot="1" noChangeAspect="1" noMove="1" noResize="1" noEditPoints="1" noAdjustHandles="1" noChangeArrowheads="1" noChangeShapeType="1" noTextEdit="1"/>
              </p:cNvSpPr>
              <p:nvPr/>
            </p:nvSpPr>
            <p:spPr>
              <a:xfrm>
                <a:off x="1533993" y="3623423"/>
                <a:ext cx="7208960" cy="610936"/>
              </a:xfrm>
              <a:prstGeom prst="rect">
                <a:avLst/>
              </a:prstGeom>
              <a:blipFill rotWithShape="0">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9" name="TextBox 9"/>
              <p:cNvSpPr txBox="1"/>
              <p:nvPr/>
            </p:nvSpPr>
            <p:spPr>
              <a:xfrm>
                <a:off x="6340435" y="4943075"/>
                <a:ext cx="18552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m:t>
                      </m:r>
                      <m:r>
                        <a:rPr lang="es-MX" b="0" i="1" smtClean="0">
                          <a:latin typeface="Cambria Math"/>
                        </a:rPr>
                        <m:t>𝑆𝑎𝑡𝑖𝑠𝑓𝑎𝑐𝑡𝑜𝑟𝑖𝑜</m:t>
                      </m:r>
                      <m:r>
                        <a:rPr lang="es-MX" b="0" i="1" smtClean="0">
                          <a:latin typeface="Cambria Math"/>
                        </a:rPr>
                        <m:t>)</m:t>
                      </m:r>
                    </m:oMath>
                  </m:oMathPara>
                </a14:m>
                <a:endParaRPr lang="es-MX" dirty="0"/>
              </a:p>
            </p:txBody>
          </p:sp>
        </mc:Choice>
        <mc:Fallback xmlns="">
          <p:sp>
            <p:nvSpPr>
              <p:cNvPr id="29" name="TextBox 9"/>
              <p:cNvSpPr txBox="1">
                <a:spLocks noRot="1" noChangeAspect="1" noMove="1" noResize="1" noEditPoints="1" noAdjustHandles="1" noChangeArrowheads="1" noChangeShapeType="1" noTextEdit="1"/>
              </p:cNvSpPr>
              <p:nvPr/>
            </p:nvSpPr>
            <p:spPr>
              <a:xfrm>
                <a:off x="6340435" y="4943075"/>
                <a:ext cx="1855251" cy="369332"/>
              </a:xfrm>
              <a:prstGeom prst="rect">
                <a:avLst/>
              </a:prstGeom>
              <a:blipFill rotWithShape="0">
                <a:blip r:embed="rId10"/>
                <a:stretch>
                  <a:fillRect b="-13333"/>
                </a:stretch>
              </a:blipFill>
            </p:spPr>
            <p:txBody>
              <a:bodyPr/>
              <a:lstStyle/>
              <a:p>
                <a:r>
                  <a:rPr lang="es-MX">
                    <a:noFill/>
                  </a:rPr>
                  <a:t> </a:t>
                </a:r>
              </a:p>
            </p:txBody>
          </p:sp>
        </mc:Fallback>
      </mc:AlternateContent>
      <p:pic>
        <p:nvPicPr>
          <p:cNvPr id="30" name="Picture 2" descr="C:\Users\Danny Donnaz\Pictures\Mis escaneos\2012-05 (may)\Expo 30001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05010" y="4239871"/>
            <a:ext cx="2066925" cy="1938337"/>
          </a:xfrm>
          <a:prstGeom prst="rect">
            <a:avLst/>
          </a:prstGeom>
          <a:noFill/>
          <a:extLst>
            <a:ext uri="{909E8E84-426E-40DD-AFC4-6F175D3DCCD1}">
              <a14:hiddenFill xmlns:a14="http://schemas.microsoft.com/office/drawing/2010/main">
                <a:solidFill>
                  <a:srgbClr val="FFFFFF"/>
                </a:solidFill>
              </a14:hiddenFill>
            </a:ext>
          </a:extLst>
        </p:spPr>
      </p:pic>
      <p:sp>
        <p:nvSpPr>
          <p:cNvPr id="31" name="13 Rectángulo"/>
          <p:cNvSpPr/>
          <p:nvPr/>
        </p:nvSpPr>
        <p:spPr>
          <a:xfrm>
            <a:off x="2547986" y="4927686"/>
            <a:ext cx="8424936" cy="384721"/>
          </a:xfrm>
          <a:prstGeom prst="rect">
            <a:avLst/>
          </a:prstGeom>
        </p:spPr>
        <p:txBody>
          <a:bodyPr wrap="square">
            <a:spAutoFit/>
          </a:bodyPr>
          <a:lstStyle/>
          <a:p>
            <a:pPr algn="just">
              <a:buFont typeface="Wingdings" pitchFamily="2" charset="2"/>
              <a:buNone/>
              <a:defRPr/>
            </a:pPr>
            <a:r>
              <a:rPr lang="es-MX" sz="1900" b="1" dirty="0" smtClean="0"/>
              <a:t>Resultado:</a:t>
            </a:r>
            <a:endParaRPr lang="es-MX" sz="1900" b="1" dirty="0"/>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60</a:t>
            </a:fld>
            <a:r>
              <a:rPr lang="es-MX" dirty="0" smtClean="0"/>
              <a:t>/69</a:t>
            </a:r>
            <a:endParaRPr lang="es-MX" dirty="0"/>
          </a:p>
        </p:txBody>
      </p:sp>
    </p:spTree>
    <p:extLst>
      <p:ext uri="{BB962C8B-B14F-4D97-AF65-F5344CB8AC3E}">
        <p14:creationId xmlns:p14="http://schemas.microsoft.com/office/powerpoint/2010/main" val="921426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EJEMPLO 8.9</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33" name="13 Rectángulo"/>
          <p:cNvSpPr/>
          <p:nvPr/>
        </p:nvSpPr>
        <p:spPr>
          <a:xfrm>
            <a:off x="468849" y="1821876"/>
            <a:ext cx="9360159" cy="1261884"/>
          </a:xfrm>
          <a:prstGeom prst="rect">
            <a:avLst/>
          </a:prstGeom>
        </p:spPr>
        <p:txBody>
          <a:bodyPr wrap="square">
            <a:spAutoFit/>
          </a:bodyPr>
          <a:lstStyle/>
          <a:p>
            <a:pPr algn="just">
              <a:buFont typeface="Wingdings" pitchFamily="2" charset="2"/>
              <a:buNone/>
              <a:defRPr/>
            </a:pPr>
            <a:r>
              <a:rPr lang="es-MX" sz="1900" dirty="0"/>
              <a:t>Se muestra una conexión de viga por medio de dos </a:t>
            </a:r>
            <a:r>
              <a:rPr lang="es-MX" sz="1900" dirty="0" smtClean="0"/>
              <a:t>ángulos </a:t>
            </a:r>
            <a:r>
              <a:rPr lang="es-MX" sz="1900" dirty="0"/>
              <a:t>soldados. Los </a:t>
            </a:r>
            <a:r>
              <a:rPr lang="es-MX" sz="1900" dirty="0" smtClean="0"/>
              <a:t>ángulos </a:t>
            </a:r>
            <a:r>
              <a:rPr lang="es-MX" sz="1900" dirty="0"/>
              <a:t>son de </a:t>
            </a:r>
            <a:r>
              <a:rPr lang="es-MX" sz="1900" dirty="0" smtClean="0"/>
              <a:t>4”x3”x1/2” </a:t>
            </a:r>
            <a:r>
              <a:rPr lang="es-MX" sz="1900" dirty="0"/>
              <a:t>y la columna es un perfil </a:t>
            </a:r>
            <a:r>
              <a:rPr lang="es-MX" sz="1900" dirty="0" smtClean="0"/>
              <a:t>W12”x72</a:t>
            </a:r>
            <a:r>
              <a:rPr lang="es-MX" sz="1900" dirty="0"/>
              <a:t>. </a:t>
            </a:r>
            <a:r>
              <a:rPr lang="es-MX" sz="1900" dirty="0" smtClean="0"/>
              <a:t>Todo </a:t>
            </a:r>
            <a:r>
              <a:rPr lang="es-MX" sz="1900" dirty="0"/>
              <a:t>el acero es A36 y las soldaduras son de filete de </a:t>
            </a:r>
            <a:r>
              <a:rPr lang="es-MX" sz="1900" dirty="0" smtClean="0"/>
              <a:t>3/8”, realizadas mediante </a:t>
            </a:r>
            <a:r>
              <a:rPr lang="es-MX" sz="1900" dirty="0"/>
              <a:t>electrodos E70XX. Determine la </a:t>
            </a:r>
            <a:r>
              <a:rPr lang="es-MX" sz="1900" dirty="0" smtClean="0"/>
              <a:t>reacción máxima </a:t>
            </a:r>
            <a:r>
              <a:rPr lang="es-MX" sz="1900" dirty="0"/>
              <a:t>por carga factorizada de la viga, limitada por las soldaduras en el </a:t>
            </a:r>
            <a:r>
              <a:rPr lang="es-MX" sz="1900" dirty="0" smtClean="0"/>
              <a:t>patín </a:t>
            </a:r>
            <a:r>
              <a:rPr lang="es-MX" sz="1900" dirty="0"/>
              <a:t>de la columna.</a:t>
            </a:r>
          </a:p>
        </p:txBody>
      </p:sp>
      <p:pic>
        <p:nvPicPr>
          <p:cNvPr id="34" name="Picture 3" descr="C:\Users\Danny Donnaz\Pictures\Mis escaneos\2012-05 (may)\Expo 30001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0620" y="3083760"/>
            <a:ext cx="5359746" cy="3213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61</a:t>
            </a:fld>
            <a:r>
              <a:rPr lang="es-MX" dirty="0" smtClean="0"/>
              <a:t>/69</a:t>
            </a:r>
            <a:endParaRPr lang="es-MX" dirty="0"/>
          </a:p>
        </p:txBody>
      </p:sp>
    </p:spTree>
    <p:extLst>
      <p:ext uri="{BB962C8B-B14F-4D97-AF65-F5344CB8AC3E}">
        <p14:creationId xmlns:p14="http://schemas.microsoft.com/office/powerpoint/2010/main" val="1130700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SOLUCIÓN 8.9</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13 Rectángulo"/>
          <p:cNvSpPr/>
          <p:nvPr/>
        </p:nvSpPr>
        <p:spPr>
          <a:xfrm>
            <a:off x="474561" y="1817312"/>
            <a:ext cx="9354447" cy="1261884"/>
          </a:xfrm>
          <a:prstGeom prst="rect">
            <a:avLst/>
          </a:prstGeom>
        </p:spPr>
        <p:txBody>
          <a:bodyPr wrap="square">
            <a:spAutoFit/>
          </a:bodyPr>
          <a:lstStyle/>
          <a:p>
            <a:pPr algn="just">
              <a:buFont typeface="Wingdings" pitchFamily="2" charset="2"/>
              <a:buNone/>
              <a:defRPr/>
            </a:pPr>
            <a:r>
              <a:rPr lang="es-MX" sz="1900" dirty="0"/>
              <a:t>La </a:t>
            </a:r>
            <a:r>
              <a:rPr lang="es-MX" sz="1900" dirty="0" smtClean="0"/>
              <a:t>reacción </a:t>
            </a:r>
            <a:r>
              <a:rPr lang="es-MX" sz="1900" dirty="0"/>
              <a:t>de la viga se </a:t>
            </a:r>
            <a:r>
              <a:rPr lang="es-MX" sz="1900" dirty="0" smtClean="0"/>
              <a:t>supondrá </a:t>
            </a:r>
            <a:r>
              <a:rPr lang="es-MX" sz="1900" dirty="0"/>
              <a:t>que </a:t>
            </a:r>
            <a:r>
              <a:rPr lang="es-MX" sz="1900" dirty="0" smtClean="0"/>
              <a:t>actúa </a:t>
            </a:r>
            <a:r>
              <a:rPr lang="es-MX" sz="1900" dirty="0"/>
              <a:t>por el centro de gravedad de la conexión a los </a:t>
            </a:r>
            <a:r>
              <a:rPr lang="es-MX" sz="1900" dirty="0" smtClean="0"/>
              <a:t>ángulos. </a:t>
            </a:r>
            <a:r>
              <a:rPr lang="es-MX" sz="1900" dirty="0"/>
              <a:t>La excentricidad de la carga con respecto a las soldaduras en el </a:t>
            </a:r>
            <a:r>
              <a:rPr lang="es-MX" sz="1900" dirty="0" smtClean="0"/>
              <a:t>patín </a:t>
            </a:r>
            <a:r>
              <a:rPr lang="es-MX" sz="1900" dirty="0"/>
              <a:t>de la columna </a:t>
            </a:r>
            <a:r>
              <a:rPr lang="es-MX" sz="1900" dirty="0" smtClean="0"/>
              <a:t>será, </a:t>
            </a:r>
            <a:r>
              <a:rPr lang="es-MX" sz="1900" dirty="0"/>
              <a:t>por lo tanto, la distancia de este centro de gravedad al </a:t>
            </a:r>
            <a:r>
              <a:rPr lang="es-MX" sz="1900" dirty="0" smtClean="0"/>
              <a:t>patín </a:t>
            </a:r>
            <a:r>
              <a:rPr lang="es-MX" sz="1900" dirty="0"/>
              <a:t>de la columna. Para un tamaño unitario de garganta y la soldadura que se muestra.</a:t>
            </a:r>
          </a:p>
        </p:txBody>
      </p:sp>
      <mc:AlternateContent xmlns:mc="http://schemas.openxmlformats.org/markup-compatibility/2006" xmlns:a14="http://schemas.microsoft.com/office/drawing/2010/main">
        <mc:Choice Requires="a14">
          <p:sp>
            <p:nvSpPr>
              <p:cNvPr id="11" name="TextBox 1"/>
              <p:cNvSpPr txBox="1"/>
              <p:nvPr/>
            </p:nvSpPr>
            <p:spPr>
              <a:xfrm>
                <a:off x="3619593" y="3157949"/>
                <a:ext cx="3188437" cy="669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MX" i="1" smtClean="0">
                              <a:latin typeface="Cambria Math" panose="02040503050406030204" pitchFamily="18" charset="0"/>
                            </a:rPr>
                          </m:ctrlPr>
                        </m:accPr>
                        <m:e>
                          <m:r>
                            <a:rPr lang="es-MX" b="0" i="1" smtClean="0">
                              <a:latin typeface="Cambria Math"/>
                            </a:rPr>
                            <m:t>𝑥</m:t>
                          </m:r>
                        </m:e>
                      </m:acc>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2(2.5)(1.25)</m:t>
                          </m:r>
                        </m:num>
                        <m:den>
                          <m:r>
                            <a:rPr lang="es-MX" b="0" i="1" smtClean="0">
                              <a:latin typeface="Cambria Math"/>
                            </a:rPr>
                            <m:t>32+2(2.5)</m:t>
                          </m:r>
                        </m:den>
                      </m:f>
                      <m:r>
                        <a:rPr lang="es-MX" b="0" i="1" smtClean="0">
                          <a:latin typeface="Cambria Math"/>
                        </a:rPr>
                        <m:t>=0.1689 </m:t>
                      </m:r>
                      <m:r>
                        <a:rPr lang="es-MX" b="0" i="1" smtClean="0">
                          <a:latin typeface="Cambria Math"/>
                        </a:rPr>
                        <m:t>𝑖𝑛</m:t>
                      </m:r>
                    </m:oMath>
                  </m:oMathPara>
                </a14:m>
                <a:endParaRPr lang="es-MX" dirty="0"/>
              </a:p>
            </p:txBody>
          </p:sp>
        </mc:Choice>
        <mc:Fallback xmlns="">
          <p:sp>
            <p:nvSpPr>
              <p:cNvPr id="11" name="TextBox 1"/>
              <p:cNvSpPr txBox="1">
                <a:spLocks noRot="1" noChangeAspect="1" noMove="1" noResize="1" noEditPoints="1" noAdjustHandles="1" noChangeArrowheads="1" noChangeShapeType="1" noTextEdit="1"/>
              </p:cNvSpPr>
              <p:nvPr/>
            </p:nvSpPr>
            <p:spPr>
              <a:xfrm>
                <a:off x="3619593" y="3157949"/>
                <a:ext cx="3188437" cy="669094"/>
              </a:xfrm>
              <a:prstGeom prst="rect">
                <a:avLst/>
              </a:prstGeom>
              <a:blipFill rotWithShape="0">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5" name="TextBox 2"/>
              <p:cNvSpPr txBox="1"/>
              <p:nvPr/>
            </p:nvSpPr>
            <p:spPr>
              <a:xfrm>
                <a:off x="3768032" y="3973041"/>
                <a:ext cx="28915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𝑒</m:t>
                      </m:r>
                      <m:r>
                        <a:rPr lang="es-MX" b="0" i="1" smtClean="0">
                          <a:latin typeface="Cambria Math"/>
                        </a:rPr>
                        <m:t>=3−0.1689=2.831 </m:t>
                      </m:r>
                      <m:r>
                        <a:rPr lang="es-MX" b="0" i="1" smtClean="0">
                          <a:latin typeface="Cambria Math"/>
                        </a:rPr>
                        <m:t>𝑖𝑛</m:t>
                      </m:r>
                    </m:oMath>
                  </m:oMathPara>
                </a14:m>
                <a:endParaRPr lang="es-MX" dirty="0"/>
              </a:p>
            </p:txBody>
          </p:sp>
        </mc:Choice>
        <mc:Fallback xmlns="">
          <p:sp>
            <p:nvSpPr>
              <p:cNvPr id="15" name="TextBox 2"/>
              <p:cNvSpPr txBox="1">
                <a:spLocks noRot="1" noChangeAspect="1" noMove="1" noResize="1" noEditPoints="1" noAdjustHandles="1" noChangeArrowheads="1" noChangeShapeType="1" noTextEdit="1"/>
              </p:cNvSpPr>
              <p:nvPr/>
            </p:nvSpPr>
            <p:spPr>
              <a:xfrm>
                <a:off x="3768032" y="3973041"/>
                <a:ext cx="2891561" cy="369332"/>
              </a:xfrm>
              <a:prstGeom prst="rect">
                <a:avLst/>
              </a:prstGeom>
              <a:blipFill rotWithShape="0">
                <a:blip r:embed="rId8"/>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7" name="TextBox 3"/>
              <p:cNvSpPr txBox="1"/>
              <p:nvPr/>
            </p:nvSpPr>
            <p:spPr>
              <a:xfrm>
                <a:off x="3734626" y="4488146"/>
                <a:ext cx="29583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𝑀</m:t>
                      </m:r>
                      <m:r>
                        <a:rPr lang="es-MX" b="0" i="1" smtClean="0">
                          <a:latin typeface="Cambria Math"/>
                        </a:rPr>
                        <m:t>=</m:t>
                      </m:r>
                      <m:r>
                        <a:rPr lang="es-MX" b="0" i="1" smtClean="0">
                          <a:latin typeface="Cambria Math"/>
                        </a:rPr>
                        <m:t>𝑅𝑒</m:t>
                      </m:r>
                      <m:r>
                        <a:rPr lang="es-MX" b="0" i="1" smtClean="0">
                          <a:latin typeface="Cambria Math"/>
                        </a:rPr>
                        <m:t>=2.831</m:t>
                      </m:r>
                      <m:r>
                        <a:rPr lang="es-MX" b="0" i="1" smtClean="0">
                          <a:latin typeface="Cambria Math"/>
                        </a:rPr>
                        <m:t>𝑅</m:t>
                      </m:r>
                      <m:r>
                        <a:rPr lang="es-MX" b="0" i="1" smtClean="0">
                          <a:latin typeface="Cambria Math"/>
                        </a:rPr>
                        <m:t> </m:t>
                      </m:r>
                      <m:r>
                        <a:rPr lang="es-MX" b="0" i="1" smtClean="0">
                          <a:latin typeface="Cambria Math"/>
                        </a:rPr>
                        <m:t>𝑘𝑖𝑝𝑠</m:t>
                      </m:r>
                      <m:r>
                        <a:rPr lang="es-MX" b="0" i="1" smtClean="0">
                          <a:latin typeface="Cambria Math"/>
                        </a:rPr>
                        <m:t>∗</m:t>
                      </m:r>
                      <m:r>
                        <a:rPr lang="es-MX" b="0" i="1" smtClean="0">
                          <a:latin typeface="Cambria Math"/>
                        </a:rPr>
                        <m:t>𝑖𝑛</m:t>
                      </m:r>
                    </m:oMath>
                  </m:oMathPara>
                </a14:m>
                <a:endParaRPr lang="es-MX" dirty="0"/>
              </a:p>
            </p:txBody>
          </p:sp>
        </mc:Choice>
        <mc:Fallback xmlns="">
          <p:sp>
            <p:nvSpPr>
              <p:cNvPr id="17" name="TextBox 3"/>
              <p:cNvSpPr txBox="1">
                <a:spLocks noRot="1" noChangeAspect="1" noMove="1" noResize="1" noEditPoints="1" noAdjustHandles="1" noChangeArrowheads="1" noChangeShapeType="1" noTextEdit="1"/>
              </p:cNvSpPr>
              <p:nvPr/>
            </p:nvSpPr>
            <p:spPr>
              <a:xfrm>
                <a:off x="3734626" y="4488146"/>
                <a:ext cx="2958374" cy="369332"/>
              </a:xfrm>
              <a:prstGeom prst="rect">
                <a:avLst/>
              </a:prstGeom>
              <a:blipFill rotWithShape="0">
                <a:blip r:embed="rId9"/>
                <a:stretch>
                  <a:fillRect b="-13115"/>
                </a:stretch>
              </a:blipFill>
            </p:spPr>
            <p:txBody>
              <a:bodyPr/>
              <a:lstStyle/>
              <a:p>
                <a:r>
                  <a:rPr lang="es-MX">
                    <a:noFill/>
                  </a:rPr>
                  <a:t> </a:t>
                </a:r>
              </a:p>
            </p:txBody>
          </p:sp>
        </mc:Fallback>
      </mc:AlternateContent>
      <p:sp>
        <p:nvSpPr>
          <p:cNvPr id="18" name="13 Rectángulo"/>
          <p:cNvSpPr/>
          <p:nvPr/>
        </p:nvSpPr>
        <p:spPr>
          <a:xfrm>
            <a:off x="474560" y="5093313"/>
            <a:ext cx="9354447" cy="677108"/>
          </a:xfrm>
          <a:prstGeom prst="rect">
            <a:avLst/>
          </a:prstGeom>
        </p:spPr>
        <p:txBody>
          <a:bodyPr wrap="square">
            <a:spAutoFit/>
          </a:bodyPr>
          <a:lstStyle/>
          <a:p>
            <a:pPr algn="just">
              <a:buFont typeface="Wingdings" pitchFamily="2" charset="2"/>
              <a:buNone/>
              <a:defRPr/>
            </a:pPr>
            <a:r>
              <a:rPr lang="es-MX" sz="1900" dirty="0" smtClean="0"/>
              <a:t>En base a las dimensiones que se dan en la figura anterior, calculas las propiedades de la soldadura:</a:t>
            </a:r>
            <a:endParaRPr lang="es-MX" sz="1900" dirty="0"/>
          </a:p>
        </p:txBody>
      </p:sp>
      <mc:AlternateContent xmlns:mc="http://schemas.openxmlformats.org/markup-compatibility/2006" xmlns:a14="http://schemas.microsoft.com/office/drawing/2010/main">
        <mc:Choice Requires="a14">
          <p:sp>
            <p:nvSpPr>
              <p:cNvPr id="19" name="TextBox 4"/>
              <p:cNvSpPr txBox="1"/>
              <p:nvPr/>
            </p:nvSpPr>
            <p:spPr>
              <a:xfrm>
                <a:off x="3734626" y="5619928"/>
                <a:ext cx="2778261" cy="6245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MX" i="1" smtClean="0">
                              <a:latin typeface="Cambria Math" panose="02040503050406030204" pitchFamily="18" charset="0"/>
                            </a:rPr>
                          </m:ctrlPr>
                        </m:accPr>
                        <m:e>
                          <m:r>
                            <a:rPr lang="es-MX" b="0" i="1" smtClean="0">
                              <a:latin typeface="Cambria Math"/>
                            </a:rPr>
                            <m:t>𝑦</m:t>
                          </m:r>
                        </m:e>
                      </m:acc>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32(16)</m:t>
                          </m:r>
                        </m:num>
                        <m:den>
                          <m:r>
                            <a:rPr lang="es-MX" b="0" i="1" smtClean="0">
                              <a:latin typeface="Cambria Math"/>
                            </a:rPr>
                            <m:t>32+0.75</m:t>
                          </m:r>
                        </m:den>
                      </m:f>
                      <m:r>
                        <a:rPr lang="es-MX" b="0" i="1" smtClean="0">
                          <a:latin typeface="Cambria Math"/>
                        </a:rPr>
                        <m:t>=15.63 </m:t>
                      </m:r>
                      <m:r>
                        <a:rPr lang="es-MX" b="0" i="1" smtClean="0">
                          <a:latin typeface="Cambria Math"/>
                        </a:rPr>
                        <m:t>𝑖𝑛</m:t>
                      </m:r>
                    </m:oMath>
                  </m:oMathPara>
                </a14:m>
                <a:endParaRPr lang="es-MX" dirty="0"/>
              </a:p>
            </p:txBody>
          </p:sp>
        </mc:Choice>
        <mc:Fallback xmlns="">
          <p:sp>
            <p:nvSpPr>
              <p:cNvPr id="19" name="TextBox 4"/>
              <p:cNvSpPr txBox="1">
                <a:spLocks noRot="1" noChangeAspect="1" noMove="1" noResize="1" noEditPoints="1" noAdjustHandles="1" noChangeArrowheads="1" noChangeShapeType="1" noTextEdit="1"/>
              </p:cNvSpPr>
              <p:nvPr/>
            </p:nvSpPr>
            <p:spPr>
              <a:xfrm>
                <a:off x="3734626" y="5619928"/>
                <a:ext cx="2778261" cy="624530"/>
              </a:xfrm>
              <a:prstGeom prst="rect">
                <a:avLst/>
              </a:prstGeom>
              <a:blipFill rotWithShape="0">
                <a:blip r:embed="rId10"/>
                <a:stretch>
                  <a:fillRect/>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62</a:t>
            </a:fld>
            <a:r>
              <a:rPr lang="es-MX" dirty="0" smtClean="0"/>
              <a:t>/69</a:t>
            </a:r>
            <a:endParaRPr lang="es-MX" dirty="0"/>
          </a:p>
        </p:txBody>
      </p:sp>
    </p:spTree>
    <p:extLst>
      <p:ext uri="{BB962C8B-B14F-4D97-AF65-F5344CB8AC3E}">
        <p14:creationId xmlns:p14="http://schemas.microsoft.com/office/powerpoint/2010/main" val="1127786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SOLUCIÓN 8.9</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20" name="13 Rectángulo"/>
          <p:cNvSpPr/>
          <p:nvPr/>
        </p:nvSpPr>
        <p:spPr>
          <a:xfrm>
            <a:off x="474561" y="5056836"/>
            <a:ext cx="8424936" cy="384721"/>
          </a:xfrm>
          <a:prstGeom prst="rect">
            <a:avLst/>
          </a:prstGeom>
        </p:spPr>
        <p:txBody>
          <a:bodyPr wrap="square">
            <a:spAutoFit/>
          </a:bodyPr>
          <a:lstStyle/>
          <a:p>
            <a:pPr algn="just">
              <a:buFont typeface="Wingdings" pitchFamily="2" charset="2"/>
              <a:buNone/>
              <a:defRPr/>
            </a:pPr>
            <a:r>
              <a:rPr lang="es-MX" sz="1900" dirty="0" smtClean="0"/>
              <a:t>Para las dos soldaduras:</a:t>
            </a:r>
            <a:endParaRPr lang="es-MX" sz="1900" dirty="0"/>
          </a:p>
        </p:txBody>
      </p:sp>
      <mc:AlternateContent xmlns:mc="http://schemas.openxmlformats.org/markup-compatibility/2006" xmlns:a14="http://schemas.microsoft.com/office/drawing/2010/main">
        <mc:Choice Requires="a14">
          <p:sp>
            <p:nvSpPr>
              <p:cNvPr id="21" name="TextBox 5"/>
              <p:cNvSpPr txBox="1"/>
              <p:nvPr/>
            </p:nvSpPr>
            <p:spPr>
              <a:xfrm>
                <a:off x="2072460" y="1848015"/>
                <a:ext cx="5904822"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𝐼</m:t>
                      </m:r>
                      <m:r>
                        <a:rPr lang="es-MX" b="0" i="1" smtClean="0">
                          <a:latin typeface="Cambria Math"/>
                        </a:rPr>
                        <m:t>=</m:t>
                      </m:r>
                      <m:f>
                        <m:fPr>
                          <m:ctrlPr>
                            <a:rPr lang="es-MX" b="0" i="1" smtClean="0">
                              <a:latin typeface="Cambria Math" panose="02040503050406030204" pitchFamily="18" charset="0"/>
                            </a:rPr>
                          </m:ctrlPr>
                        </m:fPr>
                        <m:num>
                          <m:sSup>
                            <m:sSupPr>
                              <m:ctrlPr>
                                <a:rPr lang="es-MX" b="0" i="1" smtClean="0">
                                  <a:latin typeface="Cambria Math" panose="02040503050406030204" pitchFamily="18" charset="0"/>
                                </a:rPr>
                              </m:ctrlPr>
                            </m:sSupPr>
                            <m:e>
                              <m:r>
                                <a:rPr lang="es-MX" b="0" i="1" smtClean="0">
                                  <a:latin typeface="Cambria Math"/>
                                </a:rPr>
                                <m:t>1(32)</m:t>
                              </m:r>
                            </m:e>
                            <m:sup>
                              <m:r>
                                <a:rPr lang="es-MX" b="0" i="1" smtClean="0">
                                  <a:latin typeface="Cambria Math"/>
                                </a:rPr>
                                <m:t>3</m:t>
                              </m:r>
                            </m:sup>
                          </m:sSup>
                        </m:num>
                        <m:den>
                          <m:r>
                            <a:rPr lang="es-MX" b="0" i="1" smtClean="0">
                              <a:latin typeface="Cambria Math"/>
                            </a:rPr>
                            <m:t>12</m:t>
                          </m:r>
                        </m:den>
                      </m:f>
                      <m:r>
                        <a:rPr lang="es-MX" b="0" i="1" smtClean="0">
                          <a:latin typeface="Cambria Math"/>
                        </a:rPr>
                        <m:t>+32</m:t>
                      </m:r>
                      <m:sSup>
                        <m:sSupPr>
                          <m:ctrlPr>
                            <a:rPr lang="es-MX" b="0" i="1" smtClean="0">
                              <a:latin typeface="Cambria Math" panose="02040503050406030204" pitchFamily="18" charset="0"/>
                            </a:rPr>
                          </m:ctrlPr>
                        </m:sSupPr>
                        <m:e>
                          <m:r>
                            <a:rPr lang="es-MX" b="0" i="1" smtClean="0">
                              <a:latin typeface="Cambria Math"/>
                            </a:rPr>
                            <m:t>(16−15.63)</m:t>
                          </m:r>
                        </m:e>
                        <m:sup>
                          <m:r>
                            <a:rPr lang="es-MX" b="0" i="1" smtClean="0">
                              <a:latin typeface="Cambria Math"/>
                            </a:rPr>
                            <m:t>2</m:t>
                          </m:r>
                        </m:sup>
                      </m:sSup>
                      <m:r>
                        <a:rPr lang="es-MX" b="0" i="1" smtClean="0">
                          <a:latin typeface="Cambria Math"/>
                        </a:rPr>
                        <m:t>+0.75</m:t>
                      </m:r>
                      <m:sSup>
                        <m:sSupPr>
                          <m:ctrlPr>
                            <a:rPr lang="es-MX" b="0" i="1" smtClean="0">
                              <a:latin typeface="Cambria Math" panose="02040503050406030204" pitchFamily="18" charset="0"/>
                            </a:rPr>
                          </m:ctrlPr>
                        </m:sSupPr>
                        <m:e>
                          <m:r>
                            <a:rPr lang="es-MX" b="0" i="1" smtClean="0">
                              <a:latin typeface="Cambria Math"/>
                            </a:rPr>
                            <m:t>(15.63)</m:t>
                          </m:r>
                        </m:e>
                        <m:sup>
                          <m:r>
                            <a:rPr lang="es-MX" b="0" i="1" smtClean="0">
                              <a:latin typeface="Cambria Math"/>
                            </a:rPr>
                            <m:t>2</m:t>
                          </m:r>
                        </m:sup>
                      </m:sSup>
                      <m:r>
                        <a:rPr lang="es-MX" b="0" i="1" smtClean="0">
                          <a:latin typeface="Cambria Math"/>
                        </a:rPr>
                        <m:t>=2918 </m:t>
                      </m:r>
                      <m:sSup>
                        <m:sSupPr>
                          <m:ctrlPr>
                            <a:rPr lang="es-MX" b="0" i="1" smtClean="0">
                              <a:latin typeface="Cambria Math" panose="02040503050406030204" pitchFamily="18" charset="0"/>
                            </a:rPr>
                          </m:ctrlPr>
                        </m:sSupPr>
                        <m:e>
                          <m:r>
                            <a:rPr lang="es-MX" b="0" i="1" smtClean="0">
                              <a:latin typeface="Cambria Math"/>
                            </a:rPr>
                            <m:t>𝑖𝑛</m:t>
                          </m:r>
                        </m:e>
                        <m:sup>
                          <m:r>
                            <a:rPr lang="es-MX" b="0" i="1" smtClean="0">
                              <a:latin typeface="Cambria Math"/>
                            </a:rPr>
                            <m:t>4</m:t>
                          </m:r>
                        </m:sup>
                      </m:sSup>
                    </m:oMath>
                  </m:oMathPara>
                </a14:m>
                <a:endParaRPr lang="es-MX" dirty="0"/>
              </a:p>
            </p:txBody>
          </p:sp>
        </mc:Choice>
        <mc:Fallback xmlns="">
          <p:sp>
            <p:nvSpPr>
              <p:cNvPr id="21" name="TextBox 5"/>
              <p:cNvSpPr txBox="1">
                <a:spLocks noRot="1" noChangeAspect="1" noMove="1" noResize="1" noEditPoints="1" noAdjustHandles="1" noChangeArrowheads="1" noChangeShapeType="1" noTextEdit="1"/>
              </p:cNvSpPr>
              <p:nvPr/>
            </p:nvSpPr>
            <p:spPr>
              <a:xfrm>
                <a:off x="2072460" y="1848015"/>
                <a:ext cx="5904822" cy="646331"/>
              </a:xfrm>
              <a:prstGeom prst="rect">
                <a:avLst/>
              </a:prstGeom>
              <a:blipFill rotWithShape="0">
                <a:blip r:embed="rId7"/>
                <a:stretch>
                  <a:fillRect/>
                </a:stretch>
              </a:blipFill>
            </p:spPr>
            <p:txBody>
              <a:bodyPr/>
              <a:lstStyle/>
              <a:p>
                <a:r>
                  <a:rPr lang="es-MX">
                    <a:noFill/>
                  </a:rPr>
                  <a:t> </a:t>
                </a:r>
              </a:p>
            </p:txBody>
          </p:sp>
        </mc:Fallback>
      </mc:AlternateContent>
      <p:pic>
        <p:nvPicPr>
          <p:cNvPr id="22" name="Picture 2" descr="C:\Users\Danny Donnaz\Pictures\Mis escaneos\2012-05 (may)\Expo 30001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05535" y="2457093"/>
            <a:ext cx="3492500" cy="2395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3" name="TextBox 6"/>
              <p:cNvSpPr txBox="1"/>
              <p:nvPr/>
            </p:nvSpPr>
            <p:spPr>
              <a:xfrm>
                <a:off x="3887019" y="5072791"/>
                <a:ext cx="26669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a:rPr>
                        <m:t>𝐼</m:t>
                      </m:r>
                      <m:r>
                        <a:rPr lang="es-MX" b="0" i="1" smtClean="0">
                          <a:latin typeface="Cambria Math"/>
                        </a:rPr>
                        <m:t>=2</m:t>
                      </m:r>
                      <m:d>
                        <m:dPr>
                          <m:ctrlPr>
                            <a:rPr lang="es-MX" b="0" i="1" smtClean="0">
                              <a:latin typeface="Cambria Math" panose="02040503050406030204" pitchFamily="18" charset="0"/>
                            </a:rPr>
                          </m:ctrlPr>
                        </m:dPr>
                        <m:e>
                          <m:r>
                            <a:rPr lang="es-MX" b="0" i="1" smtClean="0">
                              <a:latin typeface="Cambria Math"/>
                            </a:rPr>
                            <m:t>2981</m:t>
                          </m:r>
                        </m:e>
                      </m:d>
                      <m:r>
                        <a:rPr lang="es-MX" b="0" i="1" smtClean="0">
                          <a:latin typeface="Cambria Math"/>
                        </a:rPr>
                        <m:t>=5836 </m:t>
                      </m:r>
                      <m:sSup>
                        <m:sSupPr>
                          <m:ctrlPr>
                            <a:rPr lang="es-MX" b="0" i="1" smtClean="0">
                              <a:latin typeface="Cambria Math" panose="02040503050406030204" pitchFamily="18" charset="0"/>
                            </a:rPr>
                          </m:ctrlPr>
                        </m:sSupPr>
                        <m:e>
                          <m:r>
                            <a:rPr lang="es-MX" b="0" i="1" smtClean="0">
                              <a:latin typeface="Cambria Math"/>
                            </a:rPr>
                            <m:t>𝑖𝑛</m:t>
                          </m:r>
                        </m:e>
                        <m:sup>
                          <m:r>
                            <a:rPr lang="es-MX" b="0" i="1" smtClean="0">
                              <a:latin typeface="Cambria Math"/>
                            </a:rPr>
                            <m:t>4</m:t>
                          </m:r>
                        </m:sup>
                      </m:sSup>
                    </m:oMath>
                  </m:oMathPara>
                </a14:m>
                <a:endParaRPr lang="es-MX" dirty="0"/>
              </a:p>
            </p:txBody>
          </p:sp>
        </mc:Choice>
        <mc:Fallback xmlns="">
          <p:sp>
            <p:nvSpPr>
              <p:cNvPr id="23" name="TextBox 6"/>
              <p:cNvSpPr txBox="1">
                <a:spLocks noRot="1" noChangeAspect="1" noMove="1" noResize="1" noEditPoints="1" noAdjustHandles="1" noChangeArrowheads="1" noChangeShapeType="1" noTextEdit="1"/>
              </p:cNvSpPr>
              <p:nvPr/>
            </p:nvSpPr>
            <p:spPr>
              <a:xfrm>
                <a:off x="3887019" y="5072791"/>
                <a:ext cx="2666948" cy="369332"/>
              </a:xfrm>
              <a:prstGeom prst="rect">
                <a:avLst/>
              </a:prstGeom>
              <a:blipFill rotWithShape="0">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4" name="TextBox 7"/>
              <p:cNvSpPr txBox="1"/>
              <p:nvPr/>
            </p:nvSpPr>
            <p:spPr>
              <a:xfrm>
                <a:off x="2678034" y="5645763"/>
                <a:ext cx="5084917" cy="6199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𝑓</m:t>
                          </m:r>
                        </m:e>
                        <m:sub>
                          <m:r>
                            <a:rPr lang="es-MX" b="0" i="1" smtClean="0">
                              <a:latin typeface="Cambria Math"/>
                            </a:rPr>
                            <m:t>𝑡</m:t>
                          </m:r>
                        </m:sub>
                      </m:sSub>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𝑀𝑐</m:t>
                          </m:r>
                        </m:num>
                        <m:den>
                          <m:r>
                            <a:rPr lang="es-MX" b="0" i="1" smtClean="0">
                              <a:latin typeface="Cambria Math"/>
                            </a:rPr>
                            <m:t>𝐼</m:t>
                          </m:r>
                        </m:den>
                      </m:f>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2.831</m:t>
                          </m:r>
                          <m:r>
                            <a:rPr lang="es-MX" b="0" i="1" smtClean="0">
                              <a:latin typeface="Cambria Math"/>
                            </a:rPr>
                            <m:t>𝑅</m:t>
                          </m:r>
                          <m:r>
                            <a:rPr lang="es-MX" b="0" i="1" smtClean="0">
                              <a:latin typeface="Cambria Math"/>
                            </a:rPr>
                            <m:t>(15.63)</m:t>
                          </m:r>
                        </m:num>
                        <m:den>
                          <m:r>
                            <a:rPr lang="es-MX" b="0" i="1" smtClean="0">
                              <a:latin typeface="Cambria Math"/>
                            </a:rPr>
                            <m:t>5836</m:t>
                          </m:r>
                        </m:den>
                      </m:f>
                      <m:r>
                        <a:rPr lang="es-MX" b="0" i="1" smtClean="0">
                          <a:latin typeface="Cambria Math"/>
                        </a:rPr>
                        <m:t>=0.007582</m:t>
                      </m:r>
                      <m:r>
                        <a:rPr lang="es-MX" b="0" i="1" smtClean="0">
                          <a:latin typeface="Cambria Math"/>
                        </a:rPr>
                        <m:t>𝑅</m:t>
                      </m:r>
                      <m:r>
                        <a:rPr lang="es-MX" b="0" i="1" smtClean="0">
                          <a:latin typeface="Cambria Math"/>
                        </a:rPr>
                        <m:t> </m:t>
                      </m:r>
                      <m:f>
                        <m:fPr>
                          <m:type m:val="lin"/>
                          <m:ctrlPr>
                            <a:rPr lang="es-MX" b="0" i="1" smtClean="0">
                              <a:latin typeface="Cambria Math" panose="02040503050406030204" pitchFamily="18" charset="0"/>
                            </a:rPr>
                          </m:ctrlPr>
                        </m:fPr>
                        <m:num>
                          <m:r>
                            <a:rPr lang="es-MX" b="0" i="1" smtClean="0">
                              <a:latin typeface="Cambria Math"/>
                            </a:rPr>
                            <m:t>𝑘𝑖𝑝𝑠</m:t>
                          </m:r>
                        </m:num>
                        <m:den>
                          <m:r>
                            <a:rPr lang="es-MX" b="0" i="1" smtClean="0">
                              <a:latin typeface="Cambria Math"/>
                            </a:rPr>
                            <m:t>𝑖𝑛</m:t>
                          </m:r>
                        </m:den>
                      </m:f>
                    </m:oMath>
                  </m:oMathPara>
                </a14:m>
                <a:endParaRPr lang="es-MX" dirty="0"/>
              </a:p>
            </p:txBody>
          </p:sp>
        </mc:Choice>
        <mc:Fallback xmlns="">
          <p:sp>
            <p:nvSpPr>
              <p:cNvPr id="24" name="TextBox 7"/>
              <p:cNvSpPr txBox="1">
                <a:spLocks noRot="1" noChangeAspect="1" noMove="1" noResize="1" noEditPoints="1" noAdjustHandles="1" noChangeArrowheads="1" noChangeShapeType="1" noTextEdit="1"/>
              </p:cNvSpPr>
              <p:nvPr/>
            </p:nvSpPr>
            <p:spPr>
              <a:xfrm>
                <a:off x="2678034" y="5645763"/>
                <a:ext cx="5084917" cy="619978"/>
              </a:xfrm>
              <a:prstGeom prst="rect">
                <a:avLst/>
              </a:prstGeom>
              <a:blipFill rotWithShape="0">
                <a:blip r:embed="rId10"/>
                <a:stretch>
                  <a:fillRect/>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63</a:t>
            </a:fld>
            <a:r>
              <a:rPr lang="es-MX" dirty="0" smtClean="0"/>
              <a:t>/69</a:t>
            </a:r>
            <a:endParaRPr lang="es-MX" dirty="0"/>
          </a:p>
        </p:txBody>
      </p:sp>
    </p:spTree>
    <p:extLst>
      <p:ext uri="{BB962C8B-B14F-4D97-AF65-F5344CB8AC3E}">
        <p14:creationId xmlns:p14="http://schemas.microsoft.com/office/powerpoint/2010/main" val="3495872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SOLUCIÓN 8.9</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5" name="13 Rectángulo"/>
          <p:cNvSpPr/>
          <p:nvPr/>
        </p:nvSpPr>
        <p:spPr>
          <a:xfrm>
            <a:off x="474561" y="3098995"/>
            <a:ext cx="1676211" cy="384721"/>
          </a:xfrm>
          <a:prstGeom prst="rect">
            <a:avLst/>
          </a:prstGeom>
        </p:spPr>
        <p:txBody>
          <a:bodyPr wrap="square">
            <a:spAutoFit/>
          </a:bodyPr>
          <a:lstStyle/>
          <a:p>
            <a:pPr algn="just">
              <a:buFont typeface="Wingdings" pitchFamily="2" charset="2"/>
              <a:buNone/>
              <a:defRPr/>
            </a:pPr>
            <a:r>
              <a:rPr lang="es-MX" sz="1900" smtClean="0"/>
              <a:t>Despejando </a:t>
            </a:r>
            <a:r>
              <a:rPr lang="es-MX" sz="1900" i="1" smtClean="0"/>
              <a:t>R:</a:t>
            </a:r>
            <a:endParaRPr lang="es-MX" sz="1900" dirty="0"/>
          </a:p>
        </p:txBody>
      </p:sp>
      <mc:AlternateContent xmlns:mc="http://schemas.openxmlformats.org/markup-compatibility/2006" xmlns:a14="http://schemas.microsoft.com/office/drawing/2010/main">
        <mc:Choice Requires="a14">
          <p:sp>
            <p:nvSpPr>
              <p:cNvPr id="17" name="TextBox 1"/>
              <p:cNvSpPr txBox="1"/>
              <p:nvPr/>
            </p:nvSpPr>
            <p:spPr>
              <a:xfrm>
                <a:off x="2905917" y="1826672"/>
                <a:ext cx="4629152" cy="660052"/>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𝑓</m:t>
                          </m:r>
                        </m:e>
                        <m:sub>
                          <m:r>
                            <a:rPr lang="es-MX" b="0" i="1" smtClean="0">
                              <a:latin typeface="Cambria Math"/>
                            </a:rPr>
                            <m:t>𝑣</m:t>
                          </m:r>
                        </m:sub>
                      </m:sSub>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𝑅</m:t>
                          </m:r>
                        </m:num>
                        <m:den>
                          <m:r>
                            <a:rPr lang="es-MX" b="0" i="1" smtClean="0">
                              <a:latin typeface="Cambria Math"/>
                            </a:rPr>
                            <m:t>𝐴</m:t>
                          </m:r>
                        </m:den>
                      </m:f>
                      <m:r>
                        <a:rPr lang="es-MX" b="0" i="1" smtClean="0">
                          <a:latin typeface="Cambria Math"/>
                        </a:rPr>
                        <m:t>=</m:t>
                      </m:r>
                      <m:f>
                        <m:fPr>
                          <m:ctrlPr>
                            <a:rPr lang="es-MX" b="0" i="1" smtClean="0">
                              <a:latin typeface="Cambria Math" panose="02040503050406030204" pitchFamily="18" charset="0"/>
                            </a:rPr>
                          </m:ctrlPr>
                        </m:fPr>
                        <m:num>
                          <m:r>
                            <a:rPr lang="es-MX" b="0" i="1" smtClean="0">
                              <a:latin typeface="Cambria Math"/>
                            </a:rPr>
                            <m:t>𝑅</m:t>
                          </m:r>
                        </m:num>
                        <m:den>
                          <m:r>
                            <a:rPr lang="es-MX" b="0" i="1" smtClean="0">
                              <a:latin typeface="Cambria Math"/>
                            </a:rPr>
                            <m:t>2(32+0.75)</m:t>
                          </m:r>
                        </m:den>
                      </m:f>
                      <m:r>
                        <a:rPr lang="es-MX" b="0" i="1" smtClean="0">
                          <a:latin typeface="Cambria Math"/>
                        </a:rPr>
                        <m:t>=0.01527</m:t>
                      </m:r>
                      <m:r>
                        <a:rPr lang="es-MX" b="0" i="1" smtClean="0">
                          <a:latin typeface="Cambria Math"/>
                        </a:rPr>
                        <m:t>𝑅</m:t>
                      </m:r>
                      <m:r>
                        <a:rPr lang="es-MX" b="0" i="1" smtClean="0">
                          <a:latin typeface="Cambria Math"/>
                        </a:rPr>
                        <m:t> </m:t>
                      </m:r>
                      <m:f>
                        <m:fPr>
                          <m:type m:val="lin"/>
                          <m:ctrlPr>
                            <a:rPr lang="es-MX" b="0" i="1" smtClean="0">
                              <a:latin typeface="Cambria Math" panose="02040503050406030204" pitchFamily="18" charset="0"/>
                            </a:rPr>
                          </m:ctrlPr>
                        </m:fPr>
                        <m:num>
                          <m:r>
                            <a:rPr lang="es-MX" b="0" i="1" smtClean="0">
                              <a:latin typeface="Cambria Math"/>
                            </a:rPr>
                            <m:t>𝑘𝑖𝑝𝑠</m:t>
                          </m:r>
                        </m:num>
                        <m:den>
                          <m:r>
                            <a:rPr lang="es-MX" b="0" i="1" smtClean="0">
                              <a:latin typeface="Cambria Math"/>
                            </a:rPr>
                            <m:t>𝑖𝑛</m:t>
                          </m:r>
                        </m:den>
                      </m:f>
                    </m:oMath>
                  </m:oMathPara>
                </a14:m>
                <a:endParaRPr lang="es-MX" dirty="0"/>
              </a:p>
            </p:txBody>
          </p:sp>
        </mc:Choice>
        <mc:Fallback xmlns="">
          <p:sp>
            <p:nvSpPr>
              <p:cNvPr id="17" name="TextBox 1"/>
              <p:cNvSpPr txBox="1">
                <a:spLocks noRot="1" noChangeAspect="1" noMove="1" noResize="1" noEditPoints="1" noAdjustHandles="1" noChangeArrowheads="1" noChangeShapeType="1" noTextEdit="1"/>
              </p:cNvSpPr>
              <p:nvPr/>
            </p:nvSpPr>
            <p:spPr>
              <a:xfrm>
                <a:off x="2905917" y="1826672"/>
                <a:ext cx="4629152" cy="660052"/>
              </a:xfrm>
              <a:prstGeom prst="rect">
                <a:avLst/>
              </a:prstGeom>
              <a:blipFill rotWithShape="0">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8" name="TextBox 2"/>
              <p:cNvSpPr txBox="1"/>
              <p:nvPr/>
            </p:nvSpPr>
            <p:spPr>
              <a:xfrm>
                <a:off x="2302611" y="2572979"/>
                <a:ext cx="5835764" cy="427746"/>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b="0" i="1" smtClean="0">
                              <a:latin typeface="Cambria Math"/>
                            </a:rPr>
                            <m:t>𝑓</m:t>
                          </m:r>
                        </m:e>
                        <m:sub>
                          <m:r>
                            <a:rPr lang="es-MX" b="0" i="1" smtClean="0">
                              <a:latin typeface="Cambria Math"/>
                            </a:rPr>
                            <m:t>𝑟</m:t>
                          </m:r>
                        </m:sub>
                      </m:sSub>
                      <m:r>
                        <a:rPr lang="es-MX" b="0" i="1" smtClean="0">
                          <a:latin typeface="Cambria Math"/>
                        </a:rPr>
                        <m:t>=</m:t>
                      </m:r>
                      <m:rad>
                        <m:radPr>
                          <m:degHide m:val="on"/>
                          <m:ctrlPr>
                            <a:rPr lang="es-MX" b="0" i="1" smtClean="0">
                              <a:latin typeface="Cambria Math" panose="02040503050406030204" pitchFamily="18" charset="0"/>
                            </a:rPr>
                          </m:ctrlPr>
                        </m:radPr>
                        <m:deg/>
                        <m:e>
                          <m:sSup>
                            <m:sSupPr>
                              <m:ctrlPr>
                                <a:rPr lang="es-MX" b="0" i="1" smtClean="0">
                                  <a:latin typeface="Cambria Math" panose="02040503050406030204" pitchFamily="18" charset="0"/>
                                </a:rPr>
                              </m:ctrlPr>
                            </m:sSupPr>
                            <m:e>
                              <m:r>
                                <a:rPr lang="es-MX" b="0" i="1" smtClean="0">
                                  <a:latin typeface="Cambria Math"/>
                                </a:rPr>
                                <m:t>(0.007582</m:t>
                              </m:r>
                              <m:r>
                                <a:rPr lang="es-MX" b="0" i="1" smtClean="0">
                                  <a:latin typeface="Cambria Math"/>
                                </a:rPr>
                                <m:t>𝑅</m:t>
                              </m:r>
                              <m:r>
                                <a:rPr lang="es-MX" b="0" i="1" smtClean="0">
                                  <a:latin typeface="Cambria Math"/>
                                </a:rPr>
                                <m:t>)</m:t>
                              </m:r>
                            </m:e>
                            <m:sup>
                              <m:r>
                                <a:rPr lang="es-MX" b="0" i="1" smtClean="0">
                                  <a:latin typeface="Cambria Math"/>
                                </a:rPr>
                                <m:t>2</m:t>
                              </m:r>
                            </m:sup>
                          </m:sSup>
                          <m:r>
                            <a:rPr lang="es-MX" b="0" i="1" smtClean="0">
                              <a:latin typeface="Cambria Math"/>
                            </a:rPr>
                            <m:t>+</m:t>
                          </m:r>
                          <m:sSup>
                            <m:sSupPr>
                              <m:ctrlPr>
                                <a:rPr lang="es-MX" b="0" i="1" smtClean="0">
                                  <a:latin typeface="Cambria Math" panose="02040503050406030204" pitchFamily="18" charset="0"/>
                                </a:rPr>
                              </m:ctrlPr>
                            </m:sSupPr>
                            <m:e>
                              <m:r>
                                <a:rPr lang="es-MX" b="0" i="1" smtClean="0">
                                  <a:latin typeface="Cambria Math"/>
                                </a:rPr>
                                <m:t>(0.01527</m:t>
                              </m:r>
                              <m:r>
                                <a:rPr lang="es-MX" b="0" i="1" smtClean="0">
                                  <a:latin typeface="Cambria Math"/>
                                </a:rPr>
                                <m:t>𝑅</m:t>
                              </m:r>
                              <m:r>
                                <a:rPr lang="es-MX" b="0" i="1" smtClean="0">
                                  <a:latin typeface="Cambria Math"/>
                                </a:rPr>
                                <m:t>)</m:t>
                              </m:r>
                            </m:e>
                            <m:sup>
                              <m:r>
                                <a:rPr lang="es-MX" b="0" i="1" smtClean="0">
                                  <a:latin typeface="Cambria Math"/>
                                </a:rPr>
                                <m:t>2</m:t>
                              </m:r>
                            </m:sup>
                          </m:sSup>
                        </m:e>
                      </m:rad>
                      <m:r>
                        <a:rPr lang="es-MX" b="0" i="1" smtClean="0">
                          <a:latin typeface="Cambria Math"/>
                        </a:rPr>
                        <m:t>=0.01705</m:t>
                      </m:r>
                      <m:r>
                        <a:rPr lang="es-MX" b="0" i="1" smtClean="0">
                          <a:latin typeface="Cambria Math"/>
                        </a:rPr>
                        <m:t>𝑅</m:t>
                      </m:r>
                      <m:r>
                        <a:rPr lang="es-MX" b="0" i="1" smtClean="0">
                          <a:latin typeface="Cambria Math"/>
                        </a:rPr>
                        <m:t> </m:t>
                      </m:r>
                      <m:f>
                        <m:fPr>
                          <m:type m:val="lin"/>
                          <m:ctrlPr>
                            <a:rPr lang="es-MX" b="0" i="1" smtClean="0">
                              <a:latin typeface="Cambria Math" panose="02040503050406030204" pitchFamily="18" charset="0"/>
                            </a:rPr>
                          </m:ctrlPr>
                        </m:fPr>
                        <m:num>
                          <m:r>
                            <a:rPr lang="es-MX" b="0" i="1" smtClean="0">
                              <a:latin typeface="Cambria Math"/>
                            </a:rPr>
                            <m:t>𝑘𝑖𝑝𝑠</m:t>
                          </m:r>
                        </m:num>
                        <m:den>
                          <m:r>
                            <a:rPr lang="es-MX" b="0" i="1" smtClean="0">
                              <a:latin typeface="Cambria Math"/>
                            </a:rPr>
                            <m:t>𝑖𝑛</m:t>
                          </m:r>
                        </m:den>
                      </m:f>
                    </m:oMath>
                  </m:oMathPara>
                </a14:m>
                <a:endParaRPr lang="es-MX" dirty="0"/>
              </a:p>
            </p:txBody>
          </p:sp>
        </mc:Choice>
        <mc:Fallback xmlns="">
          <p:sp>
            <p:nvSpPr>
              <p:cNvPr id="18" name="TextBox 2"/>
              <p:cNvSpPr txBox="1">
                <a:spLocks noRot="1" noChangeAspect="1" noMove="1" noResize="1" noEditPoints="1" noAdjustHandles="1" noChangeArrowheads="1" noChangeShapeType="1" noTextEdit="1"/>
              </p:cNvSpPr>
              <p:nvPr/>
            </p:nvSpPr>
            <p:spPr>
              <a:xfrm>
                <a:off x="2302611" y="2572979"/>
                <a:ext cx="5835764" cy="427746"/>
              </a:xfrm>
              <a:prstGeom prst="rect">
                <a:avLst/>
              </a:prstGeom>
              <a:blipFill rotWithShape="0">
                <a:blip r:embed="rId8"/>
                <a:stretch>
                  <a:fillRect t="-87143" r="-6270" b="-15428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9" name="TextBox 3"/>
              <p:cNvSpPr txBox="1"/>
              <p:nvPr/>
            </p:nvSpPr>
            <p:spPr>
              <a:xfrm>
                <a:off x="2419242" y="3238785"/>
                <a:ext cx="5465086" cy="714683"/>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r>
                        <a:rPr lang="es-MX" b="0" i="1" smtClean="0">
                          <a:latin typeface="Cambria Math"/>
                        </a:rPr>
                        <m:t>0.01705</m:t>
                      </m:r>
                      <m:r>
                        <a:rPr lang="es-MX" b="0" i="1" smtClean="0">
                          <a:latin typeface="Cambria Math"/>
                        </a:rPr>
                        <m:t>𝑅</m:t>
                      </m:r>
                      <m:r>
                        <a:rPr lang="es-MX" b="0" i="1" smtClean="0">
                          <a:latin typeface="Cambria Math"/>
                        </a:rPr>
                        <m:t>=0.707</m:t>
                      </m:r>
                      <m:d>
                        <m:dPr>
                          <m:ctrlPr>
                            <a:rPr lang="es-MX" b="0" i="1" smtClean="0">
                              <a:latin typeface="Cambria Math" panose="02040503050406030204" pitchFamily="18" charset="0"/>
                            </a:rPr>
                          </m:ctrlPr>
                        </m:dPr>
                        <m:e>
                          <m:f>
                            <m:fPr>
                              <m:ctrlPr>
                                <a:rPr lang="es-MX" b="0" i="1" smtClean="0">
                                  <a:latin typeface="Cambria Math" panose="02040503050406030204" pitchFamily="18" charset="0"/>
                                </a:rPr>
                              </m:ctrlPr>
                            </m:fPr>
                            <m:num>
                              <m:r>
                                <a:rPr lang="es-MX" b="0" i="1" smtClean="0">
                                  <a:latin typeface="Cambria Math"/>
                                </a:rPr>
                                <m:t>3</m:t>
                              </m:r>
                            </m:num>
                            <m:den>
                              <m:r>
                                <a:rPr lang="es-MX" b="0" i="1" smtClean="0">
                                  <a:latin typeface="Cambria Math"/>
                                </a:rPr>
                                <m:t>8</m:t>
                              </m:r>
                            </m:den>
                          </m:f>
                        </m:e>
                      </m:d>
                      <m:d>
                        <m:dPr>
                          <m:ctrlPr>
                            <a:rPr lang="es-MX" b="0" i="1" smtClean="0">
                              <a:latin typeface="Cambria Math" panose="02040503050406030204" pitchFamily="18" charset="0"/>
                            </a:rPr>
                          </m:ctrlPr>
                        </m:dPr>
                        <m:e>
                          <m:r>
                            <a:rPr lang="es-MX" b="0" i="1" smtClean="0">
                              <a:latin typeface="Cambria Math"/>
                            </a:rPr>
                            <m:t>31.5</m:t>
                          </m:r>
                        </m:e>
                      </m:d>
                      <m:r>
                        <a:rPr lang="es-MX" b="0" i="1" smtClean="0">
                          <a:latin typeface="Cambria Math"/>
                        </a:rPr>
                        <m:t>          </m:t>
                      </m:r>
                      <m:r>
                        <a:rPr lang="es-MX" b="0" i="1" smtClean="0">
                          <a:latin typeface="Cambria Math"/>
                          <a:ea typeface="Cambria Math"/>
                        </a:rPr>
                        <m:t>∴</m:t>
                      </m:r>
                      <m:r>
                        <a:rPr lang="es-MX" b="0" i="1" smtClean="0">
                          <a:latin typeface="Cambria Math"/>
                          <a:ea typeface="Cambria Math"/>
                        </a:rPr>
                        <m:t>𝑅</m:t>
                      </m:r>
                      <m:r>
                        <a:rPr lang="es-MX" b="0" i="1" smtClean="0">
                          <a:latin typeface="Cambria Math"/>
                          <a:ea typeface="Cambria Math"/>
                        </a:rPr>
                        <m:t>=489.8 </m:t>
                      </m:r>
                      <m:r>
                        <a:rPr lang="es-MX" b="0" i="1" smtClean="0">
                          <a:latin typeface="Cambria Math"/>
                          <a:ea typeface="Cambria Math"/>
                        </a:rPr>
                        <m:t>𝑘𝑖𝑝𝑠</m:t>
                      </m:r>
                    </m:oMath>
                  </m:oMathPara>
                </a14:m>
                <a:endParaRPr lang="es-MX" dirty="0"/>
              </a:p>
            </p:txBody>
          </p:sp>
        </mc:Choice>
        <mc:Fallback xmlns="">
          <p:sp>
            <p:nvSpPr>
              <p:cNvPr id="19" name="TextBox 3"/>
              <p:cNvSpPr txBox="1">
                <a:spLocks noRot="1" noChangeAspect="1" noMove="1" noResize="1" noEditPoints="1" noAdjustHandles="1" noChangeArrowheads="1" noChangeShapeType="1" noTextEdit="1"/>
              </p:cNvSpPr>
              <p:nvPr/>
            </p:nvSpPr>
            <p:spPr>
              <a:xfrm>
                <a:off x="2419242" y="3238785"/>
                <a:ext cx="5465086" cy="714683"/>
              </a:xfrm>
              <a:prstGeom prst="rect">
                <a:avLst/>
              </a:prstGeom>
              <a:blipFill rotWithShape="0">
                <a:blip r:embed="rId9"/>
                <a:stretch>
                  <a:fillRect/>
                </a:stretch>
              </a:blipFill>
            </p:spPr>
            <p:txBody>
              <a:bodyPr/>
              <a:lstStyle/>
              <a:p>
                <a:r>
                  <a:rPr lang="es-MX">
                    <a:noFill/>
                  </a:rPr>
                  <a:t> </a:t>
                </a:r>
              </a:p>
            </p:txBody>
          </p:sp>
        </mc:Fallback>
      </mc:AlternateContent>
      <p:sp>
        <p:nvSpPr>
          <p:cNvPr id="25" name="13 Rectángulo"/>
          <p:cNvSpPr/>
          <p:nvPr/>
        </p:nvSpPr>
        <p:spPr>
          <a:xfrm>
            <a:off x="474561" y="4117287"/>
            <a:ext cx="4419411" cy="384721"/>
          </a:xfrm>
          <a:prstGeom prst="rect">
            <a:avLst/>
          </a:prstGeom>
        </p:spPr>
        <p:txBody>
          <a:bodyPr wrap="square">
            <a:spAutoFit/>
          </a:bodyPr>
          <a:lstStyle/>
          <a:p>
            <a:pPr algn="just">
              <a:buFont typeface="Wingdings" pitchFamily="2" charset="2"/>
              <a:buNone/>
              <a:defRPr/>
            </a:pPr>
            <a:r>
              <a:rPr lang="es-MX" sz="1900" dirty="0" smtClean="0"/>
              <a:t>Revise la capacidad por cortante del metal:</a:t>
            </a:r>
            <a:endParaRPr lang="es-MX" sz="1900" dirty="0"/>
          </a:p>
        </p:txBody>
      </p:sp>
      <mc:AlternateContent xmlns:mc="http://schemas.openxmlformats.org/markup-compatibility/2006" xmlns:a14="http://schemas.microsoft.com/office/drawing/2010/main">
        <mc:Choice Requires="a14">
          <p:sp>
            <p:nvSpPr>
              <p:cNvPr id="26" name="TextBox 4"/>
              <p:cNvSpPr txBox="1"/>
              <p:nvPr/>
            </p:nvSpPr>
            <p:spPr>
              <a:xfrm>
                <a:off x="3880254" y="4542453"/>
                <a:ext cx="2680477" cy="369332"/>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r>
                        <a:rPr lang="es-MX" b="0" i="1" smtClean="0">
                          <a:latin typeface="Cambria Math"/>
                        </a:rPr>
                        <m:t>𝑡</m:t>
                      </m:r>
                      <m:d>
                        <m:dPr>
                          <m:ctrlPr>
                            <a:rPr lang="es-MX" b="0" i="1" smtClean="0">
                              <a:latin typeface="Cambria Math" panose="02040503050406030204" pitchFamily="18" charset="0"/>
                            </a:rPr>
                          </m:ctrlPr>
                        </m:dPr>
                        <m:e>
                          <m:r>
                            <a:rPr lang="es-MX" b="0" i="1" smtClean="0">
                              <a:latin typeface="Cambria Math"/>
                              <a:ea typeface="Cambria Math"/>
                            </a:rPr>
                            <m:t>∅</m:t>
                          </m:r>
                          <m:sSub>
                            <m:sSubPr>
                              <m:ctrlPr>
                                <a:rPr lang="es-MX" b="0" i="1" smtClean="0">
                                  <a:latin typeface="Cambria Math" panose="02040503050406030204" pitchFamily="18" charset="0"/>
                                  <a:ea typeface="Cambria Math"/>
                                </a:rPr>
                              </m:ctrlPr>
                            </m:sSubPr>
                            <m:e>
                              <m:r>
                                <a:rPr lang="es-MX" b="0" i="1" smtClean="0">
                                  <a:latin typeface="Cambria Math"/>
                                  <a:ea typeface="Cambria Math"/>
                                </a:rPr>
                                <m:t>𝐹</m:t>
                              </m:r>
                            </m:e>
                            <m:sub>
                              <m:r>
                                <a:rPr lang="es-MX" b="0" i="1" smtClean="0">
                                  <a:latin typeface="Cambria Math"/>
                                  <a:ea typeface="Cambria Math"/>
                                </a:rPr>
                                <m:t>𝐵𝑀</m:t>
                              </m:r>
                            </m:sub>
                          </m:sSub>
                        </m:e>
                      </m:d>
                      <m:r>
                        <a:rPr lang="es-MX" b="0" i="1" smtClean="0">
                          <a:latin typeface="Cambria Math"/>
                          <a:ea typeface="Cambria Math"/>
                        </a:rPr>
                        <m:t>=9.72 </m:t>
                      </m:r>
                      <m:f>
                        <m:fPr>
                          <m:type m:val="lin"/>
                          <m:ctrlPr>
                            <a:rPr lang="es-MX" b="0" i="1" smtClean="0">
                              <a:latin typeface="Cambria Math" panose="02040503050406030204" pitchFamily="18" charset="0"/>
                              <a:ea typeface="Cambria Math"/>
                            </a:rPr>
                          </m:ctrlPr>
                        </m:fPr>
                        <m:num>
                          <m:r>
                            <a:rPr lang="es-MX" b="0" i="1" smtClean="0">
                              <a:latin typeface="Cambria Math"/>
                              <a:ea typeface="Cambria Math"/>
                            </a:rPr>
                            <m:t>𝑘𝑖𝑝𝑠</m:t>
                          </m:r>
                        </m:num>
                        <m:den>
                          <m:r>
                            <a:rPr lang="es-MX" b="0" i="1" smtClean="0">
                              <a:latin typeface="Cambria Math"/>
                              <a:ea typeface="Cambria Math"/>
                            </a:rPr>
                            <m:t>𝑖𝑛</m:t>
                          </m:r>
                        </m:den>
                      </m:f>
                    </m:oMath>
                  </m:oMathPara>
                </a14:m>
                <a:endParaRPr lang="es-MX" dirty="0"/>
              </a:p>
            </p:txBody>
          </p:sp>
        </mc:Choice>
        <mc:Fallback xmlns="">
          <p:sp>
            <p:nvSpPr>
              <p:cNvPr id="26" name="TextBox 4"/>
              <p:cNvSpPr txBox="1">
                <a:spLocks noRot="1" noChangeAspect="1" noMove="1" noResize="1" noEditPoints="1" noAdjustHandles="1" noChangeArrowheads="1" noChangeShapeType="1" noTextEdit="1"/>
              </p:cNvSpPr>
              <p:nvPr/>
            </p:nvSpPr>
            <p:spPr>
              <a:xfrm>
                <a:off x="3880254" y="4542453"/>
                <a:ext cx="2680477" cy="369332"/>
              </a:xfrm>
              <a:prstGeom prst="rect">
                <a:avLst/>
              </a:prstGeom>
              <a:blipFill rotWithShape="0">
                <a:blip r:embed="rId10"/>
                <a:stretch>
                  <a:fillRect t="-116393" r="-14351" b="-17541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7" name="TextBox 8"/>
              <p:cNvSpPr txBox="1"/>
              <p:nvPr/>
            </p:nvSpPr>
            <p:spPr>
              <a:xfrm>
                <a:off x="3036368" y="5002865"/>
                <a:ext cx="4368247" cy="661912"/>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r>
                            <a:rPr lang="es-MX" b="0" i="1" smtClean="0">
                              <a:latin typeface="Cambria Math"/>
                            </a:rPr>
                            <m:t>489.8</m:t>
                          </m:r>
                        </m:num>
                        <m:den>
                          <m:r>
                            <a:rPr lang="es-MX" b="0" i="1" smtClean="0">
                              <a:latin typeface="Cambria Math"/>
                            </a:rPr>
                            <m:t>2(32.75)</m:t>
                          </m:r>
                        </m:den>
                      </m:f>
                      <m:r>
                        <a:rPr lang="es-MX" b="0" i="1" smtClean="0">
                          <a:latin typeface="Cambria Math"/>
                        </a:rPr>
                        <m:t>=7.48 </m:t>
                      </m:r>
                      <m:f>
                        <m:fPr>
                          <m:type m:val="lin"/>
                          <m:ctrlPr>
                            <a:rPr lang="es-MX" b="0" i="1" smtClean="0">
                              <a:latin typeface="Cambria Math" panose="02040503050406030204" pitchFamily="18" charset="0"/>
                            </a:rPr>
                          </m:ctrlPr>
                        </m:fPr>
                        <m:num>
                          <m:r>
                            <a:rPr lang="es-MX" b="0" i="1" smtClean="0">
                              <a:latin typeface="Cambria Math"/>
                            </a:rPr>
                            <m:t>𝑘𝑖𝑝𝑠</m:t>
                          </m:r>
                        </m:num>
                        <m:den>
                          <m:r>
                            <a:rPr lang="es-MX" b="0" i="1" smtClean="0">
                              <a:latin typeface="Cambria Math"/>
                            </a:rPr>
                            <m:t>𝑖𝑛</m:t>
                          </m:r>
                          <m:r>
                            <a:rPr lang="es-MX" b="0" i="1" smtClean="0">
                              <a:latin typeface="Cambria Math"/>
                            </a:rPr>
                            <m:t> &lt;</m:t>
                          </m:r>
                        </m:den>
                      </m:f>
                      <m:r>
                        <a:rPr lang="es-MX" b="0" i="1" smtClean="0">
                          <a:latin typeface="Cambria Math"/>
                        </a:rPr>
                        <m:t>9.72 </m:t>
                      </m:r>
                      <m:f>
                        <m:fPr>
                          <m:type m:val="lin"/>
                          <m:ctrlPr>
                            <a:rPr lang="es-MX" b="0" i="1" smtClean="0">
                              <a:latin typeface="Cambria Math" panose="02040503050406030204" pitchFamily="18" charset="0"/>
                            </a:rPr>
                          </m:ctrlPr>
                        </m:fPr>
                        <m:num>
                          <m:r>
                            <a:rPr lang="es-MX" b="0" i="1" smtClean="0">
                              <a:latin typeface="Cambria Math"/>
                            </a:rPr>
                            <m:t>𝑘𝑖𝑝𝑠</m:t>
                          </m:r>
                        </m:num>
                        <m:den>
                          <m:r>
                            <a:rPr lang="es-MX" b="0" i="1" smtClean="0">
                              <a:latin typeface="Cambria Math"/>
                            </a:rPr>
                            <m:t>𝑖𝑛</m:t>
                          </m:r>
                        </m:den>
                      </m:f>
                    </m:oMath>
                  </m:oMathPara>
                </a14:m>
                <a:endParaRPr lang="es-MX" dirty="0"/>
              </a:p>
            </p:txBody>
          </p:sp>
        </mc:Choice>
        <mc:Fallback xmlns="">
          <p:sp>
            <p:nvSpPr>
              <p:cNvPr id="27" name="TextBox 8"/>
              <p:cNvSpPr txBox="1">
                <a:spLocks noRot="1" noChangeAspect="1" noMove="1" noResize="1" noEditPoints="1" noAdjustHandles="1" noChangeArrowheads="1" noChangeShapeType="1" noTextEdit="1"/>
              </p:cNvSpPr>
              <p:nvPr/>
            </p:nvSpPr>
            <p:spPr>
              <a:xfrm>
                <a:off x="3036368" y="5002865"/>
                <a:ext cx="4368247" cy="661912"/>
              </a:xfrm>
              <a:prstGeom prst="rect">
                <a:avLst/>
              </a:prstGeom>
              <a:blipFill rotWithShape="0">
                <a:blip r:embed="rId11"/>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8" name="TextBox 18"/>
              <p:cNvSpPr txBox="1"/>
              <p:nvPr/>
            </p:nvSpPr>
            <p:spPr>
              <a:xfrm>
                <a:off x="7404615" y="5149155"/>
                <a:ext cx="1855251" cy="369332"/>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r>
                        <a:rPr lang="es-MX" b="0" i="1" smtClean="0">
                          <a:latin typeface="Cambria Math"/>
                        </a:rPr>
                        <m:t>(</m:t>
                      </m:r>
                      <m:r>
                        <a:rPr lang="es-MX" b="0" i="1" smtClean="0">
                          <a:latin typeface="Cambria Math"/>
                        </a:rPr>
                        <m:t>𝑆𝑎𝑡𝑖𝑠𝑓𝑎𝑐𝑡𝑜𝑟𝑖𝑜</m:t>
                      </m:r>
                      <m:r>
                        <a:rPr lang="es-MX" b="0" i="1" smtClean="0">
                          <a:latin typeface="Cambria Math"/>
                        </a:rPr>
                        <m:t>)</m:t>
                      </m:r>
                    </m:oMath>
                  </m:oMathPara>
                </a14:m>
                <a:endParaRPr lang="es-MX" dirty="0"/>
              </a:p>
            </p:txBody>
          </p:sp>
        </mc:Choice>
        <mc:Fallback xmlns="">
          <p:sp>
            <p:nvSpPr>
              <p:cNvPr id="28" name="TextBox 18"/>
              <p:cNvSpPr txBox="1">
                <a:spLocks noRot="1" noChangeAspect="1" noMove="1" noResize="1" noEditPoints="1" noAdjustHandles="1" noChangeArrowheads="1" noChangeShapeType="1" noTextEdit="1"/>
              </p:cNvSpPr>
              <p:nvPr/>
            </p:nvSpPr>
            <p:spPr>
              <a:xfrm>
                <a:off x="7404615" y="5149155"/>
                <a:ext cx="1855251" cy="369332"/>
              </a:xfrm>
              <a:prstGeom prst="rect">
                <a:avLst/>
              </a:prstGeom>
              <a:blipFill rotWithShape="0">
                <a:blip r:embed="rId12"/>
                <a:stretch>
                  <a:fillRect b="-13333"/>
                </a:stretch>
              </a:blipFill>
            </p:spPr>
            <p:txBody>
              <a:bodyPr/>
              <a:lstStyle/>
              <a:p>
                <a:r>
                  <a:rPr lang="es-MX">
                    <a:noFill/>
                  </a:rPr>
                  <a:t> </a:t>
                </a:r>
              </a:p>
            </p:txBody>
          </p:sp>
        </mc:Fallback>
      </mc:AlternateContent>
      <p:sp>
        <p:nvSpPr>
          <p:cNvPr id="29" name="13 Rectángulo"/>
          <p:cNvSpPr/>
          <p:nvPr/>
        </p:nvSpPr>
        <p:spPr>
          <a:xfrm>
            <a:off x="1284225" y="5736784"/>
            <a:ext cx="7870949" cy="384721"/>
          </a:xfrm>
          <a:prstGeom prst="rect">
            <a:avLst/>
          </a:prstGeom>
        </p:spPr>
        <p:txBody>
          <a:bodyPr wrap="square">
            <a:spAutoFit/>
          </a:bodyPr>
          <a:lstStyle/>
          <a:p>
            <a:pPr algn="ctr">
              <a:buFont typeface="Wingdings" pitchFamily="2" charset="2"/>
              <a:buNone/>
              <a:defRPr/>
            </a:pPr>
            <a:r>
              <a:rPr lang="es-MX" sz="1900" b="1" dirty="0" smtClean="0"/>
              <a:t>Resultado: </a:t>
            </a:r>
            <a:r>
              <a:rPr lang="es-MX" sz="1900" dirty="0" smtClean="0"/>
              <a:t>La máxima reacción de la viga por carga factorizada = 490 kips</a:t>
            </a:r>
            <a:endParaRPr lang="es-MX" sz="1900" b="1" dirty="0"/>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64</a:t>
            </a:fld>
            <a:r>
              <a:rPr lang="es-MX" dirty="0" smtClean="0"/>
              <a:t>/69</a:t>
            </a:r>
            <a:endParaRPr lang="es-MX" dirty="0"/>
          </a:p>
        </p:txBody>
      </p:sp>
    </p:spTree>
    <p:extLst>
      <p:ext uri="{BB962C8B-B14F-4D97-AF65-F5344CB8AC3E}">
        <p14:creationId xmlns:p14="http://schemas.microsoft.com/office/powerpoint/2010/main" val="1122549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CONEXIONES RESISTENTES A MOMENTO</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21" name="13 Rectángulo"/>
          <p:cNvSpPr/>
          <p:nvPr/>
        </p:nvSpPr>
        <p:spPr>
          <a:xfrm>
            <a:off x="474561" y="1811058"/>
            <a:ext cx="9354448" cy="2723823"/>
          </a:xfrm>
          <a:prstGeom prst="rect">
            <a:avLst/>
          </a:prstGeom>
        </p:spPr>
        <p:txBody>
          <a:bodyPr wrap="square">
            <a:spAutoFit/>
          </a:bodyPr>
          <a:lstStyle/>
          <a:p>
            <a:pPr algn="just">
              <a:defRPr/>
            </a:pPr>
            <a:r>
              <a:rPr lang="es-MX" sz="1900" kern="0" dirty="0"/>
              <a:t>En todas las conexiones de viga a columna y viga a viga, hay en </a:t>
            </a:r>
            <a:r>
              <a:rPr lang="es-MX" sz="1900" kern="0" dirty="0" smtClean="0"/>
              <a:t>algún </a:t>
            </a:r>
            <a:r>
              <a:rPr lang="es-MX" sz="1900" kern="0" dirty="0"/>
              <a:t>grado cierta </a:t>
            </a:r>
            <a:r>
              <a:rPr lang="es-MX" sz="1900" kern="0" dirty="0" smtClean="0"/>
              <a:t>restricción </a:t>
            </a:r>
            <a:r>
              <a:rPr lang="es-MX" sz="1900" kern="0" dirty="0"/>
              <a:t>por momento, aun en las conexiones diseñadas como simples o libres de momento</a:t>
            </a:r>
            <a:r>
              <a:rPr lang="es-MX" sz="1900" kern="0" dirty="0" smtClean="0"/>
              <a:t>. Por una parte, es imposible construir una articulación perfectamente libre de fricción y la mayoría de las conexiones diseñadas para estar libre de momento, fallan en alcanzar tal condición. Por otra parte, es también muy difícil fabricar una junta perfectamente rígida que sea </a:t>
            </a:r>
            <a:r>
              <a:rPr lang="es-MX" sz="1900" kern="0" dirty="0" smtClean="0"/>
              <a:t>capaz </a:t>
            </a:r>
            <a:r>
              <a:rPr lang="es-MX" sz="1900" kern="0" dirty="0" smtClean="0"/>
              <a:t>de transmitir el 100% de la capacidad por momento de un miembro a otro.</a:t>
            </a:r>
            <a:endParaRPr lang="es-MX" sz="1900" kern="0" dirty="0"/>
          </a:p>
          <a:p>
            <a:pPr algn="just">
              <a:defRPr/>
            </a:pPr>
            <a:endParaRPr lang="es-MX" sz="1900" kern="0" dirty="0"/>
          </a:p>
          <a:p>
            <a:pPr algn="just">
              <a:defRPr/>
            </a:pPr>
            <a:r>
              <a:rPr lang="es-MX" sz="1900" kern="0" dirty="0"/>
              <a:t>Según las especificaciones AISC definen dos clases de </a:t>
            </a:r>
            <a:r>
              <a:rPr lang="es-MX" sz="1900" kern="0" dirty="0" smtClean="0"/>
              <a:t>construcción sobre «Tipos de Construcción»</a:t>
            </a:r>
            <a:endParaRPr lang="es-MX" sz="1900" dirty="0"/>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65</a:t>
            </a:fld>
            <a:r>
              <a:rPr lang="es-MX" dirty="0" smtClean="0"/>
              <a:t>/69</a:t>
            </a:r>
            <a:endParaRPr lang="es-MX" dirty="0"/>
          </a:p>
        </p:txBody>
      </p:sp>
    </p:spTree>
    <p:extLst>
      <p:ext uri="{BB962C8B-B14F-4D97-AF65-F5344CB8AC3E}">
        <p14:creationId xmlns:p14="http://schemas.microsoft.com/office/powerpoint/2010/main" val="199914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CONEXIONES RESISTENTES A MOMENTO</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9" name="13 Rectángulo"/>
          <p:cNvSpPr/>
          <p:nvPr/>
        </p:nvSpPr>
        <p:spPr>
          <a:xfrm>
            <a:off x="474561" y="1817312"/>
            <a:ext cx="9354448" cy="4478149"/>
          </a:xfrm>
          <a:prstGeom prst="rect">
            <a:avLst/>
          </a:prstGeom>
        </p:spPr>
        <p:txBody>
          <a:bodyPr wrap="square">
            <a:spAutoFit/>
          </a:bodyPr>
          <a:lstStyle/>
          <a:p>
            <a:pPr algn="just" eaLnBrk="1" hangingPunct="1">
              <a:defRPr/>
            </a:pPr>
            <a:r>
              <a:rPr lang="es-MX" sz="1900" b="1" dirty="0"/>
              <a:t>Tipo FR-totalmente restringida.</a:t>
            </a:r>
          </a:p>
          <a:p>
            <a:pPr algn="just" eaLnBrk="1" hangingPunct="1">
              <a:buFont typeface="Wingdings" pitchFamily="2" charset="2"/>
              <a:buNone/>
              <a:defRPr/>
            </a:pPr>
            <a:r>
              <a:rPr lang="es-MX" sz="1900" dirty="0"/>
              <a:t>Este tipo de estructura tiene juntas resistentes a momento, capaces de transmitir cualquier momento que el miembro pueda resistir, sin </a:t>
            </a:r>
            <a:r>
              <a:rPr lang="es-MX" sz="1900" dirty="0" smtClean="0"/>
              <a:t>rotación </a:t>
            </a:r>
            <a:r>
              <a:rPr lang="es-MX" sz="1900" dirty="0"/>
              <a:t>relativa de los miembros que se pueden unir en la junta.</a:t>
            </a:r>
          </a:p>
          <a:p>
            <a:pPr algn="just" eaLnBrk="1" hangingPunct="1">
              <a:buFont typeface="Wingdings" pitchFamily="2" charset="2"/>
              <a:buNone/>
              <a:defRPr/>
            </a:pPr>
            <a:endParaRPr lang="es-MX" sz="1900" dirty="0"/>
          </a:p>
          <a:p>
            <a:pPr algn="just" eaLnBrk="1" hangingPunct="1">
              <a:defRPr/>
            </a:pPr>
            <a:r>
              <a:rPr lang="es-MX" sz="1900" b="1" dirty="0" smtClean="0"/>
              <a:t>Tipo </a:t>
            </a:r>
            <a:r>
              <a:rPr lang="es-MX" sz="1900" b="1" dirty="0"/>
              <a:t>PR- parcialmente restringida.</a:t>
            </a:r>
          </a:p>
          <a:p>
            <a:pPr algn="just" eaLnBrk="1" hangingPunct="1">
              <a:buFont typeface="Wingdings" pitchFamily="2" charset="2"/>
              <a:buNone/>
              <a:defRPr/>
            </a:pPr>
            <a:r>
              <a:rPr lang="es-MX" sz="1900" dirty="0"/>
              <a:t>En este tipo de </a:t>
            </a:r>
            <a:r>
              <a:rPr lang="es-MX" sz="1900" dirty="0" smtClean="0"/>
              <a:t>construcción </a:t>
            </a:r>
            <a:r>
              <a:rPr lang="es-MX" sz="1900" dirty="0"/>
              <a:t>el marco se diseña con base en una cantidad conocida de </a:t>
            </a:r>
            <a:r>
              <a:rPr lang="es-MX" sz="1900" dirty="0" smtClean="0"/>
              <a:t>restricción, </a:t>
            </a:r>
            <a:r>
              <a:rPr lang="es-MX" sz="1900" dirty="0"/>
              <a:t>intermedia entre simple y </a:t>
            </a:r>
            <a:r>
              <a:rPr lang="es-MX" sz="1900" dirty="0" smtClean="0"/>
              <a:t>rígida, </a:t>
            </a:r>
            <a:r>
              <a:rPr lang="es-MX" sz="1900" dirty="0"/>
              <a:t>en cada junta</a:t>
            </a:r>
            <a:r>
              <a:rPr lang="es-MX" sz="1900" dirty="0" smtClean="0"/>
              <a:t>.</a:t>
            </a:r>
          </a:p>
          <a:p>
            <a:pPr algn="just" eaLnBrk="1" hangingPunct="1">
              <a:buFont typeface="Wingdings" pitchFamily="2" charset="2"/>
              <a:buNone/>
              <a:defRPr/>
            </a:pPr>
            <a:endParaRPr lang="es-MX" sz="1900" dirty="0"/>
          </a:p>
          <a:p>
            <a:pPr algn="just" eaLnBrk="1" hangingPunct="1">
              <a:buFont typeface="Wingdings" pitchFamily="2" charset="2"/>
              <a:buNone/>
              <a:defRPr/>
            </a:pPr>
            <a:r>
              <a:rPr lang="es-MX" sz="1900" dirty="0" smtClean="0"/>
              <a:t>Si se desprecia la restricción parcial, las vigas pueden tratarse como simplemente apoyadas sin resistencia por momento en las juntas. Las conexiones de vigas enmarcadas o conexiones de vigas por alma y con asiento, mencionadas con anterioridad, caen un esta clasificación.</a:t>
            </a:r>
          </a:p>
          <a:p>
            <a:pPr algn="just" eaLnBrk="1" hangingPunct="1">
              <a:buFont typeface="Wingdings" pitchFamily="2" charset="2"/>
              <a:buNone/>
              <a:defRPr/>
            </a:pPr>
            <a:endParaRPr lang="es-MX" sz="1900" dirty="0"/>
          </a:p>
          <a:p>
            <a:pPr algn="just" eaLnBrk="1" hangingPunct="1">
              <a:buFont typeface="Wingdings" pitchFamily="2" charset="2"/>
              <a:buNone/>
              <a:defRPr/>
            </a:pPr>
            <a:r>
              <a:rPr lang="es-MX" sz="1900" dirty="0" smtClean="0"/>
              <a:t>En general; las conexiones que transmiten menos de 20% de la capacidad del miembro se consideran simples.</a:t>
            </a:r>
            <a:endParaRPr lang="es-MX" sz="1900" dirty="0"/>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66</a:t>
            </a:fld>
            <a:r>
              <a:rPr lang="es-MX" dirty="0" smtClean="0"/>
              <a:t>/69</a:t>
            </a:r>
            <a:endParaRPr lang="es-MX" dirty="0"/>
          </a:p>
        </p:txBody>
      </p:sp>
    </p:spTree>
    <p:extLst>
      <p:ext uri="{BB962C8B-B14F-4D97-AF65-F5344CB8AC3E}">
        <p14:creationId xmlns:p14="http://schemas.microsoft.com/office/powerpoint/2010/main" val="168714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CONEXIONES RESISTENTES A MOMENTO</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13 Rectángulo"/>
          <p:cNvSpPr/>
          <p:nvPr/>
        </p:nvSpPr>
        <p:spPr>
          <a:xfrm>
            <a:off x="474561" y="1817312"/>
            <a:ext cx="9354448" cy="4770537"/>
          </a:xfrm>
          <a:prstGeom prst="rect">
            <a:avLst/>
          </a:prstGeom>
        </p:spPr>
        <p:txBody>
          <a:bodyPr wrap="square">
            <a:spAutoFit/>
          </a:bodyPr>
          <a:lstStyle/>
          <a:p>
            <a:pPr algn="just">
              <a:defRPr/>
            </a:pPr>
            <a:r>
              <a:rPr lang="es-MX" sz="1900" dirty="0"/>
              <a:t>Los marcos con conexiones de cortante deben arriostrarse en el plano del marco, por que no se tiene </a:t>
            </a:r>
            <a:r>
              <a:rPr lang="es-MX" sz="1900" dirty="0" smtClean="0"/>
              <a:t>“acción </a:t>
            </a:r>
            <a:r>
              <a:rPr lang="es-MX" sz="1900" dirty="0"/>
              <a:t>de marco” que proporcione una estabilidad lateral. Este </a:t>
            </a:r>
            <a:r>
              <a:rPr lang="es-MX" sz="1900" dirty="0" smtClean="0"/>
              <a:t>arrostramiento </a:t>
            </a:r>
            <a:r>
              <a:rPr lang="es-MX" sz="1900" dirty="0"/>
              <a:t>toma varias formas: miembros de </a:t>
            </a:r>
            <a:r>
              <a:rPr lang="es-MX" sz="1900" dirty="0" smtClean="0"/>
              <a:t>arrostramiento </a:t>
            </a:r>
            <a:r>
              <a:rPr lang="es-MX" sz="1900" dirty="0"/>
              <a:t>diagonal, muros de cortante o soporte lateral de una estructura adyacente</a:t>
            </a:r>
            <a:r>
              <a:rPr lang="es-MX" sz="1900" dirty="0" smtClean="0"/>
              <a:t>.</a:t>
            </a:r>
            <a:endParaRPr lang="es-MX" sz="1900" dirty="0"/>
          </a:p>
          <a:p>
            <a:pPr algn="just" eaLnBrk="1" hangingPunct="1">
              <a:buFont typeface="Wingdings" pitchFamily="2" charset="2"/>
              <a:buNone/>
              <a:defRPr/>
            </a:pPr>
            <a:r>
              <a:rPr lang="es-MX" sz="1900" dirty="0"/>
              <a:t>Si la viga se diseña como si </a:t>
            </a:r>
            <a:r>
              <a:rPr lang="es-MX" sz="1900" dirty="0" smtClean="0"/>
              <a:t>estuviera simplemente </a:t>
            </a:r>
            <a:r>
              <a:rPr lang="es-MX" sz="1900" dirty="0"/>
              <a:t>empotrada, el momento </a:t>
            </a:r>
            <a:r>
              <a:rPr lang="es-MX" sz="1900" dirty="0" smtClean="0"/>
              <a:t>máximo </a:t>
            </a:r>
            <a:r>
              <a:rPr lang="es-MX" sz="1900" dirty="0"/>
              <a:t>por carga de gravedad </a:t>
            </a:r>
            <a:r>
              <a:rPr lang="es-MX" sz="1900" dirty="0" smtClean="0"/>
              <a:t>estará </a:t>
            </a:r>
            <a:r>
              <a:rPr lang="es-MX" sz="1900" dirty="0"/>
              <a:t>sobreestimado y la viga quedara algo </a:t>
            </a:r>
            <a:r>
              <a:rPr lang="es-MX" sz="1900" dirty="0" smtClean="0"/>
              <a:t>sobre diseñada. Si </a:t>
            </a:r>
            <a:r>
              <a:rPr lang="es-MX" sz="1900" dirty="0"/>
              <a:t>se sigue con este concepto las especificaciones requieren que se cumpla:</a:t>
            </a:r>
          </a:p>
          <a:p>
            <a:pPr algn="just" eaLnBrk="1" hangingPunct="1">
              <a:buFont typeface="Wingdings" pitchFamily="2" charset="2"/>
              <a:buNone/>
              <a:defRPr/>
            </a:pPr>
            <a:endParaRPr lang="es-MX" sz="1900" dirty="0"/>
          </a:p>
          <a:p>
            <a:pPr marL="342900" indent="-342900" algn="just" eaLnBrk="1" hangingPunct="1">
              <a:buFont typeface="+mj-lt"/>
              <a:buAutoNum type="arabicPeriod"/>
              <a:defRPr/>
            </a:pPr>
            <a:r>
              <a:rPr lang="es-MX" sz="1900" dirty="0" smtClean="0"/>
              <a:t>Aunque </a:t>
            </a:r>
            <a:r>
              <a:rPr lang="es-MX" sz="1900" dirty="0"/>
              <a:t>las vigas no </a:t>
            </a:r>
            <a:r>
              <a:rPr lang="es-MX" sz="1900" dirty="0" smtClean="0"/>
              <a:t>estén </a:t>
            </a:r>
            <a:r>
              <a:rPr lang="es-MX" sz="1900" dirty="0"/>
              <a:t>simplemente apoyadas, ellas deben ser capaces de soportar las cargas de gravedad como si ellas lo estuvieran.</a:t>
            </a:r>
          </a:p>
          <a:p>
            <a:pPr marL="342900" indent="-342900" algn="just" eaLnBrk="1" hangingPunct="1">
              <a:buFont typeface="+mj-lt"/>
              <a:buAutoNum type="arabicPeriod"/>
              <a:defRPr/>
            </a:pPr>
            <a:r>
              <a:rPr lang="es-MX" sz="1900" dirty="0" smtClean="0"/>
              <a:t>Las </a:t>
            </a:r>
            <a:r>
              <a:rPr lang="es-MX" sz="1900" dirty="0"/>
              <a:t>conexiones y los miembros conectados deben ser capaces de resistir los momentos por viento.</a:t>
            </a:r>
          </a:p>
          <a:p>
            <a:pPr marL="342900" indent="-342900" algn="just" eaLnBrk="1" hangingPunct="1">
              <a:buFont typeface="+mj-lt"/>
              <a:buAutoNum type="arabicPeriod"/>
              <a:defRPr/>
            </a:pPr>
            <a:r>
              <a:rPr lang="es-MX" sz="1900" dirty="0" smtClean="0"/>
              <a:t>Las </a:t>
            </a:r>
            <a:r>
              <a:rPr lang="es-MX" sz="1900" dirty="0"/>
              <a:t>conexiones deben tener suficiente capacidad </a:t>
            </a:r>
            <a:r>
              <a:rPr lang="es-MX" sz="1900" dirty="0" smtClean="0"/>
              <a:t>rotacional inelástica </a:t>
            </a:r>
            <a:r>
              <a:rPr lang="es-MX" sz="1900" dirty="0"/>
              <a:t>para que los sujetadores o las soldaduras no queden sobrecargados bajo la </a:t>
            </a:r>
            <a:r>
              <a:rPr lang="es-MX" sz="1900" dirty="0" smtClean="0"/>
              <a:t>acción </a:t>
            </a:r>
            <a:r>
              <a:rPr lang="es-MX" sz="1900" dirty="0"/>
              <a:t>combinada de las cargas de gravedad y viento.</a:t>
            </a:r>
          </a:p>
          <a:p>
            <a:pPr algn="just" eaLnBrk="1" hangingPunct="1">
              <a:defRPr/>
            </a:pPr>
            <a:endParaRPr lang="es-MX" sz="1900" dirty="0" smtClean="0"/>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67</a:t>
            </a:fld>
            <a:r>
              <a:rPr lang="es-MX" dirty="0" smtClean="0"/>
              <a:t>/69</a:t>
            </a:r>
            <a:endParaRPr lang="es-MX" dirty="0"/>
          </a:p>
        </p:txBody>
      </p:sp>
    </p:spTree>
    <p:extLst>
      <p:ext uri="{BB962C8B-B14F-4D97-AF65-F5344CB8AC3E}">
        <p14:creationId xmlns:p14="http://schemas.microsoft.com/office/powerpoint/2010/main" val="3706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CONEXIONES RESISTENTES A MOMENTO</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9" name="13 Rectángulo"/>
          <p:cNvSpPr/>
          <p:nvPr/>
        </p:nvSpPr>
        <p:spPr>
          <a:xfrm>
            <a:off x="474561" y="5054931"/>
            <a:ext cx="9354448" cy="1261884"/>
          </a:xfrm>
          <a:prstGeom prst="rect">
            <a:avLst/>
          </a:prstGeom>
        </p:spPr>
        <p:txBody>
          <a:bodyPr wrap="square">
            <a:spAutoFit/>
          </a:bodyPr>
          <a:lstStyle/>
          <a:p>
            <a:pPr algn="just" eaLnBrk="1" hangingPunct="1">
              <a:defRPr/>
            </a:pPr>
            <a:r>
              <a:rPr lang="es-MX" sz="1900" dirty="0" smtClean="0"/>
              <a:t>La conexión por momento de la figura anterior también ilustra una practica recomendada para el diseño de conexiones: siempre que sea posible, la soldadura debe hacerse en el taller de fabricación y el atornillado tendrá que hacerse en campo. La soldadura de taller es menos cara y puede controlarse, de mejor manera, su calidad.</a:t>
            </a:r>
          </a:p>
        </p:txBody>
      </p:sp>
      <p:pic>
        <p:nvPicPr>
          <p:cNvPr id="11" name="Picture 2" descr="C:\Users\Danny Donnaz\Pictures\Mis escaneos\2012-05 (may)\Expo 30001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6634" y="1848015"/>
            <a:ext cx="3147717" cy="31999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68</a:t>
            </a:fld>
            <a:r>
              <a:rPr lang="es-MX" dirty="0" smtClean="0"/>
              <a:t>/69</a:t>
            </a:r>
            <a:endParaRPr lang="es-MX" dirty="0"/>
          </a:p>
        </p:txBody>
      </p:sp>
    </p:spTree>
    <p:extLst>
      <p:ext uri="{BB962C8B-B14F-4D97-AF65-F5344CB8AC3E}">
        <p14:creationId xmlns:p14="http://schemas.microsoft.com/office/powerpoint/2010/main" val="2408644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3"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6"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7"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smtClean="0"/>
              <a:t>ATIESADORES DE COLUMNAS</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13 Rectángulo"/>
          <p:cNvSpPr/>
          <p:nvPr/>
        </p:nvSpPr>
        <p:spPr>
          <a:xfrm>
            <a:off x="474561" y="1817312"/>
            <a:ext cx="9354448" cy="2139047"/>
          </a:xfrm>
          <a:prstGeom prst="rect">
            <a:avLst/>
          </a:prstGeom>
        </p:spPr>
        <p:txBody>
          <a:bodyPr wrap="square">
            <a:spAutoFit/>
          </a:bodyPr>
          <a:lstStyle/>
          <a:p>
            <a:pPr algn="just">
              <a:buFont typeface="Wingdings" pitchFamily="2" charset="2"/>
              <a:buNone/>
              <a:defRPr/>
            </a:pPr>
            <a:r>
              <a:rPr lang="es-MX" sz="1900" dirty="0"/>
              <a:t>La mayor parte del momento transmitido de la viga a la columna en una conexión rígida toma la forma de un par que consiste en las fuerzas de tensión y compresión en los patines de la viga.</a:t>
            </a:r>
          </a:p>
          <a:p>
            <a:pPr algn="just">
              <a:buFont typeface="Wingdings" pitchFamily="2" charset="2"/>
              <a:buNone/>
              <a:defRPr/>
            </a:pPr>
            <a:r>
              <a:rPr lang="es-MX" sz="1900" dirty="0" smtClean="0"/>
              <a:t>Cuando </a:t>
            </a:r>
            <a:r>
              <a:rPr lang="es-MX" sz="1900" dirty="0"/>
              <a:t>existe un momento negativo, como es el caso con la carga de gravedad, esas fuerzas están dirigidas como se muestra en la figuran con el patín superior de la viga transmitiendo una fuerza de tensión a la columna y el patín inferior transmitiendo una fuerza de compresión.</a:t>
            </a:r>
          </a:p>
        </p:txBody>
      </p:sp>
      <p:pic>
        <p:nvPicPr>
          <p:cNvPr id="15" name="Picture 2"/>
          <p:cNvPicPr>
            <a:picLocks noChangeAspect="1" noChangeArrowheads="1"/>
          </p:cNvPicPr>
          <p:nvPr/>
        </p:nvPicPr>
        <p:blipFill>
          <a:blip r:embed="rId8"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02924" y="3985992"/>
            <a:ext cx="2379870" cy="2178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412374" y="3686846"/>
            <a:ext cx="1616238" cy="2618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158192" y="4206532"/>
            <a:ext cx="2186885" cy="1737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69</a:t>
            </a:fld>
            <a:r>
              <a:rPr lang="es-MX" dirty="0" smtClean="0"/>
              <a:t>/69</a:t>
            </a:r>
            <a:endParaRPr lang="es-MX" dirty="0"/>
          </a:p>
        </p:txBody>
      </p:sp>
    </p:spTree>
    <p:extLst>
      <p:ext uri="{BB962C8B-B14F-4D97-AF65-F5344CB8AC3E}">
        <p14:creationId xmlns:p14="http://schemas.microsoft.com/office/powerpoint/2010/main" val="2856882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smtClean="0"/>
              <a:t>INTRODUCCIÓN</a:t>
            </a:r>
            <a:endParaRPr lang="es-MX"/>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9" name="2 Marcador de contenido"/>
          <p:cNvSpPr txBox="1">
            <a:spLocks/>
          </p:cNvSpPr>
          <p:nvPr/>
        </p:nvSpPr>
        <p:spPr>
          <a:xfrm>
            <a:off x="474561" y="1817312"/>
            <a:ext cx="9354448" cy="2621781"/>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just" eaLnBrk="1" hangingPunct="1">
              <a:buFont typeface="Wingdings" pitchFamily="2" charset="2"/>
              <a:buNone/>
            </a:pPr>
            <a:r>
              <a:rPr lang="es-MX" sz="1900" dirty="0" smtClean="0">
                <a:effectLst/>
                <a:cs typeface="Arial" charset="0"/>
              </a:rPr>
              <a:t>La soldadura tiene varias ventajas sobre el atornillado. Una conexión soldada es, a menudo más simple en concepto y requiere pocos, si acaso, agujeros(tornillos de montaje). Las conexiones que son extremadamente complejas pueden resultar muy simples con el uso de la soldadura. </a:t>
            </a:r>
          </a:p>
        </p:txBody>
      </p:sp>
      <p:pic>
        <p:nvPicPr>
          <p:cNvPr id="11" name="Picture 2"/>
          <p:cNvPicPr>
            <a:picLocks noChangeAspect="1" noChangeArrowheads="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l="34247"/>
          <a:stretch/>
        </p:blipFill>
        <p:spPr bwMode="auto">
          <a:xfrm>
            <a:off x="2896474" y="3128202"/>
            <a:ext cx="4510622" cy="3107666"/>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7</a:t>
            </a:fld>
            <a:r>
              <a:rPr lang="es-MX" dirty="0" smtClean="0"/>
              <a:t>/69</a:t>
            </a:r>
            <a:endParaRPr lang="es-MX" dirty="0"/>
          </a:p>
        </p:txBody>
      </p:sp>
    </p:spTree>
    <p:extLst>
      <p:ext uri="{BB962C8B-B14F-4D97-AF65-F5344CB8AC3E}">
        <p14:creationId xmlns:p14="http://schemas.microsoft.com/office/powerpoint/2010/main" val="346331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smtClean="0"/>
              <a:t>INTRODUCCIÓN</a:t>
            </a:r>
            <a:endParaRPr lang="es-MX"/>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pic>
        <p:nvPicPr>
          <p:cNvPr id="10" name="Picture 3"/>
          <p:cNvPicPr>
            <a:picLocks noChangeAspect="1" noChangeArrowheads="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l="25349" t="25302" r="41644" b="17420"/>
          <a:stretch/>
        </p:blipFill>
        <p:spPr bwMode="auto">
          <a:xfrm>
            <a:off x="3420708" y="3416778"/>
            <a:ext cx="3599569" cy="2828088"/>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15" name="2 Marcador de contenido"/>
          <p:cNvSpPr txBox="1">
            <a:spLocks/>
          </p:cNvSpPr>
          <p:nvPr/>
        </p:nvSpPr>
        <p:spPr>
          <a:xfrm>
            <a:off x="474561" y="1848015"/>
            <a:ext cx="9354448" cy="2242120"/>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just" eaLnBrk="1" hangingPunct="1">
              <a:buFont typeface="Wingdings" pitchFamily="2" charset="2"/>
              <a:buNone/>
            </a:pPr>
            <a:r>
              <a:rPr lang="es-MX" sz="1900" dirty="0" smtClean="0">
                <a:effectLst/>
                <a:cs typeface="Arial" charset="0"/>
              </a:rPr>
              <a:t>La versión soldada resulta mas elegante en su simplicidad, aunque tiene algunas desventajas; se requieren trabajadores calificados para soldar y la inspección puede ser difícil y cara. Aunque esta desventaja puede superarse, al emplear soldadura de taller en vez de soldadura de campo. Cuando una conexión se hace con una combinación de soldadura y tornillos, la soldadura puede hacerse en taller y el atornillado en campo.</a:t>
            </a: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8</a:t>
            </a:fld>
            <a:r>
              <a:rPr lang="es-MX" dirty="0" smtClean="0"/>
              <a:t>/69</a:t>
            </a:r>
            <a:endParaRPr lang="es-MX" dirty="0"/>
          </a:p>
        </p:txBody>
      </p:sp>
    </p:spTree>
    <p:extLst>
      <p:ext uri="{BB962C8B-B14F-4D97-AF65-F5344CB8AC3E}">
        <p14:creationId xmlns:p14="http://schemas.microsoft.com/office/powerpoint/2010/main" val="155674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D LOGO.jpg"/>
          <p:cNvPicPr>
            <a:picLocks noChangeAspect="1"/>
          </p:cNvPicPr>
          <p:nvPr/>
        </p:nvPicPr>
        <p:blipFill>
          <a:blip r:embed="rId2" cstate="print"/>
          <a:stretch>
            <a:fillRect/>
          </a:stretch>
        </p:blipFill>
        <p:spPr>
          <a:xfrm>
            <a:off x="271857" y="258432"/>
            <a:ext cx="1577552" cy="720000"/>
          </a:xfrm>
          <a:prstGeom prst="rect">
            <a:avLst/>
          </a:prstGeom>
        </p:spPr>
      </p:pic>
      <p:pic>
        <p:nvPicPr>
          <p:cNvPr id="5" name="Picture 2" descr="http://www.conadeipfba.org.mx/sites/default/files/dev1/sites/default/files/images/equipos/logo-institucion/institucion-itlp.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4871" y="116634"/>
            <a:ext cx="1354861" cy="1003601"/>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5"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a:solidFill>
                  <a:prstClr val="white"/>
                </a:solidFill>
                <a:hlinkClick r:id="rId6" action="ppaction://hlinksldjump"/>
              </a:rPr>
              <a:t>ÍNDICE</a:t>
            </a:r>
            <a:endParaRPr lang="es-MX" sz="1801">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smtClean="0"/>
              <a:t>INTRODUCCIÓN</a:t>
            </a:r>
            <a:endParaRPr lang="es-MX"/>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CONEXIONES</a:t>
            </a: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pic>
        <p:nvPicPr>
          <p:cNvPr id="11" name="Picture 2"/>
          <p:cNvPicPr>
            <a:picLocks noChangeAspect="1" noChangeArrowheads="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l="29894" t="33656" r="29722" b="20683"/>
          <a:stretch/>
        </p:blipFill>
        <p:spPr bwMode="auto">
          <a:xfrm>
            <a:off x="2593299" y="3011150"/>
            <a:ext cx="5254388" cy="3166281"/>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17" name="2 Marcador de contenido"/>
          <p:cNvSpPr txBox="1">
            <a:spLocks/>
          </p:cNvSpPr>
          <p:nvPr/>
        </p:nvSpPr>
        <p:spPr>
          <a:xfrm>
            <a:off x="474561" y="1833419"/>
            <a:ext cx="9354448" cy="1620500"/>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just" eaLnBrk="1" hangingPunct="1">
              <a:buFont typeface="Wingdings" pitchFamily="2" charset="2"/>
              <a:buNone/>
            </a:pPr>
            <a:r>
              <a:rPr lang="es-MX" sz="1900" dirty="0" smtClean="0">
                <a:effectLst/>
                <a:cs typeface="Arial" charset="0"/>
              </a:rPr>
              <a:t>Al considerar el comportamiento de los diferentes tipos de conexiones, es conveniente clasificarlas de acuerdo con el tipo de carga. El empalme traslapado del miembro en tensión se muestra en la figura. Somete a los sujetadores a fuerzas que tienden a cortar el vástago del sujetador.</a:t>
            </a: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9</a:t>
            </a:fld>
            <a:r>
              <a:rPr lang="es-MX" dirty="0" smtClean="0"/>
              <a:t>/69</a:t>
            </a:r>
            <a:endParaRPr lang="es-MX" dirty="0"/>
          </a:p>
        </p:txBody>
      </p:sp>
    </p:spTree>
    <p:extLst>
      <p:ext uri="{BB962C8B-B14F-4D97-AF65-F5344CB8AC3E}">
        <p14:creationId xmlns:p14="http://schemas.microsoft.com/office/powerpoint/2010/main" val="74684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6532</TotalTime>
  <Words>5555</Words>
  <Application>Microsoft Office PowerPoint</Application>
  <PresentationFormat>Personalizado</PresentationFormat>
  <Paragraphs>639</Paragraphs>
  <Slides>69</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69</vt:i4>
      </vt:variant>
    </vt:vector>
  </HeadingPairs>
  <TitlesOfParts>
    <vt:vector size="76" baseType="lpstr">
      <vt:lpstr>Arial</vt:lpstr>
      <vt:lpstr>Calibri</vt:lpstr>
      <vt:lpstr>Calibri Light</vt:lpstr>
      <vt:lpstr>Cambria Math</vt:lpstr>
      <vt:lpstr>Century Gothic</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conexión se clasifica como simple y se considera que cada sujetador resiste una porción igual a las carga. Se determinará la resistencia correspondiente a un sujetador y se mulplicará por el número total de sujetadores.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 Martínez</dc:creator>
  <cp:lastModifiedBy>Usuario</cp:lastModifiedBy>
  <cp:revision>311</cp:revision>
  <dcterms:created xsi:type="dcterms:W3CDTF">2015-11-21T01:43:00Z</dcterms:created>
  <dcterms:modified xsi:type="dcterms:W3CDTF">2021-05-18T01:46:04Z</dcterms:modified>
</cp:coreProperties>
</file>