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10440988" cy="6858000"/>
  <p:notesSz cx="6858000" cy="9144000"/>
  <p:defaultTextStyle>
    <a:defPPr lvl="0">
      <a:defRPr lang="es-MX"/>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56" y="32"/>
      </p:cViewPr>
      <p:guideLst>
        <p:guide orient="horz" pos="2160"/>
        <p:guide pos="33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80546-17A2-41E8-9E5D-C8CFC0348118}" type="datetimeFigureOut">
              <a:rPr lang="es-MX" smtClean="0"/>
              <a:t>17/04/2023</a:t>
            </a:fld>
            <a:endParaRPr lang="es-MX"/>
          </a:p>
        </p:txBody>
      </p:sp>
      <p:sp>
        <p:nvSpPr>
          <p:cNvPr id="4" name="Marcador de imagen de diapositiva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E9684-3DCB-4401-9882-BB3C6EB2C21F}" type="slidenum">
              <a:rPr lang="es-MX" smtClean="0"/>
              <a:t>‹Nº›</a:t>
            </a:fld>
            <a:endParaRPr lang="es-MX"/>
          </a:p>
        </p:txBody>
      </p:sp>
    </p:spTree>
    <p:extLst>
      <p:ext uri="{BB962C8B-B14F-4D97-AF65-F5344CB8AC3E}">
        <p14:creationId xmlns:p14="http://schemas.microsoft.com/office/powerpoint/2010/main" val="132387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BFE9684-3DCB-4401-9882-BB3C6EB2C21F}" type="slidenum">
              <a:rPr lang="es-MX" smtClean="0"/>
              <a:t>1</a:t>
            </a:fld>
            <a:endParaRPr lang="es-MX"/>
          </a:p>
        </p:txBody>
      </p:sp>
    </p:spTree>
    <p:extLst>
      <p:ext uri="{BB962C8B-B14F-4D97-AF65-F5344CB8AC3E}">
        <p14:creationId xmlns:p14="http://schemas.microsoft.com/office/powerpoint/2010/main" val="359316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3074" y="1122363"/>
            <a:ext cx="887484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05124" y="3602038"/>
            <a:ext cx="783074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0F68A0-C8C5-47ED-916A-38A3B7128595}" type="datetime1">
              <a:rPr lang="es-MX" smtClean="0"/>
              <a:t>17/04/2023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28687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593A70-96E8-4573-A7B4-30B93B7FB7A9}" type="datetime1">
              <a:rPr lang="es-MX" smtClean="0"/>
              <a:t>17/04/2023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71277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833" y="365125"/>
            <a:ext cx="2251338"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17818" y="365125"/>
            <a:ext cx="662350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781A440-637F-4A0A-92C7-7998C33E3396}" type="datetime1">
              <a:rPr lang="es-MX" smtClean="0"/>
              <a:t>17/04/2023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97240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EE5BA3-A9D6-40FE-975D-691E571F9F04}" type="datetime1">
              <a:rPr lang="es-MX" smtClean="0"/>
              <a:t>17/04/2023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b="1">
                <a:solidFill>
                  <a:schemeClr val="accent1"/>
                </a:solidFill>
              </a:defRPr>
            </a:lvl1pPr>
          </a:lstStyle>
          <a:p>
            <a:fld id="{7B9BE44C-35C6-4484-9F8C-73DD43F795BB}" type="slidenum">
              <a:rPr lang="es-MX" smtClean="0"/>
              <a:pPr/>
              <a:t>‹Nº›</a:t>
            </a:fld>
            <a:r>
              <a:rPr lang="es-MX" dirty="0"/>
              <a:t>/97</a:t>
            </a:r>
          </a:p>
        </p:txBody>
      </p:sp>
      <p:pic>
        <p:nvPicPr>
          <p:cNvPr id="7" name="Imagen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042" y="70912"/>
            <a:ext cx="1161290" cy="1080000"/>
          </a:xfrm>
          <a:prstGeom prst="rect">
            <a:avLst/>
          </a:prstGeom>
        </p:spPr>
      </p:pic>
      <p:pic>
        <p:nvPicPr>
          <p:cNvPr id="8" name="Imagen 7"/>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884655" y="70912"/>
            <a:ext cx="1080000" cy="1080000"/>
          </a:xfrm>
          <a:prstGeom prst="rect">
            <a:avLst/>
          </a:prstGeom>
        </p:spPr>
      </p:pic>
    </p:spTree>
    <p:extLst>
      <p:ext uri="{BB962C8B-B14F-4D97-AF65-F5344CB8AC3E}">
        <p14:creationId xmlns:p14="http://schemas.microsoft.com/office/powerpoint/2010/main" val="282955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12381" y="1709740"/>
            <a:ext cx="9005352"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12381" y="4589465"/>
            <a:ext cx="900535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AB83708-CE5B-4C7D-B1B1-58091C1454A7}" type="datetime1">
              <a:rPr lang="es-MX" smtClean="0"/>
              <a:t>17/04/2023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80322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17818" y="1825625"/>
            <a:ext cx="443742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285750" y="1825625"/>
            <a:ext cx="443742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19C644-BB27-48E9-907C-B4D63BE177EB}" type="datetime1">
              <a:rPr lang="es-MX" smtClean="0"/>
              <a:t>17/04/2023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25848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19178" y="365127"/>
            <a:ext cx="9005352"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9179" y="1681163"/>
            <a:ext cx="44170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719179" y="2505075"/>
            <a:ext cx="441702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285751" y="1681163"/>
            <a:ext cx="44387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285751" y="2505075"/>
            <a:ext cx="443878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9EF757-65D1-4166-9256-B7D7E066A97D}" type="datetime1">
              <a:rPr lang="es-MX" smtClean="0"/>
              <a:t>17/04/2023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331502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479AFB-636E-448C-885A-9B6EF41B698C}" type="datetime1">
              <a:rPr lang="es-MX" smtClean="0"/>
              <a:t>17/04/2023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215679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39FD1-A93E-4E55-83BB-558999732AB9}" type="datetime1">
              <a:rPr lang="es-MX" smtClean="0"/>
              <a:t>17/04/2023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38801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178" y="457200"/>
            <a:ext cx="3367490"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38780" y="987427"/>
            <a:ext cx="52857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19178" y="2057400"/>
            <a:ext cx="33674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BBDE1D0-26C5-4EDB-9AAC-E65E7CC4A53B}" type="datetime1">
              <a:rPr lang="es-MX" smtClean="0"/>
              <a:t>17/04/2023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10336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19178" y="457200"/>
            <a:ext cx="3367490"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38780" y="987427"/>
            <a:ext cx="52857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9178" y="2057400"/>
            <a:ext cx="33674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AEAC8F-5FF1-4768-AA04-52B6EA01E17E}" type="datetime1">
              <a:rPr lang="es-MX" smtClean="0"/>
              <a:t>17/04/2023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B9BE44C-35C6-4484-9F8C-73DD43F795BB}" type="slidenum">
              <a:rPr lang="es-MX" smtClean="0"/>
              <a:t>‹Nº›</a:t>
            </a:fld>
            <a:endParaRPr lang="es-MX"/>
          </a:p>
        </p:txBody>
      </p:sp>
    </p:spTree>
    <p:extLst>
      <p:ext uri="{BB962C8B-B14F-4D97-AF65-F5344CB8AC3E}">
        <p14:creationId xmlns:p14="http://schemas.microsoft.com/office/powerpoint/2010/main" val="83608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rgbClr val="92D050"/>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818" y="365127"/>
            <a:ext cx="9005352"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7818" y="1825625"/>
            <a:ext cx="9005352"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17818" y="6356352"/>
            <a:ext cx="23492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D2E37-C0FF-45F9-81D5-D1BD192D5762}" type="datetime1">
              <a:rPr lang="es-MX" smtClean="0"/>
              <a:t>17/04/2023</a:t>
            </a:fld>
            <a:endParaRPr lang="es-MX"/>
          </a:p>
        </p:txBody>
      </p:sp>
      <p:sp>
        <p:nvSpPr>
          <p:cNvPr id="5" name="Footer Placeholder 4"/>
          <p:cNvSpPr>
            <a:spLocks noGrp="1"/>
          </p:cNvSpPr>
          <p:nvPr>
            <p:ph type="ftr" sz="quarter" idx="3"/>
          </p:nvPr>
        </p:nvSpPr>
        <p:spPr>
          <a:xfrm>
            <a:off x="3458578" y="6356352"/>
            <a:ext cx="352383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373948" y="6356352"/>
            <a:ext cx="23492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BE44C-35C6-4484-9F8C-73DD43F795BB}" type="slidenum">
              <a:rPr lang="es-MX" smtClean="0"/>
              <a:t>‹Nº›</a:t>
            </a:fld>
            <a:endParaRPr lang="es-MX"/>
          </a:p>
        </p:txBody>
      </p:sp>
    </p:spTree>
    <p:extLst>
      <p:ext uri="{BB962C8B-B14F-4D97-AF65-F5344CB8AC3E}">
        <p14:creationId xmlns:p14="http://schemas.microsoft.com/office/powerpoint/2010/main" val="153766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3.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9.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80.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6.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xml"/><Relationship Id="rId7" Type="http://schemas.openxmlformats.org/officeDocument/2006/relationships/image" Target="../media/image3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2.xml"/><Relationship Id="rId7" Type="http://schemas.openxmlformats.org/officeDocument/2006/relationships/image" Target="../media/image34.png"/><Relationship Id="rId2" Type="http://schemas.openxmlformats.org/officeDocument/2006/relationships/slide" Target="slide1.xml"/><Relationship Id="rId1" Type="http://schemas.openxmlformats.org/officeDocument/2006/relationships/slideLayout" Target="../slideLayouts/slideLayout2.xml"/><Relationship Id="rId10" Type="http://schemas.openxmlformats.org/officeDocument/2006/relationships/image" Target="../media/image240.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Lrfd.pdf"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6.jpe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391.png"/><Relationship Id="rId4" Type="http://schemas.openxmlformats.org/officeDocument/2006/relationships/image" Target="../media/image331.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9.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11.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7.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20.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30.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21.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10.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6.pn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933" y="2403761"/>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a:effectLst/>
              </a:rPr>
              <a:t>ELEMENTOS A FLEXOCOMPRESIÓN</a:t>
            </a:r>
            <a:endParaRPr lang="es-MX" dirty="0"/>
          </a:p>
        </p:txBody>
      </p:sp>
      <p:sp>
        <p:nvSpPr>
          <p:cNvPr id="12"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10 Rectángulo">
            <a:hlinkClick r:id="rId3"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4" action="ppaction://hlinksldjump"/>
              </a:rPr>
              <a:t>ÍNDICE</a:t>
            </a:r>
            <a:endParaRPr lang="es-MX" sz="1801" dirty="0">
              <a:solidFill>
                <a:prstClr val="white"/>
              </a:solidFill>
            </a:endParaRPr>
          </a:p>
        </p:txBody>
      </p:sp>
      <p:sp>
        <p:nvSpPr>
          <p:cNvPr id="15"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a:t>
            </a:fld>
            <a:r>
              <a:rPr lang="es-MX"/>
              <a:t>/97</a:t>
            </a:r>
            <a:endParaRPr lang="es-MX" dirty="0"/>
          </a:p>
        </p:txBody>
      </p:sp>
    </p:spTree>
    <p:extLst>
      <p:ext uri="{BB962C8B-B14F-4D97-AF65-F5344CB8AC3E}">
        <p14:creationId xmlns:p14="http://schemas.microsoft.com/office/powerpoint/2010/main" val="1962685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EJEMPLO-SOLUCIÓN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5" name="Rectangle 1042"/>
          <p:cNvSpPr>
            <a:spLocks noChangeArrowheads="1"/>
          </p:cNvSpPr>
          <p:nvPr/>
        </p:nvSpPr>
        <p:spPr bwMode="blackGray">
          <a:xfrm>
            <a:off x="474561" y="1710100"/>
            <a:ext cx="9354448" cy="719138"/>
          </a:xfrm>
          <a:prstGeom prst="rect">
            <a:avLst/>
          </a:prstGeom>
          <a:noFill/>
          <a:ln w="9525">
            <a:noFill/>
            <a:miter lim="800000"/>
            <a:headEnd/>
            <a:tailEnd/>
          </a:ln>
          <a:effectLst/>
        </p:spPr>
        <p:txBody>
          <a:bodyPr lIns="92075" tIns="46038" rIns="92075" bIns="46038" anchor="ctr"/>
          <a:lstStyle/>
          <a:p>
            <a:pPr algn="ctr" fontAlgn="base">
              <a:spcBef>
                <a:spcPct val="0"/>
              </a:spcBef>
              <a:spcAft>
                <a:spcPct val="0"/>
              </a:spcAft>
              <a:defRPr/>
            </a:pPr>
            <a:r>
              <a:rPr lang="es-ES" sz="1900" dirty="0"/>
              <a:t>Determine que ecuación de interacción gobierna</a:t>
            </a:r>
          </a:p>
        </p:txBody>
      </p:sp>
      <mc:AlternateContent xmlns:mc="http://schemas.openxmlformats.org/markup-compatibility/2006" xmlns:a14="http://schemas.microsoft.com/office/drawing/2010/main">
        <mc:Choice Requires="a14">
          <p:sp>
            <p:nvSpPr>
              <p:cNvPr id="17" name="13 CuadroTexto"/>
              <p:cNvSpPr txBox="1"/>
              <p:nvPr/>
            </p:nvSpPr>
            <p:spPr>
              <a:xfrm>
                <a:off x="1502566" y="2630963"/>
                <a:ext cx="7392367" cy="636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MX" sz="190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𝑃𝑢</m:t>
                          </m:r>
                        </m:num>
                        <m:den>
                          <m:r>
                            <m:rPr>
                              <m:sty m:val="p"/>
                            </m:rPr>
                            <a:rPr lang="el-GR" sz="1900" i="1" smtClean="0">
                              <a:solidFill>
                                <a:schemeClr val="tx1"/>
                              </a:solidFill>
                              <a:effectLst/>
                              <a:latin typeface="Cambria Math" panose="02040503050406030204" pitchFamily="18" charset="0"/>
                              <a:ea typeface="Cambria Math"/>
                            </a:rPr>
                            <m:t>Φ</m:t>
                          </m:r>
                          <m:r>
                            <a:rPr lang="es-MX" sz="1900" b="0" i="1" smtClean="0">
                              <a:solidFill>
                                <a:schemeClr val="tx1"/>
                              </a:solidFill>
                              <a:effectLst/>
                              <a:latin typeface="Cambria Math" panose="02040503050406030204" pitchFamily="18" charset="0"/>
                              <a:ea typeface="Cambria Math"/>
                            </a:rPr>
                            <m:t>𝑐</m:t>
                          </m:r>
                          <m:r>
                            <a:rPr lang="es-MX" sz="1900" b="0" i="1" smtClean="0">
                              <a:solidFill>
                                <a:schemeClr val="tx1"/>
                              </a:solidFill>
                              <a:effectLst/>
                              <a:latin typeface="Cambria Math" panose="02040503050406030204" pitchFamily="18" charset="0"/>
                              <a:ea typeface="Cambria Math"/>
                            </a:rPr>
                            <m:t> </m:t>
                          </m:r>
                          <m:r>
                            <a:rPr lang="es-MX" sz="1900" b="0" i="1" smtClean="0">
                              <a:solidFill>
                                <a:schemeClr val="tx1"/>
                              </a:solidFill>
                              <a:effectLst/>
                              <a:latin typeface="Cambria Math" panose="02040503050406030204" pitchFamily="18" charset="0"/>
                              <a:ea typeface="Cambria Math"/>
                            </a:rPr>
                            <m:t>𝑃𝑛</m:t>
                          </m:r>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200</m:t>
                          </m:r>
                        </m:num>
                        <m:den>
                          <m:r>
                            <a:rPr lang="es-MX" sz="1900" b="0" i="1" smtClean="0">
                              <a:solidFill>
                                <a:schemeClr val="tx1"/>
                              </a:solidFill>
                              <a:effectLst/>
                              <a:latin typeface="Cambria Math" panose="02040503050406030204" pitchFamily="18" charset="0"/>
                            </a:rPr>
                            <m:t>365</m:t>
                          </m:r>
                        </m:den>
                      </m:f>
                      <m:r>
                        <a:rPr lang="es-MX" sz="1900" b="0" i="1" smtClean="0">
                          <a:solidFill>
                            <a:schemeClr val="tx1"/>
                          </a:solidFill>
                          <a:effectLst/>
                          <a:latin typeface="Cambria Math" panose="02040503050406030204" pitchFamily="18" charset="0"/>
                        </a:rPr>
                        <m:t>=0.5479 </m:t>
                      </m:r>
                      <m:r>
                        <a:rPr lang="es-MX" sz="1900" b="0" i="1" smtClean="0">
                          <a:solidFill>
                            <a:schemeClr val="tx1"/>
                          </a:solidFill>
                          <a:effectLst/>
                          <a:latin typeface="Cambria Math" panose="02040503050406030204" pitchFamily="18" charset="0"/>
                          <a:ea typeface="Cambria Math"/>
                        </a:rPr>
                        <m:t>&gt;0.2   ∴</m:t>
                      </m:r>
                      <m:r>
                        <m:rPr>
                          <m:sty m:val="p"/>
                        </m:rPr>
                        <a:rPr lang="es-MX" sz="1900" b="0" i="0" smtClean="0">
                          <a:solidFill>
                            <a:schemeClr val="tx1"/>
                          </a:solidFill>
                          <a:effectLst/>
                          <a:latin typeface="Cambria Math" panose="02040503050406030204" pitchFamily="18" charset="0"/>
                          <a:ea typeface="Cambria Math"/>
                        </a:rPr>
                        <m:t>use</m:t>
                      </m:r>
                      <m:r>
                        <a:rPr lang="es-MX" sz="1900" b="0" i="0" smtClean="0">
                          <a:solidFill>
                            <a:schemeClr val="tx1"/>
                          </a:solidFill>
                          <a:effectLst/>
                          <a:latin typeface="Cambria Math" panose="02040503050406030204" pitchFamily="18" charset="0"/>
                          <a:ea typeface="Cambria Math"/>
                        </a:rPr>
                        <m:t> </m:t>
                      </m:r>
                      <m:r>
                        <m:rPr>
                          <m:sty m:val="p"/>
                        </m:rPr>
                        <a:rPr lang="es-MX" sz="1900" b="0" i="0" smtClean="0">
                          <a:solidFill>
                            <a:schemeClr val="tx1"/>
                          </a:solidFill>
                          <a:effectLst/>
                          <a:latin typeface="Cambria Math" panose="02040503050406030204" pitchFamily="18" charset="0"/>
                          <a:ea typeface="Cambria Math"/>
                        </a:rPr>
                        <m:t>la</m:t>
                      </m:r>
                      <m:r>
                        <a:rPr lang="es-MX" sz="1900" b="0" i="0" smtClean="0">
                          <a:solidFill>
                            <a:schemeClr val="tx1"/>
                          </a:solidFill>
                          <a:effectLst/>
                          <a:latin typeface="Cambria Math" panose="02040503050406030204" pitchFamily="18" charset="0"/>
                          <a:ea typeface="Cambria Math"/>
                        </a:rPr>
                        <m:t> </m:t>
                      </m:r>
                      <m:r>
                        <m:rPr>
                          <m:sty m:val="p"/>
                        </m:rPr>
                        <a:rPr lang="es-MX" sz="1900" b="0" i="0" smtClean="0">
                          <a:solidFill>
                            <a:schemeClr val="tx1"/>
                          </a:solidFill>
                          <a:effectLst/>
                          <a:latin typeface="Cambria Math" panose="02040503050406030204" pitchFamily="18" charset="0"/>
                          <a:ea typeface="Cambria Math"/>
                        </a:rPr>
                        <m:t>Ec</m:t>
                      </m:r>
                      <m:r>
                        <a:rPr lang="es-MX" sz="1900" b="0" i="0" smtClean="0">
                          <a:solidFill>
                            <a:schemeClr val="tx1"/>
                          </a:solidFill>
                          <a:effectLst/>
                          <a:latin typeface="Cambria Math" panose="02040503050406030204" pitchFamily="18" charset="0"/>
                          <a:ea typeface="Cambria Math"/>
                        </a:rPr>
                        <m:t>. </m:t>
                      </m:r>
                      <m:r>
                        <m:rPr>
                          <m:sty m:val="p"/>
                        </m:rPr>
                        <a:rPr lang="es-MX" sz="1900" b="0" i="0" smtClean="0">
                          <a:solidFill>
                            <a:schemeClr val="tx1"/>
                          </a:solidFill>
                          <a:effectLst/>
                          <a:latin typeface="Cambria Math" panose="02040503050406030204" pitchFamily="18" charset="0"/>
                          <a:ea typeface="Cambria Math"/>
                        </a:rPr>
                        <m:t>H</m:t>
                      </m:r>
                      <m:r>
                        <a:rPr lang="es-MX" sz="1900" b="0" i="0" smtClean="0">
                          <a:solidFill>
                            <a:schemeClr val="tx1"/>
                          </a:solidFill>
                          <a:effectLst/>
                          <a:latin typeface="Cambria Math" panose="02040503050406030204" pitchFamily="18" charset="0"/>
                          <a:ea typeface="Cambria Math"/>
                        </a:rPr>
                        <m:t>1−1</m:t>
                      </m:r>
                      <m:r>
                        <m:rPr>
                          <m:sty m:val="p"/>
                        </m:rPr>
                        <a:rPr lang="es-MX" sz="1900" b="0" i="0" smtClean="0">
                          <a:solidFill>
                            <a:schemeClr val="tx1"/>
                          </a:solidFill>
                          <a:effectLst/>
                          <a:latin typeface="Cambria Math" panose="02040503050406030204" pitchFamily="18" charset="0"/>
                          <a:ea typeface="Cambria Math"/>
                        </a:rPr>
                        <m:t>a</m:t>
                      </m:r>
                      <m:r>
                        <a:rPr lang="es-MX" sz="1900" b="0" i="0" smtClean="0">
                          <a:solidFill>
                            <a:schemeClr val="tx1"/>
                          </a:solidFill>
                          <a:effectLst/>
                          <a:latin typeface="Cambria Math" panose="02040503050406030204" pitchFamily="18" charset="0"/>
                          <a:ea typeface="Cambria Math"/>
                        </a:rPr>
                        <m:t> </m:t>
                      </m:r>
                      <m:r>
                        <m:rPr>
                          <m:sty m:val="p"/>
                        </m:rPr>
                        <a:rPr lang="es-MX" sz="1900" b="0" i="0" smtClean="0">
                          <a:solidFill>
                            <a:schemeClr val="tx1"/>
                          </a:solidFill>
                          <a:effectLst/>
                          <a:latin typeface="Cambria Math" panose="02040503050406030204" pitchFamily="18" charset="0"/>
                          <a:ea typeface="Cambria Math"/>
                        </a:rPr>
                        <m:t>del</m:t>
                      </m:r>
                      <m:r>
                        <a:rPr lang="es-MX" sz="1900" b="0" i="0" smtClean="0">
                          <a:solidFill>
                            <a:schemeClr val="tx1"/>
                          </a:solidFill>
                          <a:effectLst/>
                          <a:latin typeface="Cambria Math" panose="02040503050406030204" pitchFamily="18" charset="0"/>
                          <a:ea typeface="Cambria Math"/>
                        </a:rPr>
                        <m:t> </m:t>
                      </m:r>
                      <m:r>
                        <m:rPr>
                          <m:sty m:val="p"/>
                        </m:rPr>
                        <a:rPr lang="es-MX" sz="1900" b="0" i="0" smtClean="0">
                          <a:solidFill>
                            <a:schemeClr val="tx1"/>
                          </a:solidFill>
                          <a:effectLst/>
                          <a:latin typeface="Cambria Math" panose="02040503050406030204" pitchFamily="18" charset="0"/>
                          <a:ea typeface="Cambria Math"/>
                        </a:rPr>
                        <m:t>AISC</m:t>
                      </m:r>
                    </m:oMath>
                  </m:oMathPara>
                </a14:m>
                <a:endParaRPr lang="es-MX" sz="1900" dirty="0">
                  <a:solidFill>
                    <a:schemeClr val="tx1"/>
                  </a:solidFill>
                  <a:effectLst/>
                </a:endParaRPr>
              </a:p>
            </p:txBody>
          </p:sp>
        </mc:Choice>
        <mc:Fallback xmlns="">
          <p:sp>
            <p:nvSpPr>
              <p:cNvPr id="17" name="13 CuadroTexto"/>
              <p:cNvSpPr txBox="1">
                <a:spLocks noRot="1" noChangeAspect="1" noMove="1" noResize="1" noEditPoints="1" noAdjustHandles="1" noChangeArrowheads="1" noChangeShapeType="1" noTextEdit="1"/>
              </p:cNvSpPr>
              <p:nvPr/>
            </p:nvSpPr>
            <p:spPr>
              <a:xfrm>
                <a:off x="1502566" y="2630963"/>
                <a:ext cx="7392367" cy="63664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4 CuadroTexto"/>
              <p:cNvSpPr txBox="1"/>
              <p:nvPr/>
            </p:nvSpPr>
            <p:spPr>
              <a:xfrm>
                <a:off x="474561" y="3625278"/>
                <a:ext cx="9354448" cy="7493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MX" sz="190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𝑃𝑢</m:t>
                          </m:r>
                        </m:num>
                        <m:den>
                          <m:r>
                            <m:rPr>
                              <m:sty m:val="p"/>
                            </m:rPr>
                            <a:rPr lang="el-GR" sz="1900" i="1" smtClean="0">
                              <a:solidFill>
                                <a:schemeClr val="tx1"/>
                              </a:solidFill>
                              <a:effectLst/>
                              <a:latin typeface="Cambria Math" panose="02040503050406030204" pitchFamily="18" charset="0"/>
                              <a:ea typeface="Cambria Math"/>
                            </a:rPr>
                            <m:t>Φ</m:t>
                          </m:r>
                          <m:r>
                            <a:rPr lang="es-MX" sz="1900" b="0" i="1" smtClean="0">
                              <a:solidFill>
                                <a:schemeClr val="tx1"/>
                              </a:solidFill>
                              <a:effectLst/>
                              <a:latin typeface="Cambria Math" panose="02040503050406030204" pitchFamily="18" charset="0"/>
                              <a:ea typeface="Cambria Math"/>
                            </a:rPr>
                            <m:t>𝑐</m:t>
                          </m:r>
                          <m:r>
                            <a:rPr lang="es-MX" sz="1900" b="0" i="1" smtClean="0">
                              <a:solidFill>
                                <a:schemeClr val="tx1"/>
                              </a:solidFill>
                              <a:effectLst/>
                              <a:latin typeface="Cambria Math" panose="02040503050406030204" pitchFamily="18" charset="0"/>
                              <a:ea typeface="Cambria Math"/>
                            </a:rPr>
                            <m:t> </m:t>
                          </m:r>
                          <m:r>
                            <a:rPr lang="es-MX" sz="1900" b="0" i="1" smtClean="0">
                              <a:solidFill>
                                <a:schemeClr val="tx1"/>
                              </a:solidFill>
                              <a:effectLst/>
                              <a:latin typeface="Cambria Math" panose="02040503050406030204" pitchFamily="18" charset="0"/>
                              <a:ea typeface="Cambria Math"/>
                            </a:rPr>
                            <m:t>𝑃𝑛</m:t>
                          </m:r>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8</m:t>
                          </m:r>
                        </m:num>
                        <m:den>
                          <m:r>
                            <a:rPr lang="es-MX" sz="1900" b="0" i="1" smtClean="0">
                              <a:solidFill>
                                <a:schemeClr val="tx1"/>
                              </a:solidFill>
                              <a:effectLst/>
                              <a:latin typeface="Cambria Math" panose="02040503050406030204" pitchFamily="18" charset="0"/>
                            </a:rPr>
                            <m:t>9</m:t>
                          </m:r>
                        </m:den>
                      </m:f>
                      <m:d>
                        <m:dPr>
                          <m:ctrlPr>
                            <a:rPr lang="es-MX" sz="1900" b="0" i="1" smtClean="0">
                              <a:solidFill>
                                <a:schemeClr val="tx1"/>
                              </a:solidFill>
                              <a:effectLst/>
                              <a:latin typeface="Cambria Math" panose="02040503050406030204" pitchFamily="18" charset="0"/>
                            </a:rPr>
                          </m:ctrlPr>
                        </m:dPr>
                        <m:e>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𝑀𝑢𝑥</m:t>
                              </m:r>
                            </m:num>
                            <m:den>
                              <m:r>
                                <m:rPr>
                                  <m:sty m:val="p"/>
                                </m:rPr>
                                <a:rPr lang="el-GR" sz="1900" i="1">
                                  <a:solidFill>
                                    <a:schemeClr val="tx1"/>
                                  </a:solidFill>
                                  <a:effectLst/>
                                  <a:latin typeface="Cambria Math" panose="02040503050406030204" pitchFamily="18" charset="0"/>
                                  <a:ea typeface="Cambria Math"/>
                                </a:rPr>
                                <m:t>Φ</m:t>
                              </m:r>
                              <m:r>
                                <a:rPr lang="es-MX" sz="1900" b="0" i="1" smtClean="0">
                                  <a:solidFill>
                                    <a:schemeClr val="tx1"/>
                                  </a:solidFill>
                                  <a:effectLst/>
                                  <a:latin typeface="Cambria Math" panose="02040503050406030204" pitchFamily="18" charset="0"/>
                                  <a:ea typeface="Cambria Math"/>
                                </a:rPr>
                                <m:t>𝑏</m:t>
                              </m:r>
                              <m:r>
                                <a:rPr lang="es-MX" sz="1900" b="0" i="1" smtClean="0">
                                  <a:solidFill>
                                    <a:schemeClr val="tx1"/>
                                  </a:solidFill>
                                  <a:effectLst/>
                                  <a:latin typeface="Cambria Math" panose="02040503050406030204" pitchFamily="18" charset="0"/>
                                  <a:ea typeface="Cambria Math"/>
                                </a:rPr>
                                <m:t> </m:t>
                              </m:r>
                              <m:r>
                                <a:rPr lang="es-MX" sz="1900" b="0" i="1" smtClean="0">
                                  <a:solidFill>
                                    <a:schemeClr val="tx1"/>
                                  </a:solidFill>
                                  <a:effectLst/>
                                  <a:latin typeface="Cambria Math" panose="02040503050406030204" pitchFamily="18" charset="0"/>
                                  <a:ea typeface="Cambria Math"/>
                                </a:rPr>
                                <m:t>𝑀𝑛𝑥</m:t>
                              </m:r>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𝑀𝑢𝑦</m:t>
                              </m:r>
                            </m:num>
                            <m:den>
                              <m:r>
                                <m:rPr>
                                  <m:sty m:val="p"/>
                                </m:rPr>
                                <a:rPr lang="el-GR" sz="1900" i="1">
                                  <a:solidFill>
                                    <a:schemeClr val="tx1"/>
                                  </a:solidFill>
                                  <a:effectLst/>
                                  <a:latin typeface="Cambria Math" panose="02040503050406030204" pitchFamily="18" charset="0"/>
                                  <a:ea typeface="Cambria Math"/>
                                </a:rPr>
                                <m:t>Φ</m:t>
                              </m:r>
                              <m:r>
                                <a:rPr lang="es-MX" sz="1900" i="1">
                                  <a:solidFill>
                                    <a:schemeClr val="tx1"/>
                                  </a:solidFill>
                                  <a:effectLst/>
                                  <a:latin typeface="Cambria Math" panose="02040503050406030204" pitchFamily="18" charset="0"/>
                                  <a:ea typeface="Cambria Math"/>
                                </a:rPr>
                                <m:t>𝑏</m:t>
                              </m:r>
                              <m:r>
                                <a:rPr lang="es-MX" sz="1900" i="1">
                                  <a:solidFill>
                                    <a:schemeClr val="tx1"/>
                                  </a:solidFill>
                                  <a:effectLst/>
                                  <a:latin typeface="Cambria Math" panose="02040503050406030204" pitchFamily="18" charset="0"/>
                                  <a:ea typeface="Cambria Math"/>
                                </a:rPr>
                                <m:t> </m:t>
                              </m:r>
                              <m:r>
                                <a:rPr lang="es-MX" sz="1900" i="1">
                                  <a:solidFill>
                                    <a:schemeClr val="tx1"/>
                                  </a:solidFill>
                                  <a:effectLst/>
                                  <a:latin typeface="Cambria Math" panose="02040503050406030204" pitchFamily="18" charset="0"/>
                                  <a:ea typeface="Cambria Math"/>
                                </a:rPr>
                                <m:t>𝑀𝑛𝑦</m:t>
                              </m:r>
                            </m:den>
                          </m:f>
                        </m:e>
                      </m:d>
                      <m:r>
                        <a:rPr lang="es-MX" sz="1900" b="0" i="1" smtClean="0">
                          <a:solidFill>
                            <a:schemeClr val="tx1"/>
                          </a:solidFill>
                          <a:effectLst/>
                          <a:latin typeface="Cambria Math" panose="02040503050406030204" pitchFamily="18" charset="0"/>
                        </a:rPr>
                        <m:t>=</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200</m:t>
                          </m:r>
                        </m:num>
                        <m:den>
                          <m:r>
                            <a:rPr lang="es-MX" sz="1900" b="0" i="1" smtClean="0">
                              <a:solidFill>
                                <a:schemeClr val="tx1"/>
                              </a:solidFill>
                              <a:effectLst/>
                              <a:latin typeface="Cambria Math" panose="02040503050406030204" pitchFamily="18" charset="0"/>
                            </a:rPr>
                            <m:t>365</m:t>
                          </m:r>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8</m:t>
                          </m:r>
                        </m:num>
                        <m:den>
                          <m:r>
                            <a:rPr lang="es-MX" sz="1900" b="0" i="1" smtClean="0">
                              <a:solidFill>
                                <a:schemeClr val="tx1"/>
                              </a:solidFill>
                              <a:effectLst/>
                              <a:latin typeface="Cambria Math" panose="02040503050406030204" pitchFamily="18" charset="0"/>
                            </a:rPr>
                            <m:t>9</m:t>
                          </m:r>
                        </m:den>
                      </m:f>
                      <m:r>
                        <a:rPr lang="es-MX" sz="1900" b="0" i="1" smtClean="0">
                          <a:solidFill>
                            <a:schemeClr val="tx1"/>
                          </a:solidFill>
                          <a:effectLst/>
                          <a:latin typeface="Cambria Math" panose="02040503050406030204" pitchFamily="18" charset="0"/>
                        </a:rPr>
                        <m:t> </m:t>
                      </m:r>
                      <m:d>
                        <m:dPr>
                          <m:ctrlPr>
                            <a:rPr lang="es-MX" sz="1900" b="0" i="1" smtClean="0">
                              <a:solidFill>
                                <a:schemeClr val="tx1"/>
                              </a:solidFill>
                              <a:effectLst/>
                              <a:latin typeface="Cambria Math" panose="02040503050406030204" pitchFamily="18" charset="0"/>
                            </a:rPr>
                          </m:ctrlPr>
                        </m:dPr>
                        <m:e>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93.5</m:t>
                              </m:r>
                            </m:num>
                            <m:den>
                              <m:r>
                                <a:rPr lang="es-MX" sz="1900" b="0" i="1" smtClean="0">
                                  <a:solidFill>
                                    <a:schemeClr val="tx1"/>
                                  </a:solidFill>
                                  <a:effectLst/>
                                  <a:latin typeface="Cambria Math" panose="02040503050406030204" pitchFamily="18" charset="0"/>
                                </a:rPr>
                                <m:t>224</m:t>
                              </m:r>
                            </m:den>
                          </m:f>
                          <m:r>
                            <a:rPr lang="es-MX" sz="1900" b="0" i="1" smtClean="0">
                              <a:solidFill>
                                <a:schemeClr val="tx1"/>
                              </a:solidFill>
                              <a:effectLst/>
                              <a:latin typeface="Cambria Math" panose="02040503050406030204" pitchFamily="18" charset="0"/>
                            </a:rPr>
                            <m:t>+0</m:t>
                          </m:r>
                        </m:e>
                      </m:d>
                      <m:r>
                        <a:rPr lang="es-MX" sz="1900" b="0" i="1" smtClean="0">
                          <a:solidFill>
                            <a:schemeClr val="tx1"/>
                          </a:solidFill>
                          <a:effectLst/>
                          <a:latin typeface="Cambria Math" panose="02040503050406030204" pitchFamily="18" charset="0"/>
                        </a:rPr>
                        <m:t>=0.919 </m:t>
                      </m:r>
                      <m:r>
                        <a:rPr lang="es-MX" sz="1900" b="0" i="1" smtClean="0">
                          <a:solidFill>
                            <a:schemeClr val="tx1"/>
                          </a:solidFill>
                          <a:effectLst/>
                          <a:latin typeface="Cambria Math" panose="02040503050406030204" pitchFamily="18" charset="0"/>
                          <a:ea typeface="Cambria Math"/>
                        </a:rPr>
                        <m:t>&lt;1.0 </m:t>
                      </m:r>
                      <m:r>
                        <a:rPr lang="es-MX" sz="1900" b="1" i="1" smtClean="0">
                          <a:solidFill>
                            <a:schemeClr val="tx1"/>
                          </a:solidFill>
                          <a:effectLst/>
                          <a:latin typeface="Cambria Math" panose="02040503050406030204" pitchFamily="18" charset="0"/>
                          <a:ea typeface="Cambria Math"/>
                        </a:rPr>
                        <m:t>(</m:t>
                      </m:r>
                      <m:r>
                        <a:rPr lang="es-MX" sz="1900" b="1" i="0" smtClean="0">
                          <a:solidFill>
                            <a:schemeClr val="tx1"/>
                          </a:solidFill>
                          <a:effectLst/>
                          <a:latin typeface="Cambria Math" panose="02040503050406030204" pitchFamily="18" charset="0"/>
                          <a:ea typeface="Cambria Math"/>
                        </a:rPr>
                        <m:t>𝐎𝐊</m:t>
                      </m:r>
                      <m:r>
                        <a:rPr lang="es-MX" sz="1900" b="1" i="0" smtClean="0">
                          <a:solidFill>
                            <a:schemeClr val="tx1"/>
                          </a:solidFill>
                          <a:effectLst/>
                          <a:latin typeface="Cambria Math" panose="02040503050406030204" pitchFamily="18" charset="0"/>
                          <a:ea typeface="Cambria Math"/>
                        </a:rPr>
                        <m:t>)</m:t>
                      </m:r>
                    </m:oMath>
                  </m:oMathPara>
                </a14:m>
                <a:endParaRPr lang="es-MX" sz="1900" b="1" dirty="0">
                  <a:solidFill>
                    <a:schemeClr val="tx1"/>
                  </a:solidFill>
                  <a:effectLst/>
                </a:endParaRPr>
              </a:p>
            </p:txBody>
          </p:sp>
        </mc:Choice>
        <mc:Fallback xmlns="">
          <p:sp>
            <p:nvSpPr>
              <p:cNvPr id="21" name="14 CuadroTexto"/>
              <p:cNvSpPr txBox="1">
                <a:spLocks noRot="1" noChangeAspect="1" noMove="1" noResize="1" noEditPoints="1" noAdjustHandles="1" noChangeArrowheads="1" noChangeShapeType="1" noTextEdit="1"/>
              </p:cNvSpPr>
              <p:nvPr/>
            </p:nvSpPr>
            <p:spPr>
              <a:xfrm>
                <a:off x="474561" y="3625278"/>
                <a:ext cx="9354448" cy="749308"/>
              </a:xfrm>
              <a:prstGeom prst="rect">
                <a:avLst/>
              </a:prstGeom>
              <a:blipFill>
                <a:blip r:embed="rId8"/>
                <a:stretch>
                  <a:fillRect/>
                </a:stretch>
              </a:blipFill>
            </p:spPr>
            <p:txBody>
              <a:bodyPr/>
              <a:lstStyle/>
              <a:p>
                <a:r>
                  <a:rPr lang="en-US">
                    <a:noFill/>
                  </a:rPr>
                  <a:t> </a:t>
                </a:r>
              </a:p>
            </p:txBody>
          </p:sp>
        </mc:Fallback>
      </mc:AlternateContent>
      <p:sp>
        <p:nvSpPr>
          <p:cNvPr id="23" name="15 CuadroTexto"/>
          <p:cNvSpPr txBox="1"/>
          <p:nvPr/>
        </p:nvSpPr>
        <p:spPr>
          <a:xfrm>
            <a:off x="1622125" y="4986512"/>
            <a:ext cx="7416824" cy="384721"/>
          </a:xfrm>
          <a:prstGeom prst="rect">
            <a:avLst/>
          </a:prstGeom>
          <a:noFill/>
        </p:spPr>
        <p:txBody>
          <a:bodyPr wrap="square" rtlCol="0">
            <a:spAutoFit/>
          </a:bodyPr>
          <a:lstStyle/>
          <a:p>
            <a:pPr algn="ctr"/>
            <a:r>
              <a:rPr lang="es-MX" sz="1900" dirty="0"/>
              <a:t>Este miembro satisface las especificaciones AISC</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10</a:t>
            </a:fld>
            <a:r>
              <a:rPr lang="es-MX"/>
              <a:t>/97</a:t>
            </a:r>
            <a:endParaRPr lang="es-MX" dirty="0"/>
          </a:p>
        </p:txBody>
      </p:sp>
    </p:spTree>
    <p:extLst>
      <p:ext uri="{BB962C8B-B14F-4D97-AF65-F5344CB8AC3E}">
        <p14:creationId xmlns:p14="http://schemas.microsoft.com/office/powerpoint/2010/main" val="1077883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1" name="10 CuadroTexto"/>
          <p:cNvSpPr txBox="1"/>
          <p:nvPr/>
        </p:nvSpPr>
        <p:spPr>
          <a:xfrm>
            <a:off x="179935" y="2902917"/>
            <a:ext cx="10081120" cy="1323439"/>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a:t>EFECTOS DE ESBELTEZ Y AMPLIFICACIÓN DE MOMENTO</a:t>
            </a:r>
          </a:p>
        </p:txBody>
      </p:sp>
      <p:sp>
        <p:nvSpPr>
          <p:cNvPr id="8"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11</a:t>
            </a:fld>
            <a:r>
              <a:rPr lang="es-MX"/>
              <a:t>/97</a:t>
            </a:r>
            <a:endParaRPr lang="es-MX" dirty="0"/>
          </a:p>
        </p:txBody>
      </p:sp>
    </p:spTree>
    <p:extLst>
      <p:ext uri="{BB962C8B-B14F-4D97-AF65-F5344CB8AC3E}">
        <p14:creationId xmlns:p14="http://schemas.microsoft.com/office/powerpoint/2010/main" val="92916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EFECTOS DE ESBELTEZ</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7" name="Rectangle 1042"/>
          <p:cNvSpPr>
            <a:spLocks noChangeArrowheads="1"/>
          </p:cNvSpPr>
          <p:nvPr/>
        </p:nvSpPr>
        <p:spPr bwMode="blackGray">
          <a:xfrm>
            <a:off x="474561" y="2037335"/>
            <a:ext cx="9354447" cy="1666875"/>
          </a:xfrm>
          <a:prstGeom prst="rect">
            <a:avLst/>
          </a:prstGeom>
          <a:noFill/>
          <a:ln w="9525">
            <a:noFill/>
            <a:miter lim="800000"/>
            <a:headEnd/>
            <a:tailEnd/>
          </a:ln>
          <a:effectLst/>
        </p:spPr>
        <p:txBody>
          <a:bodyPr lIns="92075" tIns="46038" rIns="92075" bIns="46038" anchor="ctr"/>
          <a:lstStyle/>
          <a:p>
            <a:pPr algn="just" fontAlgn="base">
              <a:spcBef>
                <a:spcPct val="0"/>
              </a:spcBef>
              <a:spcAft>
                <a:spcPct val="0"/>
              </a:spcAft>
              <a:defRPr/>
            </a:pPr>
            <a:r>
              <a:rPr lang="es-ES" sz="1900" dirty="0"/>
              <a:t>El enfoque anterior para el análisis de los miembros sometidos a la flexión más carga axial es satisfactorio en tanto que esta última no sea muy grande. La presencia de la carga axial produce momentos secundarios y a menos que la carga axial sea relativamente pequeña, esos momentos adicionales deben tomarse en cuenta. Para entender esto; se observará la siguiente figura, en la cual se aprecia una viga – columna con una carga axial y una carga transversal uniforme. </a:t>
            </a:r>
          </a:p>
          <a:p>
            <a:pPr algn="just" fontAlgn="base">
              <a:spcBef>
                <a:spcPct val="0"/>
              </a:spcBef>
              <a:spcAft>
                <a:spcPct val="0"/>
              </a:spcAft>
              <a:defRPr/>
            </a:pPr>
            <a:r>
              <a:rPr lang="es-ES" sz="1900" dirty="0"/>
              <a:t>                      </a:t>
            </a:r>
          </a:p>
        </p:txBody>
      </p:sp>
      <p:pic>
        <p:nvPicPr>
          <p:cNvPr id="19"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657" y="3431019"/>
            <a:ext cx="3355425" cy="2880320"/>
          </a:xfrm>
          <a:prstGeom prst="roundRect">
            <a:avLst>
              <a:gd name="adj" fmla="val 16667"/>
            </a:avLst>
          </a:prstGeom>
          <a:ln>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12</a:t>
            </a:fld>
            <a:r>
              <a:rPr lang="es-MX"/>
              <a:t>/97</a:t>
            </a:r>
            <a:endParaRPr lang="es-MX" dirty="0"/>
          </a:p>
        </p:txBody>
      </p:sp>
    </p:spTree>
    <p:extLst>
      <p:ext uri="{BB962C8B-B14F-4D97-AF65-F5344CB8AC3E}">
        <p14:creationId xmlns:p14="http://schemas.microsoft.com/office/powerpoint/2010/main" val="1122960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EFECTOS DE ESBELTEZ</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5" name="Rectangle 1042"/>
              <p:cNvSpPr>
                <a:spLocks noChangeArrowheads="1"/>
              </p:cNvSpPr>
              <p:nvPr/>
            </p:nvSpPr>
            <p:spPr bwMode="blackGray">
              <a:xfrm>
                <a:off x="474561" y="1889319"/>
                <a:ext cx="9354447" cy="3545566"/>
              </a:xfrm>
              <a:prstGeom prst="rect">
                <a:avLst/>
              </a:prstGeom>
              <a:noFill/>
              <a:ln w="9525">
                <a:noFill/>
                <a:miter lim="800000"/>
                <a:headEnd/>
                <a:tailEnd/>
              </a:ln>
              <a:effectLst/>
            </p:spPr>
            <p:txBody>
              <a:bodyPr lIns="92075" tIns="46038" rIns="92075" bIns="46038" anchor="t"/>
              <a:lstStyle/>
              <a:p>
                <a:pPr algn="just" fontAlgn="base">
                  <a:spcBef>
                    <a:spcPct val="0"/>
                  </a:spcBef>
                  <a:spcAft>
                    <a:spcPct val="0"/>
                  </a:spcAft>
                  <a:defRPr/>
                </a:pPr>
                <a:r>
                  <a:rPr lang="es-ES" sz="1900" dirty="0"/>
                  <a:t>En un punto 0 cualquiera, hay un momento flexionante causado por la carga uniforme y un momento adicional </a:t>
                </a:r>
                <a:r>
                  <a:rPr lang="es-ES" sz="1900" i="1" dirty="0"/>
                  <a:t>P </a:t>
                </a:r>
                <a:r>
                  <a:rPr lang="es-ES" sz="1900" dirty="0"/>
                  <a:t>y originado por la carga axial al actuar con una excentricidad respecto al eje longitudinal del miembro. Este momento secundario es máximo donde la deflexión es máxima, en este caso la mitad de la altura, donde el momento total es</a:t>
                </a:r>
                <a:r>
                  <a:rPr lang="es-ES" sz="1900" dirty="0" smtClean="0"/>
                  <a:t>:</a:t>
                </a:r>
              </a:p>
              <a:p>
                <a:pPr algn="just" fontAlgn="base">
                  <a:spcBef>
                    <a:spcPct val="0"/>
                  </a:spcBef>
                  <a:spcAft>
                    <a:spcPct val="0"/>
                  </a:spcAft>
                  <a:defRPr/>
                </a:pPr>
                <a:endParaRPr lang="es-ES" sz="1900" dirty="0"/>
              </a:p>
              <a:p>
                <a:pPr algn="just" fontAlgn="base">
                  <a:spcBef>
                    <a:spcPct val="0"/>
                  </a:spcBef>
                  <a:spcAft>
                    <a:spcPct val="0"/>
                  </a:spcAft>
                  <a:defRPr/>
                </a:pPr>
                <a14:m>
                  <m:oMathPara xmlns:m="http://schemas.openxmlformats.org/officeDocument/2006/math">
                    <m:oMathParaPr>
                      <m:jc m:val="centerGroup"/>
                    </m:oMathParaPr>
                    <m:oMath xmlns:m="http://schemas.openxmlformats.org/officeDocument/2006/math">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𝑊</m:t>
                          </m:r>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𝐿</m:t>
                              </m:r>
                            </m:e>
                            <m:sup>
                              <m:r>
                                <a:rPr lang="es-MX" sz="1900" b="0" i="1" smtClean="0">
                                  <a:latin typeface="Cambria Math" panose="02040503050406030204" pitchFamily="18" charset="0"/>
                                </a:rPr>
                                <m:t>2</m:t>
                              </m:r>
                            </m:sup>
                          </m:sSup>
                        </m:num>
                        <m:den>
                          <m:r>
                            <a:rPr lang="es-MX" sz="1900" b="0" i="1" smtClean="0">
                              <a:latin typeface="Cambria Math" panose="02040503050406030204" pitchFamily="18" charset="0"/>
                            </a:rPr>
                            <m:t>8</m:t>
                          </m:r>
                        </m:den>
                      </m:f>
                      <m:r>
                        <a:rPr lang="es-MX" sz="1900" b="0" i="1" smtClean="0">
                          <a:latin typeface="Cambria Math" panose="02040503050406030204" pitchFamily="18" charset="0"/>
                        </a:rPr>
                        <m:t>+</m:t>
                      </m:r>
                      <m:r>
                        <a:rPr lang="es-MX" sz="1900" b="0" i="1" smtClean="0">
                          <a:latin typeface="Cambria Math" panose="02040503050406030204" pitchFamily="18" charset="0"/>
                        </a:rPr>
                        <m:t>𝑃</m:t>
                      </m:r>
                      <m:r>
                        <a:rPr lang="es-MX" sz="1900" b="0" i="1" smtClean="0">
                          <a:latin typeface="Cambria Math" panose="02040503050406030204" pitchFamily="18" charset="0"/>
                          <a:ea typeface="Cambria Math" panose="02040503050406030204" pitchFamily="18" charset="0"/>
                        </a:rPr>
                        <m:t>𝛿</m:t>
                      </m:r>
                    </m:oMath>
                  </m:oMathPara>
                </a14:m>
                <a:endParaRPr lang="es-ES" sz="1900" dirty="0"/>
              </a:p>
              <a:p>
                <a:pPr algn="just" fontAlgn="base">
                  <a:spcBef>
                    <a:spcPct val="0"/>
                  </a:spcBef>
                  <a:spcAft>
                    <a:spcPct val="0"/>
                  </a:spcAft>
                  <a:defRPr/>
                </a:pPr>
                <a:endParaRPr lang="es-ES" sz="1900" dirty="0" smtClean="0"/>
              </a:p>
              <a:p>
                <a:pPr algn="just" fontAlgn="base">
                  <a:spcBef>
                    <a:spcPct val="0"/>
                  </a:spcBef>
                  <a:spcAft>
                    <a:spcPct val="0"/>
                  </a:spcAft>
                  <a:defRPr/>
                </a:pPr>
                <a:r>
                  <a:rPr lang="es-ES" sz="1900" dirty="0" smtClean="0"/>
                  <a:t>Por </a:t>
                </a:r>
                <a:r>
                  <a:rPr lang="es-ES" sz="1900" dirty="0"/>
                  <a:t>supuesto, el momento adicional causa una deflexión adicional por encima de la resultante de la carga transversal. Como la deflexión total no puede encontrarse directamente, este momento no es lineal y sin conocer la deflexión, no podemos calcular el momento.</a:t>
                </a:r>
              </a:p>
            </p:txBody>
          </p:sp>
        </mc:Choice>
        <mc:Fallback xmlns="">
          <p:sp>
            <p:nvSpPr>
              <p:cNvPr id="15" name="Rectangle 1042"/>
              <p:cNvSpPr>
                <a:spLocks noRot="1" noChangeAspect="1" noMove="1" noResize="1" noEditPoints="1" noAdjustHandles="1" noChangeArrowheads="1" noChangeShapeType="1" noTextEdit="1"/>
              </p:cNvSpPr>
              <p:nvPr/>
            </p:nvSpPr>
            <p:spPr bwMode="blackGray">
              <a:xfrm>
                <a:off x="474561" y="1889319"/>
                <a:ext cx="9354447" cy="3545566"/>
              </a:xfrm>
              <a:prstGeom prst="rect">
                <a:avLst/>
              </a:prstGeom>
              <a:blipFill>
                <a:blip r:embed="rId4"/>
                <a:stretch>
                  <a:fillRect l="-652" t="-859" r="-587" b="-3608"/>
                </a:stretch>
              </a:blipFill>
              <a:ln w="9525">
                <a:noFill/>
                <a:miter lim="800000"/>
                <a:headEnd/>
                <a:tailEnd/>
              </a:ln>
              <a:effectLst/>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13</a:t>
            </a:fld>
            <a:r>
              <a:rPr lang="es-MX"/>
              <a:t>/97</a:t>
            </a:r>
            <a:endParaRPr lang="es-MX" dirty="0"/>
          </a:p>
        </p:txBody>
      </p:sp>
    </p:spTree>
    <p:extLst>
      <p:ext uri="{BB962C8B-B14F-4D97-AF65-F5344CB8AC3E}">
        <p14:creationId xmlns:p14="http://schemas.microsoft.com/office/powerpoint/2010/main" val="20436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MÉTODOS DE ANÁLISIS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Rectangle 1042"/>
          <p:cNvSpPr>
            <a:spLocks noChangeArrowheads="1"/>
          </p:cNvSpPr>
          <p:nvPr/>
        </p:nvSpPr>
        <p:spPr bwMode="blackGray">
          <a:xfrm>
            <a:off x="474561" y="1889319"/>
            <a:ext cx="9354448" cy="3804060"/>
          </a:xfrm>
          <a:prstGeom prst="rect">
            <a:avLst/>
          </a:prstGeom>
          <a:noFill/>
          <a:ln w="9525">
            <a:noFill/>
            <a:miter lim="800000"/>
            <a:headEnd/>
            <a:tailEnd/>
          </a:ln>
          <a:effectLst/>
        </p:spPr>
        <p:txBody>
          <a:bodyPr lIns="92075" tIns="46038" rIns="92075" bIns="46038" anchor="t"/>
          <a:lstStyle/>
          <a:p>
            <a:pPr algn="just" fontAlgn="base">
              <a:spcBef>
                <a:spcPct val="0"/>
              </a:spcBef>
              <a:spcAft>
                <a:spcPct val="0"/>
              </a:spcAft>
              <a:defRPr/>
            </a:pPr>
            <a:r>
              <a:rPr lang="es-ES" sz="1900" dirty="0"/>
              <a:t>Los métodos de análisis estructural ordinarios, que no toman en cuenta la geometría desplazada, se denominan de </a:t>
            </a:r>
            <a:r>
              <a:rPr lang="es-ES" sz="1900" i="1" u="sng" dirty="0"/>
              <a:t>primer orden</a:t>
            </a:r>
            <a:r>
              <a:rPr lang="es-ES" sz="1900" dirty="0"/>
              <a:t>. Los procedimientos numéricos interactivos, llamados métodos de </a:t>
            </a:r>
            <a:r>
              <a:rPr lang="es-ES" sz="1900" i="1" dirty="0"/>
              <a:t>segundo orden, </a:t>
            </a:r>
            <a:r>
              <a:rPr lang="es-ES" sz="1900" dirty="0"/>
              <a:t>pueden emplearse para encontrar las deflexiones y los momentos secundarios, pero esos métodos son impracticables para los cálculos manuales y son, por lo regular, implementados con un programa de computadora, </a:t>
            </a:r>
            <a:r>
              <a:rPr lang="es-ES" sz="1900" b="1" dirty="0"/>
              <a:t>SAP 2000</a:t>
            </a:r>
            <a:r>
              <a:rPr lang="es-ES" sz="1900" dirty="0"/>
              <a:t>. La mayoría de los reglamentos y de las especificaciones de diseño, incluyendo las Especificaciones AISC, permiten el uso de análisis de segundo orden o del </a:t>
            </a:r>
            <a:r>
              <a:rPr lang="es-ES" sz="1900" i="1" dirty="0"/>
              <a:t>método de la amplificación del momento. </a:t>
            </a:r>
            <a:endParaRPr lang="es-ES" sz="1900" i="1" dirty="0" smtClean="0"/>
          </a:p>
          <a:p>
            <a:pPr algn="just" fontAlgn="base">
              <a:spcBef>
                <a:spcPct val="0"/>
              </a:spcBef>
              <a:spcAft>
                <a:spcPct val="0"/>
              </a:spcAft>
              <a:defRPr/>
            </a:pPr>
            <a:endParaRPr lang="es-ES" sz="1900" i="1" dirty="0"/>
          </a:p>
          <a:p>
            <a:pPr algn="just" fontAlgn="base">
              <a:spcBef>
                <a:spcPct val="0"/>
              </a:spcBef>
              <a:spcAft>
                <a:spcPct val="0"/>
              </a:spcAft>
              <a:defRPr/>
            </a:pPr>
            <a:r>
              <a:rPr lang="es-ES" sz="1900" dirty="0" smtClean="0"/>
              <a:t>Este </a:t>
            </a:r>
            <a:r>
              <a:rPr lang="es-ES" sz="1900" dirty="0"/>
              <a:t>método implica calcular el momento flexionante máximo que resulta de las cargas de flexión (cargas transversales o momentos de extremo del miembro), por medio de un análisis de primer orden para luego multiplicarlo por un </a:t>
            </a:r>
            <a:r>
              <a:rPr lang="es-ES" sz="1900" i="1" dirty="0"/>
              <a:t>factor de amplificación de momento </a:t>
            </a:r>
            <a:r>
              <a:rPr lang="es-ES" sz="1900" dirty="0"/>
              <a:t>para tomar en cuenta el momento secundario. Se desarrolla, </a:t>
            </a:r>
            <a:r>
              <a:rPr lang="es-ES" sz="1900" dirty="0" smtClean="0"/>
              <a:t>enseguida; </a:t>
            </a:r>
            <a:r>
              <a:rPr lang="es-ES" sz="1900" dirty="0"/>
              <a:t>una expresión para este factor.</a:t>
            </a:r>
          </a:p>
          <a:p>
            <a:pPr algn="just" fontAlgn="base">
              <a:spcBef>
                <a:spcPct val="0"/>
              </a:spcBef>
              <a:spcAft>
                <a:spcPct val="0"/>
              </a:spcAft>
              <a:defRPr/>
            </a:pPr>
            <a:endParaRPr lang="es-ES" sz="1900" dirty="0"/>
          </a:p>
          <a:p>
            <a:pPr algn="just" fontAlgn="base">
              <a:spcBef>
                <a:spcPct val="0"/>
              </a:spcBef>
              <a:spcAft>
                <a:spcPct val="0"/>
              </a:spcAft>
              <a:defRPr/>
            </a:pPr>
            <a:r>
              <a:rPr lang="es-ES" sz="1900" dirty="0"/>
              <a:t/>
            </a:r>
            <a:br>
              <a:rPr lang="es-ES" sz="1900" dirty="0"/>
            </a:br>
            <a:r>
              <a:rPr lang="es-ES" sz="1900" dirty="0"/>
              <a:t>                      </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14</a:t>
            </a:fld>
            <a:r>
              <a:rPr lang="es-MX"/>
              <a:t>/97</a:t>
            </a:r>
            <a:endParaRPr lang="es-MX" dirty="0"/>
          </a:p>
        </p:txBody>
      </p:sp>
    </p:spTree>
    <p:extLst>
      <p:ext uri="{BB962C8B-B14F-4D97-AF65-F5344CB8AC3E}">
        <p14:creationId xmlns:p14="http://schemas.microsoft.com/office/powerpoint/2010/main" val="22951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COMPORTAMIENTO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2"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75" y="3259387"/>
            <a:ext cx="4269388" cy="2520280"/>
          </a:xfrm>
          <a:prstGeom prst="roundRect">
            <a:avLst>
              <a:gd name="adj" fmla="val 16667"/>
            </a:avLst>
          </a:prstGeom>
          <a:ln>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2" name="CuadroTexto 1"/>
              <p:cNvSpPr txBox="1"/>
              <p:nvPr/>
            </p:nvSpPr>
            <p:spPr>
              <a:xfrm>
                <a:off x="474562" y="1875359"/>
                <a:ext cx="9354447" cy="1175963"/>
              </a:xfrm>
              <a:prstGeom prst="rect">
                <a:avLst/>
              </a:prstGeom>
              <a:noFill/>
            </p:spPr>
            <p:txBody>
              <a:bodyPr wrap="square" rtlCol="0">
                <a:spAutoFit/>
              </a:bodyPr>
              <a:lstStyle/>
              <a:p>
                <a:r>
                  <a:rPr lang="es-MX" sz="1900" dirty="0"/>
                  <a:t>En la siguiente figura se muestra un miembro simplemente apoyado con la carga axial y cierto desalinamiento inicial. Este desalinamiento inicial puede ser aproximado por:</a:t>
                </a:r>
              </a:p>
              <a:p>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𝑌𝑜</m:t>
                      </m:r>
                      <m:r>
                        <a:rPr lang="es-MX" sz="1900" b="0" i="1" smtClean="0">
                          <a:latin typeface="Cambria Math" panose="02040503050406030204" pitchFamily="18" charset="0"/>
                        </a:rPr>
                        <m:t>=</m:t>
                      </m:r>
                      <m:r>
                        <a:rPr lang="es-MX" sz="1900" b="0" i="1" smtClean="0">
                          <a:latin typeface="Cambria Math" panose="02040503050406030204" pitchFamily="18" charset="0"/>
                        </a:rPr>
                        <m:t>𝑒</m:t>
                      </m:r>
                      <m:r>
                        <a:rPr lang="es-MX" sz="1900" b="0" i="1" smtClean="0">
                          <a:latin typeface="Cambria Math" panose="02040503050406030204" pitchFamily="18" charset="0"/>
                        </a:rPr>
                        <m:t> </m:t>
                      </m:r>
                      <m:r>
                        <a:rPr lang="es-MX" sz="1900" b="0" i="1" smtClean="0">
                          <a:latin typeface="Cambria Math" panose="02040503050406030204" pitchFamily="18" charset="0"/>
                        </a:rPr>
                        <m:t>𝑆𝑒𝑛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oMath>
                  </m:oMathPara>
                </a14:m>
                <a:endParaRPr lang="es-MX" sz="19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474562" y="1875359"/>
                <a:ext cx="9354447" cy="1175963"/>
              </a:xfrm>
              <a:prstGeom prst="rect">
                <a:avLst/>
              </a:prstGeom>
              <a:blipFill rotWithShape="0">
                <a:blip r:embed="rId8"/>
                <a:stretch>
                  <a:fillRect l="-652" t="-2591" r="-91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5123913" y="3698235"/>
                <a:ext cx="4666459" cy="1848648"/>
              </a:xfrm>
              <a:prstGeom prst="rect">
                <a:avLst/>
              </a:prstGeom>
              <a:noFill/>
            </p:spPr>
            <p:txBody>
              <a:bodyPr wrap="square" rtlCol="0">
                <a:spAutoFit/>
              </a:bodyPr>
              <a:lstStyle/>
              <a:p>
                <a:pPr algn="just"/>
                <a:r>
                  <a:rPr lang="es-MX" sz="1900" dirty="0"/>
                  <a:t>Donde </a:t>
                </a:r>
                <a:r>
                  <a:rPr lang="es-MX" sz="1900" i="1" dirty="0"/>
                  <a:t>e </a:t>
                </a:r>
                <a:r>
                  <a:rPr lang="es-MX" sz="1900" dirty="0"/>
                  <a:t>es el desplazamiento máximo inicial que ocurre a la mitad del claro. Para el sistema coordenado mostrado, la relación momento-curvatura puede describirse como:</a:t>
                </a:r>
              </a:p>
              <a:p>
                <a:pPr algn="ctr"/>
                <a14:m>
                  <m:oMathPara xmlns:m="http://schemas.openxmlformats.org/officeDocument/2006/math">
                    <m:oMathParaPr>
                      <m:jc m:val="centerGroup"/>
                    </m:oMathParaPr>
                    <m:oMath xmlns:m="http://schemas.openxmlformats.org/officeDocument/2006/math">
                      <m:f>
                        <m:fPr>
                          <m:ctrlPr>
                            <a:rPr lang="es-MX" sz="1900" b="0" i="1" smtClean="0">
                              <a:latin typeface="Cambria Math" panose="02040503050406030204" pitchFamily="18" charset="0"/>
                            </a:rPr>
                          </m:ctrlPr>
                        </m:fPr>
                        <m:num>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𝑑</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𝑦</m:t>
                          </m:r>
                        </m:num>
                        <m:den>
                          <m:r>
                            <a:rPr lang="es-MX" sz="1900" b="0" i="1" smtClean="0">
                              <a:latin typeface="Cambria Math" panose="02040503050406030204" pitchFamily="18" charset="0"/>
                            </a:rPr>
                            <m:t>𝑑</m:t>
                          </m:r>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𝑥</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𝑀</m:t>
                          </m:r>
                        </m:num>
                        <m:den>
                          <m:r>
                            <a:rPr lang="es-MX" sz="1900" b="0" i="1" smtClean="0">
                              <a:latin typeface="Cambria Math" panose="02040503050406030204" pitchFamily="18" charset="0"/>
                            </a:rPr>
                            <m:t>𝐸𝐼</m:t>
                          </m:r>
                        </m:den>
                      </m:f>
                    </m:oMath>
                  </m:oMathPara>
                </a14:m>
                <a:endParaRPr lang="es-MX" sz="1900"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5123913" y="3698235"/>
                <a:ext cx="4666459" cy="1848648"/>
              </a:xfrm>
              <a:prstGeom prst="rect">
                <a:avLst/>
              </a:prstGeom>
              <a:blipFill>
                <a:blip r:embed="rId9"/>
                <a:stretch>
                  <a:fillRect l="-1307" t="-1650" r="-1176"/>
                </a:stretch>
              </a:blipFill>
            </p:spPr>
            <p:txBody>
              <a:bodyPr/>
              <a:lstStyle/>
              <a:p>
                <a:r>
                  <a:rPr lang="es-MX">
                    <a:noFill/>
                  </a:rPr>
                  <a:t> </a:t>
                </a:r>
              </a:p>
            </p:txBody>
          </p:sp>
        </mc:Fallback>
      </mc:AlternateContent>
      <p:sp>
        <p:nvSpPr>
          <p:cNvPr id="3" name="Marcador de número de diapositiva 2"/>
          <p:cNvSpPr>
            <a:spLocks noGrp="1"/>
          </p:cNvSpPr>
          <p:nvPr>
            <p:ph type="sldNum" sz="quarter" idx="12"/>
          </p:nvPr>
        </p:nvSpPr>
        <p:spPr/>
        <p:txBody>
          <a:bodyPr/>
          <a:lstStyle/>
          <a:p>
            <a:fld id="{7B9BE44C-35C6-4484-9F8C-73DD43F795BB}" type="slidenum">
              <a:rPr lang="es-MX" smtClean="0"/>
              <a:pPr/>
              <a:t>15</a:t>
            </a:fld>
            <a:r>
              <a:rPr lang="es-MX"/>
              <a:t>/97</a:t>
            </a:r>
            <a:endParaRPr lang="es-MX" dirty="0"/>
          </a:p>
        </p:txBody>
      </p:sp>
    </p:spTree>
    <p:extLst>
      <p:ext uri="{BB962C8B-B14F-4D97-AF65-F5344CB8AC3E}">
        <p14:creationId xmlns:p14="http://schemas.microsoft.com/office/powerpoint/2010/main" val="801100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AMPLIFICACIÓN DE MOMENTO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21" name="CuadroTexto 20"/>
              <p:cNvSpPr txBox="1"/>
              <p:nvPr/>
            </p:nvSpPr>
            <p:spPr>
              <a:xfrm>
                <a:off x="474562" y="1817312"/>
                <a:ext cx="9354447" cy="3897349"/>
              </a:xfrm>
              <a:prstGeom prst="rect">
                <a:avLst/>
              </a:prstGeom>
              <a:noFill/>
            </p:spPr>
            <p:txBody>
              <a:bodyPr wrap="square" rtlCol="0">
                <a:spAutoFit/>
              </a:bodyPr>
              <a:lstStyle/>
              <a:p>
                <a:r>
                  <a:rPr lang="es-MX" sz="1900" b="1" dirty="0"/>
                  <a:t>AMPLIFICACIÓN DEL MOMENTO:</a:t>
                </a:r>
              </a:p>
              <a:p>
                <a:r>
                  <a:rPr lang="es-MX" sz="1900" dirty="0"/>
                  <a:t>El momento flexionante </a:t>
                </a:r>
                <a:r>
                  <a:rPr lang="es-MX" sz="1900" b="1" i="1" dirty="0"/>
                  <a:t>M</a:t>
                </a:r>
                <a:r>
                  <a:rPr lang="es-MX" sz="1900" i="1" dirty="0"/>
                  <a:t> </a:t>
                </a:r>
                <a:r>
                  <a:rPr lang="es-MX" sz="1900" dirty="0"/>
                  <a:t>es causado por la excentricidad de la carga axial </a:t>
                </a:r>
                <a:r>
                  <a:rPr lang="es-MX" sz="1900" b="1" i="1" dirty="0"/>
                  <a:t>Pu</a:t>
                </a:r>
                <a:r>
                  <a:rPr lang="es-MX" sz="1900" i="1" dirty="0"/>
                  <a:t> </a:t>
                </a:r>
                <a:r>
                  <a:rPr lang="es-MX" sz="1900" dirty="0"/>
                  <a:t>con respecto al eje del miembro. Esta excentricidad consiste en el desalinamiento inicial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𝑦</m:t>
                        </m:r>
                      </m:e>
                      <m:sub>
                        <m:r>
                          <a:rPr lang="es-MX" sz="1900" b="0" i="1" smtClean="0">
                            <a:latin typeface="Cambria Math" panose="02040503050406030204" pitchFamily="18" charset="0"/>
                          </a:rPr>
                          <m:t>0</m:t>
                        </m:r>
                      </m:sub>
                    </m:sSub>
                  </m:oMath>
                </a14:m>
                <a:r>
                  <a:rPr lang="es-MX" sz="1900" dirty="0"/>
                  <a:t> </a:t>
                </a:r>
                <a:r>
                  <a:rPr lang="es-MX" sz="1900" dirty="0" smtClean="0"/>
                  <a:t>más </a:t>
                </a:r>
                <a:r>
                  <a:rPr lang="es-MX" sz="1900" dirty="0"/>
                  <a:t>la deflexión adicional y que resulta de la flexión. En cualquier posición, el momento es:</a:t>
                </a:r>
              </a:p>
              <a:p>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𝑀</m:t>
                      </m:r>
                      <m:r>
                        <a:rPr lang="es-MX" sz="1900" b="0" i="1" smtClean="0">
                          <a:latin typeface="Cambria Math" panose="02040503050406030204" pitchFamily="18" charset="0"/>
                        </a:rPr>
                        <m:t>=</m:t>
                      </m:r>
                      <m:r>
                        <a:rPr lang="es-MX" sz="1900" b="0" i="1" smtClean="0">
                          <a:latin typeface="Cambria Math" panose="02040503050406030204" pitchFamily="18" charset="0"/>
                        </a:rPr>
                        <m:t>𝑃𝑢</m:t>
                      </m:r>
                      <m:r>
                        <a:rPr lang="es-MX" sz="1900" b="0" i="1" smtClean="0">
                          <a:latin typeface="Cambria Math" panose="02040503050406030204" pitchFamily="18" charset="0"/>
                        </a:rPr>
                        <m:t> (</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𝑦</m:t>
                          </m:r>
                        </m:e>
                        <m:sub>
                          <m:r>
                            <a:rPr lang="es-MX" sz="1900" b="0" i="1" smtClean="0">
                              <a:latin typeface="Cambria Math" panose="02040503050406030204" pitchFamily="18" charset="0"/>
                            </a:rPr>
                            <m:t>0</m:t>
                          </m:r>
                        </m:sub>
                      </m:sSub>
                      <m:r>
                        <a:rPr lang="es-MX" sz="1900" b="0" i="1" smtClean="0">
                          <a:latin typeface="Cambria Math" panose="02040503050406030204" pitchFamily="18" charset="0"/>
                        </a:rPr>
                        <m:t>+</m:t>
                      </m:r>
                      <m:r>
                        <a:rPr lang="es-MX" sz="1900" b="0" i="1" smtClean="0">
                          <a:latin typeface="Cambria Math" panose="02040503050406030204" pitchFamily="18" charset="0"/>
                        </a:rPr>
                        <m:t>𝑦</m:t>
                      </m:r>
                      <m:r>
                        <a:rPr lang="es-MX" sz="1900" b="0" i="1" smtClean="0">
                          <a:latin typeface="Cambria Math" panose="02040503050406030204" pitchFamily="18" charset="0"/>
                        </a:rPr>
                        <m:t>)</m:t>
                      </m:r>
                    </m:oMath>
                  </m:oMathPara>
                </a14:m>
                <a:endParaRPr lang="es-MX" sz="1900" dirty="0"/>
              </a:p>
              <a:p>
                <a:endParaRPr lang="es-MX" sz="1900" dirty="0"/>
              </a:p>
              <a:p>
                <a:r>
                  <a:rPr lang="es-MX" sz="1900" dirty="0"/>
                  <a:t>Al sustituir esta expresión en la ecuación diferencial, obtenemos:</a:t>
                </a:r>
              </a:p>
              <a:p>
                <a:pPr/>
                <a14:m>
                  <m:oMathPara xmlns:m="http://schemas.openxmlformats.org/officeDocument/2006/math">
                    <m:oMathParaPr>
                      <m:jc m:val="centerGroup"/>
                    </m:oMathParaPr>
                    <m:oMath xmlns:m="http://schemas.openxmlformats.org/officeDocument/2006/math">
                      <m:f>
                        <m:fPr>
                          <m:ctrlPr>
                            <a:rPr lang="es-MX" sz="1900" b="0" i="1" smtClean="0">
                              <a:latin typeface="Cambria Math" panose="02040503050406030204" pitchFamily="18" charset="0"/>
                            </a:rPr>
                          </m:ctrlPr>
                        </m:fPr>
                        <m:num>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𝑑</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𝑦</m:t>
                          </m:r>
                        </m:num>
                        <m:den>
                          <m:r>
                            <a:rPr lang="es-MX" sz="1900" b="0" i="1" smtClean="0">
                              <a:latin typeface="Cambria Math" panose="02040503050406030204" pitchFamily="18" charset="0"/>
                            </a:rPr>
                            <m:t>𝑑</m:t>
                          </m:r>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𝑥</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𝑃𝑢</m:t>
                          </m:r>
                        </m:num>
                        <m:den>
                          <m:r>
                            <a:rPr lang="es-MX" sz="1900" b="0" i="1" smtClean="0">
                              <a:latin typeface="Cambria Math" panose="02040503050406030204" pitchFamily="18" charset="0"/>
                            </a:rPr>
                            <m:t>𝐸𝐼</m:t>
                          </m:r>
                        </m:den>
                      </m:f>
                      <m:r>
                        <a:rPr lang="es-MX" sz="1900" b="0" i="1" smtClean="0">
                          <a:latin typeface="Cambria Math" panose="02040503050406030204" pitchFamily="18" charset="0"/>
                        </a:rPr>
                        <m:t> </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𝑒</m:t>
                          </m:r>
                          <m:r>
                            <a:rPr lang="es-MX" sz="1900" b="0" i="1" smtClean="0">
                              <a:latin typeface="Cambria Math" panose="02040503050406030204" pitchFamily="18" charset="0"/>
                            </a:rPr>
                            <m:t> </m:t>
                          </m:r>
                          <m:r>
                            <a:rPr lang="es-MX" sz="1900" b="0" i="1" smtClean="0">
                              <a:latin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𝑦</m:t>
                          </m:r>
                        </m:e>
                      </m:d>
                    </m:oMath>
                  </m:oMathPara>
                </a14:m>
                <a:endParaRPr lang="es-MX" sz="1900" dirty="0"/>
              </a:p>
              <a:p>
                <a:endParaRPr lang="es-MX" sz="1900" dirty="0"/>
              </a:p>
              <a:p>
                <a:r>
                  <a:rPr lang="es-MX" sz="1900" dirty="0"/>
                  <a:t>Al reordenar los términos, resulta:</a:t>
                </a:r>
              </a:p>
              <a:p>
                <a:pPr/>
                <a14:m>
                  <m:oMathPara xmlns:m="http://schemas.openxmlformats.org/officeDocument/2006/math">
                    <m:oMathParaPr>
                      <m:jc m:val="centerGroup"/>
                    </m:oMathParaPr>
                    <m:oMath xmlns:m="http://schemas.openxmlformats.org/officeDocument/2006/math">
                      <m:f>
                        <m:fPr>
                          <m:ctrlPr>
                            <a:rPr lang="es-MX" sz="1900" i="1">
                              <a:latin typeface="Cambria Math" panose="02040503050406030204" pitchFamily="18" charset="0"/>
                            </a:rPr>
                          </m:ctrlPr>
                        </m:fPr>
                        <m:num>
                          <m:sSup>
                            <m:sSupPr>
                              <m:ctrlPr>
                                <a:rPr lang="es-MX" sz="1900" i="1">
                                  <a:latin typeface="Cambria Math" panose="02040503050406030204" pitchFamily="18" charset="0"/>
                                </a:rPr>
                              </m:ctrlPr>
                            </m:sSupPr>
                            <m:e>
                              <m:r>
                                <a:rPr lang="es-MX" sz="1900" i="1">
                                  <a:latin typeface="Cambria Math" panose="02040503050406030204" pitchFamily="18" charset="0"/>
                                </a:rPr>
                                <m:t>𝑑</m:t>
                              </m:r>
                            </m:e>
                            <m:sup>
                              <m:r>
                                <a:rPr lang="es-MX" sz="1900" i="1">
                                  <a:latin typeface="Cambria Math" panose="02040503050406030204" pitchFamily="18" charset="0"/>
                                </a:rPr>
                                <m:t>2</m:t>
                              </m:r>
                            </m:sup>
                          </m:sSup>
                          <m:r>
                            <a:rPr lang="es-MX" sz="1900" i="1">
                              <a:latin typeface="Cambria Math" panose="02040503050406030204" pitchFamily="18" charset="0"/>
                            </a:rPr>
                            <m:t>𝑦</m:t>
                          </m:r>
                        </m:num>
                        <m:den>
                          <m:r>
                            <a:rPr lang="es-MX" sz="1900" i="1">
                              <a:latin typeface="Cambria Math" panose="02040503050406030204" pitchFamily="18" charset="0"/>
                            </a:rPr>
                            <m:t>𝑑</m:t>
                          </m:r>
                          <m:sSup>
                            <m:sSupPr>
                              <m:ctrlPr>
                                <a:rPr lang="es-MX" sz="1900" i="1">
                                  <a:latin typeface="Cambria Math" panose="02040503050406030204" pitchFamily="18" charset="0"/>
                                </a:rPr>
                              </m:ctrlPr>
                            </m:sSupPr>
                            <m:e>
                              <m:r>
                                <a:rPr lang="es-MX" sz="1900" i="1">
                                  <a:latin typeface="Cambria Math" panose="02040503050406030204" pitchFamily="18" charset="0"/>
                                </a:rPr>
                                <m:t>𝑥</m:t>
                              </m:r>
                            </m:e>
                            <m:sup>
                              <m:r>
                                <a:rPr lang="es-MX" sz="1900" i="1">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a:latin typeface="Cambria Math" panose="02040503050406030204" pitchFamily="18" charset="0"/>
                            </a:rPr>
                          </m:ctrlPr>
                        </m:fPr>
                        <m:num>
                          <m:r>
                            <a:rPr lang="es-MX" sz="1900" i="1">
                              <a:latin typeface="Cambria Math" panose="02040503050406030204" pitchFamily="18" charset="0"/>
                            </a:rPr>
                            <m:t>𝑃𝑢</m:t>
                          </m:r>
                        </m:num>
                        <m:den>
                          <m:r>
                            <a:rPr lang="es-MX" sz="1900" i="1">
                              <a:latin typeface="Cambria Math" panose="02040503050406030204" pitchFamily="18" charset="0"/>
                            </a:rPr>
                            <m:t>𝐸𝐼</m:t>
                          </m:r>
                        </m:den>
                      </m:f>
                      <m:r>
                        <a:rPr lang="es-MX" sz="1900" b="0" i="1" smtClean="0">
                          <a:latin typeface="Cambria Math" panose="02040503050406030204" pitchFamily="18" charset="0"/>
                        </a:rPr>
                        <m:t>𝑦</m:t>
                      </m:r>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𝑃𝑢</m:t>
                          </m:r>
                          <m:r>
                            <a:rPr lang="es-MX" sz="1900" b="0" i="1" smtClean="0">
                              <a:latin typeface="Cambria Math" panose="02040503050406030204" pitchFamily="18" charset="0"/>
                            </a:rPr>
                            <m:t> </m:t>
                          </m:r>
                          <m:r>
                            <a:rPr lang="es-MX" sz="1900" b="0" i="1" smtClean="0">
                              <a:latin typeface="Cambria Math" panose="02040503050406030204" pitchFamily="18" charset="0"/>
                            </a:rPr>
                            <m:t>𝑒</m:t>
                          </m:r>
                        </m:num>
                        <m:den>
                          <m:r>
                            <a:rPr lang="es-MX" sz="1900" b="0" i="1" smtClean="0">
                              <a:latin typeface="Cambria Math" panose="02040503050406030204" pitchFamily="18" charset="0"/>
                            </a:rPr>
                            <m:t>𝐸𝐼</m:t>
                          </m:r>
                        </m:den>
                      </m:f>
                      <m:r>
                        <a:rPr lang="es-MX" sz="1900" b="0" i="1" smtClean="0">
                          <a:latin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oMath>
                  </m:oMathPara>
                </a14:m>
                <a:endParaRPr lang="es-MX" sz="190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474562" y="1817312"/>
                <a:ext cx="9354447" cy="3897349"/>
              </a:xfrm>
              <a:prstGeom prst="rect">
                <a:avLst/>
              </a:prstGeom>
              <a:blipFill>
                <a:blip r:embed="rId4"/>
                <a:stretch>
                  <a:fillRect l="-652" t="-782" r="-1173"/>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16</a:t>
            </a:fld>
            <a:r>
              <a:rPr lang="es-MX"/>
              <a:t>/97</a:t>
            </a:r>
            <a:endParaRPr lang="es-MX" dirty="0"/>
          </a:p>
        </p:txBody>
      </p:sp>
    </p:spTree>
    <p:extLst>
      <p:ext uri="{BB962C8B-B14F-4D97-AF65-F5344CB8AC3E}">
        <p14:creationId xmlns:p14="http://schemas.microsoft.com/office/powerpoint/2010/main" val="2302897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AMPLIFICACIÓN DE MOMENTO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9" name="Rectangle 1042"/>
              <p:cNvSpPr>
                <a:spLocks noChangeArrowheads="1"/>
              </p:cNvSpPr>
              <p:nvPr/>
            </p:nvSpPr>
            <p:spPr bwMode="blackGray">
              <a:xfrm>
                <a:off x="474561" y="1822935"/>
                <a:ext cx="9354448" cy="4059764"/>
              </a:xfrm>
              <a:prstGeom prst="rect">
                <a:avLst/>
              </a:prstGeom>
              <a:noFill/>
              <a:ln w="9525">
                <a:noFill/>
                <a:miter lim="800000"/>
                <a:headEnd/>
                <a:tailEnd/>
              </a:ln>
              <a:effectLst/>
            </p:spPr>
            <p:txBody>
              <a:bodyPr lIns="92075" tIns="46038" rIns="92075" bIns="46038" anchor="ctr"/>
              <a:lstStyle/>
              <a:p>
                <a:pPr algn="just" fontAlgn="base">
                  <a:spcBef>
                    <a:spcPct val="0"/>
                  </a:spcBef>
                  <a:spcAft>
                    <a:spcPct val="0"/>
                  </a:spcAft>
                  <a:defRPr/>
                </a:pPr>
                <a:r>
                  <a:rPr lang="es-MX" sz="1900" b="1" dirty="0"/>
                  <a:t>AMPLIFICACIÓN DEL MOMENTO:</a:t>
                </a:r>
              </a:p>
              <a:p>
                <a:pPr algn="just" fontAlgn="base">
                  <a:spcBef>
                    <a:spcPct val="0"/>
                  </a:spcBef>
                  <a:spcAft>
                    <a:spcPct val="0"/>
                  </a:spcAft>
                  <a:defRPr/>
                </a:pPr>
                <a:r>
                  <a:rPr lang="es-ES" sz="1900" dirty="0"/>
                  <a:t>Que es una ecuación diferencial ordinaria no homogénea.  Como es una ecuación de segundo orden, habrá dos condiciones de soporte mostradas, las condiciones de frontera </a:t>
                </a:r>
                <a:r>
                  <a:rPr lang="es-ES" sz="1900" dirty="0" smtClean="0"/>
                  <a:t>son:</a:t>
                </a:r>
                <a:endParaRPr lang="es-ES" sz="1900" dirty="0"/>
              </a:p>
              <a:p>
                <a:pPr algn="ctr" fontAlgn="base">
                  <a:spcBef>
                    <a:spcPct val="0"/>
                  </a:spcBef>
                  <a:spcAft>
                    <a:spcPct val="0"/>
                  </a:spcAft>
                  <a:defRPr/>
                </a:pPr>
                <a:r>
                  <a:rPr lang="es-ES" sz="1900" dirty="0"/>
                  <a:t>En x = 0,  y = 0  y  en x= </a:t>
                </a:r>
                <a:r>
                  <a:rPr lang="es-ES" sz="1900" i="1" dirty="0"/>
                  <a:t>L,  y = 0</a:t>
                </a:r>
                <a:endParaRPr lang="es-ES" sz="1900" dirty="0"/>
              </a:p>
              <a:p>
                <a:pPr algn="just" fontAlgn="base">
                  <a:spcBef>
                    <a:spcPct val="0"/>
                  </a:spcBef>
                  <a:spcAft>
                    <a:spcPct val="0"/>
                  </a:spcAft>
                  <a:defRPr/>
                </a:pPr>
                <a:r>
                  <a:rPr lang="es-ES" sz="1900" dirty="0"/>
                  <a:t>  </a:t>
                </a:r>
              </a:p>
              <a:p>
                <a:pPr fontAlgn="base">
                  <a:spcBef>
                    <a:spcPct val="0"/>
                  </a:spcBef>
                  <a:spcAft>
                    <a:spcPct val="0"/>
                  </a:spcAft>
                  <a:defRPr/>
                </a:pPr>
                <a:r>
                  <a:rPr lang="es-ES" sz="1900" dirty="0"/>
                  <a:t>Es decir, el desplazamiento es cero en cada extremo, una función que satisface la ecuación diferencial y las condiciones de frontera es:</a:t>
                </a:r>
              </a:p>
              <a:p>
                <a:pP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𝑦</m:t>
                      </m:r>
                      <m:r>
                        <a:rPr lang="es-MX" sz="1900" b="0" i="1" smtClean="0">
                          <a:latin typeface="Cambria Math" panose="02040503050406030204" pitchFamily="18" charset="0"/>
                        </a:rPr>
                        <m:t>=</m:t>
                      </m:r>
                      <m:r>
                        <a:rPr lang="es-MX" sz="1900" b="0" i="1" smtClean="0">
                          <a:latin typeface="Cambria Math" panose="02040503050406030204" pitchFamily="18" charset="0"/>
                        </a:rPr>
                        <m:t>𝐵</m:t>
                      </m:r>
                      <m:r>
                        <a:rPr lang="es-MX" sz="1900" b="0" i="1" smtClean="0">
                          <a:latin typeface="Cambria Math" panose="02040503050406030204" pitchFamily="18" charset="0"/>
                        </a:rPr>
                        <m:t> </m:t>
                      </m:r>
                      <m:r>
                        <a:rPr lang="es-MX" sz="1900" b="0" i="1" smtClean="0">
                          <a:latin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oMath>
                  </m:oMathPara>
                </a14:m>
                <a:endParaRPr lang="es-ES" sz="1900" dirty="0"/>
              </a:p>
              <a:p>
                <a:pPr fontAlgn="base">
                  <a:spcBef>
                    <a:spcPct val="0"/>
                  </a:spcBef>
                  <a:spcAft>
                    <a:spcPct val="0"/>
                  </a:spcAft>
                  <a:defRPr/>
                </a:pPr>
                <a:endParaRPr lang="es-ES" sz="1900" dirty="0"/>
              </a:p>
              <a:p>
                <a:pPr fontAlgn="base">
                  <a:spcBef>
                    <a:spcPct val="0"/>
                  </a:spcBef>
                  <a:spcAft>
                    <a:spcPct val="0"/>
                  </a:spcAft>
                  <a:defRPr/>
                </a:pPr>
                <a:r>
                  <a:rPr lang="es-ES" sz="1900" dirty="0"/>
                  <a:t>Donde B es una constante. Sustituyéndola en la ecuación diferencial, obtenemos:</a:t>
                </a:r>
              </a:p>
              <a:p>
                <a:pPr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𝜋</m:t>
                              </m:r>
                            </m:e>
                            <m:sup>
                              <m:r>
                                <a:rPr lang="es-MX" sz="1900" b="0" i="1" smtClean="0">
                                  <a:latin typeface="Cambria Math" panose="02040503050406030204" pitchFamily="18" charset="0"/>
                                  <a:ea typeface="Cambria Math" panose="02040503050406030204" pitchFamily="18" charset="0"/>
                                </a:rPr>
                                <m:t>2</m:t>
                              </m:r>
                            </m:sup>
                          </m:sSup>
                        </m:num>
                        <m:den>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𝐿</m:t>
                              </m:r>
                            </m:e>
                            <m:sup>
                              <m:r>
                                <a:rPr lang="es-MX" sz="1900" b="0" i="1" smtClean="0">
                                  <a:latin typeface="Cambria Math" panose="02040503050406030204" pitchFamily="18" charset="0"/>
                                  <a:ea typeface="Cambria Math" panose="02040503050406030204" pitchFamily="18" charset="0"/>
                                </a:rPr>
                                <m:t>2</m:t>
                              </m:r>
                            </m:sup>
                          </m:sSup>
                        </m:den>
                      </m:f>
                      <m:r>
                        <a:rPr lang="es-MX" sz="1900" b="0" i="1" smtClean="0">
                          <a:latin typeface="Cambria Math" panose="02040503050406030204" pitchFamily="18" charset="0"/>
                          <a:ea typeface="Cambria Math" panose="02040503050406030204" pitchFamily="18" charset="0"/>
                        </a:rPr>
                        <m:t>𝐵</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r>
                        <a:rPr lang="es-MX" sz="1900" b="0" i="1" smtClean="0">
                          <a:latin typeface="Cambria Math" panose="02040503050406030204" pitchFamily="18" charset="0"/>
                          <a:ea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𝑃𝑢</m:t>
                          </m:r>
                        </m:num>
                        <m:den>
                          <m:r>
                            <a:rPr lang="es-MX" sz="1900" b="0" i="1" smtClean="0">
                              <a:latin typeface="Cambria Math" panose="02040503050406030204" pitchFamily="18" charset="0"/>
                              <a:ea typeface="Cambria Math" panose="02040503050406030204" pitchFamily="18" charset="0"/>
                            </a:rPr>
                            <m:t>𝐸𝐼</m:t>
                          </m:r>
                        </m:den>
                      </m:f>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𝐵</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r>
                        <a:rPr lang="es-MX" sz="1900" b="0" i="1" smtClean="0">
                          <a:latin typeface="Cambria Math" panose="02040503050406030204" pitchFamily="18" charset="0"/>
                          <a:ea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𝑃𝑢</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𝑒</m:t>
                          </m:r>
                        </m:num>
                        <m:den>
                          <m:r>
                            <a:rPr lang="es-MX" sz="1900" b="0" i="1" smtClean="0">
                              <a:latin typeface="Cambria Math" panose="02040503050406030204" pitchFamily="18" charset="0"/>
                              <a:ea typeface="Cambria Math" panose="02040503050406030204" pitchFamily="18" charset="0"/>
                            </a:rPr>
                            <m:t>𝐸𝐼</m:t>
                          </m:r>
                        </m:den>
                      </m:f>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oMath>
                  </m:oMathPara>
                </a14:m>
                <a:r>
                  <a:rPr lang="es-ES" sz="1900" dirty="0"/>
                  <a:t/>
                </a:r>
                <a:br>
                  <a:rPr lang="es-ES" sz="1900" dirty="0"/>
                </a:br>
                <a:r>
                  <a:rPr lang="es-ES" sz="1900" dirty="0"/>
                  <a:t>                   </a:t>
                </a:r>
              </a:p>
            </p:txBody>
          </p:sp>
        </mc:Choice>
        <mc:Fallback xmlns="">
          <p:sp>
            <p:nvSpPr>
              <p:cNvPr id="9" name="Rectangle 1042"/>
              <p:cNvSpPr>
                <a:spLocks noRot="1" noChangeAspect="1" noMove="1" noResize="1" noEditPoints="1" noAdjustHandles="1" noChangeArrowheads="1" noChangeShapeType="1" noTextEdit="1"/>
              </p:cNvSpPr>
              <p:nvPr/>
            </p:nvSpPr>
            <p:spPr bwMode="blackGray">
              <a:xfrm>
                <a:off x="474561" y="1822935"/>
                <a:ext cx="9354448" cy="4059764"/>
              </a:xfrm>
              <a:prstGeom prst="rect">
                <a:avLst/>
              </a:prstGeom>
              <a:blipFill>
                <a:blip r:embed="rId4"/>
                <a:stretch>
                  <a:fillRect l="-652" t="-751" r="-587"/>
                </a:stretch>
              </a:blipFill>
              <a:ln w="9525">
                <a:noFill/>
                <a:miter lim="800000"/>
                <a:headEnd/>
                <a:tailEnd/>
              </a:ln>
              <a:effectLst/>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17</a:t>
            </a:fld>
            <a:r>
              <a:rPr lang="es-MX" dirty="0"/>
              <a:t>/97</a:t>
            </a:r>
          </a:p>
        </p:txBody>
      </p:sp>
    </p:spTree>
    <p:extLst>
      <p:ext uri="{BB962C8B-B14F-4D97-AF65-F5344CB8AC3E}">
        <p14:creationId xmlns:p14="http://schemas.microsoft.com/office/powerpoint/2010/main" val="917344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AMPLIFICACIÓN DE MOMENTO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9" name="Rectangle 1042"/>
              <p:cNvSpPr>
                <a:spLocks noChangeArrowheads="1"/>
              </p:cNvSpPr>
              <p:nvPr/>
            </p:nvSpPr>
            <p:spPr bwMode="blackGray">
              <a:xfrm>
                <a:off x="474561" y="1807263"/>
                <a:ext cx="9354448" cy="4914214"/>
              </a:xfrm>
              <a:prstGeom prst="rect">
                <a:avLst/>
              </a:prstGeom>
              <a:noFill/>
              <a:ln w="9525">
                <a:noFill/>
                <a:miter lim="800000"/>
                <a:headEnd/>
                <a:tailEnd/>
              </a:ln>
              <a:effectLst/>
            </p:spPr>
            <p:txBody>
              <a:bodyPr lIns="92075" tIns="46038" rIns="92075" bIns="46038" anchor="ctr"/>
              <a:lstStyle/>
              <a:p>
                <a:pPr algn="just" fontAlgn="base">
                  <a:spcBef>
                    <a:spcPct val="0"/>
                  </a:spcBef>
                  <a:spcAft>
                    <a:spcPct val="0"/>
                  </a:spcAft>
                  <a:defRPr/>
                </a:pPr>
                <a:r>
                  <a:rPr lang="es-MX" sz="1900" b="1" dirty="0"/>
                  <a:t>AMPLIFICACIÓN DEL MOMENTO:</a:t>
                </a:r>
              </a:p>
              <a:p>
                <a:r>
                  <a:rPr lang="es-MX" sz="1900" dirty="0"/>
                  <a:t>Al despejar la constante encontramos:</a:t>
                </a:r>
              </a:p>
              <a:p>
                <a:endParaRPr lang="es-MX" sz="2000" dirty="0"/>
              </a:p>
              <a:p>
                <a:pPr/>
                <a14:m>
                  <m:oMathPara xmlns:m="http://schemas.openxmlformats.org/officeDocument/2006/math">
                    <m:oMathParaPr>
                      <m:jc m:val="centerGroup"/>
                    </m:oMathParaPr>
                    <m:oMath xmlns:m="http://schemas.openxmlformats.org/officeDocument/2006/math">
                      <m:r>
                        <a:rPr lang="es-MX" sz="2000" i="1">
                          <a:latin typeface="Cambria Math"/>
                        </a:rPr>
                        <m:t>𝐵</m:t>
                      </m:r>
                      <m:r>
                        <a:rPr lang="es-MX" sz="2000" i="1">
                          <a:latin typeface="Cambria Math"/>
                        </a:rPr>
                        <m:t>=</m:t>
                      </m:r>
                      <m:f>
                        <m:fPr>
                          <m:ctrlPr>
                            <a:rPr lang="es-MX" sz="2000" i="1">
                              <a:latin typeface="Cambria Math" panose="02040503050406030204" pitchFamily="18" charset="0"/>
                            </a:rPr>
                          </m:ctrlPr>
                        </m:fPr>
                        <m:num>
                          <m:f>
                            <m:fPr>
                              <m:ctrlPr>
                                <a:rPr lang="es-MX" sz="2000" i="1">
                                  <a:latin typeface="Cambria Math" panose="02040503050406030204" pitchFamily="18" charset="0"/>
                                </a:rPr>
                              </m:ctrlPr>
                            </m:fPr>
                            <m:num>
                              <m:r>
                                <a:rPr lang="es-MX" sz="2000" i="1">
                                  <a:latin typeface="Cambria Math"/>
                                </a:rPr>
                                <m:t>−</m:t>
                              </m:r>
                              <m:r>
                                <a:rPr lang="es-MX" sz="2000" i="1">
                                  <a:latin typeface="Cambria Math"/>
                                </a:rPr>
                                <m:t>𝑃𝑢𝑒</m:t>
                              </m:r>
                            </m:num>
                            <m:den>
                              <m:r>
                                <a:rPr lang="es-MX" sz="2000" i="1">
                                  <a:latin typeface="Cambria Math"/>
                                </a:rPr>
                                <m:t>𝐸𝐼</m:t>
                              </m:r>
                            </m:den>
                          </m:f>
                        </m:num>
                        <m:den>
                          <m:f>
                            <m:fPr>
                              <m:ctrlPr>
                                <a:rPr lang="es-MX" sz="2000" i="1">
                                  <a:latin typeface="Cambria Math" panose="02040503050406030204" pitchFamily="18" charset="0"/>
                                </a:rPr>
                              </m:ctrlPr>
                            </m:fPr>
                            <m:num>
                              <m:r>
                                <a:rPr lang="es-MX" sz="2000" i="1">
                                  <a:latin typeface="Cambria Math"/>
                                </a:rPr>
                                <m:t>𝑃𝑢</m:t>
                              </m:r>
                            </m:num>
                            <m:den>
                              <m:r>
                                <a:rPr lang="es-MX" sz="2000" i="1">
                                  <a:latin typeface="Cambria Math"/>
                                </a:rPr>
                                <m:t>𝐸𝐼</m:t>
                              </m:r>
                            </m:den>
                          </m:f>
                          <m:r>
                            <a:rPr lang="es-MX" sz="2000" i="1">
                              <a:latin typeface="Cambria Math"/>
                            </a:rPr>
                            <m:t>−</m:t>
                          </m:r>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r>
                                    <a:rPr lang="es-MX" sz="2000" i="1">
                                      <a:latin typeface="Cambria Math"/>
                                      <a:ea typeface="Cambria Math"/>
                                    </a:rPr>
                                    <m:t>𝜋</m:t>
                                  </m:r>
                                </m:e>
                                <m:sup>
                                  <m:r>
                                    <a:rPr lang="es-MX" sz="2000" i="1">
                                      <a:latin typeface="Cambria Math"/>
                                    </a:rPr>
                                    <m:t>2</m:t>
                                  </m:r>
                                </m:sup>
                              </m:sSup>
                            </m:num>
                            <m:den>
                              <m:sSup>
                                <m:sSupPr>
                                  <m:ctrlPr>
                                    <a:rPr lang="es-MX" sz="2000" i="1">
                                      <a:latin typeface="Cambria Math" panose="02040503050406030204" pitchFamily="18" charset="0"/>
                                    </a:rPr>
                                  </m:ctrlPr>
                                </m:sSupPr>
                                <m:e>
                                  <m:r>
                                    <a:rPr lang="es-MX" sz="2000" i="1">
                                      <a:latin typeface="Cambria Math"/>
                                    </a:rPr>
                                    <m:t>𝐿</m:t>
                                  </m:r>
                                </m:e>
                                <m:sup>
                                  <m:r>
                                    <a:rPr lang="es-MX" sz="2000" i="1">
                                      <a:latin typeface="Cambria Math"/>
                                    </a:rPr>
                                    <m:t>2</m:t>
                                  </m:r>
                                </m:sup>
                              </m:sSup>
                            </m:den>
                          </m:f>
                        </m:den>
                      </m:f>
                      <m:r>
                        <a:rPr lang="es-MX" sz="2000">
                          <a:latin typeface="Cambria Math"/>
                        </a:rPr>
                        <m:t>=</m:t>
                      </m:r>
                      <m:f>
                        <m:fPr>
                          <m:ctrlPr>
                            <a:rPr lang="es-MX" sz="2000" i="1">
                              <a:latin typeface="Cambria Math" panose="02040503050406030204" pitchFamily="18" charset="0"/>
                            </a:rPr>
                          </m:ctrlPr>
                        </m:fPr>
                        <m:num>
                          <m:r>
                            <a:rPr lang="es-MX" sz="2000" i="1">
                              <a:latin typeface="Cambria Math"/>
                            </a:rPr>
                            <m:t>−</m:t>
                          </m:r>
                          <m:r>
                            <a:rPr lang="es-MX" sz="2000" i="1">
                              <a:latin typeface="Cambria Math"/>
                            </a:rPr>
                            <m:t>𝑒</m:t>
                          </m:r>
                        </m:num>
                        <m:den>
                          <m:r>
                            <a:rPr lang="es-MX" sz="2000" i="1">
                              <a:latin typeface="Cambria Math"/>
                            </a:rPr>
                            <m:t>1−</m:t>
                          </m:r>
                          <m:f>
                            <m:fPr>
                              <m:ctrlPr>
                                <a:rPr lang="es-MX" sz="2000" i="1">
                                  <a:latin typeface="Cambria Math" panose="02040503050406030204" pitchFamily="18" charset="0"/>
                                </a:rPr>
                              </m:ctrlPr>
                            </m:fPr>
                            <m:num>
                              <m:sSup>
                                <m:sSupPr>
                                  <m:ctrlPr>
                                    <a:rPr lang="es-MX" sz="2000" i="1">
                                      <a:latin typeface="Cambria Math" panose="02040503050406030204" pitchFamily="18" charset="0"/>
                                    </a:rPr>
                                  </m:ctrlPr>
                                </m:sSupPr>
                                <m:e>
                                  <m:r>
                                    <a:rPr lang="es-MX" sz="2000" i="1">
                                      <a:latin typeface="Cambria Math"/>
                                      <a:ea typeface="Cambria Math"/>
                                    </a:rPr>
                                    <m:t>𝜋</m:t>
                                  </m:r>
                                </m:e>
                                <m:sup>
                                  <m:r>
                                    <a:rPr lang="es-MX" sz="2000" i="1">
                                      <a:latin typeface="Cambria Math"/>
                                    </a:rPr>
                                    <m:t>2</m:t>
                                  </m:r>
                                </m:sup>
                              </m:sSup>
                              <m:r>
                                <a:rPr lang="es-MX" sz="2000" i="1">
                                  <a:latin typeface="Cambria Math"/>
                                </a:rPr>
                                <m:t>𝐸𝐼</m:t>
                              </m:r>
                            </m:num>
                            <m:den>
                              <m:r>
                                <a:rPr lang="es-MX" sz="2000" i="1">
                                  <a:latin typeface="Cambria Math"/>
                                </a:rPr>
                                <m:t>𝑃𝑢</m:t>
                              </m:r>
                              <m:sSup>
                                <m:sSupPr>
                                  <m:ctrlPr>
                                    <a:rPr lang="es-MX" sz="2000" i="1">
                                      <a:latin typeface="Cambria Math" panose="02040503050406030204" pitchFamily="18" charset="0"/>
                                    </a:rPr>
                                  </m:ctrlPr>
                                </m:sSupPr>
                                <m:e>
                                  <m:r>
                                    <a:rPr lang="es-MX" sz="2000" i="1">
                                      <a:latin typeface="Cambria Math"/>
                                    </a:rPr>
                                    <m:t>𝐿</m:t>
                                  </m:r>
                                </m:e>
                                <m:sup>
                                  <m:r>
                                    <a:rPr lang="es-MX" sz="2000" i="1">
                                      <a:latin typeface="Cambria Math"/>
                                    </a:rPr>
                                    <m:t>2</m:t>
                                  </m:r>
                                </m:sup>
                              </m:sSup>
                            </m:den>
                          </m:f>
                        </m:den>
                      </m:f>
                      <m:r>
                        <a:rPr lang="es-MX" sz="2000" i="1">
                          <a:latin typeface="Cambria Math"/>
                        </a:rPr>
                        <m:t>=</m:t>
                      </m:r>
                      <m:f>
                        <m:fPr>
                          <m:ctrlPr>
                            <a:rPr lang="es-MX" sz="2000" i="1">
                              <a:latin typeface="Cambria Math" panose="02040503050406030204" pitchFamily="18" charset="0"/>
                            </a:rPr>
                          </m:ctrlPr>
                        </m:fPr>
                        <m:num>
                          <m:r>
                            <a:rPr lang="es-MX" sz="2000" i="1">
                              <a:latin typeface="Cambria Math"/>
                            </a:rPr>
                            <m:t>𝑒</m:t>
                          </m:r>
                        </m:num>
                        <m:den>
                          <m:f>
                            <m:fPr>
                              <m:ctrlPr>
                                <a:rPr lang="es-MX" sz="2000" i="1">
                                  <a:latin typeface="Cambria Math" panose="02040503050406030204" pitchFamily="18" charset="0"/>
                                </a:rPr>
                              </m:ctrlPr>
                            </m:fPr>
                            <m:num>
                              <m:r>
                                <a:rPr lang="es-MX" sz="2000" i="1">
                                  <a:latin typeface="Cambria Math"/>
                                </a:rPr>
                                <m:t>𝑃𝑒</m:t>
                              </m:r>
                            </m:num>
                            <m:den>
                              <m:r>
                                <a:rPr lang="es-MX" sz="2000" i="1">
                                  <a:latin typeface="Cambria Math"/>
                                </a:rPr>
                                <m:t>𝑃𝑢</m:t>
                              </m:r>
                            </m:den>
                          </m:f>
                          <m:r>
                            <a:rPr lang="es-MX" sz="2000" i="1">
                              <a:latin typeface="Cambria Math"/>
                            </a:rPr>
                            <m:t>−1</m:t>
                          </m:r>
                        </m:den>
                      </m:f>
                    </m:oMath>
                  </m:oMathPara>
                </a14:m>
                <a:endParaRPr lang="es-ES" sz="1900" dirty="0"/>
              </a:p>
              <a:p>
                <a:endParaRPr lang="es-ES" sz="1900" dirty="0"/>
              </a:p>
              <a:p>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𝑃𝑒</m:t>
                      </m:r>
                      <m:r>
                        <a:rPr lang="es-MX" sz="1900" b="0" i="1" smtClean="0">
                          <a:latin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𝜋</m:t>
                              </m:r>
                            </m:e>
                            <m:sup>
                              <m:r>
                                <a:rPr lang="es-MX" sz="1900" b="0" i="1" smtClean="0">
                                  <a:latin typeface="Cambria Math" panose="02040503050406030204" pitchFamily="18" charset="0"/>
                                  <a:ea typeface="Cambria Math" panose="02040503050406030204" pitchFamily="18" charset="0"/>
                                </a:rPr>
                                <m:t>2</m:t>
                              </m:r>
                            </m:sup>
                          </m:sSup>
                          <m:r>
                            <a:rPr lang="es-MX" sz="1900" b="0" i="1" smtClean="0">
                              <a:latin typeface="Cambria Math" panose="02040503050406030204" pitchFamily="18" charset="0"/>
                              <a:ea typeface="Cambria Math" panose="02040503050406030204" pitchFamily="18" charset="0"/>
                            </a:rPr>
                            <m:t>𝐸𝐼</m:t>
                          </m:r>
                        </m:num>
                        <m:den>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𝐿</m:t>
                              </m:r>
                            </m:e>
                            <m:sup>
                              <m:r>
                                <a:rPr lang="es-MX" sz="1900" b="0" i="1" smtClean="0">
                                  <a:latin typeface="Cambria Math" panose="02040503050406030204" pitchFamily="18" charset="0"/>
                                  <a:ea typeface="Cambria Math" panose="02040503050406030204" pitchFamily="18" charset="0"/>
                                </a:rPr>
                                <m:t>2</m:t>
                              </m:r>
                            </m:sup>
                          </m:sSup>
                        </m:den>
                      </m:f>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𝑙𝑎</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𝑐𝑎𝑟𝑔𝑎</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𝑑𝑒</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𝑝𝑎𝑛𝑑𝑒𝑜</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𝑑𝑒</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𝐸𝑢𝑙𝑒𝑟</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𝑦</m:t>
                      </m:r>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𝐵</m:t>
                      </m:r>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r>
                        <a:rPr lang="es-MX" sz="1900" b="0" i="1" smtClean="0">
                          <a:latin typeface="Cambria Math" panose="02040503050406030204" pitchFamily="18" charset="0"/>
                          <a:ea typeface="Cambria Math" panose="02040503050406030204" pitchFamily="18" charset="0"/>
                        </a:rPr>
                        <m:t>=</m:t>
                      </m:r>
                      <m:d>
                        <m:dPr>
                          <m:begChr m:val="["/>
                          <m:endChr m:val="]"/>
                          <m:ctrlPr>
                            <a:rPr lang="es-MX" sz="1900" b="0" i="1" smtClean="0">
                              <a:latin typeface="Cambria Math" panose="02040503050406030204" pitchFamily="18" charset="0"/>
                              <a:ea typeface="Cambria Math" panose="02040503050406030204" pitchFamily="18" charset="0"/>
                            </a:rPr>
                          </m:ctrlPr>
                        </m:dPr>
                        <m:e>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𝑒</m:t>
                              </m:r>
                            </m:num>
                            <m:den>
                              <m:f>
                                <m:fPr>
                                  <m:type m:val="lin"/>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𝑃𝑒</m:t>
                                  </m:r>
                                </m:num>
                                <m:den>
                                  <m:r>
                                    <a:rPr lang="es-MX" sz="1900" b="0" i="1" smtClean="0">
                                      <a:latin typeface="Cambria Math" panose="02040503050406030204" pitchFamily="18" charset="0"/>
                                      <a:ea typeface="Cambria Math" panose="02040503050406030204" pitchFamily="18" charset="0"/>
                                    </a:rPr>
                                    <m:t>𝑃𝑢</m:t>
                                  </m:r>
                                  <m:r>
                                    <a:rPr lang="es-MX" sz="1900" b="0" i="1" smtClean="0">
                                      <a:latin typeface="Cambria Math" panose="02040503050406030204" pitchFamily="18" charset="0"/>
                                      <a:ea typeface="Cambria Math" panose="02040503050406030204" pitchFamily="18" charset="0"/>
                                    </a:rPr>
                                    <m:t>)−</m:t>
                                  </m:r>
                                </m:den>
                              </m:f>
                              <m:r>
                                <a:rPr lang="es-MX" sz="1900" b="0" i="1" smtClean="0">
                                  <a:latin typeface="Cambria Math" panose="02040503050406030204" pitchFamily="18" charset="0"/>
                                  <a:ea typeface="Cambria Math" panose="02040503050406030204" pitchFamily="18" charset="0"/>
                                </a:rPr>
                                <m:t>1</m:t>
                              </m:r>
                            </m:den>
                          </m:f>
                        </m:e>
                      </m:d>
                      <m:r>
                        <a:rPr lang="es-MX" sz="1900" b="0" i="1" smtClean="0">
                          <a:latin typeface="Cambria Math" panose="02040503050406030204" pitchFamily="18" charset="0"/>
                          <a:ea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oMath>
                  </m:oMathPara>
                </a14:m>
                <a:endParaRPr lang="es-ES" sz="1900" dirty="0"/>
              </a:p>
              <a:p>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𝑀</m:t>
                      </m:r>
                      <m:r>
                        <a:rPr lang="es-MX" sz="1900" b="0" i="1" smtClean="0">
                          <a:latin typeface="Cambria Math" panose="02040503050406030204" pitchFamily="18" charset="0"/>
                        </a:rPr>
                        <m:t>=</m:t>
                      </m:r>
                      <m:r>
                        <a:rPr lang="es-MX" sz="1900" b="0" i="1" smtClean="0">
                          <a:latin typeface="Cambria Math" panose="02040503050406030204" pitchFamily="18" charset="0"/>
                        </a:rPr>
                        <m:t>𝑃𝑢</m:t>
                      </m:r>
                      <m:r>
                        <a:rPr lang="es-MX" sz="1900" b="0" i="1" smtClean="0">
                          <a:latin typeface="Cambria Math" panose="02040503050406030204" pitchFamily="18" charset="0"/>
                        </a:rPr>
                        <m:t> (</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𝑦</m:t>
                          </m:r>
                        </m:e>
                        <m:sub>
                          <m:r>
                            <a:rPr lang="es-MX" sz="1900" b="0" i="1" smtClean="0">
                              <a:latin typeface="Cambria Math" panose="02040503050406030204" pitchFamily="18" charset="0"/>
                            </a:rPr>
                            <m:t>0</m:t>
                          </m:r>
                        </m:sub>
                      </m:sSub>
                      <m:r>
                        <a:rPr lang="es-MX" sz="1900" b="0" i="1" smtClean="0">
                          <a:latin typeface="Cambria Math" panose="02040503050406030204" pitchFamily="18" charset="0"/>
                        </a:rPr>
                        <m:t>+</m:t>
                      </m:r>
                      <m:r>
                        <a:rPr lang="es-MX" sz="1900" b="0" i="1" smtClean="0">
                          <a:latin typeface="Cambria Math" panose="02040503050406030204" pitchFamily="18" charset="0"/>
                        </a:rPr>
                        <m:t>𝑦</m:t>
                      </m:r>
                      <m:r>
                        <a:rPr lang="es-MX" sz="1900" b="0" i="1" smtClean="0">
                          <a:latin typeface="Cambria Math" panose="02040503050406030204" pitchFamily="18" charset="0"/>
                        </a:rPr>
                        <m:t>)</m:t>
                      </m:r>
                    </m:oMath>
                  </m:oMathPara>
                </a14:m>
                <a:endParaRPr lang="es-ES" sz="1900" dirty="0"/>
              </a:p>
              <a:p>
                <a:endParaRPr lang="es-ES" sz="1900" dirty="0"/>
              </a:p>
              <a:p>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m:t>
                      </m:r>
                      <m:r>
                        <a:rPr lang="es-MX" sz="1900" b="0" i="1" smtClean="0">
                          <a:latin typeface="Cambria Math" panose="02040503050406030204" pitchFamily="18" charset="0"/>
                        </a:rPr>
                        <m:t>𝑃𝑢</m:t>
                      </m:r>
                      <m:r>
                        <a:rPr lang="es-MX" sz="1900" b="0" i="1" smtClean="0">
                          <a:latin typeface="Cambria Math" panose="02040503050406030204" pitchFamily="18" charset="0"/>
                        </a:rPr>
                        <m:t> </m:t>
                      </m:r>
                      <m:d>
                        <m:dPr>
                          <m:begChr m:val="{"/>
                          <m:endChr m:val="}"/>
                          <m:ctrlPr>
                            <a:rPr lang="es-MX" sz="1900" b="0" i="1" smtClean="0">
                              <a:latin typeface="Cambria Math" panose="02040503050406030204" pitchFamily="18" charset="0"/>
                            </a:rPr>
                          </m:ctrlPr>
                        </m:dPr>
                        <m:e>
                          <m:r>
                            <a:rPr lang="es-MX" sz="1900" b="0" i="1" smtClean="0">
                              <a:latin typeface="Cambria Math" panose="02040503050406030204" pitchFamily="18" charset="0"/>
                            </a:rPr>
                            <m:t>𝑒</m:t>
                          </m:r>
                          <m:r>
                            <a:rPr lang="es-MX" sz="1900" b="0" i="1" smtClean="0">
                              <a:latin typeface="Cambria Math" panose="02040503050406030204" pitchFamily="18" charset="0"/>
                            </a:rPr>
                            <m:t> </m:t>
                          </m:r>
                          <m:r>
                            <a:rPr lang="es-MX" sz="1900" b="0" i="1" smtClean="0">
                              <a:latin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e>
                      </m:d>
                      <m:r>
                        <a:rPr lang="es-MX" sz="1900" b="0" i="1" smtClean="0">
                          <a:latin typeface="Cambria Math" panose="02040503050406030204" pitchFamily="18" charset="0"/>
                          <a:ea typeface="Cambria Math" panose="02040503050406030204" pitchFamily="18" charset="0"/>
                        </a:rPr>
                        <m:t>+</m:t>
                      </m:r>
                      <m:d>
                        <m:dPr>
                          <m:begChr m:val="["/>
                          <m:endChr m:val="]"/>
                          <m:ctrlPr>
                            <a:rPr lang="es-MX" sz="1900" b="0" i="1" smtClean="0">
                              <a:latin typeface="Cambria Math" panose="02040503050406030204" pitchFamily="18" charset="0"/>
                              <a:ea typeface="Cambria Math" panose="02040503050406030204" pitchFamily="18" charset="0"/>
                            </a:rPr>
                          </m:ctrlPr>
                        </m:dPr>
                        <m:e>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𝑒</m:t>
                              </m:r>
                            </m:num>
                            <m:den>
                              <m:d>
                                <m:dPr>
                                  <m:ctrlPr>
                                    <a:rPr lang="es-MX" sz="1900" b="0" i="1" smtClean="0">
                                      <a:latin typeface="Cambria Math" panose="02040503050406030204" pitchFamily="18" charset="0"/>
                                      <a:ea typeface="Cambria Math" panose="02040503050406030204" pitchFamily="18" charset="0"/>
                                    </a:rPr>
                                  </m:ctrlPr>
                                </m:dPr>
                                <m:e>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𝑃𝑒</m:t>
                                      </m:r>
                                    </m:num>
                                    <m:den>
                                      <m:r>
                                        <a:rPr lang="es-MX" sz="1900" b="0" i="1" smtClean="0">
                                          <a:latin typeface="Cambria Math" panose="02040503050406030204" pitchFamily="18" charset="0"/>
                                          <a:ea typeface="Cambria Math" panose="02040503050406030204" pitchFamily="18" charset="0"/>
                                        </a:rPr>
                                        <m:t>𝑃𝑢</m:t>
                                      </m:r>
                                    </m:den>
                                  </m:f>
                                </m:e>
                              </m:d>
                              <m:r>
                                <a:rPr lang="es-MX" sz="1900" b="0" i="1" smtClean="0">
                                  <a:latin typeface="Cambria Math" panose="02040503050406030204" pitchFamily="18" charset="0"/>
                                  <a:ea typeface="Cambria Math" panose="02040503050406030204" pitchFamily="18" charset="0"/>
                                </a:rPr>
                                <m:t>−1</m:t>
                              </m:r>
                            </m:den>
                          </m:f>
                        </m:e>
                      </m:d>
                      <m:r>
                        <a:rPr lang="es-MX" sz="1900" b="0" i="1" smtClean="0">
                          <a:latin typeface="Cambria Math" panose="02040503050406030204" pitchFamily="18" charset="0"/>
                          <a:ea typeface="Cambria Math" panose="02040503050406030204" pitchFamily="18" charset="0"/>
                        </a:rPr>
                        <m:t>𝑠𝑒𝑛</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𝜋</m:t>
                          </m:r>
                          <m:r>
                            <a:rPr lang="es-MX" sz="1900" b="0" i="1" smtClean="0">
                              <a:latin typeface="Cambria Math" panose="02040503050406030204" pitchFamily="18" charset="0"/>
                              <a:ea typeface="Cambria Math" panose="02040503050406030204" pitchFamily="18" charset="0"/>
                            </a:rPr>
                            <m:t>𝑥</m:t>
                          </m:r>
                        </m:num>
                        <m:den>
                          <m:r>
                            <a:rPr lang="es-MX" sz="1900" b="0" i="1" smtClean="0">
                              <a:latin typeface="Cambria Math" panose="02040503050406030204" pitchFamily="18" charset="0"/>
                              <a:ea typeface="Cambria Math" panose="02040503050406030204" pitchFamily="18" charset="0"/>
                            </a:rPr>
                            <m:t>𝐿</m:t>
                          </m:r>
                        </m:den>
                      </m:f>
                    </m:oMath>
                  </m:oMathPara>
                </a14:m>
                <a:endParaRPr lang="es-ES" sz="1900" dirty="0"/>
              </a:p>
              <a:p>
                <a:r>
                  <a:rPr lang="es-ES" sz="1900" dirty="0"/>
                  <a:t/>
                </a:r>
                <a:br>
                  <a:rPr lang="es-ES" sz="1900" dirty="0"/>
                </a:br>
                <a:r>
                  <a:rPr lang="es-ES" sz="1900" dirty="0"/>
                  <a:t>                   </a:t>
                </a:r>
              </a:p>
            </p:txBody>
          </p:sp>
        </mc:Choice>
        <mc:Fallback xmlns="">
          <p:sp>
            <p:nvSpPr>
              <p:cNvPr id="9" name="Rectangle 1042"/>
              <p:cNvSpPr>
                <a:spLocks noRot="1" noChangeAspect="1" noMove="1" noResize="1" noEditPoints="1" noAdjustHandles="1" noChangeArrowheads="1" noChangeShapeType="1" noTextEdit="1"/>
              </p:cNvSpPr>
              <p:nvPr/>
            </p:nvSpPr>
            <p:spPr bwMode="blackGray">
              <a:xfrm>
                <a:off x="474561" y="1807263"/>
                <a:ext cx="9354448" cy="4914214"/>
              </a:xfrm>
              <a:prstGeom prst="rect">
                <a:avLst/>
              </a:prstGeom>
              <a:blipFill rotWithShape="0">
                <a:blip r:embed="rId7"/>
                <a:stretch>
                  <a:fillRect l="-652" t="-248"/>
                </a:stretch>
              </a:blipFill>
              <a:ln w="9525">
                <a:noFill/>
                <a:miter lim="800000"/>
                <a:headEnd/>
                <a:tailEnd/>
              </a:ln>
              <a:effectLst/>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18</a:t>
            </a:fld>
            <a:r>
              <a:rPr lang="es-MX"/>
              <a:t>/97</a:t>
            </a:r>
            <a:endParaRPr lang="es-MX" dirty="0"/>
          </a:p>
        </p:txBody>
      </p:sp>
      <p:sp>
        <p:nvSpPr>
          <p:cNvPr id="8" name="Rectángulo 7">
            <a:extLst>
              <a:ext uri="{FF2B5EF4-FFF2-40B4-BE49-F238E27FC236}">
                <a16:creationId xmlns:a16="http://schemas.microsoft.com/office/drawing/2014/main" id="{E5A296A5-C957-4297-B08A-5DF9BCACFE1F}"/>
              </a:ext>
            </a:extLst>
          </p:cNvPr>
          <p:cNvSpPr/>
          <p:nvPr/>
        </p:nvSpPr>
        <p:spPr>
          <a:xfrm>
            <a:off x="7598923" y="2869040"/>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a:t>(C1-2)</a:t>
            </a:r>
          </a:p>
        </p:txBody>
      </p:sp>
    </p:spTree>
    <p:extLst>
      <p:ext uri="{BB962C8B-B14F-4D97-AF65-F5344CB8AC3E}">
        <p14:creationId xmlns:p14="http://schemas.microsoft.com/office/powerpoint/2010/main" val="181171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AMPLIFICACIÓN DE MOMENTO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9" name="Rectangle 1042"/>
              <p:cNvSpPr>
                <a:spLocks noChangeArrowheads="1"/>
              </p:cNvSpPr>
              <p:nvPr/>
            </p:nvSpPr>
            <p:spPr bwMode="blackGray">
              <a:xfrm>
                <a:off x="474561" y="1817312"/>
                <a:ext cx="9354448" cy="3488784"/>
              </a:xfrm>
              <a:prstGeom prst="rect">
                <a:avLst/>
              </a:prstGeom>
              <a:noFill/>
              <a:ln w="9525">
                <a:noFill/>
                <a:miter lim="800000"/>
                <a:headEnd/>
                <a:tailEnd/>
              </a:ln>
              <a:effectLst/>
            </p:spPr>
            <p:txBody>
              <a:bodyPr lIns="92075" tIns="46038" rIns="92075" bIns="46038" anchor="t"/>
              <a:lstStyle/>
              <a:p>
                <a:pPr algn="just" fontAlgn="base">
                  <a:spcBef>
                    <a:spcPct val="0"/>
                  </a:spcBef>
                  <a:spcAft>
                    <a:spcPct val="0"/>
                  </a:spcAft>
                  <a:defRPr/>
                </a:pPr>
                <a:r>
                  <a:rPr lang="es-MX" sz="1900" b="1" dirty="0"/>
                  <a:t>AMPLIFICACIÓN DEL MOMENTO:</a:t>
                </a:r>
              </a:p>
              <a:p>
                <a:pPr algn="just"/>
                <a:r>
                  <a:rPr lang="es-MX" sz="1900" dirty="0"/>
                  <a:t>Donde Mo es el momento máximo no amplificado. En este caso, esto resulta del </a:t>
                </a:r>
                <a:r>
                  <a:rPr lang="es-MX" sz="1900" dirty="0" err="1" smtClean="0"/>
                  <a:t>desalineamiento</a:t>
                </a:r>
                <a:r>
                  <a:rPr lang="es-MX" sz="1900" dirty="0" smtClean="0"/>
                  <a:t> </a:t>
                </a:r>
                <a:r>
                  <a:rPr lang="es-MX" sz="1900" dirty="0"/>
                  <a:t>inicial, pero general, esto puede resultar de las cargas transversales o de momentos en los extremos. El factor de amplificación de momento es por lo tanto:</a:t>
                </a:r>
              </a:p>
              <a:p>
                <a:pPr/>
                <a14:m>
                  <m:oMathPara xmlns:m="http://schemas.openxmlformats.org/officeDocument/2006/math">
                    <m:oMathParaPr>
                      <m:jc m:val="centerGroup"/>
                    </m:oMathParaPr>
                    <m:oMath xmlns:m="http://schemas.openxmlformats.org/officeDocument/2006/math">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m:t>
                          </m:r>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𝑃𝑢</m:t>
                                  </m:r>
                                </m:num>
                                <m:den>
                                  <m:r>
                                    <a:rPr lang="es-MX" sz="1900" b="0" i="1" smtClean="0">
                                      <a:latin typeface="Cambria Math" panose="02040503050406030204" pitchFamily="18" charset="0"/>
                                    </a:rPr>
                                    <m:t>𝑃𝑒</m:t>
                                  </m:r>
                                </m:den>
                              </m:f>
                            </m:e>
                          </m:d>
                        </m:den>
                      </m:f>
                    </m:oMath>
                  </m:oMathPara>
                </a14:m>
                <a:endParaRPr lang="es-ES" sz="1900" dirty="0"/>
              </a:p>
              <a:p>
                <a:pPr algn="just"/>
                <a:r>
                  <a:rPr lang="es-ES" sz="1900" dirty="0"/>
                  <a:t>Como veremos después, la forma exacta del factor de amplificación de momento del AISC puede ser ligeramente diferente en forma al mostrar la expresión anterior.</a:t>
                </a:r>
              </a:p>
              <a:p>
                <a:endParaRPr lang="es-ES" sz="1900" dirty="0"/>
              </a:p>
              <a:p>
                <a:r>
                  <a:rPr lang="es-ES" sz="1900" dirty="0"/>
                  <a:t/>
                </a:r>
                <a:br>
                  <a:rPr lang="es-ES" sz="1900" dirty="0"/>
                </a:br>
                <a:r>
                  <a:rPr lang="es-ES" sz="1900" dirty="0"/>
                  <a:t>                   </a:t>
                </a:r>
              </a:p>
            </p:txBody>
          </p:sp>
        </mc:Choice>
        <mc:Fallback xmlns="">
          <p:sp>
            <p:nvSpPr>
              <p:cNvPr id="9" name="Rectangle 1042"/>
              <p:cNvSpPr>
                <a:spLocks noRot="1" noChangeAspect="1" noMove="1" noResize="1" noEditPoints="1" noAdjustHandles="1" noChangeArrowheads="1" noChangeShapeType="1" noTextEdit="1"/>
              </p:cNvSpPr>
              <p:nvPr/>
            </p:nvSpPr>
            <p:spPr bwMode="blackGray">
              <a:xfrm>
                <a:off x="474561" y="1817312"/>
                <a:ext cx="9354448" cy="3488784"/>
              </a:xfrm>
              <a:prstGeom prst="rect">
                <a:avLst/>
              </a:prstGeom>
              <a:blipFill>
                <a:blip r:embed="rId4"/>
                <a:stretch>
                  <a:fillRect l="-652" t="-874" r="-587"/>
                </a:stretch>
              </a:blipFill>
              <a:ln w="9525">
                <a:noFill/>
                <a:miter lim="800000"/>
                <a:headEnd/>
                <a:tailEnd/>
              </a:ln>
              <a:effectLst/>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19</a:t>
            </a:fld>
            <a:r>
              <a:rPr lang="es-MX"/>
              <a:t>/97</a:t>
            </a:r>
            <a:endParaRPr lang="es-MX" dirty="0"/>
          </a:p>
        </p:txBody>
      </p:sp>
    </p:spTree>
    <p:extLst>
      <p:ext uri="{BB962C8B-B14F-4D97-AF65-F5344CB8AC3E}">
        <p14:creationId xmlns:p14="http://schemas.microsoft.com/office/powerpoint/2010/main" val="10477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 action="ppaction://noaction"/>
              </a:rPr>
              <a:t>ÍNDICE</a:t>
            </a:r>
            <a:endParaRPr lang="es-MX" sz="1801" dirty="0">
              <a:solidFill>
                <a:prstClr val="white"/>
              </a:solidFill>
            </a:endParaRPr>
          </a:p>
        </p:txBody>
      </p:sp>
      <p:sp>
        <p:nvSpPr>
          <p:cNvPr id="15"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1" name="7 CuadroTexto"/>
          <p:cNvSpPr txBox="1"/>
          <p:nvPr/>
        </p:nvSpPr>
        <p:spPr>
          <a:xfrm>
            <a:off x="902924" y="1666259"/>
            <a:ext cx="9061698"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4000" b="1" dirty="0">
                <a:ln w="11430"/>
                <a:solidFill>
                  <a:prstClr val="white"/>
                </a:solidFill>
                <a:effectLst>
                  <a:outerShdw blurRad="38100" dist="38100" dir="2700000" algn="tl">
                    <a:srgbClr val="000000">
                      <a:alpha val="43137"/>
                    </a:srgbClr>
                  </a:outerShdw>
                </a:effectLst>
              </a:rPr>
              <a:t>ELEMENTOS A FLEXOCOMPRESIÓN</a:t>
            </a:r>
          </a:p>
        </p:txBody>
      </p:sp>
      <p:sp>
        <p:nvSpPr>
          <p:cNvPr id="17" name="1 CuadroTexto"/>
          <p:cNvSpPr txBox="1"/>
          <p:nvPr/>
        </p:nvSpPr>
        <p:spPr>
          <a:xfrm>
            <a:off x="898042" y="2672100"/>
            <a:ext cx="9061698" cy="2308324"/>
          </a:xfrm>
          <a:prstGeom prst="rect">
            <a:avLst/>
          </a:prstGeom>
          <a:noFill/>
        </p:spPr>
        <p:txBody>
          <a:bodyPr wrap="square" rtlCol="0">
            <a:spAutoFit/>
          </a:bodyPr>
          <a:lstStyle/>
          <a:p>
            <a:pPr marL="342900" indent="-342900">
              <a:buFont typeface="Wingdings" panose="05000000000000000000" pitchFamily="2" charset="2"/>
              <a:buChar char="v"/>
            </a:pPr>
            <a:r>
              <a:rPr lang="es-MX" sz="2400" b="1" dirty="0">
                <a:ln w="9525">
                  <a:solidFill>
                    <a:prstClr val="white">
                      <a:lumMod val="50000"/>
                    </a:prstClr>
                  </a:solidFill>
                </a:ln>
                <a:solidFill>
                  <a:srgbClr val="0000FF"/>
                </a:solidFill>
                <a:effectLst>
                  <a:innerShdw blurRad="69850" dist="43180" dir="5400000">
                    <a:srgbClr val="000000">
                      <a:alpha val="65000"/>
                    </a:srgbClr>
                  </a:innerShdw>
                </a:effectLst>
                <a:hlinkClick r:id="rId3" action="ppaction://hlinksldjump"/>
              </a:rPr>
              <a:t>DIAGRAMAS DE INTERACCIÓN</a:t>
            </a:r>
            <a:endParaRPr lang="es-MX" sz="2400" b="1" dirty="0">
              <a:ln w="9525">
                <a:solidFill>
                  <a:prstClr val="white">
                    <a:lumMod val="50000"/>
                  </a:prstClr>
                </a:solidFill>
              </a:ln>
              <a:solidFill>
                <a:srgbClr val="0000FF"/>
              </a:solidFill>
              <a:effectLst>
                <a:innerShdw blurRad="69850" dist="43180" dir="5400000">
                  <a:srgbClr val="000000">
                    <a:alpha val="65000"/>
                  </a:srgbClr>
                </a:innerShdw>
              </a:effectLst>
            </a:endParaRPr>
          </a:p>
          <a:p>
            <a:pPr marL="342900" indent="-342900">
              <a:buFont typeface="Wingdings" panose="05000000000000000000" pitchFamily="2" charset="2"/>
              <a:buChar char="v"/>
            </a:pPr>
            <a:r>
              <a:rPr lang="es-MX" sz="2400" b="1" dirty="0">
                <a:ln w="9525">
                  <a:solidFill>
                    <a:prstClr val="white">
                      <a:lumMod val="50000"/>
                    </a:prstClr>
                  </a:solidFill>
                </a:ln>
                <a:solidFill>
                  <a:srgbClr val="0000FF"/>
                </a:solidFill>
                <a:effectLst>
                  <a:innerShdw blurRad="69850" dist="43180" dir="5400000">
                    <a:srgbClr val="000000">
                      <a:alpha val="65000"/>
                    </a:srgbClr>
                  </a:innerShdw>
                </a:effectLst>
                <a:hlinkClick r:id="rId4" action="ppaction://hlinksldjump"/>
              </a:rPr>
              <a:t>EFECTO DE ESBELTEZ Y AMPLIFICACIÓN DE MOMENTOS</a:t>
            </a:r>
            <a:endParaRPr lang="es-MX" sz="2400" b="1" dirty="0">
              <a:ln w="9525">
                <a:solidFill>
                  <a:prstClr val="white">
                    <a:lumMod val="50000"/>
                  </a:prstClr>
                </a:solidFill>
              </a:ln>
              <a:solidFill>
                <a:srgbClr val="0000FF"/>
              </a:solidFill>
              <a:effectLst>
                <a:innerShdw blurRad="69850" dist="43180" dir="5400000">
                  <a:srgbClr val="000000">
                    <a:alpha val="65000"/>
                  </a:srgbClr>
                </a:innerShdw>
              </a:effectLst>
            </a:endParaRPr>
          </a:p>
          <a:p>
            <a:pPr marL="342900" indent="-342900">
              <a:buFont typeface="Wingdings" panose="05000000000000000000" pitchFamily="2" charset="2"/>
              <a:buChar char="v"/>
            </a:pPr>
            <a:r>
              <a:rPr lang="es-MX" sz="2400" b="1" dirty="0">
                <a:ln w="9525">
                  <a:solidFill>
                    <a:prstClr val="white">
                      <a:lumMod val="50000"/>
                    </a:prstClr>
                  </a:solidFill>
                </a:ln>
                <a:solidFill>
                  <a:srgbClr val="0000FF"/>
                </a:solidFill>
                <a:effectLst>
                  <a:innerShdw blurRad="69850" dist="43180" dir="5400000">
                    <a:srgbClr val="000000">
                      <a:alpha val="65000"/>
                    </a:srgbClr>
                  </a:innerShdw>
                </a:effectLst>
                <a:hlinkClick r:id="rId5" action="ppaction://hlinksldjump"/>
              </a:rPr>
              <a:t>COMPORTAMIENTO DE ELEMENTOS FLEXO COMPRIMIDOS EN MARCOS RESTRINGIDOS Y NO RESTRINGIDOS LATERALMENTE</a:t>
            </a:r>
            <a:endParaRPr lang="es-MX" sz="2400" b="1" dirty="0">
              <a:ln w="9525">
                <a:solidFill>
                  <a:prstClr val="white">
                    <a:lumMod val="50000"/>
                  </a:prstClr>
                </a:solidFill>
              </a:ln>
              <a:solidFill>
                <a:srgbClr val="0000FF"/>
              </a:solidFill>
              <a:effectLst>
                <a:innerShdw blurRad="69850" dist="43180" dir="5400000">
                  <a:srgbClr val="000000">
                    <a:alpha val="65000"/>
                  </a:srgbClr>
                </a:innerShdw>
              </a:effectLst>
            </a:endParaRPr>
          </a:p>
          <a:p>
            <a:pPr marL="342900" indent="-342900">
              <a:buFont typeface="Wingdings" panose="05000000000000000000" pitchFamily="2" charset="2"/>
              <a:buChar char="v"/>
            </a:pPr>
            <a:r>
              <a:rPr lang="es-MX" sz="2400" b="1" dirty="0">
                <a:ln w="9525">
                  <a:solidFill>
                    <a:prstClr val="white">
                      <a:lumMod val="50000"/>
                    </a:prstClr>
                  </a:solidFill>
                </a:ln>
                <a:solidFill>
                  <a:srgbClr val="0000FF"/>
                </a:solidFill>
                <a:effectLst>
                  <a:innerShdw blurRad="69850" dist="43180" dir="5400000">
                    <a:srgbClr val="000000">
                      <a:alpha val="65000"/>
                    </a:srgbClr>
                  </a:innerShdw>
                </a:effectLst>
                <a:hlinkClick r:id="rId6" action="ppaction://hlinksldjump"/>
              </a:rPr>
              <a:t>DISEÑO DE VIGAS-COLUMNAS</a:t>
            </a:r>
            <a:endParaRPr lang="es-MX" sz="2400" b="1" dirty="0">
              <a:ln w="9525">
                <a:solidFill>
                  <a:prstClr val="white">
                    <a:lumMod val="50000"/>
                  </a:prstClr>
                </a:solidFill>
              </a:ln>
              <a:solidFill>
                <a:srgbClr val="0000FF"/>
              </a:solidFill>
              <a:effectLst>
                <a:innerShdw blurRad="69850" dist="43180" dir="5400000">
                  <a:srgbClr val="000000">
                    <a:alpha val="65000"/>
                  </a:srgbClr>
                </a:innerShdw>
              </a:effectLst>
            </a:endParaRPr>
          </a:p>
          <a:p>
            <a:pPr marL="342900" indent="-342900">
              <a:buFont typeface="Wingdings" panose="05000000000000000000" pitchFamily="2" charset="2"/>
              <a:buChar char="v"/>
            </a:pPr>
            <a:r>
              <a:rPr lang="es-MX" sz="2400" b="1" dirty="0">
                <a:ln w="9525">
                  <a:solidFill>
                    <a:prstClr val="white">
                      <a:lumMod val="50000"/>
                    </a:prstClr>
                  </a:solidFill>
                </a:ln>
                <a:solidFill>
                  <a:srgbClr val="0000FF"/>
                </a:solidFill>
                <a:effectLst>
                  <a:innerShdw blurRad="69850" dist="43180" dir="5400000">
                    <a:srgbClr val="000000">
                      <a:alpha val="65000"/>
                    </a:srgbClr>
                  </a:innerShdw>
                </a:effectLst>
                <a:hlinkClick r:id="rId7" action="ppaction://hlinksldjump"/>
              </a:rPr>
              <a:t>DISEÑO DE PLACAS DE BASE PARA COLUMNAS</a:t>
            </a:r>
            <a:endParaRPr lang="es-MX" sz="2400" b="1" dirty="0">
              <a:ln w="9525">
                <a:solidFill>
                  <a:prstClr val="white">
                    <a:lumMod val="50000"/>
                  </a:prstClr>
                </a:solidFill>
              </a:ln>
              <a:solidFill>
                <a:srgbClr val="0000FF"/>
              </a:solidFill>
              <a:effectLst>
                <a:innerShdw blurRad="69850" dist="43180" dir="5400000">
                  <a:srgbClr val="000000">
                    <a:alpha val="65000"/>
                  </a:srgbClr>
                </a:innerShdw>
              </a:effectLst>
            </a:endParaRPr>
          </a:p>
        </p:txBody>
      </p:sp>
      <p:sp>
        <p:nvSpPr>
          <p:cNvPr id="9"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2</a:t>
            </a:fld>
            <a:r>
              <a:rPr lang="es-MX"/>
              <a:t>/97</a:t>
            </a:r>
            <a:endParaRPr lang="es-MX" dirty="0"/>
          </a:p>
        </p:txBody>
      </p:sp>
    </p:spTree>
    <p:extLst>
      <p:ext uri="{BB962C8B-B14F-4D97-AF65-F5344CB8AC3E}">
        <p14:creationId xmlns:p14="http://schemas.microsoft.com/office/powerpoint/2010/main" val="57729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PANDEO LOCAL</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9" name="Rectangle 1042"/>
              <p:cNvSpPr>
                <a:spLocks noChangeArrowheads="1"/>
              </p:cNvSpPr>
              <p:nvPr/>
            </p:nvSpPr>
            <p:spPr bwMode="blackGray">
              <a:xfrm>
                <a:off x="474561" y="1817311"/>
                <a:ext cx="9354448" cy="3269843"/>
              </a:xfrm>
              <a:prstGeom prst="rect">
                <a:avLst/>
              </a:prstGeom>
              <a:noFill/>
              <a:ln w="9525">
                <a:noFill/>
                <a:miter lim="800000"/>
                <a:headEnd/>
                <a:tailEnd/>
              </a:ln>
              <a:effectLst/>
            </p:spPr>
            <p:txBody>
              <a:bodyPr lIns="92075" tIns="46038" rIns="92075" bIns="46038" anchor="t"/>
              <a:lstStyle/>
              <a:p>
                <a:pPr algn="just" fontAlgn="base">
                  <a:spcBef>
                    <a:spcPct val="0"/>
                  </a:spcBef>
                  <a:spcAft>
                    <a:spcPct val="0"/>
                  </a:spcAft>
                  <a:defRPr/>
                </a:pPr>
                <a:r>
                  <a:rPr lang="es-MX" sz="1900" b="1" dirty="0"/>
                  <a:t>SOLUCIÓN</a:t>
                </a:r>
              </a:p>
              <a:p>
                <a:pPr algn="just" fontAlgn="base">
                  <a:spcBef>
                    <a:spcPct val="0"/>
                  </a:spcBef>
                  <a:spcAft>
                    <a:spcPct val="0"/>
                  </a:spcAft>
                  <a:defRPr/>
                </a:pPr>
                <a:r>
                  <a:rPr lang="es-MX" sz="1900" dirty="0"/>
                  <a:t>Vea que la ecuación 4.6 a del capítulo 4 – para el eje de flexión</a:t>
                </a:r>
              </a:p>
              <a:p>
                <a:pPr algn="just" fontAlgn="base">
                  <a:spcBef>
                    <a:spcPct val="0"/>
                  </a:spcBef>
                  <a:spcAft>
                    <a:spcPct val="0"/>
                  </a:spcAft>
                  <a:defRPr/>
                </a:pPr>
                <a14:m>
                  <m:oMathPara xmlns:m="http://schemas.openxmlformats.org/officeDocument/2006/math">
                    <m:oMathParaPr>
                      <m:jc m:val="centerGroup"/>
                    </m:oMathParaPr>
                    <m:oMath xmlns:m="http://schemas.openxmlformats.org/officeDocument/2006/math">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𝐾𝑥𝐿</m:t>
                          </m:r>
                        </m:num>
                        <m:den>
                          <m:r>
                            <a:rPr lang="es-MX" sz="1900" b="0" i="1" smtClean="0">
                              <a:latin typeface="Cambria Math" panose="02040503050406030204" pitchFamily="18" charset="0"/>
                            </a:rPr>
                            <m:t>𝑟𝑥</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1.0</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17</m:t>
                              </m:r>
                            </m:e>
                          </m:d>
                          <m:d>
                            <m:dPr>
                              <m:ctrlPr>
                                <a:rPr lang="es-MX" sz="1900" b="0" i="1" smtClean="0">
                                  <a:latin typeface="Cambria Math" panose="02040503050406030204" pitchFamily="18" charset="0"/>
                                </a:rPr>
                              </m:ctrlPr>
                            </m:dPr>
                            <m:e>
                              <m:r>
                                <a:rPr lang="es-MX" sz="1900" b="0" i="1" smtClean="0">
                                  <a:latin typeface="Cambria Math" panose="02040503050406030204" pitchFamily="18" charset="0"/>
                                </a:rPr>
                                <m:t>12</m:t>
                              </m:r>
                            </m:e>
                          </m:d>
                        </m:num>
                        <m:den>
                          <m:r>
                            <a:rPr lang="es-MX" sz="1900" b="0" i="1" smtClean="0">
                              <a:latin typeface="Cambria Math" panose="02040503050406030204" pitchFamily="18" charset="0"/>
                            </a:rPr>
                            <m:t>3.65</m:t>
                          </m:r>
                        </m:den>
                      </m:f>
                      <m:r>
                        <a:rPr lang="es-MX" sz="1900" b="0" i="1" smtClean="0">
                          <a:latin typeface="Cambria Math" panose="02040503050406030204" pitchFamily="18" charset="0"/>
                        </a:rPr>
                        <m:t>=55.89</m:t>
                      </m:r>
                    </m:oMath>
                  </m:oMathPara>
                </a14:m>
                <a:endParaRPr lang="es-MX" sz="1900" b="0" i="1" dirty="0">
                  <a:latin typeface="Cambria Math" panose="02040503050406030204" pitchFamily="18" charset="0"/>
                </a:endParaRPr>
              </a:p>
              <a:p>
                <a:pPr algn="just" fontAlgn="base">
                  <a:spcBef>
                    <a:spcPct val="0"/>
                  </a:spcBef>
                  <a:spcAft>
                    <a:spcPct val="0"/>
                  </a:spcAft>
                  <a:defRPr/>
                </a:pPr>
                <a:endParaRPr lang="es-MX" sz="1900" b="0" i="1" dirty="0">
                  <a:latin typeface="Cambria Math" panose="02040503050406030204" pitchFamily="18" charset="0"/>
                </a:endParaRPr>
              </a:p>
              <a:p>
                <a:pPr algn="just" fontAlgn="base">
                  <a:spcBef>
                    <a:spcPct val="0"/>
                  </a:spcBef>
                  <a:spcAft>
                    <a:spcPct val="0"/>
                  </a:spcAft>
                  <a:defRPr/>
                </a:pPr>
                <a14:m>
                  <m:oMath xmlns:m="http://schemas.openxmlformats.org/officeDocument/2006/math">
                    <m:r>
                      <a:rPr lang="es-MX" sz="1900" b="0" i="1" smtClean="0">
                        <a:latin typeface="Cambria Math" panose="02040503050406030204" pitchFamily="18" charset="0"/>
                      </a:rPr>
                      <m:t>𝑃𝑒</m:t>
                    </m:r>
                    <m:r>
                      <a:rPr lang="es-MX" sz="1900" b="0" i="1" smtClean="0">
                        <a:latin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sSup>
                          <m:sSupPr>
                            <m:ctrlPr>
                              <a:rPr lang="es-MX" sz="1900" b="0" i="1" smtClean="0">
                                <a:latin typeface="Cambria Math" panose="02040503050406030204" pitchFamily="18" charset="0"/>
                                <a:ea typeface="Cambria Math" panose="02040503050406030204" pitchFamily="18" charset="0"/>
                              </a:rPr>
                            </m:ctrlPr>
                          </m:sSupPr>
                          <m:e>
                            <m:r>
                              <a:rPr lang="es-MX" sz="1900" b="0" i="1" smtClean="0">
                                <a:latin typeface="Cambria Math" panose="02040503050406030204" pitchFamily="18" charset="0"/>
                                <a:ea typeface="Cambria Math" panose="02040503050406030204" pitchFamily="18" charset="0"/>
                              </a:rPr>
                              <m:t>𝜋</m:t>
                            </m:r>
                          </m:e>
                          <m:sup>
                            <m:r>
                              <a:rPr lang="es-MX" sz="1900" b="0" i="1" smtClean="0">
                                <a:latin typeface="Cambria Math" panose="02040503050406030204" pitchFamily="18" charset="0"/>
                                <a:ea typeface="Cambria Math" panose="02040503050406030204" pitchFamily="18" charset="0"/>
                              </a:rPr>
                              <m:t>2</m:t>
                            </m:r>
                          </m:sup>
                        </m:sSup>
                        <m:r>
                          <a:rPr lang="es-MX" sz="1900" b="0" i="1" smtClean="0">
                            <a:latin typeface="Cambria Math" panose="02040503050406030204" pitchFamily="18" charset="0"/>
                            <a:ea typeface="Cambria Math" panose="02040503050406030204" pitchFamily="18" charset="0"/>
                          </a:rPr>
                          <m:t>𝐸𝐴𝑔</m:t>
                        </m:r>
                      </m:num>
                      <m:den>
                        <m:sSup>
                          <m:sSupPr>
                            <m:ctrlPr>
                              <a:rPr lang="es-MX" sz="1900" b="0" i="1" smtClean="0">
                                <a:latin typeface="Cambria Math" panose="02040503050406030204" pitchFamily="18" charset="0"/>
                                <a:ea typeface="Cambria Math" panose="02040503050406030204" pitchFamily="18" charset="0"/>
                              </a:rPr>
                            </m:ctrlPr>
                          </m:sSupPr>
                          <m:e>
                            <m:d>
                              <m:dPr>
                                <m:ctrlPr>
                                  <a:rPr lang="es-MX" sz="1900" b="0" i="1" smtClean="0">
                                    <a:latin typeface="Cambria Math" panose="02040503050406030204" pitchFamily="18" charset="0"/>
                                    <a:ea typeface="Cambria Math" panose="02040503050406030204" pitchFamily="18" charset="0"/>
                                  </a:rPr>
                                </m:ctrlPr>
                              </m:dPr>
                              <m:e>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𝐾𝐿</m:t>
                                    </m:r>
                                  </m:num>
                                  <m:den>
                                    <m:r>
                                      <a:rPr lang="es-MX" sz="1900" b="0" i="1" smtClean="0">
                                        <a:latin typeface="Cambria Math" panose="02040503050406030204" pitchFamily="18" charset="0"/>
                                        <a:ea typeface="Cambria Math" panose="02040503050406030204" pitchFamily="18" charset="0"/>
                                      </a:rPr>
                                      <m:t>𝑟</m:t>
                                    </m:r>
                                  </m:den>
                                </m:f>
                              </m:e>
                            </m:d>
                          </m:e>
                          <m:sup>
                            <m:r>
                              <a:rPr lang="es-MX" sz="1900" b="0" i="1" smtClean="0">
                                <a:latin typeface="Cambria Math" panose="02040503050406030204" pitchFamily="18" charset="0"/>
                                <a:ea typeface="Cambria Math" panose="02040503050406030204" pitchFamily="18" charset="0"/>
                              </a:rPr>
                              <m:t>2</m:t>
                            </m:r>
                          </m:sup>
                        </m:sSup>
                      </m:den>
                    </m:f>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𝑃𝑒</m:t>
                    </m:r>
                    <m:r>
                      <a:rPr lang="es-MX" sz="1900" b="0" i="1" smtClean="0">
                        <a:latin typeface="Cambria Math" panose="02040503050406030204" pitchFamily="18" charset="0"/>
                        <a:ea typeface="Cambria Math" panose="02040503050406030204" pitchFamily="18" charset="0"/>
                      </a:rPr>
                      <m:t>=1567 </m:t>
                    </m:r>
                    <m:r>
                      <a:rPr lang="es-MX" sz="1900" b="0" i="1" smtClean="0">
                        <a:latin typeface="Cambria Math" panose="02040503050406030204" pitchFamily="18" charset="0"/>
                        <a:ea typeface="Cambria Math" panose="02040503050406030204" pitchFamily="18" charset="0"/>
                      </a:rPr>
                      <m:t>𝑘𝑖𝑝𝑠</m:t>
                    </m:r>
                  </m:oMath>
                </a14:m>
                <a:r>
                  <a:rPr lang="es-ES" sz="1900" dirty="0"/>
                  <a:t> </a:t>
                </a:r>
              </a:p>
              <a:p>
                <a:pPr algn="just" fontAlgn="base">
                  <a:spcBef>
                    <a:spcPct val="0"/>
                  </a:spcBef>
                  <a:spcAft>
                    <a:spcPct val="0"/>
                  </a:spcAft>
                  <a:defRPr/>
                </a:pPr>
                <a:r>
                  <a:rPr lang="es-ES" sz="1900" dirty="0"/>
                  <a:t>De la expresión 6.4:</a:t>
                </a:r>
              </a:p>
              <a:p>
                <a:pPr algn="just" fontAlgn="base">
                  <a:spcBef>
                    <a:spcPct val="0"/>
                  </a:spcBef>
                  <a:spcAft>
                    <a:spcPct val="0"/>
                  </a:spcAft>
                  <a:defRPr/>
                </a:pPr>
                <a14:m>
                  <m:oMath xmlns:m="http://schemas.openxmlformats.org/officeDocument/2006/math">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m:t>
                        </m:r>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𝑃𝑢</m:t>
                                </m:r>
                              </m:num>
                              <m:den>
                                <m:r>
                                  <a:rPr lang="es-MX" sz="1900" b="0" i="1" smtClean="0">
                                    <a:latin typeface="Cambria Math" panose="02040503050406030204" pitchFamily="18" charset="0"/>
                                  </a:rPr>
                                  <m:t>𝑃𝑒</m:t>
                                </m:r>
                              </m:den>
                            </m:f>
                          </m:e>
                        </m:d>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m:t>
                        </m:r>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200</m:t>
                                </m:r>
                              </m:num>
                              <m:den>
                                <m:r>
                                  <a:rPr lang="es-MX" sz="1900" b="0" i="1" smtClean="0">
                                    <a:latin typeface="Cambria Math" panose="02040503050406030204" pitchFamily="18" charset="0"/>
                                  </a:rPr>
                                  <m:t>1567</m:t>
                                </m:r>
                              </m:den>
                            </m:f>
                          </m:e>
                        </m:d>
                      </m:den>
                    </m:f>
                    <m:r>
                      <a:rPr lang="es-MX" sz="1900" b="0" i="1" smtClean="0">
                        <a:latin typeface="Cambria Math" panose="02040503050406030204" pitchFamily="18" charset="0"/>
                      </a:rPr>
                      <m:t>=1.15</m:t>
                    </m:r>
                  </m:oMath>
                </a14:m>
                <a:r>
                  <a:rPr lang="es-ES" sz="1900" dirty="0"/>
                  <a:t> </a:t>
                </a:r>
              </a:p>
              <a:p>
                <a:pPr algn="just" fontAlgn="base">
                  <a:spcBef>
                    <a:spcPct val="0"/>
                  </a:spcBef>
                  <a:spcAft>
                    <a:spcPct val="0"/>
                  </a:spcAft>
                  <a:defRPr/>
                </a:pPr>
                <a:endParaRPr lang="es-ES" sz="1900" dirty="0"/>
              </a:p>
              <a:p>
                <a:r>
                  <a:rPr lang="es-ES" sz="1900" dirty="0"/>
                  <a:t/>
                </a:r>
                <a:br>
                  <a:rPr lang="es-ES" sz="1900" dirty="0"/>
                </a:br>
                <a:r>
                  <a:rPr lang="es-ES" sz="1900" dirty="0"/>
                  <a:t>                   </a:t>
                </a:r>
              </a:p>
            </p:txBody>
          </p:sp>
        </mc:Choice>
        <mc:Fallback xmlns="">
          <p:sp>
            <p:nvSpPr>
              <p:cNvPr id="9" name="Rectangle 1042"/>
              <p:cNvSpPr>
                <a:spLocks noRot="1" noChangeAspect="1" noMove="1" noResize="1" noEditPoints="1" noAdjustHandles="1" noChangeArrowheads="1" noChangeShapeType="1" noTextEdit="1"/>
              </p:cNvSpPr>
              <p:nvPr/>
            </p:nvSpPr>
            <p:spPr bwMode="blackGray">
              <a:xfrm>
                <a:off x="474561" y="1817311"/>
                <a:ext cx="9354448" cy="3269843"/>
              </a:xfrm>
              <a:prstGeom prst="rect">
                <a:avLst/>
              </a:prstGeom>
              <a:blipFill>
                <a:blip r:embed="rId4"/>
                <a:stretch>
                  <a:fillRect l="-652" t="-931"/>
                </a:stretch>
              </a:blipFill>
              <a:ln w="9525">
                <a:noFill/>
                <a:miter lim="800000"/>
                <a:headEnd/>
                <a:tailEnd/>
              </a:ln>
              <a:effectLst/>
            </p:spPr>
            <p:txBody>
              <a:bodyPr/>
              <a:lstStyle/>
              <a:p>
                <a:r>
                  <a:rPr lang="es-MX">
                    <a:noFill/>
                  </a:rPr>
                  <a:t> </a:t>
                </a:r>
              </a:p>
            </p:txBody>
          </p:sp>
        </mc:Fallback>
      </mc:AlternateContent>
      <p:sp>
        <p:nvSpPr>
          <p:cNvPr id="3" name="CuadroTexto 2"/>
          <p:cNvSpPr txBox="1"/>
          <p:nvPr/>
        </p:nvSpPr>
        <p:spPr>
          <a:xfrm>
            <a:off x="3270485" y="4748299"/>
            <a:ext cx="3971456" cy="1261884"/>
          </a:xfrm>
          <a:prstGeom prst="rect">
            <a:avLst/>
          </a:prstGeom>
          <a:noFill/>
        </p:spPr>
        <p:txBody>
          <a:bodyPr wrap="square" rtlCol="0">
            <a:spAutoFit/>
          </a:bodyPr>
          <a:lstStyle/>
          <a:p>
            <a:pPr algn="just"/>
            <a:r>
              <a:rPr lang="es-MX" sz="1900" dirty="0"/>
              <a:t>Que representa un incremento del 15% en un momento flexionante. El momento primario amplificado es de 1.15 x Mu = 1.15(93.5) = 107.5 ft-</a:t>
            </a:r>
            <a:r>
              <a:rPr lang="es-MX" sz="1900" dirty="0" err="1"/>
              <a:t>kips</a:t>
            </a: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20</a:t>
            </a:fld>
            <a:r>
              <a:rPr lang="es-MX"/>
              <a:t>/97</a:t>
            </a:r>
            <a:endParaRPr lang="es-MX" dirty="0"/>
          </a:p>
        </p:txBody>
      </p:sp>
    </p:spTree>
    <p:extLst>
      <p:ext uri="{BB962C8B-B14F-4D97-AF65-F5344CB8AC3E}">
        <p14:creationId xmlns:p14="http://schemas.microsoft.com/office/powerpoint/2010/main" val="806715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PANDEO LOCAL</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9" name="Rectangle 1042"/>
              <p:cNvSpPr>
                <a:spLocks noChangeArrowheads="1"/>
              </p:cNvSpPr>
              <p:nvPr/>
            </p:nvSpPr>
            <p:spPr bwMode="blackGray">
              <a:xfrm>
                <a:off x="474561" y="1856657"/>
                <a:ext cx="9354448" cy="2200244"/>
              </a:xfrm>
              <a:prstGeom prst="rect">
                <a:avLst/>
              </a:prstGeom>
              <a:noFill/>
              <a:ln w="9525">
                <a:noFill/>
                <a:miter lim="800000"/>
                <a:headEnd/>
                <a:tailEnd/>
              </a:ln>
              <a:effectLst/>
            </p:spPr>
            <p:txBody>
              <a:bodyPr lIns="92075" tIns="46038" rIns="92075" bIns="46038" anchor="t"/>
              <a:lstStyle/>
              <a:p>
                <a:pPr algn="just" fontAlgn="base">
                  <a:spcBef>
                    <a:spcPct val="0"/>
                  </a:spcBef>
                  <a:spcAft>
                    <a:spcPct val="0"/>
                  </a:spcAft>
                  <a:defRPr/>
                </a:pPr>
                <a:r>
                  <a:rPr lang="es-MX" sz="1900" b="1" dirty="0"/>
                  <a:t>PANDEO LOCAL DEL ALMA EN VIGAS – COLUMNAS</a:t>
                </a:r>
              </a:p>
              <a:p>
                <a:pPr algn="just" fontAlgn="base">
                  <a:spcBef>
                    <a:spcPct val="0"/>
                  </a:spcBef>
                  <a:spcAft>
                    <a:spcPct val="0"/>
                  </a:spcAft>
                  <a:defRPr/>
                </a:pPr>
                <a:endParaRPr lang="es-MX" sz="1900" dirty="0"/>
              </a:p>
              <a:p>
                <a:pPr algn="just" fontAlgn="base">
                  <a:spcBef>
                    <a:spcPct val="0"/>
                  </a:spcBef>
                  <a:spcAft>
                    <a:spcPct val="0"/>
                  </a:spcAft>
                  <a:defRPr/>
                </a:pPr>
                <a:r>
                  <a:rPr lang="es-MX" sz="1900" dirty="0"/>
                  <a:t>Perfiles tabulados, en tanto que no  se tenga carga axial. En presencia de la carga axial, el alma puede ser no compacta. Cuando usamos la notación </a:t>
                </a:r>
                <a:r>
                  <a:rPr lang="el-GR" sz="1900" dirty="0"/>
                  <a:t>λ</a:t>
                </a:r>
                <a:r>
                  <a:rPr lang="es-MX" sz="1900" dirty="0"/>
                  <a:t> = </a:t>
                </a:r>
                <a14:m>
                  <m:oMath xmlns:m="http://schemas.openxmlformats.org/officeDocument/2006/math">
                    <m:r>
                      <a:rPr lang="es-MX" sz="1900" b="0" i="1" smtClean="0">
                        <a:latin typeface="Cambria Math" panose="02040503050406030204" pitchFamily="18" charset="0"/>
                      </a:rPr>
                      <m:t>h</m:t>
                    </m:r>
                    <m:r>
                      <a:rPr lang="es-MX" sz="1900" b="0" i="1" smtClean="0">
                        <a:latin typeface="Cambria Math" panose="02040503050406030204" pitchFamily="18" charset="0"/>
                      </a:rPr>
                      <m:t>/</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𝑡</m:t>
                        </m:r>
                      </m:e>
                      <m:sub>
                        <m:r>
                          <a:rPr lang="es-MX" sz="1900" b="0" i="1" smtClean="0">
                            <a:latin typeface="Cambria Math" panose="02040503050406030204" pitchFamily="18" charset="0"/>
                          </a:rPr>
                          <m:t>𝑤</m:t>
                        </m:r>
                      </m:sub>
                    </m:sSub>
                  </m:oMath>
                </a14:m>
                <a:r>
                  <a:rPr lang="es-ES" sz="1900" dirty="0"/>
                  <a:t> tenemos lo siguiente:</a:t>
                </a:r>
              </a:p>
              <a:p>
                <a:pPr algn="just" fontAlgn="base">
                  <a:spcBef>
                    <a:spcPct val="0"/>
                  </a:spcBef>
                  <a:spcAft>
                    <a:spcPct val="0"/>
                  </a:spcAft>
                  <a:defRPr/>
                </a:pPr>
                <a:endParaRPr lang="es-ES" sz="1900" dirty="0"/>
              </a:p>
              <a:p>
                <a:r>
                  <a:rPr lang="es-ES" sz="1900" dirty="0"/>
                  <a:t/>
                </a:r>
                <a:br>
                  <a:rPr lang="es-ES" sz="1900" dirty="0"/>
                </a:br>
                <a:r>
                  <a:rPr lang="es-ES" sz="1900" dirty="0"/>
                  <a:t>                   </a:t>
                </a:r>
              </a:p>
            </p:txBody>
          </p:sp>
        </mc:Choice>
        <mc:Fallback xmlns="">
          <p:sp>
            <p:nvSpPr>
              <p:cNvPr id="9" name="Rectangle 1042"/>
              <p:cNvSpPr>
                <a:spLocks noRot="1" noChangeAspect="1" noMove="1" noResize="1" noEditPoints="1" noAdjustHandles="1" noChangeArrowheads="1" noChangeShapeType="1" noTextEdit="1"/>
              </p:cNvSpPr>
              <p:nvPr/>
            </p:nvSpPr>
            <p:spPr bwMode="blackGray">
              <a:xfrm>
                <a:off x="474561" y="1856657"/>
                <a:ext cx="9354448" cy="2200244"/>
              </a:xfrm>
              <a:prstGeom prst="rect">
                <a:avLst/>
              </a:prstGeom>
              <a:blipFill>
                <a:blip r:embed="rId4"/>
                <a:stretch>
                  <a:fillRect l="-652" t="-1385" r="-587"/>
                </a:stretch>
              </a:blipFill>
              <a:ln w="9525">
                <a:noFill/>
                <a:miter lim="800000"/>
                <a:headEnd/>
                <a:tailEnd/>
              </a:ln>
              <a:effectLst/>
            </p:spPr>
            <p:txBody>
              <a:bodyPr/>
              <a:lstStyle/>
              <a:p>
                <a:r>
                  <a:rPr lang="es-MX">
                    <a:noFill/>
                  </a:rPr>
                  <a:t> </a:t>
                </a:r>
              </a:p>
            </p:txBody>
          </p:sp>
        </mc:Fallback>
      </mc:AlternateContent>
      <p:sp>
        <p:nvSpPr>
          <p:cNvPr id="10" name="3 CuadroTexto"/>
          <p:cNvSpPr txBox="1"/>
          <p:nvPr/>
        </p:nvSpPr>
        <p:spPr>
          <a:xfrm>
            <a:off x="2476500" y="4053915"/>
            <a:ext cx="8132763" cy="969496"/>
          </a:xfrm>
          <a:prstGeom prst="rect">
            <a:avLst/>
          </a:prstGeom>
          <a:noFill/>
        </p:spPr>
        <p:txBody>
          <a:bodyPr>
            <a:spAutoFit/>
          </a:bodyPr>
          <a:lstStyle/>
          <a:p>
            <a:pPr fontAlgn="base">
              <a:spcBef>
                <a:spcPct val="0"/>
              </a:spcBef>
              <a:spcAft>
                <a:spcPct val="0"/>
              </a:spcAft>
              <a:defRPr/>
            </a:pPr>
            <a:r>
              <a:rPr lang="es-MX" sz="1900" dirty="0"/>
              <a:t>Si  </a:t>
            </a:r>
            <a:r>
              <a:rPr lang="es-MX" sz="1900" dirty="0">
                <a:cs typeface="Calibri"/>
              </a:rPr>
              <a:t>ƛ  ≤  ƛ p                                            es un perfil compacto </a:t>
            </a:r>
            <a:br>
              <a:rPr lang="es-MX" sz="1900" dirty="0">
                <a:cs typeface="Calibri"/>
              </a:rPr>
            </a:br>
            <a:r>
              <a:rPr lang="es-MX" sz="1900" dirty="0"/>
              <a:t>Si </a:t>
            </a:r>
            <a:r>
              <a:rPr lang="es-MX" sz="1900" dirty="0">
                <a:cs typeface="Calibri"/>
              </a:rPr>
              <a:t> ƛ p  &lt;  ƛ  ≤  ƛ r                                 es un perfil no compacto  </a:t>
            </a:r>
            <a:endParaRPr lang="es-MX" sz="1900" dirty="0"/>
          </a:p>
          <a:p>
            <a:pPr fontAlgn="base">
              <a:spcBef>
                <a:spcPct val="0"/>
              </a:spcBef>
              <a:spcAft>
                <a:spcPct val="0"/>
              </a:spcAft>
              <a:defRPr/>
            </a:pPr>
            <a:r>
              <a:rPr lang="es-MX" sz="1900" dirty="0"/>
              <a:t>Si </a:t>
            </a:r>
            <a:r>
              <a:rPr lang="es-MX" sz="1900" dirty="0">
                <a:cs typeface="Calibri"/>
              </a:rPr>
              <a:t> ƛ   &gt;   ƛ r                                           es un perfil esbelto</a:t>
            </a:r>
            <a:endParaRPr lang="es-MX" sz="1900" dirty="0"/>
          </a:p>
        </p:txBody>
      </p:sp>
      <p:cxnSp>
        <p:nvCxnSpPr>
          <p:cNvPr id="12" name="6 Conector recto de flecha"/>
          <p:cNvCxnSpPr/>
          <p:nvPr/>
        </p:nvCxnSpPr>
        <p:spPr>
          <a:xfrm>
            <a:off x="3825875" y="4262438"/>
            <a:ext cx="2074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19 Conector recto de flecha"/>
          <p:cNvCxnSpPr/>
          <p:nvPr/>
        </p:nvCxnSpPr>
        <p:spPr>
          <a:xfrm>
            <a:off x="4576763" y="4538663"/>
            <a:ext cx="13239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20 Conector recto de flecha"/>
          <p:cNvCxnSpPr/>
          <p:nvPr/>
        </p:nvCxnSpPr>
        <p:spPr>
          <a:xfrm>
            <a:off x="4019550" y="4797425"/>
            <a:ext cx="18811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7B9BE44C-35C6-4484-9F8C-73DD43F795BB}" type="slidenum">
              <a:rPr lang="es-MX" smtClean="0"/>
              <a:pPr/>
              <a:t>21</a:t>
            </a:fld>
            <a:r>
              <a:rPr lang="es-MX"/>
              <a:t>/97</a:t>
            </a:r>
            <a:endParaRPr lang="es-MX" dirty="0"/>
          </a:p>
        </p:txBody>
      </p:sp>
    </p:spTree>
    <p:extLst>
      <p:ext uri="{BB962C8B-B14F-4D97-AF65-F5344CB8AC3E}">
        <p14:creationId xmlns:p14="http://schemas.microsoft.com/office/powerpoint/2010/main" val="2266834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PANDEO LOCAL</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9" name="Rectangle 1042"/>
              <p:cNvSpPr>
                <a:spLocks noChangeArrowheads="1"/>
              </p:cNvSpPr>
              <p:nvPr/>
            </p:nvSpPr>
            <p:spPr bwMode="blackGray">
              <a:xfrm>
                <a:off x="474561" y="3351332"/>
                <a:ext cx="9354448" cy="2200244"/>
              </a:xfrm>
              <a:prstGeom prst="rect">
                <a:avLst/>
              </a:prstGeom>
              <a:noFill/>
              <a:ln w="9525">
                <a:noFill/>
                <a:miter lim="800000"/>
                <a:headEnd/>
                <a:tailEnd/>
              </a:ln>
              <a:effectLst/>
            </p:spPr>
            <p:txBody>
              <a:bodyPr lIns="92075" tIns="46038" rIns="92075" bIns="46038" anchor="ctr"/>
              <a:lstStyle/>
              <a:p>
                <a:pPr algn="just" fontAlgn="base">
                  <a:spcBef>
                    <a:spcPct val="0"/>
                  </a:spcBef>
                  <a:spcAft>
                    <a:spcPct val="0"/>
                  </a:spcAft>
                  <a:defRPr/>
                </a:pPr>
                <a:r>
                  <a:rPr lang="es-MX" sz="1900" dirty="0"/>
                  <a:t>La sección B5 del manual AISC, en tabla B5.1, prescribe los siguientes limites:</a:t>
                </a:r>
              </a:p>
              <a:p>
                <a:pPr algn="just" fontAlgn="base">
                  <a:spcBef>
                    <a:spcPct val="0"/>
                  </a:spcBef>
                  <a:spcAft>
                    <a:spcPct val="0"/>
                  </a:spcAft>
                  <a:defRPr/>
                </a:pPr>
                <a:endParaRPr lang="es-MX" sz="1900" dirty="0"/>
              </a:p>
              <a:p>
                <a:pPr algn="just"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𝑃𝑎𝑟𝑎</m:t>
                      </m:r>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𝑃𝑢</m:t>
                          </m:r>
                        </m:num>
                        <m:den>
                          <m:r>
                            <a:rPr lang="es-MX" sz="1900" b="0" i="1" smtClean="0">
                              <a:latin typeface="Cambria Math" panose="02040503050406030204" pitchFamily="18" charset="0"/>
                              <a:ea typeface="Cambria Math" panose="02040503050406030204" pitchFamily="18" charset="0"/>
                            </a:rPr>
                            <m:t>𝜑</m:t>
                          </m:r>
                          <m:r>
                            <a:rPr lang="es-MX" sz="1900" b="0" i="1" smtClean="0">
                              <a:latin typeface="Cambria Math" panose="02040503050406030204" pitchFamily="18" charset="0"/>
                              <a:ea typeface="Cambria Math" panose="02040503050406030204" pitchFamily="18" charset="0"/>
                            </a:rPr>
                            <m:t>𝑏𝑃𝑦</m:t>
                          </m:r>
                        </m:den>
                      </m:f>
                      <m:r>
                        <a:rPr lang="es-MX" sz="1900" i="1">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0.125,  </m:t>
                      </m:r>
                      <m:sSub>
                        <m:sSubPr>
                          <m:ctrlPr>
                            <a:rPr lang="es-MX" sz="1900" b="0" i="1" smtClean="0">
                              <a:latin typeface="Cambria Math" panose="02040503050406030204" pitchFamily="18" charset="0"/>
                              <a:ea typeface="Cambria Math" panose="02040503050406030204" pitchFamily="18" charset="0"/>
                            </a:rPr>
                          </m:ctrlPr>
                        </m:sSubPr>
                        <m:e>
                          <m:r>
                            <m:rPr>
                              <m:sty m:val="p"/>
                            </m:rPr>
                            <a:rPr lang="el-GR" sz="1900" b="0" i="1" smtClean="0">
                              <a:latin typeface="Cambria Math" panose="02040503050406030204" pitchFamily="18" charset="0"/>
                              <a:ea typeface="Cambria Math" panose="02040503050406030204" pitchFamily="18" charset="0"/>
                            </a:rPr>
                            <m:t>λ</m:t>
                          </m:r>
                        </m:e>
                        <m:sub>
                          <m:r>
                            <a:rPr lang="es-MX" sz="1900" b="0" i="1" smtClean="0">
                              <a:latin typeface="Cambria Math" panose="02040503050406030204" pitchFamily="18" charset="0"/>
                              <a:ea typeface="Cambria Math" panose="02040503050406030204" pitchFamily="18" charset="0"/>
                            </a:rPr>
                            <m:t>𝑝</m:t>
                          </m:r>
                        </m:sub>
                      </m:sSub>
                      <m:r>
                        <a:rPr lang="es-MX" sz="1900" b="0" i="1" smtClean="0">
                          <a:latin typeface="Cambria Math" panose="02040503050406030204" pitchFamily="18" charset="0"/>
                          <a:ea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640</m:t>
                          </m:r>
                        </m:num>
                        <m:den>
                          <m:rad>
                            <m:radPr>
                              <m:degHide m:val="on"/>
                              <m:ctrlPr>
                                <a:rPr lang="es-MX" sz="1900" b="0" i="1" smtClean="0">
                                  <a:latin typeface="Cambria Math" panose="02040503050406030204" pitchFamily="18" charset="0"/>
                                  <a:ea typeface="Cambria Math" panose="02040503050406030204" pitchFamily="18" charset="0"/>
                                </a:rPr>
                              </m:ctrlPr>
                            </m:radPr>
                            <m:deg/>
                            <m:e>
                              <m:r>
                                <a:rPr lang="es-MX" sz="1900" b="0" i="1" smtClean="0">
                                  <a:latin typeface="Cambria Math" panose="02040503050406030204" pitchFamily="18" charset="0"/>
                                  <a:ea typeface="Cambria Math" panose="02040503050406030204" pitchFamily="18" charset="0"/>
                                </a:rPr>
                                <m:t>𝐹𝑦</m:t>
                              </m:r>
                            </m:e>
                          </m:rad>
                        </m:den>
                      </m:f>
                      <m:d>
                        <m:dPr>
                          <m:ctrlPr>
                            <a:rPr lang="es-MX" sz="1900" b="0" i="1" smtClean="0">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1−</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2.75</m:t>
                              </m:r>
                              <m:r>
                                <a:rPr lang="es-MX" sz="1900" b="0" i="1" smtClean="0">
                                  <a:latin typeface="Cambria Math" panose="02040503050406030204" pitchFamily="18" charset="0"/>
                                  <a:ea typeface="Cambria Math" panose="02040503050406030204" pitchFamily="18" charset="0"/>
                                </a:rPr>
                                <m:t>𝑃𝑢</m:t>
                              </m:r>
                            </m:num>
                            <m:den>
                              <m:r>
                                <a:rPr lang="es-MX" sz="1900" b="0" i="1" smtClean="0">
                                  <a:latin typeface="Cambria Math" panose="02040503050406030204" pitchFamily="18" charset="0"/>
                                  <a:ea typeface="Cambria Math" panose="02040503050406030204" pitchFamily="18" charset="0"/>
                                </a:rPr>
                                <m:t>𝜑</m:t>
                              </m:r>
                              <m:r>
                                <a:rPr lang="es-MX" sz="1900" b="0" i="1" smtClean="0">
                                  <a:latin typeface="Cambria Math" panose="02040503050406030204" pitchFamily="18" charset="0"/>
                                  <a:ea typeface="Cambria Math" panose="02040503050406030204" pitchFamily="18" charset="0"/>
                                </a:rPr>
                                <m:t>𝑏𝑃𝑦</m:t>
                              </m:r>
                            </m:den>
                          </m:f>
                        </m:e>
                      </m:d>
                    </m:oMath>
                  </m:oMathPara>
                </a14:m>
                <a:endParaRPr lang="es-ES" sz="1900" dirty="0"/>
              </a:p>
              <a:p>
                <a:pPr algn="just" fontAlgn="base">
                  <a:spcBef>
                    <a:spcPct val="0"/>
                  </a:spcBef>
                  <a:spcAft>
                    <a:spcPct val="0"/>
                  </a:spcAft>
                  <a:defRPr/>
                </a:pPr>
                <a:endParaRPr lang="es-ES" sz="1900" dirty="0"/>
              </a:p>
              <a:p>
                <a:pPr algn="just"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MX" sz="1900" i="1">
                          <a:latin typeface="Cambria Math" panose="02040503050406030204" pitchFamily="18" charset="0"/>
                        </a:rPr>
                        <m:t>𝑃𝑎𝑟𝑎</m:t>
                      </m:r>
                      <m:r>
                        <a:rPr lang="es-MX" sz="1900" i="1">
                          <a:latin typeface="Cambria Math" panose="02040503050406030204" pitchFamily="18" charset="0"/>
                        </a:rPr>
                        <m:t>=</m:t>
                      </m:r>
                      <m:f>
                        <m:fPr>
                          <m:ctrlPr>
                            <a:rPr lang="es-MX" sz="1900" i="1">
                              <a:latin typeface="Cambria Math" panose="02040503050406030204" pitchFamily="18" charset="0"/>
                            </a:rPr>
                          </m:ctrlPr>
                        </m:fPr>
                        <m:num>
                          <m:r>
                            <a:rPr lang="es-MX" sz="1900" i="1">
                              <a:latin typeface="Cambria Math" panose="02040503050406030204" pitchFamily="18" charset="0"/>
                            </a:rPr>
                            <m:t>𝑃𝑢</m:t>
                          </m:r>
                        </m:num>
                        <m:den>
                          <m:r>
                            <a:rPr lang="es-MX" sz="1900" i="1">
                              <a:latin typeface="Cambria Math" panose="02040503050406030204" pitchFamily="18" charset="0"/>
                              <a:ea typeface="Cambria Math" panose="02040503050406030204" pitchFamily="18" charset="0"/>
                            </a:rPr>
                            <m:t>𝜑</m:t>
                          </m:r>
                          <m:r>
                            <a:rPr lang="es-MX" sz="1900" i="1">
                              <a:latin typeface="Cambria Math" panose="02040503050406030204" pitchFamily="18" charset="0"/>
                              <a:ea typeface="Cambria Math" panose="02040503050406030204" pitchFamily="18" charset="0"/>
                            </a:rPr>
                            <m:t>𝑏𝑃𝑦</m:t>
                          </m:r>
                        </m:den>
                      </m:f>
                      <m:r>
                        <a:rPr lang="es-MX" sz="1900" i="1" smtClean="0">
                          <a:latin typeface="Cambria Math" panose="02040503050406030204" pitchFamily="18" charset="0"/>
                          <a:ea typeface="Cambria Math" panose="02040503050406030204" pitchFamily="18" charset="0"/>
                        </a:rPr>
                        <m:t>&gt;</m:t>
                      </m:r>
                      <m:r>
                        <a:rPr lang="es-MX" sz="1900" i="1">
                          <a:latin typeface="Cambria Math" panose="02040503050406030204" pitchFamily="18" charset="0"/>
                          <a:ea typeface="Cambria Math" panose="02040503050406030204" pitchFamily="18" charset="0"/>
                        </a:rPr>
                        <m:t>0.125, </m:t>
                      </m:r>
                      <m:r>
                        <a:rPr lang="es-MX" sz="1900" b="0" i="1" smtClean="0">
                          <a:latin typeface="Cambria Math" panose="02040503050406030204" pitchFamily="18" charset="0"/>
                          <a:ea typeface="Cambria Math" panose="02040503050406030204" pitchFamily="18" charset="0"/>
                        </a:rPr>
                        <m:t> </m:t>
                      </m:r>
                      <m:sSub>
                        <m:sSubPr>
                          <m:ctrlPr>
                            <a:rPr lang="es-MX" sz="1900" i="1">
                              <a:latin typeface="Cambria Math" panose="02040503050406030204" pitchFamily="18" charset="0"/>
                              <a:ea typeface="Cambria Math" panose="02040503050406030204" pitchFamily="18" charset="0"/>
                            </a:rPr>
                          </m:ctrlPr>
                        </m:sSubPr>
                        <m:e>
                          <m:r>
                            <m:rPr>
                              <m:sty m:val="p"/>
                            </m:rPr>
                            <a:rPr lang="el-GR" sz="1900" i="1">
                              <a:latin typeface="Cambria Math" panose="02040503050406030204" pitchFamily="18" charset="0"/>
                              <a:ea typeface="Cambria Math" panose="02040503050406030204" pitchFamily="18" charset="0"/>
                            </a:rPr>
                            <m:t>λ</m:t>
                          </m:r>
                        </m:e>
                        <m:sub>
                          <m:r>
                            <a:rPr lang="es-MX" sz="1900" i="1">
                              <a:latin typeface="Cambria Math" panose="02040503050406030204" pitchFamily="18" charset="0"/>
                              <a:ea typeface="Cambria Math" panose="02040503050406030204" pitchFamily="18" charset="0"/>
                            </a:rPr>
                            <m:t>𝑝</m:t>
                          </m:r>
                        </m:sub>
                      </m:sSub>
                      <m:r>
                        <a:rPr lang="es-MX" sz="1900" i="1">
                          <a:latin typeface="Cambria Math" panose="02040503050406030204" pitchFamily="18" charset="0"/>
                          <a:ea typeface="Cambria Math" panose="02040503050406030204" pitchFamily="18" charset="0"/>
                        </a:rPr>
                        <m:t>=</m:t>
                      </m:r>
                      <m:f>
                        <m:fPr>
                          <m:ctrlPr>
                            <a:rPr lang="es-MX" sz="1900" i="1">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191</m:t>
                          </m:r>
                        </m:num>
                        <m:den>
                          <m:rad>
                            <m:radPr>
                              <m:degHide m:val="on"/>
                              <m:ctrlPr>
                                <a:rPr lang="es-MX" sz="1900" i="1">
                                  <a:latin typeface="Cambria Math" panose="02040503050406030204" pitchFamily="18" charset="0"/>
                                  <a:ea typeface="Cambria Math" panose="02040503050406030204" pitchFamily="18" charset="0"/>
                                </a:rPr>
                              </m:ctrlPr>
                            </m:radPr>
                            <m:deg/>
                            <m:e>
                              <m:r>
                                <a:rPr lang="es-MX" sz="1900" i="1">
                                  <a:latin typeface="Cambria Math" panose="02040503050406030204" pitchFamily="18" charset="0"/>
                                  <a:ea typeface="Cambria Math" panose="02040503050406030204" pitchFamily="18" charset="0"/>
                                </a:rPr>
                                <m:t>𝐹𝑦</m:t>
                              </m:r>
                            </m:e>
                          </m:rad>
                        </m:den>
                      </m:f>
                      <m:d>
                        <m:dPr>
                          <m:ctrlPr>
                            <a:rPr lang="es-MX" sz="1900" i="1">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2.33</m:t>
                          </m:r>
                          <m:r>
                            <a:rPr lang="es-MX" sz="1900" i="1">
                              <a:latin typeface="Cambria Math" panose="02040503050406030204" pitchFamily="18" charset="0"/>
                              <a:ea typeface="Cambria Math" panose="02040503050406030204" pitchFamily="18" charset="0"/>
                            </a:rPr>
                            <m:t>−</m:t>
                          </m:r>
                          <m:f>
                            <m:fPr>
                              <m:ctrlPr>
                                <a:rPr lang="es-MX" sz="1900" i="1">
                                  <a:latin typeface="Cambria Math" panose="02040503050406030204" pitchFamily="18" charset="0"/>
                                  <a:ea typeface="Cambria Math" panose="02040503050406030204" pitchFamily="18" charset="0"/>
                                </a:rPr>
                              </m:ctrlPr>
                            </m:fPr>
                            <m:num>
                              <m:r>
                                <a:rPr lang="es-MX" sz="1900" i="1">
                                  <a:latin typeface="Cambria Math" panose="02040503050406030204" pitchFamily="18" charset="0"/>
                                  <a:ea typeface="Cambria Math" panose="02040503050406030204" pitchFamily="18" charset="0"/>
                                </a:rPr>
                                <m:t>𝑃𝑢</m:t>
                              </m:r>
                            </m:num>
                            <m:den>
                              <m:r>
                                <a:rPr lang="es-MX" sz="1900" i="1">
                                  <a:latin typeface="Cambria Math" panose="02040503050406030204" pitchFamily="18" charset="0"/>
                                  <a:ea typeface="Cambria Math" panose="02040503050406030204" pitchFamily="18" charset="0"/>
                                </a:rPr>
                                <m:t>𝜑</m:t>
                              </m:r>
                              <m:r>
                                <a:rPr lang="es-MX" sz="1900" i="1">
                                  <a:latin typeface="Cambria Math" panose="02040503050406030204" pitchFamily="18" charset="0"/>
                                  <a:ea typeface="Cambria Math" panose="02040503050406030204" pitchFamily="18" charset="0"/>
                                </a:rPr>
                                <m:t>𝑏𝑃𝑦</m:t>
                              </m:r>
                            </m:den>
                          </m:f>
                        </m:e>
                      </m:d>
                      <m:r>
                        <a:rPr lang="es-MX" sz="1900" b="0" i="1" smtClean="0">
                          <a:latin typeface="Cambria Math" panose="02040503050406030204" pitchFamily="18" charset="0"/>
                          <a:ea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253</m:t>
                          </m:r>
                        </m:num>
                        <m:den>
                          <m:rad>
                            <m:radPr>
                              <m:degHide m:val="on"/>
                              <m:ctrlPr>
                                <a:rPr lang="es-MX" sz="1900" b="0" i="1" smtClean="0">
                                  <a:latin typeface="Cambria Math" panose="02040503050406030204" pitchFamily="18" charset="0"/>
                                  <a:ea typeface="Cambria Math" panose="02040503050406030204" pitchFamily="18" charset="0"/>
                                </a:rPr>
                              </m:ctrlPr>
                            </m:radPr>
                            <m:deg/>
                            <m:e>
                              <m:r>
                                <a:rPr lang="es-MX" sz="1900" b="0" i="1" smtClean="0">
                                  <a:latin typeface="Cambria Math" panose="02040503050406030204" pitchFamily="18" charset="0"/>
                                  <a:ea typeface="Cambria Math" panose="02040503050406030204" pitchFamily="18" charset="0"/>
                                </a:rPr>
                                <m:t>𝐹𝑦</m:t>
                              </m:r>
                            </m:e>
                          </m:rad>
                        </m:den>
                      </m:f>
                    </m:oMath>
                  </m:oMathPara>
                </a14:m>
                <a:endParaRPr lang="es-ES" sz="1900" dirty="0"/>
              </a:p>
              <a:p>
                <a:pPr algn="just" fontAlgn="base">
                  <a:spcBef>
                    <a:spcPct val="0"/>
                  </a:spcBef>
                  <a:spcAft>
                    <a:spcPct val="0"/>
                  </a:spcAft>
                  <a:defRPr/>
                </a:pPr>
                <a:endParaRPr lang="es-ES" sz="1900" dirty="0"/>
              </a:p>
              <a:p>
                <a:pPr algn="just" fontAlgn="base">
                  <a:spcBef>
                    <a:spcPct val="0"/>
                  </a:spcBef>
                  <a:spcAft>
                    <a:spcPct val="0"/>
                  </a:spcAft>
                  <a:defRPr/>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𝑃𝑎𝑟𝑎</m:t>
                      </m:r>
                      <m:r>
                        <a:rPr lang="es-MX" sz="1900" b="0" i="1" smtClean="0">
                          <a:latin typeface="Cambria Math" panose="02040503050406030204" pitchFamily="18" charset="0"/>
                        </a:rPr>
                        <m:t> </m:t>
                      </m:r>
                      <m:r>
                        <a:rPr lang="es-MX" sz="1900" b="0" i="1" smtClean="0">
                          <a:latin typeface="Cambria Math" panose="02040503050406030204" pitchFamily="18" charset="0"/>
                        </a:rPr>
                        <m:t>𝑐𝑢𝑎𝑙𝑞𝑢𝑖𝑒𝑟</m:t>
                      </m:r>
                      <m:r>
                        <a:rPr lang="es-MX" sz="1900" b="0" i="1" smtClean="0">
                          <a:latin typeface="Cambria Math" panose="02040503050406030204" pitchFamily="18" charset="0"/>
                        </a:rPr>
                        <m:t> </m:t>
                      </m:r>
                      <m:r>
                        <a:rPr lang="es-MX" sz="1900" b="0" i="1" smtClean="0">
                          <a:latin typeface="Cambria Math" panose="02040503050406030204" pitchFamily="18" charset="0"/>
                        </a:rPr>
                        <m:t>𝑣𝑎𝑙𝑜𝑟</m:t>
                      </m:r>
                      <m:r>
                        <a:rPr lang="es-MX" sz="1900" b="0" i="1" smtClean="0">
                          <a:latin typeface="Cambria Math" panose="02040503050406030204" pitchFamily="18" charset="0"/>
                        </a:rPr>
                        <m:t> </m:t>
                      </m:r>
                      <m:r>
                        <a:rPr lang="es-MX" sz="1900" b="0" i="1" smtClean="0">
                          <a:latin typeface="Cambria Math" panose="02040503050406030204" pitchFamily="18" charset="0"/>
                        </a:rPr>
                        <m:t>𝑑𝑒</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𝑃𝑢</m:t>
                          </m:r>
                        </m:num>
                        <m:den>
                          <m:r>
                            <a:rPr lang="es-MX" sz="1900" b="0" i="1" smtClean="0">
                              <a:latin typeface="Cambria Math" panose="02040503050406030204" pitchFamily="18" charset="0"/>
                              <a:ea typeface="Cambria Math" panose="02040503050406030204" pitchFamily="18" charset="0"/>
                            </a:rPr>
                            <m:t>𝜑</m:t>
                          </m:r>
                          <m:r>
                            <a:rPr lang="es-MX" sz="1900" b="0" i="1" smtClean="0">
                              <a:latin typeface="Cambria Math" panose="02040503050406030204" pitchFamily="18" charset="0"/>
                              <a:ea typeface="Cambria Math" panose="02040503050406030204" pitchFamily="18" charset="0"/>
                            </a:rPr>
                            <m:t>𝑏𝑃𝑦</m:t>
                          </m:r>
                        </m:den>
                      </m:f>
                      <m:r>
                        <a:rPr lang="es-MX" sz="1900" b="0" i="1" smtClean="0">
                          <a:latin typeface="Cambria Math" panose="02040503050406030204" pitchFamily="18" charset="0"/>
                          <a:ea typeface="Cambria Math" panose="02040503050406030204" pitchFamily="18" charset="0"/>
                        </a:rPr>
                        <m:t>,    </m:t>
                      </m:r>
                      <m:sSub>
                        <m:sSubPr>
                          <m:ctrlPr>
                            <a:rPr lang="es-MX" sz="1900" b="0" i="1" smtClean="0">
                              <a:latin typeface="Cambria Math" panose="02040503050406030204" pitchFamily="18" charset="0"/>
                              <a:ea typeface="Cambria Math" panose="02040503050406030204" pitchFamily="18" charset="0"/>
                            </a:rPr>
                          </m:ctrlPr>
                        </m:sSubPr>
                        <m:e>
                          <m:r>
                            <m:rPr>
                              <m:sty m:val="p"/>
                            </m:rPr>
                            <a:rPr lang="el-GR" sz="1900" b="0" i="1" smtClean="0">
                              <a:latin typeface="Cambria Math" panose="02040503050406030204" pitchFamily="18" charset="0"/>
                              <a:ea typeface="Cambria Math" panose="02040503050406030204" pitchFamily="18" charset="0"/>
                            </a:rPr>
                            <m:t>λ</m:t>
                          </m:r>
                        </m:e>
                        <m:sub>
                          <m:r>
                            <a:rPr lang="es-MX" sz="1900" b="0" i="1" smtClean="0">
                              <a:latin typeface="Cambria Math" panose="02040503050406030204" pitchFamily="18" charset="0"/>
                              <a:ea typeface="Cambria Math" panose="02040503050406030204" pitchFamily="18" charset="0"/>
                            </a:rPr>
                            <m:t>𝑟</m:t>
                          </m:r>
                        </m:sub>
                      </m:sSub>
                      <m:r>
                        <a:rPr lang="es-MX" sz="1900" b="0" i="1" smtClean="0">
                          <a:latin typeface="Cambria Math" panose="02040503050406030204" pitchFamily="18" charset="0"/>
                          <a:ea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970</m:t>
                          </m:r>
                        </m:num>
                        <m:den>
                          <m:rad>
                            <m:radPr>
                              <m:degHide m:val="on"/>
                              <m:ctrlPr>
                                <a:rPr lang="es-MX" sz="1900" b="0" i="1" smtClean="0">
                                  <a:latin typeface="Cambria Math" panose="02040503050406030204" pitchFamily="18" charset="0"/>
                                  <a:ea typeface="Cambria Math" panose="02040503050406030204" pitchFamily="18" charset="0"/>
                                </a:rPr>
                              </m:ctrlPr>
                            </m:radPr>
                            <m:deg/>
                            <m:e>
                              <m:r>
                                <a:rPr lang="es-MX" sz="1900" b="0" i="1" smtClean="0">
                                  <a:latin typeface="Cambria Math" panose="02040503050406030204" pitchFamily="18" charset="0"/>
                                  <a:ea typeface="Cambria Math" panose="02040503050406030204" pitchFamily="18" charset="0"/>
                                </a:rPr>
                                <m:t>𝐹𝑦</m:t>
                              </m:r>
                            </m:e>
                          </m:rad>
                        </m:den>
                      </m:f>
                      <m:d>
                        <m:dPr>
                          <m:ctrlPr>
                            <a:rPr lang="es-MX" sz="1900" b="0" i="1" smtClean="0">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1−0.74</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𝑃𝑢</m:t>
                              </m:r>
                            </m:num>
                            <m:den>
                              <m:r>
                                <a:rPr lang="es-MX" sz="1900" b="0" i="1" smtClean="0">
                                  <a:latin typeface="Cambria Math" panose="02040503050406030204" pitchFamily="18" charset="0"/>
                                  <a:ea typeface="Cambria Math" panose="02040503050406030204" pitchFamily="18" charset="0"/>
                                </a:rPr>
                                <m:t>𝜑</m:t>
                              </m:r>
                              <m:r>
                                <a:rPr lang="es-MX" sz="1900" b="0" i="1" smtClean="0">
                                  <a:latin typeface="Cambria Math" panose="02040503050406030204" pitchFamily="18" charset="0"/>
                                  <a:ea typeface="Cambria Math" panose="02040503050406030204" pitchFamily="18" charset="0"/>
                                </a:rPr>
                                <m:t>𝑏𝑃𝑦</m:t>
                              </m:r>
                            </m:den>
                          </m:f>
                        </m:e>
                      </m:d>
                    </m:oMath>
                  </m:oMathPara>
                </a14:m>
                <a:endParaRPr lang="es-ES" sz="1900" dirty="0"/>
              </a:p>
              <a:p>
                <a:pPr algn="just" fontAlgn="base">
                  <a:spcBef>
                    <a:spcPct val="0"/>
                  </a:spcBef>
                  <a:spcAft>
                    <a:spcPct val="0"/>
                  </a:spcAft>
                  <a:defRPr/>
                </a:pPr>
                <a:endParaRPr lang="es-ES" sz="1900" dirty="0"/>
              </a:p>
              <a:p>
                <a:pPr algn="just" fontAlgn="base">
                  <a:spcBef>
                    <a:spcPct val="0"/>
                  </a:spcBef>
                  <a:spcAft>
                    <a:spcPct val="0"/>
                  </a:spcAft>
                  <a:defRPr/>
                </a:pPr>
                <a:r>
                  <a:rPr lang="es-ES" sz="1900" dirty="0"/>
                  <a:t>Donde </a:t>
                </a:r>
                <a:r>
                  <a:rPr lang="es-ES" sz="1900" dirty="0" err="1"/>
                  <a:t>Py</a:t>
                </a:r>
                <a:r>
                  <a:rPr lang="es-ES" sz="1900" dirty="0"/>
                  <a:t>= Ag </a:t>
                </a:r>
                <a:r>
                  <a:rPr lang="es-ES" sz="1900" dirty="0" err="1"/>
                  <a:t>Fy</a:t>
                </a:r>
                <a:r>
                  <a:rPr lang="es-ES" sz="1900" dirty="0"/>
                  <a:t>, es la carga axial requerida para alcanzar el estado limite de fluencia.</a:t>
                </a:r>
              </a:p>
              <a:p>
                <a:pPr algn="just" fontAlgn="base">
                  <a:spcBef>
                    <a:spcPct val="0"/>
                  </a:spcBef>
                  <a:spcAft>
                    <a:spcPct val="0"/>
                  </a:spcAft>
                  <a:defRPr/>
                </a:pPr>
                <a:endParaRPr lang="es-ES" sz="1900" dirty="0"/>
              </a:p>
              <a:p>
                <a:pPr algn="just" fontAlgn="base">
                  <a:spcBef>
                    <a:spcPct val="0"/>
                  </a:spcBef>
                  <a:spcAft>
                    <a:spcPct val="0"/>
                  </a:spcAft>
                  <a:defRPr/>
                </a:pPr>
                <a:endParaRPr lang="es-ES" sz="1900" dirty="0"/>
              </a:p>
              <a:p>
                <a:pPr algn="just" fontAlgn="base">
                  <a:spcBef>
                    <a:spcPct val="0"/>
                  </a:spcBef>
                  <a:spcAft>
                    <a:spcPct val="0"/>
                  </a:spcAft>
                  <a:defRPr/>
                </a:pPr>
                <a:endParaRPr lang="es-ES" sz="1900" dirty="0"/>
              </a:p>
              <a:p>
                <a:r>
                  <a:rPr lang="es-ES" sz="1900" dirty="0"/>
                  <a:t/>
                </a:r>
                <a:br>
                  <a:rPr lang="es-ES" sz="1900" dirty="0"/>
                </a:br>
                <a:r>
                  <a:rPr lang="es-ES" sz="1900" dirty="0"/>
                  <a:t>                   </a:t>
                </a:r>
              </a:p>
            </p:txBody>
          </p:sp>
        </mc:Choice>
        <mc:Fallback xmlns="">
          <p:sp>
            <p:nvSpPr>
              <p:cNvPr id="9" name="Rectangle 1042"/>
              <p:cNvSpPr>
                <a:spLocks noRot="1" noChangeAspect="1" noMove="1" noResize="1" noEditPoints="1" noAdjustHandles="1" noChangeArrowheads="1" noChangeShapeType="1" noTextEdit="1"/>
              </p:cNvSpPr>
              <p:nvPr/>
            </p:nvSpPr>
            <p:spPr bwMode="blackGray">
              <a:xfrm>
                <a:off x="474561" y="3351332"/>
                <a:ext cx="9354448" cy="2200244"/>
              </a:xfrm>
              <a:prstGeom prst="rect">
                <a:avLst/>
              </a:prstGeom>
              <a:blipFill>
                <a:blip r:embed="rId7"/>
                <a:stretch>
                  <a:fillRect l="-652" t="-73407" b="-10803"/>
                </a:stretch>
              </a:blipFill>
              <a:ln w="9525">
                <a:noFill/>
                <a:miter lim="800000"/>
                <a:headEnd/>
                <a:tailEnd/>
              </a:ln>
              <a:effectLst/>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22</a:t>
            </a:fld>
            <a:r>
              <a:rPr lang="es-MX"/>
              <a:t>/97</a:t>
            </a:r>
            <a:endParaRPr lang="es-MX" dirty="0"/>
          </a:p>
        </p:txBody>
      </p:sp>
    </p:spTree>
    <p:extLst>
      <p:ext uri="{BB962C8B-B14F-4D97-AF65-F5344CB8AC3E}">
        <p14:creationId xmlns:p14="http://schemas.microsoft.com/office/powerpoint/2010/main" val="325581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PANDEO LOCAL</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2" name="Imagen 1"/>
          <p:cNvPicPr>
            <a:picLocks noChangeAspect="1"/>
          </p:cNvPicPr>
          <p:nvPr/>
        </p:nvPicPr>
        <p:blipFill rotWithShape="1">
          <a:blip r:embed="rId4"/>
          <a:srcRect l="28828" t="15577" r="29207" b="8786"/>
          <a:stretch/>
        </p:blipFill>
        <p:spPr>
          <a:xfrm>
            <a:off x="2457450" y="1869045"/>
            <a:ext cx="5581650" cy="4440045"/>
          </a:xfrm>
          <a:prstGeom prst="rect">
            <a:avLst/>
          </a:prstGeom>
        </p:spPr>
      </p:pic>
      <p:sp>
        <p:nvSpPr>
          <p:cNvPr id="3" name="Marcador de número de diapositiva 2"/>
          <p:cNvSpPr>
            <a:spLocks noGrp="1"/>
          </p:cNvSpPr>
          <p:nvPr>
            <p:ph type="sldNum" sz="quarter" idx="12"/>
          </p:nvPr>
        </p:nvSpPr>
        <p:spPr/>
        <p:txBody>
          <a:bodyPr/>
          <a:lstStyle/>
          <a:p>
            <a:fld id="{7B9BE44C-35C6-4484-9F8C-73DD43F795BB}" type="slidenum">
              <a:rPr lang="es-MX" smtClean="0"/>
              <a:pPr/>
              <a:t>23</a:t>
            </a:fld>
            <a:r>
              <a:rPr lang="es-MX"/>
              <a:t>/97</a:t>
            </a:r>
            <a:endParaRPr lang="es-MX" dirty="0"/>
          </a:p>
        </p:txBody>
      </p:sp>
    </p:spTree>
    <p:extLst>
      <p:ext uri="{BB962C8B-B14F-4D97-AF65-F5344CB8AC3E}">
        <p14:creationId xmlns:p14="http://schemas.microsoft.com/office/powerpoint/2010/main" val="3398924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1 CuadroTexto"/>
          <p:cNvSpPr txBox="1"/>
          <p:nvPr/>
        </p:nvSpPr>
        <p:spPr>
          <a:xfrm>
            <a:off x="470521" y="1848015"/>
            <a:ext cx="6073775" cy="384721"/>
          </a:xfrm>
          <a:prstGeom prst="rect">
            <a:avLst/>
          </a:prstGeom>
          <a:noFill/>
        </p:spPr>
        <p:txBody>
          <a:bodyPr>
            <a:spAutoFit/>
          </a:bodyPr>
          <a:lstStyle/>
          <a:p>
            <a:pPr fontAlgn="base">
              <a:spcBef>
                <a:spcPct val="0"/>
              </a:spcBef>
              <a:spcAft>
                <a:spcPct val="0"/>
              </a:spcAft>
              <a:defRPr/>
            </a:pPr>
            <a:r>
              <a:rPr lang="es-ES" sz="1900" dirty="0"/>
              <a:t>EJEMPLO 6.3 </a:t>
            </a:r>
          </a:p>
        </p:txBody>
      </p:sp>
      <p:sp>
        <p:nvSpPr>
          <p:cNvPr id="10" name="5 CuadroTexto"/>
          <p:cNvSpPr txBox="1"/>
          <p:nvPr/>
        </p:nvSpPr>
        <p:spPr>
          <a:xfrm>
            <a:off x="470521" y="2270255"/>
            <a:ext cx="9358488" cy="677108"/>
          </a:xfrm>
          <a:prstGeom prst="rect">
            <a:avLst/>
          </a:prstGeom>
          <a:noFill/>
        </p:spPr>
        <p:txBody>
          <a:bodyPr wrap="square" rtlCol="0">
            <a:spAutoFit/>
          </a:bodyPr>
          <a:lstStyle/>
          <a:p>
            <a:pPr algn="just"/>
            <a:r>
              <a:rPr lang="es-MX" sz="1900" dirty="0"/>
              <a:t>Un perfil  W12” x 65 de acero A36, está sometido a un momento flexionante y a una carga axial factorizada de 300 </a:t>
            </a:r>
            <a:r>
              <a:rPr lang="es-MX" sz="1900" dirty="0" err="1"/>
              <a:t>kips</a:t>
            </a:r>
            <a:r>
              <a:rPr lang="es-MX" sz="1900" dirty="0"/>
              <a:t>. Revise si el alma es compacta. </a:t>
            </a:r>
          </a:p>
        </p:txBody>
      </p:sp>
      <p:sp>
        <p:nvSpPr>
          <p:cNvPr id="12" name="12 CuadroTexto"/>
          <p:cNvSpPr txBox="1"/>
          <p:nvPr/>
        </p:nvSpPr>
        <p:spPr>
          <a:xfrm>
            <a:off x="530052" y="3185168"/>
            <a:ext cx="4368874" cy="1846659"/>
          </a:xfrm>
          <a:prstGeom prst="rect">
            <a:avLst/>
          </a:prstGeom>
          <a:noFill/>
        </p:spPr>
        <p:txBody>
          <a:bodyPr wrap="square" rtlCol="0">
            <a:spAutoFit/>
          </a:bodyPr>
          <a:lstStyle/>
          <a:p>
            <a:pPr algn="just"/>
            <a:r>
              <a:rPr lang="es-MX" sz="1900" dirty="0"/>
              <a:t>Este perfil es compacto para cualquier valor de la carga axial porque no hay un pie de pagina en la tabla aplicable de cargas para columnas que indique lo contrario. Sin embargo, como ilustración, revisamos aquí la razón ancho – espesor.</a:t>
            </a:r>
          </a:p>
        </p:txBody>
      </p:sp>
      <mc:AlternateContent xmlns:mc="http://schemas.openxmlformats.org/markup-compatibility/2006" xmlns:a14="http://schemas.microsoft.com/office/drawing/2010/main">
        <mc:Choice Requires="a14">
          <p:sp>
            <p:nvSpPr>
              <p:cNvPr id="15" name="3 CuadroTexto"/>
              <p:cNvSpPr txBox="1"/>
              <p:nvPr/>
            </p:nvSpPr>
            <p:spPr>
              <a:xfrm>
                <a:off x="1939479" y="5387616"/>
                <a:ext cx="6424612" cy="693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MX" sz="1900" b="0" i="1" smtClean="0">
                              <a:solidFill>
                                <a:schemeClr val="tx1"/>
                              </a:solidFill>
                              <a:effectLst/>
                              <a:latin typeface="Cambria Math" panose="02040503050406030204" pitchFamily="18" charset="0"/>
                            </a:rPr>
                          </m:ctrlPr>
                        </m:fPr>
                        <m:num>
                          <m:r>
                            <a:rPr lang="es-MX" sz="1900" i="1">
                              <a:solidFill>
                                <a:schemeClr val="tx1"/>
                              </a:solidFill>
                              <a:effectLst/>
                              <a:latin typeface="Cambria Math" panose="02040503050406030204" pitchFamily="18" charset="0"/>
                            </a:rPr>
                            <m:t>𝑃𝑢</m:t>
                          </m:r>
                        </m:num>
                        <m:den>
                          <m:r>
                            <m:rPr>
                              <m:sty m:val="p"/>
                            </m:rPr>
                            <a:rPr lang="el-GR" sz="1900" b="0" i="1" smtClean="0">
                              <a:solidFill>
                                <a:schemeClr val="tx1"/>
                              </a:solidFill>
                              <a:effectLst/>
                              <a:latin typeface="Cambria Math" panose="02040503050406030204" pitchFamily="18" charset="0"/>
                              <a:ea typeface="Cambria Math"/>
                            </a:rPr>
                            <m:t>Φ</m:t>
                          </m:r>
                          <m:r>
                            <a:rPr lang="es-MX" sz="1900" b="0" i="1" smtClean="0">
                              <a:solidFill>
                                <a:schemeClr val="tx1"/>
                              </a:solidFill>
                              <a:effectLst/>
                              <a:latin typeface="Cambria Math" panose="02040503050406030204" pitchFamily="18" charset="0"/>
                              <a:ea typeface="Cambria Math"/>
                            </a:rPr>
                            <m:t>𝑏</m:t>
                          </m:r>
                          <m:r>
                            <a:rPr lang="es-MX" sz="1900" b="0" i="1" smtClean="0">
                              <a:solidFill>
                                <a:schemeClr val="tx1"/>
                              </a:solidFill>
                              <a:effectLst/>
                              <a:latin typeface="Cambria Math" panose="02040503050406030204" pitchFamily="18" charset="0"/>
                              <a:ea typeface="Cambria Math"/>
                            </a:rPr>
                            <m:t> </m:t>
                          </m:r>
                          <m:r>
                            <a:rPr lang="es-MX" sz="1900" b="0" i="1" smtClean="0">
                              <a:solidFill>
                                <a:schemeClr val="tx1"/>
                              </a:solidFill>
                              <a:effectLst/>
                              <a:latin typeface="Cambria Math" panose="02040503050406030204" pitchFamily="18" charset="0"/>
                              <a:ea typeface="Cambria Math"/>
                            </a:rPr>
                            <m:t>𝑃𝑦</m:t>
                          </m:r>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𝑃𝑢</m:t>
                          </m:r>
                        </m:num>
                        <m:den>
                          <m:r>
                            <m:rPr>
                              <m:sty m:val="p"/>
                            </m:rPr>
                            <a:rPr lang="el-GR" sz="1900" i="1">
                              <a:solidFill>
                                <a:schemeClr val="tx1"/>
                              </a:solidFill>
                              <a:effectLst/>
                              <a:latin typeface="Cambria Math" panose="02040503050406030204" pitchFamily="18" charset="0"/>
                              <a:ea typeface="Cambria Math"/>
                            </a:rPr>
                            <m:t>Φ</m:t>
                          </m:r>
                          <m:r>
                            <a:rPr lang="es-MX" sz="1900" i="1">
                              <a:solidFill>
                                <a:schemeClr val="tx1"/>
                              </a:solidFill>
                              <a:effectLst/>
                              <a:latin typeface="Cambria Math" panose="02040503050406030204" pitchFamily="18" charset="0"/>
                              <a:ea typeface="Cambria Math"/>
                            </a:rPr>
                            <m:t>𝑏</m:t>
                          </m:r>
                          <m:r>
                            <a:rPr lang="es-MX" sz="1900" b="0" i="1" smtClean="0">
                              <a:solidFill>
                                <a:schemeClr val="tx1"/>
                              </a:solidFill>
                              <a:effectLst/>
                              <a:latin typeface="Cambria Math" panose="02040503050406030204" pitchFamily="18" charset="0"/>
                              <a:ea typeface="Cambria Math"/>
                            </a:rPr>
                            <m:t> (</m:t>
                          </m:r>
                          <m:r>
                            <a:rPr lang="es-MX" sz="1900" b="0" i="1" smtClean="0">
                              <a:solidFill>
                                <a:schemeClr val="tx1"/>
                              </a:solidFill>
                              <a:effectLst/>
                              <a:latin typeface="Cambria Math" panose="02040503050406030204" pitchFamily="18" charset="0"/>
                              <a:ea typeface="Cambria Math"/>
                            </a:rPr>
                            <m:t>𝐴𝑔𝐹𝑦</m:t>
                          </m:r>
                          <m:r>
                            <a:rPr lang="es-MX" sz="1900" b="0" i="1" smtClean="0">
                              <a:solidFill>
                                <a:schemeClr val="tx1"/>
                              </a:solidFill>
                              <a:effectLst/>
                              <a:latin typeface="Cambria Math" panose="02040503050406030204" pitchFamily="18" charset="0"/>
                              <a:ea typeface="Cambria Math"/>
                            </a:rPr>
                            <m:t>)</m:t>
                          </m:r>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300</m:t>
                          </m:r>
                        </m:num>
                        <m:den>
                          <m:r>
                            <a:rPr lang="es-MX" sz="1900" b="0" i="1" smtClean="0">
                              <a:solidFill>
                                <a:schemeClr val="tx1"/>
                              </a:solidFill>
                              <a:effectLst/>
                              <a:latin typeface="Cambria Math" panose="02040503050406030204" pitchFamily="18" charset="0"/>
                            </a:rPr>
                            <m:t>0.90 </m:t>
                          </m:r>
                          <m:d>
                            <m:dPr>
                              <m:ctrlPr>
                                <a:rPr lang="es-MX" sz="1900" b="0" i="1" smtClean="0">
                                  <a:solidFill>
                                    <a:schemeClr val="tx1"/>
                                  </a:solidFill>
                                  <a:effectLst/>
                                  <a:latin typeface="Cambria Math" panose="02040503050406030204" pitchFamily="18" charset="0"/>
                                </a:rPr>
                              </m:ctrlPr>
                            </m:dPr>
                            <m:e>
                              <m:r>
                                <a:rPr lang="es-MX" sz="1900" b="0" i="1" smtClean="0">
                                  <a:solidFill>
                                    <a:schemeClr val="tx1"/>
                                  </a:solidFill>
                                  <a:effectLst/>
                                  <a:latin typeface="Cambria Math" panose="02040503050406030204" pitchFamily="18" charset="0"/>
                                </a:rPr>
                                <m:t>19.1</m:t>
                              </m:r>
                            </m:e>
                          </m:d>
                          <m:r>
                            <a:rPr lang="es-MX" sz="1900" b="0" i="1" smtClean="0">
                              <a:solidFill>
                                <a:schemeClr val="tx1"/>
                              </a:solidFill>
                              <a:effectLst/>
                              <a:latin typeface="Cambria Math" panose="02040503050406030204" pitchFamily="18" charset="0"/>
                            </a:rPr>
                            <m:t>(36)</m:t>
                          </m:r>
                        </m:den>
                      </m:f>
                      <m:r>
                        <a:rPr lang="es-MX" sz="1900" b="0" i="1" smtClean="0">
                          <a:solidFill>
                            <a:schemeClr val="tx1"/>
                          </a:solidFill>
                          <a:effectLst/>
                          <a:latin typeface="Cambria Math" panose="02040503050406030204" pitchFamily="18" charset="0"/>
                        </a:rPr>
                        <m:t>=0.4848</m:t>
                      </m:r>
                      <m:r>
                        <a:rPr lang="es-MX" sz="1900" b="0" i="1" smtClean="0">
                          <a:solidFill>
                            <a:schemeClr val="tx1"/>
                          </a:solidFill>
                          <a:effectLst/>
                          <a:latin typeface="Cambria Math" panose="02040503050406030204" pitchFamily="18" charset="0"/>
                          <a:ea typeface="Cambria Math"/>
                        </a:rPr>
                        <m:t>&gt;0.125</m:t>
                      </m:r>
                      <m:r>
                        <a:rPr lang="es-MX" sz="1900" b="0" i="1" smtClean="0">
                          <a:solidFill>
                            <a:schemeClr val="tx1"/>
                          </a:solidFill>
                          <a:effectLst/>
                          <a:latin typeface="Cambria Math" panose="02040503050406030204" pitchFamily="18" charset="0"/>
                        </a:rPr>
                        <m:t>  </m:t>
                      </m:r>
                    </m:oMath>
                  </m:oMathPara>
                </a14:m>
                <a:endParaRPr lang="es-MX" sz="1900" dirty="0">
                  <a:solidFill>
                    <a:schemeClr val="tx1"/>
                  </a:solidFill>
                  <a:effectLst/>
                </a:endParaRPr>
              </a:p>
            </p:txBody>
          </p:sp>
        </mc:Choice>
        <mc:Fallback xmlns="">
          <p:sp>
            <p:nvSpPr>
              <p:cNvPr id="15" name="3 CuadroTexto"/>
              <p:cNvSpPr txBox="1">
                <a:spLocks noRot="1" noChangeAspect="1" noMove="1" noResize="1" noEditPoints="1" noAdjustHandles="1" noChangeArrowheads="1" noChangeShapeType="1" noTextEdit="1"/>
              </p:cNvSpPr>
              <p:nvPr/>
            </p:nvSpPr>
            <p:spPr>
              <a:xfrm>
                <a:off x="1939479" y="5387616"/>
                <a:ext cx="6424612" cy="693523"/>
              </a:xfrm>
              <a:prstGeom prst="rect">
                <a:avLst/>
              </a:prstGeom>
              <a:blipFill rotWithShape="0">
                <a:blip r:embed="rId7"/>
                <a:stretch>
                  <a:fillRect/>
                </a:stretch>
              </a:blipFill>
            </p:spPr>
            <p:txBody>
              <a:bodyPr/>
              <a:lstStyle/>
              <a:p>
                <a:r>
                  <a:rPr lang="es-MX">
                    <a:noFill/>
                  </a:rPr>
                  <a:t> </a:t>
                </a:r>
              </a:p>
            </p:txBody>
          </p:sp>
        </mc:Fallback>
      </mc:AlternateContent>
      <p:pic>
        <p:nvPicPr>
          <p:cNvPr id="17" name="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8660" y="3185168"/>
            <a:ext cx="3623439" cy="1860889"/>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24</a:t>
            </a:fld>
            <a:r>
              <a:rPr lang="es-MX"/>
              <a:t>/97</a:t>
            </a:r>
            <a:endParaRPr lang="es-MX" dirty="0"/>
          </a:p>
        </p:txBody>
      </p:sp>
    </p:spTree>
    <p:extLst>
      <p:ext uri="{BB962C8B-B14F-4D97-AF65-F5344CB8AC3E}">
        <p14:creationId xmlns:p14="http://schemas.microsoft.com/office/powerpoint/2010/main" val="3040385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 SOLUCIÓN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1 CuadroTexto"/>
          <p:cNvSpPr txBox="1"/>
          <p:nvPr/>
        </p:nvSpPr>
        <p:spPr>
          <a:xfrm>
            <a:off x="474561" y="1796669"/>
            <a:ext cx="6073775" cy="384721"/>
          </a:xfrm>
          <a:prstGeom prst="rect">
            <a:avLst/>
          </a:prstGeom>
          <a:noFill/>
        </p:spPr>
        <p:txBody>
          <a:bodyPr>
            <a:spAutoFit/>
          </a:bodyPr>
          <a:lstStyle/>
          <a:p>
            <a:pPr fontAlgn="base">
              <a:spcBef>
                <a:spcPct val="0"/>
              </a:spcBef>
              <a:spcAft>
                <a:spcPct val="0"/>
              </a:spcAft>
              <a:defRPr/>
            </a:pPr>
            <a:r>
              <a:rPr lang="es-ES" sz="1900" dirty="0"/>
              <a:t>SOLUCIÓN </a:t>
            </a:r>
          </a:p>
        </p:txBody>
      </p:sp>
      <mc:AlternateContent xmlns:mc="http://schemas.openxmlformats.org/markup-compatibility/2006" xmlns:a14="http://schemas.microsoft.com/office/drawing/2010/main">
        <mc:Choice Requires="a14">
          <p:sp>
            <p:nvSpPr>
              <p:cNvPr id="10" name="5 CuadroTexto"/>
              <p:cNvSpPr txBox="1"/>
              <p:nvPr/>
            </p:nvSpPr>
            <p:spPr>
              <a:xfrm>
                <a:off x="474561" y="2179138"/>
                <a:ext cx="8134350" cy="79585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s-MX" sz="1900" b="0" i="1" smtClean="0">
                          <a:solidFill>
                            <a:schemeClr val="tx1"/>
                          </a:solidFill>
                          <a:effectLst/>
                          <a:latin typeface="Cambria Math" panose="02040503050406030204" pitchFamily="18" charset="0"/>
                        </a:rPr>
                        <m:t> </m:t>
                      </m:r>
                      <m:r>
                        <a:rPr lang="es-MX" sz="1900" b="0" i="1" smtClean="0">
                          <a:solidFill>
                            <a:schemeClr val="tx1"/>
                          </a:solidFill>
                          <a:effectLst/>
                          <a:latin typeface="Cambria Math" panose="02040503050406030204" pitchFamily="18" charset="0"/>
                          <a:ea typeface="Cambria Math"/>
                        </a:rPr>
                        <m:t>∴</m:t>
                      </m:r>
                      <m:r>
                        <a:rPr lang="es-MX" sz="1900" b="0" i="1" smtClean="0">
                          <a:solidFill>
                            <a:schemeClr val="tx1"/>
                          </a:solidFill>
                          <a:effectLst/>
                          <a:latin typeface="Cambria Math" panose="02040503050406030204" pitchFamily="18" charset="0"/>
                        </a:rPr>
                        <m:t> </m:t>
                      </m:r>
                      <m:r>
                        <a:rPr lang="es-MX" sz="1900" b="0" i="1" smtClean="0">
                          <a:solidFill>
                            <a:schemeClr val="tx1"/>
                          </a:solidFill>
                          <a:effectLst/>
                          <a:latin typeface="Cambria Math" panose="02040503050406030204" pitchFamily="18" charset="0"/>
                          <a:ea typeface="Cambria Math"/>
                        </a:rPr>
                        <m:t>𝜆</m:t>
                      </m:r>
                      <m:r>
                        <a:rPr lang="es-MX" sz="1900" b="0" i="1" smtClean="0">
                          <a:solidFill>
                            <a:schemeClr val="tx1"/>
                          </a:solidFill>
                          <a:effectLst/>
                          <a:latin typeface="Cambria Math" panose="02040503050406030204" pitchFamily="18" charset="0"/>
                          <a:ea typeface="Cambria Math"/>
                        </a:rPr>
                        <m:t>𝑝</m:t>
                      </m:r>
                      <m:r>
                        <a:rPr lang="es-MX" sz="1900" b="0" i="1" smtClean="0">
                          <a:solidFill>
                            <a:schemeClr val="tx1"/>
                          </a:solidFill>
                          <a:effectLst/>
                          <a:latin typeface="Cambria Math" panose="02040503050406030204" pitchFamily="18" charset="0"/>
                        </a:rPr>
                        <m:t> =</m:t>
                      </m:r>
                      <m:f>
                        <m:fPr>
                          <m:ctrlPr>
                            <a:rPr lang="es-MX" sz="190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191</m:t>
                          </m:r>
                        </m:num>
                        <m:den>
                          <m:rad>
                            <m:radPr>
                              <m:degHide m:val="on"/>
                              <m:ctrlPr>
                                <a:rPr lang="es-MX" sz="1900" i="1" smtClean="0">
                                  <a:solidFill>
                                    <a:schemeClr val="tx1"/>
                                  </a:solidFill>
                                  <a:effectLst/>
                                  <a:latin typeface="Cambria Math" panose="02040503050406030204" pitchFamily="18" charset="0"/>
                                </a:rPr>
                              </m:ctrlPr>
                            </m:radPr>
                            <m:deg/>
                            <m:e>
                              <m:r>
                                <a:rPr lang="es-MX" sz="1900" b="0" i="1" smtClean="0">
                                  <a:solidFill>
                                    <a:schemeClr val="tx1"/>
                                  </a:solidFill>
                                  <a:effectLst/>
                                  <a:latin typeface="Cambria Math" panose="02040503050406030204" pitchFamily="18" charset="0"/>
                                </a:rPr>
                                <m:t>𝐹𝑦</m:t>
                              </m:r>
                            </m:e>
                          </m:rad>
                        </m:den>
                      </m:f>
                      <m:r>
                        <a:rPr lang="es-MX" sz="1900" b="0" i="1" smtClean="0">
                          <a:solidFill>
                            <a:schemeClr val="tx1"/>
                          </a:solidFill>
                          <a:effectLst/>
                          <a:latin typeface="Cambria Math" panose="02040503050406030204" pitchFamily="18" charset="0"/>
                        </a:rPr>
                        <m:t> </m:t>
                      </m:r>
                      <m:d>
                        <m:dPr>
                          <m:ctrlPr>
                            <a:rPr lang="es-MX" sz="1900" b="0" i="1" smtClean="0">
                              <a:solidFill>
                                <a:schemeClr val="tx1"/>
                              </a:solidFill>
                              <a:effectLst/>
                              <a:latin typeface="Cambria Math" panose="02040503050406030204" pitchFamily="18" charset="0"/>
                            </a:rPr>
                          </m:ctrlPr>
                        </m:dPr>
                        <m:e>
                          <m:r>
                            <a:rPr lang="es-MX" sz="1900" b="0" i="1" smtClean="0">
                              <a:solidFill>
                                <a:schemeClr val="tx1"/>
                              </a:solidFill>
                              <a:effectLst/>
                              <a:latin typeface="Cambria Math" panose="02040503050406030204" pitchFamily="18" charset="0"/>
                            </a:rPr>
                            <m:t>2.33 −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𝑃𝑢</m:t>
                              </m:r>
                            </m:num>
                            <m:den>
                              <m:r>
                                <m:rPr>
                                  <m:sty m:val="p"/>
                                </m:rPr>
                                <a:rPr lang="el-GR" sz="1900" i="1">
                                  <a:solidFill>
                                    <a:schemeClr val="tx1"/>
                                  </a:solidFill>
                                  <a:effectLst/>
                                  <a:latin typeface="Cambria Math" panose="02040503050406030204" pitchFamily="18" charset="0"/>
                                  <a:ea typeface="Cambria Math"/>
                                </a:rPr>
                                <m:t>Φ</m:t>
                              </m:r>
                              <m:r>
                                <a:rPr lang="es-MX" sz="1900" i="1">
                                  <a:solidFill>
                                    <a:schemeClr val="tx1"/>
                                  </a:solidFill>
                                  <a:effectLst/>
                                  <a:latin typeface="Cambria Math" panose="02040503050406030204" pitchFamily="18" charset="0"/>
                                  <a:ea typeface="Cambria Math"/>
                                </a:rPr>
                                <m:t>𝑏</m:t>
                              </m:r>
                              <m:r>
                                <a:rPr lang="es-MX" sz="1900" i="1">
                                  <a:solidFill>
                                    <a:schemeClr val="tx1"/>
                                  </a:solidFill>
                                  <a:effectLst/>
                                  <a:latin typeface="Cambria Math" panose="02040503050406030204" pitchFamily="18" charset="0"/>
                                  <a:ea typeface="Cambria Math"/>
                                </a:rPr>
                                <m:t> </m:t>
                              </m:r>
                              <m:r>
                                <a:rPr lang="es-MX" sz="1900" i="1">
                                  <a:solidFill>
                                    <a:schemeClr val="tx1"/>
                                  </a:solidFill>
                                  <a:effectLst/>
                                  <a:latin typeface="Cambria Math" panose="02040503050406030204" pitchFamily="18" charset="0"/>
                                  <a:ea typeface="Cambria Math"/>
                                </a:rPr>
                                <m:t>𝑃𝑦</m:t>
                              </m:r>
                            </m:den>
                          </m:f>
                        </m:e>
                      </m:d>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191</m:t>
                          </m:r>
                        </m:num>
                        <m:den>
                          <m:rad>
                            <m:radPr>
                              <m:degHide m:val="on"/>
                              <m:ctrlPr>
                                <a:rPr lang="es-MX" sz="1900" b="0" i="1" smtClean="0">
                                  <a:solidFill>
                                    <a:schemeClr val="tx1"/>
                                  </a:solidFill>
                                  <a:effectLst/>
                                  <a:latin typeface="Cambria Math" panose="02040503050406030204" pitchFamily="18" charset="0"/>
                                </a:rPr>
                              </m:ctrlPr>
                            </m:radPr>
                            <m:deg/>
                            <m:e>
                              <m:r>
                                <a:rPr lang="es-MX" sz="1900" b="0" i="1" smtClean="0">
                                  <a:solidFill>
                                    <a:schemeClr val="tx1"/>
                                  </a:solidFill>
                                  <a:effectLst/>
                                  <a:latin typeface="Cambria Math" panose="02040503050406030204" pitchFamily="18" charset="0"/>
                                </a:rPr>
                                <m:t>36</m:t>
                              </m:r>
                            </m:e>
                          </m:rad>
                        </m:den>
                      </m:f>
                      <m:r>
                        <a:rPr lang="es-MX" sz="1900" b="0" i="1" smtClean="0">
                          <a:solidFill>
                            <a:schemeClr val="tx1"/>
                          </a:solidFill>
                          <a:effectLst/>
                          <a:latin typeface="Cambria Math" panose="02040503050406030204" pitchFamily="18" charset="0"/>
                        </a:rPr>
                        <m:t> </m:t>
                      </m:r>
                      <m:d>
                        <m:dPr>
                          <m:ctrlPr>
                            <a:rPr lang="es-MX" sz="1900" b="0" i="1" smtClean="0">
                              <a:solidFill>
                                <a:schemeClr val="tx1"/>
                              </a:solidFill>
                              <a:effectLst/>
                              <a:latin typeface="Cambria Math" panose="02040503050406030204" pitchFamily="18" charset="0"/>
                            </a:rPr>
                          </m:ctrlPr>
                        </m:dPr>
                        <m:e>
                          <m:r>
                            <a:rPr lang="es-MX" sz="1900" b="0" i="1" smtClean="0">
                              <a:solidFill>
                                <a:schemeClr val="tx1"/>
                              </a:solidFill>
                              <a:effectLst/>
                              <a:latin typeface="Cambria Math" panose="02040503050406030204" pitchFamily="18" charset="0"/>
                            </a:rPr>
                            <m:t>2.33 −0.4848</m:t>
                          </m:r>
                        </m:e>
                      </m:d>
                      <m:r>
                        <a:rPr lang="es-MX" sz="1900" b="0" i="1" smtClean="0">
                          <a:solidFill>
                            <a:schemeClr val="tx1"/>
                          </a:solidFill>
                          <a:effectLst/>
                          <a:latin typeface="Cambria Math" panose="02040503050406030204" pitchFamily="18" charset="0"/>
                        </a:rPr>
                        <m:t>=58.74</m:t>
                      </m:r>
                    </m:oMath>
                  </m:oMathPara>
                </a14:m>
                <a:endParaRPr lang="es-MX" sz="1900" dirty="0">
                  <a:solidFill>
                    <a:schemeClr val="tx1"/>
                  </a:solidFill>
                  <a:effectLst/>
                </a:endParaRPr>
              </a:p>
            </p:txBody>
          </p:sp>
        </mc:Choice>
        <mc:Fallback xmlns="">
          <p:sp>
            <p:nvSpPr>
              <p:cNvPr id="10" name="5 CuadroTexto"/>
              <p:cNvSpPr txBox="1">
                <a:spLocks noRot="1" noChangeAspect="1" noMove="1" noResize="1" noEditPoints="1" noAdjustHandles="1" noChangeArrowheads="1" noChangeShapeType="1" noTextEdit="1"/>
              </p:cNvSpPr>
              <p:nvPr/>
            </p:nvSpPr>
            <p:spPr>
              <a:xfrm>
                <a:off x="474561" y="2179138"/>
                <a:ext cx="8134350" cy="795859"/>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16 CuadroTexto"/>
              <p:cNvSpPr txBox="1"/>
              <p:nvPr/>
            </p:nvSpPr>
            <p:spPr>
              <a:xfrm>
                <a:off x="470521" y="2972518"/>
                <a:ext cx="8134350" cy="77033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253</m:t>
                          </m:r>
                        </m:num>
                        <m:den>
                          <m:rad>
                            <m:radPr>
                              <m:degHide m:val="on"/>
                              <m:ctrlPr>
                                <a:rPr lang="es-MX" sz="1900" b="0" i="1" smtClean="0">
                                  <a:solidFill>
                                    <a:schemeClr val="tx1"/>
                                  </a:solidFill>
                                  <a:effectLst/>
                                  <a:latin typeface="Cambria Math" panose="02040503050406030204" pitchFamily="18" charset="0"/>
                                </a:rPr>
                              </m:ctrlPr>
                            </m:radPr>
                            <m:deg/>
                            <m:e>
                              <m:r>
                                <a:rPr lang="es-MX" sz="1900" b="0" i="1" smtClean="0">
                                  <a:solidFill>
                                    <a:schemeClr val="tx1"/>
                                  </a:solidFill>
                                  <a:effectLst/>
                                  <a:latin typeface="Cambria Math" panose="02040503050406030204" pitchFamily="18" charset="0"/>
                                </a:rPr>
                                <m:t>𝐹𝑦</m:t>
                              </m:r>
                            </m:e>
                          </m:rad>
                        </m:den>
                      </m:f>
                      <m:r>
                        <a:rPr lang="es-MX" sz="1900" b="0" i="1" smtClean="0">
                          <a:solidFill>
                            <a:schemeClr val="tx1"/>
                          </a:solidFill>
                          <a:effectLst/>
                          <a:latin typeface="Cambria Math" panose="02040503050406030204" pitchFamily="18" charset="0"/>
                        </a:rPr>
                        <m:t>= </m:t>
                      </m:r>
                      <m:f>
                        <m:fPr>
                          <m:ctrlPr>
                            <a:rPr lang="es-MX" sz="1900" b="0" i="1" smtClean="0">
                              <a:solidFill>
                                <a:schemeClr val="tx1"/>
                              </a:solidFill>
                              <a:effectLst/>
                              <a:latin typeface="Cambria Math" panose="02040503050406030204" pitchFamily="18" charset="0"/>
                            </a:rPr>
                          </m:ctrlPr>
                        </m:fPr>
                        <m:num>
                          <m:r>
                            <a:rPr lang="es-MX" sz="1900" b="0" i="1" smtClean="0">
                              <a:solidFill>
                                <a:schemeClr val="tx1"/>
                              </a:solidFill>
                              <a:effectLst/>
                              <a:latin typeface="Cambria Math" panose="02040503050406030204" pitchFamily="18" charset="0"/>
                            </a:rPr>
                            <m:t>253</m:t>
                          </m:r>
                        </m:num>
                        <m:den>
                          <m:rad>
                            <m:radPr>
                              <m:degHide m:val="on"/>
                              <m:ctrlPr>
                                <a:rPr lang="es-MX" sz="1900" b="0" i="1" smtClean="0">
                                  <a:solidFill>
                                    <a:schemeClr val="tx1"/>
                                  </a:solidFill>
                                  <a:effectLst/>
                                  <a:latin typeface="Cambria Math" panose="02040503050406030204" pitchFamily="18" charset="0"/>
                                </a:rPr>
                              </m:ctrlPr>
                            </m:radPr>
                            <m:deg/>
                            <m:e>
                              <m:r>
                                <a:rPr lang="es-MX" sz="1900" b="0" i="1" smtClean="0">
                                  <a:solidFill>
                                    <a:schemeClr val="tx1"/>
                                  </a:solidFill>
                                  <a:effectLst/>
                                  <a:latin typeface="Cambria Math" panose="02040503050406030204" pitchFamily="18" charset="0"/>
                                </a:rPr>
                                <m:t>36</m:t>
                              </m:r>
                            </m:e>
                          </m:rad>
                        </m:den>
                      </m:f>
                      <m:r>
                        <a:rPr lang="es-MX" sz="1900" b="0" i="1" smtClean="0">
                          <a:solidFill>
                            <a:schemeClr val="tx1"/>
                          </a:solidFill>
                          <a:effectLst/>
                          <a:latin typeface="Cambria Math" panose="02040503050406030204" pitchFamily="18" charset="0"/>
                        </a:rPr>
                        <m:t>=42.17 </m:t>
                      </m:r>
                      <m:r>
                        <a:rPr lang="es-MX" sz="1900" b="0" i="1" smtClean="0">
                          <a:solidFill>
                            <a:schemeClr val="tx1"/>
                          </a:solidFill>
                          <a:effectLst/>
                          <a:latin typeface="Cambria Math" panose="02040503050406030204" pitchFamily="18" charset="0"/>
                          <a:ea typeface="Cambria Math"/>
                        </a:rPr>
                        <m:t>&lt;58.74 ∴ </m:t>
                      </m:r>
                      <m:r>
                        <a:rPr lang="es-MX" sz="1900" b="0" i="1" smtClean="0">
                          <a:solidFill>
                            <a:schemeClr val="tx1"/>
                          </a:solidFill>
                          <a:effectLst/>
                          <a:latin typeface="Cambria Math" panose="02040503050406030204" pitchFamily="18" charset="0"/>
                          <a:ea typeface="Cambria Math"/>
                        </a:rPr>
                        <m:t>𝜆</m:t>
                      </m:r>
                      <m:r>
                        <a:rPr lang="es-MX" sz="1900" b="0" i="1" smtClean="0">
                          <a:solidFill>
                            <a:schemeClr val="tx1"/>
                          </a:solidFill>
                          <a:effectLst/>
                          <a:latin typeface="Cambria Math" panose="02040503050406030204" pitchFamily="18" charset="0"/>
                          <a:ea typeface="Cambria Math"/>
                        </a:rPr>
                        <m:t>𝑝</m:t>
                      </m:r>
                      <m:r>
                        <a:rPr lang="es-MX" sz="1900" b="0" i="1" smtClean="0">
                          <a:solidFill>
                            <a:schemeClr val="tx1"/>
                          </a:solidFill>
                          <a:effectLst/>
                          <a:latin typeface="Cambria Math" panose="02040503050406030204" pitchFamily="18" charset="0"/>
                          <a:ea typeface="Cambria Math"/>
                        </a:rPr>
                        <m:t>=58.74</m:t>
                      </m:r>
                    </m:oMath>
                  </m:oMathPara>
                </a14:m>
                <a:endParaRPr lang="es-MX" sz="1900" dirty="0">
                  <a:solidFill>
                    <a:schemeClr val="tx1"/>
                  </a:solidFill>
                  <a:effectLst/>
                </a:endParaRPr>
              </a:p>
            </p:txBody>
          </p:sp>
        </mc:Choice>
        <mc:Fallback xmlns="">
          <p:sp>
            <p:nvSpPr>
              <p:cNvPr id="12" name="16 CuadroTexto"/>
              <p:cNvSpPr txBox="1">
                <a:spLocks noRot="1" noChangeAspect="1" noMove="1" noResize="1" noEditPoints="1" noAdjustHandles="1" noChangeArrowheads="1" noChangeShapeType="1" noTextEdit="1"/>
              </p:cNvSpPr>
              <p:nvPr/>
            </p:nvSpPr>
            <p:spPr>
              <a:xfrm>
                <a:off x="470521" y="2972518"/>
                <a:ext cx="8134350" cy="770339"/>
              </a:xfrm>
              <a:prstGeom prst="rect">
                <a:avLst/>
              </a:prstGeom>
              <a:blipFill rotWithShape="0">
                <a:blip r:embed="rId8"/>
                <a:stretch>
                  <a:fillRect/>
                </a:stretch>
              </a:blipFill>
            </p:spPr>
            <p:txBody>
              <a:bodyPr/>
              <a:lstStyle/>
              <a:p>
                <a:r>
                  <a:rPr lang="es-MX">
                    <a:noFill/>
                  </a:rPr>
                  <a:t> </a:t>
                </a:r>
              </a:p>
            </p:txBody>
          </p:sp>
        </mc:Fallback>
      </mc:AlternateContent>
      <p:sp>
        <p:nvSpPr>
          <p:cNvPr id="15" name="17 CuadroTexto"/>
          <p:cNvSpPr txBox="1"/>
          <p:nvPr/>
        </p:nvSpPr>
        <p:spPr>
          <a:xfrm>
            <a:off x="478806" y="3856432"/>
            <a:ext cx="8134350" cy="384721"/>
          </a:xfrm>
          <a:prstGeom prst="rect">
            <a:avLst/>
          </a:prstGeom>
          <a:noFill/>
        </p:spPr>
        <p:txBody>
          <a:bodyPr wrap="square" rtlCol="0">
            <a:spAutoFit/>
          </a:bodyPr>
          <a:lstStyle/>
          <a:p>
            <a:pPr algn="just"/>
            <a:r>
              <a:rPr lang="es-MX" sz="1900" dirty="0"/>
              <a:t>De las tablas de dimensiones y propiedades</a:t>
            </a:r>
          </a:p>
        </p:txBody>
      </p:sp>
      <mc:AlternateContent xmlns:mc="http://schemas.openxmlformats.org/markup-compatibility/2006" xmlns:a14="http://schemas.microsoft.com/office/drawing/2010/main">
        <mc:Choice Requires="a14">
          <p:sp>
            <p:nvSpPr>
              <p:cNvPr id="17" name="18 CuadroTexto"/>
              <p:cNvSpPr txBox="1"/>
              <p:nvPr/>
            </p:nvSpPr>
            <p:spPr>
              <a:xfrm>
                <a:off x="1153318" y="4184491"/>
                <a:ext cx="8134350" cy="64748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MX" sz="1900" i="1" smtClean="0">
                          <a:solidFill>
                            <a:schemeClr val="tx1"/>
                          </a:solidFill>
                          <a:effectLst/>
                          <a:latin typeface="Cambria Math" panose="02040503050406030204" pitchFamily="18" charset="0"/>
                          <a:ea typeface="Cambria Math"/>
                        </a:rPr>
                        <m:t>𝜆</m:t>
                      </m:r>
                      <m:r>
                        <a:rPr lang="es-MX" sz="1900" b="0" i="1" smtClean="0">
                          <a:solidFill>
                            <a:schemeClr val="tx1"/>
                          </a:solidFill>
                          <a:effectLst/>
                          <a:latin typeface="Cambria Math" panose="02040503050406030204" pitchFamily="18" charset="0"/>
                          <a:ea typeface="Cambria Math"/>
                        </a:rPr>
                        <m:t>= </m:t>
                      </m:r>
                      <m:f>
                        <m:fPr>
                          <m:ctrlPr>
                            <a:rPr lang="es-MX" sz="1900" b="0" i="1" smtClean="0">
                              <a:solidFill>
                                <a:schemeClr val="tx1"/>
                              </a:solidFill>
                              <a:effectLst/>
                              <a:latin typeface="Cambria Math" panose="02040503050406030204" pitchFamily="18" charset="0"/>
                              <a:ea typeface="Cambria Math"/>
                            </a:rPr>
                          </m:ctrlPr>
                        </m:fPr>
                        <m:num>
                          <m:r>
                            <a:rPr lang="es-MX" sz="1900" b="0" i="1" smtClean="0">
                              <a:solidFill>
                                <a:schemeClr val="tx1"/>
                              </a:solidFill>
                              <a:effectLst/>
                              <a:latin typeface="Cambria Math" panose="02040503050406030204" pitchFamily="18" charset="0"/>
                              <a:ea typeface="Cambria Math"/>
                            </a:rPr>
                            <m:t>h</m:t>
                          </m:r>
                        </m:num>
                        <m:den>
                          <m:r>
                            <a:rPr lang="es-MX" sz="1900" b="0" i="1" smtClean="0">
                              <a:solidFill>
                                <a:schemeClr val="tx1"/>
                              </a:solidFill>
                              <a:effectLst/>
                              <a:latin typeface="Cambria Math" panose="02040503050406030204" pitchFamily="18" charset="0"/>
                              <a:ea typeface="Cambria Math"/>
                            </a:rPr>
                            <m:t>𝑡𝑤</m:t>
                          </m:r>
                        </m:den>
                      </m:f>
                      <m:r>
                        <a:rPr lang="es-MX" sz="1900" b="0" i="1" smtClean="0">
                          <a:solidFill>
                            <a:schemeClr val="tx1"/>
                          </a:solidFill>
                          <a:effectLst/>
                          <a:latin typeface="Cambria Math" panose="02040503050406030204" pitchFamily="18" charset="0"/>
                          <a:ea typeface="Cambria Math"/>
                        </a:rPr>
                        <m:t>=24.9</m:t>
                      </m:r>
                      <m:r>
                        <a:rPr lang="es-MX" sz="1900" i="1">
                          <a:solidFill>
                            <a:schemeClr val="tx1"/>
                          </a:solidFill>
                          <a:effectLst/>
                          <a:latin typeface="Cambria Math" panose="02040503050406030204" pitchFamily="18" charset="0"/>
                          <a:ea typeface="Cambria Math"/>
                        </a:rPr>
                        <m:t>&lt;</m:t>
                      </m:r>
                      <m:r>
                        <a:rPr lang="es-MX" sz="1900" i="1">
                          <a:solidFill>
                            <a:schemeClr val="tx1"/>
                          </a:solidFill>
                          <a:effectLst/>
                          <a:latin typeface="Cambria Math" panose="02040503050406030204" pitchFamily="18" charset="0"/>
                          <a:ea typeface="Cambria Math"/>
                        </a:rPr>
                        <m:t>𝜆</m:t>
                      </m:r>
                      <m:r>
                        <a:rPr lang="es-MX" sz="1900" i="1">
                          <a:solidFill>
                            <a:schemeClr val="tx1"/>
                          </a:solidFill>
                          <a:effectLst/>
                          <a:latin typeface="Cambria Math" panose="02040503050406030204" pitchFamily="18" charset="0"/>
                          <a:ea typeface="Cambria Math"/>
                        </a:rPr>
                        <m:t>𝑝</m:t>
                      </m:r>
                    </m:oMath>
                  </m:oMathPara>
                </a14:m>
                <a:endParaRPr lang="es-MX" sz="1900" dirty="0">
                  <a:solidFill>
                    <a:schemeClr val="tx1"/>
                  </a:solidFill>
                  <a:effectLst/>
                </a:endParaRPr>
              </a:p>
            </p:txBody>
          </p:sp>
        </mc:Choice>
        <mc:Fallback xmlns="">
          <p:sp>
            <p:nvSpPr>
              <p:cNvPr id="17" name="18 CuadroTexto"/>
              <p:cNvSpPr txBox="1">
                <a:spLocks noRot="1" noChangeAspect="1" noMove="1" noResize="1" noEditPoints="1" noAdjustHandles="1" noChangeArrowheads="1" noChangeShapeType="1" noTextEdit="1"/>
              </p:cNvSpPr>
              <p:nvPr/>
            </p:nvSpPr>
            <p:spPr>
              <a:xfrm>
                <a:off x="1153318" y="4184491"/>
                <a:ext cx="8134350" cy="647485"/>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19 CuadroTexto"/>
              <p:cNvSpPr txBox="1"/>
              <p:nvPr/>
            </p:nvSpPr>
            <p:spPr>
              <a:xfrm>
                <a:off x="470521" y="4952351"/>
                <a:ext cx="9358488" cy="1031180"/>
              </a:xfrm>
              <a:prstGeom prst="rect">
                <a:avLst/>
              </a:prstGeom>
              <a:noFill/>
            </p:spPr>
            <p:txBody>
              <a:bodyPr wrap="square" rtlCol="0">
                <a:spAutoFit/>
              </a:bodyPr>
              <a:lstStyle/>
              <a:p>
                <a:pPr algn="just"/>
                <a:r>
                  <a:rPr lang="es-MX" sz="1900" dirty="0">
                    <a:solidFill>
                      <a:schemeClr val="tx1"/>
                    </a:solidFill>
                    <a:effectLst/>
                  </a:rPr>
                  <a:t>El alma es por lo tanto compacta. Note que, para cualquier </a:t>
                </a:r>
                <a:r>
                  <a:rPr lang="es-MX" sz="1900" dirty="0" err="1">
                    <a:solidFill>
                      <a:schemeClr val="tx1"/>
                    </a:solidFill>
                    <a:effectLst/>
                  </a:rPr>
                  <a:t>Fy</a:t>
                </a:r>
                <a:r>
                  <a:rPr lang="es-MX" sz="1900" dirty="0">
                    <a:solidFill>
                      <a:schemeClr val="tx1"/>
                    </a:solidFill>
                    <a:effectLst/>
                  </a:rPr>
                  <a:t> disponible, h/</a:t>
                </a:r>
                <a:r>
                  <a:rPr lang="es-MX" sz="1900" dirty="0" err="1">
                    <a:solidFill>
                      <a:schemeClr val="tx1"/>
                    </a:solidFill>
                    <a:effectLst/>
                  </a:rPr>
                  <a:t>tw</a:t>
                </a:r>
                <a:r>
                  <a:rPr lang="es-MX" sz="1900" dirty="0">
                    <a:solidFill>
                      <a:schemeClr val="tx1"/>
                    </a:solidFill>
                    <a:effectLst/>
                  </a:rPr>
                  <a:t> será menor que 253/</a:t>
                </a:r>
                <a14:m>
                  <m:oMath xmlns:m="http://schemas.openxmlformats.org/officeDocument/2006/math">
                    <m:rad>
                      <m:radPr>
                        <m:degHide m:val="on"/>
                        <m:ctrlPr>
                          <a:rPr lang="es-MX" sz="1900" i="1" smtClean="0">
                            <a:solidFill>
                              <a:schemeClr val="tx1"/>
                            </a:solidFill>
                            <a:effectLst/>
                            <a:latin typeface="Cambria Math" panose="02040503050406030204" pitchFamily="18" charset="0"/>
                          </a:rPr>
                        </m:ctrlPr>
                      </m:radPr>
                      <m:deg/>
                      <m:e>
                        <m:r>
                          <a:rPr lang="es-MX" sz="1900" b="0" i="1" smtClean="0">
                            <a:solidFill>
                              <a:schemeClr val="tx1"/>
                            </a:solidFill>
                            <a:effectLst/>
                            <a:latin typeface="Cambria Math" panose="02040503050406030204" pitchFamily="18" charset="0"/>
                          </a:rPr>
                          <m:t>𝐹𝑦</m:t>
                        </m:r>
                      </m:e>
                    </m:rad>
                    <m:r>
                      <a:rPr lang="es-MX" sz="1900" b="0" i="0" smtClean="0">
                        <a:solidFill>
                          <a:schemeClr val="tx1"/>
                        </a:solidFill>
                        <a:effectLst/>
                        <a:latin typeface="Cambria Math" panose="02040503050406030204" pitchFamily="18" charset="0"/>
                      </a:rPr>
                      <m:t> </m:t>
                    </m:r>
                  </m:oMath>
                </a14:m>
                <a:r>
                  <a:rPr lang="es-MX" sz="1900" dirty="0">
                    <a:solidFill>
                      <a:schemeClr val="tx1"/>
                    </a:solidFill>
                    <a:effectLst/>
                  </a:rPr>
                  <a:t>, que es el menor valor posible </a:t>
                </a:r>
                <a14:m>
                  <m:oMath xmlns:m="http://schemas.openxmlformats.org/officeDocument/2006/math">
                    <m:r>
                      <a:rPr lang="es-MX" sz="1900" i="1" smtClean="0">
                        <a:solidFill>
                          <a:schemeClr val="tx1"/>
                        </a:solidFill>
                        <a:effectLst/>
                        <a:latin typeface="Cambria Math" panose="02040503050406030204" pitchFamily="18" charset="0"/>
                        <a:ea typeface="Cambria Math"/>
                      </a:rPr>
                      <m:t>𝜆</m:t>
                    </m:r>
                  </m:oMath>
                </a14:m>
                <a:r>
                  <a:rPr lang="es-MX" sz="1900" dirty="0">
                    <a:solidFill>
                      <a:schemeClr val="tx1"/>
                    </a:solidFill>
                    <a:effectLst/>
                  </a:rPr>
                  <a:t>p, por lo que el alma del perfil W12” x 65, siempre será compacta.</a:t>
                </a:r>
              </a:p>
            </p:txBody>
          </p:sp>
        </mc:Choice>
        <mc:Fallback xmlns="">
          <p:sp>
            <p:nvSpPr>
              <p:cNvPr id="18" name="19 CuadroTexto"/>
              <p:cNvSpPr txBox="1">
                <a:spLocks noRot="1" noChangeAspect="1" noMove="1" noResize="1" noEditPoints="1" noAdjustHandles="1" noChangeArrowheads="1" noChangeShapeType="1" noTextEdit="1"/>
              </p:cNvSpPr>
              <p:nvPr/>
            </p:nvSpPr>
            <p:spPr>
              <a:xfrm>
                <a:off x="470521" y="4952351"/>
                <a:ext cx="9358488" cy="1031180"/>
              </a:xfrm>
              <a:prstGeom prst="rect">
                <a:avLst/>
              </a:prstGeom>
              <a:blipFill rotWithShape="0">
                <a:blip r:embed="rId10"/>
                <a:stretch>
                  <a:fillRect l="-586" t="-2941" r="-651" b="-8824"/>
                </a:stretch>
              </a:blipFill>
            </p:spPr>
            <p:txBody>
              <a:bodyPr/>
              <a:lstStyle/>
              <a:p>
                <a:r>
                  <a:rPr lang="es-E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25</a:t>
            </a:fld>
            <a:r>
              <a:rPr lang="es-MX"/>
              <a:t>/97</a:t>
            </a:r>
            <a:endParaRPr lang="es-MX" dirty="0"/>
          </a:p>
        </p:txBody>
      </p:sp>
      <p:sp>
        <p:nvSpPr>
          <p:cNvPr id="19" name="Rectángulo 18">
            <a:extLst>
              <a:ext uri="{FF2B5EF4-FFF2-40B4-BE49-F238E27FC236}">
                <a16:creationId xmlns:a16="http://schemas.microsoft.com/office/drawing/2014/main" id="{4B1862C0-18F2-4B82-882A-7EE8A1BBC482}"/>
              </a:ext>
            </a:extLst>
          </p:cNvPr>
          <p:cNvSpPr/>
          <p:nvPr/>
        </p:nvSpPr>
        <p:spPr>
          <a:xfrm>
            <a:off x="5807831" y="3009101"/>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a:t>Tabla B5.1</a:t>
            </a:r>
          </a:p>
        </p:txBody>
      </p:sp>
    </p:spTree>
    <p:extLst>
      <p:ext uri="{BB962C8B-B14F-4D97-AF65-F5344CB8AC3E}">
        <p14:creationId xmlns:p14="http://schemas.microsoft.com/office/powerpoint/2010/main" val="4237800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1" name="10 CuadroTexto"/>
          <p:cNvSpPr txBox="1"/>
          <p:nvPr/>
        </p:nvSpPr>
        <p:spPr>
          <a:xfrm>
            <a:off x="179933" y="2297610"/>
            <a:ext cx="10081120" cy="1938992"/>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a:t>COMPORTAMIENTO DE ELEMENTOS FLEXO COMPRIMIDOS EN MARCOS RESTRINGIDOS Y NO RESTRINGIDOS LATERALMENTE</a:t>
            </a:r>
          </a:p>
        </p:txBody>
      </p:sp>
      <p:sp>
        <p:nvSpPr>
          <p:cNvPr id="8"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26</a:t>
            </a:fld>
            <a:r>
              <a:rPr lang="es-MX"/>
              <a:t>/97</a:t>
            </a:r>
            <a:endParaRPr lang="es-MX" dirty="0"/>
          </a:p>
        </p:txBody>
      </p:sp>
    </p:spTree>
    <p:extLst>
      <p:ext uri="{BB962C8B-B14F-4D97-AF65-F5344CB8AC3E}">
        <p14:creationId xmlns:p14="http://schemas.microsoft.com/office/powerpoint/2010/main" val="2902930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FACTOR DE AMPLIFICACIÓN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a:spLocks noGrp="1"/>
          </p:cNvSpPr>
          <p:nvPr>
            <p:ph idx="1"/>
          </p:nvPr>
        </p:nvSpPr>
        <p:spPr>
          <a:xfrm>
            <a:off x="474561" y="1807160"/>
            <a:ext cx="9354448" cy="3744416"/>
          </a:xfrm>
        </p:spPr>
        <p:txBody>
          <a:bodyPr>
            <a:normAutofit/>
          </a:bodyPr>
          <a:lstStyle/>
          <a:p>
            <a:pPr marL="0" indent="0" algn="just">
              <a:lnSpc>
                <a:spcPct val="115000"/>
              </a:lnSpc>
              <a:spcAft>
                <a:spcPts val="1000"/>
              </a:spcAft>
              <a:buNone/>
            </a:pPr>
            <a:r>
              <a:rPr lang="es-MX" sz="1900" dirty="0">
                <a:ea typeface="Calibri"/>
                <a:cs typeface="Arial" pitchFamily="34" charset="0"/>
              </a:rPr>
              <a:t>Las Especificaciones de la AISC tratan la amplificación del momento en el capítulo “C”, sobre Marcos y otras Estructuras. Dos factores de ampliación se usan en el LRFD:</a:t>
            </a:r>
          </a:p>
          <a:p>
            <a:pPr marL="0" indent="0" algn="just">
              <a:lnSpc>
                <a:spcPct val="115000"/>
              </a:lnSpc>
              <a:spcAft>
                <a:spcPts val="1000"/>
              </a:spcAft>
              <a:buNone/>
            </a:pPr>
            <a:endParaRPr lang="es-MX" sz="1900" dirty="0">
              <a:ea typeface="Calibri"/>
              <a:cs typeface="Arial" pitchFamily="34" charset="0"/>
            </a:endParaRPr>
          </a:p>
          <a:p>
            <a:pPr lvl="0" algn="just">
              <a:lnSpc>
                <a:spcPct val="115000"/>
              </a:lnSpc>
              <a:spcAft>
                <a:spcPts val="0"/>
              </a:spcAft>
            </a:pPr>
            <a:r>
              <a:rPr lang="es-MX" sz="1900" dirty="0">
                <a:ea typeface="Calibri"/>
                <a:cs typeface="Arial" pitchFamily="34" charset="0"/>
              </a:rPr>
              <a:t>Para tomar en cuenta la amplificación resultante por la deflexión del miembro, y;</a:t>
            </a:r>
          </a:p>
          <a:p>
            <a:pPr lvl="0" algn="just">
              <a:lnSpc>
                <a:spcPct val="115000"/>
              </a:lnSpc>
              <a:spcAft>
                <a:spcPts val="1000"/>
              </a:spcAft>
            </a:pPr>
            <a:r>
              <a:rPr lang="es-MX" sz="1900" dirty="0">
                <a:ea typeface="Calibri"/>
                <a:cs typeface="Arial" pitchFamily="34" charset="0"/>
              </a:rPr>
              <a:t>Otro para el efecto del desplazamiento lateral cuando el miembro es parte de un marco no arriostrado.</a:t>
            </a:r>
          </a:p>
          <a:p>
            <a:pPr marL="0" indent="0" algn="just">
              <a:buNone/>
            </a:pPr>
            <a:endParaRPr lang="es-MX" sz="1900" dirty="0">
              <a:cs typeface="Arial" pitchFamily="34" charset="0"/>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27</a:t>
            </a:fld>
            <a:r>
              <a:rPr lang="es-MX"/>
              <a:t>/97</a:t>
            </a:r>
            <a:endParaRPr lang="es-MX" dirty="0"/>
          </a:p>
        </p:txBody>
      </p:sp>
    </p:spTree>
    <p:extLst>
      <p:ext uri="{BB962C8B-B14F-4D97-AF65-F5344CB8AC3E}">
        <p14:creationId xmlns:p14="http://schemas.microsoft.com/office/powerpoint/2010/main" val="1977905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FACTOR DE AMPLIFICACIÓN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txBox="1">
                <a:spLocks/>
              </p:cNvSpPr>
              <p:nvPr/>
            </p:nvSpPr>
            <p:spPr>
              <a:xfrm>
                <a:off x="902924" y="3222105"/>
                <a:ext cx="4906144" cy="2088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900" dirty="0">
                    <a:effectLst/>
                  </a:rPr>
                  <a:t>En la figura, el miembro está restringido contra el desplazamiento lateral y el momento secundario máximo es </a:t>
                </a:r>
                <a14:m>
                  <m:oMath xmlns:m="http://schemas.openxmlformats.org/officeDocument/2006/math">
                    <m:r>
                      <a:rPr lang="es-MX" sz="1900" i="1">
                        <a:effectLst/>
                        <a:latin typeface="Cambria Math" panose="02040503050406030204" pitchFamily="18" charset="0"/>
                      </a:rPr>
                      <m:t>𝑃</m:t>
                    </m:r>
                    <m:r>
                      <a:rPr lang="es-MX" sz="1900" i="1">
                        <a:effectLst/>
                        <a:latin typeface="Cambria Math" panose="02040503050406030204" pitchFamily="18" charset="0"/>
                      </a:rPr>
                      <m:t>𝛿</m:t>
                    </m:r>
                  </m:oMath>
                </a14:m>
                <a:r>
                  <a:rPr lang="es-MX" sz="1900" dirty="0">
                    <a:effectLst/>
                  </a:rPr>
                  <a:t>, que se suma al momento máximo dentro del miembro.</a:t>
                </a:r>
              </a:p>
              <a:p>
                <a:endParaRPr lang="es-MX" dirty="0">
                  <a:effectLst>
                    <a:outerShdw blurRad="38100" dist="38100" dir="2700000" algn="tl">
                      <a:srgbClr val="000000">
                        <a:alpha val="43137"/>
                      </a:srgbClr>
                    </a:outerShdw>
                  </a:effectLst>
                  <a:latin typeface="+mj-lt"/>
                </a:endParaRPr>
              </a:p>
            </p:txBody>
          </p:sp>
        </mc:Choice>
        <mc:Fallback xmlns="">
          <p:sp>
            <p:nvSpPr>
              <p:cNvPr id="12" name="2 Marcador de contenido"/>
              <p:cNvSpPr txBox="1">
                <a:spLocks noRot="1" noChangeAspect="1" noMove="1" noResize="1" noEditPoints="1" noAdjustHandles="1" noChangeArrowheads="1" noChangeShapeType="1" noTextEdit="1"/>
              </p:cNvSpPr>
              <p:nvPr/>
            </p:nvSpPr>
            <p:spPr>
              <a:xfrm>
                <a:off x="902924" y="3222105"/>
                <a:ext cx="4906144" cy="2088232"/>
              </a:xfrm>
              <a:prstGeom prst="rect">
                <a:avLst/>
              </a:prstGeom>
              <a:blipFill rotWithShape="0">
                <a:blip r:embed="rId7"/>
                <a:stretch>
                  <a:fillRect l="-870" t="-2924" r="-1242"/>
                </a:stretch>
              </a:blipFill>
            </p:spPr>
            <p:txBody>
              <a:bodyPr/>
              <a:lstStyle/>
              <a:p>
                <a:r>
                  <a:rPr lang="es-MX">
                    <a:noFill/>
                  </a:rPr>
                  <a:t> </a:t>
                </a:r>
              </a:p>
            </p:txBody>
          </p:sp>
        </mc:Fallback>
      </mc:AlternateContent>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202" y="2037335"/>
            <a:ext cx="1923865" cy="39876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28</a:t>
            </a:fld>
            <a:r>
              <a:rPr lang="es-MX"/>
              <a:t>/97</a:t>
            </a:r>
            <a:endParaRPr lang="es-MX" dirty="0"/>
          </a:p>
        </p:txBody>
      </p:sp>
    </p:spTree>
    <p:extLst>
      <p:ext uri="{BB962C8B-B14F-4D97-AF65-F5344CB8AC3E}">
        <p14:creationId xmlns:p14="http://schemas.microsoft.com/office/powerpoint/2010/main" val="3438844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FACTOR DE AMPLIFICACIÓN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369689" y="2816127"/>
                <a:ext cx="4497499" cy="2232391"/>
              </a:xfrm>
            </p:spPr>
            <p:txBody>
              <a:bodyPr/>
              <a:lstStyle/>
              <a:p>
                <a:pPr algn="just"/>
                <a:r>
                  <a:rPr lang="es-MX" sz="1900" dirty="0">
                    <a:effectLst/>
                  </a:rPr>
                  <a:t>Si el marco está realmente no arriostrado, como se muestra en la figura 6.5b; hay un componente adicional del momento secundario, que es causado por el desplazamiento lateral. Este momento secundario tiene un valor máximo de </a:t>
                </a:r>
                <a14:m>
                  <m:oMath xmlns:m="http://schemas.openxmlformats.org/officeDocument/2006/math">
                    <m:r>
                      <a:rPr lang="es-MX" sz="1900" i="1">
                        <a:effectLst/>
                        <a:latin typeface="Cambria Math" panose="02040503050406030204" pitchFamily="18" charset="0"/>
                      </a:rPr>
                      <m:t>𝑃</m:t>
                    </m:r>
                    <m:r>
                      <m:rPr>
                        <m:sty m:val="p"/>
                      </m:rPr>
                      <a:rPr lang="es-MX" sz="1900">
                        <a:effectLst/>
                        <a:latin typeface="Cambria Math" panose="02040503050406030204" pitchFamily="18" charset="0"/>
                      </a:rPr>
                      <m:t>Δ</m:t>
                    </m:r>
                  </m:oMath>
                </a14:m>
                <a:r>
                  <a:rPr lang="es-MX" sz="1900" dirty="0">
                    <a:effectLst/>
                  </a:rPr>
                  <a:t>, que representa una amplificación del momento de extremo.</a:t>
                </a:r>
              </a:p>
              <a:p>
                <a:pPr algn="ctr"/>
                <a:endParaRPr lang="es-MX" dirty="0">
                  <a:effectLst>
                    <a:outerShdw blurRad="38100" dist="38100" dir="2700000" algn="tl">
                      <a:srgbClr val="000000">
                        <a:alpha val="43137"/>
                      </a:srgbClr>
                    </a:outerShdw>
                  </a:effectLst>
                  <a:latin typeface="+mj-lt"/>
                </a:endParaRPr>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369689" y="2816127"/>
                <a:ext cx="4497499" cy="2232391"/>
              </a:xfrm>
              <a:blipFill>
                <a:blip r:embed="rId4"/>
                <a:stretch>
                  <a:fillRect l="-1084" t="-2732" r="-1220" b="-2459"/>
                </a:stretch>
              </a:blipFill>
            </p:spPr>
            <p:txBody>
              <a:bodyPr/>
              <a:lstStyle/>
              <a:p>
                <a:r>
                  <a:rPr lang="es-MX">
                    <a:noFill/>
                  </a:rPr>
                  <a:t> </a:t>
                </a:r>
              </a:p>
            </p:txBody>
          </p:sp>
        </mc:Fallback>
      </mc:AlternateContent>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409" y="2037335"/>
            <a:ext cx="1546968" cy="41044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29</a:t>
            </a:fld>
            <a:r>
              <a:rPr lang="es-MX"/>
              <a:t>/97</a:t>
            </a:r>
            <a:endParaRPr lang="es-MX" dirty="0"/>
          </a:p>
        </p:txBody>
      </p:sp>
    </p:spTree>
    <p:extLst>
      <p:ext uri="{BB962C8B-B14F-4D97-AF65-F5344CB8AC3E}">
        <p14:creationId xmlns:p14="http://schemas.microsoft.com/office/powerpoint/2010/main" val="2913819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1" name="10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a:t>DIAGRAMAS DE INTERACCIÓN</a:t>
            </a:r>
          </a:p>
        </p:txBody>
      </p:sp>
      <p:sp>
        <p:nvSpPr>
          <p:cNvPr id="8"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3</a:t>
            </a:fld>
            <a:r>
              <a:rPr lang="es-MX"/>
              <a:t>/97</a:t>
            </a:r>
            <a:endParaRPr lang="es-MX" dirty="0"/>
          </a:p>
        </p:txBody>
      </p:sp>
    </p:spTree>
    <p:extLst>
      <p:ext uri="{BB962C8B-B14F-4D97-AF65-F5344CB8AC3E}">
        <p14:creationId xmlns:p14="http://schemas.microsoft.com/office/powerpoint/2010/main" val="3695948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FACTOR DE AMPLIFICACIÓN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13 Rectángulo"/>
              <p:cNvSpPr/>
              <p:nvPr/>
            </p:nvSpPr>
            <p:spPr>
              <a:xfrm>
                <a:off x="474561" y="1797640"/>
                <a:ext cx="9354448" cy="1565557"/>
              </a:xfrm>
              <a:prstGeom prst="rect">
                <a:avLst/>
              </a:prstGeom>
            </p:spPr>
            <p:txBody>
              <a:bodyPr wrap="square">
                <a:spAutoFit/>
              </a:bodyPr>
              <a:lstStyle/>
              <a:p>
                <a:pPr algn="just" defTabSz="449263">
                  <a:lnSpc>
                    <a:spcPct val="115000"/>
                  </a:lnSpc>
                  <a:spcAft>
                    <a:spcPts val="1000"/>
                  </a:spcAft>
                </a:pPr>
                <a:r>
                  <a:rPr lang="es-MX" sz="1900" dirty="0">
                    <a:solidFill>
                      <a:schemeClr val="tx1"/>
                    </a:solidFill>
                    <a:effectLst/>
                    <a:ea typeface="Times New Roman"/>
                    <a:cs typeface="Times New Roman"/>
                  </a:rPr>
                  <a:t>Para aproximar esos dos efectos, se utilizan dos factores de amplificación B</a:t>
                </a:r>
                <a:r>
                  <a:rPr lang="es-MX" sz="1900" baseline="-25000" dirty="0">
                    <a:solidFill>
                      <a:schemeClr val="tx1"/>
                    </a:solidFill>
                    <a:effectLst/>
                    <a:ea typeface="Times New Roman"/>
                    <a:cs typeface="Times New Roman"/>
                  </a:rPr>
                  <a:t>1</a:t>
                </a:r>
                <a:r>
                  <a:rPr lang="es-MX" sz="1900" dirty="0">
                    <a:solidFill>
                      <a:schemeClr val="tx1"/>
                    </a:solidFill>
                    <a:effectLst/>
                    <a:ea typeface="Times New Roman"/>
                    <a:cs typeface="Times New Roman"/>
                  </a:rPr>
                  <a:t> y B</a:t>
                </a:r>
                <a:r>
                  <a:rPr lang="es-MX" sz="1900" baseline="-25000" dirty="0">
                    <a:solidFill>
                      <a:schemeClr val="tx1"/>
                    </a:solidFill>
                    <a:effectLst/>
                    <a:ea typeface="Times New Roman"/>
                    <a:cs typeface="Times New Roman"/>
                  </a:rPr>
                  <a:t>2</a:t>
                </a:r>
                <a:r>
                  <a:rPr lang="es-MX" sz="1900" dirty="0">
                    <a:solidFill>
                      <a:schemeClr val="tx1"/>
                    </a:solidFill>
                    <a:effectLst/>
                    <a:ea typeface="Times New Roman"/>
                    <a:cs typeface="Times New Roman"/>
                  </a:rPr>
                  <a:t> para los dos tipos de momentos. El momento amplificado por emplearse en el diseño se calcula con cargas y momentos factorizados como se muestra a continuación:</a:t>
                </a:r>
                <a:endParaRPr lang="es-MX" sz="1900" dirty="0">
                  <a:solidFill>
                    <a:schemeClr val="tx1"/>
                  </a:solidFill>
                  <a:effectLst/>
                  <a:ea typeface="Calibri"/>
                  <a:cs typeface="Times New Roman"/>
                </a:endParaRPr>
              </a:p>
              <a:p>
                <a:pPr algn="ctr">
                  <a:lnSpc>
                    <a:spcPct val="115000"/>
                  </a:lnSpc>
                  <a:spcAft>
                    <a:spcPts val="1000"/>
                  </a:spcAft>
                </a:pPr>
                <a:r>
                  <a:rPr lang="es-MX" sz="1900" b="1" dirty="0">
                    <a:solidFill>
                      <a:schemeClr val="tx1"/>
                    </a:solidFill>
                    <a:effectLst/>
                    <a:ea typeface="Times New Roman"/>
                    <a:cs typeface="Times New Roman"/>
                  </a:rPr>
                  <a:t>                                           </a:t>
                </a:r>
                <a14:m>
                  <m:oMath xmlns:m="http://schemas.openxmlformats.org/officeDocument/2006/math">
                    <m:sSub>
                      <m:sSubPr>
                        <m:ctrlPr>
                          <a:rPr lang="es-MX" sz="1900" b="1" i="1" smtClean="0">
                            <a:solidFill>
                              <a:schemeClr val="tx1"/>
                            </a:solidFill>
                            <a:effectLst/>
                            <a:latin typeface="Cambria Math" panose="02040503050406030204" pitchFamily="18" charset="0"/>
                            <a:ea typeface="Times New Roman"/>
                            <a:cs typeface="Times New Roman"/>
                          </a:rPr>
                        </m:ctrlPr>
                      </m:sSubPr>
                      <m:e>
                        <m:r>
                          <a:rPr lang="es-MX" sz="1900" b="1" i="1">
                            <a:solidFill>
                              <a:schemeClr val="tx1"/>
                            </a:solidFill>
                            <a:effectLst/>
                            <a:latin typeface="Cambria Math" panose="02040503050406030204" pitchFamily="18" charset="0"/>
                            <a:ea typeface="Times New Roman"/>
                            <a:cs typeface="Times New Roman"/>
                          </a:rPr>
                          <m:t>𝑴</m:t>
                        </m:r>
                      </m:e>
                      <m:sub>
                        <m:r>
                          <a:rPr lang="es-MX" sz="1900" b="1" i="1">
                            <a:solidFill>
                              <a:schemeClr val="tx1"/>
                            </a:solidFill>
                            <a:effectLst/>
                            <a:latin typeface="Cambria Math" panose="02040503050406030204" pitchFamily="18" charset="0"/>
                            <a:ea typeface="Times New Roman"/>
                            <a:cs typeface="Times New Roman"/>
                          </a:rPr>
                          <m:t>𝒖</m:t>
                        </m:r>
                      </m:sub>
                    </m:sSub>
                    <m:r>
                      <a:rPr lang="es-MX" sz="1900" b="1" i="1">
                        <a:solidFill>
                          <a:schemeClr val="tx1"/>
                        </a:solidFill>
                        <a:effectLst/>
                        <a:latin typeface="Cambria Math" panose="02040503050406030204" pitchFamily="18" charset="0"/>
                        <a:ea typeface="Times New Roman"/>
                        <a:cs typeface="Times New Roman"/>
                      </a:rPr>
                      <m:t>=</m:t>
                    </m:r>
                    <m:sSub>
                      <m:sSubPr>
                        <m:ctrlPr>
                          <a:rPr lang="es-MX" sz="1900" b="1" i="1">
                            <a:solidFill>
                              <a:schemeClr val="tx1"/>
                            </a:solidFill>
                            <a:effectLst/>
                            <a:latin typeface="Cambria Math" panose="02040503050406030204" pitchFamily="18" charset="0"/>
                            <a:ea typeface="Times New Roman"/>
                            <a:cs typeface="Times New Roman"/>
                          </a:rPr>
                        </m:ctrlPr>
                      </m:sSubPr>
                      <m:e>
                        <m:r>
                          <a:rPr lang="es-MX" sz="1900" b="1" i="1">
                            <a:solidFill>
                              <a:schemeClr val="tx1"/>
                            </a:solidFill>
                            <a:effectLst/>
                            <a:latin typeface="Cambria Math" panose="02040503050406030204" pitchFamily="18" charset="0"/>
                            <a:ea typeface="Times New Roman"/>
                            <a:cs typeface="Times New Roman"/>
                          </a:rPr>
                          <m:t>𝑩</m:t>
                        </m:r>
                      </m:e>
                      <m:sub>
                        <m:r>
                          <a:rPr lang="es-MX" sz="1900" b="1" i="1">
                            <a:solidFill>
                              <a:schemeClr val="tx1"/>
                            </a:solidFill>
                            <a:effectLst/>
                            <a:latin typeface="Cambria Math" panose="02040503050406030204" pitchFamily="18" charset="0"/>
                            <a:ea typeface="Times New Roman"/>
                            <a:cs typeface="Times New Roman"/>
                          </a:rPr>
                          <m:t>𝟏</m:t>
                        </m:r>
                      </m:sub>
                    </m:sSub>
                    <m:sSub>
                      <m:sSubPr>
                        <m:ctrlPr>
                          <a:rPr lang="es-MX" sz="1900" b="1" i="1">
                            <a:solidFill>
                              <a:schemeClr val="tx1"/>
                            </a:solidFill>
                            <a:effectLst/>
                            <a:latin typeface="Cambria Math" panose="02040503050406030204" pitchFamily="18" charset="0"/>
                            <a:ea typeface="Times New Roman"/>
                            <a:cs typeface="Times New Roman"/>
                          </a:rPr>
                        </m:ctrlPr>
                      </m:sSubPr>
                      <m:e>
                        <m:r>
                          <a:rPr lang="es-MX" sz="1900" b="1" i="1">
                            <a:solidFill>
                              <a:schemeClr val="tx1"/>
                            </a:solidFill>
                            <a:effectLst/>
                            <a:latin typeface="Cambria Math" panose="02040503050406030204" pitchFamily="18" charset="0"/>
                            <a:ea typeface="Times New Roman"/>
                            <a:cs typeface="Times New Roman"/>
                          </a:rPr>
                          <m:t>𝑴</m:t>
                        </m:r>
                      </m:e>
                      <m:sub>
                        <m:r>
                          <a:rPr lang="es-MX" sz="1900" b="1" i="1">
                            <a:solidFill>
                              <a:schemeClr val="tx1"/>
                            </a:solidFill>
                            <a:effectLst/>
                            <a:latin typeface="Cambria Math" panose="02040503050406030204" pitchFamily="18" charset="0"/>
                            <a:ea typeface="Times New Roman"/>
                            <a:cs typeface="Times New Roman"/>
                          </a:rPr>
                          <m:t>𝒏𝒕</m:t>
                        </m:r>
                      </m:sub>
                    </m:sSub>
                    <m:r>
                      <a:rPr lang="es-MX" sz="1900" b="1" i="1">
                        <a:solidFill>
                          <a:schemeClr val="tx1"/>
                        </a:solidFill>
                        <a:effectLst/>
                        <a:latin typeface="Cambria Math" panose="02040503050406030204" pitchFamily="18" charset="0"/>
                        <a:ea typeface="Times New Roman"/>
                        <a:cs typeface="Times New Roman"/>
                      </a:rPr>
                      <m:t>+ </m:t>
                    </m:r>
                    <m:sSub>
                      <m:sSubPr>
                        <m:ctrlPr>
                          <a:rPr lang="es-MX" sz="1900" b="1" i="1">
                            <a:solidFill>
                              <a:schemeClr val="tx1"/>
                            </a:solidFill>
                            <a:effectLst/>
                            <a:latin typeface="Cambria Math" panose="02040503050406030204" pitchFamily="18" charset="0"/>
                            <a:ea typeface="Times New Roman"/>
                            <a:cs typeface="Times New Roman"/>
                          </a:rPr>
                        </m:ctrlPr>
                      </m:sSubPr>
                      <m:e>
                        <m:r>
                          <a:rPr lang="es-MX" sz="1900" b="1" i="1">
                            <a:solidFill>
                              <a:schemeClr val="tx1"/>
                            </a:solidFill>
                            <a:effectLst/>
                            <a:latin typeface="Cambria Math" panose="02040503050406030204" pitchFamily="18" charset="0"/>
                            <a:ea typeface="Times New Roman"/>
                            <a:cs typeface="Times New Roman"/>
                          </a:rPr>
                          <m:t>𝑩</m:t>
                        </m:r>
                      </m:e>
                      <m:sub>
                        <m:r>
                          <a:rPr lang="es-MX" sz="1900" b="1" i="1">
                            <a:solidFill>
                              <a:schemeClr val="tx1"/>
                            </a:solidFill>
                            <a:effectLst/>
                            <a:latin typeface="Cambria Math" panose="02040503050406030204" pitchFamily="18" charset="0"/>
                            <a:ea typeface="Times New Roman"/>
                            <a:cs typeface="Times New Roman"/>
                          </a:rPr>
                          <m:t>𝟐</m:t>
                        </m:r>
                      </m:sub>
                    </m:sSub>
                    <m:sSub>
                      <m:sSubPr>
                        <m:ctrlPr>
                          <a:rPr lang="es-MX" sz="1900" b="1" i="1">
                            <a:solidFill>
                              <a:schemeClr val="tx1"/>
                            </a:solidFill>
                            <a:effectLst/>
                            <a:latin typeface="Cambria Math" panose="02040503050406030204" pitchFamily="18" charset="0"/>
                            <a:ea typeface="Times New Roman"/>
                            <a:cs typeface="Times New Roman"/>
                          </a:rPr>
                        </m:ctrlPr>
                      </m:sSubPr>
                      <m:e>
                        <m:r>
                          <a:rPr lang="es-MX" sz="1900" b="1" i="1">
                            <a:solidFill>
                              <a:schemeClr val="tx1"/>
                            </a:solidFill>
                            <a:effectLst/>
                            <a:latin typeface="Cambria Math" panose="02040503050406030204" pitchFamily="18" charset="0"/>
                            <a:ea typeface="Times New Roman"/>
                            <a:cs typeface="Times New Roman"/>
                          </a:rPr>
                          <m:t>𝑴</m:t>
                        </m:r>
                      </m:e>
                      <m:sub>
                        <m:r>
                          <a:rPr lang="es-MX" sz="1900" b="1" i="1">
                            <a:solidFill>
                              <a:schemeClr val="tx1"/>
                            </a:solidFill>
                            <a:effectLst/>
                            <a:latin typeface="Cambria Math" panose="02040503050406030204" pitchFamily="18" charset="0"/>
                            <a:ea typeface="Times New Roman"/>
                            <a:cs typeface="Times New Roman"/>
                          </a:rPr>
                          <m:t>𝒕𝒍</m:t>
                        </m:r>
                      </m:sub>
                    </m:sSub>
                  </m:oMath>
                </a14:m>
                <a:r>
                  <a:rPr lang="es-MX" sz="1900" b="1" dirty="0">
                    <a:solidFill>
                      <a:schemeClr val="tx1"/>
                    </a:solidFill>
                    <a:effectLst/>
                    <a:ea typeface="Calibri"/>
                    <a:cs typeface="Times New Roman"/>
                  </a:rPr>
                  <a:t>            (Ecuación C1-1 del AISC)</a:t>
                </a:r>
              </a:p>
            </p:txBody>
          </p:sp>
        </mc:Choice>
        <mc:Fallback xmlns="">
          <p:sp>
            <p:nvSpPr>
              <p:cNvPr id="12" name="13 Rectángulo"/>
              <p:cNvSpPr>
                <a:spLocks noRot="1" noChangeAspect="1" noMove="1" noResize="1" noEditPoints="1" noAdjustHandles="1" noChangeArrowheads="1" noChangeShapeType="1" noTextEdit="1"/>
              </p:cNvSpPr>
              <p:nvPr/>
            </p:nvSpPr>
            <p:spPr>
              <a:xfrm>
                <a:off x="474561" y="1797640"/>
                <a:ext cx="9354448" cy="1565557"/>
              </a:xfrm>
              <a:prstGeom prst="rect">
                <a:avLst/>
              </a:prstGeom>
              <a:blipFill rotWithShape="0">
                <a:blip r:embed="rId7"/>
                <a:stretch>
                  <a:fillRect l="-652" t="-389" r="-587" b="-4669"/>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30</a:t>
            </a:fld>
            <a:r>
              <a:rPr lang="es-MX"/>
              <a:t>/97</a:t>
            </a:r>
            <a:endParaRPr lang="es-MX" dirty="0"/>
          </a:p>
        </p:txBody>
      </p:sp>
    </p:spTree>
    <p:extLst>
      <p:ext uri="{BB962C8B-B14F-4D97-AF65-F5344CB8AC3E}">
        <p14:creationId xmlns:p14="http://schemas.microsoft.com/office/powerpoint/2010/main" val="743772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FACTOR DE AMPLIFICACIÓN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13 Rectángulo"/>
          <p:cNvSpPr/>
          <p:nvPr/>
        </p:nvSpPr>
        <p:spPr>
          <a:xfrm>
            <a:off x="474561" y="1797640"/>
            <a:ext cx="9354448" cy="4768485"/>
          </a:xfrm>
          <a:prstGeom prst="rect">
            <a:avLst/>
          </a:prstGeom>
        </p:spPr>
        <p:txBody>
          <a:bodyPr wrap="square">
            <a:spAutoFit/>
          </a:bodyPr>
          <a:lstStyle/>
          <a:p>
            <a:pPr algn="just">
              <a:lnSpc>
                <a:spcPct val="115000"/>
              </a:lnSpc>
              <a:spcAft>
                <a:spcPts val="1000"/>
              </a:spcAft>
            </a:pPr>
            <a:r>
              <a:rPr lang="es-MX" sz="1900" u="sng" dirty="0">
                <a:solidFill>
                  <a:schemeClr val="tx1"/>
                </a:solidFill>
                <a:effectLst/>
                <a:ea typeface="Calibri"/>
                <a:cs typeface="Times New Roman"/>
              </a:rPr>
              <a:t>Dónde:</a:t>
            </a:r>
          </a:p>
          <a:p>
            <a:pPr marL="449580" indent="-449580" algn="just">
              <a:lnSpc>
                <a:spcPct val="115000"/>
              </a:lnSpc>
              <a:spcAft>
                <a:spcPts val="1000"/>
              </a:spcAft>
            </a:pPr>
            <a:r>
              <a:rPr lang="es-MX" sz="1900" dirty="0" err="1">
                <a:solidFill>
                  <a:schemeClr val="tx1"/>
                </a:solidFill>
                <a:effectLst/>
                <a:ea typeface="Calibri"/>
                <a:cs typeface="Times New Roman"/>
              </a:rPr>
              <a:t>M</a:t>
            </a:r>
            <a:r>
              <a:rPr lang="es-MX" sz="1900" baseline="-25000" dirty="0" err="1">
                <a:solidFill>
                  <a:schemeClr val="tx1"/>
                </a:solidFill>
                <a:effectLst/>
                <a:ea typeface="Calibri"/>
                <a:cs typeface="Times New Roman"/>
              </a:rPr>
              <a:t>nt</a:t>
            </a:r>
            <a:r>
              <a:rPr lang="es-MX" sz="1900" dirty="0">
                <a:solidFill>
                  <a:schemeClr val="tx1"/>
                </a:solidFill>
                <a:effectLst/>
                <a:ea typeface="Calibri"/>
                <a:cs typeface="Times New Roman"/>
              </a:rPr>
              <a:t>=Momento máximo al suponer que no ocurre un desplazamiento lateral, el marco realmente arriostrado. (El subíndice “</a:t>
            </a:r>
            <a:r>
              <a:rPr lang="es-MX" sz="1900" dirty="0" err="1">
                <a:solidFill>
                  <a:schemeClr val="tx1"/>
                </a:solidFill>
                <a:effectLst/>
                <a:ea typeface="Calibri"/>
                <a:cs typeface="Times New Roman"/>
              </a:rPr>
              <a:t>nt</a:t>
            </a:r>
            <a:r>
              <a:rPr lang="es-MX" sz="1900" dirty="0">
                <a:solidFill>
                  <a:schemeClr val="tx1"/>
                </a:solidFill>
                <a:effectLst/>
                <a:ea typeface="Calibri"/>
                <a:cs typeface="Times New Roman"/>
              </a:rPr>
              <a:t>” se refiere a “no traslación”)</a:t>
            </a:r>
          </a:p>
          <a:p>
            <a:pPr marL="449580" indent="-449580" algn="just">
              <a:lnSpc>
                <a:spcPct val="115000"/>
              </a:lnSpc>
              <a:spcAft>
                <a:spcPts val="1000"/>
              </a:spcAft>
            </a:pPr>
            <a:r>
              <a:rPr lang="es-MX" sz="1900" dirty="0" err="1">
                <a:solidFill>
                  <a:schemeClr val="tx1"/>
                </a:solidFill>
                <a:effectLst/>
                <a:ea typeface="Calibri"/>
                <a:cs typeface="Times New Roman"/>
              </a:rPr>
              <a:t>M</a:t>
            </a:r>
            <a:r>
              <a:rPr lang="es-MX" sz="1900" baseline="-25000" dirty="0" err="1">
                <a:solidFill>
                  <a:schemeClr val="tx1"/>
                </a:solidFill>
                <a:effectLst/>
                <a:ea typeface="Calibri"/>
                <a:cs typeface="Times New Roman"/>
              </a:rPr>
              <a:t>tl</a:t>
            </a:r>
            <a:r>
              <a:rPr lang="es-MX" sz="1900" dirty="0">
                <a:solidFill>
                  <a:schemeClr val="tx1"/>
                </a:solidFill>
                <a:effectLst/>
                <a:ea typeface="Calibri"/>
                <a:cs typeface="Times New Roman"/>
              </a:rPr>
              <a:t>=	Momento máximo causado por un desplazamiento lateral. Este momento puede ser causado por las cargas laterales o por las cargas de gravedad no balanceadas. Las cargas de gravedad pueden producir un desplazamiento lateral si el marco es asimétrico o si las cargas de gravedad están asimétricamente colocadas. (El subíndice “</a:t>
            </a:r>
            <a:r>
              <a:rPr lang="es-MX" sz="1900" dirty="0" err="1">
                <a:solidFill>
                  <a:schemeClr val="tx1"/>
                </a:solidFill>
                <a:effectLst/>
                <a:ea typeface="Calibri"/>
                <a:cs typeface="Times New Roman"/>
              </a:rPr>
              <a:t>tl</a:t>
            </a:r>
            <a:r>
              <a:rPr lang="es-MX" sz="1900" dirty="0">
                <a:solidFill>
                  <a:schemeClr val="tx1"/>
                </a:solidFill>
                <a:effectLst/>
                <a:ea typeface="Calibri"/>
                <a:cs typeface="Times New Roman"/>
              </a:rPr>
              <a:t>” se refiere a “traslación lateral”)</a:t>
            </a:r>
          </a:p>
          <a:p>
            <a:pPr marL="449580" indent="-449580" algn="just">
              <a:lnSpc>
                <a:spcPct val="115000"/>
              </a:lnSpc>
              <a:spcAft>
                <a:spcPts val="1000"/>
              </a:spcAft>
            </a:pPr>
            <a:r>
              <a:rPr lang="es-MX" sz="1900" dirty="0">
                <a:solidFill>
                  <a:schemeClr val="tx1"/>
                </a:solidFill>
                <a:effectLst/>
                <a:ea typeface="Calibri"/>
                <a:cs typeface="Times New Roman"/>
              </a:rPr>
              <a:t>B</a:t>
            </a:r>
            <a:r>
              <a:rPr lang="es-MX" sz="1900" baseline="-25000" dirty="0">
                <a:solidFill>
                  <a:schemeClr val="tx1"/>
                </a:solidFill>
                <a:effectLst/>
                <a:ea typeface="Calibri"/>
                <a:cs typeface="Times New Roman"/>
              </a:rPr>
              <a:t>1</a:t>
            </a:r>
            <a:r>
              <a:rPr lang="es-MX" sz="1900" dirty="0">
                <a:solidFill>
                  <a:schemeClr val="tx1"/>
                </a:solidFill>
                <a:effectLst/>
                <a:ea typeface="Calibri"/>
                <a:cs typeface="Times New Roman"/>
              </a:rPr>
              <a:t>=	Factor de ampliación para los momentos que ocurren en el miembro cuando éste está arriostrado contra el desplazamiento lateral.</a:t>
            </a:r>
          </a:p>
          <a:p>
            <a:pPr marL="449580" indent="-449580" algn="just">
              <a:lnSpc>
                <a:spcPct val="115000"/>
              </a:lnSpc>
              <a:spcAft>
                <a:spcPts val="1000"/>
              </a:spcAft>
            </a:pPr>
            <a:r>
              <a:rPr lang="es-MX" sz="1900" dirty="0">
                <a:solidFill>
                  <a:schemeClr val="tx1"/>
                </a:solidFill>
                <a:effectLst/>
                <a:ea typeface="Calibri"/>
                <a:cs typeface="Times New Roman"/>
              </a:rPr>
              <a:t>B</a:t>
            </a:r>
            <a:r>
              <a:rPr lang="es-MX" sz="1900" baseline="-25000" dirty="0">
                <a:solidFill>
                  <a:schemeClr val="tx1"/>
                </a:solidFill>
                <a:effectLst/>
                <a:ea typeface="Calibri"/>
                <a:cs typeface="Times New Roman"/>
              </a:rPr>
              <a:t>2</a:t>
            </a:r>
            <a:r>
              <a:rPr lang="es-MX" sz="1900" dirty="0">
                <a:solidFill>
                  <a:schemeClr val="tx1"/>
                </a:solidFill>
                <a:effectLst/>
                <a:ea typeface="Calibri"/>
                <a:cs typeface="Times New Roman"/>
              </a:rPr>
              <a:t>=	factor de ampliación para los momentos que resultan por desplazamiento lateral.</a:t>
            </a:r>
          </a:p>
          <a:p>
            <a:pPr>
              <a:lnSpc>
                <a:spcPct val="115000"/>
              </a:lnSpc>
              <a:spcAft>
                <a:spcPts val="1000"/>
              </a:spcAft>
            </a:pPr>
            <a:r>
              <a:rPr lang="es-MX" sz="1900" dirty="0">
                <a:solidFill>
                  <a:schemeClr val="tx1"/>
                </a:solidFill>
                <a:effectLst/>
                <a:ea typeface="Calibri"/>
                <a:cs typeface="Times New Roman"/>
              </a:rPr>
              <a:t> </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31</a:t>
            </a:fld>
            <a:r>
              <a:rPr lang="es-MX"/>
              <a:t>/97</a:t>
            </a:r>
            <a:endParaRPr lang="es-MX" dirty="0"/>
          </a:p>
        </p:txBody>
      </p:sp>
    </p:spTree>
    <p:extLst>
      <p:ext uri="{BB962C8B-B14F-4D97-AF65-F5344CB8AC3E}">
        <p14:creationId xmlns:p14="http://schemas.microsoft.com/office/powerpoint/2010/main" val="243243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1" name="10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a:t>DISEÑO DE VIGAS-COLUMNAS</a:t>
            </a:r>
          </a:p>
        </p:txBody>
      </p:sp>
      <p:sp>
        <p:nvSpPr>
          <p:cNvPr id="8"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32</a:t>
            </a:fld>
            <a:r>
              <a:rPr lang="es-MX"/>
              <a:t>/97</a:t>
            </a:r>
            <a:endParaRPr lang="es-MX" dirty="0"/>
          </a:p>
        </p:txBody>
      </p:sp>
    </p:spTree>
    <p:extLst>
      <p:ext uri="{BB962C8B-B14F-4D97-AF65-F5344CB8AC3E}">
        <p14:creationId xmlns:p14="http://schemas.microsoft.com/office/powerpoint/2010/main" val="987897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VIGAS -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9" name="2 Marcador de contenido"/>
          <p:cNvSpPr>
            <a:spLocks noGrp="1"/>
          </p:cNvSpPr>
          <p:nvPr>
            <p:ph idx="1"/>
          </p:nvPr>
        </p:nvSpPr>
        <p:spPr>
          <a:xfrm>
            <a:off x="483281" y="1889318"/>
            <a:ext cx="9345728" cy="4248473"/>
          </a:xfrm>
        </p:spPr>
        <p:txBody>
          <a:bodyPr>
            <a:normAutofit/>
          </a:bodyPr>
          <a:lstStyle/>
          <a:p>
            <a:pPr marL="0" indent="0" algn="just">
              <a:buNone/>
            </a:pPr>
            <a:r>
              <a:rPr lang="es-MX" sz="1900" dirty="0"/>
              <a:t>Debido a las muchas variables en las formas de interacción, el diseño de vigas-columnas es esencialmente un proceso de tanteos. Se selecciona un perfil de prueba y luego se revisa si éste satisface la fórmula de interacción gobernante. Existe un método para elegir un perfil de prueba, la esencia de éste es “convertir” los momentos flexionantes a las cargas axiales equivalentes. Esas cargas ficticias se suman a las cargas reales y se selecciona en las tablas de carga para columnas un perfil que soporte la carga total. La carga axial efectiva total ésta dada por:</a:t>
            </a:r>
          </a:p>
          <a:p>
            <a:endParaRPr lang="es-MX" sz="1900" i="1" dirty="0"/>
          </a:p>
        </p:txBody>
      </p:sp>
      <p:sp>
        <p:nvSpPr>
          <p:cNvPr id="2" name="Marcador de número de diapositiva 1"/>
          <p:cNvSpPr>
            <a:spLocks noGrp="1"/>
          </p:cNvSpPr>
          <p:nvPr>
            <p:ph type="sldNum" sz="quarter" idx="12"/>
          </p:nvPr>
        </p:nvSpPr>
        <p:spPr>
          <a:xfrm>
            <a:off x="7373948" y="6356352"/>
            <a:ext cx="2349222" cy="365125"/>
          </a:xfrm>
        </p:spPr>
        <p:txBody>
          <a:bodyPr/>
          <a:lstStyle/>
          <a:p>
            <a:fld id="{7B9BE44C-35C6-4484-9F8C-73DD43F795BB}" type="slidenum">
              <a:rPr lang="es-MX" smtClean="0"/>
              <a:pPr/>
              <a:t>33</a:t>
            </a:fld>
            <a:r>
              <a:rPr lang="es-MX"/>
              <a:t>/97</a:t>
            </a:r>
            <a:endParaRPr lang="es-MX" dirty="0"/>
          </a:p>
        </p:txBody>
      </p:sp>
    </p:spTree>
    <p:extLst>
      <p:ext uri="{BB962C8B-B14F-4D97-AF65-F5344CB8AC3E}">
        <p14:creationId xmlns:p14="http://schemas.microsoft.com/office/powerpoint/2010/main" val="2871424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VIGAS -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17312"/>
                <a:ext cx="9345728" cy="4358109"/>
              </a:xfrm>
            </p:spPr>
            <p:txBody>
              <a:bodyPr>
                <a:normAutofit/>
              </a:bodyPr>
              <a:lstStyle/>
              <a:p>
                <a:pPr marL="0" indent="0">
                  <a:buNone/>
                </a:pPr>
                <a:endParaRPr lang="es-MX" sz="1900" i="1" dirty="0"/>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r>
                            <a:rPr lang="es-MX" sz="1900" b="0" i="1" smtClean="0">
                              <a:latin typeface="Cambria Math" panose="02040503050406030204" pitchFamily="18" charset="0"/>
                            </a:rPr>
                            <m:t> </m:t>
                          </m:r>
                          <m:r>
                            <a:rPr lang="es-MX" sz="1900" b="0" i="1" smtClean="0">
                              <a:latin typeface="Cambria Math" panose="02040503050406030204" pitchFamily="18" charset="0"/>
                            </a:rPr>
                            <m:t>𝑒𝑞</m:t>
                          </m:r>
                        </m:sub>
                      </m:sSub>
                      <m:r>
                        <a:rPr lang="es-MX" sz="1900" b="0" i="1" smtClean="0">
                          <a:latin typeface="Cambria Math" panose="02040503050406030204" pitchFamily="18" charset="0"/>
                        </a:rPr>
                        <m:t>= </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r>
                        <a:rPr lang="es-MX" sz="1900" b="0" i="1" smtClean="0">
                          <a:latin typeface="Cambria Math" panose="02040503050406030204" pitchFamily="18" charset="0"/>
                        </a:rPr>
                        <m:t>𝑚</m:t>
                      </m:r>
                      <m:r>
                        <a:rPr lang="es-MX" sz="1900" b="0" i="1" smtClean="0">
                          <a:latin typeface="Cambria Math" panose="02040503050406030204" pitchFamily="18" charset="0"/>
                        </a:rPr>
                        <m:t>+</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𝑢𝑦</m:t>
                          </m:r>
                        </m:sub>
                      </m:sSub>
                      <m:r>
                        <a:rPr lang="es-MX" sz="1900" b="0" i="1" smtClean="0">
                          <a:latin typeface="Cambria Math" panose="02040503050406030204" pitchFamily="18" charset="0"/>
                        </a:rPr>
                        <m:t>𝑚𝑢</m:t>
                      </m:r>
                    </m:oMath>
                  </m:oMathPara>
                </a14:m>
                <a:endParaRPr lang="es-MX" sz="1900" dirty="0"/>
              </a:p>
              <a:p>
                <a:pPr marL="0" indent="0">
                  <a:buNone/>
                </a:pPr>
                <a:r>
                  <a:rPr lang="es-MX" sz="1900" dirty="0" smtClean="0"/>
                  <a:t>Dónde</a:t>
                </a:r>
                <a:r>
                  <a:rPr lang="es-MX" sz="1900" dirty="0"/>
                  <a:t>:</a:t>
                </a:r>
              </a:p>
              <a:p>
                <a:pPr marL="0" indent="0">
                  <a:buNone/>
                </a:pPr>
                <a:endParaRPr lang="es-MX" sz="1900" dirty="0"/>
              </a:p>
              <a:p>
                <a:pPr lvl="1"/>
                <a14:m>
                  <m:oMath xmlns:m="http://schemas.openxmlformats.org/officeDocument/2006/math">
                    <m:sSub>
                      <m:sSubPr>
                        <m:ctrlPr>
                          <a:rPr lang="es-MX" sz="1900" b="1" i="1" smtClean="0">
                            <a:latin typeface="Cambria Math" panose="02040503050406030204" pitchFamily="18" charset="0"/>
                          </a:rPr>
                        </m:ctrlPr>
                      </m:sSubPr>
                      <m:e>
                        <m:r>
                          <a:rPr lang="es-MX" sz="1900" b="1" i="1" smtClean="0">
                            <a:latin typeface="Cambria Math" panose="02040503050406030204" pitchFamily="18" charset="0"/>
                          </a:rPr>
                          <m:t>𝑷</m:t>
                        </m:r>
                      </m:e>
                      <m:sub>
                        <m:r>
                          <a:rPr lang="es-MX" sz="1900" b="1" i="1" smtClean="0">
                            <a:latin typeface="Cambria Math" panose="02040503050406030204" pitchFamily="18" charset="0"/>
                          </a:rPr>
                          <m:t>𝒖</m:t>
                        </m:r>
                      </m:sub>
                    </m:sSub>
                  </m:oMath>
                </a14:m>
                <a:r>
                  <a:rPr lang="es-MX" sz="1900" b="1" dirty="0"/>
                  <a:t> : Carga axial real factorizada (</a:t>
                </a:r>
                <a:r>
                  <a:rPr lang="es-MX" sz="1900" b="1" dirty="0" err="1"/>
                  <a:t>kips</a:t>
                </a:r>
                <a:r>
                  <a:rPr lang="es-MX" sz="1900" b="1" dirty="0"/>
                  <a:t>).</a:t>
                </a:r>
              </a:p>
              <a:p>
                <a:pPr lvl="1"/>
                <a14:m>
                  <m:oMath xmlns:m="http://schemas.openxmlformats.org/officeDocument/2006/math">
                    <m:sSub>
                      <m:sSubPr>
                        <m:ctrlPr>
                          <a:rPr lang="es-MX" sz="1900" b="1" i="1" smtClean="0">
                            <a:latin typeface="Cambria Math" panose="02040503050406030204" pitchFamily="18" charset="0"/>
                          </a:rPr>
                        </m:ctrlPr>
                      </m:sSubPr>
                      <m:e>
                        <m:r>
                          <a:rPr lang="es-MX" sz="1900" b="1" i="1" smtClean="0">
                            <a:latin typeface="Cambria Math" panose="02040503050406030204" pitchFamily="18" charset="0"/>
                          </a:rPr>
                          <m:t>𝑴</m:t>
                        </m:r>
                      </m:e>
                      <m:sub>
                        <m:r>
                          <a:rPr lang="es-MX" sz="1900" b="1" i="1" smtClean="0">
                            <a:latin typeface="Cambria Math" panose="02040503050406030204" pitchFamily="18" charset="0"/>
                          </a:rPr>
                          <m:t>𝒖𝒙</m:t>
                        </m:r>
                      </m:sub>
                    </m:sSub>
                  </m:oMath>
                </a14:m>
                <a:r>
                  <a:rPr lang="es-MX" sz="1900" b="1" dirty="0"/>
                  <a:t> : Momento factorizado respecto al eje x (ft-</a:t>
                </a:r>
                <a:r>
                  <a:rPr lang="es-MX" sz="1900" b="1" dirty="0" err="1"/>
                  <a:t>kips</a:t>
                </a:r>
                <a:r>
                  <a:rPr lang="es-MX" sz="1900" b="1" dirty="0"/>
                  <a:t>).</a:t>
                </a:r>
              </a:p>
              <a:p>
                <a:pPr lvl="1"/>
                <a14:m>
                  <m:oMath xmlns:m="http://schemas.openxmlformats.org/officeDocument/2006/math">
                    <m:sSub>
                      <m:sSubPr>
                        <m:ctrlPr>
                          <a:rPr lang="es-MX" sz="1900" b="1" i="1" smtClean="0">
                            <a:latin typeface="Cambria Math" panose="02040503050406030204" pitchFamily="18" charset="0"/>
                          </a:rPr>
                        </m:ctrlPr>
                      </m:sSubPr>
                      <m:e>
                        <m:r>
                          <a:rPr lang="es-MX" sz="1900" b="1" i="1" smtClean="0">
                            <a:latin typeface="Cambria Math" panose="02040503050406030204" pitchFamily="18" charset="0"/>
                          </a:rPr>
                          <m:t>𝑴</m:t>
                        </m:r>
                      </m:e>
                      <m:sub>
                        <m:r>
                          <a:rPr lang="es-MX" sz="1900" b="1" i="1" smtClean="0">
                            <a:latin typeface="Cambria Math" panose="02040503050406030204" pitchFamily="18" charset="0"/>
                          </a:rPr>
                          <m:t>𝒖𝒚</m:t>
                        </m:r>
                      </m:sub>
                    </m:sSub>
                  </m:oMath>
                </a14:m>
                <a:r>
                  <a:rPr lang="es-MX" sz="1900" b="1" dirty="0"/>
                  <a:t> : Momento factorizado respecto al eje y (ft-</a:t>
                </a:r>
                <a:r>
                  <a:rPr lang="es-MX" sz="1900" b="1" dirty="0" err="1"/>
                  <a:t>kips</a:t>
                </a:r>
                <a:r>
                  <a:rPr lang="es-MX" sz="1900" b="1" dirty="0"/>
                  <a:t>).</a:t>
                </a:r>
              </a:p>
              <a:p>
                <a:pPr lvl="1"/>
                <a:r>
                  <a:rPr lang="es-MX" sz="1900" b="1" dirty="0"/>
                  <a:t>m : Constante tabulada.</a:t>
                </a:r>
              </a:p>
              <a:p>
                <a:pPr lvl="1"/>
                <a:r>
                  <a:rPr lang="es-MX" sz="1900" b="1" dirty="0"/>
                  <a:t>u : Constante tabulada.  </a:t>
                </a:r>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17312"/>
                <a:ext cx="9345728" cy="4358109"/>
              </a:xfrm>
              <a:blipFill>
                <a:blip r:embed="rId4"/>
                <a:stretch>
                  <a:fillRect l="-587"/>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34</a:t>
            </a:fld>
            <a:r>
              <a:rPr lang="es-MX"/>
              <a:t>/97</a:t>
            </a:r>
            <a:endParaRPr lang="es-MX" dirty="0"/>
          </a:p>
        </p:txBody>
      </p:sp>
      <p:sp>
        <p:nvSpPr>
          <p:cNvPr id="8" name="Rectángulo 7">
            <a:extLst>
              <a:ext uri="{FF2B5EF4-FFF2-40B4-BE49-F238E27FC236}">
                <a16:creationId xmlns:a16="http://schemas.microsoft.com/office/drawing/2014/main" id="{060A264C-BF7A-406D-8293-000BC34A49EC}"/>
              </a:ext>
            </a:extLst>
          </p:cNvPr>
          <p:cNvSpPr/>
          <p:nvPr/>
        </p:nvSpPr>
        <p:spPr>
          <a:xfrm>
            <a:off x="7146436" y="2126392"/>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err="1"/>
              <a:t>Pag.</a:t>
            </a:r>
            <a:r>
              <a:rPr lang="es-MX" dirty="0"/>
              <a:t> 241</a:t>
            </a:r>
          </a:p>
        </p:txBody>
      </p:sp>
    </p:spTree>
    <p:extLst>
      <p:ext uri="{BB962C8B-B14F-4D97-AF65-F5344CB8AC3E}">
        <p14:creationId xmlns:p14="http://schemas.microsoft.com/office/powerpoint/2010/main" val="2344309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VIGAS -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48015"/>
                <a:ext cx="9345728" cy="4142085"/>
              </a:xfrm>
            </p:spPr>
            <p:txBody>
              <a:bodyPr>
                <a:normAutofit/>
              </a:bodyPr>
              <a:lstStyle/>
              <a:p>
                <a:pPr marL="0" indent="0" algn="just">
                  <a:buNone/>
                </a:pPr>
                <a:r>
                  <a:rPr lang="es-MX" sz="1900" b="1" dirty="0"/>
                  <a:t>La base de este procedimiento puede examinarse al reescribir la ecuación pasada de la siguiente forma:</a:t>
                </a:r>
              </a:p>
              <a:p>
                <a:pPr marL="0" indent="0">
                  <a:buNone/>
                </a:pPr>
                <a:endParaRPr lang="es-MX" sz="1900" dirty="0"/>
              </a:p>
              <a:p>
                <a:r>
                  <a:rPr lang="es-MX" sz="1900" dirty="0"/>
                  <a:t>Primero se multiplican ambos lados por </a:t>
                </a:r>
                <a14:m>
                  <m:oMath xmlns:m="http://schemas.openxmlformats.org/officeDocument/2006/math">
                    <m:sSub>
                      <m:sSubPr>
                        <m:ctrlPr>
                          <a:rPr lang="es-MX" sz="1900" i="1" smtClean="0">
                            <a:latin typeface="Cambria Math" panose="02040503050406030204" pitchFamily="18" charset="0"/>
                          </a:rPr>
                        </m:ctrlPr>
                      </m:sSubPr>
                      <m:e>
                        <m:r>
                          <a:rPr lang="es-MX" sz="190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oMath>
                </a14:m>
                <a:endParaRPr lang="es-MX" sz="1900" dirty="0"/>
              </a:p>
              <a:p>
                <a:pPr marL="0" indent="0">
                  <a:buNone/>
                </a:pPr>
                <a:endParaRPr lang="es-MX" sz="1900" dirty="0"/>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num>
                        <m:den>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𝑛𝑥</m:t>
                              </m:r>
                            </m:sub>
                          </m:sSub>
                        </m:den>
                      </m:f>
                      <m:r>
                        <a:rPr lang="es-MX" sz="1900" b="0" i="1" smtClean="0">
                          <a:latin typeface="Cambria Math" panose="02040503050406030204" pitchFamily="18" charset="0"/>
                        </a:rPr>
                        <m:t>+</m:t>
                      </m:r>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ea typeface="Cambria Math"/>
                                </a:rPr>
                                <m:t>∅</m:t>
                              </m:r>
                            </m:e>
                            <m:sub>
                              <m:r>
                                <a:rPr lang="es-MX" sz="190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𝑃</m:t>
                              </m:r>
                            </m:e>
                            <m:sub>
                              <m:r>
                                <a:rPr lang="es-MX" sz="1900" i="1">
                                  <a:latin typeface="Cambria Math" panose="02040503050406030204" pitchFamily="18" charset="0"/>
                                </a:rPr>
                                <m:t>𝑛</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𝑀</m:t>
                              </m:r>
                            </m:e>
                            <m:sub>
                              <m:r>
                                <a:rPr lang="es-MX" sz="1900" i="1">
                                  <a:latin typeface="Cambria Math" panose="02040503050406030204" pitchFamily="18" charset="0"/>
                                </a:rPr>
                                <m:t>𝑢</m:t>
                              </m:r>
                              <m:r>
                                <a:rPr lang="es-MX" sz="1900" b="0" i="1" smtClean="0">
                                  <a:latin typeface="Cambria Math" panose="02040503050406030204" pitchFamily="18" charset="0"/>
                                </a:rPr>
                                <m:t>𝑦</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ea typeface="Cambria Math"/>
                                </a:rPr>
                                <m:t>∅</m:t>
                              </m:r>
                            </m:e>
                            <m:sub>
                              <m:r>
                                <a:rPr lang="es-MX" sz="190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𝑀</m:t>
                              </m:r>
                            </m:e>
                            <m:sub>
                              <m:r>
                                <a:rPr lang="es-MX" sz="1900" i="1">
                                  <a:latin typeface="Cambria Math" panose="02040503050406030204" pitchFamily="18" charset="0"/>
                                </a:rPr>
                                <m:t>𝑛</m:t>
                              </m:r>
                              <m:r>
                                <a:rPr lang="es-MX" sz="1900" b="0" i="1" smtClean="0">
                                  <a:latin typeface="Cambria Math" panose="02040503050406030204" pitchFamily="18" charset="0"/>
                                </a:rPr>
                                <m:t>𝑦</m:t>
                              </m:r>
                            </m:sub>
                          </m:sSub>
                        </m:den>
                      </m:f>
                      <m:r>
                        <a:rPr lang="es-MX" sz="1900" i="1" smtClean="0">
                          <a:latin typeface="Cambria Math" panose="02040503050406030204" pitchFamily="18" charset="0"/>
                          <a:ea typeface="Cambria Math"/>
                        </a:rPr>
                        <m:t>≤</m:t>
                      </m:r>
                      <m:sSub>
                        <m:sSubPr>
                          <m:ctrlPr>
                            <a:rPr lang="es-MX" sz="1900" i="1">
                              <a:latin typeface="Cambria Math" panose="02040503050406030204" pitchFamily="18" charset="0"/>
                            </a:rPr>
                          </m:ctrlPr>
                        </m:sSubPr>
                        <m:e>
                          <m:r>
                            <a:rPr lang="es-MX" sz="1900" i="1">
                              <a:latin typeface="Cambria Math" panose="02040503050406030204" pitchFamily="18" charset="0"/>
                              <a:ea typeface="Cambria Math"/>
                            </a:rPr>
                            <m:t>∅</m:t>
                          </m:r>
                        </m:e>
                        <m:sub>
                          <m:r>
                            <a:rPr lang="es-MX" sz="190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𝑃</m:t>
                          </m:r>
                        </m:e>
                        <m:sub>
                          <m:r>
                            <a:rPr lang="es-MX" sz="1900" i="1">
                              <a:latin typeface="Cambria Math" panose="02040503050406030204" pitchFamily="18" charset="0"/>
                            </a:rPr>
                            <m:t>𝑛</m:t>
                          </m:r>
                        </m:sub>
                      </m:sSub>
                    </m:oMath>
                  </m:oMathPara>
                </a14:m>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48015"/>
                <a:ext cx="9345728" cy="4142085"/>
              </a:xfrm>
              <a:blipFill rotWithShape="0">
                <a:blip r:embed="rId7"/>
                <a:stretch>
                  <a:fillRect l="-587" t="-1471" r="-652"/>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35</a:t>
            </a:fld>
            <a:r>
              <a:rPr lang="es-MX"/>
              <a:t>/97</a:t>
            </a:r>
            <a:endParaRPr lang="es-MX" dirty="0"/>
          </a:p>
        </p:txBody>
      </p:sp>
    </p:spTree>
    <p:extLst>
      <p:ext uri="{BB962C8B-B14F-4D97-AF65-F5344CB8AC3E}">
        <p14:creationId xmlns:p14="http://schemas.microsoft.com/office/powerpoint/2010/main" val="3400986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VIGAS -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17312"/>
                <a:ext cx="9354448" cy="4790156"/>
              </a:xfrm>
            </p:spPr>
            <p:txBody>
              <a:bodyPr/>
              <a:lstStyle/>
              <a:p>
                <a:pPr marL="0" indent="0" algn="just">
                  <a:buNone/>
                </a:pPr>
                <a:r>
                  <a:rPr lang="es-MX" sz="1900" dirty="0"/>
                  <a:t>Los valores promedio de la constante </a:t>
                </a:r>
                <a:r>
                  <a:rPr lang="es-MX" sz="1900" i="1" dirty="0"/>
                  <a:t>m</a:t>
                </a:r>
                <a:r>
                  <a:rPr lang="es-MX" sz="1900" dirty="0"/>
                  <a:t> se han calculado para diferentes grupos de perfiles W y están dados en la tabla 3-2 en la parte 3 del manual. Los valores de </a:t>
                </a:r>
                <a:r>
                  <a:rPr lang="es-MX" sz="1900" i="1" dirty="0"/>
                  <a:t>u</a:t>
                </a:r>
                <a:r>
                  <a:rPr lang="es-MX" sz="1900" dirty="0"/>
                  <a:t> están dados en las tablas de carga para columnas para cada perfil en la lista. Para seleccionar un perfil de prueba para un miembro de carga axial y flexión respecto a ambos ejes, procede como sigue:</a:t>
                </a:r>
              </a:p>
              <a:p>
                <a:pPr marL="0" indent="0" algn="just">
                  <a:buNone/>
                </a:pPr>
                <a:endParaRPr lang="es-MX" sz="1900" dirty="0"/>
              </a:p>
              <a:p>
                <a:pPr lvl="1" algn="just"/>
                <a:r>
                  <a:rPr lang="es-MX" sz="1900" dirty="0"/>
                  <a:t>1.- </a:t>
                </a:r>
                <a:r>
                  <a:rPr lang="es-MX" sz="1900" dirty="0" smtClean="0"/>
                  <a:t>Selecciona </a:t>
                </a:r>
                <a:r>
                  <a:rPr lang="es-MX" sz="1900" dirty="0"/>
                  <a:t>un valor de prueba de m basado en la longitud efectiva. Haga u=2</a:t>
                </a:r>
              </a:p>
              <a:p>
                <a:pPr lvl="1" algn="just"/>
                <a:r>
                  <a:rPr lang="es-MX" sz="1900" dirty="0"/>
                  <a:t>2.- </a:t>
                </a:r>
                <a:r>
                  <a:rPr lang="es-MX" sz="1900" dirty="0" smtClean="0"/>
                  <a:t>Calcule </a:t>
                </a:r>
                <a:r>
                  <a:rPr lang="es-MX" sz="1900" dirty="0"/>
                  <a:t>una carga axial efectiva de compresión:</a:t>
                </a:r>
              </a:p>
              <a:p>
                <a:pPr marL="457200" lvl="1" indent="0" algn="just">
                  <a:buNone/>
                </a:pPr>
                <a14:m>
                  <m:oMathPara xmlns:m="http://schemas.openxmlformats.org/officeDocument/2006/math">
                    <m:oMathParaPr>
                      <m:jc m:val="center"/>
                    </m:oMathParaPr>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r>
                            <a:rPr lang="es-MX" sz="1900" b="0" i="1">
                              <a:latin typeface="Cambria Math" panose="02040503050406030204" pitchFamily="18" charset="0"/>
                            </a:rPr>
                            <m:t> </m:t>
                          </m:r>
                          <m:r>
                            <a:rPr lang="es-MX" sz="1900" b="0" i="1">
                              <a:latin typeface="Cambria Math" panose="02040503050406030204" pitchFamily="18" charset="0"/>
                            </a:rPr>
                            <m:t>𝑒𝑞</m:t>
                          </m:r>
                        </m:sub>
                      </m:sSub>
                      <m:r>
                        <a:rPr lang="es-MX" sz="1900" b="0" i="1">
                          <a:latin typeface="Cambria Math" panose="02040503050406030204" pitchFamily="18" charset="0"/>
                        </a:rPr>
                        <m:t>= </m:t>
                      </m:r>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r>
                        <a:rPr lang="es-MX" sz="1900" b="0" i="1">
                          <a:latin typeface="Cambria Math" panose="02040503050406030204" pitchFamily="18" charset="0"/>
                        </a:rPr>
                        <m:t>+</m:t>
                      </m:r>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𝑢𝑥</m:t>
                          </m:r>
                        </m:sub>
                      </m:sSub>
                      <m:r>
                        <a:rPr lang="es-MX" sz="1900" b="0" i="1">
                          <a:latin typeface="Cambria Math" panose="02040503050406030204" pitchFamily="18" charset="0"/>
                        </a:rPr>
                        <m:t>𝑚</m:t>
                      </m:r>
                      <m:r>
                        <a:rPr lang="es-MX" sz="1900" b="0" i="1">
                          <a:latin typeface="Cambria Math" panose="02040503050406030204" pitchFamily="18" charset="0"/>
                        </a:rPr>
                        <m:t>+</m:t>
                      </m:r>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𝑢𝑦</m:t>
                          </m:r>
                        </m:sub>
                      </m:sSub>
                      <m:r>
                        <a:rPr lang="es-MX" sz="1900" b="0" i="1">
                          <a:latin typeface="Cambria Math" panose="02040503050406030204" pitchFamily="18" charset="0"/>
                        </a:rPr>
                        <m:t>𝑚</m:t>
                      </m:r>
                      <m:r>
                        <a:rPr lang="es-MX" sz="1900" b="0" i="1" smtClean="0">
                          <a:latin typeface="Cambria Math" panose="02040503050406030204" pitchFamily="18" charset="0"/>
                        </a:rPr>
                        <m:t>𝑢</m:t>
                      </m:r>
                    </m:oMath>
                  </m:oMathPara>
                </a14:m>
                <a:endParaRPr lang="es-MX" sz="1900" dirty="0"/>
              </a:p>
              <a:p>
                <a:pPr lvl="1" algn="just"/>
                <a:r>
                  <a:rPr lang="es-MX" sz="1900" dirty="0"/>
                  <a:t>3.- Use el valor de u en las tablas de carga para columnas y un valor mejorado de m de la tabla 3-2 para calcular un valor mejorado de </a:t>
                </a:r>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r>
                          <a:rPr lang="es-MX" sz="1900" b="0" i="1">
                            <a:latin typeface="Cambria Math" panose="02040503050406030204" pitchFamily="18" charset="0"/>
                          </a:rPr>
                          <m:t> </m:t>
                        </m:r>
                        <m:r>
                          <a:rPr lang="es-MX" sz="1900" b="0" i="1">
                            <a:latin typeface="Cambria Math" panose="02040503050406030204" pitchFamily="18" charset="0"/>
                          </a:rPr>
                          <m:t>𝑒𝑞</m:t>
                        </m:r>
                      </m:sub>
                    </m:sSub>
                  </m:oMath>
                </a14:m>
                <a:r>
                  <a:rPr lang="es-MX" sz="1900" dirty="0"/>
                  <a:t>. Seleccione otro perfil.</a:t>
                </a:r>
              </a:p>
              <a:p>
                <a:pPr lvl="1" algn="just"/>
                <a:r>
                  <a:rPr lang="es-MX" sz="1900" dirty="0"/>
                  <a:t>4.- Repita el proceso hasta que no haya cambio en </a:t>
                </a:r>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r>
                          <a:rPr lang="es-MX" sz="1900" b="0" i="1">
                            <a:latin typeface="Cambria Math" panose="02040503050406030204" pitchFamily="18" charset="0"/>
                          </a:rPr>
                          <m:t> </m:t>
                        </m:r>
                        <m:r>
                          <a:rPr lang="es-MX" sz="1900" b="0" i="1">
                            <a:latin typeface="Cambria Math" panose="02040503050406030204" pitchFamily="18" charset="0"/>
                          </a:rPr>
                          <m:t>𝑒𝑞</m:t>
                        </m:r>
                      </m:sub>
                    </m:sSub>
                  </m:oMath>
                </a14:m>
                <a:r>
                  <a:rPr lang="es-MX" sz="1900" dirty="0"/>
                  <a:t>.</a:t>
                </a:r>
              </a:p>
              <a:p>
                <a:pPr lvl="1" algn="just"/>
                <a:endParaRPr lang="es-MX" sz="1400" dirty="0"/>
              </a:p>
              <a:p>
                <a:pPr lvl="1" algn="just"/>
                <a:endParaRPr lang="es-MX" sz="1400" b="1" dirty="0"/>
              </a:p>
              <a:p>
                <a:endParaRPr lang="es-MX" sz="1800" b="1"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17312"/>
                <a:ext cx="9354448" cy="4790156"/>
              </a:xfrm>
              <a:blipFill>
                <a:blip r:embed="rId4"/>
                <a:stretch>
                  <a:fillRect l="-652" t="-1272" r="-587"/>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36</a:t>
            </a:fld>
            <a:r>
              <a:rPr lang="es-MX"/>
              <a:t>/97</a:t>
            </a:r>
            <a:endParaRPr lang="es-MX" dirty="0"/>
          </a:p>
        </p:txBody>
      </p:sp>
    </p:spTree>
    <p:extLst>
      <p:ext uri="{BB962C8B-B14F-4D97-AF65-F5344CB8AC3E}">
        <p14:creationId xmlns:p14="http://schemas.microsoft.com/office/powerpoint/2010/main" val="3981948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1 Marcador de contenido"/>
          <p:cNvSpPr>
            <a:spLocks noGrp="1"/>
          </p:cNvSpPr>
          <p:nvPr>
            <p:ph idx="1"/>
          </p:nvPr>
        </p:nvSpPr>
        <p:spPr>
          <a:xfrm>
            <a:off x="474561" y="1812622"/>
            <a:ext cx="9354448" cy="4070077"/>
          </a:xfrm>
        </p:spPr>
        <p:txBody>
          <a:bodyPr>
            <a:normAutofit/>
          </a:bodyPr>
          <a:lstStyle/>
          <a:p>
            <a:pPr marL="0" indent="0" algn="just">
              <a:buNone/>
            </a:pPr>
            <a:r>
              <a:rPr lang="es-MX" sz="1900" dirty="0"/>
              <a:t>Un cierto miembro estructural en un marco arriostrado debe soportar una carga axial en compresión factorizada de 150 </a:t>
            </a:r>
            <a:r>
              <a:rPr lang="es-MX" sz="1900" dirty="0" err="1"/>
              <a:t>kips</a:t>
            </a:r>
            <a:r>
              <a:rPr lang="es-MX" sz="1900" dirty="0"/>
              <a:t> y momentos de extremo  factorizados de 75ft-kips respecto al eje fuerte y de 30ft-kips respecto al eje débil. Ambos momentos ocurren en un extremo; el otro extremo está articulado. La longitud efectiva con respecto a cada eje es de 15ft. No hay cargas transversales sobre el miembro. </a:t>
            </a:r>
            <a:r>
              <a:rPr lang="es-MX" sz="1900" dirty="0" smtClean="0"/>
              <a:t>Utilice </a:t>
            </a:r>
            <a:r>
              <a:rPr lang="es-MX" sz="1900" dirty="0"/>
              <a:t>acero A36 y seleccione un perfil W </a:t>
            </a:r>
            <a:r>
              <a:rPr lang="es-MX" sz="1900" dirty="0" smtClean="0"/>
              <a:t>ligero. </a:t>
            </a:r>
            <a:endParaRPr lang="es-MX" sz="1900" dirty="0"/>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593" y="3276599"/>
            <a:ext cx="3797432" cy="28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37</a:t>
            </a:fld>
            <a:r>
              <a:rPr lang="es-MX"/>
              <a:t>/97</a:t>
            </a:r>
            <a:endParaRPr lang="es-MX" dirty="0"/>
          </a:p>
        </p:txBody>
      </p:sp>
    </p:spTree>
    <p:extLst>
      <p:ext uri="{BB962C8B-B14F-4D97-AF65-F5344CB8AC3E}">
        <p14:creationId xmlns:p14="http://schemas.microsoft.com/office/powerpoint/2010/main" val="746032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7" name="1 Marcador de contenido"/>
              <p:cNvSpPr>
                <a:spLocks noGrp="1"/>
              </p:cNvSpPr>
              <p:nvPr>
                <p:ph idx="1"/>
              </p:nvPr>
            </p:nvSpPr>
            <p:spPr>
              <a:xfrm>
                <a:off x="483281" y="1817312"/>
                <a:ext cx="9345728" cy="446449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r>
                        <a:rPr lang="es-MX" sz="1900" b="0" i="1" smtClean="0">
                          <a:latin typeface="Cambria Math" panose="02040503050406030204" pitchFamily="18" charset="0"/>
                        </a:rPr>
                        <m:t>= </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𝑛𝑡𝑥</m:t>
                          </m:r>
                        </m:sub>
                      </m:sSub>
                      <m:r>
                        <a:rPr lang="es-MX" sz="1900" b="0" i="1" smtClean="0">
                          <a:latin typeface="Cambria Math" panose="02040503050406030204" pitchFamily="18" charset="0"/>
                        </a:rPr>
                        <m:t> </m:t>
                      </m:r>
                      <m:r>
                        <a:rPr lang="es-MX" sz="1900" b="0" i="1" smtClean="0">
                          <a:latin typeface="Cambria Math" panose="02040503050406030204" pitchFamily="18" charset="0"/>
                          <a:ea typeface="Cambria Math"/>
                        </a:rPr>
                        <m:t>≈1.0</m:t>
                      </m:r>
                      <m:d>
                        <m:dPr>
                          <m:ctrlPr>
                            <a:rPr lang="es-MX" sz="1900" b="0" i="1" smtClean="0">
                              <a:latin typeface="Cambria Math" panose="02040503050406030204" pitchFamily="18" charset="0"/>
                              <a:ea typeface="Cambria Math"/>
                            </a:rPr>
                          </m:ctrlPr>
                        </m:dPr>
                        <m:e>
                          <m:r>
                            <a:rPr lang="es-MX" sz="1900" b="0" i="0" smtClean="0">
                              <a:latin typeface="Cambria Math" panose="02040503050406030204" pitchFamily="18" charset="0"/>
                              <a:ea typeface="Cambria Math"/>
                            </a:rPr>
                            <m:t>75</m:t>
                          </m:r>
                        </m:e>
                      </m:d>
                      <m:r>
                        <a:rPr lang="es-MX" sz="1900" b="0" i="0" smtClean="0">
                          <a:latin typeface="Cambria Math" panose="02040503050406030204" pitchFamily="18" charset="0"/>
                          <a:ea typeface="Cambria Math"/>
                        </a:rPr>
                        <m:t>=75</m:t>
                      </m:r>
                      <m:r>
                        <m:rPr>
                          <m:sty m:val="p"/>
                        </m:rPr>
                        <a:rPr lang="es-MX" sz="1900" b="0" i="0" smtClean="0">
                          <a:latin typeface="Cambria Math" panose="02040503050406030204" pitchFamily="18" charset="0"/>
                          <a:ea typeface="Cambria Math"/>
                        </a:rPr>
                        <m:t>ft</m:t>
                      </m:r>
                      <m:r>
                        <a:rPr lang="es-MX" sz="1900" b="0" i="0" smtClean="0">
                          <a:latin typeface="Cambria Math" panose="02040503050406030204" pitchFamily="18" charset="0"/>
                          <a:ea typeface="Cambria Math"/>
                        </a:rPr>
                        <m:t>−</m:t>
                      </m:r>
                      <m:r>
                        <m:rPr>
                          <m:sty m:val="p"/>
                        </m:rPr>
                        <a:rPr lang="es-MX" sz="1900" b="0" i="0" smtClean="0">
                          <a:latin typeface="Cambria Math" panose="02040503050406030204" pitchFamily="18" charset="0"/>
                          <a:ea typeface="Cambria Math"/>
                        </a:rPr>
                        <m:t>kips</m:t>
                      </m:r>
                    </m:oMath>
                  </m:oMathPara>
                </a14:m>
                <a:endParaRPr lang="es-MX" sz="1900" b="0" dirty="0">
                  <a:ea typeface="Cambria Math"/>
                </a:endParaRPr>
              </a:p>
              <a:p>
                <a:pPr marL="0" indent="0" algn="just">
                  <a:buNone/>
                </a:pPr>
                <a:endParaRPr lang="es-MX" sz="1900" b="0" dirty="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s-MX" sz="1900" b="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𝑢𝑦</m:t>
                          </m:r>
                        </m:sub>
                      </m:sSub>
                      <m:r>
                        <a:rPr lang="es-MX" sz="1900" b="0" i="1" smtClean="0">
                          <a:latin typeface="Cambria Math" panose="02040503050406030204" pitchFamily="18" charset="0"/>
                          <a:ea typeface="Cambria Math"/>
                        </a:rPr>
                        <m:t>= </m:t>
                      </m:r>
                      <m:sSub>
                        <m:sSubPr>
                          <m:ctrlPr>
                            <a:rPr lang="es-MX" sz="1900" b="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𝐵</m:t>
                          </m:r>
                        </m:e>
                        <m:sub>
                          <m:r>
                            <a:rPr lang="es-MX" sz="1900" b="0" i="1" smtClean="0">
                              <a:latin typeface="Cambria Math" panose="02040503050406030204" pitchFamily="18" charset="0"/>
                              <a:ea typeface="Cambria Math"/>
                            </a:rPr>
                            <m:t>1</m:t>
                          </m:r>
                        </m:sub>
                      </m:sSub>
                      <m:sSub>
                        <m:sSubPr>
                          <m:ctrlPr>
                            <a:rPr lang="es-MX" sz="1900" b="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𝑛𝑡𝑦</m:t>
                          </m:r>
                        </m:sub>
                      </m:sSub>
                      <m:r>
                        <a:rPr lang="es-MX" sz="1900" b="0" i="1" smtClean="0">
                          <a:latin typeface="Cambria Math" panose="02040503050406030204" pitchFamily="18" charset="0"/>
                          <a:ea typeface="Cambria Math"/>
                        </a:rPr>
                        <m:t> ≈1.0</m:t>
                      </m:r>
                      <m:d>
                        <m:dPr>
                          <m:ctrlPr>
                            <a:rPr lang="es-MX" sz="1900" b="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30</m:t>
                          </m:r>
                        </m:e>
                      </m:d>
                      <m:r>
                        <a:rPr lang="es-MX" sz="1900" b="0" i="1" smtClean="0">
                          <a:latin typeface="Cambria Math" panose="02040503050406030204" pitchFamily="18" charset="0"/>
                          <a:ea typeface="Cambria Math"/>
                        </a:rPr>
                        <m:t>=30</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𝑘𝑖𝑝𝑠</m:t>
                      </m:r>
                    </m:oMath>
                  </m:oMathPara>
                </a14:m>
                <a:endParaRPr lang="es-MX" sz="1900" b="0" dirty="0">
                  <a:ea typeface="Cambria Math"/>
                </a:endParaRPr>
              </a:p>
              <a:p>
                <a:pPr marL="0" indent="0">
                  <a:buNone/>
                </a:pPr>
                <a:endParaRPr lang="es-MX" sz="1900" dirty="0">
                  <a:solidFill>
                    <a:schemeClr val="tx1"/>
                  </a:solidFill>
                  <a:ea typeface="Cambria Math"/>
                </a:endParaRPr>
              </a:p>
              <a:p>
                <a:pPr algn="just"/>
                <a:r>
                  <a:rPr lang="es-MX" sz="1900" dirty="0">
                    <a:solidFill>
                      <a:schemeClr val="tx1"/>
                    </a:solidFill>
                    <a:ea typeface="Cambria Math"/>
                  </a:rPr>
                  <a:t>Donde </a:t>
                </a:r>
                <a14:m>
                  <m:oMath xmlns:m="http://schemas.openxmlformats.org/officeDocument/2006/math">
                    <m:sSub>
                      <m:sSubPr>
                        <m:ctrlPr>
                          <a:rPr lang="es-MX" sz="1900" i="1" smtClean="0">
                            <a:solidFill>
                              <a:schemeClr val="tx1"/>
                            </a:solidFill>
                            <a:latin typeface="Cambria Math" panose="02040503050406030204" pitchFamily="18" charset="0"/>
                            <a:ea typeface="Cambria Math"/>
                          </a:rPr>
                        </m:ctrlPr>
                      </m:sSubPr>
                      <m:e>
                        <m:r>
                          <m:rPr>
                            <m:sty m:val="p"/>
                          </m:rPr>
                          <a:rPr lang="es-MX" sz="1900" b="0" i="0" smtClean="0">
                            <a:solidFill>
                              <a:schemeClr val="tx1"/>
                            </a:solidFill>
                            <a:latin typeface="Cambria Math" panose="02040503050406030204" pitchFamily="18" charset="0"/>
                            <a:ea typeface="Cambria Math"/>
                          </a:rPr>
                          <m:t>B</m:t>
                        </m:r>
                      </m:e>
                      <m:sub>
                        <m:r>
                          <a:rPr lang="es-MX" sz="1900" b="0" i="0" smtClean="0">
                            <a:solidFill>
                              <a:schemeClr val="tx1"/>
                            </a:solidFill>
                            <a:latin typeface="Cambria Math" panose="02040503050406030204" pitchFamily="18" charset="0"/>
                            <a:ea typeface="Cambria Math"/>
                          </a:rPr>
                          <m:t>1 </m:t>
                        </m:r>
                      </m:sub>
                    </m:sSub>
                  </m:oMath>
                </a14:m>
                <a:r>
                  <a:rPr lang="es-MX" sz="1900" dirty="0">
                    <a:solidFill>
                      <a:schemeClr val="tx1"/>
                    </a:solidFill>
                    <a:ea typeface="Cambria Math"/>
                  </a:rPr>
                  <a:t>puede estimarse igual a 1.0 para fines de efectuar una selección de prueba. Para cada uno de los dos ejes.</a:t>
                </a:r>
              </a:p>
              <a:p>
                <a:pPr algn="just"/>
                <a:r>
                  <a:rPr lang="es-MX" sz="1900" dirty="0">
                    <a:solidFill>
                      <a:schemeClr val="tx1"/>
                    </a:solidFill>
                    <a:ea typeface="Cambria Math"/>
                  </a:rPr>
                  <a:t>De la tabla obtenemos m = </a:t>
                </a:r>
                <a:r>
                  <a:rPr lang="es-MX" sz="1900" dirty="0" smtClean="0">
                    <a:solidFill>
                      <a:schemeClr val="tx1"/>
                    </a:solidFill>
                    <a:ea typeface="Cambria Math"/>
                  </a:rPr>
                  <a:t>1.75 por </a:t>
                </a:r>
                <a:r>
                  <a:rPr lang="es-MX" sz="1900" dirty="0">
                    <a:solidFill>
                      <a:schemeClr val="tx1"/>
                    </a:solidFill>
                    <a:ea typeface="Cambria Math"/>
                  </a:rPr>
                  <a:t>interpolación.</a:t>
                </a:r>
              </a:p>
              <a:p>
                <a:r>
                  <a:rPr lang="es-MX" sz="1900" dirty="0">
                    <a:solidFill>
                      <a:schemeClr val="tx1"/>
                    </a:solidFill>
                    <a:ea typeface="Cambria Math"/>
                  </a:rPr>
                  <a:t>U = 2.0</a:t>
                </a:r>
              </a:p>
              <a:p>
                <a:endParaRPr lang="es-MX" sz="1900" dirty="0">
                  <a:solidFill>
                    <a:schemeClr val="tx1"/>
                  </a:solidFill>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s-MX" sz="1900" b="1" i="1" smtClean="0">
                              <a:solidFill>
                                <a:schemeClr val="tx1"/>
                              </a:solidFill>
                              <a:latin typeface="Cambria Math" panose="02040503050406030204" pitchFamily="18" charset="0"/>
                              <a:ea typeface="Cambria Math"/>
                            </a:rPr>
                          </m:ctrlPr>
                        </m:sSubPr>
                        <m:e>
                          <m:r>
                            <a:rPr lang="es-MX" sz="1900" b="1" i="0" smtClean="0">
                              <a:solidFill>
                                <a:schemeClr val="tx1"/>
                              </a:solidFill>
                              <a:latin typeface="Cambria Math" panose="02040503050406030204" pitchFamily="18" charset="0"/>
                              <a:ea typeface="Cambria Math"/>
                            </a:rPr>
                            <m:t>𝐏</m:t>
                          </m:r>
                        </m:e>
                        <m:sub>
                          <m:r>
                            <a:rPr lang="es-MX" sz="1900" b="1" i="0" smtClean="0">
                              <a:solidFill>
                                <a:schemeClr val="tx1"/>
                              </a:solidFill>
                              <a:latin typeface="Cambria Math" panose="02040503050406030204" pitchFamily="18" charset="0"/>
                              <a:ea typeface="Cambria Math"/>
                            </a:rPr>
                            <m:t>𝐮</m:t>
                          </m:r>
                          <m:r>
                            <a:rPr lang="es-MX" sz="1900" b="1" i="0" smtClean="0">
                              <a:solidFill>
                                <a:schemeClr val="tx1"/>
                              </a:solidFill>
                              <a:latin typeface="Cambria Math" panose="02040503050406030204" pitchFamily="18" charset="0"/>
                              <a:ea typeface="Cambria Math"/>
                            </a:rPr>
                            <m:t> </m:t>
                          </m:r>
                          <m:r>
                            <a:rPr lang="es-MX" sz="1900" b="1" i="0" smtClean="0">
                              <a:solidFill>
                                <a:schemeClr val="tx1"/>
                              </a:solidFill>
                              <a:latin typeface="Cambria Math" panose="02040503050406030204" pitchFamily="18" charset="0"/>
                              <a:ea typeface="Cambria Math"/>
                            </a:rPr>
                            <m:t>𝐞𝐪</m:t>
                          </m:r>
                        </m:sub>
                      </m:sSub>
                      <m:r>
                        <a:rPr lang="es-MX" sz="1900" b="1" i="0" smtClean="0">
                          <a:solidFill>
                            <a:schemeClr val="tx1"/>
                          </a:solidFill>
                          <a:latin typeface="Cambria Math" panose="02040503050406030204" pitchFamily="18" charset="0"/>
                          <a:ea typeface="Cambria Math"/>
                        </a:rPr>
                        <m:t>=</m:t>
                      </m:r>
                      <m:sSub>
                        <m:sSubPr>
                          <m:ctrlPr>
                            <a:rPr lang="es-MX" sz="1900" b="1" i="1" smtClean="0">
                              <a:solidFill>
                                <a:schemeClr val="tx1"/>
                              </a:solidFill>
                              <a:latin typeface="Cambria Math" panose="02040503050406030204" pitchFamily="18" charset="0"/>
                              <a:ea typeface="Cambria Math"/>
                            </a:rPr>
                          </m:ctrlPr>
                        </m:sSubPr>
                        <m:e>
                          <m:r>
                            <a:rPr lang="es-MX" sz="1900" b="1" i="0" smtClean="0">
                              <a:solidFill>
                                <a:schemeClr val="tx1"/>
                              </a:solidFill>
                              <a:latin typeface="Cambria Math" panose="02040503050406030204" pitchFamily="18" charset="0"/>
                              <a:ea typeface="Cambria Math"/>
                            </a:rPr>
                            <m:t>𝐏</m:t>
                          </m:r>
                        </m:e>
                        <m:sub>
                          <m:r>
                            <a:rPr lang="es-MX" sz="1900" b="1" i="0" smtClean="0">
                              <a:solidFill>
                                <a:schemeClr val="tx1"/>
                              </a:solidFill>
                              <a:latin typeface="Cambria Math" panose="02040503050406030204" pitchFamily="18" charset="0"/>
                              <a:ea typeface="Cambria Math"/>
                            </a:rPr>
                            <m:t>𝐮</m:t>
                          </m:r>
                        </m:sub>
                      </m:sSub>
                      <m:r>
                        <a:rPr lang="es-MX" sz="1900" b="1" i="0" smtClean="0">
                          <a:solidFill>
                            <a:schemeClr val="tx1"/>
                          </a:solidFill>
                          <a:latin typeface="Cambria Math" panose="02040503050406030204" pitchFamily="18" charset="0"/>
                          <a:ea typeface="Cambria Math"/>
                        </a:rPr>
                        <m:t>+ </m:t>
                      </m:r>
                      <m:sSub>
                        <m:sSubPr>
                          <m:ctrlPr>
                            <a:rPr lang="es-MX" sz="1900" b="1" i="1" smtClean="0">
                              <a:solidFill>
                                <a:schemeClr val="tx1"/>
                              </a:solidFill>
                              <a:latin typeface="Cambria Math" panose="02040503050406030204" pitchFamily="18" charset="0"/>
                              <a:ea typeface="Cambria Math"/>
                            </a:rPr>
                          </m:ctrlPr>
                        </m:sSubPr>
                        <m:e>
                          <m:r>
                            <a:rPr lang="es-MX" sz="1900" b="1" i="0" smtClean="0">
                              <a:solidFill>
                                <a:schemeClr val="tx1"/>
                              </a:solidFill>
                              <a:latin typeface="Cambria Math" panose="02040503050406030204" pitchFamily="18" charset="0"/>
                              <a:ea typeface="Cambria Math"/>
                            </a:rPr>
                            <m:t>𝐌</m:t>
                          </m:r>
                        </m:e>
                        <m:sub>
                          <m:r>
                            <a:rPr lang="es-MX" sz="1900" b="1" i="0" smtClean="0">
                              <a:solidFill>
                                <a:schemeClr val="tx1"/>
                              </a:solidFill>
                              <a:latin typeface="Cambria Math" panose="02040503050406030204" pitchFamily="18" charset="0"/>
                              <a:ea typeface="Cambria Math"/>
                            </a:rPr>
                            <m:t>𝐮𝐱</m:t>
                          </m:r>
                        </m:sub>
                      </m:sSub>
                      <m:r>
                        <a:rPr lang="es-MX" sz="1900" b="1" i="0" smtClean="0">
                          <a:solidFill>
                            <a:schemeClr val="tx1"/>
                          </a:solidFill>
                          <a:latin typeface="Cambria Math" panose="02040503050406030204" pitchFamily="18" charset="0"/>
                          <a:ea typeface="Cambria Math"/>
                        </a:rPr>
                        <m:t>𝐦</m:t>
                      </m:r>
                      <m:r>
                        <a:rPr lang="es-MX" sz="1900" b="1" i="0" smtClean="0">
                          <a:solidFill>
                            <a:schemeClr val="tx1"/>
                          </a:solidFill>
                          <a:latin typeface="Cambria Math" panose="02040503050406030204" pitchFamily="18" charset="0"/>
                          <a:ea typeface="Cambria Math"/>
                        </a:rPr>
                        <m:t>+ </m:t>
                      </m:r>
                      <m:sSub>
                        <m:sSubPr>
                          <m:ctrlPr>
                            <a:rPr lang="es-MX" sz="1900" b="1" i="1" smtClean="0">
                              <a:solidFill>
                                <a:schemeClr val="tx1"/>
                              </a:solidFill>
                              <a:latin typeface="Cambria Math" panose="02040503050406030204" pitchFamily="18" charset="0"/>
                              <a:ea typeface="Cambria Math"/>
                            </a:rPr>
                          </m:ctrlPr>
                        </m:sSubPr>
                        <m:e>
                          <m:r>
                            <a:rPr lang="es-MX" sz="1900" b="1" i="0" smtClean="0">
                              <a:solidFill>
                                <a:schemeClr val="tx1"/>
                              </a:solidFill>
                              <a:latin typeface="Cambria Math" panose="02040503050406030204" pitchFamily="18" charset="0"/>
                              <a:ea typeface="Cambria Math"/>
                            </a:rPr>
                            <m:t>𝐌</m:t>
                          </m:r>
                        </m:e>
                        <m:sub>
                          <m:r>
                            <a:rPr lang="es-MX" sz="1900" b="1" i="0" smtClean="0">
                              <a:solidFill>
                                <a:schemeClr val="tx1"/>
                              </a:solidFill>
                              <a:latin typeface="Cambria Math" panose="02040503050406030204" pitchFamily="18" charset="0"/>
                              <a:ea typeface="Cambria Math"/>
                            </a:rPr>
                            <m:t>𝐮𝐲</m:t>
                          </m:r>
                        </m:sub>
                      </m:sSub>
                      <m:r>
                        <a:rPr lang="es-MX" sz="1900" b="1" i="0" smtClean="0">
                          <a:solidFill>
                            <a:schemeClr val="tx1"/>
                          </a:solidFill>
                          <a:latin typeface="Cambria Math" panose="02040503050406030204" pitchFamily="18" charset="0"/>
                          <a:ea typeface="Cambria Math"/>
                        </a:rPr>
                        <m:t>𝐦</m:t>
                      </m:r>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𝟏𝟓𝟎</m:t>
                      </m:r>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𝟕𝟓</m:t>
                      </m:r>
                      <m:d>
                        <m:dPr>
                          <m:ctrlPr>
                            <a:rPr lang="es-MX" sz="1900" b="1" i="1" smtClean="0">
                              <a:solidFill>
                                <a:schemeClr val="tx1"/>
                              </a:solidFill>
                              <a:latin typeface="Cambria Math" panose="02040503050406030204" pitchFamily="18" charset="0"/>
                              <a:ea typeface="Cambria Math"/>
                            </a:rPr>
                          </m:ctrlPr>
                        </m:dPr>
                        <m:e>
                          <m:r>
                            <a:rPr lang="es-MX" sz="1900" b="1" i="0" smtClean="0">
                              <a:solidFill>
                                <a:schemeClr val="tx1"/>
                              </a:solidFill>
                              <a:latin typeface="Cambria Math" panose="02040503050406030204" pitchFamily="18" charset="0"/>
                              <a:ea typeface="Cambria Math"/>
                            </a:rPr>
                            <m:t>𝟏</m:t>
                          </m:r>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𝟕𝟓</m:t>
                          </m:r>
                        </m:e>
                      </m:d>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𝟑𝟎</m:t>
                      </m:r>
                      <m:d>
                        <m:dPr>
                          <m:ctrlPr>
                            <a:rPr lang="es-MX" sz="1900" b="1" i="1" smtClean="0">
                              <a:solidFill>
                                <a:schemeClr val="tx1"/>
                              </a:solidFill>
                              <a:latin typeface="Cambria Math" panose="02040503050406030204" pitchFamily="18" charset="0"/>
                              <a:ea typeface="Cambria Math"/>
                            </a:rPr>
                          </m:ctrlPr>
                        </m:dPr>
                        <m:e>
                          <m:r>
                            <a:rPr lang="es-MX" sz="1900" b="1" i="0" smtClean="0">
                              <a:solidFill>
                                <a:schemeClr val="tx1"/>
                              </a:solidFill>
                              <a:latin typeface="Cambria Math" panose="02040503050406030204" pitchFamily="18" charset="0"/>
                              <a:ea typeface="Cambria Math"/>
                            </a:rPr>
                            <m:t>𝟏</m:t>
                          </m:r>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𝟕𝟓</m:t>
                          </m:r>
                        </m:e>
                      </m:d>
                      <m:d>
                        <m:dPr>
                          <m:ctrlPr>
                            <a:rPr lang="es-MX" sz="1900" b="1" i="1" smtClean="0">
                              <a:solidFill>
                                <a:schemeClr val="tx1"/>
                              </a:solidFill>
                              <a:latin typeface="Cambria Math" panose="02040503050406030204" pitchFamily="18" charset="0"/>
                              <a:ea typeface="Cambria Math"/>
                            </a:rPr>
                          </m:ctrlPr>
                        </m:dPr>
                        <m:e>
                          <m:r>
                            <a:rPr lang="es-MX" sz="1900" b="1" i="0" smtClean="0">
                              <a:solidFill>
                                <a:schemeClr val="tx1"/>
                              </a:solidFill>
                              <a:latin typeface="Cambria Math" panose="02040503050406030204" pitchFamily="18" charset="0"/>
                              <a:ea typeface="Cambria Math"/>
                            </a:rPr>
                            <m:t>𝟐</m:t>
                          </m:r>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𝟎</m:t>
                          </m:r>
                        </m:e>
                      </m:d>
                      <m:r>
                        <a:rPr lang="es-MX" sz="1900" b="1" i="0" smtClean="0">
                          <a:solidFill>
                            <a:schemeClr val="tx1"/>
                          </a:solidFill>
                          <a:latin typeface="Cambria Math" panose="02040503050406030204" pitchFamily="18" charset="0"/>
                          <a:ea typeface="Cambria Math"/>
                        </a:rPr>
                        <m:t>=</m:t>
                      </m:r>
                      <m:r>
                        <a:rPr lang="es-MX" sz="1900" b="1" i="0" smtClean="0">
                          <a:solidFill>
                            <a:schemeClr val="tx1"/>
                          </a:solidFill>
                          <a:latin typeface="Cambria Math" panose="02040503050406030204" pitchFamily="18" charset="0"/>
                          <a:ea typeface="Cambria Math"/>
                        </a:rPr>
                        <m:t>𝟑𝟖𝟔𝐤𝐢𝐩𝐬</m:t>
                      </m:r>
                    </m:oMath>
                  </m:oMathPara>
                </a14:m>
                <a:endParaRPr lang="es-MX" sz="1900" b="1" dirty="0">
                  <a:solidFill>
                    <a:schemeClr val="tx1"/>
                  </a:solidFill>
                  <a:ea typeface="Cambria Math"/>
                </a:endParaRPr>
              </a:p>
            </p:txBody>
          </p:sp>
        </mc:Choice>
        <mc:Fallback xmlns="">
          <p:sp>
            <p:nvSpPr>
              <p:cNvPr id="17" name="1 Marcador de contenido"/>
              <p:cNvSpPr>
                <a:spLocks noGrp="1" noRot="1" noChangeAspect="1" noMove="1" noResize="1" noEditPoints="1" noAdjustHandles="1" noChangeArrowheads="1" noChangeShapeType="1" noTextEdit="1"/>
              </p:cNvSpPr>
              <p:nvPr>
                <p:ph idx="1"/>
              </p:nvPr>
            </p:nvSpPr>
            <p:spPr>
              <a:xfrm>
                <a:off x="483281" y="1817312"/>
                <a:ext cx="9345728" cy="4464496"/>
              </a:xfrm>
              <a:blipFill>
                <a:blip r:embed="rId4"/>
                <a:stretch>
                  <a:fillRect l="-457"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38</a:t>
            </a:fld>
            <a:r>
              <a:rPr lang="es-MX"/>
              <a:t>/97</a:t>
            </a:r>
            <a:endParaRPr lang="es-MX" dirty="0"/>
          </a:p>
        </p:txBody>
      </p:sp>
    </p:spTree>
    <p:extLst>
      <p:ext uri="{BB962C8B-B14F-4D97-AF65-F5344CB8AC3E}">
        <p14:creationId xmlns:p14="http://schemas.microsoft.com/office/powerpoint/2010/main" val="1477267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1 Marcador de contenido"/>
              <p:cNvSpPr>
                <a:spLocks noGrp="1"/>
              </p:cNvSpPr>
              <p:nvPr>
                <p:ph idx="1"/>
              </p:nvPr>
            </p:nvSpPr>
            <p:spPr>
              <a:xfrm>
                <a:off x="474561" y="1816321"/>
                <a:ext cx="9354448" cy="4646141"/>
              </a:xfrm>
            </p:spPr>
            <p:txBody>
              <a:bodyPr>
                <a:noAutofit/>
              </a:bodyPr>
              <a:lstStyle/>
              <a:p>
                <a:pPr marL="0" indent="0" algn="just">
                  <a:buNone/>
                </a:pPr>
                <a:r>
                  <a:rPr lang="es-MX" sz="1900" dirty="0">
                    <a:ea typeface="Cambria Math"/>
                  </a:rPr>
                  <a:t>Se toma un perfil empezando por los mas pequeños se toma como ensaye </a:t>
                </a:r>
                <a:r>
                  <a:rPr lang="es-MX" sz="1900" dirty="0" smtClean="0">
                    <a:ea typeface="Cambria Math"/>
                  </a:rPr>
                  <a:t>W8”x67 (</a:t>
                </a:r>
                <a14:m>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ea typeface="Cambria Math"/>
                          </a:rPr>
                          <m:t>𝑐</m:t>
                        </m:r>
                      </m:sub>
                    </m:sSub>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𝑛</m:t>
                        </m:r>
                      </m:sub>
                    </m:sSub>
                    <m:r>
                      <a:rPr lang="es-MX" sz="1900" b="0" i="1" smtClean="0">
                        <a:latin typeface="Cambria Math" panose="02040503050406030204" pitchFamily="18" charset="0"/>
                        <a:ea typeface="Cambria Math"/>
                      </a:rPr>
                      <m:t>=412</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=2.03)</m:t>
                    </m:r>
                  </m:oMath>
                </a14:m>
                <a:r>
                  <a:rPr lang="es-MX" sz="1900" dirty="0">
                    <a:ea typeface="Cambria Math"/>
                  </a:rPr>
                  <a:t>:</a:t>
                </a:r>
              </a:p>
              <a:p>
                <a:pPr marL="0" indent="0" algn="ctr">
                  <a:buNone/>
                </a:pPr>
                <a:r>
                  <a:rPr lang="es-MX" sz="1900" dirty="0">
                    <a:ea typeface="Cambria Math"/>
                  </a:rPr>
                  <a:t>m = 2.1</a:t>
                </a: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𝑒𝑞</m:t>
                          </m:r>
                        </m:sub>
                      </m:sSub>
                      <m:r>
                        <a:rPr lang="es-MX" sz="1900" b="0" i="1" smtClean="0">
                          <a:latin typeface="Cambria Math" panose="02040503050406030204" pitchFamily="18" charset="0"/>
                          <a:ea typeface="Cambria Math"/>
                        </a:rPr>
                        <m:t>=150+75</m:t>
                      </m:r>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2.1</m:t>
                          </m:r>
                        </m:e>
                      </m:d>
                      <m:r>
                        <a:rPr lang="es-MX" sz="1900" b="0" i="1" smtClean="0">
                          <a:latin typeface="Cambria Math" panose="02040503050406030204" pitchFamily="18" charset="0"/>
                          <a:ea typeface="Cambria Math"/>
                        </a:rPr>
                        <m:t>+30</m:t>
                      </m:r>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2.1</m:t>
                          </m:r>
                        </m:e>
                      </m:d>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2.03</m:t>
                          </m:r>
                        </m:e>
                      </m:d>
                      <m:r>
                        <a:rPr lang="es-MX" sz="1900" b="0" i="1" smtClean="0">
                          <a:latin typeface="Cambria Math" panose="02040503050406030204" pitchFamily="18" charset="0"/>
                          <a:ea typeface="Cambria Math"/>
                        </a:rPr>
                        <m:t>=435</m:t>
                      </m:r>
                      <m:r>
                        <a:rPr lang="es-MX" sz="1900" b="0" i="1" smtClean="0">
                          <a:latin typeface="Cambria Math" panose="02040503050406030204" pitchFamily="18" charset="0"/>
                          <a:ea typeface="Cambria Math"/>
                        </a:rPr>
                        <m:t>𝑘𝑖𝑝𝑠</m:t>
                      </m:r>
                    </m:oMath>
                  </m:oMathPara>
                </a14:m>
                <a:endParaRPr lang="es-MX" sz="1900" dirty="0">
                  <a:ea typeface="Cambria Math"/>
                </a:endParaRPr>
              </a:p>
              <a:p>
                <a:endParaRPr lang="es-MX" sz="1900" dirty="0">
                  <a:ea typeface="Cambria Math"/>
                </a:endParaRPr>
              </a:p>
              <a:p>
                <a:pPr marL="0" indent="0" algn="just">
                  <a:buNone/>
                </a:pPr>
                <a14:m>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𝑒𝑞</m:t>
                        </m:r>
                      </m:sub>
                    </m:sSub>
                    <m:r>
                      <a:rPr lang="es-MX" sz="1900" b="0" i="1" smtClean="0">
                        <a:latin typeface="Cambria Math" panose="02040503050406030204" pitchFamily="18" charset="0"/>
                        <a:ea typeface="Cambria Math"/>
                      </a:rPr>
                      <m:t> &lt; </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ea typeface="Cambria Math"/>
                          </a:rPr>
                          <m:t>𝑐</m:t>
                        </m:r>
                      </m:sub>
                    </m:sSub>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𝑛</m:t>
                        </m:r>
                      </m:sub>
                    </m:sSub>
                  </m:oMath>
                </a14:m>
                <a:r>
                  <a:rPr lang="es-MX" sz="1900" dirty="0" smtClean="0">
                    <a:ea typeface="Cambria Math"/>
                  </a:rPr>
                  <a:t>, </a:t>
                </a:r>
                <a:r>
                  <a:rPr lang="es-MX" sz="1900" dirty="0">
                    <a:ea typeface="Cambria Math"/>
                  </a:rPr>
                  <a:t>por lo que se debe de tomar otro perfil. Ensaye </a:t>
                </a:r>
                <a:r>
                  <a:rPr lang="es-MX" sz="1900" dirty="0" smtClean="0">
                    <a:ea typeface="Cambria Math"/>
                  </a:rPr>
                  <a:t>W10”x60 (</a:t>
                </a:r>
                <a14:m>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ea typeface="Cambria Math"/>
                          </a:rPr>
                          <m:t>𝑐</m:t>
                        </m:r>
                      </m:sub>
                    </m:sSub>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𝑛</m:t>
                        </m:r>
                      </m:sub>
                    </m:sSub>
                    <m:r>
                      <a:rPr lang="es-MX" sz="1900" b="0" i="1" smtClean="0">
                        <a:latin typeface="Cambria Math" panose="02040503050406030204" pitchFamily="18" charset="0"/>
                        <a:ea typeface="Cambria Math"/>
                      </a:rPr>
                      <m:t>=416</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=2.00)</m:t>
                    </m:r>
                  </m:oMath>
                </a14:m>
                <a:r>
                  <a:rPr lang="es-MX" sz="1900" dirty="0">
                    <a:ea typeface="Cambria Math"/>
                  </a:rPr>
                  <a:t>:</a:t>
                </a:r>
              </a:p>
              <a:p>
                <a:pPr marL="0" indent="0" algn="ctr">
                  <a:buNone/>
                </a:pPr>
                <a:r>
                  <a:rPr lang="es-MX" sz="1900" dirty="0">
                    <a:ea typeface="Cambria Math"/>
                  </a:rPr>
                  <a:t>m = 1.85</a:t>
                </a: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𝑒𝑞</m:t>
                          </m:r>
                        </m:sub>
                      </m:sSub>
                      <m:r>
                        <a:rPr lang="es-MX" sz="1900" b="0" i="1" smtClean="0">
                          <a:latin typeface="Cambria Math" panose="02040503050406030204" pitchFamily="18" charset="0"/>
                          <a:ea typeface="Cambria Math"/>
                        </a:rPr>
                        <m:t>=150+75</m:t>
                      </m:r>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1.85</m:t>
                          </m:r>
                        </m:e>
                      </m:d>
                      <m:r>
                        <a:rPr lang="es-MX" sz="1900" b="0" i="1" smtClean="0">
                          <a:latin typeface="Cambria Math" panose="02040503050406030204" pitchFamily="18" charset="0"/>
                          <a:ea typeface="Cambria Math"/>
                        </a:rPr>
                        <m:t>+30</m:t>
                      </m:r>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1.85</m:t>
                          </m:r>
                        </m:e>
                      </m:d>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2.00</m:t>
                          </m:r>
                        </m:e>
                      </m:d>
                      <m:r>
                        <a:rPr lang="es-MX" sz="1900" b="0" i="1" smtClean="0">
                          <a:latin typeface="Cambria Math" panose="02040503050406030204" pitchFamily="18" charset="0"/>
                          <a:ea typeface="Cambria Math"/>
                        </a:rPr>
                        <m:t>=400</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&lt;416</m:t>
                      </m:r>
                      <m:r>
                        <a:rPr lang="es-MX" sz="1900" b="0" i="1" smtClean="0">
                          <a:latin typeface="Cambria Math" panose="02040503050406030204" pitchFamily="18" charset="0"/>
                          <a:ea typeface="Cambria Math"/>
                        </a:rPr>
                        <m:t>𝑘𝑖𝑠𝑝</m:t>
                      </m:r>
                    </m:oMath>
                  </m:oMathPara>
                </a14:m>
                <a:endParaRPr lang="es-MX" sz="1900" dirty="0">
                  <a:ea typeface="Cambria Math"/>
                </a:endParaRPr>
              </a:p>
              <a:p>
                <a:endParaRPr lang="es-MX" sz="1900" dirty="0">
                  <a:ea typeface="Cambria Math"/>
                </a:endParaRPr>
              </a:p>
              <a:p>
                <a:pPr marL="0" indent="0" algn="ctr">
                  <a:buNone/>
                </a:pPr>
                <a14:m>
                  <m:oMath xmlns:m="http://schemas.openxmlformats.org/officeDocument/2006/math">
                    <m:r>
                      <a:rPr lang="es-MX" sz="1900" b="1" i="1" smtClean="0">
                        <a:latin typeface="Cambria Math" panose="02040503050406030204" pitchFamily="18" charset="0"/>
                        <a:ea typeface="Cambria Math"/>
                      </a:rPr>
                      <m:t>∴</m:t>
                    </m:r>
                  </m:oMath>
                </a14:m>
                <a:r>
                  <a:rPr lang="es-MX" sz="1900" b="1" dirty="0">
                    <a:ea typeface="Cambria Math"/>
                  </a:rPr>
                  <a:t> Es satisfactorio. Es un perfil de prueba potencial.</a:t>
                </a:r>
              </a:p>
            </p:txBody>
          </p:sp>
        </mc:Choice>
        <mc:Fallback xmlns="">
          <p:sp>
            <p:nvSpPr>
              <p:cNvPr id="10" name="1 Marcador de contenido"/>
              <p:cNvSpPr>
                <a:spLocks noGrp="1" noRot="1" noChangeAspect="1" noMove="1" noResize="1" noEditPoints="1" noAdjustHandles="1" noChangeArrowheads="1" noChangeShapeType="1" noTextEdit="1"/>
              </p:cNvSpPr>
              <p:nvPr>
                <p:ph idx="1"/>
              </p:nvPr>
            </p:nvSpPr>
            <p:spPr>
              <a:xfrm>
                <a:off x="474561" y="1816321"/>
                <a:ext cx="9354448" cy="4646141"/>
              </a:xfrm>
              <a:blipFill>
                <a:blip r:embed="rId4"/>
                <a:stretch>
                  <a:fillRect l="-652" t="-131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39</a:t>
            </a:fld>
            <a:r>
              <a:rPr lang="es-MX"/>
              <a:t>/97</a:t>
            </a:r>
            <a:endParaRPr lang="es-MX" dirty="0"/>
          </a:p>
        </p:txBody>
      </p:sp>
    </p:spTree>
    <p:extLst>
      <p:ext uri="{BB962C8B-B14F-4D97-AF65-F5344CB8AC3E}">
        <p14:creationId xmlns:p14="http://schemas.microsoft.com/office/powerpoint/2010/main" val="275143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INTRODUCCIÓN</a:t>
            </a:r>
          </a:p>
        </p:txBody>
      </p:sp>
      <p:sp>
        <p:nvSpPr>
          <p:cNvPr id="12" name="Text Box 18"/>
          <p:cNvSpPr txBox="1">
            <a:spLocks noChangeArrowheads="1"/>
          </p:cNvSpPr>
          <p:nvPr/>
        </p:nvSpPr>
        <p:spPr bwMode="auto">
          <a:xfrm>
            <a:off x="474561" y="1790080"/>
            <a:ext cx="9354448" cy="1261884"/>
          </a:xfrm>
          <a:prstGeom prst="rect">
            <a:avLst/>
          </a:prstGeom>
          <a:noFill/>
          <a:ln w="9525">
            <a:noFill/>
            <a:miter lim="800000"/>
            <a:headEnd/>
            <a:tailEnd/>
          </a:ln>
          <a:effectLst/>
        </p:spPr>
        <p:txBody>
          <a:bodyPr wrap="square">
            <a:spAutoFit/>
          </a:bodyPr>
          <a:lstStyle/>
          <a:p>
            <a:pPr algn="just">
              <a:defRPr/>
            </a:pPr>
            <a:r>
              <a:rPr lang="es-ES" sz="1900" dirty="0"/>
              <a:t>Si bien muchos miembros estructurales pueden tratarse como columnas cargadas de manera axial o como vigas con solo cargas de flexión, la mayoría de las vigas y columnas se encuentran sometidas, hasta  cierto grado, a la flexión y a la carga axial. Esto se cumple para las estructuras estáticamente indeterminadas.        </a:t>
            </a:r>
          </a:p>
        </p:txBody>
      </p:sp>
      <p:pic>
        <p:nvPicPr>
          <p:cNvPr id="15"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624" y="3077175"/>
            <a:ext cx="3987738" cy="2581348"/>
          </a:xfrm>
          <a:prstGeom prst="roundRect">
            <a:avLst>
              <a:gd name="adj" fmla="val 16667"/>
            </a:avLst>
          </a:prstGeom>
          <a:ln>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1 Rectángulo"/>
          <p:cNvSpPr/>
          <p:nvPr/>
        </p:nvSpPr>
        <p:spPr>
          <a:xfrm>
            <a:off x="474561" y="5768120"/>
            <a:ext cx="9354447" cy="384721"/>
          </a:xfrm>
          <a:prstGeom prst="rect">
            <a:avLst/>
          </a:prstGeom>
        </p:spPr>
        <p:txBody>
          <a:bodyPr wrap="square">
            <a:spAutoFit/>
          </a:bodyPr>
          <a:lstStyle/>
          <a:p>
            <a:pPr algn="ctr">
              <a:defRPr/>
            </a:pPr>
            <a:r>
              <a:rPr lang="es-MX" sz="1900" dirty="0"/>
              <a:t>Otro ejemplo de viga – columna puede a veces encontrarse en las armaduras de techo.</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4</a:t>
            </a:fld>
            <a:r>
              <a:rPr lang="es-MX"/>
              <a:t>/97</a:t>
            </a:r>
            <a:endParaRPr lang="es-MX" dirty="0"/>
          </a:p>
        </p:txBody>
      </p:sp>
      <p:sp>
        <p:nvSpPr>
          <p:cNvPr id="10"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Tree>
    <p:extLst>
      <p:ext uri="{BB962C8B-B14F-4D97-AF65-F5344CB8AC3E}">
        <p14:creationId xmlns:p14="http://schemas.microsoft.com/office/powerpoint/2010/main" val="2449187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1 Marcador de contenido"/>
              <p:cNvSpPr>
                <a:spLocks noGrp="1"/>
              </p:cNvSpPr>
              <p:nvPr>
                <p:ph idx="1"/>
              </p:nvPr>
            </p:nvSpPr>
            <p:spPr>
              <a:xfrm>
                <a:off x="474561" y="1817312"/>
                <a:ext cx="9354448" cy="4464496"/>
              </a:xfrm>
            </p:spPr>
            <p:txBody>
              <a:bodyPr>
                <a:normAutofit/>
              </a:bodyPr>
              <a:lstStyle/>
              <a:p>
                <a:pPr marL="0" indent="0" algn="just">
                  <a:buNone/>
                </a:pPr>
                <a:r>
                  <a:rPr lang="es-MX" sz="1900" dirty="0"/>
                  <a:t>Se revisaran los W12 y W14 como otras posibilidades. Ensaye </a:t>
                </a:r>
                <a:r>
                  <a:rPr lang="es-MX" sz="1900" dirty="0" smtClean="0"/>
                  <a:t>W12” x58</a:t>
                </a:r>
                <a:r>
                  <a:rPr lang="es-MX" sz="1900" dirty="0" smtClean="0">
                    <a:ea typeface="Cambria Math"/>
                  </a:rPr>
                  <a:t> </a:t>
                </a:r>
                <a:r>
                  <a:rPr lang="es-MX" sz="1900" dirty="0">
                    <a:ea typeface="Cambria Math"/>
                  </a:rPr>
                  <a:t>(</a:t>
                </a:r>
                <a14:m>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ea typeface="Cambria Math"/>
                          </a:rPr>
                          <m:t>𝑐</m:t>
                        </m:r>
                      </m:sub>
                    </m:sSub>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𝑛</m:t>
                        </m:r>
                      </m:sub>
                    </m:sSub>
                    <m:r>
                      <a:rPr lang="es-MX" sz="1900" b="0" i="1" smtClean="0">
                        <a:latin typeface="Cambria Math" panose="02040503050406030204" pitchFamily="18" charset="0"/>
                        <a:ea typeface="Cambria Math"/>
                      </a:rPr>
                      <m:t>=397</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=2.41)</m:t>
                    </m:r>
                  </m:oMath>
                </a14:m>
                <a:r>
                  <a:rPr lang="es-MX" sz="1900" dirty="0">
                    <a:ea typeface="Cambria Math"/>
                  </a:rPr>
                  <a:t>:</a:t>
                </a:r>
              </a:p>
              <a:p>
                <a:endParaRPr lang="es-MX" sz="1900" dirty="0">
                  <a:ea typeface="Cambria Math"/>
                </a:endParaRPr>
              </a:p>
              <a:p>
                <a:pPr marL="0" indent="0" algn="ctr">
                  <a:buNone/>
                </a:pPr>
                <a:r>
                  <a:rPr lang="es-MX" sz="1900" dirty="0">
                    <a:ea typeface="Cambria Math"/>
                  </a:rPr>
                  <a:t>m = 1.55</a:t>
                </a: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𝑢</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𝑒𝑞</m:t>
                          </m:r>
                        </m:sub>
                      </m:sSub>
                      <m:r>
                        <a:rPr lang="es-MX" sz="1900" b="0" i="1" smtClean="0">
                          <a:latin typeface="Cambria Math" panose="02040503050406030204" pitchFamily="18" charset="0"/>
                          <a:ea typeface="Cambria Math"/>
                        </a:rPr>
                        <m:t>=150+75</m:t>
                      </m:r>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1.55</m:t>
                          </m:r>
                        </m:e>
                      </m:d>
                      <m:r>
                        <a:rPr lang="es-MX" sz="1900" b="0" i="1" smtClean="0">
                          <a:latin typeface="Cambria Math" panose="02040503050406030204" pitchFamily="18" charset="0"/>
                          <a:ea typeface="Cambria Math"/>
                        </a:rPr>
                        <m:t>+30</m:t>
                      </m:r>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1.55</m:t>
                          </m:r>
                        </m:e>
                      </m:d>
                      <m:d>
                        <m:dPr>
                          <m:ctrlPr>
                            <a:rPr lang="es-MX" sz="1900" i="1" smtClean="0">
                              <a:latin typeface="Cambria Math" panose="02040503050406030204" pitchFamily="18" charset="0"/>
                              <a:ea typeface="Cambria Math"/>
                            </a:rPr>
                          </m:ctrlPr>
                        </m:dPr>
                        <m:e>
                          <m:r>
                            <a:rPr lang="es-MX" sz="1900" b="0" i="1" smtClean="0">
                              <a:latin typeface="Cambria Math" panose="02040503050406030204" pitchFamily="18" charset="0"/>
                              <a:ea typeface="Cambria Math"/>
                            </a:rPr>
                            <m:t>2.41</m:t>
                          </m:r>
                        </m:e>
                      </m:d>
                      <m:r>
                        <a:rPr lang="es-MX" sz="1900" b="0" i="1" smtClean="0">
                          <a:latin typeface="Cambria Math" panose="02040503050406030204" pitchFamily="18" charset="0"/>
                          <a:ea typeface="Cambria Math"/>
                        </a:rPr>
                        <m:t>=378</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&lt;397</m:t>
                      </m:r>
                      <m:r>
                        <a:rPr lang="es-MX" sz="1900" b="0" i="1" smtClean="0">
                          <a:latin typeface="Cambria Math" panose="02040503050406030204" pitchFamily="18" charset="0"/>
                          <a:ea typeface="Cambria Math"/>
                        </a:rPr>
                        <m:t>𝑘𝑖𝑠𝑝</m:t>
                      </m:r>
                    </m:oMath>
                  </m:oMathPara>
                </a14:m>
                <a:endParaRPr lang="es-MX" sz="1900" dirty="0">
                  <a:ea typeface="Cambria Math"/>
                </a:endParaRPr>
              </a:p>
              <a:p>
                <a:pPr marL="0" indent="0" algn="just">
                  <a:buNone/>
                </a:pPr>
                <a14:m>
                  <m:oMath xmlns:m="http://schemas.openxmlformats.org/officeDocument/2006/math">
                    <m:r>
                      <a:rPr lang="es-MX" sz="1900" b="1" i="1" smtClean="0">
                        <a:latin typeface="Cambria Math" panose="02040503050406030204" pitchFamily="18" charset="0"/>
                        <a:ea typeface="Cambria Math"/>
                      </a:rPr>
                      <m:t>∴</m:t>
                    </m:r>
                  </m:oMath>
                </a14:m>
                <a:r>
                  <a:rPr lang="es-MX" sz="1900" b="1" dirty="0">
                    <a:ea typeface="Cambria Math"/>
                  </a:rPr>
                  <a:t> Es satisfactorio, por tanto, es un perfil de prueba potencial. Por lo que se usara un perfil </a:t>
                </a:r>
                <a:r>
                  <a:rPr lang="es-MX" sz="1900" b="1" dirty="0" smtClean="0">
                    <a:ea typeface="Cambria Math"/>
                  </a:rPr>
                  <a:t>W12”x58 </a:t>
                </a:r>
                <a:r>
                  <a:rPr lang="es-MX" sz="1900" b="1" dirty="0">
                    <a:ea typeface="Cambria Math"/>
                  </a:rPr>
                  <a:t>como perfil de prueba:</a:t>
                </a:r>
              </a:p>
              <a:p>
                <a:pPr marL="0" indent="0" algn="ctr">
                  <a:buNone/>
                </a:pPr>
                <a14:m>
                  <m:oMath xmlns:m="http://schemas.openxmlformats.org/officeDocument/2006/math">
                    <m:f>
                      <m:fPr>
                        <m:ctrlPr>
                          <a:rPr lang="es-MX" sz="1900" i="1" smtClean="0">
                            <a:latin typeface="Cambria Math" panose="02040503050406030204" pitchFamily="18" charset="0"/>
                            <a:ea typeface="Cambria Math"/>
                          </a:rPr>
                        </m:ctrlPr>
                      </m:fPr>
                      <m:num>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𝑢</m:t>
                            </m:r>
                          </m:sub>
                        </m:sSub>
                      </m:num>
                      <m:den>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ea typeface="Cambria Math"/>
                              </a:rPr>
                              <m:t>𝑐</m:t>
                            </m:r>
                          </m:sub>
                        </m:sSub>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𝑃</m:t>
                            </m:r>
                          </m:e>
                          <m:sub>
                            <m:r>
                              <a:rPr lang="es-MX" sz="1900" b="0" i="1" smtClean="0">
                                <a:latin typeface="Cambria Math" panose="02040503050406030204" pitchFamily="18" charset="0"/>
                                <a:ea typeface="Cambria Math"/>
                              </a:rPr>
                              <m:t>𝑛</m:t>
                            </m:r>
                          </m:sub>
                        </m:sSub>
                      </m:den>
                    </m:f>
                    <m:r>
                      <a:rPr lang="es-MX" sz="1900" b="0" i="1" smtClean="0">
                        <a:latin typeface="Cambria Math" panose="02040503050406030204" pitchFamily="18" charset="0"/>
                        <a:ea typeface="Cambria Math"/>
                      </a:rPr>
                      <m:t>= </m:t>
                    </m:r>
                    <m:f>
                      <m:fPr>
                        <m:ctrlPr>
                          <a:rPr lang="es-MX" sz="1900" i="1" smtClean="0">
                            <a:latin typeface="Cambria Math" panose="02040503050406030204" pitchFamily="18" charset="0"/>
                            <a:ea typeface="Cambria Math"/>
                          </a:rPr>
                        </m:ctrlPr>
                      </m:fPr>
                      <m:num>
                        <m:r>
                          <a:rPr lang="es-MX" sz="1900" b="0" i="1" smtClean="0">
                            <a:latin typeface="Cambria Math" panose="02040503050406030204" pitchFamily="18" charset="0"/>
                            <a:ea typeface="Cambria Math"/>
                          </a:rPr>
                          <m:t>150</m:t>
                        </m:r>
                      </m:num>
                      <m:den>
                        <m:r>
                          <a:rPr lang="es-MX" sz="1900" b="0" i="1" smtClean="0">
                            <a:latin typeface="Cambria Math" panose="02040503050406030204" pitchFamily="18" charset="0"/>
                            <a:ea typeface="Cambria Math"/>
                          </a:rPr>
                          <m:t>397</m:t>
                        </m:r>
                      </m:den>
                    </m:f>
                    <m:r>
                      <a:rPr lang="es-MX" sz="1900" b="0" i="1" smtClean="0">
                        <a:latin typeface="Cambria Math" panose="02040503050406030204" pitchFamily="18" charset="0"/>
                        <a:ea typeface="Cambria Math"/>
                      </a:rPr>
                      <m:t>=0.3778&gt;0.2</m:t>
                    </m:r>
                  </m:oMath>
                </a14:m>
                <a:r>
                  <a:rPr lang="es-MX" sz="1900" dirty="0">
                    <a:ea typeface="Cambria Math"/>
                  </a:rPr>
                  <a:t>        </a:t>
                </a:r>
                <a14:m>
                  <m:oMath xmlns:m="http://schemas.openxmlformats.org/officeDocument/2006/math">
                    <m:r>
                      <a:rPr lang="es-MX" sz="1900" b="0" i="1" dirty="0" smtClean="0">
                        <a:latin typeface="Cambria Math" panose="02040503050406030204" pitchFamily="18" charset="0"/>
                        <a:ea typeface="Cambria Math"/>
                      </a:rPr>
                      <m:t>∴ </m:t>
                    </m:r>
                  </m:oMath>
                </a14:m>
                <a:r>
                  <a:rPr lang="es-MX" sz="1900" dirty="0">
                    <a:ea typeface="Cambria Math"/>
                  </a:rPr>
                  <a:t>se usa la ecuación </a:t>
                </a:r>
                <a:r>
                  <a:rPr lang="es-MX" sz="1900" dirty="0" smtClean="0">
                    <a:ea typeface="Cambria Math"/>
                    <a:hlinkClick r:id="rId4" action="ppaction://hlinkfile"/>
                  </a:rPr>
                  <a:t>H1-1a </a:t>
                </a:r>
                <a:r>
                  <a:rPr lang="es-MX" sz="1900" dirty="0">
                    <a:ea typeface="Cambria Math"/>
                    <a:hlinkClick r:id="rId4" action="ppaction://hlinkfile"/>
                  </a:rPr>
                  <a:t>del AISC</a:t>
                </a:r>
                <a:endParaRPr lang="es-MX" sz="1900" dirty="0">
                  <a:ea typeface="Cambria Math"/>
                </a:endParaRPr>
              </a:p>
              <a:p>
                <a:endParaRPr lang="es-MX" sz="1900" dirty="0">
                  <a:ea typeface="Cambria Math"/>
                </a:endParaRPr>
              </a:p>
              <a:p>
                <a:pPr marL="0" indent="0">
                  <a:buNone/>
                </a:pPr>
                <a:r>
                  <a:rPr lang="es-MX" sz="1900" dirty="0">
                    <a:ea typeface="Cambria Math"/>
                  </a:rPr>
                  <a:t>Se calculan los momentos por flexión respecto al eje x:</a:t>
                </a:r>
              </a:p>
              <a:p>
                <a:pPr marL="0" indent="0">
                  <a:buNone/>
                </a:pPr>
                <a14:m>
                  <m:oMathPara xmlns:m="http://schemas.openxmlformats.org/officeDocument/2006/math">
                    <m:oMathParaPr>
                      <m:jc m:val="center"/>
                    </m:oMathParaPr>
                    <m:oMath xmlns:m="http://schemas.openxmlformats.org/officeDocument/2006/math">
                      <m:f>
                        <m:fPr>
                          <m:ctrlPr>
                            <a:rPr lang="es-MX" sz="1900" i="1" smtClean="0">
                              <a:latin typeface="Cambria Math" panose="02040503050406030204" pitchFamily="18" charset="0"/>
                              <a:ea typeface="Cambria Math"/>
                            </a:rPr>
                          </m:ctrlPr>
                        </m:fPr>
                        <m:num>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𝐾</m:t>
                              </m:r>
                            </m:e>
                            <m:sub>
                              <m:r>
                                <a:rPr lang="es-MX" sz="1900" b="0" i="1" smtClean="0">
                                  <a:latin typeface="Cambria Math" panose="02040503050406030204" pitchFamily="18" charset="0"/>
                                  <a:ea typeface="Cambria Math"/>
                                </a:rPr>
                                <m:t>𝑥</m:t>
                              </m:r>
                            </m:sub>
                          </m:sSub>
                          <m:r>
                            <a:rPr lang="es-MX" sz="1900" b="0" i="1" smtClean="0">
                              <a:latin typeface="Cambria Math" panose="02040503050406030204" pitchFamily="18" charset="0"/>
                              <a:ea typeface="Cambria Math"/>
                            </a:rPr>
                            <m:t>𝐿</m:t>
                          </m:r>
                        </m:num>
                        <m:den>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𝑟</m:t>
                              </m:r>
                            </m:e>
                            <m:sub>
                              <m:r>
                                <a:rPr lang="es-MX" sz="1900" b="0" i="1" smtClean="0">
                                  <a:latin typeface="Cambria Math" panose="02040503050406030204" pitchFamily="18" charset="0"/>
                                  <a:ea typeface="Cambria Math"/>
                                </a:rPr>
                                <m:t>𝑥</m:t>
                              </m:r>
                            </m:sub>
                          </m:sSub>
                        </m:den>
                      </m:f>
                      <m:r>
                        <a:rPr lang="es-MX" sz="1900" b="0" i="1" smtClean="0">
                          <a:latin typeface="Cambria Math" panose="02040503050406030204" pitchFamily="18" charset="0"/>
                          <a:ea typeface="Cambria Math"/>
                        </a:rPr>
                        <m:t>= </m:t>
                      </m:r>
                      <m:f>
                        <m:fPr>
                          <m:ctrlPr>
                            <a:rPr lang="es-MX" sz="1900" i="1" smtClean="0">
                              <a:latin typeface="Cambria Math" panose="02040503050406030204" pitchFamily="18" charset="0"/>
                              <a:ea typeface="Cambria Math"/>
                            </a:rPr>
                          </m:ctrlPr>
                        </m:fPr>
                        <m:num>
                          <m:r>
                            <a:rPr lang="es-MX" sz="1900" b="0" i="1" smtClean="0">
                              <a:latin typeface="Cambria Math" panose="02040503050406030204" pitchFamily="18" charset="0"/>
                              <a:ea typeface="Cambria Math"/>
                            </a:rPr>
                            <m:t>15(12)</m:t>
                          </m:r>
                        </m:num>
                        <m:den>
                          <m:r>
                            <a:rPr lang="es-MX" sz="1900" b="0" i="1" smtClean="0">
                              <a:latin typeface="Cambria Math" panose="02040503050406030204" pitchFamily="18" charset="0"/>
                              <a:ea typeface="Cambria Math"/>
                            </a:rPr>
                            <m:t>5.28</m:t>
                          </m:r>
                        </m:den>
                      </m:f>
                      <m:r>
                        <a:rPr lang="es-MX" sz="1900" b="0" i="1" smtClean="0">
                          <a:latin typeface="Cambria Math" panose="02040503050406030204" pitchFamily="18" charset="0"/>
                          <a:ea typeface="Cambria Math"/>
                        </a:rPr>
                        <m:t>=34.09</m:t>
                      </m:r>
                    </m:oMath>
                  </m:oMathPara>
                </a14:m>
                <a:endParaRPr lang="es-MX" sz="1900" dirty="0">
                  <a:ea typeface="Cambria Math"/>
                </a:endParaRPr>
              </a:p>
              <a:p>
                <a:endParaRPr lang="es-MX" sz="1900" dirty="0">
                  <a:ea typeface="Cambria Math"/>
                </a:endParaRPr>
              </a:p>
              <a:p>
                <a:endParaRPr lang="es-MX" sz="1900" dirty="0">
                  <a:ea typeface="Cambria Math"/>
                </a:endParaRPr>
              </a:p>
            </p:txBody>
          </p:sp>
        </mc:Choice>
        <mc:Fallback xmlns="">
          <p:sp>
            <p:nvSpPr>
              <p:cNvPr id="12" name="1 Marcador de contenido"/>
              <p:cNvSpPr>
                <a:spLocks noGrp="1" noRot="1" noChangeAspect="1" noMove="1" noResize="1" noEditPoints="1" noAdjustHandles="1" noChangeArrowheads="1" noChangeShapeType="1" noTextEdit="1"/>
              </p:cNvSpPr>
              <p:nvPr>
                <p:ph idx="1"/>
              </p:nvPr>
            </p:nvSpPr>
            <p:spPr>
              <a:xfrm>
                <a:off x="474561" y="1817312"/>
                <a:ext cx="9354448" cy="4464496"/>
              </a:xfrm>
              <a:blipFill>
                <a:blip r:embed="rId5"/>
                <a:stretch>
                  <a:fillRect l="-652" t="-1366"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40</a:t>
            </a:fld>
            <a:r>
              <a:rPr lang="es-MX"/>
              <a:t>/97</a:t>
            </a:r>
            <a:endParaRPr lang="es-MX" dirty="0"/>
          </a:p>
        </p:txBody>
      </p:sp>
    </p:spTree>
    <p:extLst>
      <p:ext uri="{BB962C8B-B14F-4D97-AF65-F5344CB8AC3E}">
        <p14:creationId xmlns:p14="http://schemas.microsoft.com/office/powerpoint/2010/main" val="13376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1 Marcador de contenido"/>
              <p:cNvSpPr>
                <a:spLocks noGrp="1"/>
              </p:cNvSpPr>
              <p:nvPr>
                <p:ph idx="1"/>
              </p:nvPr>
            </p:nvSpPr>
            <p:spPr>
              <a:xfrm>
                <a:off x="483281" y="1889319"/>
                <a:ext cx="9345728" cy="424847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𝑒𝑙</m:t>
                          </m:r>
                        </m:sub>
                      </m:sSub>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𝐸</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𝑔</m:t>
                              </m:r>
                            </m:sub>
                          </m:sSub>
                        </m:num>
                        <m:den>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m:t>
                              </m:r>
                              <m:f>
                                <m:fPr>
                                  <m:type m:val="skw"/>
                                  <m:ctrlPr>
                                    <a:rPr lang="es-MX" sz="1900" b="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r>
                                <a:rPr lang="es-MX" sz="1900" b="0" i="1" smtClean="0">
                                  <a:latin typeface="Cambria Math" panose="02040503050406030204" pitchFamily="18" charset="0"/>
                                </a:rPr>
                                <m:t>)</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(29,000)(17.0)</m:t>
                          </m:r>
                        </m:num>
                        <m:den>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(34.09)</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=4187</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r>
                        <a:rPr lang="es-MX" sz="1900" b="0" i="1" smtClean="0">
                          <a:latin typeface="Cambria Math" panose="02040503050406030204" pitchFamily="18" charset="0"/>
                        </a:rPr>
                        <m:t>=0.6−0.4</m:t>
                      </m:r>
                      <m:d>
                        <m:dPr>
                          <m:ctrlPr>
                            <a:rPr lang="es-MX" sz="1900" b="0" i="1" smtClean="0">
                              <a:latin typeface="Cambria Math" panose="02040503050406030204" pitchFamily="18" charset="0"/>
                            </a:rPr>
                          </m:ctrlPr>
                        </m:dPr>
                        <m:e>
                          <m:f>
                            <m:fPr>
                              <m:type m:val="skw"/>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1</m:t>
                                  </m:r>
                                </m:sub>
                              </m:sSub>
                            </m:num>
                            <m:den>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2</m:t>
                                  </m:r>
                                </m:sub>
                              </m:sSub>
                            </m:den>
                          </m:f>
                        </m:e>
                      </m:d>
                      <m:r>
                        <a:rPr lang="es-MX" sz="1900" b="0" i="1" smtClean="0">
                          <a:latin typeface="Cambria Math" panose="02040503050406030204" pitchFamily="18" charset="0"/>
                        </a:rPr>
                        <m:t>=0.6−0.4</m:t>
                      </m:r>
                      <m:d>
                        <m:dPr>
                          <m:ctrlPr>
                            <a:rPr lang="es-MX" sz="1900" b="0" i="1" smtClean="0">
                              <a:latin typeface="Cambria Math" panose="02040503050406030204" pitchFamily="18" charset="0"/>
                            </a:rPr>
                          </m:ctrlPr>
                        </m:dPr>
                        <m:e>
                          <m:f>
                            <m:fPr>
                              <m:type m:val="skw"/>
                              <m:ctrlPr>
                                <a:rPr lang="es-MX" sz="1900" b="0" i="1" smtClean="0">
                                  <a:latin typeface="Cambria Math" panose="02040503050406030204" pitchFamily="18" charset="0"/>
                                </a:rPr>
                              </m:ctrlPr>
                            </m:fPr>
                            <m:num>
                              <m:r>
                                <a:rPr lang="es-MX" sz="1900" b="0" i="1" smtClean="0">
                                  <a:latin typeface="Cambria Math" panose="02040503050406030204" pitchFamily="18" charset="0"/>
                                </a:rPr>
                                <m:t>0</m:t>
                              </m:r>
                            </m:num>
                            <m:den>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2</m:t>
                                  </m:r>
                                </m:sub>
                              </m:sSub>
                            </m:den>
                          </m:f>
                        </m:e>
                      </m:d>
                      <m:r>
                        <a:rPr lang="es-MX" sz="1900" b="0" i="1" smtClean="0">
                          <a:latin typeface="Cambria Math" panose="02040503050406030204" pitchFamily="18" charset="0"/>
                        </a:rPr>
                        <m:t>=0.6</m:t>
                      </m:r>
                      <m:r>
                        <a:rPr lang="es-ES" sz="1900" b="0" i="1" smtClean="0">
                          <a:latin typeface="Cambria Math" panose="02040503050406030204" pitchFamily="18" charset="0"/>
                        </a:rPr>
                        <m:t> </m:t>
                      </m:r>
                      <m:r>
                        <a:rPr lang="es-MX" sz="1900" b="0" i="1" smtClean="0">
                          <a:latin typeface="Cambria Math" panose="02040503050406030204" pitchFamily="18" charset="0"/>
                        </a:rPr>
                        <m:t>(</m:t>
                      </m:r>
                      <m:r>
                        <a:rPr lang="es-MX" sz="1900" b="0" i="1" smtClean="0">
                          <a:latin typeface="Cambria Math" panose="02040503050406030204" pitchFamily="18" charset="0"/>
                        </a:rPr>
                        <m:t>𝑝𝑎𝑟𝑎</m:t>
                      </m:r>
                      <m:r>
                        <a:rPr lang="es-MX" sz="1900" b="0" i="1" smtClean="0">
                          <a:latin typeface="Cambria Math" panose="02040503050406030204" pitchFamily="18" charset="0"/>
                        </a:rPr>
                        <m:t> </m:t>
                      </m:r>
                      <m:r>
                        <a:rPr lang="es-MX" sz="1900" b="0" i="1" smtClean="0">
                          <a:latin typeface="Cambria Math" panose="02040503050406030204" pitchFamily="18" charset="0"/>
                        </a:rPr>
                        <m:t>𝑎𝑚𝑏𝑜𝑠</m:t>
                      </m:r>
                      <m:r>
                        <a:rPr lang="es-MX" sz="1900" b="0" i="1" smtClean="0">
                          <a:latin typeface="Cambria Math" panose="02040503050406030204" pitchFamily="18" charset="0"/>
                        </a:rPr>
                        <m:t> </m:t>
                      </m:r>
                      <m:r>
                        <a:rPr lang="es-MX" sz="1900" b="0" i="1" smtClean="0">
                          <a:latin typeface="Cambria Math" panose="02040503050406030204" pitchFamily="18" charset="0"/>
                        </a:rPr>
                        <m:t>𝑒𝑗𝑒𝑠</m:t>
                      </m:r>
                      <m:r>
                        <a:rPr lang="es-MX" sz="1900" b="0" i="1" smtClean="0">
                          <a:latin typeface="Cambria Math" panose="02040503050406030204" pitchFamily="18" charset="0"/>
                        </a:rPr>
                        <m:t>)</m:t>
                      </m:r>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num>
                        <m:den>
                          <m:r>
                            <a:rPr lang="es-MX" sz="1900" b="0" i="1" smtClean="0">
                              <a:latin typeface="Cambria Math" panose="02040503050406030204" pitchFamily="18" charset="0"/>
                            </a:rPr>
                            <m:t>1−(</m:t>
                          </m:r>
                          <m:f>
                            <m:fPr>
                              <m:type m:val="skw"/>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den>
                          </m:f>
                          <m:r>
                            <a:rPr lang="es-MX" sz="1900" b="0" i="1" smtClean="0">
                              <a:latin typeface="Cambria Math" panose="02040503050406030204" pitchFamily="18" charset="0"/>
                            </a:rPr>
                            <m:t>)</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0.6</m:t>
                          </m:r>
                        </m:num>
                        <m:den>
                          <m:r>
                            <a:rPr lang="es-MX" sz="1900" b="0" i="1" smtClean="0">
                              <a:latin typeface="Cambria Math" panose="02040503050406030204" pitchFamily="18" charset="0"/>
                            </a:rPr>
                            <m:t>1−(</m:t>
                          </m:r>
                          <m:f>
                            <m:fPr>
                              <m:type m:val="skw"/>
                              <m:ctrlPr>
                                <a:rPr lang="es-MX" sz="1900" b="0" i="1" smtClean="0">
                                  <a:latin typeface="Cambria Math" panose="02040503050406030204" pitchFamily="18" charset="0"/>
                                </a:rPr>
                              </m:ctrlPr>
                            </m:fPr>
                            <m:num>
                              <m:r>
                                <a:rPr lang="es-MX" sz="1900" b="0" i="1" smtClean="0">
                                  <a:latin typeface="Cambria Math" panose="02040503050406030204" pitchFamily="18" charset="0"/>
                                </a:rPr>
                                <m:t>150</m:t>
                              </m:r>
                            </m:num>
                            <m:den>
                              <m:r>
                                <a:rPr lang="es-MX" sz="1900" b="0" i="1" smtClean="0">
                                  <a:latin typeface="Cambria Math" panose="02040503050406030204" pitchFamily="18" charset="0"/>
                                </a:rPr>
                                <m:t>4187</m:t>
                              </m:r>
                            </m:den>
                          </m:f>
                          <m:r>
                            <a:rPr lang="es-MX" sz="1900" b="0" i="1" smtClean="0">
                              <a:latin typeface="Cambria Math" panose="02040503050406030204" pitchFamily="18" charset="0"/>
                            </a:rPr>
                            <m:t>)</m:t>
                          </m:r>
                        </m:den>
                      </m:f>
                      <m:r>
                        <a:rPr lang="es-MX" sz="1900" b="0" i="1" smtClean="0">
                          <a:latin typeface="Cambria Math" panose="02040503050406030204" pitchFamily="18" charset="0"/>
                        </a:rPr>
                        <m:t>=0.622</m:t>
                      </m:r>
                      <m:r>
                        <a:rPr lang="es-MX" sz="1900" b="0" i="1" smtClean="0">
                          <a:latin typeface="Cambria Math" panose="02040503050406030204" pitchFamily="18" charset="0"/>
                          <a:ea typeface="Cambria Math"/>
                        </a:rPr>
                        <m:t>&lt;1.0 ∴</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sSub>
                        <m:sSubPr>
                          <m:ctrlPr>
                            <a:rPr lang="es-MX" sz="1900" b="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𝐵</m:t>
                          </m:r>
                        </m:e>
                        <m:sub>
                          <m:r>
                            <a:rPr lang="es-MX" sz="1900" b="0" i="1" smtClean="0">
                              <a:latin typeface="Cambria Math" panose="02040503050406030204" pitchFamily="18" charset="0"/>
                              <a:ea typeface="Cambria Math"/>
                            </a:rPr>
                            <m:t>1</m:t>
                          </m:r>
                        </m:sub>
                      </m:sSub>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r>
                        <a:rPr lang="es-MX" sz="1900" b="0" i="1" smtClean="0">
                          <a:latin typeface="Cambria Math" panose="02040503050406030204" pitchFamily="18" charset="0"/>
                        </a:rPr>
                        <m:t>=</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𝑛𝑡𝑥</m:t>
                          </m:r>
                        </m:sub>
                      </m:sSub>
                      <m:r>
                        <a:rPr lang="es-MX" sz="1900" b="0" i="1" smtClean="0">
                          <a:latin typeface="Cambria Math" panose="02040503050406030204" pitchFamily="18" charset="0"/>
                        </a:rPr>
                        <m:t>=1.0</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75</m:t>
                          </m:r>
                        </m:e>
                      </m:d>
                      <m:r>
                        <a:rPr lang="es-MX" sz="1900" b="0" i="1" smtClean="0">
                          <a:latin typeface="Cambria Math" panose="02040503050406030204" pitchFamily="18" charset="0"/>
                        </a:rPr>
                        <m:t>=75</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p:txBody>
          </p:sp>
        </mc:Choice>
        <mc:Fallback xmlns="">
          <p:sp>
            <p:nvSpPr>
              <p:cNvPr id="10" name="1 Marcador de contenido"/>
              <p:cNvSpPr>
                <a:spLocks noGrp="1" noRot="1" noChangeAspect="1" noMove="1" noResize="1" noEditPoints="1" noAdjustHandles="1" noChangeArrowheads="1" noChangeShapeType="1" noTextEdit="1"/>
              </p:cNvSpPr>
              <p:nvPr>
                <p:ph idx="1"/>
              </p:nvPr>
            </p:nvSpPr>
            <p:spPr>
              <a:xfrm>
                <a:off x="483281" y="1889319"/>
                <a:ext cx="9345728" cy="4248473"/>
              </a:xfrm>
              <a:blipFill>
                <a:blip r:embed="rId4"/>
                <a:stretch>
                  <a:fillRect/>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41</a:t>
            </a:fld>
            <a:r>
              <a:rPr lang="es-MX"/>
              <a:t>/97</a:t>
            </a:r>
            <a:endParaRPr lang="es-MX" dirty="0"/>
          </a:p>
        </p:txBody>
      </p:sp>
    </p:spTree>
    <p:extLst>
      <p:ext uri="{BB962C8B-B14F-4D97-AF65-F5344CB8AC3E}">
        <p14:creationId xmlns:p14="http://schemas.microsoft.com/office/powerpoint/2010/main" val="3383160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1 Marcador de contenido"/>
              <p:cNvSpPr>
                <a:spLocks noGrp="1"/>
              </p:cNvSpPr>
              <p:nvPr>
                <p:ph idx="1"/>
              </p:nvPr>
            </p:nvSpPr>
            <p:spPr>
              <a:xfrm>
                <a:off x="474561" y="1817312"/>
                <a:ext cx="9354448" cy="5040560"/>
              </a:xfrm>
            </p:spPr>
            <p:txBody>
              <a:bodyPr>
                <a:normAutofit/>
              </a:bodyPr>
              <a:lstStyle/>
              <a:p>
                <a:pPr marL="0" indent="0" algn="just">
                  <a:buNone/>
                </a:pPr>
                <a:r>
                  <a:rPr lang="es-MX" sz="1900" dirty="0" smtClean="0"/>
                  <a:t>Determine ahora la resistencia de diseño. De las curvas de diseño para vigas, para </a:t>
                </a:r>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𝐶</m:t>
                        </m:r>
                      </m:e>
                      <m:sub>
                        <m:r>
                          <a:rPr lang="es-MX" sz="1900" b="0" i="1">
                            <a:latin typeface="Cambria Math" panose="02040503050406030204" pitchFamily="18" charset="0"/>
                          </a:rPr>
                          <m:t>𝑏</m:t>
                        </m:r>
                      </m:sub>
                    </m:sSub>
                    <m:r>
                      <a:rPr lang="es-MX" sz="1900" b="0" i="1">
                        <a:latin typeface="Cambria Math" panose="02040503050406030204" pitchFamily="18" charset="0"/>
                      </a:rPr>
                      <m:t>=1</m:t>
                    </m:r>
                  </m:oMath>
                </a14:m>
                <a:r>
                  <a:rPr lang="es-MX" sz="1900" dirty="0"/>
                  <a:t> y </a:t>
                </a:r>
                <a14:m>
                  <m:oMath xmlns:m="http://schemas.openxmlformats.org/officeDocument/2006/math">
                    <m:sSub>
                      <m:sSubPr>
                        <m:ctrlPr>
                          <a:rPr lang="es-MX" sz="1900" i="1">
                            <a:latin typeface="Cambria Math" panose="02040503050406030204" pitchFamily="18" charset="0"/>
                          </a:rPr>
                        </m:ctrlPr>
                      </m:sSubPr>
                      <m:e>
                        <m:r>
                          <a:rPr lang="es-MX" sz="1900" b="0" i="1" smtClean="0">
                            <a:latin typeface="Cambria Math" panose="02040503050406030204" pitchFamily="18" charset="0"/>
                          </a:rPr>
                          <m:t>𝐿</m:t>
                        </m:r>
                      </m:e>
                      <m:sub>
                        <m:r>
                          <a:rPr lang="es-MX" sz="1900" b="0" i="1">
                            <a:latin typeface="Cambria Math" panose="02040503050406030204" pitchFamily="18" charset="0"/>
                          </a:rPr>
                          <m:t>𝑏</m:t>
                        </m:r>
                      </m:sub>
                    </m:sSub>
                    <m:r>
                      <a:rPr lang="es-MX" sz="1900" b="0" i="1">
                        <a:latin typeface="Cambria Math" panose="02040503050406030204" pitchFamily="18" charset="0"/>
                      </a:rPr>
                      <m:t>=15</m:t>
                    </m:r>
                    <m:r>
                      <a:rPr lang="es-MX" sz="1900" b="0" i="1" smtClean="0">
                        <a:latin typeface="Cambria Math" panose="02040503050406030204" pitchFamily="18" charset="0"/>
                      </a:rPr>
                      <m:t>𝑓</m:t>
                    </m:r>
                    <m:r>
                      <a:rPr lang="es-ES" sz="1900" b="0" i="1" smtClean="0">
                        <a:latin typeface="Cambria Math" panose="02040503050406030204" pitchFamily="18" charset="0"/>
                      </a:rPr>
                      <m:t>𝑡</m:t>
                    </m:r>
                  </m:oMath>
                </a14:m>
                <a:r>
                  <a:rPr lang="es-MX" sz="1900" dirty="0"/>
                  <a:t>,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=220</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r>
                      <a:rPr lang="es-MX" sz="1900" b="0" i="1" smtClean="0">
                        <a:latin typeface="Cambria Math" panose="02040503050406030204" pitchFamily="18" charset="0"/>
                      </a:rPr>
                      <m:t>.</m:t>
                    </m:r>
                  </m:oMath>
                </a14:m>
                <a:r>
                  <a:rPr lang="es-MX" sz="1900" i="1" dirty="0"/>
                  <a:t> </a:t>
                </a:r>
                <a:r>
                  <a:rPr lang="es-MX" sz="1900" dirty="0"/>
                  <a:t>De la figura 5.15g,</a:t>
                </a:r>
                <a:r>
                  <a:rPr lang="es-MX" sz="1900" i="1" dirty="0"/>
                  <a:t>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=1.67</m:t>
                    </m:r>
                  </m:oMath>
                </a14:m>
                <a:r>
                  <a:rPr lang="es-MX" sz="1900" dirty="0"/>
                  <a:t>. Para </a:t>
                </a:r>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𝐶</m:t>
                        </m:r>
                      </m:e>
                      <m:sub>
                        <m:r>
                          <a:rPr lang="es-MX" sz="1900" b="0" i="1">
                            <a:latin typeface="Cambria Math" panose="02040503050406030204" pitchFamily="18" charset="0"/>
                          </a:rPr>
                          <m:t>𝑏</m:t>
                        </m:r>
                      </m:sub>
                    </m:sSub>
                    <m:r>
                      <a:rPr lang="es-MX" sz="1900" b="0" i="1">
                        <a:latin typeface="Cambria Math" panose="02040503050406030204" pitchFamily="18" charset="0"/>
                      </a:rPr>
                      <m:t>=1.67</m:t>
                    </m:r>
                    <m:r>
                      <a:rPr lang="es-MX" sz="1900" b="0" i="0" smtClean="0">
                        <a:latin typeface="Cambria Math" panose="02040503050406030204" pitchFamily="18" charset="0"/>
                      </a:rPr>
                      <m:t>, </m:t>
                    </m:r>
                  </m:oMath>
                </a14:m>
                <a:r>
                  <a:rPr lang="es-MX" sz="1900" dirty="0"/>
                  <a:t>la resistencia de diseño es:</a:t>
                </a:r>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𝑥</m:t>
                      </m:r>
                      <m:r>
                        <a:rPr lang="es-MX" sz="1900" b="0" i="1" smtClean="0">
                          <a:latin typeface="Cambria Math" panose="02040503050406030204" pitchFamily="18" charset="0"/>
                        </a:rPr>
                        <m:t>220=1.67</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220</m:t>
                          </m:r>
                        </m:e>
                      </m:d>
                      <m:r>
                        <a:rPr lang="es-MX" sz="1900" b="0" i="1" smtClean="0">
                          <a:latin typeface="Cambria Math" panose="02040503050406030204" pitchFamily="18" charset="0"/>
                        </a:rPr>
                        <m:t>=367</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r>
                  <a:rPr lang="es-MX" sz="1900" dirty="0"/>
                  <a:t>Este momento es mayor que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m:t>
                        </m:r>
                      </m:sub>
                    </m:sSub>
                  </m:oMath>
                </a14:m>
                <a:r>
                  <a:rPr lang="es-MX" sz="1900" dirty="0"/>
                  <a:t> = 233ft-kips </a:t>
                </a:r>
                <a14:m>
                  <m:oMath xmlns:m="http://schemas.openxmlformats.org/officeDocument/2006/math">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𝑢𝑠𝑒</m:t>
                    </m:r>
                  </m:oMath>
                </a14:m>
                <a:r>
                  <a:rPr lang="es-MX" sz="1900" dirty="0"/>
                  <a:t> </a:t>
                </a:r>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𝑝</m:t>
                        </m:r>
                      </m:sub>
                    </m:sSub>
                  </m:oMath>
                </a14:m>
                <a:r>
                  <a:rPr lang="es-MX" sz="1900" dirty="0"/>
                  <a:t> = 233ft-kips.</a:t>
                </a:r>
              </a:p>
              <a:p>
                <a:endParaRPr lang="es-MX" sz="1900" dirty="0"/>
              </a:p>
              <a:p>
                <a:r>
                  <a:rPr lang="es-MX" sz="1900" dirty="0"/>
                  <a:t>Calcule los momentos por flexión respecto al eje y</a:t>
                </a:r>
              </a:p>
              <a:p>
                <a:endParaRPr lang="es-MX" sz="1900" dirty="0"/>
              </a:p>
              <a:p>
                <a:pPr marL="0" indent="0">
                  <a:buNone/>
                </a:pPr>
                <a14:m>
                  <m:oMathPara xmlns:m="http://schemas.openxmlformats.org/officeDocument/2006/math">
                    <m:oMathParaPr>
                      <m:jc m:val="center"/>
                    </m:oMathParaPr>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𝑦</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12(15)</m:t>
                          </m:r>
                        </m:num>
                        <m:den>
                          <m:r>
                            <a:rPr lang="es-MX" sz="1900" b="0" i="1" smtClean="0">
                              <a:latin typeface="Cambria Math" panose="02040503050406030204" pitchFamily="18" charset="0"/>
                            </a:rPr>
                            <m:t>2.51</m:t>
                          </m:r>
                        </m:den>
                      </m:f>
                      <m:r>
                        <a:rPr lang="es-MX" sz="1900" b="0" i="1" smtClean="0">
                          <a:latin typeface="Cambria Math" panose="02040503050406030204" pitchFamily="18" charset="0"/>
                        </a:rPr>
                        <m:t>=71.71</m:t>
                      </m:r>
                    </m:oMath>
                  </m:oMathPara>
                </a14:m>
                <a:endParaRPr lang="es-MX" sz="1900" dirty="0"/>
              </a:p>
              <a:p>
                <a:pPr marL="0" indent="0">
                  <a:buNone/>
                </a:pPr>
                <a:endParaRPr lang="es-MX" sz="1900" dirty="0"/>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𝑒𝑙</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𝐸</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𝑔</m:t>
                              </m:r>
                            </m:sub>
                          </m:sSub>
                        </m:num>
                        <m:den>
                          <m:r>
                            <a:rPr lang="es-MX" sz="1900" b="0" i="1" smtClean="0">
                              <a:latin typeface="Cambria Math" panose="02040503050406030204" pitchFamily="18" charset="0"/>
                            </a:rPr>
                            <m:t>(</m:t>
                          </m:r>
                          <m:sSup>
                            <m:sSupPr>
                              <m:ctrlPr>
                                <a:rPr lang="es-MX" sz="1900" i="1" smtClean="0">
                                  <a:latin typeface="Cambria Math" panose="02040503050406030204" pitchFamily="18" charset="0"/>
                                </a:rPr>
                              </m:ctrlPr>
                            </m:sSupPr>
                            <m:e>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r>
                                <a:rPr lang="es-MX" sz="1900" b="0" i="1" smtClean="0">
                                  <a:latin typeface="Cambria Math" panose="02040503050406030204" pitchFamily="18" charset="0"/>
                                </a:rPr>
                                <m:t>)</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(29,000)(17.9)</m:t>
                          </m:r>
                        </m:num>
                        <m:den>
                          <m:sSup>
                            <m:sSupPr>
                              <m:ctrlPr>
                                <a:rPr lang="es-MX" sz="1900" i="1" smtClean="0">
                                  <a:latin typeface="Cambria Math" panose="02040503050406030204" pitchFamily="18" charset="0"/>
                                </a:rPr>
                              </m:ctrlPr>
                            </m:sSupPr>
                            <m:e>
                              <m:r>
                                <a:rPr lang="es-MX" sz="1900" b="0" i="1" smtClean="0">
                                  <a:latin typeface="Cambria Math" panose="02040503050406030204" pitchFamily="18" charset="0"/>
                                </a:rPr>
                                <m:t>(71.71)</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=946.2</m:t>
                      </m:r>
                      <m:r>
                        <a:rPr lang="es-MX" sz="1900" b="0" i="1" smtClean="0">
                          <a:latin typeface="Cambria Math" panose="02040503050406030204" pitchFamily="18" charset="0"/>
                        </a:rPr>
                        <m:t>𝑘𝑖𝑝𝑠</m:t>
                      </m:r>
                    </m:oMath>
                  </m:oMathPara>
                </a14:m>
                <a:endParaRPr lang="es-MX" sz="1900" dirty="0"/>
              </a:p>
              <a:p>
                <a:endParaRPr lang="es-MX" sz="1800" b="1" dirty="0"/>
              </a:p>
              <a:p>
                <a:endParaRPr lang="es-MX" sz="1800" b="1" dirty="0"/>
              </a:p>
            </p:txBody>
          </p:sp>
        </mc:Choice>
        <mc:Fallback xmlns="">
          <p:sp>
            <p:nvSpPr>
              <p:cNvPr id="12" name="1 Marcador de contenido"/>
              <p:cNvSpPr>
                <a:spLocks noGrp="1" noRot="1" noChangeAspect="1" noMove="1" noResize="1" noEditPoints="1" noAdjustHandles="1" noChangeArrowheads="1" noChangeShapeType="1" noTextEdit="1"/>
              </p:cNvSpPr>
              <p:nvPr>
                <p:ph idx="1"/>
              </p:nvPr>
            </p:nvSpPr>
            <p:spPr>
              <a:xfrm>
                <a:off x="474561" y="1817312"/>
                <a:ext cx="9354448" cy="5040560"/>
              </a:xfrm>
              <a:blipFill>
                <a:blip r:embed="rId4"/>
                <a:stretch>
                  <a:fillRect l="-652" t="-1209"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42</a:t>
            </a:fld>
            <a:r>
              <a:rPr lang="es-MX"/>
              <a:t>/97</a:t>
            </a:r>
            <a:endParaRPr lang="es-MX" dirty="0"/>
          </a:p>
        </p:txBody>
      </p:sp>
    </p:spTree>
    <p:extLst>
      <p:ext uri="{BB962C8B-B14F-4D97-AF65-F5344CB8AC3E}">
        <p14:creationId xmlns:p14="http://schemas.microsoft.com/office/powerpoint/2010/main" val="3836713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48015"/>
                <a:ext cx="9345728" cy="4646141"/>
              </a:xfrm>
            </p:spPr>
            <p:txBody>
              <a:bodyPr>
                <a:normAutofit/>
              </a:bodyPr>
              <a:lstStyle/>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num>
                        <m:den>
                          <m:r>
                            <a:rPr lang="es-MX" sz="1900" b="0" i="1" smtClean="0">
                              <a:latin typeface="Cambria Math" panose="02040503050406030204" pitchFamily="18" charset="0"/>
                            </a:rPr>
                            <m:t>1−(</m:t>
                          </m:r>
                          <m:sSup>
                            <m:sSupPr>
                              <m:ctrlPr>
                                <a:rPr lang="es-MX" sz="1900" i="1" smtClean="0">
                                  <a:latin typeface="Cambria Math" panose="02040503050406030204" pitchFamily="18" charset="0"/>
                                </a:rPr>
                              </m:ctrlPr>
                            </m:sSupPr>
                            <m:e>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r>
                                <a:rPr lang="es-MX" sz="1900" b="0" i="1" smtClean="0">
                                  <a:latin typeface="Cambria Math" panose="02040503050406030204" pitchFamily="18" charset="0"/>
                                </a:rPr>
                                <m:t>)</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0.6</m:t>
                          </m:r>
                        </m:num>
                        <m:den>
                          <m:r>
                            <a:rPr lang="es-MX" sz="1900" b="0" i="1" smtClean="0">
                              <a:latin typeface="Cambria Math" panose="02040503050406030204" pitchFamily="18" charset="0"/>
                            </a:rPr>
                            <m:t>1−(</m:t>
                          </m:r>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150</m:t>
                              </m:r>
                            </m:num>
                            <m:den>
                              <m:r>
                                <a:rPr lang="es-MX" sz="1900" b="0" i="1" smtClean="0">
                                  <a:latin typeface="Cambria Math" panose="02040503050406030204" pitchFamily="18" charset="0"/>
                                </a:rPr>
                                <m:t>946.2</m:t>
                              </m:r>
                            </m:den>
                          </m:f>
                          <m:r>
                            <a:rPr lang="es-MX" sz="1900" b="0" i="1" smtClean="0">
                              <a:latin typeface="Cambria Math" panose="02040503050406030204" pitchFamily="18" charset="0"/>
                            </a:rPr>
                            <m:t>)</m:t>
                          </m:r>
                        </m:den>
                      </m:f>
                      <m:r>
                        <a:rPr lang="es-MX" sz="1900" b="0" i="1" smtClean="0">
                          <a:latin typeface="Cambria Math" panose="02040503050406030204" pitchFamily="18" charset="0"/>
                        </a:rPr>
                        <m:t>=0.713</m:t>
                      </m:r>
                      <m:r>
                        <a:rPr lang="es-MX" sz="1900" b="0" i="1" smtClean="0">
                          <a:latin typeface="Cambria Math" panose="02040503050406030204" pitchFamily="18" charset="0"/>
                          <a:ea typeface="Cambria Math"/>
                        </a:rPr>
                        <m:t>&lt;1.0 ∴</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𝐵</m:t>
                          </m:r>
                        </m:e>
                        <m:sub>
                          <m:r>
                            <a:rPr lang="es-MX" sz="1900" b="0" i="1" smtClean="0">
                              <a:latin typeface="Cambria Math" panose="02040503050406030204" pitchFamily="18" charset="0"/>
                              <a:ea typeface="Cambria Math"/>
                            </a:rPr>
                            <m:t>1</m:t>
                          </m:r>
                        </m:sub>
                      </m:sSub>
                      <m:r>
                        <a:rPr lang="es-MX" sz="1900" b="0" i="1" smtClean="0">
                          <a:latin typeface="Cambria Math" panose="02040503050406030204" pitchFamily="18" charset="0"/>
                          <a:ea typeface="Cambria Math"/>
                        </a:rPr>
                        <m:t>=1.0</m:t>
                      </m:r>
                    </m:oMath>
                  </m:oMathPara>
                </a14:m>
                <a:endParaRPr lang="es-MX" sz="1900" dirty="0"/>
              </a:p>
              <a:p>
                <a:pPr marL="0" indent="0">
                  <a:buNone/>
                </a:pPr>
                <a:endParaRPr lang="es-MX" sz="1900" dirty="0"/>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𝑢𝑦</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𝑛𝑡𝑦</m:t>
                          </m:r>
                        </m:sub>
                      </m:sSub>
                      <m:r>
                        <a:rPr lang="es-MX" sz="1900" b="0" i="1" smtClean="0">
                          <a:latin typeface="Cambria Math" panose="02040503050406030204" pitchFamily="18" charset="0"/>
                        </a:rPr>
                        <m:t>=1.0</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30</m:t>
                          </m:r>
                        </m:e>
                      </m:d>
                      <m:r>
                        <a:rPr lang="es-MX" sz="1900" b="0" i="1" smtClean="0">
                          <a:latin typeface="Cambria Math" panose="02040503050406030204" pitchFamily="18" charset="0"/>
                        </a:rPr>
                        <m:t>=30</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lgn="just">
                  <a:buNone/>
                </a:pPr>
                <a:r>
                  <a:rPr lang="es-MX" sz="1900" dirty="0"/>
                  <a:t>Use un perfil </a:t>
                </a:r>
                <a:r>
                  <a:rPr lang="es-MX" sz="1900" dirty="0" smtClean="0"/>
                  <a:t>W12”x58 </a:t>
                </a:r>
                <a:r>
                  <a:rPr lang="es-MX" sz="1900" dirty="0"/>
                  <a:t>es compacto para cualquier valor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oMath>
                </a14:m>
                <a:r>
                  <a:rPr lang="es-MX" sz="1900" dirty="0"/>
                  <a:t>, por lo que la resistencia nominal es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𝑝𝑦</m:t>
                        </m:r>
                      </m:sub>
                    </m:sSub>
                    <m:r>
                      <a:rPr lang="es-MX" sz="1900" b="0" i="1" smtClean="0">
                        <a:latin typeface="Cambria Math" panose="02040503050406030204" pitchFamily="18" charset="0"/>
                        <a:ea typeface="Cambria Math"/>
                      </a:rPr>
                      <m:t>≤1.5</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𝑦𝑦</m:t>
                        </m:r>
                      </m:sub>
                    </m:sSub>
                  </m:oMath>
                </a14:m>
                <a:r>
                  <a:rPr lang="es-MX" sz="1900" dirty="0"/>
                  <a:t>. La resistencia de diseño es:</a:t>
                </a:r>
              </a:p>
              <a:p>
                <a:endParaRPr lang="es-MX" sz="1900" dirty="0"/>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𝑛𝑦</m:t>
                          </m:r>
                        </m:sub>
                      </m:sSub>
                      <m:r>
                        <a:rPr lang="es-MX" sz="1900" b="0" i="1" smtClean="0">
                          <a:latin typeface="Cambria Math" panose="02040503050406030204" pitchFamily="18" charset="0"/>
                        </a:rPr>
                        <m:t>= </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𝑝𝑦</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𝑍</m:t>
                          </m:r>
                        </m:e>
                        <m:sub>
                          <m:r>
                            <a:rPr lang="es-MX" sz="1900" b="0" i="1" smtClean="0">
                              <a:latin typeface="Cambria Math" panose="02040503050406030204" pitchFamily="18" charset="0"/>
                            </a:rPr>
                            <m:t>𝑦</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=0.90</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32.5</m:t>
                          </m:r>
                        </m:e>
                      </m:d>
                      <m:r>
                        <a:rPr lang="es-MX" sz="1900" b="0" i="1" smtClean="0">
                          <a:latin typeface="Cambria Math" panose="02040503050406030204" pitchFamily="18" charset="0"/>
                        </a:rPr>
                        <m:t>=1053</m:t>
                      </m:r>
                      <m:r>
                        <a:rPr lang="es-MX" sz="1900" b="0" i="1" smtClean="0">
                          <a:latin typeface="Cambria Math" panose="02040503050406030204" pitchFamily="18" charset="0"/>
                        </a:rPr>
                        <m:t>𝑖𝑛</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r>
                        <a:rPr lang="es-MX" sz="1900" b="0" i="1" smtClean="0">
                          <a:latin typeface="Cambria Math" panose="02040503050406030204" pitchFamily="18" charset="0"/>
                        </a:rPr>
                        <m:t>              =87.75</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endParaRPr lang="es-MX" sz="1900" dirty="0"/>
              </a:p>
              <a:p>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48015"/>
                <a:ext cx="9345728" cy="4646141"/>
              </a:xfrm>
              <a:blipFill>
                <a:blip r:embed="rId4"/>
                <a:stretch>
                  <a:fillRect l="-587"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43</a:t>
            </a:fld>
            <a:r>
              <a:rPr lang="es-MX"/>
              <a:t>/97</a:t>
            </a:r>
            <a:endParaRPr lang="es-MX" dirty="0"/>
          </a:p>
        </p:txBody>
      </p:sp>
    </p:spTree>
    <p:extLst>
      <p:ext uri="{BB962C8B-B14F-4D97-AF65-F5344CB8AC3E}">
        <p14:creationId xmlns:p14="http://schemas.microsoft.com/office/powerpoint/2010/main" val="2050076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6.8</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48015"/>
                <a:ext cx="9345728" cy="4790157"/>
              </a:xfrm>
            </p:spPr>
            <p:txBody>
              <a:bodyPr>
                <a:normAutofit/>
              </a:bodyPr>
              <a:lstStyle/>
              <a:p>
                <a:pPr algn="just"/>
                <a:r>
                  <a:rPr lang="es-MX" sz="1900" dirty="0"/>
                  <a:t>Pero </a:t>
                </a:r>
                <a14:m>
                  <m:oMath xmlns:m="http://schemas.openxmlformats.org/officeDocument/2006/math">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𝑍</m:t>
                            </m:r>
                          </m:e>
                          <m:sub>
                            <m:r>
                              <a:rPr lang="es-MX" sz="1900" b="0" i="1" smtClean="0">
                                <a:latin typeface="Cambria Math" panose="02040503050406030204" pitchFamily="18" charset="0"/>
                              </a:rPr>
                              <m:t>𝑦</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𝑆</m:t>
                            </m:r>
                          </m:e>
                          <m:sub>
                            <m:r>
                              <a:rPr lang="es-MX" sz="1900" b="0" i="1" smtClean="0">
                                <a:latin typeface="Cambria Math" panose="02040503050406030204" pitchFamily="18" charset="0"/>
                              </a:rPr>
                              <m:t>𝑦</m:t>
                            </m:r>
                          </m:sub>
                        </m:sSub>
                      </m:den>
                    </m:f>
                    <m:r>
                      <a:rPr lang="es-MX" sz="1900" b="0" i="1" smtClean="0">
                        <a:latin typeface="Cambria Math" panose="02040503050406030204" pitchFamily="18" charset="0"/>
                      </a:rPr>
                      <m:t>=</m:t>
                    </m:r>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32.5</m:t>
                        </m:r>
                      </m:num>
                      <m:den>
                        <m:r>
                          <a:rPr lang="es-MX" sz="1900" b="0" i="1" smtClean="0">
                            <a:latin typeface="Cambria Math" panose="02040503050406030204" pitchFamily="18" charset="0"/>
                          </a:rPr>
                          <m:t>21.4</m:t>
                        </m:r>
                      </m:den>
                    </m:f>
                    <m:r>
                      <a:rPr lang="es-MX" sz="1900" b="0" i="1" smtClean="0">
                        <a:latin typeface="Cambria Math" panose="02040503050406030204" pitchFamily="18" charset="0"/>
                      </a:rPr>
                      <m:t>=1.52</m:t>
                    </m:r>
                    <m:r>
                      <a:rPr lang="es-MX" sz="1900" b="0" i="1" smtClean="0">
                        <a:latin typeface="Cambria Math" panose="02040503050406030204" pitchFamily="18" charset="0"/>
                        <a:ea typeface="Cambria Math"/>
                      </a:rPr>
                      <m:t>&gt;1.5</m:t>
                    </m:r>
                  </m:oMath>
                </a14:m>
                <a:r>
                  <a:rPr lang="es-MX" sz="1900" dirty="0"/>
                  <a:t>, lo que significa que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𝑛𝑦</m:t>
                        </m:r>
                      </m:sub>
                    </m:sSub>
                  </m:oMath>
                </a14:m>
                <a:r>
                  <a:rPr lang="es-MX" sz="1900" dirty="0"/>
                  <a:t> debe tomarse como:</a:t>
                </a:r>
              </a:p>
              <a:p>
                <a:endParaRPr lang="es-MX" sz="1900" dirty="0"/>
              </a:p>
              <a:p>
                <a:pPr marL="0" indent="0">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d>
                        <m:dPr>
                          <m:ctrlPr>
                            <a:rPr lang="es-MX" sz="1900" i="1" smtClean="0">
                              <a:latin typeface="Cambria Math" panose="02040503050406030204" pitchFamily="18" charset="0"/>
                            </a:rPr>
                          </m:ctrlPr>
                        </m:dPr>
                        <m:e>
                          <m:r>
                            <a:rPr lang="es-MX" sz="1900" b="0" i="1" smtClean="0">
                              <a:latin typeface="Cambria Math" panose="02040503050406030204" pitchFamily="18" charset="0"/>
                            </a:rPr>
                            <m:t>1.5</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𝑦𝑦</m:t>
                              </m:r>
                            </m:sub>
                          </m:sSub>
                        </m:e>
                      </m:d>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d>
                        <m:dPr>
                          <m:ctrlPr>
                            <a:rPr lang="es-MX" sz="1900" i="1" smtClean="0">
                              <a:latin typeface="Cambria Math" panose="02040503050406030204" pitchFamily="18" charset="0"/>
                            </a:rPr>
                          </m:ctrlPr>
                        </m:dPr>
                        <m:e>
                          <m:r>
                            <a:rPr lang="es-MX" sz="1900" b="0" i="1" smtClean="0">
                              <a:latin typeface="Cambria Math" panose="02040503050406030204" pitchFamily="18" charset="0"/>
                            </a:rPr>
                            <m:t>1.5</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𝑆</m:t>
                              </m:r>
                            </m:e>
                            <m:sub>
                              <m:r>
                                <a:rPr lang="es-MX" sz="1900" b="0" i="1" smtClean="0">
                                  <a:latin typeface="Cambria Math" panose="02040503050406030204" pitchFamily="18" charset="0"/>
                                </a:rPr>
                                <m:t>𝑦</m:t>
                              </m:r>
                            </m:sub>
                          </m:sSub>
                        </m:e>
                      </m:d>
                      <m:r>
                        <a:rPr lang="es-MX" sz="1900" b="0" i="1" smtClean="0">
                          <a:latin typeface="Cambria Math" panose="02040503050406030204" pitchFamily="18" charset="0"/>
                        </a:rPr>
                        <m:t>=0.90</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1.5</m:t>
                          </m:r>
                        </m:e>
                      </m:d>
                      <m:d>
                        <m:dPr>
                          <m:ctrlPr>
                            <a:rPr lang="es-MX" sz="1900" i="1" smtClean="0">
                              <a:latin typeface="Cambria Math" panose="02040503050406030204" pitchFamily="18" charset="0"/>
                            </a:rPr>
                          </m:ctrlPr>
                        </m:dPr>
                        <m:e>
                          <m:r>
                            <a:rPr lang="es-MX" sz="1900" b="0" i="1" smtClean="0">
                              <a:latin typeface="Cambria Math" panose="02040503050406030204" pitchFamily="18" charset="0"/>
                            </a:rPr>
                            <m:t>36</m:t>
                          </m:r>
                        </m:e>
                      </m:d>
                      <m:d>
                        <m:dPr>
                          <m:ctrlPr>
                            <a:rPr lang="es-MX" sz="1900" i="1" smtClean="0">
                              <a:latin typeface="Cambria Math" panose="02040503050406030204" pitchFamily="18" charset="0"/>
                            </a:rPr>
                          </m:ctrlPr>
                        </m:dPr>
                        <m:e>
                          <m:r>
                            <a:rPr lang="es-MX" sz="1900" b="0" i="1" smtClean="0">
                              <a:latin typeface="Cambria Math" panose="02040503050406030204" pitchFamily="18" charset="0"/>
                            </a:rPr>
                            <m:t>21.4</m:t>
                          </m:r>
                        </m:e>
                      </m:d>
                      <m:r>
                        <a:rPr lang="es-MX" sz="1900" b="0" i="1" smtClean="0">
                          <a:latin typeface="Cambria Math" panose="02040503050406030204" pitchFamily="18" charset="0"/>
                        </a:rPr>
                        <m:t>=1040</m:t>
                      </m:r>
                      <m:r>
                        <a:rPr lang="es-MX" sz="1900" b="0" i="1" smtClean="0">
                          <a:latin typeface="Cambria Math" panose="02040503050406030204" pitchFamily="18" charset="0"/>
                        </a:rPr>
                        <m:t>𝑖𝑛</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r>
                        <a:rPr lang="es-MX" sz="1900" b="0" i="1" smtClean="0">
                          <a:latin typeface="Cambria Math" panose="02040503050406030204" pitchFamily="18" charset="0"/>
                        </a:rPr>
                        <m:t>=86.67</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r>
                  <a:rPr lang="es-MX" sz="1900" dirty="0"/>
                  <a:t>De la ecuación H1-1a del AISC,</a:t>
                </a:r>
              </a:p>
              <a:p>
                <a:endParaRPr lang="es-MX" sz="1900" dirty="0"/>
              </a:p>
              <a:p>
                <a:pPr marL="0" indent="0">
                  <a:buNone/>
                </a:pPr>
                <a14:m>
                  <m:oMathPara xmlns:m="http://schemas.openxmlformats.org/officeDocument/2006/math">
                    <m:oMathParaPr>
                      <m:jc m:val="center"/>
                    </m:oMathParaPr>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8</m:t>
                          </m:r>
                        </m:num>
                        <m:den>
                          <m:r>
                            <a:rPr lang="es-MX" sz="1900" b="0" i="1" smtClean="0">
                              <a:latin typeface="Cambria Math" panose="02040503050406030204" pitchFamily="18" charset="0"/>
                            </a:rPr>
                            <m:t>9</m:t>
                          </m:r>
                        </m:den>
                      </m:f>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𝑢𝑦</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𝑛𝑦</m:t>
                                  </m:r>
                                </m:sub>
                              </m:sSub>
                            </m:den>
                          </m:f>
                        </m:e>
                      </m:d>
                      <m:r>
                        <a:rPr lang="es-MX" sz="1900" b="0" i="1" smtClean="0">
                          <a:latin typeface="Cambria Math" panose="02040503050406030204" pitchFamily="18" charset="0"/>
                        </a:rPr>
                        <m:t>=0.3778+</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8</m:t>
                          </m:r>
                        </m:num>
                        <m:den>
                          <m:r>
                            <a:rPr lang="es-MX" sz="1900" b="0" i="1" smtClean="0">
                              <a:latin typeface="Cambria Math" panose="02040503050406030204" pitchFamily="18" charset="0"/>
                            </a:rPr>
                            <m:t>9</m:t>
                          </m:r>
                        </m:den>
                      </m:f>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r>
                                <a:rPr lang="es-MX" sz="1900" b="0" i="1" smtClean="0">
                                  <a:latin typeface="Cambria Math" panose="02040503050406030204" pitchFamily="18" charset="0"/>
                                </a:rPr>
                                <m:t>75</m:t>
                              </m:r>
                            </m:num>
                            <m:den>
                              <m:r>
                                <a:rPr lang="es-MX" sz="1900" b="0" i="1" smtClean="0">
                                  <a:latin typeface="Cambria Math" panose="02040503050406030204" pitchFamily="18" charset="0"/>
                                </a:rPr>
                                <m:t>233</m:t>
                              </m:r>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30</m:t>
                              </m:r>
                            </m:num>
                            <m:den>
                              <m:r>
                                <a:rPr lang="es-MX" sz="1900" b="0" i="1" smtClean="0">
                                  <a:latin typeface="Cambria Math" panose="02040503050406030204" pitchFamily="18" charset="0"/>
                                </a:rPr>
                                <m:t>86.67</m:t>
                              </m:r>
                            </m:den>
                          </m:f>
                        </m:e>
                      </m:d>
                      <m:r>
                        <a:rPr lang="es-MX" sz="1900" b="0" i="1" smtClean="0">
                          <a:latin typeface="Cambria Math" panose="02040503050406030204" pitchFamily="18" charset="0"/>
                        </a:rPr>
                        <m:t>=0.972</m:t>
                      </m:r>
                      <m:r>
                        <a:rPr lang="es-MX" sz="1900" b="0" i="1" smtClean="0">
                          <a:latin typeface="Cambria Math" panose="02040503050406030204" pitchFamily="18" charset="0"/>
                          <a:ea typeface="Cambria Math"/>
                        </a:rPr>
                        <m:t>&lt;1.0</m:t>
                      </m:r>
                    </m:oMath>
                  </m:oMathPara>
                </a14:m>
                <a:endParaRPr lang="es-MX" sz="1900" dirty="0"/>
              </a:p>
              <a:p>
                <a:pPr marL="0" indent="0" algn="ctr">
                  <a:buNone/>
                </a:pPr>
                <a:endParaRPr lang="es-MX" sz="1900" dirty="0" smtClean="0"/>
              </a:p>
              <a:p>
                <a:pPr marL="0" indent="0" algn="ctr">
                  <a:buNone/>
                </a:pPr>
                <a:r>
                  <a:rPr lang="es-MX" sz="1900" b="1" dirty="0" smtClean="0"/>
                  <a:t>(</a:t>
                </a:r>
                <a:r>
                  <a:rPr lang="es-MX" sz="1900" b="1" dirty="0"/>
                  <a:t>es satisfactorio</a:t>
                </a:r>
                <a:r>
                  <a:rPr lang="es-MX" sz="1900" b="1" dirty="0" smtClean="0"/>
                  <a:t>)</a:t>
                </a:r>
                <a:endParaRPr lang="es-MX" sz="1900" b="1" dirty="0"/>
              </a:p>
              <a:p>
                <a:pPr marL="0" indent="0" algn="ctr">
                  <a:buNone/>
                </a:pPr>
                <a:r>
                  <a:rPr lang="es-MX" sz="1900" b="1" dirty="0"/>
                  <a:t>Respuesta: use un perfil </a:t>
                </a:r>
                <a:r>
                  <a:rPr lang="es-MX" sz="1900" b="1" dirty="0" smtClean="0"/>
                  <a:t>W12”x58</a:t>
                </a:r>
                <a:endParaRPr lang="es-MX" sz="1900" b="1"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48015"/>
                <a:ext cx="9345728" cy="4790157"/>
              </a:xfrm>
              <a:blipFill>
                <a:blip r:embed="rId4"/>
                <a:stretch>
                  <a:fillRect l="-457" t="-11959"/>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44</a:t>
            </a:fld>
            <a:r>
              <a:rPr lang="es-MX"/>
              <a:t>/97</a:t>
            </a:r>
            <a:endParaRPr lang="es-MX" dirty="0"/>
          </a:p>
        </p:txBody>
      </p:sp>
    </p:spTree>
    <p:extLst>
      <p:ext uri="{BB962C8B-B14F-4D97-AF65-F5344CB8AC3E}">
        <p14:creationId xmlns:p14="http://schemas.microsoft.com/office/powerpoint/2010/main" val="3796641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MÉTODO DE YURA</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448563"/>
                <a:ext cx="9345728" cy="4862165"/>
              </a:xfrm>
            </p:spPr>
            <p:txBody>
              <a:bodyPr>
                <a:normAutofit/>
              </a:bodyPr>
              <a:lstStyle/>
              <a:p>
                <a:pPr marL="0" indent="0" algn="ctr">
                  <a:buNone/>
                </a:pPr>
                <a:endParaRPr lang="es-MX" sz="1900" dirty="0"/>
              </a:p>
              <a:p>
                <a:pPr marL="0" indent="0">
                  <a:buNone/>
                </a:pPr>
                <a:r>
                  <a:rPr lang="es-MX" sz="1900" dirty="0"/>
                  <a:t>La carga axial equivalente por usarse es:</a:t>
                </a:r>
              </a:p>
              <a:p>
                <a:endParaRPr lang="es-MX" sz="1900" dirty="0"/>
              </a:p>
              <a:p>
                <a:pPr marL="0" indent="0">
                  <a:buNone/>
                </a:pPr>
                <a14:m>
                  <m:oMathPara xmlns:m="http://schemas.openxmlformats.org/officeDocument/2006/math">
                    <m:oMathParaPr>
                      <m:jc m:val="center"/>
                    </m:oMathParaPr>
                    <m:oMath xmlns:m="http://schemas.openxmlformats.org/officeDocument/2006/math">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𝑃</m:t>
                          </m:r>
                        </m:e>
                        <m:sub>
                          <m:r>
                            <a:rPr lang="es-MX" sz="2400" b="0" i="1" smtClean="0">
                              <a:latin typeface="Cambria Math" panose="02040503050406030204" pitchFamily="18" charset="0"/>
                            </a:rPr>
                            <m:t>𝑒𝑞𝑢𝑖𝑣</m:t>
                          </m:r>
                        </m:sub>
                      </m:sSub>
                      <m:r>
                        <a:rPr lang="es-MX" sz="2400" b="0" i="1" smtClean="0">
                          <a:latin typeface="Cambria Math" panose="02040503050406030204" pitchFamily="18" charset="0"/>
                        </a:rPr>
                        <m:t>=</m:t>
                      </m:r>
                      <m:r>
                        <a:rPr lang="es-MX" sz="2400" b="0" i="1" smtClean="0">
                          <a:latin typeface="Cambria Math" panose="02040503050406030204" pitchFamily="18" charset="0"/>
                        </a:rPr>
                        <m:t>𝑃</m:t>
                      </m:r>
                      <m:r>
                        <a:rPr lang="es-MX" sz="2400" b="0" i="1" smtClean="0">
                          <a:latin typeface="Cambria Math" panose="02040503050406030204" pitchFamily="18" charset="0"/>
                        </a:rPr>
                        <m:t>+</m:t>
                      </m:r>
                      <m:f>
                        <m:fPr>
                          <m:ctrlPr>
                            <a:rPr lang="es-MX" sz="2400" i="1" smtClean="0">
                              <a:latin typeface="Cambria Math" panose="02040503050406030204" pitchFamily="18" charset="0"/>
                            </a:rPr>
                          </m:ctrlPr>
                        </m:fPr>
                        <m:num>
                          <m:r>
                            <a:rPr lang="es-MX" sz="2400" b="0" i="1" smtClean="0">
                              <a:latin typeface="Cambria Math" panose="02040503050406030204" pitchFamily="18" charset="0"/>
                            </a:rPr>
                            <m:t>2</m:t>
                          </m:r>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𝑀</m:t>
                              </m:r>
                            </m:e>
                            <m:sub>
                              <m:r>
                                <a:rPr lang="es-MX" sz="2400" b="0" i="1" smtClean="0">
                                  <a:latin typeface="Cambria Math" panose="02040503050406030204" pitchFamily="18" charset="0"/>
                                </a:rPr>
                                <m:t>𝑥</m:t>
                              </m:r>
                            </m:sub>
                          </m:sSub>
                        </m:num>
                        <m:den>
                          <m:r>
                            <a:rPr lang="es-MX" sz="2400" b="0" i="1" smtClean="0">
                              <a:latin typeface="Cambria Math" panose="02040503050406030204" pitchFamily="18" charset="0"/>
                            </a:rPr>
                            <m:t>𝑑</m:t>
                          </m:r>
                        </m:den>
                      </m:f>
                      <m:r>
                        <a:rPr lang="es-MX" sz="2400" b="0" i="1" smtClean="0">
                          <a:latin typeface="Cambria Math" panose="02040503050406030204" pitchFamily="18" charset="0"/>
                        </a:rPr>
                        <m:t>+</m:t>
                      </m:r>
                      <m:f>
                        <m:fPr>
                          <m:ctrlPr>
                            <a:rPr lang="es-MX" sz="2400" i="1" smtClean="0">
                              <a:latin typeface="Cambria Math" panose="02040503050406030204" pitchFamily="18" charset="0"/>
                            </a:rPr>
                          </m:ctrlPr>
                        </m:fPr>
                        <m:num>
                          <m:r>
                            <a:rPr lang="es-MX" sz="2400" b="0" i="1" smtClean="0">
                              <a:latin typeface="Cambria Math" panose="02040503050406030204" pitchFamily="18" charset="0"/>
                            </a:rPr>
                            <m:t>7.5</m:t>
                          </m:r>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𝑀</m:t>
                              </m:r>
                            </m:e>
                            <m:sub>
                              <m:r>
                                <a:rPr lang="es-MX" sz="2400" b="0" i="1" smtClean="0">
                                  <a:latin typeface="Cambria Math" panose="02040503050406030204" pitchFamily="18" charset="0"/>
                                </a:rPr>
                                <m:t>𝑦</m:t>
                              </m:r>
                            </m:sub>
                          </m:sSub>
                        </m:num>
                        <m:den>
                          <m:r>
                            <a:rPr lang="es-MX" sz="2400" b="0" i="1" smtClean="0">
                              <a:latin typeface="Cambria Math" panose="02040503050406030204" pitchFamily="18" charset="0"/>
                            </a:rPr>
                            <m:t>𝑏</m:t>
                          </m:r>
                        </m:den>
                      </m:f>
                    </m:oMath>
                  </m:oMathPara>
                </a14:m>
                <a:endParaRPr lang="es-MX" sz="1900" dirty="0"/>
              </a:p>
              <a:p>
                <a:r>
                  <a:rPr lang="es-MX" sz="1900" dirty="0"/>
                  <a:t>Donde:</a:t>
                </a:r>
              </a:p>
              <a:p>
                <a:pPr lvl="1"/>
                <a:r>
                  <a:rPr lang="es-MX" sz="1900" dirty="0"/>
                  <a:t>P : Carga axial factorizada.</a:t>
                </a:r>
              </a:p>
              <a:p>
                <a:pPr lvl="1"/>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𝑥</m:t>
                        </m:r>
                      </m:sub>
                    </m:sSub>
                  </m:oMath>
                </a14:m>
                <a:r>
                  <a:rPr lang="es-MX" sz="1900" dirty="0"/>
                  <a:t>: Momento factorizado respecto al eje x.</a:t>
                </a:r>
              </a:p>
              <a:p>
                <a:pPr lvl="1"/>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smtClean="0">
                            <a:latin typeface="Cambria Math" panose="02040503050406030204" pitchFamily="18" charset="0"/>
                          </a:rPr>
                          <m:t>𝑦</m:t>
                        </m:r>
                      </m:sub>
                    </m:sSub>
                  </m:oMath>
                </a14:m>
                <a:r>
                  <a:rPr lang="es-MX" sz="1900" dirty="0"/>
                  <a:t>: Momento factorizado respecto al eje y.</a:t>
                </a:r>
              </a:p>
              <a:p>
                <a:pPr lvl="1"/>
                <a:r>
                  <a:rPr lang="es-MX" sz="1900" dirty="0"/>
                  <a:t>d : Peralte de la viga</a:t>
                </a:r>
              </a:p>
              <a:p>
                <a:pPr lvl="1"/>
                <a:r>
                  <a:rPr lang="es-MX" sz="1900" dirty="0"/>
                  <a:t>b : ancho del patín de la viga.</a:t>
                </a:r>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448563"/>
                <a:ext cx="9345728" cy="4862165"/>
              </a:xfrm>
              <a:blipFill>
                <a:blip r:embed="rId4"/>
                <a:stretch>
                  <a:fillRect l="-652"/>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45</a:t>
            </a:fld>
            <a:r>
              <a:rPr lang="es-MX"/>
              <a:t>/97</a:t>
            </a:r>
            <a:endParaRPr lang="es-MX" dirty="0"/>
          </a:p>
        </p:txBody>
      </p:sp>
    </p:spTree>
    <p:extLst>
      <p:ext uri="{BB962C8B-B14F-4D97-AF65-F5344CB8AC3E}">
        <p14:creationId xmlns:p14="http://schemas.microsoft.com/office/powerpoint/2010/main" val="1889961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6.9</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48015"/>
                <a:ext cx="9345728" cy="4142085"/>
              </a:xfrm>
            </p:spPr>
            <p:txBody>
              <a:bodyPr>
                <a:normAutofit/>
              </a:bodyPr>
              <a:lstStyle/>
              <a:p>
                <a:pPr marL="0" indent="0" algn="just">
                  <a:buNone/>
                </a:pPr>
                <a:r>
                  <a:rPr lang="es-MX" sz="1900" dirty="0"/>
                  <a:t>Use el método de </a:t>
                </a:r>
                <a:r>
                  <a:rPr lang="es-MX" sz="1900" dirty="0" err="1"/>
                  <a:t>Yura</a:t>
                </a:r>
                <a:r>
                  <a:rPr lang="es-MX" sz="1900" dirty="0"/>
                  <a:t> para seleccionar un perfil W12 de prueba para la viga-columna del ejemplo 6.8</a:t>
                </a:r>
              </a:p>
              <a:p>
                <a:pPr marL="0" indent="0" algn="just">
                  <a:buNone/>
                </a:pPr>
                <a:endParaRPr lang="es-MX" sz="1900" dirty="0"/>
              </a:p>
              <a:p>
                <a:pPr algn="just"/>
                <a:r>
                  <a:rPr lang="es-MX" sz="1900" dirty="0"/>
                  <a:t>La carga axial equivalente es:</a:t>
                </a:r>
              </a:p>
              <a:p>
                <a:pPr algn="just"/>
                <a:endParaRPr lang="es-MX" sz="1900" dirty="0"/>
              </a:p>
              <a:p>
                <a:pPr marL="0" indent="0" algn="just">
                  <a:buNone/>
                </a:pPr>
                <a14:m>
                  <m:oMathPara xmlns:m="http://schemas.openxmlformats.org/officeDocument/2006/math">
                    <m:oMathParaPr>
                      <m:jc m:val="center"/>
                    </m:oMathParaPr>
                    <m:oMath xmlns:m="http://schemas.openxmlformats.org/officeDocument/2006/math">
                      <m:sSub>
                        <m:sSubPr>
                          <m:ctrlPr>
                            <a:rPr lang="es-MX" sz="2000" i="1" smtClean="0">
                              <a:latin typeface="Cambria Math" panose="02040503050406030204" pitchFamily="18" charset="0"/>
                            </a:rPr>
                          </m:ctrlPr>
                        </m:sSubPr>
                        <m:e>
                          <m:r>
                            <a:rPr lang="es-MX" sz="2000" b="0" i="1" smtClean="0">
                              <a:latin typeface="Cambria Math" panose="02040503050406030204" pitchFamily="18" charset="0"/>
                            </a:rPr>
                            <m:t>𝑃</m:t>
                          </m:r>
                        </m:e>
                        <m:sub>
                          <m:r>
                            <a:rPr lang="es-MX" sz="2000" b="0" i="1" smtClean="0">
                              <a:latin typeface="Cambria Math" panose="02040503050406030204" pitchFamily="18" charset="0"/>
                            </a:rPr>
                            <m:t>𝑒𝑞𝑢𝑖𝑣</m:t>
                          </m:r>
                        </m:sub>
                      </m:sSub>
                      <m:r>
                        <a:rPr lang="es-MX" sz="2000" b="0" i="1" smtClean="0">
                          <a:latin typeface="Cambria Math" panose="02040503050406030204" pitchFamily="18" charset="0"/>
                        </a:rPr>
                        <m:t>=</m:t>
                      </m:r>
                      <m:r>
                        <a:rPr lang="es-MX" sz="2000" b="0" i="1" smtClean="0">
                          <a:latin typeface="Cambria Math" panose="02040503050406030204" pitchFamily="18" charset="0"/>
                        </a:rPr>
                        <m:t>𝑃</m:t>
                      </m:r>
                      <m:r>
                        <a:rPr lang="es-MX" sz="2000" b="0" i="1" smtClean="0">
                          <a:latin typeface="Cambria Math" panose="02040503050406030204" pitchFamily="18" charset="0"/>
                        </a:rPr>
                        <m:t>+</m:t>
                      </m:r>
                      <m:f>
                        <m:fPr>
                          <m:ctrlPr>
                            <a:rPr lang="es-MX" sz="2000" i="1" smtClean="0">
                              <a:latin typeface="Cambria Math" panose="02040503050406030204" pitchFamily="18" charset="0"/>
                            </a:rPr>
                          </m:ctrlPr>
                        </m:fPr>
                        <m:num>
                          <m:r>
                            <a:rPr lang="es-MX" sz="2000" b="0" i="1" smtClean="0">
                              <a:latin typeface="Cambria Math" panose="02040503050406030204" pitchFamily="18" charset="0"/>
                            </a:rPr>
                            <m:t>2</m:t>
                          </m:r>
                          <m:sSub>
                            <m:sSubPr>
                              <m:ctrlPr>
                                <a:rPr lang="es-MX" sz="2000" i="1" smtClean="0">
                                  <a:latin typeface="Cambria Math" panose="02040503050406030204" pitchFamily="18" charset="0"/>
                                </a:rPr>
                              </m:ctrlPr>
                            </m:sSubPr>
                            <m:e>
                              <m:r>
                                <a:rPr lang="es-MX" sz="2000" b="0" i="1" smtClean="0">
                                  <a:latin typeface="Cambria Math" panose="02040503050406030204" pitchFamily="18" charset="0"/>
                                </a:rPr>
                                <m:t>𝑀</m:t>
                              </m:r>
                            </m:e>
                            <m:sub>
                              <m:r>
                                <a:rPr lang="es-MX" sz="2000" b="0" i="1" smtClean="0">
                                  <a:latin typeface="Cambria Math" panose="02040503050406030204" pitchFamily="18" charset="0"/>
                                </a:rPr>
                                <m:t>𝑥</m:t>
                              </m:r>
                            </m:sub>
                          </m:sSub>
                        </m:num>
                        <m:den>
                          <m:r>
                            <a:rPr lang="es-MX" sz="2000" b="0" i="1" smtClean="0">
                              <a:latin typeface="Cambria Math" panose="02040503050406030204" pitchFamily="18" charset="0"/>
                            </a:rPr>
                            <m:t>𝑑</m:t>
                          </m:r>
                        </m:den>
                      </m:f>
                      <m:r>
                        <a:rPr lang="es-MX" sz="2000" b="0" i="1" smtClean="0">
                          <a:latin typeface="Cambria Math" panose="02040503050406030204" pitchFamily="18" charset="0"/>
                        </a:rPr>
                        <m:t>+</m:t>
                      </m:r>
                      <m:f>
                        <m:fPr>
                          <m:ctrlPr>
                            <a:rPr lang="es-MX" sz="2000" i="1" smtClean="0">
                              <a:latin typeface="Cambria Math" panose="02040503050406030204" pitchFamily="18" charset="0"/>
                            </a:rPr>
                          </m:ctrlPr>
                        </m:fPr>
                        <m:num>
                          <m:r>
                            <a:rPr lang="es-MX" sz="2000" b="0" i="1" smtClean="0">
                              <a:latin typeface="Cambria Math" panose="02040503050406030204" pitchFamily="18" charset="0"/>
                            </a:rPr>
                            <m:t>75</m:t>
                          </m:r>
                          <m:sSub>
                            <m:sSubPr>
                              <m:ctrlPr>
                                <a:rPr lang="es-MX" sz="2000" i="1" smtClean="0">
                                  <a:latin typeface="Cambria Math" panose="02040503050406030204" pitchFamily="18" charset="0"/>
                                </a:rPr>
                              </m:ctrlPr>
                            </m:sSubPr>
                            <m:e>
                              <m:r>
                                <a:rPr lang="es-MX" sz="2000" b="0" i="1" smtClean="0">
                                  <a:latin typeface="Cambria Math" panose="02040503050406030204" pitchFamily="18" charset="0"/>
                                </a:rPr>
                                <m:t>𝑀</m:t>
                              </m:r>
                            </m:e>
                            <m:sub>
                              <m:r>
                                <a:rPr lang="es-MX" sz="2000" b="0" i="1" smtClean="0">
                                  <a:latin typeface="Cambria Math" panose="02040503050406030204" pitchFamily="18" charset="0"/>
                                </a:rPr>
                                <m:t>𝑦</m:t>
                              </m:r>
                            </m:sub>
                          </m:sSub>
                        </m:num>
                        <m:den>
                          <m:r>
                            <a:rPr lang="es-MX" sz="2000" b="0" i="1" smtClean="0">
                              <a:latin typeface="Cambria Math" panose="02040503050406030204" pitchFamily="18" charset="0"/>
                            </a:rPr>
                            <m:t>𝑏</m:t>
                          </m:r>
                        </m:den>
                      </m:f>
                      <m:r>
                        <a:rPr lang="es-MX" sz="2000" b="0" i="1" smtClean="0">
                          <a:latin typeface="Cambria Math" panose="02040503050406030204" pitchFamily="18" charset="0"/>
                        </a:rPr>
                        <m:t>=150+</m:t>
                      </m:r>
                      <m:f>
                        <m:fPr>
                          <m:ctrlPr>
                            <a:rPr lang="es-MX" sz="2000" i="1" smtClean="0">
                              <a:latin typeface="Cambria Math" panose="02040503050406030204" pitchFamily="18" charset="0"/>
                            </a:rPr>
                          </m:ctrlPr>
                        </m:fPr>
                        <m:num>
                          <m:r>
                            <a:rPr lang="es-MX" sz="2000" b="0" i="1" smtClean="0">
                              <a:latin typeface="Cambria Math" panose="02040503050406030204" pitchFamily="18" charset="0"/>
                            </a:rPr>
                            <m:t>2(75</m:t>
                          </m:r>
                          <m:r>
                            <a:rPr lang="es-MX" sz="2000" b="0" i="1" smtClean="0">
                              <a:latin typeface="Cambria Math" panose="02040503050406030204" pitchFamily="18" charset="0"/>
                            </a:rPr>
                            <m:t>𝑥</m:t>
                          </m:r>
                          <m:r>
                            <a:rPr lang="es-MX" sz="2000" b="0" i="1" smtClean="0">
                              <a:latin typeface="Cambria Math" panose="02040503050406030204" pitchFamily="18" charset="0"/>
                            </a:rPr>
                            <m:t>12)</m:t>
                          </m:r>
                        </m:num>
                        <m:den>
                          <m:r>
                            <a:rPr lang="es-MX" sz="2000" b="0" i="1" smtClean="0">
                              <a:latin typeface="Cambria Math" panose="02040503050406030204" pitchFamily="18" charset="0"/>
                            </a:rPr>
                            <m:t>12</m:t>
                          </m:r>
                        </m:den>
                      </m:f>
                      <m:r>
                        <a:rPr lang="es-MX" sz="2000" b="0" i="1" smtClean="0">
                          <a:latin typeface="Cambria Math" panose="02040503050406030204" pitchFamily="18" charset="0"/>
                        </a:rPr>
                        <m:t>+</m:t>
                      </m:r>
                      <m:f>
                        <m:fPr>
                          <m:ctrlPr>
                            <a:rPr lang="es-MX" sz="2000" i="1" smtClean="0">
                              <a:latin typeface="Cambria Math" panose="02040503050406030204" pitchFamily="18" charset="0"/>
                            </a:rPr>
                          </m:ctrlPr>
                        </m:fPr>
                        <m:num>
                          <m:r>
                            <a:rPr lang="es-MX" sz="2000" b="0" i="1" smtClean="0">
                              <a:latin typeface="Cambria Math" panose="02040503050406030204" pitchFamily="18" charset="0"/>
                            </a:rPr>
                            <m:t>7.5(30</m:t>
                          </m:r>
                          <m:r>
                            <a:rPr lang="es-MX" sz="2000" b="0" i="1" smtClean="0">
                              <a:latin typeface="Cambria Math" panose="02040503050406030204" pitchFamily="18" charset="0"/>
                            </a:rPr>
                            <m:t>𝑥</m:t>
                          </m:r>
                          <m:r>
                            <a:rPr lang="es-MX" sz="2000" b="0" i="1" smtClean="0">
                              <a:latin typeface="Cambria Math" panose="02040503050406030204" pitchFamily="18" charset="0"/>
                            </a:rPr>
                            <m:t>12)</m:t>
                          </m:r>
                        </m:num>
                        <m:den>
                          <m:r>
                            <a:rPr lang="es-MX" sz="2000" b="0" i="1" smtClean="0">
                              <a:latin typeface="Cambria Math" panose="02040503050406030204" pitchFamily="18" charset="0"/>
                            </a:rPr>
                            <m:t>12</m:t>
                          </m:r>
                        </m:den>
                      </m:f>
                      <m:r>
                        <a:rPr lang="es-MX" sz="2000" b="0" i="1" smtClean="0">
                          <a:latin typeface="Cambria Math" panose="02040503050406030204" pitchFamily="18" charset="0"/>
                        </a:rPr>
                        <m:t>=525</m:t>
                      </m:r>
                      <m:r>
                        <a:rPr lang="es-MX" sz="2000" b="0" i="1" smtClean="0">
                          <a:latin typeface="Cambria Math" panose="02040503050406030204" pitchFamily="18" charset="0"/>
                        </a:rPr>
                        <m:t>𝑘𝑖𝑝𝑠</m:t>
                      </m:r>
                    </m:oMath>
                  </m:oMathPara>
                </a14:m>
                <a:endParaRPr lang="es-MX" sz="2000" dirty="0"/>
              </a:p>
              <a:p>
                <a:pPr marL="0" indent="0" algn="just">
                  <a:buNone/>
                </a:pPr>
                <a:endParaRPr lang="es-MX" sz="1900" dirty="0"/>
              </a:p>
              <a:p>
                <a:pPr algn="just"/>
                <a:r>
                  <a:rPr lang="es-MX" sz="1900" dirty="0"/>
                  <a:t>Donde el ancho b se supone que es 12”. De las tablas para columnas ensaye </a:t>
                </a:r>
                <a:r>
                  <a:rPr lang="es-MX" sz="1900" dirty="0" smtClean="0"/>
                  <a:t>W12”x72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=537</m:t>
                    </m:r>
                    <m:r>
                      <a:rPr lang="es-MX" sz="1900" b="0" i="1" smtClean="0">
                        <a:latin typeface="Cambria Math" panose="02040503050406030204" pitchFamily="18" charset="0"/>
                      </a:rPr>
                      <m:t>𝑘𝑖𝑝𝑠</m:t>
                    </m:r>
                    <m:r>
                      <a:rPr lang="es-MX" sz="1900" b="0" i="1" smtClean="0">
                        <a:latin typeface="Cambria Math" panose="02040503050406030204" pitchFamily="18" charset="0"/>
                      </a:rPr>
                      <m:t>)</m:t>
                    </m:r>
                  </m:oMath>
                </a14:m>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48015"/>
                <a:ext cx="9345728" cy="4142085"/>
              </a:xfrm>
              <a:blipFill>
                <a:blip r:embed="rId4"/>
                <a:stretch>
                  <a:fillRect l="-587" t="-1471"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46</a:t>
            </a:fld>
            <a:r>
              <a:rPr lang="es-MX"/>
              <a:t>/97</a:t>
            </a:r>
            <a:endParaRPr lang="es-MX" dirty="0"/>
          </a:p>
        </p:txBody>
      </p:sp>
    </p:spTree>
    <p:extLst>
      <p:ext uri="{BB962C8B-B14F-4D97-AF65-F5344CB8AC3E}">
        <p14:creationId xmlns:p14="http://schemas.microsoft.com/office/powerpoint/2010/main" val="1208252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6.9</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52326"/>
                <a:ext cx="9354448" cy="4574133"/>
              </a:xfrm>
            </p:spPr>
            <p:txBody>
              <a:bodyPr>
                <a:normAutofit/>
              </a:bodyPr>
              <a:lstStyle/>
              <a:p>
                <a:pPr marL="0" indent="0" algn="just">
                  <a:buNone/>
                </a:pPr>
                <a:r>
                  <a:rPr lang="es-MX" sz="1900" dirty="0"/>
                  <a:t>Cuando los términos de flexión dominan, </a:t>
                </a:r>
                <a:r>
                  <a:rPr lang="es-MX" sz="1900" dirty="0" err="1"/>
                  <a:t>Yura</a:t>
                </a:r>
                <a:r>
                  <a:rPr lang="es-MX" sz="1900" dirty="0"/>
                  <a:t> recomienda que la carga axial se convierta en un momento flexionante equivalente con respecto al eje x. </a:t>
                </a:r>
                <a:r>
                  <a:rPr lang="es-MX" sz="1900" dirty="0" smtClean="0"/>
                  <a:t>Un </a:t>
                </a:r>
                <a:r>
                  <a:rPr lang="es-MX" sz="1900" dirty="0"/>
                  <a:t>perfil de prueba puede, entonces, seleccionarse de las cartas de diseño de vigas en la parte 3 del manual. Este momento equivalente es:</a:t>
                </a:r>
              </a:p>
              <a:p>
                <a:endParaRPr lang="es-MX" sz="1900" dirty="0"/>
              </a:p>
              <a:p>
                <a:pPr marL="0" indent="0" algn="ctr">
                  <a:buNone/>
                </a:pPr>
                <a14:m>
                  <m:oMath xmlns:m="http://schemas.openxmlformats.org/officeDocument/2006/math">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𝑀</m:t>
                        </m:r>
                      </m:e>
                      <m:sub>
                        <m:r>
                          <a:rPr lang="es-MX" sz="2400" b="0" i="1" smtClean="0">
                            <a:latin typeface="Cambria Math" panose="02040503050406030204" pitchFamily="18" charset="0"/>
                          </a:rPr>
                          <m:t>𝑒𝑞𝑢𝑖𝑣</m:t>
                        </m:r>
                      </m:sub>
                    </m:sSub>
                    <m:r>
                      <a:rPr lang="es-MX" sz="2400" b="0" i="1" smtClean="0">
                        <a:latin typeface="Cambria Math" panose="02040503050406030204" pitchFamily="18" charset="0"/>
                      </a:rPr>
                      <m:t>= </m:t>
                    </m:r>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𝑀</m:t>
                        </m:r>
                      </m:e>
                      <m:sub>
                        <m:r>
                          <a:rPr lang="es-MX" sz="2400" b="0" i="1" smtClean="0">
                            <a:latin typeface="Cambria Math" panose="02040503050406030204" pitchFamily="18" charset="0"/>
                          </a:rPr>
                          <m:t>𝑥</m:t>
                        </m:r>
                      </m:sub>
                    </m:sSub>
                    <m:r>
                      <a:rPr lang="es-MX" sz="2400" b="0" i="1" smtClean="0">
                        <a:latin typeface="Cambria Math" panose="02040503050406030204" pitchFamily="18" charset="0"/>
                      </a:rPr>
                      <m:t>+</m:t>
                    </m:r>
                    <m:r>
                      <a:rPr lang="es-MX" sz="2400" b="0" i="1" smtClean="0">
                        <a:latin typeface="Cambria Math" panose="02040503050406030204" pitchFamily="18" charset="0"/>
                      </a:rPr>
                      <m:t>𝑃</m:t>
                    </m:r>
                    <m:f>
                      <m:fPr>
                        <m:ctrlPr>
                          <a:rPr lang="es-MX" sz="2400" i="1" smtClean="0">
                            <a:latin typeface="Cambria Math" panose="02040503050406030204" pitchFamily="18" charset="0"/>
                          </a:rPr>
                        </m:ctrlPr>
                      </m:fPr>
                      <m:num>
                        <m:r>
                          <a:rPr lang="es-MX" sz="2400" b="0" i="1" smtClean="0">
                            <a:latin typeface="Cambria Math" panose="02040503050406030204" pitchFamily="18" charset="0"/>
                          </a:rPr>
                          <m:t>𝑑</m:t>
                        </m:r>
                      </m:num>
                      <m:den>
                        <m:r>
                          <a:rPr lang="es-MX" sz="2400" b="0" i="1" smtClean="0">
                            <a:latin typeface="Cambria Math" panose="02040503050406030204" pitchFamily="18" charset="0"/>
                          </a:rPr>
                          <m:t>2</m:t>
                        </m:r>
                      </m:den>
                    </m:f>
                  </m:oMath>
                </a14:m>
                <a:r>
                  <a:rPr lang="es-MX" sz="2400" dirty="0"/>
                  <a:t> </a:t>
                </a:r>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52326"/>
                <a:ext cx="9354448" cy="4574133"/>
              </a:xfrm>
              <a:blipFill>
                <a:blip r:embed="rId4"/>
                <a:stretch>
                  <a:fillRect l="-652" t="-1333"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47</a:t>
            </a:fld>
            <a:r>
              <a:rPr lang="es-MX"/>
              <a:t>/97</a:t>
            </a:r>
            <a:endParaRPr lang="es-MX" dirty="0"/>
          </a:p>
        </p:txBody>
      </p:sp>
    </p:spTree>
    <p:extLst>
      <p:ext uri="{BB962C8B-B14F-4D97-AF65-F5344CB8AC3E}">
        <p14:creationId xmlns:p14="http://schemas.microsoft.com/office/powerpoint/2010/main" val="214383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VIGAS-COLUMNAS NO ARRIOSTRADAS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3926061"/>
              </a:xfrm>
            </p:spPr>
            <p:txBody>
              <a:bodyPr>
                <a:normAutofit/>
              </a:bodyPr>
              <a:lstStyle/>
              <a:p>
                <a:pPr marL="0" indent="0" algn="just">
                  <a:buNone/>
                </a:pPr>
                <a:r>
                  <a:rPr lang="es-MX" sz="1900" dirty="0"/>
                  <a:t>El diseño preliminar de vigas-columnas en marcos arriostrados ya ha sido ilustrado. El factor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oMath>
                </a14:m>
                <a:r>
                  <a:rPr lang="es-MX" sz="1900" dirty="0"/>
                  <a:t> se supone igual a 1.0 para fines de seleccionar un perfil de prueba. Para vigas-columnas sometidas a un desplazamiento lateral, el factor de amplificación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a:t> se basa en varias cantidades que no pueden ser conocidas hasta que todas las columnas del marco hayan sido seleccionadas. Si la ecuación C1-4 del AISC se usa para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a:t>, la deflexión </a:t>
                </a:r>
                <a:r>
                  <a:rPr lang="es-MX" sz="1900" dirty="0" smtClean="0"/>
                  <a:t>lateral,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𝑜h</m:t>
                        </m:r>
                      </m:sub>
                    </m:sSub>
                  </m:oMath>
                </a14:m>
                <a:r>
                  <a:rPr lang="es-MX" sz="1900" dirty="0" smtClean="0"/>
                  <a:t>, </a:t>
                </a:r>
                <a:r>
                  <a:rPr lang="es-MX" sz="1900" dirty="0"/>
                  <a:t>puede no estar disponible para un diseño preliminar. Si se emplea la </a:t>
                </a:r>
                <a:r>
                  <a:rPr lang="es-MX" sz="1900" dirty="0" smtClean="0"/>
                  <a:t>ecuación, </a:t>
                </a:r>
                <a:r>
                  <a:rPr lang="es-MX" sz="1900" dirty="0"/>
                  <a:t>C1-5 del </a:t>
                </a:r>
                <a:r>
                  <a:rPr lang="es-MX" sz="1900" dirty="0" smtClean="0"/>
                  <a:t>AISC, </a:t>
                </a:r>
                <a14:m>
                  <m:oMath xmlns:m="http://schemas.openxmlformats.org/officeDocument/2006/math">
                    <m:r>
                      <a:rPr lang="el-GR" sz="1900" b="0" i="1" smtClean="0">
                        <a:latin typeface="Cambria Math" panose="02040503050406030204" pitchFamily="18" charset="0"/>
                      </a:rPr>
                      <m:t>𝛴</m:t>
                    </m:r>
                    <m:sSub>
                      <m:sSubPr>
                        <m:ctrlPr>
                          <a:rPr lang="el-GR"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2</m:t>
                        </m:r>
                      </m:sub>
                    </m:sSub>
                  </m:oMath>
                </a14:m>
                <a:r>
                  <a:rPr lang="es-MX" sz="1900" dirty="0"/>
                  <a:t> puede no ser conocida. Los siguientes métodos se sugieren para evaluar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a:t>:  </a:t>
                </a:r>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3926061"/>
              </a:xfrm>
              <a:blipFill>
                <a:blip r:embed="rId4"/>
                <a:stretch>
                  <a:fillRect l="-587" t="-1553"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48</a:t>
            </a:fld>
            <a:r>
              <a:rPr lang="es-MX"/>
              <a:t>/97</a:t>
            </a:r>
            <a:endParaRPr lang="es-MX" dirty="0"/>
          </a:p>
        </p:txBody>
      </p:sp>
    </p:spTree>
    <p:extLst>
      <p:ext uri="{BB962C8B-B14F-4D97-AF65-F5344CB8AC3E}">
        <p14:creationId xmlns:p14="http://schemas.microsoft.com/office/powerpoint/2010/main" val="1731640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VIGAS-COLUMNAS NO ARRIOSTRADAS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55171"/>
                <a:ext cx="9345728" cy="4574133"/>
              </a:xfrm>
            </p:spPr>
            <p:txBody>
              <a:bodyPr>
                <a:normAutofit/>
              </a:bodyPr>
              <a:lstStyle/>
              <a:p>
                <a:pPr algn="just"/>
                <a:r>
                  <a:rPr lang="es-MX" sz="1900" b="1" dirty="0" smtClean="0"/>
                  <a:t>Método1</a:t>
                </a:r>
                <a:r>
                  <a:rPr lang="es-MX" sz="1900" b="1" dirty="0"/>
                  <a:t>:  </a:t>
                </a:r>
                <a:r>
                  <a:rPr lang="es-MX" sz="1900" dirty="0"/>
                  <a:t>suponga que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r>
                      <a:rPr lang="es-MX" sz="1900" b="0" i="1" smtClean="0">
                        <a:latin typeface="Cambria Math" panose="02040503050406030204" pitchFamily="18" charset="0"/>
                      </a:rPr>
                      <m:t>=1.0</m:t>
                    </m:r>
                  </m:oMath>
                </a14:m>
                <a:r>
                  <a:rPr lang="es-MX" sz="1900" dirty="0"/>
                  <a:t>. Después de que se ha seleccionado un perfil de prueba, calcule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a:t> con la </a:t>
                </a:r>
                <a:r>
                  <a:rPr lang="es-MX" sz="1900" dirty="0" smtClean="0"/>
                  <a:t>ecuación, C1-5 </a:t>
                </a:r>
                <a:r>
                  <a:rPr lang="es-MX" sz="1900" dirty="0"/>
                  <a:t>del </a:t>
                </a:r>
                <a:r>
                  <a:rPr lang="es-MX" sz="1900" dirty="0" smtClean="0"/>
                  <a:t>AISC, </a:t>
                </a:r>
                <a:r>
                  <a:rPr lang="es-MX" sz="1900" dirty="0"/>
                  <a:t>al suponer que </a:t>
                </a:r>
                <a14:m>
                  <m:oMath xmlns:m="http://schemas.openxmlformats.org/officeDocument/2006/math">
                    <m:f>
                      <m:fPr>
                        <m:type m:val="skw"/>
                        <m:ctrlPr>
                          <a:rPr lang="es-MX" sz="1900" i="1" smtClean="0">
                            <a:latin typeface="Cambria Math" panose="02040503050406030204" pitchFamily="18" charset="0"/>
                          </a:rPr>
                        </m:ctrlPr>
                      </m:fPr>
                      <m:num>
                        <m:r>
                          <a:rPr lang="el-GR" sz="1900" b="0" i="1" smtClean="0">
                            <a:latin typeface="Cambria Math" panose="02040503050406030204" pitchFamily="18" charset="0"/>
                          </a:rPr>
                          <m:t>𝛴</m:t>
                        </m:r>
                        <m:sSub>
                          <m:sSubPr>
                            <m:ctrlPr>
                              <a:rPr lang="el-GR"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r>
                          <a:rPr lang="el-GR" sz="1900" b="0" i="1" smtClean="0">
                            <a:latin typeface="Cambria Math" panose="02040503050406030204" pitchFamily="18" charset="0"/>
                          </a:rPr>
                          <m:t>𝛴</m:t>
                        </m:r>
                        <m:sSub>
                          <m:sSubPr>
                            <m:ctrlPr>
                              <a:rPr lang="el-GR"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2</m:t>
                            </m:r>
                          </m:sub>
                        </m:sSub>
                      </m:den>
                    </m:f>
                  </m:oMath>
                </a14:m>
                <a:r>
                  <a:rPr lang="es-MX" sz="1900" dirty="0"/>
                  <a:t> es la misma que </a:t>
                </a:r>
                <a14:m>
                  <m:oMath xmlns:m="http://schemas.openxmlformats.org/officeDocument/2006/math">
                    <m:f>
                      <m:fPr>
                        <m:type m:val="skw"/>
                        <m:ctrlPr>
                          <a:rPr lang="es-MX" sz="1900" i="1">
                            <a:latin typeface="Cambria Math" panose="02040503050406030204" pitchFamily="18" charset="0"/>
                          </a:rPr>
                        </m:ctrlPr>
                      </m:fPr>
                      <m:num>
                        <m:sSub>
                          <m:sSubPr>
                            <m:ctrlPr>
                              <a:rPr lang="el-GR"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sSub>
                          <m:sSubPr>
                            <m:ctrlPr>
                              <a:rPr lang="el-GR"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𝑒</m:t>
                            </m:r>
                            <m:r>
                              <a:rPr lang="es-MX" sz="1900" b="0" i="1">
                                <a:latin typeface="Cambria Math" panose="02040503050406030204" pitchFamily="18" charset="0"/>
                              </a:rPr>
                              <m:t>2</m:t>
                            </m:r>
                          </m:sub>
                        </m:sSub>
                      </m:den>
                    </m:f>
                  </m:oMath>
                </a14:m>
                <a:r>
                  <a:rPr lang="es-MX" sz="1900" dirty="0"/>
                  <a:t> para el miembro en consideración.</a:t>
                </a:r>
              </a:p>
              <a:p>
                <a:pPr algn="just"/>
                <a:r>
                  <a:rPr lang="es-MX" sz="1900" b="1" dirty="0" smtClean="0"/>
                  <a:t>Método2</a:t>
                </a:r>
                <a:r>
                  <a:rPr lang="es-MX" sz="1900" b="1" dirty="0"/>
                  <a:t>: </a:t>
                </a:r>
                <a:r>
                  <a:rPr lang="es-MX" sz="1900" dirty="0" smtClean="0"/>
                  <a:t>utilice </a:t>
                </a:r>
                <a:r>
                  <a:rPr lang="es-MX" sz="1900" dirty="0"/>
                  <a:t>un limite predeterminado para el índice de </a:t>
                </a:r>
                <a:r>
                  <a:rPr lang="es-MX" sz="1900" dirty="0" smtClean="0"/>
                  <a:t>ladeo, </a:t>
                </a:r>
                <a14:m>
                  <m:oMath xmlns:m="http://schemas.openxmlformats.org/officeDocument/2006/math">
                    <m:f>
                      <m:fPr>
                        <m:type m:val="lin"/>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𝑜h</m:t>
                            </m:r>
                          </m:sub>
                        </m:sSub>
                      </m:num>
                      <m:den>
                        <m:r>
                          <a:rPr lang="es-MX" sz="1900" b="0" i="1" smtClean="0">
                            <a:latin typeface="Cambria Math" panose="02040503050406030204" pitchFamily="18" charset="0"/>
                          </a:rPr>
                          <m:t>𝐿</m:t>
                        </m:r>
                      </m:den>
                    </m:f>
                  </m:oMath>
                </a14:m>
                <a:r>
                  <a:rPr lang="es-MX" sz="1900" dirty="0" smtClean="0"/>
                  <a:t>, </a:t>
                </a:r>
                <a:r>
                  <a:rPr lang="es-MX" sz="1900" dirty="0"/>
                  <a:t>que es la razón del desplazamiento de piso a la altura de este </a:t>
                </a:r>
                <a:r>
                  <a:rPr lang="es-MX" sz="1900" dirty="0" smtClean="0"/>
                  <a:t>último</a:t>
                </a:r>
                <a:r>
                  <a:rPr lang="es-MX" sz="1900" dirty="0"/>
                  <a:t>. El empleo de un índice de ladeo permisible máximo es un requisito de servicio similar al límite impuesto a las deflexiones de las vigas. Recuerde </a:t>
                </a:r>
                <a:r>
                  <a:rPr lang="es-MX" sz="1900" dirty="0" smtClean="0"/>
                  <a:t>que,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𝑜h</m:t>
                        </m:r>
                      </m:sub>
                    </m:sSub>
                  </m:oMath>
                </a14:m>
                <a:r>
                  <a:rPr lang="es-MX" sz="1900" dirty="0" smtClean="0"/>
                  <a:t>, </a:t>
                </a:r>
                <a:r>
                  <a:rPr lang="es-MX" sz="1900" dirty="0"/>
                  <a:t>es el ladeo </a:t>
                </a:r>
                <a:r>
                  <a:rPr lang="es-MX" sz="1900" dirty="0" smtClean="0"/>
                  <a:t>provocado por, </a:t>
                </a:r>
                <a14:m>
                  <m:oMath xmlns:m="http://schemas.openxmlformats.org/officeDocument/2006/math">
                    <m:r>
                      <a:rPr lang="el-GR" sz="1900" b="0" i="1" smtClean="0">
                        <a:latin typeface="Cambria Math" panose="02040503050406030204" pitchFamily="18" charset="0"/>
                      </a:rPr>
                      <m:t>𝛴</m:t>
                    </m:r>
                    <m:r>
                      <a:rPr lang="es-MX" sz="1900" b="0" i="1" smtClean="0">
                        <a:latin typeface="Cambria Math" panose="02040503050406030204" pitchFamily="18" charset="0"/>
                      </a:rPr>
                      <m:t>𝐻</m:t>
                    </m:r>
                    <m:r>
                      <a:rPr lang="es-MX" sz="1900" b="0" i="0" smtClean="0">
                        <a:latin typeface="Cambria Math" panose="02040503050406030204" pitchFamily="18" charset="0"/>
                      </a:rPr>
                      <m:t>,</m:t>
                    </m:r>
                  </m:oMath>
                </a14:m>
                <a:r>
                  <a:rPr lang="es-MX" sz="1900" dirty="0"/>
                  <a:t> por lo que si el índice de ladeo se basa en </a:t>
                </a:r>
                <a:r>
                  <a:rPr lang="es-MX" sz="1900" dirty="0" smtClean="0"/>
                  <a:t>las cargas </a:t>
                </a:r>
                <a:r>
                  <a:rPr lang="es-MX" sz="1900" dirty="0"/>
                  <a:t>de </a:t>
                </a:r>
                <a:r>
                  <a:rPr lang="es-MX" sz="1900" dirty="0" smtClean="0"/>
                  <a:t>servicio; </a:t>
                </a:r>
                <a:r>
                  <a:rPr lang="es-MX" sz="1900" dirty="0"/>
                  <a:t>entonces las cargas </a:t>
                </a:r>
                <a:r>
                  <a:rPr lang="es-MX" sz="1900" dirty="0" smtClean="0"/>
                  <a:t>laterales, </a:t>
                </a:r>
                <a:r>
                  <a:rPr lang="es-MX" sz="1900" i="1" dirty="0" smtClean="0"/>
                  <a:t>H, </a:t>
                </a:r>
                <a:r>
                  <a:rPr lang="es-MX" sz="1900" dirty="0"/>
                  <a:t>deben también ser cargas de servicio. El uso de un índice de ladeo prescrito, permite al ingeniero determinar el valor final </a:t>
                </a:r>
                <a:r>
                  <a:rPr lang="es-MX" sz="1900" dirty="0" smtClean="0"/>
                  <a:t>de,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smtClean="0"/>
                  <a:t>, </a:t>
                </a:r>
                <a:r>
                  <a:rPr lang="es-MX" sz="1900" dirty="0"/>
                  <a:t>desde el principio. </a:t>
                </a:r>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55171"/>
                <a:ext cx="9345728" cy="4574133"/>
              </a:xfrm>
              <a:blipFill>
                <a:blip r:embed="rId4"/>
                <a:stretch>
                  <a:fillRect l="-457" t="-7590" r="-632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49</a:t>
            </a:fld>
            <a:r>
              <a:rPr lang="es-MX"/>
              <a:t>/97</a:t>
            </a:r>
            <a:endParaRPr lang="es-MX" dirty="0"/>
          </a:p>
        </p:txBody>
      </p:sp>
    </p:spTree>
    <p:extLst>
      <p:ext uri="{BB962C8B-B14F-4D97-AF65-F5344CB8AC3E}">
        <p14:creationId xmlns:p14="http://schemas.microsoft.com/office/powerpoint/2010/main" val="382795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DIAGRAMAS DE INTERACCIÓN</a:t>
            </a:r>
          </a:p>
        </p:txBody>
      </p:sp>
      <p:sp>
        <p:nvSpPr>
          <p:cNvPr id="12" name="Text Box 18"/>
          <p:cNvSpPr txBox="1">
            <a:spLocks noChangeArrowheads="1"/>
          </p:cNvSpPr>
          <p:nvPr/>
        </p:nvSpPr>
        <p:spPr bwMode="auto">
          <a:xfrm>
            <a:off x="474561" y="1790080"/>
            <a:ext cx="9354448" cy="1277273"/>
          </a:xfrm>
          <a:prstGeom prst="rect">
            <a:avLst/>
          </a:prstGeom>
          <a:noFill/>
          <a:ln w="9525">
            <a:noFill/>
            <a:miter lim="800000"/>
            <a:headEnd/>
            <a:tailEnd/>
          </a:ln>
          <a:effectLst/>
        </p:spPr>
        <p:txBody>
          <a:bodyPr wrap="square">
            <a:spAutoFit/>
          </a:bodyPr>
          <a:lstStyle/>
          <a:p>
            <a:pPr algn="just">
              <a:defRPr/>
            </a:pPr>
            <a:r>
              <a:rPr lang="es-ES" sz="1900" dirty="0"/>
              <a:t>Fórmulas de interacción</a:t>
            </a:r>
          </a:p>
          <a:p>
            <a:pPr algn="just">
              <a:defRPr/>
            </a:pPr>
            <a:endParaRPr lang="es-ES" sz="1900" dirty="0"/>
          </a:p>
          <a:p>
            <a:pPr algn="just">
              <a:defRPr/>
            </a:pPr>
            <a:r>
              <a:rPr lang="es-ES" sz="1900" dirty="0"/>
              <a:t>La desigualdad de la ecuación 2.3 puede escribirse de la forma siguiente </a:t>
            </a:r>
          </a:p>
          <a:p>
            <a:pPr algn="just">
              <a:defRPr/>
            </a:pPr>
            <a:endParaRPr lang="es-ES" sz="1900" dirty="0"/>
          </a:p>
        </p:txBody>
      </p:sp>
      <p:sp>
        <p:nvSpPr>
          <p:cNvPr id="19" name="14 CuadroTexto"/>
          <p:cNvSpPr txBox="1"/>
          <p:nvPr/>
        </p:nvSpPr>
        <p:spPr>
          <a:xfrm>
            <a:off x="474561" y="3670593"/>
            <a:ext cx="9354448" cy="1261884"/>
          </a:xfrm>
          <a:prstGeom prst="rect">
            <a:avLst/>
          </a:prstGeom>
          <a:noFill/>
        </p:spPr>
        <p:txBody>
          <a:bodyPr wrap="square">
            <a:spAutoFit/>
          </a:bodyPr>
          <a:lstStyle/>
          <a:p>
            <a:pPr algn="just" fontAlgn="base">
              <a:spcBef>
                <a:spcPct val="0"/>
              </a:spcBef>
              <a:spcAft>
                <a:spcPct val="0"/>
              </a:spcAft>
              <a:defRPr/>
            </a:pPr>
            <a:r>
              <a:rPr lang="es-MX" sz="1900" dirty="0"/>
              <a:t>Si más de un tipo de resistencia está implicada, la ecuación 6.1 se empleará para formar la base de una forma de interacción. En conjunto con la flexión biaxial, la suma de las razones carga – resistencia debe limitarse a la unidad. Por ejemplo, si actúan la flexión y la compresión axial, la fórmula de la interacción sería. </a:t>
            </a:r>
          </a:p>
        </p:txBody>
      </p:sp>
      <mc:AlternateContent xmlns:mc="http://schemas.openxmlformats.org/markup-compatibility/2006" xmlns:a14="http://schemas.microsoft.com/office/drawing/2010/main">
        <mc:Choice Requires="a14">
          <p:sp>
            <p:nvSpPr>
              <p:cNvPr id="2" name="CuadroTexto 1"/>
              <p:cNvSpPr txBox="1"/>
              <p:nvPr/>
            </p:nvSpPr>
            <p:spPr>
              <a:xfrm>
                <a:off x="1027484" y="2767534"/>
                <a:ext cx="8588505" cy="764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400" b="0" i="1" smtClean="0">
                              <a:latin typeface="Cambria Math" panose="02040503050406030204" pitchFamily="18" charset="0"/>
                            </a:rPr>
                          </m:ctrlPr>
                        </m:fPr>
                        <m:num>
                          <m:r>
                            <a:rPr lang="es-MX" sz="2400" i="1" smtClean="0">
                              <a:latin typeface="Cambria Math" panose="02040503050406030204" pitchFamily="18" charset="0"/>
                            </a:rPr>
                            <m:t>∑</m:t>
                          </m:r>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𝑌</m:t>
                              </m:r>
                            </m:e>
                            <m:sub>
                              <m:r>
                                <a:rPr lang="es-MX" sz="2400" b="0" i="1" smtClean="0">
                                  <a:latin typeface="Cambria Math" panose="02040503050406030204" pitchFamily="18" charset="0"/>
                                </a:rPr>
                                <m:t>𝑖</m:t>
                              </m:r>
                            </m:sub>
                          </m:sSub>
                          <m:sSub>
                            <m:sSubPr>
                              <m:ctrlPr>
                                <a:rPr lang="es-MX" sz="2400" i="1" smtClean="0">
                                  <a:latin typeface="Cambria Math" panose="02040503050406030204" pitchFamily="18" charset="0"/>
                                </a:rPr>
                              </m:ctrlPr>
                            </m:sSubPr>
                            <m:e>
                              <m:r>
                                <a:rPr lang="es-MX" sz="2400" b="0" i="1" smtClean="0">
                                  <a:latin typeface="Cambria Math" panose="02040503050406030204" pitchFamily="18" charset="0"/>
                                </a:rPr>
                                <m:t>𝑄</m:t>
                              </m:r>
                            </m:e>
                            <m:sub>
                              <m:r>
                                <a:rPr lang="es-MX" sz="2400" b="0" i="1" smtClean="0">
                                  <a:latin typeface="Cambria Math" panose="02040503050406030204" pitchFamily="18" charset="0"/>
                                </a:rPr>
                                <m:t>𝑖</m:t>
                              </m:r>
                            </m:sub>
                          </m:sSub>
                        </m:num>
                        <m:den>
                          <m:r>
                            <m:rPr>
                              <m:sty m:val="p"/>
                            </m:rPr>
                            <a:rPr lang="el-GR" sz="2400" b="0" i="1" smtClean="0">
                              <a:latin typeface="Cambria Math" panose="02040503050406030204" pitchFamily="18" charset="0"/>
                            </a:rPr>
                            <m:t>φ</m:t>
                          </m:r>
                          <m:r>
                            <a:rPr lang="es-MX" sz="2400" b="0" i="1" smtClean="0">
                              <a:latin typeface="Cambria Math" panose="02040503050406030204" pitchFamily="18" charset="0"/>
                            </a:rPr>
                            <m:t>𝑅𝑛</m:t>
                          </m:r>
                        </m:den>
                      </m:f>
                      <m:r>
                        <a:rPr lang="es-MX" sz="2400" b="0" i="1" smtClean="0">
                          <a:latin typeface="Cambria Math" panose="02040503050406030204" pitchFamily="18" charset="0"/>
                        </a:rPr>
                        <m:t>                                </m:t>
                      </m:r>
                      <m:r>
                        <a:rPr lang="es-MX" sz="2400" b="0" i="1" smtClean="0">
                          <a:latin typeface="Cambria Math" panose="02040503050406030204" pitchFamily="18" charset="0"/>
                        </a:rPr>
                        <m:t>𝑜</m:t>
                      </m:r>
                      <m:r>
                        <a:rPr lang="es-MX" sz="2400" b="0" i="1" smtClean="0">
                          <a:latin typeface="Cambria Math" panose="02040503050406030204" pitchFamily="18" charset="0"/>
                        </a:rPr>
                        <m:t>                 </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m:t>
                          </m:r>
                          <m:r>
                            <a:rPr lang="es-MX" sz="2400" b="0" i="1" smtClean="0">
                              <a:latin typeface="Cambria Math" panose="02040503050406030204" pitchFamily="18" charset="0"/>
                            </a:rPr>
                            <m:t>𝑒𝑓𝑒𝑐𝑡𝑜𝑠</m:t>
                          </m:r>
                          <m:r>
                            <a:rPr lang="es-MX" sz="2400" b="0" i="1" smtClean="0">
                              <a:latin typeface="Cambria Math" panose="02040503050406030204" pitchFamily="18" charset="0"/>
                            </a:rPr>
                            <m:t> </m:t>
                          </m:r>
                          <m:r>
                            <a:rPr lang="es-MX" sz="2400" b="0" i="1" smtClean="0">
                              <a:latin typeface="Cambria Math" panose="02040503050406030204" pitchFamily="18" charset="0"/>
                            </a:rPr>
                            <m:t>𝑑𝑒</m:t>
                          </m:r>
                          <m:r>
                            <a:rPr lang="es-MX" sz="2400" b="0" i="1" smtClean="0">
                              <a:latin typeface="Cambria Math" panose="02040503050406030204" pitchFamily="18" charset="0"/>
                            </a:rPr>
                            <m:t> </m:t>
                          </m:r>
                          <m:r>
                            <a:rPr lang="es-MX" sz="2400" b="0" i="1" smtClean="0">
                              <a:latin typeface="Cambria Math" panose="02040503050406030204" pitchFamily="18" charset="0"/>
                            </a:rPr>
                            <m:t>𝑙𝑎𝑠</m:t>
                          </m:r>
                          <m:r>
                            <a:rPr lang="es-MX" sz="2400" b="0" i="1" smtClean="0">
                              <a:latin typeface="Cambria Math" panose="02040503050406030204" pitchFamily="18" charset="0"/>
                            </a:rPr>
                            <m:t> </m:t>
                          </m:r>
                          <m:r>
                            <a:rPr lang="es-MX" sz="2400" b="0" i="1" smtClean="0">
                              <a:latin typeface="Cambria Math" panose="02040503050406030204" pitchFamily="18" charset="0"/>
                            </a:rPr>
                            <m:t>𝑐𝑎𝑟𝑔𝑎𝑠</m:t>
                          </m:r>
                        </m:num>
                        <m:den>
                          <m:r>
                            <a:rPr lang="es-MX" sz="2400" b="0" i="1" smtClean="0">
                              <a:latin typeface="Cambria Math" panose="02040503050406030204" pitchFamily="18" charset="0"/>
                            </a:rPr>
                            <m:t>𝑟𝑒𝑠𝑖𝑠𝑡𝑒𝑛𝑐𝑖𝑎𝑠</m:t>
                          </m:r>
                        </m:den>
                      </m:f>
                      <m:r>
                        <a:rPr lang="es-MX" sz="2400" b="0" i="1" smtClean="0">
                          <a:latin typeface="Cambria Math" panose="02040503050406030204" pitchFamily="18" charset="0"/>
                          <a:ea typeface="Cambria Math" panose="02040503050406030204" pitchFamily="18" charset="0"/>
                        </a:rPr>
                        <m:t>≤1.0</m:t>
                      </m:r>
                    </m:oMath>
                  </m:oMathPara>
                </a14:m>
                <a:endParaRPr lang="es-MX" sz="24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1027484" y="2767534"/>
                <a:ext cx="8588505" cy="764633"/>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4249425" y="5177794"/>
                <a:ext cx="1942135" cy="7539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𝑃𝑢</m:t>
                          </m:r>
                        </m:num>
                        <m:den>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𝜑</m:t>
                              </m:r>
                            </m:e>
                            <m:sub>
                              <m:r>
                                <a:rPr lang="es-MX" sz="2400" b="0" i="1" smtClean="0">
                                  <a:latin typeface="Cambria Math" panose="02040503050406030204" pitchFamily="18" charset="0"/>
                                </a:rPr>
                                <m:t>𝑐</m:t>
                              </m:r>
                            </m:sub>
                          </m:sSub>
                          <m:r>
                            <a:rPr lang="es-MX" sz="2400" b="0" i="1" smtClean="0">
                              <a:latin typeface="Cambria Math" panose="02040503050406030204" pitchFamily="18" charset="0"/>
                            </a:rPr>
                            <m:t>𝑃𝑛</m:t>
                          </m:r>
                        </m:den>
                      </m:f>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𝑀𝑢</m:t>
                          </m:r>
                        </m:num>
                        <m:den>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𝜑</m:t>
                              </m:r>
                            </m:e>
                            <m:sub>
                              <m:r>
                                <a:rPr lang="es-MX" sz="2400" b="0" i="1" smtClean="0">
                                  <a:latin typeface="Cambria Math" panose="02040503050406030204" pitchFamily="18" charset="0"/>
                                </a:rPr>
                                <m:t>𝑏</m:t>
                              </m:r>
                            </m:sub>
                          </m:sSub>
                          <m:r>
                            <a:rPr lang="es-MX" sz="2400" b="0" i="1" smtClean="0">
                              <a:latin typeface="Cambria Math" panose="02040503050406030204" pitchFamily="18" charset="0"/>
                            </a:rPr>
                            <m:t>𝑀𝑛</m:t>
                          </m:r>
                        </m:den>
                      </m:f>
                    </m:oMath>
                  </m:oMathPara>
                </a14:m>
                <a:endParaRPr lang="es-MX" sz="2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4249425" y="5177794"/>
                <a:ext cx="1942135" cy="753989"/>
              </a:xfrm>
              <a:prstGeom prst="rect">
                <a:avLst/>
              </a:prstGeom>
              <a:blipFill rotWithShape="0">
                <a:blip r:embed="rId8"/>
                <a:stretch>
                  <a:fillRect/>
                </a:stretch>
              </a:blipFill>
            </p:spPr>
            <p:txBody>
              <a:bodyPr/>
              <a:lstStyle/>
              <a:p>
                <a:r>
                  <a:rPr lang="es-MX">
                    <a:noFill/>
                  </a:rPr>
                  <a:t> </a:t>
                </a:r>
              </a:p>
            </p:txBody>
          </p:sp>
        </mc:Fallback>
      </mc:AlternateContent>
      <p:sp>
        <p:nvSpPr>
          <p:cNvPr id="6" name="Marcador de número de diapositiva 5"/>
          <p:cNvSpPr>
            <a:spLocks noGrp="1"/>
          </p:cNvSpPr>
          <p:nvPr>
            <p:ph type="sldNum" sz="quarter" idx="12"/>
          </p:nvPr>
        </p:nvSpPr>
        <p:spPr/>
        <p:txBody>
          <a:bodyPr/>
          <a:lstStyle/>
          <a:p>
            <a:fld id="{7B9BE44C-35C6-4484-9F8C-73DD43F795BB}" type="slidenum">
              <a:rPr lang="es-MX" smtClean="0"/>
              <a:pPr/>
              <a:t>5</a:t>
            </a:fld>
            <a:r>
              <a:rPr lang="es-MX"/>
              <a:t>/97</a:t>
            </a:r>
            <a:endParaRPr lang="es-MX" dirty="0"/>
          </a:p>
        </p:txBody>
      </p:sp>
      <p:sp>
        <p:nvSpPr>
          <p:cNvPr id="15"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Tree>
    <p:extLst>
      <p:ext uri="{BB962C8B-B14F-4D97-AF65-F5344CB8AC3E}">
        <p14:creationId xmlns:p14="http://schemas.microsoft.com/office/powerpoint/2010/main" val="2713167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2 Marcador de contenido"/>
          <p:cNvSpPr>
            <a:spLocks noGrp="1"/>
          </p:cNvSpPr>
          <p:nvPr>
            <p:ph idx="1"/>
          </p:nvPr>
        </p:nvSpPr>
        <p:spPr>
          <a:xfrm>
            <a:off x="474561" y="1817312"/>
            <a:ext cx="9354448" cy="4530725"/>
          </a:xfrm>
        </p:spPr>
        <p:txBody>
          <a:bodyPr>
            <a:normAutofit/>
          </a:bodyPr>
          <a:lstStyle/>
          <a:p>
            <a:pPr marL="0" indent="0" algn="just">
              <a:buNone/>
            </a:pPr>
            <a:r>
              <a:rPr lang="es-MX" sz="1900" dirty="0"/>
              <a:t>La figura muestra un marco de un solo piso no arriostrado sometido a una carga muerta, carga viva de techo y viento. Las cargas de gravedad de servicio se muestran en la figura y la carga de servicio por </a:t>
            </a:r>
            <a:r>
              <a:rPr lang="es-MX" sz="1900" dirty="0" smtClean="0"/>
              <a:t>viento; (</a:t>
            </a:r>
            <a:r>
              <a:rPr lang="es-MX" sz="1900" dirty="0"/>
              <a:t>incluye viento hacia arriba o succión sobre el techo). </a:t>
            </a:r>
            <a:r>
              <a:rPr lang="es-MX" sz="1900" dirty="0" smtClean="0"/>
              <a:t>Utilice </a:t>
            </a:r>
            <a:r>
              <a:rPr lang="es-MX" sz="1900" dirty="0"/>
              <a:t>acero A572 grado 50 y seleccione un perfil W12 para las columnas. Diseñe para un índice de ladeo de 1/400 basado en la carga de servicio por viento. La flexión es respecto al eje fuerte y cada columna está arriostrada lateralmente en la parte inferior.</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50</a:t>
            </a:fld>
            <a:r>
              <a:rPr lang="es-MX"/>
              <a:t>/97</a:t>
            </a:r>
            <a:endParaRPr lang="es-MX" dirty="0"/>
          </a:p>
        </p:txBody>
      </p:sp>
    </p:spTree>
    <p:extLst>
      <p:ext uri="{BB962C8B-B14F-4D97-AF65-F5344CB8AC3E}">
        <p14:creationId xmlns:p14="http://schemas.microsoft.com/office/powerpoint/2010/main" val="4220235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0" name="Picture 2" descr="C:\Users\yoly\Documents\tec\7mo\diseño de acero\unidad5\mi expo\imagenes\6.18a).JPG"/>
          <p:cNvPicPr>
            <a:picLocks noChangeAspect="1" noChangeArrowheads="1"/>
          </p:cNvPicPr>
          <p:nvPr/>
        </p:nvPicPr>
        <p:blipFill rotWithShape="1">
          <a:blip r:embed="rId4">
            <a:extLst>
              <a:ext uri="{28A0092B-C50C-407E-A947-70E740481C1C}">
                <a14:useLocalDpi xmlns:a14="http://schemas.microsoft.com/office/drawing/2010/main" val="0"/>
              </a:ext>
            </a:extLst>
          </a:blip>
          <a:srcRect l="5330" t="4970" r="6840" b="4273"/>
          <a:stretch/>
        </p:blipFill>
        <p:spPr bwMode="auto">
          <a:xfrm>
            <a:off x="624192" y="1962148"/>
            <a:ext cx="3767518" cy="241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3" descr="C:\Users\yoly\Documents\tec\7mo\diseño de acero\unidad5\mi expo\imagenes\6.18b).JPG"/>
          <p:cNvPicPr>
            <a:picLocks noChangeAspect="1" noChangeArrowheads="1"/>
          </p:cNvPicPr>
          <p:nvPr/>
        </p:nvPicPr>
        <p:blipFill rotWithShape="1">
          <a:blip r:embed="rId5">
            <a:extLst>
              <a:ext uri="{28A0092B-C50C-407E-A947-70E740481C1C}">
                <a14:useLocalDpi xmlns:a14="http://schemas.microsoft.com/office/drawing/2010/main" val="0"/>
              </a:ext>
            </a:extLst>
          </a:blip>
          <a:srcRect l="6620" t="2543" r="5019" b="5873"/>
          <a:stretch/>
        </p:blipFill>
        <p:spPr bwMode="auto">
          <a:xfrm>
            <a:off x="4822581" y="3829595"/>
            <a:ext cx="4682578" cy="2332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51</a:t>
            </a:fld>
            <a:r>
              <a:rPr lang="es-MX"/>
              <a:t>/97</a:t>
            </a:r>
            <a:endParaRPr lang="es-MX" dirty="0"/>
          </a:p>
        </p:txBody>
      </p:sp>
    </p:spTree>
    <p:extLst>
      <p:ext uri="{BB962C8B-B14F-4D97-AF65-F5344CB8AC3E}">
        <p14:creationId xmlns:p14="http://schemas.microsoft.com/office/powerpoint/2010/main" val="550613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2" name="Picture 2" descr="C:\Users\yoly\Documents\tec\7mo\diseño de acero\unidad5\mi expo\imagenes\6.19cm.JPG"/>
          <p:cNvPicPr>
            <a:picLocks noChangeAspect="1" noChangeArrowheads="1"/>
          </p:cNvPicPr>
          <p:nvPr/>
        </p:nvPicPr>
        <p:blipFill rotWithShape="1">
          <a:blip r:embed="rId4">
            <a:extLst>
              <a:ext uri="{28A0092B-C50C-407E-A947-70E740481C1C}">
                <a14:useLocalDpi xmlns:a14="http://schemas.microsoft.com/office/drawing/2010/main" val="0"/>
              </a:ext>
            </a:extLst>
          </a:blip>
          <a:srcRect l="6885" t="7701" r="7667" b="10376"/>
          <a:stretch/>
        </p:blipFill>
        <p:spPr bwMode="auto">
          <a:xfrm>
            <a:off x="1204021" y="2054911"/>
            <a:ext cx="3259550" cy="1875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3" descr="C:\Users\yoly\Documents\tec\7mo\diseño de acero\unidad5\mi expo\imagenes\6.19cvt.JPG"/>
          <p:cNvPicPr>
            <a:picLocks noChangeAspect="1" noChangeArrowheads="1"/>
          </p:cNvPicPr>
          <p:nvPr/>
        </p:nvPicPr>
        <p:blipFill rotWithShape="1">
          <a:blip r:embed="rId5">
            <a:extLst>
              <a:ext uri="{28A0092B-C50C-407E-A947-70E740481C1C}">
                <a14:useLocalDpi xmlns:a14="http://schemas.microsoft.com/office/drawing/2010/main" val="0"/>
              </a:ext>
            </a:extLst>
          </a:blip>
          <a:srcRect l="10472" t="8294" r="12856" b="9602"/>
          <a:stretch/>
        </p:blipFill>
        <p:spPr bwMode="auto">
          <a:xfrm>
            <a:off x="5956548" y="2026311"/>
            <a:ext cx="3194483" cy="1885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descr="C:\Users\yoly\Documents\tec\7mo\diseño de acero\unidad5\mi expo\imagenes\6.19v.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58" t="5442" r="9626" b="3986"/>
          <a:stretch/>
        </p:blipFill>
        <p:spPr bwMode="auto">
          <a:xfrm>
            <a:off x="1276028" y="4460193"/>
            <a:ext cx="3200393" cy="1845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5" descr="C:\Users\yoly\Documents\tec\7mo\diseño de acero\unidad5\mi expo\imagenes\6.19vl.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883" t="4483" r="4372" b="9520"/>
          <a:stretch/>
        </p:blipFill>
        <p:spPr bwMode="auto">
          <a:xfrm>
            <a:off x="5414937" y="4585764"/>
            <a:ext cx="3757749" cy="159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52</a:t>
            </a:fld>
            <a:r>
              <a:rPr lang="es-MX"/>
              <a:t>/97</a:t>
            </a:r>
            <a:endParaRPr lang="es-MX" dirty="0"/>
          </a:p>
        </p:txBody>
      </p:sp>
    </p:spTree>
    <p:extLst>
      <p:ext uri="{BB962C8B-B14F-4D97-AF65-F5344CB8AC3E}">
        <p14:creationId xmlns:p14="http://schemas.microsoft.com/office/powerpoint/2010/main" val="856075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5" name="2 Marcador de contenido"/>
              <p:cNvSpPr>
                <a:spLocks noGrp="1"/>
              </p:cNvSpPr>
              <p:nvPr>
                <p:ph idx="1"/>
              </p:nvPr>
            </p:nvSpPr>
            <p:spPr>
              <a:xfrm>
                <a:off x="492517" y="1825666"/>
                <a:ext cx="4918278" cy="4583261"/>
              </a:xfrm>
            </p:spPr>
            <p:txBody>
              <a:bodyPr>
                <a:noAutofit/>
              </a:bodyPr>
              <a:lstStyle/>
              <a:p>
                <a:pPr marL="0" indent="0">
                  <a:buNone/>
                </a:pPr>
                <a:r>
                  <a:rPr lang="es-MX" sz="1900" dirty="0"/>
                  <a:t>Combinación de cargas:</a:t>
                </a:r>
              </a:p>
              <a:p>
                <a:r>
                  <a:rPr lang="es-MX" sz="1900" dirty="0"/>
                  <a:t>A4-2: 1.2D + 0.5</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𝐿</m:t>
                        </m:r>
                      </m:e>
                      <m:sub>
                        <m:r>
                          <a:rPr lang="es-MX" sz="1900" b="0" i="1" smtClean="0">
                            <a:latin typeface="Cambria Math" panose="02040503050406030204" pitchFamily="18" charset="0"/>
                          </a:rPr>
                          <m:t>𝑟</m:t>
                        </m:r>
                      </m:sub>
                    </m:sSub>
                  </m:oMath>
                </a14:m>
                <a:endParaRPr lang="es-MX" sz="1900" dirty="0"/>
              </a:p>
              <a:p>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oMath>
                </a14:m>
                <a:r>
                  <a:rPr lang="es-MX" sz="1900" dirty="0"/>
                  <a:t> 1.2(14) + 0.5(26) = 29.8kips</a:t>
                </a:r>
              </a:p>
              <a:p>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m:t>
                        </m:r>
                      </m:sub>
                    </m:sSub>
                  </m:oMath>
                </a14:m>
                <a:r>
                  <a:rPr lang="es-MX" sz="1900" dirty="0"/>
                  <a:t>= 1.2(50) + 0.5(94) = 107ft-kips</a:t>
                </a:r>
              </a:p>
              <a:p>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𝑡𝑙</m:t>
                        </m:r>
                      </m:sub>
                    </m:sSub>
                  </m:oMath>
                </a14:m>
                <a:r>
                  <a:rPr lang="es-MX" sz="1900" dirty="0"/>
                  <a:t>= 0</a:t>
                </a:r>
              </a:p>
              <a:p>
                <a:endParaRPr lang="es-MX" sz="1900" dirty="0"/>
              </a:p>
              <a:p>
                <a:r>
                  <a:rPr lang="es-MX" sz="1900" dirty="0"/>
                  <a:t>A4-3: 1.2D + 1.6</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𝐿</m:t>
                        </m:r>
                      </m:e>
                      <m:sub>
                        <m:r>
                          <a:rPr lang="es-MX" sz="1900" b="0" i="1" smtClean="0">
                            <a:latin typeface="Cambria Math" panose="02040503050406030204" pitchFamily="18" charset="0"/>
                          </a:rPr>
                          <m:t>𝑟</m:t>
                        </m:r>
                      </m:sub>
                    </m:sSub>
                  </m:oMath>
                </a14:m>
                <a:r>
                  <a:rPr lang="es-MX" sz="1900" dirty="0"/>
                  <a:t> + 0.8W</a:t>
                </a:r>
              </a:p>
              <a:p>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r>
                      <a:rPr lang="es-MX" sz="1900" b="0" i="1">
                        <a:latin typeface="Cambria Math" panose="02040503050406030204" pitchFamily="18" charset="0"/>
                      </a:rPr>
                      <m:t>=</m:t>
                    </m:r>
                  </m:oMath>
                </a14:m>
                <a:r>
                  <a:rPr lang="es-MX" sz="1900" dirty="0"/>
                  <a:t> 1.2(14) + 1.6(26) + 0.8(-9 + 1) = 52.0kips</a:t>
                </a:r>
              </a:p>
              <a:p>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𝑛𝑡</m:t>
                        </m:r>
                      </m:sub>
                    </m:sSub>
                  </m:oMath>
                </a14:m>
                <a:r>
                  <a:rPr lang="es-MX" sz="1900" dirty="0"/>
                  <a:t>= 1.2(50) + 1.6(94) + 0.8(-32) = 184ft-kips</a:t>
                </a:r>
              </a:p>
              <a:p>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𝑡𝑙</m:t>
                        </m:r>
                      </m:sub>
                    </m:sSub>
                  </m:oMath>
                </a14:m>
                <a:r>
                  <a:rPr lang="es-MX" sz="1900" dirty="0"/>
                  <a:t>= 0.8(20) = 16.0ft-kips</a:t>
                </a:r>
              </a:p>
              <a:p>
                <a:endParaRPr lang="es-MX" sz="1900" dirty="0"/>
              </a:p>
              <a:p>
                <a:endParaRPr lang="es-MX" sz="1900" dirty="0"/>
              </a:p>
              <a:p>
                <a:endParaRPr lang="es-MX" sz="1900" dirty="0"/>
              </a:p>
              <a:p>
                <a:endParaRPr lang="es-MX" sz="1900" dirty="0"/>
              </a:p>
              <a:p>
                <a:endParaRPr lang="es-MX" sz="1900" dirty="0"/>
              </a:p>
            </p:txBody>
          </p:sp>
        </mc:Choice>
        <mc:Fallback xmlns="">
          <p:sp>
            <p:nvSpPr>
              <p:cNvPr id="15" name="2 Marcador de contenido"/>
              <p:cNvSpPr>
                <a:spLocks noGrp="1" noRot="1" noChangeAspect="1" noMove="1" noResize="1" noEditPoints="1" noAdjustHandles="1" noChangeArrowheads="1" noChangeShapeType="1" noTextEdit="1"/>
              </p:cNvSpPr>
              <p:nvPr>
                <p:ph idx="1"/>
              </p:nvPr>
            </p:nvSpPr>
            <p:spPr>
              <a:xfrm>
                <a:off x="492517" y="1825666"/>
                <a:ext cx="4918278" cy="4583261"/>
              </a:xfrm>
              <a:blipFill>
                <a:blip r:embed="rId4"/>
                <a:stretch>
                  <a:fillRect l="-1239" t="-133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2 Marcador de contenido"/>
              <p:cNvSpPr txBox="1">
                <a:spLocks/>
              </p:cNvSpPr>
              <p:nvPr/>
            </p:nvSpPr>
            <p:spPr>
              <a:xfrm>
                <a:off x="5672338" y="1817312"/>
                <a:ext cx="4156671" cy="2505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1900" dirty="0"/>
              </a:p>
              <a:p>
                <a:r>
                  <a:rPr lang="es-MX" sz="1900" dirty="0"/>
                  <a:t>A4-4: 1.2D + 1.3W + 0.5</a:t>
                </a:r>
                <a14:m>
                  <m:oMath xmlns:m="http://schemas.openxmlformats.org/officeDocument/2006/math">
                    <m:sSub>
                      <m:sSubPr>
                        <m:ctrlPr>
                          <a:rPr lang="es-MX" sz="1900" i="1" smtClean="0">
                            <a:latin typeface="Cambria Math" panose="02040503050406030204" pitchFamily="18" charset="0"/>
                          </a:rPr>
                        </m:ctrlPr>
                      </m:sSubPr>
                      <m:e>
                        <m:r>
                          <a:rPr lang="es-MX" sz="1900" i="1" smtClean="0">
                            <a:latin typeface="Cambria Math" panose="02040503050406030204" pitchFamily="18" charset="0"/>
                          </a:rPr>
                          <m:t>𝐿</m:t>
                        </m:r>
                      </m:e>
                      <m:sub>
                        <m:r>
                          <a:rPr lang="es-MX" sz="1900" i="1" smtClean="0">
                            <a:latin typeface="Cambria Math" panose="02040503050406030204" pitchFamily="18" charset="0"/>
                          </a:rPr>
                          <m:t>𝑟</m:t>
                        </m:r>
                      </m:sub>
                    </m:sSub>
                  </m:oMath>
                </a14:m>
                <a:endParaRPr lang="es-MX" sz="1900" dirty="0"/>
              </a:p>
              <a:p>
                <a14:m>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𝑃</m:t>
                        </m:r>
                      </m:e>
                      <m:sub>
                        <m:r>
                          <a:rPr lang="es-MX" sz="1900" i="1">
                            <a:latin typeface="Cambria Math" panose="02040503050406030204" pitchFamily="18" charset="0"/>
                          </a:rPr>
                          <m:t>𝑢</m:t>
                        </m:r>
                      </m:sub>
                    </m:sSub>
                    <m:r>
                      <a:rPr lang="es-MX" sz="1900" i="1">
                        <a:latin typeface="Cambria Math" panose="02040503050406030204" pitchFamily="18" charset="0"/>
                      </a:rPr>
                      <m:t>=</m:t>
                    </m:r>
                  </m:oMath>
                </a14:m>
                <a:r>
                  <a:rPr lang="es-MX" sz="1900" dirty="0"/>
                  <a:t> 1.2(14) + 1.3(-9 + 1) + 0.5(26) = 19.4kips</a:t>
                </a:r>
              </a:p>
              <a:p>
                <a14:m>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𝑀</m:t>
                        </m:r>
                      </m:e>
                      <m:sub>
                        <m:r>
                          <a:rPr lang="es-MX" sz="1900" i="1">
                            <a:latin typeface="Cambria Math" panose="02040503050406030204" pitchFamily="18" charset="0"/>
                          </a:rPr>
                          <m:t>𝑛𝑡</m:t>
                        </m:r>
                      </m:sub>
                    </m:sSub>
                  </m:oMath>
                </a14:m>
                <a:r>
                  <a:rPr lang="es-MX" sz="1900" dirty="0"/>
                  <a:t>= 1.2(50) + 1.3(-32) + 0.5(94) = 65.4ft-kips</a:t>
                </a:r>
              </a:p>
              <a:p>
                <a14:m>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𝑀</m:t>
                        </m:r>
                      </m:e>
                      <m:sub>
                        <m:r>
                          <a:rPr lang="es-MX" sz="1900" i="1">
                            <a:latin typeface="Cambria Math" panose="02040503050406030204" pitchFamily="18" charset="0"/>
                          </a:rPr>
                          <m:t>𝑡𝑙</m:t>
                        </m:r>
                      </m:sub>
                    </m:sSub>
                  </m:oMath>
                </a14:m>
                <a:r>
                  <a:rPr lang="es-MX" sz="1900" dirty="0"/>
                  <a:t>= 1.3(20) = 26ft-kips</a:t>
                </a:r>
              </a:p>
              <a:p>
                <a:endParaRPr lang="es-MX" sz="1900" dirty="0"/>
              </a:p>
              <a:p>
                <a:endParaRPr lang="es-MX" sz="1900" dirty="0"/>
              </a:p>
              <a:p>
                <a:endParaRPr lang="es-MX" sz="1900" dirty="0"/>
              </a:p>
              <a:p>
                <a:endParaRPr lang="es-MX" sz="1900" dirty="0"/>
              </a:p>
              <a:p>
                <a:endParaRPr lang="es-MX" sz="1900" dirty="0"/>
              </a:p>
            </p:txBody>
          </p:sp>
        </mc:Choice>
        <mc:Fallback xmlns="">
          <p:sp>
            <p:nvSpPr>
              <p:cNvPr id="20" name="2 Marcador de contenido"/>
              <p:cNvSpPr txBox="1">
                <a:spLocks noRot="1" noChangeAspect="1" noMove="1" noResize="1" noEditPoints="1" noAdjustHandles="1" noChangeArrowheads="1" noChangeShapeType="1" noTextEdit="1"/>
              </p:cNvSpPr>
              <p:nvPr/>
            </p:nvSpPr>
            <p:spPr>
              <a:xfrm>
                <a:off x="5672338" y="1817312"/>
                <a:ext cx="4156671" cy="2505984"/>
              </a:xfrm>
              <a:prstGeom prst="rect">
                <a:avLst/>
              </a:prstGeom>
              <a:blipFill>
                <a:blip r:embed="rId5"/>
                <a:stretch>
                  <a:fillRect l="-1175" b="-973"/>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53</a:t>
            </a:fld>
            <a:r>
              <a:rPr lang="es-MX"/>
              <a:t>/97</a:t>
            </a:r>
            <a:endParaRPr lang="es-MX" dirty="0"/>
          </a:p>
        </p:txBody>
      </p:sp>
    </p:spTree>
    <p:extLst>
      <p:ext uri="{BB962C8B-B14F-4D97-AF65-F5344CB8AC3E}">
        <p14:creationId xmlns:p14="http://schemas.microsoft.com/office/powerpoint/2010/main" val="1158063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4790157"/>
              </a:xfrm>
            </p:spPr>
            <p:txBody>
              <a:bodyPr>
                <a:normAutofit/>
              </a:bodyPr>
              <a:lstStyle/>
              <a:p>
                <a:pPr marL="0" indent="0" algn="just">
                  <a:buNone/>
                </a:pPr>
                <a:r>
                  <a:rPr lang="es-MX" sz="1900" dirty="0"/>
                  <a:t>Para fines de seleccionar un perfil de prueba, suponga que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=1.0</m:t>
                    </m:r>
                  </m:oMath>
                </a14:m>
                <a:r>
                  <a:rPr lang="es-MX" sz="1900" dirty="0"/>
                  <a:t>. El valor de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a:t> puede calcularse con la ecuación C1-4 del AISC y el índice de ladeo de diseño:</a:t>
                </a:r>
              </a:p>
              <a:p>
                <a:pPr marL="0" indent="0">
                  <a:buNone/>
                </a:pPr>
                <a:endParaRPr lang="es-MX" sz="1900" i="1"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r>
                        <a:rPr lang="es-MX" sz="1900" b="0" i="1" smtClean="0">
                          <a:latin typeface="Cambria Math" panose="02040503050406030204" pitchFamily="18" charset="0"/>
                        </a:rPr>
                        <m:t>= </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m:t>
                          </m:r>
                          <m:r>
                            <a:rPr lang="el-GR" sz="1900" b="0" i="1" smtClean="0">
                              <a:latin typeface="Cambria Math" panose="02040503050406030204" pitchFamily="18" charset="0"/>
                            </a:rPr>
                            <m:t>𝛴</m:t>
                          </m:r>
                          <m:sSub>
                            <m:sSubPr>
                              <m:ctrlPr>
                                <a:rPr lang="el-GR"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𝑜h</m:t>
                                  </m:r>
                                </m:sub>
                              </m:sSub>
                            </m:num>
                            <m:den>
                              <m:r>
                                <a:rPr lang="el-GR" sz="1900" b="0" i="1" smtClean="0">
                                  <a:latin typeface="Cambria Math" panose="02040503050406030204" pitchFamily="18" charset="0"/>
                                </a:rPr>
                                <m:t>𝛴</m:t>
                              </m:r>
                              <m:r>
                                <a:rPr lang="es-MX" sz="1900" b="0" i="1" smtClean="0">
                                  <a:latin typeface="Cambria Math" panose="02040503050406030204" pitchFamily="18" charset="0"/>
                                </a:rPr>
                                <m:t>𝐻𝐿</m:t>
                              </m:r>
                            </m:den>
                          </m:f>
                          <m:r>
                            <a:rPr lang="es-MX" sz="1900" b="0" i="1" smtClean="0">
                              <a:latin typeface="Cambria Math" panose="02040503050406030204" pitchFamily="18" charset="0"/>
                            </a:rPr>
                            <m:t>)</m:t>
                          </m:r>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m:t>
                          </m:r>
                          <m:f>
                            <m:fPr>
                              <m:type m:val="skw"/>
                              <m:ctrlPr>
                                <a:rPr lang="es-MX" sz="1900" i="1" smtClean="0">
                                  <a:latin typeface="Cambria Math" panose="02040503050406030204" pitchFamily="18" charset="0"/>
                                </a:rPr>
                              </m:ctrlPr>
                            </m:fPr>
                            <m:num>
                              <m:r>
                                <a:rPr lang="el-GR" sz="1900" b="0" i="1">
                                  <a:latin typeface="Cambria Math" panose="02040503050406030204" pitchFamily="18" charset="0"/>
                                </a:rPr>
                                <m:t>𝛴</m:t>
                              </m:r>
                              <m:sSub>
                                <m:sSubPr>
                                  <m:ctrlPr>
                                    <a:rPr lang="el-GR"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r>
                                <a:rPr lang="el-GR" sz="1900" b="0" i="1">
                                  <a:latin typeface="Cambria Math" panose="02040503050406030204" pitchFamily="18" charset="0"/>
                                </a:rPr>
                                <m:t>𝛴</m:t>
                              </m:r>
                              <m:r>
                                <a:rPr lang="es-MX" sz="1900" b="0" i="1" smtClean="0">
                                  <a:latin typeface="Cambria Math" panose="02040503050406030204" pitchFamily="18" charset="0"/>
                                </a:rPr>
                                <m:t>𝐻</m:t>
                              </m:r>
                            </m:den>
                          </m:f>
                          <m:r>
                            <a:rPr lang="es-MX" sz="1900" b="0" i="1" smtClean="0">
                              <a:latin typeface="Cambria Math" panose="02040503050406030204" pitchFamily="18" charset="0"/>
                            </a:rPr>
                            <m:t>)(</m:t>
                          </m:r>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𝑜h</m:t>
                                  </m:r>
                                </m:sub>
                              </m:sSub>
                            </m:num>
                            <m:den>
                              <m:r>
                                <a:rPr lang="es-MX" sz="1900" b="0" i="1" smtClean="0">
                                  <a:latin typeface="Cambria Math" panose="02040503050406030204" pitchFamily="18" charset="0"/>
                                </a:rPr>
                                <m:t>𝐿</m:t>
                              </m:r>
                            </m:den>
                          </m:f>
                        </m:den>
                      </m:f>
                      <m:r>
                        <a:rPr lang="es-MX" sz="1900" b="0" i="1" smtClean="0">
                          <a:latin typeface="Cambria Math" panose="02040503050406030204" pitchFamily="18" charset="0"/>
                        </a:rPr>
                        <m:t>= </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1−[2</m:t>
                          </m:r>
                          <m:f>
                            <m:fPr>
                              <m:type m:val="skw"/>
                              <m:ctrlPr>
                                <a:rPr lang="es-MX" sz="1900" i="1" smtClean="0">
                                  <a:latin typeface="Cambria Math" panose="02040503050406030204" pitchFamily="18" charset="0"/>
                                </a:rPr>
                              </m:ctrlPr>
                            </m:fPr>
                            <m:num>
                              <m:d>
                                <m:dPr>
                                  <m:ctrlPr>
                                    <a:rPr lang="es-MX" sz="1900" i="1" smtClean="0">
                                      <a:latin typeface="Cambria Math" panose="02040503050406030204" pitchFamily="18" charset="0"/>
                                    </a:rPr>
                                  </m:ctrlPr>
                                </m:dPr>
                                <m:e>
                                  <m:r>
                                    <a:rPr lang="es-MX" sz="1900" b="0" i="1" smtClean="0">
                                      <a:latin typeface="Cambria Math" panose="02040503050406030204" pitchFamily="18" charset="0"/>
                                    </a:rPr>
                                    <m:t>52.0</m:t>
                                  </m:r>
                                </m:e>
                              </m:d>
                            </m:num>
                            <m:den>
                              <m:r>
                                <a:rPr lang="es-MX" sz="1900" b="0" i="1" smtClean="0">
                                  <a:latin typeface="Cambria Math" panose="02040503050406030204" pitchFamily="18" charset="0"/>
                                </a:rPr>
                                <m:t>2.7</m:t>
                              </m:r>
                            </m:den>
                          </m:f>
                          <m:r>
                            <a:rPr lang="es-MX" sz="1900" b="0" i="1" smtClean="0">
                              <a:latin typeface="Cambria Math" panose="02040503050406030204" pitchFamily="18" charset="0"/>
                            </a:rPr>
                            <m:t>](</m:t>
                          </m:r>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1</m:t>
                              </m:r>
                            </m:num>
                            <m:den>
                              <m:r>
                                <a:rPr lang="es-MX" sz="1900" b="0" i="1" smtClean="0">
                                  <a:latin typeface="Cambria Math" panose="02040503050406030204" pitchFamily="18" charset="0"/>
                                </a:rPr>
                                <m:t>400</m:t>
                              </m:r>
                            </m:den>
                          </m:f>
                          <m:r>
                            <a:rPr lang="es-MX" sz="1900" b="0" i="1" smtClean="0">
                              <a:latin typeface="Cambria Math" panose="02040503050406030204" pitchFamily="18" charset="0"/>
                            </a:rPr>
                            <m:t>)</m:t>
                          </m:r>
                        </m:den>
                      </m:f>
                      <m:r>
                        <a:rPr lang="es-MX" sz="1900" b="0" i="1" smtClean="0">
                          <a:latin typeface="Cambria Math" panose="02040503050406030204" pitchFamily="18" charset="0"/>
                        </a:rPr>
                        <m:t>=1.107</m:t>
                      </m:r>
                    </m:oMath>
                  </m:oMathPara>
                </a14:m>
                <a:endParaRPr lang="es-MX" sz="1900" dirty="0"/>
              </a:p>
              <a:p>
                <a:endParaRPr lang="es-MX" sz="1900" dirty="0"/>
              </a:p>
              <a:p>
                <a:pPr marL="0" indent="0" algn="just">
                  <a:buNone/>
                </a:pPr>
                <a:r>
                  <a:rPr lang="es-MX" sz="1900" dirty="0"/>
                  <a:t>La carga horizontal no factorizada </a:t>
                </a:r>
                <a:r>
                  <a:rPr lang="el-GR" sz="1900" dirty="0"/>
                  <a:t>Σ</a:t>
                </a:r>
                <a:r>
                  <a:rPr lang="es-MX" sz="1900" dirty="0"/>
                  <a:t>H se usa porque el índice de ladeo se basa en el ladeo máximo causado por las cargas de servicio. Por lo tanto:</a:t>
                </a:r>
              </a:p>
              <a:p>
                <a:pPr algn="just"/>
                <a:endParaRPr lang="es-MX" sz="1900" dirty="0"/>
              </a:p>
              <a:p>
                <a:pPr marL="0" indent="0" algn="just">
                  <a:buNone/>
                </a:pPr>
                <a14:m>
                  <m:oMathPara xmlns:m="http://schemas.openxmlformats.org/officeDocument/2006/math">
                    <m:oMathParaPr>
                      <m:jc m:val="center"/>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𝑡𝑙</m:t>
                          </m:r>
                        </m:sub>
                      </m:sSub>
                      <m:r>
                        <a:rPr lang="es-MX" sz="1900" b="0" i="1" smtClean="0">
                          <a:latin typeface="Cambria Math" panose="02040503050406030204" pitchFamily="18" charset="0"/>
                        </a:rPr>
                        <m:t>=1.0</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184.8</m:t>
                          </m:r>
                        </m:e>
                      </m:d>
                      <m:r>
                        <a:rPr lang="es-MX" sz="1900" b="0" i="1" smtClean="0">
                          <a:latin typeface="Cambria Math" panose="02040503050406030204" pitchFamily="18" charset="0"/>
                        </a:rPr>
                        <m:t>+1.107</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16</m:t>
                          </m:r>
                        </m:e>
                      </m:d>
                      <m:r>
                        <a:rPr lang="es-MX" sz="1900" b="0" i="1" smtClean="0">
                          <a:latin typeface="Cambria Math" panose="02040503050406030204" pitchFamily="18" charset="0"/>
                        </a:rPr>
                        <m:t>=202.5</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4790157"/>
              </a:xfrm>
              <a:blipFill rotWithShape="0">
                <a:blip r:embed="rId7"/>
                <a:stretch>
                  <a:fillRect l="-652" t="-1272" r="-587"/>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54</a:t>
            </a:fld>
            <a:r>
              <a:rPr lang="es-MX"/>
              <a:t>/97</a:t>
            </a:r>
            <a:endParaRPr lang="es-MX" dirty="0"/>
          </a:p>
        </p:txBody>
      </p:sp>
    </p:spTree>
    <p:extLst>
      <p:ext uri="{BB962C8B-B14F-4D97-AF65-F5344CB8AC3E}">
        <p14:creationId xmlns:p14="http://schemas.microsoft.com/office/powerpoint/2010/main" val="3729812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17312"/>
                <a:ext cx="9345728" cy="4790157"/>
              </a:xfrm>
            </p:spPr>
            <p:txBody>
              <a:bodyPr>
                <a:normAutofit/>
              </a:bodyPr>
              <a:lstStyle/>
              <a:p>
                <a:pPr marL="0" indent="0" algn="just">
                  <a:buNone/>
                </a:pPr>
                <a:r>
                  <a:rPr lang="es-MX" sz="1900" dirty="0"/>
                  <a:t>Para la condición arriostrada se usara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=1.0</m:t>
                    </m:r>
                  </m:oMath>
                </a14:m>
                <a:r>
                  <a:rPr lang="es-MX" sz="1900" dirty="0"/>
                  <a:t>.  Como el miembro esta arriostrado en la dirección fuera del plano, se usara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=1.0</m:t>
                    </m:r>
                  </m:oMath>
                </a14:m>
                <a:r>
                  <a:rPr lang="es-MX" sz="1900" dirty="0"/>
                  <a:t>. Se puede entonces hacer una selección de prueba al utilizar el método dado en la parte 3 del manual. De la tabla 3-2, el factor de flexión m es 1.5 para perfiles W12 con KL=15ft.</a:t>
                </a:r>
              </a:p>
              <a:p>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r>
                            <a:rPr lang="es-MX" sz="1900" b="0" i="1" smtClean="0">
                              <a:latin typeface="Cambria Math" panose="02040503050406030204" pitchFamily="18" charset="0"/>
                            </a:rPr>
                            <m:t> </m:t>
                          </m:r>
                          <m:r>
                            <a:rPr lang="es-MX" sz="1900" b="0" i="1" smtClean="0">
                              <a:latin typeface="Cambria Math" panose="02040503050406030204" pitchFamily="18" charset="0"/>
                            </a:rPr>
                            <m:t>𝑒𝑞</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 </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r>
                        <a:rPr lang="es-MX" sz="1900" b="0" i="1" smtClean="0">
                          <a:latin typeface="Cambria Math" panose="02040503050406030204" pitchFamily="18" charset="0"/>
                        </a:rPr>
                        <m:t>𝑚</m:t>
                      </m:r>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𝑢𝑦</m:t>
                          </m:r>
                        </m:sub>
                      </m:sSub>
                      <m:r>
                        <a:rPr lang="es-MX" sz="1900" b="0" i="1" smtClean="0">
                          <a:latin typeface="Cambria Math" panose="02040503050406030204" pitchFamily="18" charset="0"/>
                        </a:rPr>
                        <m:t>𝑚𝑢</m:t>
                      </m:r>
                      <m:r>
                        <a:rPr lang="es-MX" sz="1900" b="0" i="1" smtClean="0">
                          <a:latin typeface="Cambria Math" panose="02040503050406030204" pitchFamily="18" charset="0"/>
                        </a:rPr>
                        <m:t>=52.0+202.5</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1.5</m:t>
                          </m:r>
                        </m:e>
                      </m:d>
                      <m:r>
                        <a:rPr lang="es-MX" sz="1900" b="0" i="1" smtClean="0">
                          <a:latin typeface="Cambria Math" panose="02040503050406030204" pitchFamily="18" charset="0"/>
                        </a:rPr>
                        <m:t>+0=356</m:t>
                      </m:r>
                      <m:r>
                        <a:rPr lang="es-MX" sz="1900" b="0" i="1" smtClean="0">
                          <a:latin typeface="Cambria Math" panose="02040503050406030204" pitchFamily="18" charset="0"/>
                        </a:rPr>
                        <m:t>𝑘𝑖𝑝𝑠</m:t>
                      </m:r>
                    </m:oMath>
                  </m:oMathPara>
                </a14:m>
                <a:endParaRPr lang="es-MX" sz="1900" dirty="0"/>
              </a:p>
              <a:p>
                <a:endParaRPr lang="es-MX" sz="1900" dirty="0"/>
              </a:p>
              <a:p>
                <a:r>
                  <a:rPr lang="es-MX" sz="1900" dirty="0"/>
                  <a:t>Para KL =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𝐿</m:t>
                    </m:r>
                  </m:oMath>
                </a14:m>
                <a:r>
                  <a:rPr lang="es-MX" sz="1900" dirty="0"/>
                  <a:t> = 15ft, un </a:t>
                </a:r>
                <a:r>
                  <a:rPr lang="es-MX" sz="1900" dirty="0" smtClean="0"/>
                  <a:t>W12”x53 </a:t>
                </a:r>
                <a:r>
                  <a:rPr lang="es-MX" sz="1900" dirty="0"/>
                  <a:t>tiene una resistencia de diseño de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=451</m:t>
                    </m:r>
                    <m:r>
                      <a:rPr lang="es-MX" sz="1900" b="0" i="1" smtClean="0">
                        <a:latin typeface="Cambria Math" panose="02040503050406030204" pitchFamily="18" charset="0"/>
                      </a:rPr>
                      <m:t>𝑘𝑖𝑝𝑠</m:t>
                    </m:r>
                  </m:oMath>
                </a14:m>
                <a:r>
                  <a:rPr lang="es-MX" sz="1900" dirty="0"/>
                  <a:t>. Para el eje x,</a:t>
                </a:r>
              </a:p>
              <a:p>
                <a:endParaRPr lang="es-MX" sz="1900" dirty="0"/>
              </a:p>
              <a:p>
                <a:pPr marL="0" indent="0">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a:latin typeface="Cambria Math" panose="02040503050406030204" pitchFamily="18" charset="0"/>
                            </a:rPr>
                            <m:t>𝐿</m:t>
                          </m:r>
                        </m:num>
                        <m:den>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𝑦</m:t>
                                  </m:r>
                                </m:sub>
                              </m:sSub>
                            </m:den>
                          </m:f>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1.0(15)</m:t>
                          </m:r>
                        </m:num>
                        <m:den>
                          <m:r>
                            <a:rPr lang="es-MX" sz="1900" b="0" i="1" smtClean="0">
                              <a:latin typeface="Cambria Math" panose="02040503050406030204" pitchFamily="18" charset="0"/>
                            </a:rPr>
                            <m:t>2.11</m:t>
                          </m:r>
                        </m:den>
                      </m:f>
                      <m:r>
                        <a:rPr lang="es-MX" sz="1900" b="0" i="1" smtClean="0">
                          <a:latin typeface="Cambria Math" panose="02040503050406030204" pitchFamily="18" charset="0"/>
                        </a:rPr>
                        <m:t>=14.2</m:t>
                      </m:r>
                      <m:r>
                        <a:rPr lang="es-MX" sz="1900" b="0" i="1" smtClean="0">
                          <a:latin typeface="Cambria Math" panose="02040503050406030204" pitchFamily="18" charset="0"/>
                        </a:rPr>
                        <m:t>𝑓𝑡</m:t>
                      </m:r>
                      <m:r>
                        <a:rPr lang="es-MX" sz="1900" b="0" i="1" smtClean="0">
                          <a:latin typeface="Cambria Math" panose="02040503050406030204" pitchFamily="18" charset="0"/>
                          <a:ea typeface="Cambria Math"/>
                        </a:rPr>
                        <m:t>&lt;15</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𝐾𝐿</m:t>
                      </m:r>
                      <m:r>
                        <a:rPr lang="es-MX" sz="1900" b="0" i="1" smtClean="0">
                          <a:latin typeface="Cambria Math" panose="02040503050406030204" pitchFamily="18" charset="0"/>
                          <a:ea typeface="Cambria Math"/>
                        </a:rPr>
                        <m:t>=15</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𝑔𝑜𝑏𝑖𝑒𝑟𝑛𝑎</m:t>
                      </m:r>
                    </m:oMath>
                  </m:oMathPara>
                </a14:m>
                <a:endParaRPr lang="es-MX" sz="1900" dirty="0"/>
              </a:p>
              <a:p>
                <a:endParaRPr lang="es-MX" sz="1900" dirty="0"/>
              </a:p>
              <a:p>
                <a:endParaRPr lang="es-MX" sz="1900" dirty="0"/>
              </a:p>
              <a:p>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17312"/>
                <a:ext cx="9345728" cy="4790157"/>
              </a:xfrm>
              <a:blipFill>
                <a:blip r:embed="rId4"/>
                <a:stretch>
                  <a:fillRect l="-587" t="-1272"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55</a:t>
            </a:fld>
            <a:r>
              <a:rPr lang="es-MX"/>
              <a:t>/97</a:t>
            </a:r>
            <a:endParaRPr lang="es-MX" dirty="0"/>
          </a:p>
        </p:txBody>
      </p:sp>
    </p:spTree>
    <p:extLst>
      <p:ext uri="{BB962C8B-B14F-4D97-AF65-F5344CB8AC3E}">
        <p14:creationId xmlns:p14="http://schemas.microsoft.com/office/powerpoint/2010/main" val="2191312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4692749"/>
              </a:xfrm>
            </p:spPr>
            <p:txBody>
              <a:bodyPr>
                <a:normAutofit/>
              </a:bodyPr>
              <a:lstStyle/>
              <a:p>
                <a:pPr marL="0" indent="0">
                  <a:buNone/>
                </a:pPr>
                <a:r>
                  <a:rPr lang="es-MX" sz="1900" dirty="0" smtClean="0"/>
                  <a:t>Ensaye un W12”x53, para </a:t>
                </a:r>
                <a:r>
                  <a:rPr lang="es-MX" sz="1900" dirty="0"/>
                  <a:t>la condición </a:t>
                </a:r>
                <a:r>
                  <a:rPr lang="es-MX" sz="1900" dirty="0" smtClean="0"/>
                  <a:t>arriostrada:</a:t>
                </a:r>
                <a:endParaRPr lang="es-MX" sz="1900" dirty="0"/>
              </a:p>
              <a:p>
                <a:pPr marL="0" indent="0">
                  <a:buNone/>
                </a:pPr>
                <a:endParaRPr lang="es-MX" sz="900" i="1" dirty="0"/>
              </a:p>
              <a:p>
                <a:pPr marL="0" indent="0">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1.0(15)(12)</m:t>
                          </m:r>
                        </m:num>
                        <m:den>
                          <m:r>
                            <a:rPr lang="es-MX" sz="1900" b="0" i="1" smtClean="0">
                              <a:latin typeface="Cambria Math" panose="02040503050406030204" pitchFamily="18" charset="0"/>
                            </a:rPr>
                            <m:t>5.23</m:t>
                          </m:r>
                        </m:den>
                      </m:f>
                      <m:r>
                        <a:rPr lang="es-MX" sz="1900" b="0" i="1" smtClean="0">
                          <a:latin typeface="Cambria Math" panose="02040503050406030204" pitchFamily="18" charset="0"/>
                        </a:rPr>
                        <m:t>=34.42</m:t>
                      </m:r>
                    </m:oMath>
                  </m:oMathPara>
                </a14:m>
                <a:endParaRPr lang="es-MX" sz="1900" dirty="0"/>
              </a:p>
              <a:p>
                <a:endParaRPr lang="es-MX" sz="11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r>
                            <a:rPr lang="es-MX" sz="1900" b="0" i="1" smtClean="0">
                              <a:latin typeface="Cambria Math" panose="02040503050406030204" pitchFamily="18" charset="0"/>
                            </a:rPr>
                            <m:t>𝑥</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𝐸</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𝑔</m:t>
                              </m:r>
                            </m:sub>
                          </m:sSub>
                        </m:num>
                        <m:den>
                          <m:sSup>
                            <m:sSupPr>
                              <m:ctrlPr>
                                <a:rPr lang="es-MX" sz="1900" i="1" smtClean="0">
                                  <a:latin typeface="Cambria Math" panose="02040503050406030204" pitchFamily="18" charset="0"/>
                                </a:rPr>
                              </m:ctrlPr>
                            </m:sSupPr>
                            <m:e>
                              <m:r>
                                <a:rPr lang="es-MX" sz="1900" b="0" i="1" smtClean="0">
                                  <a:latin typeface="Cambria Math" panose="02040503050406030204" pitchFamily="18" charset="0"/>
                                </a:rPr>
                                <m:t>(</m:t>
                              </m:r>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den>
                              </m:f>
                              <m:r>
                                <a:rPr lang="es-MX" sz="1900" b="0" i="1" smtClean="0">
                                  <a:latin typeface="Cambria Math" panose="02040503050406030204" pitchFamily="18" charset="0"/>
                                </a:rPr>
                                <m:t>)</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(29,000 </m:t>
                          </m:r>
                          <m:r>
                            <a:rPr lang="es-MX" sz="1900" b="0" i="1" smtClean="0">
                              <a:latin typeface="Cambria Math" panose="02040503050406030204" pitchFamily="18" charset="0"/>
                            </a:rPr>
                            <m:t>𝑘𝑠𝑖</m:t>
                          </m:r>
                          <m:r>
                            <a:rPr lang="es-MX" sz="1900" b="0" i="1" smtClean="0">
                              <a:latin typeface="Cambria Math" panose="02040503050406030204" pitchFamily="18" charset="0"/>
                            </a:rPr>
                            <m:t>)(15.6)</m:t>
                          </m:r>
                        </m:num>
                        <m:den>
                          <m:sSup>
                            <m:sSupPr>
                              <m:ctrlPr>
                                <a:rPr lang="es-MX" sz="1900" i="1" smtClean="0">
                                  <a:latin typeface="Cambria Math" panose="02040503050406030204" pitchFamily="18" charset="0"/>
                                </a:rPr>
                              </m:ctrlPr>
                            </m:sSupPr>
                            <m:e>
                              <m:r>
                                <a:rPr lang="es-MX" sz="1900" b="0" i="1" smtClean="0">
                                  <a:latin typeface="Cambria Math" panose="02040503050406030204" pitchFamily="18" charset="0"/>
                                </a:rPr>
                                <m:t>(34.42)</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=3769</m:t>
                      </m:r>
                      <m:r>
                        <a:rPr lang="es-MX" sz="1900" b="0" i="1" smtClean="0">
                          <a:latin typeface="Cambria Math" panose="02040503050406030204" pitchFamily="18" charset="0"/>
                        </a:rPr>
                        <m:t>𝑘𝑖𝑝𝑠</m:t>
                      </m:r>
                    </m:oMath>
                  </m:oMathPara>
                </a14:m>
                <a:endParaRPr lang="es-MX" sz="1900" dirty="0"/>
              </a:p>
              <a:p>
                <a:endParaRPr lang="es-MX" sz="12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r>
                        <a:rPr lang="es-MX" sz="1900" b="0" i="1" smtClean="0">
                          <a:latin typeface="Cambria Math" panose="02040503050406030204" pitchFamily="18" charset="0"/>
                        </a:rPr>
                        <m:t>=0.6−0.4</m:t>
                      </m:r>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1</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2</m:t>
                                  </m:r>
                                </m:sub>
                              </m:sSub>
                            </m:den>
                          </m:f>
                        </m:e>
                      </m:d>
                      <m:r>
                        <a:rPr lang="es-MX" sz="1900" b="0" i="1" smtClean="0">
                          <a:latin typeface="Cambria Math" panose="02040503050406030204" pitchFamily="18" charset="0"/>
                        </a:rPr>
                        <m:t>=0.6−0.4</m:t>
                      </m:r>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r>
                                <a:rPr lang="es-MX" sz="1900" b="0" i="1" smtClean="0">
                                  <a:latin typeface="Cambria Math" panose="02040503050406030204" pitchFamily="18" charset="0"/>
                                </a:rPr>
                                <m:t>0</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2</m:t>
                                  </m:r>
                                </m:sub>
                              </m:sSub>
                            </m:den>
                          </m:f>
                        </m:e>
                      </m:d>
                      <m:r>
                        <a:rPr lang="es-MX" sz="1900" b="0" i="1" smtClean="0">
                          <a:latin typeface="Cambria Math" panose="02040503050406030204" pitchFamily="18" charset="0"/>
                        </a:rPr>
                        <m:t>=0.6</m:t>
                      </m:r>
                    </m:oMath>
                  </m:oMathPara>
                </a14:m>
                <a:endParaRPr lang="es-419" sz="1900" b="0" dirty="0" smtClean="0"/>
              </a:p>
              <a:p>
                <a:pPr marL="0" indent="0">
                  <a:buNone/>
                </a:pPr>
                <a:endParaRPr lang="es-MX" sz="1100" dirty="0"/>
              </a:p>
              <a:p>
                <a:pPr marL="0" indent="0">
                  <a:buNone/>
                </a:pPr>
                <a:r>
                  <a:rPr lang="es-MX" sz="1900" dirty="0"/>
                  <a:t>De la ecuación C1-2 del AISC </a:t>
                </a:r>
                <a14:m>
                  <m:oMath xmlns:m="http://schemas.openxmlformats.org/officeDocument/2006/math">
                    <m:r>
                      <a:rPr lang="es-MX" sz="1900" i="1" smtClean="0">
                        <a:latin typeface="Cambria Math" panose="02040503050406030204" pitchFamily="18" charset="0"/>
                        <a:ea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num>
                      <m:den>
                        <m:r>
                          <a:rPr lang="es-MX" sz="1900" b="0" i="1" smtClean="0">
                            <a:latin typeface="Cambria Math" panose="02040503050406030204" pitchFamily="18" charset="0"/>
                          </a:rPr>
                          <m:t>1−</m:t>
                        </m:r>
                        <m:d>
                          <m:dPr>
                            <m:ctrlPr>
                              <a:rPr lang="es-MX" sz="1900" i="1" smtClean="0">
                                <a:latin typeface="Cambria Math" panose="02040503050406030204" pitchFamily="18" charset="0"/>
                              </a:rPr>
                            </m:ctrlPr>
                          </m:dPr>
                          <m:e>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den>
                            </m:f>
                          </m:e>
                        </m:d>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0.6</m:t>
                        </m:r>
                      </m:num>
                      <m:den>
                        <m:r>
                          <a:rPr lang="es-MX" sz="1900" b="0" i="1" smtClean="0">
                            <a:latin typeface="Cambria Math" panose="02040503050406030204" pitchFamily="18" charset="0"/>
                          </a:rPr>
                          <m:t>1−</m:t>
                        </m:r>
                        <m:d>
                          <m:dPr>
                            <m:ctrlPr>
                              <a:rPr lang="es-MX" sz="1900" i="1" smtClean="0">
                                <a:latin typeface="Cambria Math" panose="02040503050406030204" pitchFamily="18" charset="0"/>
                              </a:rPr>
                            </m:ctrlPr>
                          </m:dPr>
                          <m:e>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52.0</m:t>
                                </m:r>
                              </m:num>
                              <m:den>
                                <m:r>
                                  <a:rPr lang="es-MX" sz="1900" b="0" i="1" smtClean="0">
                                    <a:latin typeface="Cambria Math" panose="02040503050406030204" pitchFamily="18" charset="0"/>
                                  </a:rPr>
                                  <m:t>3769</m:t>
                                </m:r>
                              </m:den>
                            </m:f>
                          </m:e>
                        </m:d>
                      </m:den>
                    </m:f>
                    <m:r>
                      <a:rPr lang="es-MX" sz="1900" b="0" i="1" smtClean="0">
                        <a:latin typeface="Cambria Math" panose="02040503050406030204" pitchFamily="18" charset="0"/>
                      </a:rPr>
                      <m:t>=0.608</m:t>
                    </m:r>
                    <m:r>
                      <a:rPr lang="es-MX" sz="1900" b="0" i="1" smtClean="0">
                        <a:latin typeface="Cambria Math" panose="02040503050406030204" pitchFamily="18" charset="0"/>
                        <a:ea typeface="Cambria Math"/>
                      </a:rPr>
                      <m:t>&lt;1.0  </m:t>
                    </m:r>
                  </m:oMath>
                </a14:m>
                <a:endParaRPr lang="es-419" sz="1900" b="0" i="1" dirty="0" smtClean="0">
                  <a:latin typeface="Cambria Math" panose="02040503050406030204" pitchFamily="18" charset="0"/>
                  <a:ea typeface="Cambria Math"/>
                </a:endParaRPr>
              </a:p>
              <a:p>
                <a:pPr marL="0" indent="0">
                  <a:buNone/>
                </a:pPr>
                <a:endParaRPr lang="es-419" sz="1100" b="0" i="1" dirty="0" smtClean="0">
                  <a:latin typeface="Cambria Math" panose="02040503050406030204"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𝐵</m:t>
                          </m:r>
                        </m:e>
                        <m:sub>
                          <m:r>
                            <a:rPr lang="es-MX" sz="1900" b="0" i="1" smtClean="0">
                              <a:latin typeface="Cambria Math" panose="02040503050406030204" pitchFamily="18" charset="0"/>
                              <a:ea typeface="Cambria Math"/>
                            </a:rPr>
                            <m:t>1</m:t>
                          </m:r>
                        </m:sub>
                      </m:sSub>
                      <m:r>
                        <a:rPr lang="es-MX" sz="1900" b="0" i="1" smtClean="0">
                          <a:latin typeface="Cambria Math" panose="02040503050406030204" pitchFamily="18" charset="0"/>
                          <a:ea typeface="Cambria Math"/>
                        </a:rPr>
                        <m:t>=1.0</m:t>
                      </m:r>
                    </m:oMath>
                  </m:oMathPara>
                </a14:m>
                <a:endParaRPr lang="es-MX" sz="1900" dirty="0"/>
              </a:p>
              <a:p>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4692749"/>
              </a:xfrm>
              <a:blipFill>
                <a:blip r:embed="rId4"/>
                <a:stretch>
                  <a:fillRect l="-652" t="-1299"/>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56</a:t>
            </a:fld>
            <a:r>
              <a:rPr lang="es-MX"/>
              <a:t>/97</a:t>
            </a:r>
            <a:endParaRPr lang="es-MX" dirty="0"/>
          </a:p>
        </p:txBody>
      </p:sp>
    </p:spTree>
    <p:extLst>
      <p:ext uri="{BB962C8B-B14F-4D97-AF65-F5344CB8AC3E}">
        <p14:creationId xmlns:p14="http://schemas.microsoft.com/office/powerpoint/2010/main" val="3768901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27248"/>
                <a:ext cx="9354448" cy="4752528"/>
              </a:xfrm>
            </p:spPr>
            <p:txBody>
              <a:bodyPr>
                <a:normAutofit/>
              </a:bodyPr>
              <a:lstStyle/>
              <a:p>
                <a:pPr marL="0" indent="0" algn="just">
                  <a:buNone/>
                </a:pPr>
                <a:r>
                  <a:rPr lang="es-MX" sz="1900" dirty="0"/>
                  <a:t>Como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=1.0</m:t>
                    </m:r>
                  </m:oMath>
                </a14:m>
                <a:r>
                  <a:rPr lang="es-MX" sz="1900" dirty="0"/>
                  <a:t> es el valor original supuesto y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oMath>
                </a14:m>
                <a:r>
                  <a:rPr lang="es-MX" sz="1900" dirty="0"/>
                  <a:t> no cambiará, el valor previamente calculado de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=202.5</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a14:m>
                <a:r>
                  <a:rPr lang="es-MX" sz="1900" dirty="0"/>
                  <a:t> no se altera.</a:t>
                </a:r>
              </a:p>
              <a:p>
                <a:pPr algn="just"/>
                <a:endParaRPr lang="es-MX" sz="1900" dirty="0"/>
              </a:p>
              <a:p>
                <a:pPr algn="just"/>
                <a:r>
                  <a:rPr lang="es-MX" sz="1900" dirty="0"/>
                  <a:t>De las cartas de diseño para vigas, en la parte 4 del manual, con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𝐿</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=15</m:t>
                    </m:r>
                    <m:r>
                      <a:rPr lang="es-MX" sz="1900" b="0" i="1" smtClean="0">
                        <a:latin typeface="Cambria Math" panose="02040503050406030204" pitchFamily="18" charset="0"/>
                      </a:rPr>
                      <m:t>𝑓𝑡</m:t>
                    </m:r>
                    <m:r>
                      <a:rPr lang="es-MX" sz="1900" b="0" i="0" smtClean="0">
                        <a:latin typeface="Cambria Math" panose="02040503050406030204" pitchFamily="18" charset="0"/>
                      </a:rPr>
                      <m:t>,</m:t>
                    </m:r>
                  </m:oMath>
                </a14:m>
                <a:r>
                  <a:rPr lang="es-MX" sz="1900" dirty="0"/>
                  <a:t> el momento de diseño para un </a:t>
                </a:r>
                <a:r>
                  <a:rPr lang="es-MX" sz="1900" dirty="0" smtClean="0"/>
                  <a:t>W12”x53 </a:t>
                </a:r>
                <a:r>
                  <a:rPr lang="es-MX" sz="1900" dirty="0"/>
                  <a:t>con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=1.0 </m:t>
                    </m:r>
                  </m:oMath>
                </a14:m>
                <a:r>
                  <a:rPr lang="es-MX" sz="1900" dirty="0"/>
                  <a:t>es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=262 </m:t>
                    </m:r>
                    <m:r>
                      <a:rPr lang="es-MX" sz="1900" b="0" i="1" smtClean="0">
                        <a:latin typeface="Cambria Math" panose="02040503050406030204" pitchFamily="18" charset="0"/>
                      </a:rPr>
                      <m:t>𝑘𝑖𝑝𝑠</m:t>
                    </m:r>
                    <m:r>
                      <a:rPr lang="es-MX" sz="1900" b="0" i="1" smtClean="0">
                        <a:latin typeface="Cambria Math" panose="02040503050406030204" pitchFamily="18" charset="0"/>
                      </a:rPr>
                      <m:t>−</m:t>
                    </m:r>
                    <m:r>
                      <a:rPr lang="es-MX" sz="1900" b="0" i="1" smtClean="0">
                        <a:latin typeface="Cambria Math" panose="02040503050406030204" pitchFamily="18" charset="0"/>
                      </a:rPr>
                      <m:t>𝑓𝑡</m:t>
                    </m:r>
                  </m:oMath>
                </a14:m>
                <a:endParaRPr lang="es-MX" sz="1900" dirty="0"/>
              </a:p>
              <a:p>
                <a:pPr algn="just"/>
                <a:endParaRPr lang="es-MX" sz="1900" dirty="0"/>
              </a:p>
              <a:p>
                <a:pPr algn="just"/>
                <a:r>
                  <a:rPr lang="es-MX" sz="1900" dirty="0"/>
                  <a:t>Para un momento flexionante que varia linealmente desde cero en un extremo hasta un máximo en el otro, el valor de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𝑏</m:t>
                        </m:r>
                      </m:sub>
                    </m:sSub>
                  </m:oMath>
                </a14:m>
                <a:r>
                  <a:rPr lang="es-MX" sz="1900" dirty="0"/>
                  <a:t> es de 1.67. el valor corregido de momento de diseño es:</a:t>
                </a:r>
              </a:p>
              <a:p>
                <a:pPr marL="0" indent="0" algn="just">
                  <a:buNone/>
                </a:pPr>
                <a14:m>
                  <m:oMathPara xmlns:m="http://schemas.openxmlformats.org/officeDocument/2006/math">
                    <m:oMathParaPr>
                      <m:jc m:val="center"/>
                    </m:oMathParaPr>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m:t>
                          </m:r>
                        </m:sub>
                      </m:sSub>
                      <m:r>
                        <a:rPr lang="es-MX" sz="1900" b="0" i="1">
                          <a:latin typeface="Cambria Math" panose="02040503050406030204" pitchFamily="18" charset="0"/>
                        </a:rPr>
                        <m:t>=</m:t>
                      </m:r>
                      <m:r>
                        <a:rPr lang="es-MX" sz="1900" b="0" i="1" smtClean="0">
                          <a:latin typeface="Cambria Math" panose="02040503050406030204" pitchFamily="18" charset="0"/>
                        </a:rPr>
                        <m:t>1.67</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2</m:t>
                          </m:r>
                          <m:r>
                            <a:rPr lang="es-MX" sz="1900" b="0" i="1">
                              <a:latin typeface="Cambria Math" panose="02040503050406030204" pitchFamily="18" charset="0"/>
                            </a:rPr>
                            <m:t>62</m:t>
                          </m:r>
                        </m:e>
                      </m:d>
                      <m:r>
                        <a:rPr lang="es-MX" sz="1900" b="0" i="1" smtClean="0">
                          <a:latin typeface="Cambria Math" panose="02040503050406030204" pitchFamily="18" charset="0"/>
                        </a:rPr>
                        <m:t>=438 </m:t>
                      </m:r>
                      <m:r>
                        <a:rPr lang="es-MX" sz="1900" b="0" i="1">
                          <a:latin typeface="Cambria Math" panose="02040503050406030204" pitchFamily="18" charset="0"/>
                        </a:rPr>
                        <m:t>𝑘𝑖𝑝𝑠</m:t>
                      </m:r>
                      <m:r>
                        <a:rPr lang="es-MX" sz="1900" b="0" i="1" smtClean="0">
                          <a:latin typeface="Cambria Math" panose="02040503050406030204" pitchFamily="18" charset="0"/>
                        </a:rPr>
                        <m:t>−</m:t>
                      </m:r>
                      <m:r>
                        <a:rPr lang="es-MX" sz="1900" b="0" i="1" smtClean="0">
                          <a:latin typeface="Cambria Math" panose="02040503050406030204" pitchFamily="18" charset="0"/>
                        </a:rPr>
                        <m:t>𝑓𝑡</m:t>
                      </m:r>
                    </m:oMath>
                  </m:oMathPara>
                </a14:m>
                <a:endParaRPr lang="es-MX" sz="1900" dirty="0"/>
              </a:p>
              <a:p>
                <a:pPr marL="0" indent="0" algn="just">
                  <a:buNone/>
                </a:pPr>
                <a:endParaRPr lang="es-MX" sz="1900" dirty="0"/>
              </a:p>
              <a:p>
                <a:pPr algn="just"/>
                <a:r>
                  <a:rPr lang="es-MX" sz="1900" dirty="0"/>
                  <a:t>La resistencia de diseño debe limitarse a:</a:t>
                </a:r>
              </a:p>
              <a:p>
                <a:pPr marL="0" indent="0" algn="just">
                  <a:buNone/>
                </a:pPr>
                <a14:m>
                  <m:oMathPara xmlns:m="http://schemas.openxmlformats.org/officeDocument/2006/math">
                    <m:oMathParaPr>
                      <m:jc m:val="center"/>
                    </m:oMathParaPr>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m:t>
                          </m:r>
                        </m:sub>
                      </m:sSub>
                      <m:r>
                        <a:rPr lang="es-MX" sz="1900" b="0" i="1" smtClean="0">
                          <a:latin typeface="Cambria Math" panose="02040503050406030204" pitchFamily="18" charset="0"/>
                        </a:rPr>
                        <m:t>=262 </m:t>
                      </m:r>
                      <m:r>
                        <a:rPr lang="es-MX" sz="1900" b="0" i="1" smtClean="0">
                          <a:latin typeface="Cambria Math" panose="02040503050406030204" pitchFamily="18" charset="0"/>
                        </a:rPr>
                        <m:t>𝑘𝑖𝑝𝑠</m:t>
                      </m:r>
                      <m:r>
                        <a:rPr lang="es-MX" sz="1900" b="0" i="1" smtClean="0">
                          <a:latin typeface="Cambria Math" panose="02040503050406030204" pitchFamily="18" charset="0"/>
                        </a:rPr>
                        <m:t>−</m:t>
                      </m:r>
                      <m:r>
                        <a:rPr lang="es-MX" sz="1900" b="0" i="1" smtClean="0">
                          <a:latin typeface="Cambria Math" panose="02040503050406030204" pitchFamily="18" charset="0"/>
                        </a:rPr>
                        <m:t>𝑓𝑡</m:t>
                      </m:r>
                    </m:oMath>
                  </m:oMathPara>
                </a14:m>
                <a:endParaRPr lang="es-MX" sz="1900" dirty="0"/>
              </a:p>
              <a:p>
                <a:endParaRPr lang="es-MX" sz="1900" dirty="0"/>
              </a:p>
              <a:p>
                <a:endParaRPr lang="es-MX" sz="1900" dirty="0"/>
              </a:p>
              <a:p>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27248"/>
                <a:ext cx="9354448" cy="4752528"/>
              </a:xfrm>
              <a:blipFill>
                <a:blip r:embed="rId4"/>
                <a:stretch>
                  <a:fillRect l="-652" t="-1284"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57</a:t>
            </a:fld>
            <a:r>
              <a:rPr lang="es-MX"/>
              <a:t>/97</a:t>
            </a:r>
            <a:endParaRPr lang="es-MX" dirty="0"/>
          </a:p>
        </p:txBody>
      </p:sp>
    </p:spTree>
    <p:extLst>
      <p:ext uri="{BB962C8B-B14F-4D97-AF65-F5344CB8AC3E}">
        <p14:creationId xmlns:p14="http://schemas.microsoft.com/office/powerpoint/2010/main" val="3213649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4862165"/>
              </a:xfrm>
            </p:spPr>
            <p:txBody>
              <a:bodyPr>
                <a:noAutofit/>
              </a:bodyPr>
              <a:lstStyle/>
              <a:p>
                <a:pPr marL="0" indent="0" algn="just">
                  <a:buNone/>
                </a:pPr>
                <a:r>
                  <a:rPr lang="es-MX" sz="1900" dirty="0" smtClean="0"/>
                  <a:t>Determine la formula de interacción apropiada:</a:t>
                </a:r>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52.0</m:t>
                          </m:r>
                        </m:num>
                        <m:den>
                          <m:r>
                            <a:rPr lang="es-MX" sz="1900" b="0" i="1" smtClean="0">
                              <a:latin typeface="Cambria Math" panose="02040503050406030204" pitchFamily="18" charset="0"/>
                            </a:rPr>
                            <m:t>451</m:t>
                          </m:r>
                        </m:den>
                      </m:f>
                      <m:r>
                        <a:rPr lang="es-MX" sz="1900" b="0" i="1" smtClean="0">
                          <a:latin typeface="Cambria Math" panose="02040503050406030204" pitchFamily="18" charset="0"/>
                        </a:rPr>
                        <m:t>=0.1153</m:t>
                      </m:r>
                      <m:r>
                        <a:rPr lang="es-MX" sz="1900" b="0" i="1" smtClean="0">
                          <a:latin typeface="Cambria Math" panose="02040503050406030204" pitchFamily="18" charset="0"/>
                          <a:ea typeface="Cambria Math"/>
                        </a:rPr>
                        <m:t>&lt;0.2        ∴</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𝑙𝑎</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𝑒𝑐𝑢𝑎𝑐𝑖𝑜𝑛</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𝐻</m:t>
                      </m:r>
                      <m:r>
                        <a:rPr lang="es-MX" sz="1900" b="0" i="1" smtClean="0">
                          <a:latin typeface="Cambria Math" panose="02040503050406030204" pitchFamily="18" charset="0"/>
                          <a:ea typeface="Cambria Math"/>
                        </a:rPr>
                        <m:t>1−1</m:t>
                      </m:r>
                      <m:r>
                        <a:rPr lang="es-MX" sz="1900" b="0" i="1" smtClean="0">
                          <a:latin typeface="Cambria Math" panose="02040503050406030204" pitchFamily="18" charset="0"/>
                          <a:ea typeface="Cambria Math"/>
                        </a:rPr>
                        <m:t>𝑏</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𝑑𝑒𝑙</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𝐴𝐼𝑆𝐶</m:t>
                      </m:r>
                    </m:oMath>
                  </m:oMathPara>
                </a14:m>
                <a:endParaRPr lang="es-MX" sz="1900" dirty="0"/>
              </a:p>
              <a:p>
                <a:pPr algn="just"/>
                <a:endParaRPr lang="es-MX" sz="1900" dirty="0"/>
              </a:p>
              <a:p>
                <a:pPr marL="0" indent="0" algn="just">
                  <a:buNone/>
                </a:pPr>
                <a14:m>
                  <m:oMathPara xmlns:m="http://schemas.openxmlformats.org/officeDocument/2006/math">
                    <m:oMathParaPr>
                      <m:jc m:val="centerGroup"/>
                    </m:oMathParaPr>
                    <m:oMath xmlns:m="http://schemas.openxmlformats.org/officeDocument/2006/math">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r>
                            <a:rPr lang="es-MX" sz="1900" b="0" i="1" smtClean="0">
                              <a:latin typeface="Cambria Math" panose="02040503050406030204" pitchFamily="18" charset="0"/>
                            </a:rPr>
                            <m:t>2</m:t>
                          </m:r>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𝑛</m:t>
                              </m:r>
                            </m:sub>
                          </m:sSub>
                        </m:den>
                      </m:f>
                      <m:r>
                        <a:rPr lang="es-MX" sz="1900" b="0" i="1" smtClean="0">
                          <a:latin typeface="Cambria Math" panose="02040503050406030204" pitchFamily="18" charset="0"/>
                        </a:rPr>
                        <m:t>+</m:t>
                      </m:r>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𝑢𝑦</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𝑛𝑦</m:t>
                                  </m:r>
                                </m:sub>
                              </m:sSub>
                            </m:den>
                          </m:f>
                        </m:e>
                      </m:d>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0.1153</m:t>
                          </m:r>
                        </m:num>
                        <m:den>
                          <m:r>
                            <a:rPr lang="es-MX" sz="1900" b="0" i="1" smtClean="0">
                              <a:latin typeface="Cambria Math" panose="02040503050406030204" pitchFamily="18" charset="0"/>
                            </a:rPr>
                            <m:t>2</m:t>
                          </m:r>
                        </m:den>
                      </m:f>
                      <m:r>
                        <a:rPr lang="es-MX" sz="1900" b="0" i="1" smtClean="0">
                          <a:latin typeface="Cambria Math" panose="02040503050406030204" pitchFamily="18" charset="0"/>
                        </a:rPr>
                        <m:t>+</m:t>
                      </m:r>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r>
                                <a:rPr lang="es-MX" sz="1900" b="0" i="1" smtClean="0">
                                  <a:latin typeface="Cambria Math" panose="02040503050406030204" pitchFamily="18" charset="0"/>
                                </a:rPr>
                                <m:t>202.5</m:t>
                              </m:r>
                            </m:num>
                            <m:den>
                              <m:r>
                                <a:rPr lang="es-MX" sz="1900" b="0" i="1" smtClean="0">
                                  <a:latin typeface="Cambria Math" panose="02040503050406030204" pitchFamily="18" charset="0"/>
                                </a:rPr>
                                <m:t>292</m:t>
                              </m:r>
                            </m:den>
                          </m:f>
                          <m:r>
                            <a:rPr lang="es-MX" sz="1900" b="0" i="1" smtClean="0">
                              <a:latin typeface="Cambria Math" panose="02040503050406030204" pitchFamily="18" charset="0"/>
                            </a:rPr>
                            <m:t>+0</m:t>
                          </m:r>
                        </m:e>
                      </m:d>
                      <m:r>
                        <a:rPr lang="es-MX" sz="1900" b="0" i="1" smtClean="0">
                          <a:latin typeface="Cambria Math" panose="02040503050406030204" pitchFamily="18" charset="0"/>
                        </a:rPr>
                        <m:t>=0.751</m:t>
                      </m:r>
                      <m:r>
                        <a:rPr lang="es-MX" sz="1900" b="0" i="1" smtClean="0">
                          <a:latin typeface="Cambria Math" panose="02040503050406030204" pitchFamily="18" charset="0"/>
                          <a:ea typeface="Cambria Math"/>
                        </a:rPr>
                        <m:t>&lt;1.0</m:t>
                      </m:r>
                      <m:r>
                        <a:rPr lang="es-419"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𝑠𝑎𝑡𝑖𝑠𝑓𝑎𝑐𝑡𝑜𝑟𝑖𝑜</m:t>
                      </m:r>
                      <m:r>
                        <a:rPr lang="es-MX" sz="1900" b="0" i="1" smtClean="0">
                          <a:latin typeface="Cambria Math" panose="02040503050406030204" pitchFamily="18" charset="0"/>
                          <a:ea typeface="Cambria Math"/>
                        </a:rPr>
                        <m:t>)</m:t>
                      </m:r>
                    </m:oMath>
                  </m:oMathPara>
                </a14:m>
                <a:endParaRPr lang="es-MX" sz="1900" dirty="0"/>
              </a:p>
              <a:p>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4862165"/>
              </a:xfrm>
              <a:blipFill>
                <a:blip r:embed="rId4"/>
                <a:stretch>
                  <a:fillRect l="-652" t="-1253"/>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58</a:t>
            </a:fld>
            <a:r>
              <a:rPr lang="es-MX"/>
              <a:t>/97</a:t>
            </a:r>
            <a:endParaRPr lang="es-MX" dirty="0"/>
          </a:p>
        </p:txBody>
      </p:sp>
    </p:spTree>
    <p:extLst>
      <p:ext uri="{BB962C8B-B14F-4D97-AF65-F5344CB8AC3E}">
        <p14:creationId xmlns:p14="http://schemas.microsoft.com/office/powerpoint/2010/main" val="28650231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4862165"/>
              </a:xfrm>
            </p:spPr>
            <p:txBody>
              <a:bodyPr>
                <a:noAutofit/>
              </a:bodyPr>
              <a:lstStyle/>
              <a:p>
                <a:pPr marL="0" indent="0" algn="just">
                  <a:buNone/>
                </a:pPr>
                <a:r>
                  <a:rPr lang="es-MX" sz="1900" dirty="0"/>
                  <a:t>Ensaye </a:t>
                </a:r>
                <a:r>
                  <a:rPr lang="es-MX" sz="1900" dirty="0" smtClean="0"/>
                  <a:t>W12”x45, para </a:t>
                </a:r>
                <a:r>
                  <a:rPr lang="es-MX" sz="1900" dirty="0"/>
                  <a:t>KL=</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𝐿</m:t>
                    </m:r>
                  </m:oMath>
                </a14:m>
                <a:r>
                  <a:rPr lang="es-MX" sz="1900" dirty="0"/>
                  <a:t>=15ft,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oMath>
                </a14:m>
                <a:r>
                  <a:rPr lang="es-MX" sz="1900" dirty="0"/>
                  <a:t>= </a:t>
                </a:r>
                <a:r>
                  <a:rPr lang="es-MX" sz="1900" dirty="0" smtClean="0"/>
                  <a:t>299 </a:t>
                </a:r>
                <a:r>
                  <a:rPr lang="es-MX" sz="1900" dirty="0" err="1" smtClean="0"/>
                  <a:t>kips</a:t>
                </a:r>
                <a:r>
                  <a:rPr lang="es-MX" sz="1900" dirty="0"/>
                  <a:t>, para el eje </a:t>
                </a:r>
                <a:r>
                  <a:rPr lang="es-MX" sz="1900" dirty="0" smtClean="0"/>
                  <a:t>x:</a:t>
                </a:r>
                <a:endParaRPr lang="es-MX" sz="1900" dirty="0"/>
              </a:p>
              <a:p>
                <a:pPr marL="0" indent="0" algn="just">
                  <a:buNone/>
                </a:pPr>
                <a:endParaRPr lang="es-MX" sz="1900" dirty="0"/>
              </a:p>
              <a:p>
                <a:pPr algn="just"/>
                <a14:m>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𝑦</m:t>
                                </m:r>
                              </m:sub>
                            </m:sSub>
                          </m:den>
                        </m:f>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1.0(15)</m:t>
                        </m:r>
                      </m:num>
                      <m:den>
                        <m:r>
                          <a:rPr lang="es-MX" sz="1900" b="0" i="1" smtClean="0">
                            <a:latin typeface="Cambria Math" panose="02040503050406030204" pitchFamily="18" charset="0"/>
                          </a:rPr>
                          <m:t>2.65</m:t>
                        </m:r>
                      </m:den>
                    </m:f>
                    <m:r>
                      <a:rPr lang="es-MX" sz="1900" b="0" i="1" smtClean="0">
                        <a:latin typeface="Cambria Math" panose="02040503050406030204" pitchFamily="18" charset="0"/>
                      </a:rPr>
                      <m:t>=5.66</m:t>
                    </m:r>
                    <m:r>
                      <a:rPr lang="es-MX" sz="1900" b="0" i="1" smtClean="0">
                        <a:latin typeface="Cambria Math" panose="02040503050406030204" pitchFamily="18" charset="0"/>
                      </a:rPr>
                      <m:t>𝑓𝑡</m:t>
                    </m:r>
                    <m:r>
                      <a:rPr lang="es-MX" sz="1900" b="0" i="1" smtClean="0">
                        <a:latin typeface="Cambria Math" panose="02040503050406030204" pitchFamily="18" charset="0"/>
                        <a:ea typeface="Cambria Math"/>
                      </a:rPr>
                      <m:t>&lt;15</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𝐾𝐿</m:t>
                    </m:r>
                    <m:r>
                      <a:rPr lang="es-MX" sz="1900" b="0" i="1" smtClean="0">
                        <a:latin typeface="Cambria Math" panose="02040503050406030204" pitchFamily="18" charset="0"/>
                        <a:ea typeface="Cambria Math"/>
                      </a:rPr>
                      <m:t>=15</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𝑔𝑜𝑏𝑖𝑒𝑟𝑛𝑎</m:t>
                    </m:r>
                    <m:r>
                      <a:rPr lang="es-MX" sz="1900" b="0" i="1" smtClean="0">
                        <a:latin typeface="Cambria Math" panose="02040503050406030204" pitchFamily="18" charset="0"/>
                        <a:ea typeface="Cambria Math"/>
                      </a:rPr>
                      <m:t>)</m:t>
                    </m:r>
                  </m:oMath>
                </a14:m>
                <a:endParaRPr lang="es-MX" sz="1900" dirty="0"/>
              </a:p>
              <a:p>
                <a:pPr algn="just"/>
                <a:r>
                  <a:rPr lang="es-MX" sz="1900" dirty="0"/>
                  <a:t>Para la condición no </a:t>
                </a:r>
                <a:r>
                  <a:rPr lang="es-MX" sz="1900" dirty="0" smtClean="0"/>
                  <a:t>arriostrada:</a:t>
                </a:r>
                <a:endParaRPr lang="es-MX" sz="1900" dirty="0"/>
              </a:p>
              <a:p>
                <a:pPr algn="just"/>
                <a:endParaRPr lang="es-MX" sz="1900" dirty="0"/>
              </a:p>
              <a:p>
                <a:pPr algn="just"/>
                <a14:m>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1.0(15)(12)</m:t>
                        </m:r>
                      </m:num>
                      <m:den>
                        <m:r>
                          <a:rPr lang="es-MX" sz="1900" b="0" i="1" smtClean="0">
                            <a:latin typeface="Cambria Math" panose="02040503050406030204" pitchFamily="18" charset="0"/>
                          </a:rPr>
                          <m:t>5.15</m:t>
                        </m:r>
                      </m:den>
                    </m:f>
                    <m:r>
                      <a:rPr lang="es-MX" sz="1900" b="0" i="1" smtClean="0">
                        <a:latin typeface="Cambria Math" panose="02040503050406030204" pitchFamily="18" charset="0"/>
                      </a:rPr>
                      <m:t>=34.95</m:t>
                    </m:r>
                  </m:oMath>
                </a14:m>
                <a:endParaRPr lang="es-MX" sz="1900" dirty="0"/>
              </a:p>
              <a:p>
                <a:pPr algn="just"/>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r>
                          <a:rPr lang="es-MX" sz="1900" b="0" i="1" smtClean="0">
                            <a:latin typeface="Cambria Math" panose="02040503050406030204" pitchFamily="18" charset="0"/>
                          </a:rPr>
                          <m:t>𝑥</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𝐸</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𝑔</m:t>
                            </m:r>
                          </m:sub>
                        </m:sSub>
                      </m:num>
                      <m:den>
                        <m:sSup>
                          <m:sSupPr>
                            <m:ctrlPr>
                              <a:rPr lang="es-MX" sz="1900" i="1" smtClean="0">
                                <a:latin typeface="Cambria Math" panose="02040503050406030204" pitchFamily="18" charset="0"/>
                              </a:rPr>
                            </m:ctrlPr>
                          </m:sSupPr>
                          <m:e>
                            <m:d>
                              <m:dPr>
                                <m:ctrlPr>
                                  <a:rPr lang="es-MX" sz="1900" i="1" smtClean="0">
                                    <a:latin typeface="Cambria Math" panose="02040503050406030204" pitchFamily="18" charset="0"/>
                                  </a:rPr>
                                </m:ctrlPr>
                              </m:dPr>
                              <m:e>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den>
                                </m:f>
                              </m:e>
                            </m:d>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(29,000)(13.2)</m:t>
                        </m:r>
                      </m:num>
                      <m:den>
                        <m:sSup>
                          <m:sSupPr>
                            <m:ctrlPr>
                              <a:rPr lang="es-MX" sz="1900" i="1" smtClean="0">
                                <a:latin typeface="Cambria Math" panose="02040503050406030204" pitchFamily="18" charset="0"/>
                              </a:rPr>
                            </m:ctrlPr>
                          </m:sSupPr>
                          <m:e>
                            <m:d>
                              <m:dPr>
                                <m:ctrlPr>
                                  <a:rPr lang="es-MX" sz="1900" i="1" smtClean="0">
                                    <a:latin typeface="Cambria Math" panose="02040503050406030204" pitchFamily="18" charset="0"/>
                                  </a:rPr>
                                </m:ctrlPr>
                              </m:dPr>
                              <m:e>
                                <m:r>
                                  <a:rPr lang="es-MX" sz="1900" b="0" i="1" smtClean="0">
                                    <a:latin typeface="Cambria Math" panose="02040503050406030204" pitchFamily="18" charset="0"/>
                                  </a:rPr>
                                  <m:t>34.95</m:t>
                                </m:r>
                              </m:e>
                            </m:d>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=3093</m:t>
                    </m:r>
                    <m:r>
                      <a:rPr lang="es-MX" sz="1900" b="0" i="1" smtClean="0">
                        <a:latin typeface="Cambria Math" panose="02040503050406030204" pitchFamily="18" charset="0"/>
                      </a:rPr>
                      <m:t>𝑘𝑖𝑝𝑠</m:t>
                    </m:r>
                  </m:oMath>
                </a14:m>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4862165"/>
              </a:xfrm>
              <a:blipFill>
                <a:blip r:embed="rId4"/>
                <a:stretch>
                  <a:fillRect l="-652" t="-1003"/>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59</a:t>
            </a:fld>
            <a:r>
              <a:rPr lang="es-MX"/>
              <a:t>/97</a:t>
            </a:r>
            <a:endParaRPr lang="es-MX" dirty="0"/>
          </a:p>
        </p:txBody>
      </p:sp>
    </p:spTree>
    <p:extLst>
      <p:ext uri="{BB962C8B-B14F-4D97-AF65-F5344CB8AC3E}">
        <p14:creationId xmlns:p14="http://schemas.microsoft.com/office/powerpoint/2010/main" val="3538666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DIAGRAMAS DE INTERACCIÓN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Text Box 18"/>
          <p:cNvSpPr txBox="1">
            <a:spLocks noChangeArrowheads="1"/>
          </p:cNvSpPr>
          <p:nvPr/>
        </p:nvSpPr>
        <p:spPr bwMode="auto">
          <a:xfrm>
            <a:off x="474561" y="1790080"/>
            <a:ext cx="9354448" cy="677108"/>
          </a:xfrm>
          <a:prstGeom prst="rect">
            <a:avLst/>
          </a:prstGeom>
          <a:noFill/>
          <a:ln w="9525">
            <a:noFill/>
            <a:miter lim="800000"/>
            <a:headEnd/>
            <a:tailEnd/>
          </a:ln>
          <a:effectLst/>
        </p:spPr>
        <p:txBody>
          <a:bodyPr wrap="square">
            <a:spAutoFit/>
          </a:bodyPr>
          <a:lstStyle/>
          <a:p>
            <a:pPr algn="just">
              <a:defRPr/>
            </a:pPr>
            <a:r>
              <a:rPr lang="es-ES" sz="1900" dirty="0"/>
              <a:t>Fórmulas de interacción</a:t>
            </a:r>
          </a:p>
          <a:p>
            <a:pPr algn="just">
              <a:defRPr/>
            </a:pPr>
            <a:endParaRPr lang="es-ES" sz="1900" dirty="0"/>
          </a:p>
        </p:txBody>
      </p:sp>
      <p:sp>
        <p:nvSpPr>
          <p:cNvPr id="15" name="19 CuadroTexto"/>
          <p:cNvSpPr txBox="1">
            <a:spLocks noChangeArrowheads="1"/>
          </p:cNvSpPr>
          <p:nvPr/>
        </p:nvSpPr>
        <p:spPr bwMode="auto">
          <a:xfrm>
            <a:off x="6373638" y="5152528"/>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fontAlgn="base" hangingPunct="1">
              <a:spcBef>
                <a:spcPct val="0"/>
              </a:spcBef>
              <a:spcAft>
                <a:spcPct val="0"/>
              </a:spcAft>
            </a:pPr>
            <a:r>
              <a:rPr lang="es-MX" dirty="0"/>
              <a:t>Ecuación H1 – 1b del AISC</a:t>
            </a:r>
          </a:p>
        </p:txBody>
      </p:sp>
      <p:sp>
        <p:nvSpPr>
          <p:cNvPr id="17" name="16 CuadroTexto"/>
          <p:cNvSpPr txBox="1">
            <a:spLocks noChangeArrowheads="1"/>
          </p:cNvSpPr>
          <p:nvPr/>
        </p:nvSpPr>
        <p:spPr bwMode="auto">
          <a:xfrm>
            <a:off x="6200600" y="3363415"/>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fontAlgn="base" hangingPunct="1">
              <a:spcBef>
                <a:spcPct val="0"/>
              </a:spcBef>
              <a:spcAft>
                <a:spcPct val="0"/>
              </a:spcAft>
            </a:pPr>
            <a:r>
              <a:rPr lang="es-MX" dirty="0"/>
              <a:t>Ecuación H1 – 1a del AISC</a:t>
            </a:r>
          </a:p>
        </p:txBody>
      </p:sp>
      <mc:AlternateContent xmlns:mc="http://schemas.openxmlformats.org/markup-compatibility/2006" xmlns:a14="http://schemas.microsoft.com/office/drawing/2010/main">
        <mc:Choice Requires="a14">
          <p:sp>
            <p:nvSpPr>
              <p:cNvPr id="18" name="1 CuadroTexto"/>
              <p:cNvSpPr txBox="1"/>
              <p:nvPr/>
            </p:nvSpPr>
            <p:spPr>
              <a:xfrm>
                <a:off x="474561" y="2676810"/>
                <a:ext cx="6215609" cy="3854132"/>
              </a:xfrm>
              <a:prstGeom prst="rect">
                <a:avLst/>
              </a:prstGeom>
              <a:noFill/>
            </p:spPr>
            <p:txBody>
              <a:bodyPr wrap="square" rtlCol="0">
                <a:spAutoFit/>
              </a:bodyPr>
              <a:lstStyle/>
              <a:p>
                <a:r>
                  <a:rPr lang="es-MX" dirty="0">
                    <a:solidFill>
                      <a:schemeClr val="tx1"/>
                    </a:solidFill>
                  </a:rPr>
                  <a:t>Para </a:t>
                </a:r>
                <a14:m>
                  <m:oMath xmlns:m="http://schemas.openxmlformats.org/officeDocument/2006/math">
                    <m:f>
                      <m:fPr>
                        <m:ctrlPr>
                          <a:rPr lang="es-MX" i="1" smtClean="0">
                            <a:solidFill>
                              <a:schemeClr val="tx1"/>
                            </a:solidFill>
                            <a:latin typeface="Cambria Math" panose="02040503050406030204" pitchFamily="18" charset="0"/>
                          </a:rPr>
                        </m:ctrlPr>
                      </m:fPr>
                      <m:num>
                        <m:r>
                          <a:rPr lang="es-MX" b="0" i="1" smtClean="0">
                            <a:solidFill>
                              <a:schemeClr val="tx1"/>
                            </a:solidFill>
                            <a:latin typeface="Cambria Math"/>
                          </a:rPr>
                          <m:t>𝑃𝑢</m:t>
                        </m:r>
                      </m:num>
                      <m:den>
                        <m:sSub>
                          <m:sSubPr>
                            <m:ctrlPr>
                              <a:rPr lang="es-MX" i="1">
                                <a:latin typeface="Cambria Math" panose="02040503050406030204" pitchFamily="18" charset="0"/>
                              </a:rPr>
                            </m:ctrlPr>
                          </m:sSubPr>
                          <m:e>
                            <m:r>
                              <a:rPr lang="el-GR" i="1">
                                <a:latin typeface="Cambria Math"/>
                                <a:ea typeface="Cambria Math"/>
                              </a:rPr>
                              <m:t>𝜑</m:t>
                            </m:r>
                          </m:e>
                          <m:sub>
                            <m:r>
                              <a:rPr lang="es-MX" i="1">
                                <a:latin typeface="Cambria Math" panose="02040503050406030204" pitchFamily="18" charset="0"/>
                              </a:rPr>
                              <m:t>𝑐</m:t>
                            </m:r>
                          </m:sub>
                        </m:sSub>
                        <m:r>
                          <a:rPr lang="es-MX" b="0" i="1" smtClean="0">
                            <a:solidFill>
                              <a:schemeClr val="tx1"/>
                            </a:solidFill>
                            <a:latin typeface="Cambria Math"/>
                            <a:ea typeface="Cambria Math"/>
                          </a:rPr>
                          <m:t>𝑃𝑛</m:t>
                        </m:r>
                      </m:den>
                    </m:f>
                    <m:r>
                      <a:rPr lang="es-MX" i="1" smtClean="0">
                        <a:solidFill>
                          <a:schemeClr val="tx1"/>
                        </a:solidFill>
                        <a:latin typeface="Cambria Math"/>
                        <a:ea typeface="Cambria Math"/>
                      </a:rPr>
                      <m:t>≥</m:t>
                    </m:r>
                    <m:r>
                      <a:rPr lang="es-MX" b="0" i="1" smtClean="0">
                        <a:solidFill>
                          <a:schemeClr val="tx1"/>
                        </a:solidFill>
                        <a:latin typeface="Cambria Math"/>
                        <a:ea typeface="Cambria Math"/>
                      </a:rPr>
                      <m:t>0.2,</m:t>
                    </m:r>
                  </m:oMath>
                </a14:m>
                <a:endParaRPr lang="es-MX" b="0" dirty="0">
                  <a:solidFill>
                    <a:schemeClr val="tx1"/>
                  </a:solidFill>
                  <a:ea typeface="Cambria Math"/>
                </a:endParaRPr>
              </a:p>
              <a:p>
                <a:pPr/>
                <a14:m>
                  <m:oMathPara xmlns:m="http://schemas.openxmlformats.org/officeDocument/2006/math">
                    <m:oMathParaPr>
                      <m:jc m:val="centerGroup"/>
                    </m:oMathParaPr>
                    <m:oMath xmlns:m="http://schemas.openxmlformats.org/officeDocument/2006/math">
                      <m:f>
                        <m:fPr>
                          <m:ctrlPr>
                            <a:rPr lang="es-MX" i="1" smtClean="0">
                              <a:solidFill>
                                <a:schemeClr val="tx1"/>
                              </a:solidFill>
                              <a:latin typeface="Cambria Math" panose="02040503050406030204" pitchFamily="18" charset="0"/>
                            </a:rPr>
                          </m:ctrlPr>
                        </m:fPr>
                        <m:num>
                          <m:r>
                            <a:rPr lang="es-MX" b="0" i="1" smtClean="0">
                              <a:solidFill>
                                <a:schemeClr val="tx1"/>
                              </a:solidFill>
                              <a:latin typeface="Cambria Math"/>
                            </a:rPr>
                            <m:t>𝑃𝑢</m:t>
                          </m:r>
                        </m:num>
                        <m:den>
                          <m:sSub>
                            <m:sSubPr>
                              <m:ctrlPr>
                                <a:rPr lang="es-MX" b="0" i="1" smtClean="0">
                                  <a:solidFill>
                                    <a:schemeClr val="tx1"/>
                                  </a:solidFill>
                                  <a:latin typeface="Cambria Math" panose="02040503050406030204" pitchFamily="18" charset="0"/>
                                </a:rPr>
                              </m:ctrlPr>
                            </m:sSubPr>
                            <m:e>
                              <m:r>
                                <a:rPr lang="el-GR" i="1">
                                  <a:latin typeface="Cambria Math"/>
                                  <a:ea typeface="Cambria Math"/>
                                </a:rPr>
                                <m:t>𝜑</m:t>
                              </m:r>
                            </m:e>
                            <m:sub>
                              <m:r>
                                <a:rPr lang="es-MX" b="0" i="1" smtClean="0">
                                  <a:solidFill>
                                    <a:schemeClr val="tx1"/>
                                  </a:solidFill>
                                  <a:latin typeface="Cambria Math" panose="02040503050406030204" pitchFamily="18" charset="0"/>
                                </a:rPr>
                                <m:t>𝑐</m:t>
                              </m:r>
                            </m:sub>
                          </m:sSub>
                          <m:r>
                            <a:rPr lang="es-MX" b="0" i="1" smtClean="0">
                              <a:solidFill>
                                <a:schemeClr val="tx1"/>
                              </a:solidFill>
                              <a:latin typeface="Cambria Math"/>
                              <a:ea typeface="Cambria Math"/>
                            </a:rPr>
                            <m:t>𝑃𝑛</m:t>
                          </m:r>
                        </m:den>
                      </m:f>
                      <m:r>
                        <a:rPr lang="es-MX" b="0" i="1" smtClean="0">
                          <a:solidFill>
                            <a:schemeClr val="tx1"/>
                          </a:solidFill>
                          <a:latin typeface="Cambria Math"/>
                        </a:rPr>
                        <m:t>+</m:t>
                      </m:r>
                      <m:f>
                        <m:fPr>
                          <m:ctrlPr>
                            <a:rPr lang="es-MX" b="0" i="1" smtClean="0">
                              <a:solidFill>
                                <a:schemeClr val="tx1"/>
                              </a:solidFill>
                              <a:latin typeface="Cambria Math" panose="02040503050406030204" pitchFamily="18" charset="0"/>
                            </a:rPr>
                          </m:ctrlPr>
                        </m:fPr>
                        <m:num>
                          <m:r>
                            <a:rPr lang="es-MX" b="0" i="1" smtClean="0">
                              <a:solidFill>
                                <a:schemeClr val="tx1"/>
                              </a:solidFill>
                              <a:latin typeface="Cambria Math"/>
                            </a:rPr>
                            <m:t>8</m:t>
                          </m:r>
                        </m:num>
                        <m:den>
                          <m:r>
                            <a:rPr lang="es-MX" b="0" i="1" smtClean="0">
                              <a:solidFill>
                                <a:schemeClr val="tx1"/>
                              </a:solidFill>
                              <a:latin typeface="Cambria Math"/>
                            </a:rPr>
                            <m:t>9</m:t>
                          </m:r>
                        </m:den>
                      </m:f>
                      <m:d>
                        <m:dPr>
                          <m:ctrlPr>
                            <a:rPr lang="es-MX" b="0" i="1" smtClean="0">
                              <a:solidFill>
                                <a:schemeClr val="tx1"/>
                              </a:solidFill>
                              <a:latin typeface="Cambria Math" panose="02040503050406030204" pitchFamily="18" charset="0"/>
                            </a:rPr>
                          </m:ctrlPr>
                        </m:dPr>
                        <m:e>
                          <m:f>
                            <m:fPr>
                              <m:ctrlPr>
                                <a:rPr lang="es-MX" b="0" i="1" smtClean="0">
                                  <a:solidFill>
                                    <a:schemeClr val="tx1"/>
                                  </a:solidFill>
                                  <a:latin typeface="Cambria Math" panose="02040503050406030204" pitchFamily="18" charset="0"/>
                                </a:rPr>
                              </m:ctrlPr>
                            </m:fPr>
                            <m:num>
                              <m:r>
                                <a:rPr lang="es-MX" b="0" i="1" smtClean="0">
                                  <a:solidFill>
                                    <a:schemeClr val="tx1"/>
                                  </a:solidFill>
                                  <a:latin typeface="Cambria Math"/>
                                </a:rPr>
                                <m:t>𝑀𝑢𝑥</m:t>
                              </m:r>
                            </m:num>
                            <m:den>
                              <m:sSub>
                                <m:sSubPr>
                                  <m:ctrlPr>
                                    <a:rPr lang="es-MX" i="1">
                                      <a:latin typeface="Cambria Math" panose="02040503050406030204" pitchFamily="18" charset="0"/>
                                    </a:rPr>
                                  </m:ctrlPr>
                                </m:sSubPr>
                                <m:e>
                                  <m:r>
                                    <a:rPr lang="el-GR" i="1">
                                      <a:latin typeface="Cambria Math"/>
                                      <a:ea typeface="Cambria Math"/>
                                    </a:rPr>
                                    <m:t>𝜑</m:t>
                                  </m:r>
                                </m:e>
                                <m:sub>
                                  <m:r>
                                    <a:rPr lang="es-MX" b="0" i="1" smtClean="0">
                                      <a:latin typeface="Cambria Math" panose="02040503050406030204" pitchFamily="18" charset="0"/>
                                      <a:ea typeface="Cambria Math"/>
                                    </a:rPr>
                                    <m:t>𝑏</m:t>
                                  </m:r>
                                </m:sub>
                              </m:sSub>
                              <m:r>
                                <a:rPr lang="es-MX" b="0" i="1" smtClean="0">
                                  <a:solidFill>
                                    <a:schemeClr val="tx1"/>
                                  </a:solidFill>
                                  <a:latin typeface="Cambria Math"/>
                                  <a:ea typeface="Cambria Math"/>
                                </a:rPr>
                                <m:t>𝑀𝑛𝑥</m:t>
                              </m:r>
                            </m:den>
                          </m:f>
                          <m:r>
                            <a:rPr lang="es-MX" b="0" i="1" smtClean="0">
                              <a:solidFill>
                                <a:schemeClr val="tx1"/>
                              </a:solidFill>
                              <a:latin typeface="Cambria Math"/>
                            </a:rPr>
                            <m:t>+</m:t>
                          </m:r>
                          <m:f>
                            <m:fPr>
                              <m:ctrlPr>
                                <a:rPr lang="es-MX" b="0" i="1" smtClean="0">
                                  <a:solidFill>
                                    <a:schemeClr val="tx1"/>
                                  </a:solidFill>
                                  <a:latin typeface="Cambria Math" panose="02040503050406030204" pitchFamily="18" charset="0"/>
                                </a:rPr>
                              </m:ctrlPr>
                            </m:fPr>
                            <m:num>
                              <m:r>
                                <a:rPr lang="es-MX" b="0" i="1" smtClean="0">
                                  <a:solidFill>
                                    <a:schemeClr val="tx1"/>
                                  </a:solidFill>
                                  <a:latin typeface="Cambria Math"/>
                                </a:rPr>
                                <m:t>𝑀𝑢𝑦</m:t>
                              </m:r>
                            </m:num>
                            <m:den>
                              <m:sSub>
                                <m:sSubPr>
                                  <m:ctrlPr>
                                    <a:rPr lang="es-MX" i="1">
                                      <a:latin typeface="Cambria Math" panose="02040503050406030204" pitchFamily="18" charset="0"/>
                                    </a:rPr>
                                  </m:ctrlPr>
                                </m:sSubPr>
                                <m:e>
                                  <m:r>
                                    <a:rPr lang="el-GR" i="1">
                                      <a:latin typeface="Cambria Math"/>
                                      <a:ea typeface="Cambria Math"/>
                                    </a:rPr>
                                    <m:t>𝜑</m:t>
                                  </m:r>
                                </m:e>
                                <m:sub>
                                  <m:r>
                                    <a:rPr lang="es-MX" b="0" i="1" smtClean="0">
                                      <a:latin typeface="Cambria Math" panose="02040503050406030204" pitchFamily="18" charset="0"/>
                                      <a:ea typeface="Cambria Math"/>
                                    </a:rPr>
                                    <m:t>𝑏</m:t>
                                  </m:r>
                                </m:sub>
                              </m:sSub>
                              <m:r>
                                <a:rPr lang="es-MX" b="0" i="1" smtClean="0">
                                  <a:solidFill>
                                    <a:schemeClr val="tx1"/>
                                  </a:solidFill>
                                  <a:latin typeface="Cambria Math"/>
                                  <a:ea typeface="Cambria Math"/>
                                </a:rPr>
                                <m:t>𝑀𝑛𝑦</m:t>
                              </m:r>
                            </m:den>
                          </m:f>
                        </m:e>
                      </m:d>
                      <m:r>
                        <a:rPr lang="es-MX" b="0" i="1" smtClean="0">
                          <a:solidFill>
                            <a:schemeClr val="tx1"/>
                          </a:solidFill>
                          <a:latin typeface="Cambria Math"/>
                          <a:ea typeface="Cambria Math"/>
                        </a:rPr>
                        <m:t>≤1.0</m:t>
                      </m:r>
                    </m:oMath>
                  </m:oMathPara>
                </a14:m>
                <a:endParaRPr lang="es-MX" b="0" dirty="0">
                  <a:solidFill>
                    <a:schemeClr val="tx1"/>
                  </a:solidFill>
                  <a:ea typeface="Cambria Math"/>
                </a:endParaRPr>
              </a:p>
              <a:p>
                <a:endParaRPr lang="es-MX" dirty="0">
                  <a:solidFill>
                    <a:schemeClr val="tx1"/>
                  </a:solidFill>
                  <a:ea typeface="Cambria Math"/>
                </a:endParaRPr>
              </a:p>
              <a:p>
                <a:endParaRPr lang="es-MX" b="0" dirty="0">
                  <a:solidFill>
                    <a:schemeClr val="tx1"/>
                  </a:solidFill>
                  <a:ea typeface="Cambria Math"/>
                </a:endParaRPr>
              </a:p>
              <a:p>
                <a:endParaRPr lang="es-MX" b="0" dirty="0">
                  <a:solidFill>
                    <a:schemeClr val="tx1"/>
                  </a:solidFill>
                  <a:ea typeface="Cambria Math"/>
                </a:endParaRPr>
              </a:p>
              <a:p>
                <a:r>
                  <a:rPr lang="es-MX" dirty="0">
                    <a:solidFill>
                      <a:schemeClr val="tx1"/>
                    </a:solidFill>
                    <a:ea typeface="Cambria Math"/>
                  </a:rPr>
                  <a:t>Para </a:t>
                </a:r>
                <a14:m>
                  <m:oMath xmlns:m="http://schemas.openxmlformats.org/officeDocument/2006/math">
                    <m:f>
                      <m:fPr>
                        <m:ctrlPr>
                          <a:rPr lang="es-MX" i="1">
                            <a:solidFill>
                              <a:schemeClr val="tx1"/>
                            </a:solidFill>
                            <a:latin typeface="Cambria Math" panose="02040503050406030204" pitchFamily="18" charset="0"/>
                          </a:rPr>
                        </m:ctrlPr>
                      </m:fPr>
                      <m:num>
                        <m:r>
                          <a:rPr lang="es-MX" i="1">
                            <a:solidFill>
                              <a:schemeClr val="tx1"/>
                            </a:solidFill>
                            <a:latin typeface="Cambria Math"/>
                          </a:rPr>
                          <m:t>𝑃𝑢</m:t>
                        </m:r>
                      </m:num>
                      <m:den>
                        <m:sSub>
                          <m:sSubPr>
                            <m:ctrlPr>
                              <a:rPr lang="es-MX" i="1">
                                <a:latin typeface="Cambria Math" panose="02040503050406030204" pitchFamily="18" charset="0"/>
                              </a:rPr>
                            </m:ctrlPr>
                          </m:sSubPr>
                          <m:e>
                            <m:r>
                              <a:rPr lang="el-GR" i="1">
                                <a:latin typeface="Cambria Math"/>
                                <a:ea typeface="Cambria Math"/>
                              </a:rPr>
                              <m:t>𝜑</m:t>
                            </m:r>
                          </m:e>
                          <m:sub>
                            <m:r>
                              <a:rPr lang="es-MX" i="1">
                                <a:latin typeface="Cambria Math" panose="02040503050406030204" pitchFamily="18" charset="0"/>
                              </a:rPr>
                              <m:t>𝑐</m:t>
                            </m:r>
                          </m:sub>
                        </m:sSub>
                        <m:r>
                          <a:rPr lang="es-MX" i="1">
                            <a:solidFill>
                              <a:schemeClr val="tx1"/>
                            </a:solidFill>
                            <a:latin typeface="Cambria Math"/>
                            <a:ea typeface="Cambria Math"/>
                          </a:rPr>
                          <m:t>𝑃𝑛</m:t>
                        </m:r>
                      </m:den>
                    </m:f>
                    <m:r>
                      <a:rPr lang="es-MX" i="1" smtClean="0">
                        <a:solidFill>
                          <a:schemeClr val="tx1"/>
                        </a:solidFill>
                        <a:latin typeface="Cambria Math"/>
                        <a:ea typeface="Cambria Math"/>
                      </a:rPr>
                      <m:t>&lt;</m:t>
                    </m:r>
                    <m:r>
                      <a:rPr lang="es-MX" i="1">
                        <a:solidFill>
                          <a:schemeClr val="tx1"/>
                        </a:solidFill>
                        <a:latin typeface="Cambria Math"/>
                        <a:ea typeface="Cambria Math"/>
                      </a:rPr>
                      <m:t>0.2</m:t>
                    </m:r>
                  </m:oMath>
                </a14:m>
                <a:endParaRPr lang="es-MX" dirty="0">
                  <a:solidFill>
                    <a:schemeClr val="tx1"/>
                  </a:solidFill>
                  <a:ea typeface="Cambria Math"/>
                </a:endParaRPr>
              </a:p>
              <a:p>
                <a:endParaRPr lang="es-MX" b="0" dirty="0">
                  <a:solidFill>
                    <a:schemeClr val="tx1"/>
                  </a:solidFill>
                  <a:ea typeface="Cambria Math"/>
                </a:endParaRPr>
              </a:p>
              <a:p>
                <a:pPr/>
                <a14:m>
                  <m:oMathPara xmlns:m="http://schemas.openxmlformats.org/officeDocument/2006/math">
                    <m:oMathParaPr>
                      <m:jc m:val="centerGroup"/>
                    </m:oMathParaPr>
                    <m:oMath xmlns:m="http://schemas.openxmlformats.org/officeDocument/2006/math">
                      <m:f>
                        <m:fPr>
                          <m:ctrlPr>
                            <a:rPr lang="es-MX" i="1">
                              <a:solidFill>
                                <a:schemeClr val="tx1"/>
                              </a:solidFill>
                              <a:latin typeface="Cambria Math" panose="02040503050406030204" pitchFamily="18" charset="0"/>
                            </a:rPr>
                          </m:ctrlPr>
                        </m:fPr>
                        <m:num>
                          <m:r>
                            <a:rPr lang="es-MX" i="1">
                              <a:solidFill>
                                <a:schemeClr val="tx1"/>
                              </a:solidFill>
                              <a:latin typeface="Cambria Math"/>
                            </a:rPr>
                            <m:t>𝑃𝑢</m:t>
                          </m:r>
                        </m:num>
                        <m:den>
                          <m:r>
                            <a:rPr lang="es-MX" b="0" i="1" smtClean="0">
                              <a:solidFill>
                                <a:schemeClr val="tx1"/>
                              </a:solidFill>
                              <a:latin typeface="Cambria Math"/>
                            </a:rPr>
                            <m:t>2</m:t>
                          </m:r>
                          <m:sSub>
                            <m:sSubPr>
                              <m:ctrlPr>
                                <a:rPr lang="es-MX" i="1">
                                  <a:latin typeface="Cambria Math" panose="02040503050406030204" pitchFamily="18" charset="0"/>
                                </a:rPr>
                              </m:ctrlPr>
                            </m:sSubPr>
                            <m:e>
                              <m:r>
                                <a:rPr lang="el-GR" i="1">
                                  <a:latin typeface="Cambria Math"/>
                                  <a:ea typeface="Cambria Math"/>
                                </a:rPr>
                                <m:t>𝜑</m:t>
                              </m:r>
                            </m:e>
                            <m:sub>
                              <m:r>
                                <a:rPr lang="es-MX" i="1">
                                  <a:latin typeface="Cambria Math" panose="02040503050406030204" pitchFamily="18" charset="0"/>
                                </a:rPr>
                                <m:t>𝑐</m:t>
                              </m:r>
                            </m:sub>
                          </m:sSub>
                          <m:r>
                            <a:rPr lang="es-MX" i="1">
                              <a:solidFill>
                                <a:schemeClr val="tx1"/>
                              </a:solidFill>
                              <a:latin typeface="Cambria Math"/>
                              <a:ea typeface="Cambria Math"/>
                            </a:rPr>
                            <m:t>𝑃𝑛</m:t>
                          </m:r>
                        </m:den>
                      </m:f>
                      <m:r>
                        <a:rPr lang="es-MX" i="1">
                          <a:solidFill>
                            <a:schemeClr val="tx1"/>
                          </a:solidFill>
                          <a:latin typeface="Cambria Math"/>
                        </a:rPr>
                        <m:t>+</m:t>
                      </m:r>
                      <m:d>
                        <m:dPr>
                          <m:ctrlPr>
                            <a:rPr lang="es-MX" i="1">
                              <a:solidFill>
                                <a:schemeClr val="tx1"/>
                              </a:solidFill>
                              <a:latin typeface="Cambria Math" panose="02040503050406030204" pitchFamily="18" charset="0"/>
                            </a:rPr>
                          </m:ctrlPr>
                        </m:dPr>
                        <m:e>
                          <m:f>
                            <m:fPr>
                              <m:ctrlPr>
                                <a:rPr lang="es-MX" i="1">
                                  <a:solidFill>
                                    <a:schemeClr val="tx1"/>
                                  </a:solidFill>
                                  <a:latin typeface="Cambria Math" panose="02040503050406030204" pitchFamily="18" charset="0"/>
                                </a:rPr>
                              </m:ctrlPr>
                            </m:fPr>
                            <m:num>
                              <m:r>
                                <a:rPr lang="es-MX" i="1">
                                  <a:solidFill>
                                    <a:schemeClr val="tx1"/>
                                  </a:solidFill>
                                  <a:latin typeface="Cambria Math"/>
                                </a:rPr>
                                <m:t>𝑀𝑢𝑥</m:t>
                              </m:r>
                            </m:num>
                            <m:den>
                              <m:sSub>
                                <m:sSubPr>
                                  <m:ctrlPr>
                                    <a:rPr lang="es-MX" i="1">
                                      <a:latin typeface="Cambria Math" panose="02040503050406030204" pitchFamily="18" charset="0"/>
                                    </a:rPr>
                                  </m:ctrlPr>
                                </m:sSubPr>
                                <m:e>
                                  <m:r>
                                    <a:rPr lang="el-GR" i="1">
                                      <a:latin typeface="Cambria Math"/>
                                      <a:ea typeface="Cambria Math"/>
                                    </a:rPr>
                                    <m:t>𝜑</m:t>
                                  </m:r>
                                </m:e>
                                <m:sub>
                                  <m:r>
                                    <a:rPr lang="es-MX" b="0" i="1" smtClean="0">
                                      <a:latin typeface="Cambria Math" panose="02040503050406030204" pitchFamily="18" charset="0"/>
                                      <a:ea typeface="Cambria Math"/>
                                    </a:rPr>
                                    <m:t>𝑏</m:t>
                                  </m:r>
                                </m:sub>
                              </m:sSub>
                              <m:r>
                                <a:rPr lang="es-MX" i="1">
                                  <a:solidFill>
                                    <a:schemeClr val="tx1"/>
                                  </a:solidFill>
                                  <a:latin typeface="Cambria Math"/>
                                  <a:ea typeface="Cambria Math"/>
                                </a:rPr>
                                <m:t>𝑀𝑛𝑥</m:t>
                              </m:r>
                            </m:den>
                          </m:f>
                          <m:r>
                            <a:rPr lang="es-MX" i="1">
                              <a:solidFill>
                                <a:schemeClr val="tx1"/>
                              </a:solidFill>
                              <a:latin typeface="Cambria Math"/>
                            </a:rPr>
                            <m:t>+</m:t>
                          </m:r>
                          <m:f>
                            <m:fPr>
                              <m:ctrlPr>
                                <a:rPr lang="es-MX" i="1">
                                  <a:solidFill>
                                    <a:schemeClr val="tx1"/>
                                  </a:solidFill>
                                  <a:latin typeface="Cambria Math" panose="02040503050406030204" pitchFamily="18" charset="0"/>
                                </a:rPr>
                              </m:ctrlPr>
                            </m:fPr>
                            <m:num>
                              <m:r>
                                <a:rPr lang="es-MX" i="1">
                                  <a:solidFill>
                                    <a:schemeClr val="tx1"/>
                                  </a:solidFill>
                                  <a:latin typeface="Cambria Math"/>
                                </a:rPr>
                                <m:t>𝑀𝑢𝑦</m:t>
                              </m:r>
                            </m:num>
                            <m:den>
                              <m:sSub>
                                <m:sSubPr>
                                  <m:ctrlPr>
                                    <a:rPr lang="es-MX" i="1">
                                      <a:latin typeface="Cambria Math" panose="02040503050406030204" pitchFamily="18" charset="0"/>
                                    </a:rPr>
                                  </m:ctrlPr>
                                </m:sSubPr>
                                <m:e>
                                  <m:r>
                                    <a:rPr lang="el-GR" i="1">
                                      <a:latin typeface="Cambria Math"/>
                                      <a:ea typeface="Cambria Math"/>
                                    </a:rPr>
                                    <m:t>𝜑</m:t>
                                  </m:r>
                                </m:e>
                                <m:sub>
                                  <m:r>
                                    <a:rPr lang="es-MX" b="0" i="1" smtClean="0">
                                      <a:latin typeface="Cambria Math" panose="02040503050406030204" pitchFamily="18" charset="0"/>
                                      <a:ea typeface="Cambria Math"/>
                                    </a:rPr>
                                    <m:t>𝑏</m:t>
                                  </m:r>
                                </m:sub>
                              </m:sSub>
                              <m:r>
                                <a:rPr lang="es-MX" i="1">
                                  <a:solidFill>
                                    <a:schemeClr val="tx1"/>
                                  </a:solidFill>
                                  <a:latin typeface="Cambria Math"/>
                                  <a:ea typeface="Cambria Math"/>
                                </a:rPr>
                                <m:t>𝑀𝑛𝑦</m:t>
                              </m:r>
                            </m:den>
                          </m:f>
                        </m:e>
                      </m:d>
                      <m:r>
                        <a:rPr lang="es-MX" i="1">
                          <a:solidFill>
                            <a:schemeClr val="tx1"/>
                          </a:solidFill>
                          <a:latin typeface="Cambria Math"/>
                          <a:ea typeface="Cambria Math"/>
                        </a:rPr>
                        <m:t>≤1.0</m:t>
                      </m:r>
                    </m:oMath>
                  </m:oMathPara>
                </a14:m>
                <a:endParaRPr lang="es-MX" dirty="0">
                  <a:solidFill>
                    <a:schemeClr val="tx1"/>
                  </a:solidFill>
                  <a:ea typeface="Cambria Math"/>
                </a:endParaRPr>
              </a:p>
              <a:p>
                <a:endParaRPr lang="es-MX" b="0" dirty="0">
                  <a:solidFill>
                    <a:srgbClr val="FFC000"/>
                  </a:solidFill>
                  <a:ea typeface="Cambria Math"/>
                </a:endParaRPr>
              </a:p>
              <a:p>
                <a:endParaRPr lang="es-MX" dirty="0">
                  <a:solidFill>
                    <a:srgbClr val="FFC000"/>
                  </a:solidFill>
                </a:endParaRPr>
              </a:p>
            </p:txBody>
          </p:sp>
        </mc:Choice>
        <mc:Fallback xmlns="">
          <p:sp>
            <p:nvSpPr>
              <p:cNvPr id="18" name="1 CuadroTexto"/>
              <p:cNvSpPr txBox="1">
                <a:spLocks noRot="1" noChangeAspect="1" noMove="1" noResize="1" noEditPoints="1" noAdjustHandles="1" noChangeArrowheads="1" noChangeShapeType="1" noTextEdit="1"/>
              </p:cNvSpPr>
              <p:nvPr/>
            </p:nvSpPr>
            <p:spPr>
              <a:xfrm>
                <a:off x="474561" y="2676810"/>
                <a:ext cx="6215609" cy="3854132"/>
              </a:xfrm>
              <a:prstGeom prst="rect">
                <a:avLst/>
              </a:prstGeom>
              <a:blipFill rotWithShape="0">
                <a:blip r:embed="rId7"/>
                <a:stretch>
                  <a:fillRect l="-883"/>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a:t>
            </a:fld>
            <a:r>
              <a:rPr lang="es-MX"/>
              <a:t>/97</a:t>
            </a:r>
            <a:endParaRPr lang="es-MX" dirty="0"/>
          </a:p>
        </p:txBody>
      </p:sp>
    </p:spTree>
    <p:extLst>
      <p:ext uri="{BB962C8B-B14F-4D97-AF65-F5344CB8AC3E}">
        <p14:creationId xmlns:p14="http://schemas.microsoft.com/office/powerpoint/2010/main" val="30051311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16817"/>
                <a:ext cx="9345728" cy="4718149"/>
              </a:xfrm>
            </p:spPr>
            <p:txBody>
              <a:bodyPr>
                <a:normAutofit/>
              </a:bodyPr>
              <a:lstStyle/>
              <a:p>
                <a:pPr marL="0" indent="0" algn="just">
                  <a:buNone/>
                </a:pPr>
                <a:r>
                  <a:rPr lang="es-MX" sz="1900" dirty="0"/>
                  <a:t>De la ecuación C1-2 del AISC,</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num>
                        <m:den>
                          <m:r>
                            <a:rPr lang="es-MX" sz="1900" b="0" i="1" smtClean="0">
                              <a:latin typeface="Cambria Math" panose="02040503050406030204" pitchFamily="18" charset="0"/>
                            </a:rPr>
                            <m:t>1−</m:t>
                          </m:r>
                          <m:d>
                            <m:dPr>
                              <m:ctrlPr>
                                <a:rPr lang="es-MX" sz="1900" i="1" smtClean="0">
                                  <a:latin typeface="Cambria Math" panose="02040503050406030204" pitchFamily="18" charset="0"/>
                                </a:rPr>
                              </m:ctrlPr>
                            </m:dPr>
                            <m:e>
                              <m:f>
                                <m:fPr>
                                  <m:type m:val="skw"/>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den>
                              </m:f>
                            </m:e>
                          </m:d>
                        </m:den>
                      </m:f>
                      <m:r>
                        <a:rPr lang="es-MX" sz="1900" b="0" i="1" smtClean="0">
                          <a:latin typeface="Cambria Math" panose="02040503050406030204" pitchFamily="18" charset="0"/>
                        </a:rPr>
                        <m:t>= </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0.6</m:t>
                          </m:r>
                        </m:num>
                        <m:den>
                          <m:r>
                            <a:rPr lang="es-MX" sz="1900" b="0" i="1" smtClean="0">
                              <a:latin typeface="Cambria Math" panose="02040503050406030204" pitchFamily="18" charset="0"/>
                            </a:rPr>
                            <m:t>1−</m:t>
                          </m:r>
                          <m:d>
                            <m:dPr>
                              <m:ctrlPr>
                                <a:rPr lang="es-MX" sz="1900" i="1" smtClean="0">
                                  <a:latin typeface="Cambria Math" panose="02040503050406030204" pitchFamily="18" charset="0"/>
                                </a:rPr>
                              </m:ctrlPr>
                            </m:dPr>
                            <m:e>
                              <m:f>
                                <m:fPr>
                                  <m:type m:val="skw"/>
                                  <m:ctrlPr>
                                    <a:rPr lang="es-MX" sz="1900" i="1" smtClean="0">
                                      <a:latin typeface="Cambria Math" panose="02040503050406030204" pitchFamily="18" charset="0"/>
                                    </a:rPr>
                                  </m:ctrlPr>
                                </m:fPr>
                                <m:num>
                                  <m:r>
                                    <a:rPr lang="es-MX" sz="1900" b="0" i="1" smtClean="0">
                                      <a:latin typeface="Cambria Math" panose="02040503050406030204" pitchFamily="18" charset="0"/>
                                    </a:rPr>
                                    <m:t>52.0</m:t>
                                  </m:r>
                                </m:num>
                                <m:den>
                                  <m:r>
                                    <a:rPr lang="es-MX" sz="1900" b="0" i="1" smtClean="0">
                                      <a:latin typeface="Cambria Math" panose="02040503050406030204" pitchFamily="18" charset="0"/>
                                    </a:rPr>
                                    <m:t>3093</m:t>
                                  </m:r>
                                </m:den>
                              </m:f>
                            </m:e>
                          </m:d>
                        </m:den>
                      </m:f>
                      <m:r>
                        <a:rPr lang="es-MX" sz="1900" b="0" i="1" smtClean="0">
                          <a:latin typeface="Cambria Math" panose="02040503050406030204" pitchFamily="18" charset="0"/>
                        </a:rPr>
                        <m:t>=0.610</m:t>
                      </m:r>
                      <m:r>
                        <a:rPr lang="es-MX" sz="1900" b="0" i="1" smtClean="0">
                          <a:latin typeface="Cambria Math" panose="02040503050406030204" pitchFamily="18" charset="0"/>
                          <a:ea typeface="Cambria Math"/>
                        </a:rPr>
                        <m:t>&lt;1.0 ∴</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𝐵</m:t>
                          </m:r>
                        </m:e>
                        <m:sub>
                          <m:r>
                            <a:rPr lang="es-MX" sz="1900" b="0" i="1" smtClean="0">
                              <a:latin typeface="Cambria Math" panose="02040503050406030204" pitchFamily="18" charset="0"/>
                              <a:ea typeface="Cambria Math"/>
                            </a:rPr>
                            <m:t>1</m:t>
                          </m:r>
                        </m:sub>
                      </m:sSub>
                      <m:r>
                        <a:rPr lang="es-MX" sz="1900" b="0" i="1" smtClean="0">
                          <a:latin typeface="Cambria Math" panose="02040503050406030204" pitchFamily="18" charset="0"/>
                          <a:ea typeface="Cambria Math"/>
                        </a:rPr>
                        <m:t>=1.0</m:t>
                      </m:r>
                    </m:oMath>
                  </m:oMathPara>
                </a14:m>
                <a:endParaRPr lang="es-MX" sz="1900" dirty="0"/>
              </a:p>
              <a:p>
                <a:pPr algn="just"/>
                <a:endParaRPr lang="es-MX" sz="1900" dirty="0"/>
              </a:p>
              <a:p>
                <a:pPr marL="0" indent="0" algn="just">
                  <a:buNone/>
                </a:pPr>
                <a:r>
                  <a:rPr lang="es-MX" sz="1900" dirty="0"/>
                  <a:t>De las cargas para diseño de vigas con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𝐿</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=15</m:t>
                    </m:r>
                    <m:r>
                      <a:rPr lang="es-MX" sz="1900" b="0" i="1" smtClean="0">
                        <a:latin typeface="Cambria Math" panose="02040503050406030204" pitchFamily="18" charset="0"/>
                      </a:rPr>
                      <m:t>𝑓𝑡</m:t>
                    </m:r>
                  </m:oMath>
                </a14:m>
                <a:r>
                  <a:rPr lang="es-MX" sz="1900" dirty="0"/>
                  <a:t>, el momento de diseño para un perfil </a:t>
                </a:r>
                <a:r>
                  <a:rPr lang="es-MX" sz="1900" dirty="0" smtClean="0"/>
                  <a:t>W12”x45 </a:t>
                </a:r>
                <a:r>
                  <a:rPr lang="es-MX" sz="1900" dirty="0"/>
                  <a:t>con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=1.0 </m:t>
                    </m:r>
                  </m:oMath>
                </a14:m>
                <a:r>
                  <a:rPr lang="es-MX" sz="1900" dirty="0"/>
                  <a:t>es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=201</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a14:m>
                <a:endParaRPr lang="es-MX" sz="1900" dirty="0"/>
              </a:p>
              <a:p>
                <a:pPr algn="just"/>
                <a:endParaRPr lang="es-MX" sz="1900" dirty="0"/>
              </a:p>
              <a:p>
                <a:pPr algn="just"/>
                <a:r>
                  <a:rPr lang="es-MX" sz="1900" dirty="0"/>
                  <a:t>Para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=1.67</m:t>
                    </m:r>
                  </m:oMath>
                </a14:m>
                <a:r>
                  <a:rPr lang="es-MX" sz="1900" dirty="0"/>
                  <a:t>;</a:t>
                </a:r>
              </a:p>
              <a:p>
                <a:pPr algn="just"/>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m:t>
                        </m:r>
                      </m:sub>
                    </m:sSub>
                    <m:r>
                      <a:rPr lang="es-MX" sz="1900" b="0" i="1">
                        <a:latin typeface="Cambria Math" panose="02040503050406030204" pitchFamily="18" charset="0"/>
                      </a:rPr>
                      <m:t>=</m:t>
                    </m:r>
                    <m:r>
                      <a:rPr lang="es-MX" sz="1900" b="0" i="1" smtClean="0">
                        <a:latin typeface="Cambria Math" panose="02040503050406030204" pitchFamily="18" charset="0"/>
                      </a:rPr>
                      <m:t>1.67</m:t>
                    </m:r>
                    <m:d>
                      <m:dPr>
                        <m:ctrlPr>
                          <a:rPr lang="es-MX" sz="1900" i="1" smtClean="0">
                            <a:latin typeface="Cambria Math" panose="02040503050406030204" pitchFamily="18" charset="0"/>
                          </a:rPr>
                        </m:ctrlPr>
                      </m:dPr>
                      <m:e>
                        <m:r>
                          <a:rPr lang="es-MX" sz="1900" b="0" i="1">
                            <a:latin typeface="Cambria Math" panose="02040503050406030204" pitchFamily="18" charset="0"/>
                          </a:rPr>
                          <m:t>201</m:t>
                        </m:r>
                      </m:e>
                    </m:d>
                    <m:r>
                      <a:rPr lang="es-MX" sz="1900" b="0" i="1" smtClean="0">
                        <a:latin typeface="Cambria Math" panose="02040503050406030204" pitchFamily="18" charset="0"/>
                      </a:rPr>
                      <m:t>=336</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r>
                      <a:rPr lang="es-MX" sz="1900" b="0" i="1" smtClean="0">
                        <a:latin typeface="Cambria Math" panose="02040503050406030204" pitchFamily="18" charset="0"/>
                        <a:ea typeface="Cambria Math"/>
                      </a:rPr>
                      <m:t>&gt;</m:t>
                    </m:r>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smtClean="0">
                            <a:latin typeface="Cambria Math" panose="02040503050406030204" pitchFamily="18" charset="0"/>
                          </a:rPr>
                          <m:t>𝑝</m:t>
                        </m:r>
                      </m:sub>
                    </m:sSub>
                    <m:r>
                      <a:rPr lang="es-MX" sz="1900" b="0" i="1">
                        <a:latin typeface="Cambria Math" panose="02040503050406030204" pitchFamily="18" charset="0"/>
                      </a:rPr>
                      <m:t>=242</m:t>
                    </m:r>
                    <m:r>
                      <a:rPr lang="es-MX" sz="1900" b="0" i="1" smtClean="0">
                        <a:latin typeface="Cambria Math" panose="02040503050406030204" pitchFamily="18" charset="0"/>
                      </a:rPr>
                      <m:t>.5</m:t>
                    </m:r>
                    <m:r>
                      <a:rPr lang="es-MX" sz="1900" b="0" i="1">
                        <a:latin typeface="Cambria Math" panose="02040503050406030204" pitchFamily="18" charset="0"/>
                      </a:rPr>
                      <m:t>𝑓𝑡</m:t>
                    </m:r>
                    <m:r>
                      <a:rPr lang="es-MX" sz="1900" b="0" i="1">
                        <a:latin typeface="Cambria Math" panose="02040503050406030204" pitchFamily="18" charset="0"/>
                      </a:rPr>
                      <m:t>.</m:t>
                    </m:r>
                    <m:r>
                      <a:rPr lang="es-MX" sz="1900" b="0" i="1">
                        <a:latin typeface="Cambria Math" panose="02040503050406030204" pitchFamily="18" charset="0"/>
                      </a:rPr>
                      <m:t>𝑘𝑖𝑝𝑠</m:t>
                    </m:r>
                  </m:oMath>
                </a14:m>
                <a:endParaRPr lang="es-MX" sz="1900" dirty="0"/>
              </a:p>
              <a:p>
                <a:pPr algn="just"/>
                <a:endParaRPr lang="es-MX" sz="1900" dirty="0"/>
              </a:p>
              <a:p>
                <a:pPr marL="0" indent="0" algn="just">
                  <a:buNone/>
                </a:pPr>
                <a:r>
                  <a:rPr lang="es-MX" sz="1900" dirty="0"/>
                  <a:t>Entonces, la resistencia de diseño es:</a:t>
                </a:r>
              </a:p>
              <a:p>
                <a:pPr algn="just"/>
                <a14:m>
                  <m:oMath xmlns:m="http://schemas.openxmlformats.org/officeDocument/2006/math">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m:t>
                        </m:r>
                      </m:sub>
                    </m:sSub>
                    <m:r>
                      <a:rPr lang="es-MX" sz="1900" b="0" i="1">
                        <a:latin typeface="Cambria Math" panose="02040503050406030204" pitchFamily="18" charset="0"/>
                      </a:rPr>
                      <m:t>=</m:t>
                    </m:r>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smtClean="0">
                            <a:latin typeface="Cambria Math" panose="02040503050406030204" pitchFamily="18" charset="0"/>
                          </a:rPr>
                          <m:t>𝑝</m:t>
                        </m:r>
                      </m:sub>
                    </m:sSub>
                    <m:r>
                      <a:rPr lang="es-MX" sz="1900" b="0" i="1">
                        <a:latin typeface="Cambria Math" panose="02040503050406030204" pitchFamily="18" charset="0"/>
                      </a:rPr>
                      <m:t>=242</m:t>
                    </m:r>
                    <m:r>
                      <a:rPr lang="es-MX" sz="1900" b="0" i="1" smtClean="0">
                        <a:latin typeface="Cambria Math" panose="02040503050406030204" pitchFamily="18" charset="0"/>
                      </a:rPr>
                      <m:t>.5</m:t>
                    </m:r>
                    <m:r>
                      <a:rPr lang="es-MX" sz="1900" b="0" i="1">
                        <a:latin typeface="Cambria Math" panose="02040503050406030204" pitchFamily="18" charset="0"/>
                      </a:rPr>
                      <m:t>𝑓𝑡</m:t>
                    </m:r>
                    <m:r>
                      <a:rPr lang="es-MX" sz="1900" b="0" i="1">
                        <a:latin typeface="Cambria Math" panose="02040503050406030204" pitchFamily="18" charset="0"/>
                      </a:rPr>
                      <m:t>.</m:t>
                    </m:r>
                    <m:r>
                      <a:rPr lang="es-MX" sz="1900" b="0" i="1">
                        <a:latin typeface="Cambria Math" panose="02040503050406030204" pitchFamily="18" charset="0"/>
                      </a:rPr>
                      <m:t>𝑘𝑖𝑝𝑠</m:t>
                    </m:r>
                  </m:oMath>
                </a14:m>
                <a:endParaRPr lang="es-MX" sz="1900" dirty="0"/>
              </a:p>
              <a:p>
                <a:endParaRPr lang="es-MX" sz="1900" dirty="0"/>
              </a:p>
              <a:p>
                <a:endParaRPr lang="es-MX" sz="1900" dirty="0"/>
              </a:p>
              <a:p>
                <a:endParaRPr lang="es-MX" sz="1900" dirty="0"/>
              </a:p>
              <a:p>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16817"/>
                <a:ext cx="9345728" cy="4718149"/>
              </a:xfrm>
              <a:blipFill>
                <a:blip r:embed="rId4"/>
                <a:stretch>
                  <a:fillRect l="-587" t="-1292"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60</a:t>
            </a:fld>
            <a:r>
              <a:rPr lang="es-MX"/>
              <a:t>/97</a:t>
            </a:r>
            <a:endParaRPr lang="es-MX" dirty="0"/>
          </a:p>
        </p:txBody>
      </p:sp>
    </p:spTree>
    <p:extLst>
      <p:ext uri="{BB962C8B-B14F-4D97-AF65-F5344CB8AC3E}">
        <p14:creationId xmlns:p14="http://schemas.microsoft.com/office/powerpoint/2010/main" val="145225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3384377"/>
              </a:xfrm>
            </p:spPr>
            <p:txBody>
              <a:bodyPr>
                <a:normAutofit/>
              </a:bodyPr>
              <a:lstStyle/>
              <a:p>
                <a:pPr marL="0" indent="0" algn="just">
                  <a:buNone/>
                </a:pPr>
                <a:r>
                  <a:rPr lang="es-MX" sz="1900" dirty="0"/>
                  <a:t>Determine la formula de interacción apropiada</a:t>
                </a:r>
                <a:r>
                  <a:rPr lang="es-MX" sz="1900" dirty="0" smtClean="0"/>
                  <a:t>:</a:t>
                </a:r>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smtClean="0">
                                  <a:latin typeface="Cambria Math" panose="02040503050406030204" pitchFamily="18" charset="0"/>
                                  <a:ea typeface="Cambria Math"/>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r>
                            <m:rPr>
                              <m:nor/>
                            </m:rPr>
                            <a:rPr lang="es-MX" sz="1900" dirty="0"/>
                            <m:t> </m:t>
                          </m:r>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52.0</m:t>
                          </m:r>
                        </m:num>
                        <m:den>
                          <m:r>
                            <a:rPr lang="es-MX" sz="1900" b="0" i="1" smtClean="0">
                              <a:latin typeface="Cambria Math" panose="02040503050406030204" pitchFamily="18" charset="0"/>
                            </a:rPr>
                            <m:t>299</m:t>
                          </m:r>
                        </m:den>
                      </m:f>
                      <m:r>
                        <a:rPr lang="es-MX" sz="1900" b="0" i="1" smtClean="0">
                          <a:latin typeface="Cambria Math" panose="02040503050406030204" pitchFamily="18" charset="0"/>
                        </a:rPr>
                        <m:t>=0.1739</m:t>
                      </m:r>
                      <m:r>
                        <a:rPr lang="es-MX" sz="1900" b="0" i="1" smtClean="0">
                          <a:latin typeface="Cambria Math" panose="02040503050406030204" pitchFamily="18" charset="0"/>
                          <a:ea typeface="Cambria Math"/>
                        </a:rPr>
                        <m:t>&lt;0.2 ∴</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𝑙𝑎</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𝑒𝑐𝑢𝑎𝑐𝑖𝑜𝑛</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𝐻</m:t>
                      </m:r>
                      <m:r>
                        <a:rPr lang="es-MX" sz="1900" b="0" i="1" smtClean="0">
                          <a:latin typeface="Cambria Math" panose="02040503050406030204" pitchFamily="18" charset="0"/>
                          <a:ea typeface="Cambria Math"/>
                        </a:rPr>
                        <m:t>1−1</m:t>
                      </m:r>
                      <m:r>
                        <a:rPr lang="es-MX" sz="1900" b="0" i="1" smtClean="0">
                          <a:latin typeface="Cambria Math" panose="02040503050406030204" pitchFamily="18" charset="0"/>
                          <a:ea typeface="Cambria Math"/>
                        </a:rPr>
                        <m:t>𝑏</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𝑑𝑒𝑙</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𝐴𝐼𝑆𝐶</m:t>
                      </m:r>
                      <m:r>
                        <a:rPr lang="es-MX" sz="1900" b="0" i="1" smtClean="0">
                          <a:latin typeface="Cambria Math" panose="02040503050406030204" pitchFamily="18" charset="0"/>
                          <a:ea typeface="Cambria Math"/>
                        </a:rPr>
                        <m:t>:</m:t>
                      </m:r>
                    </m:oMath>
                  </m:oMathPara>
                </a14:m>
                <a:endParaRPr lang="es-MX" sz="1900" dirty="0"/>
              </a:p>
              <a:p>
                <a:pPr algn="just"/>
                <a:endParaRPr lang="es-MX" sz="1900" dirty="0"/>
              </a:p>
              <a:p>
                <a:pPr marL="0" indent="0" algn="just">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2</m:t>
                              </m:r>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den>
                      </m:f>
                      <m:r>
                        <a:rPr lang="es-MX" sz="1900" b="0" i="1" smtClean="0">
                          <a:latin typeface="Cambria Math" panose="02040503050406030204" pitchFamily="18" charset="0"/>
                        </a:rPr>
                        <m:t>+</m:t>
                      </m:r>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𝑢𝑥</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𝑢𝑦</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𝑛𝑦</m:t>
                                  </m:r>
                                </m:sub>
                              </m:sSub>
                            </m:den>
                          </m:f>
                        </m:e>
                      </m:d>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0.1739</m:t>
                          </m:r>
                        </m:num>
                        <m:den>
                          <m:r>
                            <a:rPr lang="es-MX" sz="1900" b="0" i="1" smtClean="0">
                              <a:latin typeface="Cambria Math" panose="02040503050406030204" pitchFamily="18" charset="0"/>
                            </a:rPr>
                            <m:t>2</m:t>
                          </m:r>
                        </m:den>
                      </m:f>
                      <m:r>
                        <a:rPr lang="es-MX" sz="1900" b="0" i="1" smtClean="0">
                          <a:latin typeface="Cambria Math" panose="02040503050406030204" pitchFamily="18" charset="0"/>
                        </a:rPr>
                        <m:t>+</m:t>
                      </m:r>
                      <m:d>
                        <m:dPr>
                          <m:ctrlPr>
                            <a:rPr lang="es-MX" sz="1900" i="1" smtClean="0">
                              <a:latin typeface="Cambria Math" panose="02040503050406030204" pitchFamily="18" charset="0"/>
                            </a:rPr>
                          </m:ctrlPr>
                        </m:dPr>
                        <m:e>
                          <m:f>
                            <m:fPr>
                              <m:ctrlPr>
                                <a:rPr lang="es-MX" sz="1900" i="1" smtClean="0">
                                  <a:latin typeface="Cambria Math" panose="02040503050406030204" pitchFamily="18" charset="0"/>
                                </a:rPr>
                              </m:ctrlPr>
                            </m:fPr>
                            <m:num>
                              <m:r>
                                <a:rPr lang="es-MX" sz="1900" b="0" i="1" smtClean="0">
                                  <a:latin typeface="Cambria Math" panose="02040503050406030204" pitchFamily="18" charset="0"/>
                                </a:rPr>
                                <m:t>202.5</m:t>
                              </m:r>
                            </m:num>
                            <m:den>
                              <m:r>
                                <a:rPr lang="es-MX" sz="1900" b="0" i="1" smtClean="0">
                                  <a:latin typeface="Cambria Math" panose="02040503050406030204" pitchFamily="18" charset="0"/>
                                </a:rPr>
                                <m:t>242.5</m:t>
                              </m:r>
                            </m:den>
                          </m:f>
                          <m:r>
                            <a:rPr lang="es-MX" sz="1900" b="0" i="1" smtClean="0">
                              <a:latin typeface="Cambria Math" panose="02040503050406030204" pitchFamily="18" charset="0"/>
                            </a:rPr>
                            <m:t>+0</m:t>
                          </m:r>
                        </m:e>
                      </m:d>
                      <m:r>
                        <a:rPr lang="es-MX" sz="1900" b="0" i="1" smtClean="0">
                          <a:latin typeface="Cambria Math" panose="02040503050406030204" pitchFamily="18" charset="0"/>
                        </a:rPr>
                        <m:t>=0.922</m:t>
                      </m:r>
                      <m:r>
                        <a:rPr lang="es-MX" sz="1900" b="0" i="1" smtClean="0">
                          <a:latin typeface="Cambria Math" panose="02040503050406030204" pitchFamily="18" charset="0"/>
                          <a:ea typeface="Cambria Math"/>
                        </a:rPr>
                        <m:t>&lt;1.0</m:t>
                      </m:r>
                    </m:oMath>
                  </m:oMathPara>
                </a14:m>
                <a:endParaRPr lang="es-MX" sz="1900" i="1" dirty="0">
                  <a:ea typeface="Cambria Math"/>
                </a:endParaRPr>
              </a:p>
              <a:p>
                <a:pPr marL="0" indent="0" algn="just">
                  <a:buNone/>
                </a:pPr>
                <a:endParaRPr lang="es-419" sz="1900" b="0" i="1" dirty="0" smtClean="0">
                  <a:latin typeface="Cambria Math" panose="02040503050406030204" pitchFamily="18" charset="0"/>
                  <a:ea typeface="Cambria Math"/>
                </a:endParaRPr>
              </a:p>
              <a:p>
                <a:pPr marL="0" indent="0" algn="ctr">
                  <a:buNone/>
                </a:pPr>
                <a14:m>
                  <m:oMathPara xmlns:m="http://schemas.openxmlformats.org/officeDocument/2006/math">
                    <m:oMathParaPr>
                      <m:jc m:val="center"/>
                    </m:oMathParaPr>
                    <m:oMath xmlns:m="http://schemas.openxmlformats.org/officeDocument/2006/math">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𝑠𝑎𝑡𝑖𝑠𝑓𝑎𝑐𝑡𝑜𝑟𝑖𝑜</m:t>
                      </m:r>
                      <m:r>
                        <a:rPr lang="es-MX" sz="1900" b="0" i="1" smtClean="0">
                          <a:latin typeface="Cambria Math" panose="02040503050406030204" pitchFamily="18" charset="0"/>
                          <a:ea typeface="Cambria Math"/>
                        </a:rPr>
                        <m:t>)</m:t>
                      </m:r>
                    </m:oMath>
                  </m:oMathPara>
                </a14:m>
                <a:endParaRPr lang="es-MX" sz="1900" dirty="0"/>
              </a:p>
              <a:p>
                <a:pPr marL="0" indent="0" algn="ctr">
                  <a:buNone/>
                </a:pPr>
                <a:r>
                  <a:rPr lang="es-MX" sz="1900" b="1" dirty="0"/>
                  <a:t>Use perfil </a:t>
                </a:r>
                <a:r>
                  <a:rPr lang="es-MX" sz="1900" b="1" dirty="0" smtClean="0"/>
                  <a:t>W12”x45</a:t>
                </a:r>
                <a:endParaRPr lang="es-MX" sz="1900" b="1" dirty="0"/>
              </a:p>
              <a:p>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3384377"/>
              </a:xfrm>
              <a:blipFill>
                <a:blip r:embed="rId4"/>
                <a:stretch>
                  <a:fillRect l="-587" t="-1802" b="-541"/>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61</a:t>
            </a:fld>
            <a:r>
              <a:rPr lang="es-MX"/>
              <a:t>/97</a:t>
            </a:r>
            <a:endParaRPr lang="es-MX" dirty="0"/>
          </a:p>
        </p:txBody>
      </p:sp>
    </p:spTree>
    <p:extLst>
      <p:ext uri="{BB962C8B-B14F-4D97-AF65-F5344CB8AC3E}">
        <p14:creationId xmlns:p14="http://schemas.microsoft.com/office/powerpoint/2010/main" val="24879908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6.10</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89319"/>
                <a:ext cx="9354448" cy="4142085"/>
              </a:xfrm>
            </p:spPr>
            <p:txBody>
              <a:bodyPr>
                <a:normAutofit/>
              </a:bodyPr>
              <a:lstStyle/>
              <a:p>
                <a:pPr marL="0" indent="0">
                  <a:buNone/>
                </a:pPr>
                <a14:m>
                  <m:oMathPara xmlns:m="http://schemas.openxmlformats.org/officeDocument/2006/math">
                    <m:oMathParaPr>
                      <m:jc m:val="center"/>
                    </m:oMathParaPr>
                    <m:oMath xmlns:m="http://schemas.openxmlformats.org/officeDocument/2006/math">
                      <m:f>
                        <m:fPr>
                          <m:ctrlPr>
                            <a:rPr lang="es-MX" sz="2000" i="1" smtClean="0">
                              <a:latin typeface="Cambria Math" panose="02040503050406030204" pitchFamily="18" charset="0"/>
                            </a:rPr>
                          </m:ctrlPr>
                        </m:fPr>
                        <m:num>
                          <m:sSub>
                            <m:sSubPr>
                              <m:ctrlPr>
                                <a:rPr lang="es-MX" sz="2000" i="1" smtClean="0">
                                  <a:latin typeface="Cambria Math" panose="02040503050406030204" pitchFamily="18" charset="0"/>
                                </a:rPr>
                              </m:ctrlPr>
                            </m:sSubPr>
                            <m:e>
                              <m:r>
                                <a:rPr lang="es-MX" sz="2000" b="0" i="1" smtClean="0">
                                  <a:latin typeface="Cambria Math"/>
                                </a:rPr>
                                <m:t>𝐾</m:t>
                              </m:r>
                            </m:e>
                            <m:sub>
                              <m:r>
                                <a:rPr lang="es-MX" sz="2000" b="0" i="1" smtClean="0">
                                  <a:latin typeface="Cambria Math"/>
                                </a:rPr>
                                <m:t>𝑥</m:t>
                              </m:r>
                            </m:sub>
                          </m:sSub>
                          <m:r>
                            <a:rPr lang="es-MX" sz="2000" b="0" i="1" smtClean="0">
                              <a:latin typeface="Cambria Math"/>
                            </a:rPr>
                            <m:t>𝐿</m:t>
                          </m:r>
                        </m:num>
                        <m:den>
                          <m:sSub>
                            <m:sSubPr>
                              <m:ctrlPr>
                                <a:rPr lang="es-MX" sz="2000" i="1" smtClean="0">
                                  <a:latin typeface="Cambria Math" panose="02040503050406030204" pitchFamily="18" charset="0"/>
                                </a:rPr>
                              </m:ctrlPr>
                            </m:sSubPr>
                            <m:e>
                              <m:r>
                                <a:rPr lang="es-MX" sz="2000" b="0" i="1" smtClean="0">
                                  <a:latin typeface="Cambria Math"/>
                                </a:rPr>
                                <m:t>𝑟</m:t>
                              </m:r>
                            </m:e>
                            <m:sub>
                              <m:r>
                                <a:rPr lang="es-MX" sz="2000" b="0" i="1" smtClean="0">
                                  <a:latin typeface="Cambria Math"/>
                                </a:rPr>
                                <m:t>𝑥</m:t>
                              </m:r>
                            </m:sub>
                          </m:sSub>
                        </m:den>
                      </m:f>
                      <m:r>
                        <a:rPr lang="es-MX" sz="2000" b="0" i="1" smtClean="0">
                          <a:latin typeface="Cambria Math"/>
                        </a:rPr>
                        <m:t>=</m:t>
                      </m:r>
                      <m:f>
                        <m:fPr>
                          <m:ctrlPr>
                            <a:rPr lang="es-MX" sz="2000" i="1" smtClean="0">
                              <a:latin typeface="Cambria Math" panose="02040503050406030204" pitchFamily="18" charset="0"/>
                            </a:rPr>
                          </m:ctrlPr>
                        </m:fPr>
                        <m:num>
                          <m:r>
                            <a:rPr lang="es-MX" sz="2000" b="0" i="1" smtClean="0">
                              <a:latin typeface="Cambria Math"/>
                            </a:rPr>
                            <m:t>2.0(15)(12)</m:t>
                          </m:r>
                        </m:num>
                        <m:den>
                          <m:r>
                            <a:rPr lang="es-MX" sz="2000" b="0" i="1" smtClean="0">
                              <a:latin typeface="Cambria Math"/>
                            </a:rPr>
                            <m:t>5.15</m:t>
                          </m:r>
                        </m:den>
                      </m:f>
                      <m:r>
                        <a:rPr lang="es-MX" sz="2000" b="0" i="1" smtClean="0">
                          <a:latin typeface="Cambria Math"/>
                        </a:rPr>
                        <m:t>=69.90</m:t>
                      </m:r>
                    </m:oMath>
                  </m:oMathPara>
                </a14:m>
                <a:endParaRPr lang="es-MX" sz="2000" dirty="0"/>
              </a:p>
              <a:p>
                <a:pPr marL="0" indent="0">
                  <a:buNone/>
                </a:pPr>
                <a:endParaRPr lang="es-MX" sz="2000" dirty="0"/>
              </a:p>
              <a:p>
                <a:pPr marL="0" indent="0">
                  <a:buNone/>
                </a:pPr>
                <a14:m>
                  <m:oMathPara xmlns:m="http://schemas.openxmlformats.org/officeDocument/2006/math">
                    <m:oMathParaPr>
                      <m:jc m:val="center"/>
                    </m:oMathParaPr>
                    <m:oMath xmlns:m="http://schemas.openxmlformats.org/officeDocument/2006/math">
                      <m:sSub>
                        <m:sSubPr>
                          <m:ctrlPr>
                            <a:rPr lang="es-MX" sz="2000" i="1" smtClean="0">
                              <a:latin typeface="Cambria Math" panose="02040503050406030204" pitchFamily="18" charset="0"/>
                            </a:rPr>
                          </m:ctrlPr>
                        </m:sSubPr>
                        <m:e>
                          <m:r>
                            <a:rPr lang="es-MX" sz="2000" b="0" i="1" smtClean="0">
                              <a:latin typeface="Cambria Math"/>
                            </a:rPr>
                            <m:t>𝑃</m:t>
                          </m:r>
                        </m:e>
                        <m:sub>
                          <m:r>
                            <a:rPr lang="es-MX" sz="2000" b="0" i="1" smtClean="0">
                              <a:latin typeface="Cambria Math"/>
                            </a:rPr>
                            <m:t>𝑒</m:t>
                          </m:r>
                          <m:r>
                            <a:rPr lang="es-MX" sz="2000" b="0" i="1" smtClean="0">
                              <a:latin typeface="Cambria Math"/>
                            </a:rPr>
                            <m:t>2</m:t>
                          </m:r>
                          <m:r>
                            <a:rPr lang="es-MX" sz="2000" b="0" i="1" smtClean="0">
                              <a:latin typeface="Cambria Math"/>
                            </a:rPr>
                            <m:t>𝑥</m:t>
                          </m:r>
                        </m:sub>
                      </m:sSub>
                      <m:r>
                        <a:rPr lang="es-MX" sz="2000" b="0" i="1" smtClean="0">
                          <a:latin typeface="Cambria Math"/>
                        </a:rPr>
                        <m:t>=</m:t>
                      </m:r>
                      <m:f>
                        <m:fPr>
                          <m:ctrlPr>
                            <a:rPr lang="es-MX" sz="2000" i="1" smtClean="0">
                              <a:latin typeface="Cambria Math" panose="02040503050406030204" pitchFamily="18" charset="0"/>
                            </a:rPr>
                          </m:ctrlPr>
                        </m:fPr>
                        <m:num>
                          <m:sSup>
                            <m:sSupPr>
                              <m:ctrlPr>
                                <a:rPr lang="es-MX" sz="2000" i="1" smtClean="0">
                                  <a:latin typeface="Cambria Math" panose="02040503050406030204" pitchFamily="18" charset="0"/>
                                </a:rPr>
                              </m:ctrlPr>
                            </m:sSupPr>
                            <m:e>
                              <m:r>
                                <a:rPr lang="es-MX" sz="2000" b="0" i="1" smtClean="0">
                                  <a:latin typeface="Cambria Math"/>
                                  <a:ea typeface="Cambria Math"/>
                                </a:rPr>
                                <m:t>𝜋</m:t>
                              </m:r>
                            </m:e>
                            <m:sup>
                              <m:r>
                                <a:rPr lang="es-MX" sz="2000" b="0" i="1" smtClean="0">
                                  <a:latin typeface="Cambria Math"/>
                                </a:rPr>
                                <m:t>2</m:t>
                              </m:r>
                            </m:sup>
                          </m:sSup>
                          <m:r>
                            <a:rPr lang="es-MX" sz="2000" b="0" i="1" smtClean="0">
                              <a:latin typeface="Cambria Math"/>
                            </a:rPr>
                            <m:t>𝐸</m:t>
                          </m:r>
                          <m:sSub>
                            <m:sSubPr>
                              <m:ctrlPr>
                                <a:rPr lang="es-MX" sz="2000" i="1" smtClean="0">
                                  <a:latin typeface="Cambria Math" panose="02040503050406030204" pitchFamily="18" charset="0"/>
                                </a:rPr>
                              </m:ctrlPr>
                            </m:sSubPr>
                            <m:e>
                              <m:r>
                                <a:rPr lang="es-MX" sz="2000" b="0" i="1" smtClean="0">
                                  <a:latin typeface="Cambria Math"/>
                                </a:rPr>
                                <m:t>𝐴</m:t>
                              </m:r>
                            </m:e>
                            <m:sub>
                              <m:r>
                                <a:rPr lang="es-MX" sz="2000" b="0" i="1" smtClean="0">
                                  <a:latin typeface="Cambria Math"/>
                                </a:rPr>
                                <m:t>𝑔</m:t>
                              </m:r>
                            </m:sub>
                          </m:sSub>
                        </m:num>
                        <m:den>
                          <m:sSup>
                            <m:sSupPr>
                              <m:ctrlPr>
                                <a:rPr lang="es-MX" sz="2000" i="1" smtClean="0">
                                  <a:latin typeface="Cambria Math" panose="02040503050406030204" pitchFamily="18" charset="0"/>
                                </a:rPr>
                              </m:ctrlPr>
                            </m:sSupPr>
                            <m:e>
                              <m:d>
                                <m:dPr>
                                  <m:ctrlPr>
                                    <a:rPr lang="es-MX" sz="2000" i="1" smtClean="0">
                                      <a:latin typeface="Cambria Math" panose="02040503050406030204" pitchFamily="18" charset="0"/>
                                    </a:rPr>
                                  </m:ctrlPr>
                                </m:dPr>
                                <m:e>
                                  <m:f>
                                    <m:fPr>
                                      <m:type m:val="skw"/>
                                      <m:ctrlPr>
                                        <a:rPr lang="es-MX" sz="2000" i="1" smtClean="0">
                                          <a:latin typeface="Cambria Math" panose="02040503050406030204" pitchFamily="18" charset="0"/>
                                        </a:rPr>
                                      </m:ctrlPr>
                                    </m:fPr>
                                    <m:num>
                                      <m:sSub>
                                        <m:sSubPr>
                                          <m:ctrlPr>
                                            <a:rPr lang="es-MX" sz="2000" i="1" smtClean="0">
                                              <a:latin typeface="Cambria Math" panose="02040503050406030204" pitchFamily="18" charset="0"/>
                                            </a:rPr>
                                          </m:ctrlPr>
                                        </m:sSubPr>
                                        <m:e>
                                          <m:r>
                                            <a:rPr lang="es-MX" sz="2000" b="0" i="1" smtClean="0">
                                              <a:latin typeface="Cambria Math"/>
                                            </a:rPr>
                                            <m:t>𝐾</m:t>
                                          </m:r>
                                        </m:e>
                                        <m:sub>
                                          <m:r>
                                            <a:rPr lang="es-MX" sz="2000" b="0" i="1" smtClean="0">
                                              <a:latin typeface="Cambria Math"/>
                                            </a:rPr>
                                            <m:t>𝑥</m:t>
                                          </m:r>
                                        </m:sub>
                                      </m:sSub>
                                      <m:r>
                                        <a:rPr lang="es-MX" sz="2000" b="0" i="1" smtClean="0">
                                          <a:latin typeface="Cambria Math"/>
                                        </a:rPr>
                                        <m:t>𝐿</m:t>
                                      </m:r>
                                    </m:num>
                                    <m:den>
                                      <m:sSub>
                                        <m:sSubPr>
                                          <m:ctrlPr>
                                            <a:rPr lang="es-MX" sz="2000" i="1" smtClean="0">
                                              <a:latin typeface="Cambria Math" panose="02040503050406030204" pitchFamily="18" charset="0"/>
                                            </a:rPr>
                                          </m:ctrlPr>
                                        </m:sSubPr>
                                        <m:e>
                                          <m:r>
                                            <a:rPr lang="es-MX" sz="2000" b="0" i="1" smtClean="0">
                                              <a:latin typeface="Cambria Math"/>
                                            </a:rPr>
                                            <m:t>𝑟</m:t>
                                          </m:r>
                                        </m:e>
                                        <m:sub>
                                          <m:r>
                                            <a:rPr lang="es-MX" sz="2000" b="0" i="1" smtClean="0">
                                              <a:latin typeface="Cambria Math"/>
                                            </a:rPr>
                                            <m:t>𝑥</m:t>
                                          </m:r>
                                        </m:sub>
                                      </m:sSub>
                                    </m:den>
                                  </m:f>
                                </m:e>
                              </m:d>
                            </m:e>
                            <m:sup>
                              <m:r>
                                <a:rPr lang="es-MX" sz="2000" b="0" i="1" smtClean="0">
                                  <a:latin typeface="Cambria Math"/>
                                </a:rPr>
                                <m:t>2</m:t>
                              </m:r>
                            </m:sup>
                          </m:sSup>
                        </m:den>
                      </m:f>
                      <m:r>
                        <a:rPr lang="es-MX" sz="2000" b="0" i="1" smtClean="0">
                          <a:latin typeface="Cambria Math"/>
                        </a:rPr>
                        <m:t>=</m:t>
                      </m:r>
                      <m:f>
                        <m:fPr>
                          <m:ctrlPr>
                            <a:rPr lang="es-MX" sz="2000" i="1" smtClean="0">
                              <a:latin typeface="Cambria Math" panose="02040503050406030204" pitchFamily="18" charset="0"/>
                            </a:rPr>
                          </m:ctrlPr>
                        </m:fPr>
                        <m:num>
                          <m:sSup>
                            <m:sSupPr>
                              <m:ctrlPr>
                                <a:rPr lang="es-MX" sz="2000" i="1" smtClean="0">
                                  <a:latin typeface="Cambria Math" panose="02040503050406030204" pitchFamily="18" charset="0"/>
                                </a:rPr>
                              </m:ctrlPr>
                            </m:sSupPr>
                            <m:e>
                              <m:r>
                                <a:rPr lang="es-MX" sz="2000" b="0" i="1" smtClean="0">
                                  <a:latin typeface="Cambria Math"/>
                                  <a:ea typeface="Cambria Math"/>
                                </a:rPr>
                                <m:t>𝜋</m:t>
                              </m:r>
                            </m:e>
                            <m:sup>
                              <m:r>
                                <a:rPr lang="es-MX" sz="2000" b="0" i="1" smtClean="0">
                                  <a:latin typeface="Cambria Math"/>
                                </a:rPr>
                                <m:t>2</m:t>
                              </m:r>
                            </m:sup>
                          </m:sSup>
                          <m:r>
                            <a:rPr lang="es-MX" sz="2000" b="0" i="1" smtClean="0">
                              <a:latin typeface="Cambria Math"/>
                            </a:rPr>
                            <m:t>(29,000)(13.2)</m:t>
                          </m:r>
                        </m:num>
                        <m:den>
                          <m:sSup>
                            <m:sSupPr>
                              <m:ctrlPr>
                                <a:rPr lang="es-MX" sz="2000" i="1" smtClean="0">
                                  <a:latin typeface="Cambria Math" panose="02040503050406030204" pitchFamily="18" charset="0"/>
                                </a:rPr>
                              </m:ctrlPr>
                            </m:sSupPr>
                            <m:e>
                              <m:d>
                                <m:dPr>
                                  <m:ctrlPr>
                                    <a:rPr lang="es-MX" sz="2000" i="1" smtClean="0">
                                      <a:latin typeface="Cambria Math" panose="02040503050406030204" pitchFamily="18" charset="0"/>
                                    </a:rPr>
                                  </m:ctrlPr>
                                </m:dPr>
                                <m:e>
                                  <m:r>
                                    <a:rPr lang="es-MX" sz="2000" b="0" i="1" smtClean="0">
                                      <a:latin typeface="Cambria Math"/>
                                    </a:rPr>
                                    <m:t>69.90</m:t>
                                  </m:r>
                                </m:e>
                              </m:d>
                            </m:e>
                            <m:sup>
                              <m:r>
                                <a:rPr lang="es-MX" sz="2000" b="0" i="1" smtClean="0">
                                  <a:latin typeface="Cambria Math"/>
                                </a:rPr>
                                <m:t>2</m:t>
                              </m:r>
                            </m:sup>
                          </m:sSup>
                        </m:den>
                      </m:f>
                      <m:r>
                        <a:rPr lang="es-MX" sz="2000" b="0" i="1" smtClean="0">
                          <a:latin typeface="Cambria Math"/>
                        </a:rPr>
                        <m:t>=773.2</m:t>
                      </m:r>
                      <m:r>
                        <a:rPr lang="es-MX" sz="2000" b="0" i="1" smtClean="0">
                          <a:latin typeface="Cambria Math"/>
                        </a:rPr>
                        <m:t>𝑘𝑖𝑝𝑠</m:t>
                      </m:r>
                    </m:oMath>
                  </m:oMathPara>
                </a14:m>
                <a:endParaRPr lang="es-MX" sz="2000" dirty="0"/>
              </a:p>
              <a:p>
                <a:pPr marL="0" indent="0">
                  <a:buNone/>
                </a:pPr>
                <a:endParaRPr lang="es-MX" sz="2000" dirty="0"/>
              </a:p>
              <a:p>
                <a:pPr marL="0" indent="0">
                  <a:buNone/>
                </a:pPr>
                <a14:m>
                  <m:oMathPara xmlns:m="http://schemas.openxmlformats.org/officeDocument/2006/math">
                    <m:oMathParaPr>
                      <m:jc m:val="center"/>
                    </m:oMathParaPr>
                    <m:oMath xmlns:m="http://schemas.openxmlformats.org/officeDocument/2006/math">
                      <m:sSub>
                        <m:sSubPr>
                          <m:ctrlPr>
                            <a:rPr lang="es-MX" sz="2000" i="1" smtClean="0">
                              <a:latin typeface="Cambria Math" panose="02040503050406030204" pitchFamily="18" charset="0"/>
                            </a:rPr>
                          </m:ctrlPr>
                        </m:sSubPr>
                        <m:e>
                          <m:r>
                            <a:rPr lang="es-MX" sz="2000" b="0" i="1" smtClean="0">
                              <a:latin typeface="Cambria Math"/>
                            </a:rPr>
                            <m:t>𝐵</m:t>
                          </m:r>
                        </m:e>
                        <m:sub>
                          <m:r>
                            <a:rPr lang="es-MX" sz="2000" b="0" i="1" smtClean="0">
                              <a:latin typeface="Cambria Math"/>
                            </a:rPr>
                            <m:t>2</m:t>
                          </m:r>
                        </m:sub>
                      </m:sSub>
                      <m:r>
                        <a:rPr lang="es-MX" sz="2000" b="0" i="1" smtClean="0">
                          <a:latin typeface="Cambria Math"/>
                        </a:rPr>
                        <m:t>=</m:t>
                      </m:r>
                      <m:f>
                        <m:fPr>
                          <m:ctrlPr>
                            <a:rPr lang="es-MX" sz="2000" i="1" smtClean="0">
                              <a:latin typeface="Cambria Math" panose="02040503050406030204" pitchFamily="18" charset="0"/>
                            </a:rPr>
                          </m:ctrlPr>
                        </m:fPr>
                        <m:num>
                          <m:r>
                            <a:rPr lang="es-MX" sz="2000" b="0" i="1" smtClean="0">
                              <a:latin typeface="Cambria Math"/>
                            </a:rPr>
                            <m:t>1</m:t>
                          </m:r>
                        </m:num>
                        <m:den>
                          <m:r>
                            <a:rPr lang="es-MX" sz="2000" b="0" i="1" smtClean="0">
                              <a:latin typeface="Cambria Math"/>
                            </a:rPr>
                            <m:t>1−</m:t>
                          </m:r>
                          <m:d>
                            <m:dPr>
                              <m:ctrlPr>
                                <a:rPr lang="es-MX" sz="2000" i="1" smtClean="0">
                                  <a:latin typeface="Cambria Math" panose="02040503050406030204" pitchFamily="18" charset="0"/>
                                </a:rPr>
                              </m:ctrlPr>
                            </m:dPr>
                            <m:e>
                              <m:f>
                                <m:fPr>
                                  <m:type m:val="skw"/>
                                  <m:ctrlPr>
                                    <a:rPr lang="es-MX" sz="2000" i="1" smtClean="0">
                                      <a:latin typeface="Cambria Math" panose="02040503050406030204" pitchFamily="18" charset="0"/>
                                    </a:rPr>
                                  </m:ctrlPr>
                                </m:fPr>
                                <m:num>
                                  <m:r>
                                    <a:rPr lang="el-GR" sz="2000" b="0" i="1" smtClean="0">
                                      <a:latin typeface="Cambria Math"/>
                                    </a:rPr>
                                    <m:t>𝛴</m:t>
                                  </m:r>
                                  <m:sSub>
                                    <m:sSubPr>
                                      <m:ctrlPr>
                                        <a:rPr lang="el-GR" sz="2000" i="1" smtClean="0">
                                          <a:latin typeface="Cambria Math" panose="02040503050406030204" pitchFamily="18" charset="0"/>
                                        </a:rPr>
                                      </m:ctrlPr>
                                    </m:sSubPr>
                                    <m:e>
                                      <m:r>
                                        <a:rPr lang="es-MX" sz="2000" b="0" i="1" smtClean="0">
                                          <a:latin typeface="Cambria Math"/>
                                        </a:rPr>
                                        <m:t>𝑃</m:t>
                                      </m:r>
                                    </m:e>
                                    <m:sub>
                                      <m:r>
                                        <a:rPr lang="es-MX" sz="2000" b="0" i="1" smtClean="0">
                                          <a:latin typeface="Cambria Math"/>
                                        </a:rPr>
                                        <m:t>𝑢</m:t>
                                      </m:r>
                                    </m:sub>
                                  </m:sSub>
                                </m:num>
                                <m:den>
                                  <m:r>
                                    <a:rPr lang="el-GR" sz="2000" b="0" i="1" smtClean="0">
                                      <a:latin typeface="Cambria Math"/>
                                    </a:rPr>
                                    <m:t>𝛴</m:t>
                                  </m:r>
                                  <m:sSub>
                                    <m:sSubPr>
                                      <m:ctrlPr>
                                        <a:rPr lang="el-GR" sz="2000" i="1" smtClean="0">
                                          <a:latin typeface="Cambria Math" panose="02040503050406030204" pitchFamily="18" charset="0"/>
                                        </a:rPr>
                                      </m:ctrlPr>
                                    </m:sSubPr>
                                    <m:e>
                                      <m:r>
                                        <a:rPr lang="es-MX" sz="2000" b="0" i="1" smtClean="0">
                                          <a:latin typeface="Cambria Math"/>
                                        </a:rPr>
                                        <m:t>𝑃</m:t>
                                      </m:r>
                                    </m:e>
                                    <m:sub>
                                      <m:r>
                                        <a:rPr lang="es-MX" sz="2000" b="0" i="1" smtClean="0">
                                          <a:latin typeface="Cambria Math"/>
                                        </a:rPr>
                                        <m:t>𝑒</m:t>
                                      </m:r>
                                      <m:r>
                                        <a:rPr lang="es-MX" sz="2000" b="0" i="1" smtClean="0">
                                          <a:latin typeface="Cambria Math"/>
                                        </a:rPr>
                                        <m:t>2</m:t>
                                      </m:r>
                                    </m:sub>
                                  </m:sSub>
                                </m:den>
                              </m:f>
                            </m:e>
                          </m:d>
                        </m:den>
                      </m:f>
                      <m:r>
                        <a:rPr lang="es-MX" sz="2000" b="0" i="1" smtClean="0">
                          <a:latin typeface="Cambria Math"/>
                        </a:rPr>
                        <m:t>=</m:t>
                      </m:r>
                      <m:f>
                        <m:fPr>
                          <m:ctrlPr>
                            <a:rPr lang="es-MX" sz="2000" i="1" smtClean="0">
                              <a:latin typeface="Cambria Math" panose="02040503050406030204" pitchFamily="18" charset="0"/>
                            </a:rPr>
                          </m:ctrlPr>
                        </m:fPr>
                        <m:num>
                          <m:r>
                            <a:rPr lang="es-MX" sz="2000" b="0" i="1" smtClean="0">
                              <a:latin typeface="Cambria Math"/>
                            </a:rPr>
                            <m:t>1</m:t>
                          </m:r>
                        </m:num>
                        <m:den>
                          <m:r>
                            <a:rPr lang="es-MX" sz="2000" b="0" i="1" smtClean="0">
                              <a:latin typeface="Cambria Math"/>
                            </a:rPr>
                            <m:t>1−</m:t>
                          </m:r>
                          <m:d>
                            <m:dPr>
                              <m:begChr m:val="["/>
                              <m:endChr m:val="]"/>
                              <m:ctrlPr>
                                <a:rPr lang="es-MX" sz="2000" i="1" smtClean="0">
                                  <a:latin typeface="Cambria Math" panose="02040503050406030204" pitchFamily="18" charset="0"/>
                                </a:rPr>
                              </m:ctrlPr>
                            </m:dPr>
                            <m:e>
                              <m:r>
                                <a:rPr lang="es-MX" sz="2000" b="0" i="1" smtClean="0">
                                  <a:latin typeface="Cambria Math"/>
                                </a:rPr>
                                <m:t>2</m:t>
                              </m:r>
                              <m:d>
                                <m:dPr>
                                  <m:ctrlPr>
                                    <a:rPr lang="es-MX" sz="2000" i="1" smtClean="0">
                                      <a:latin typeface="Cambria Math" panose="02040503050406030204" pitchFamily="18" charset="0"/>
                                    </a:rPr>
                                  </m:ctrlPr>
                                </m:dPr>
                                <m:e>
                                  <m:r>
                                    <a:rPr lang="es-MX" sz="2000" b="0" i="1" smtClean="0">
                                      <a:latin typeface="Cambria Math"/>
                                    </a:rPr>
                                    <m:t>52.0</m:t>
                                  </m:r>
                                </m:e>
                              </m:d>
                            </m:e>
                          </m:d>
                          <m:r>
                            <a:rPr lang="es-MX" sz="2000" b="0" i="1" smtClean="0">
                              <a:latin typeface="Cambria Math"/>
                            </a:rPr>
                            <m:t>/</m:t>
                          </m:r>
                          <m:d>
                            <m:dPr>
                              <m:begChr m:val="["/>
                              <m:endChr m:val="]"/>
                              <m:ctrlPr>
                                <a:rPr lang="es-MX" sz="2000" i="1" smtClean="0">
                                  <a:latin typeface="Cambria Math" panose="02040503050406030204" pitchFamily="18" charset="0"/>
                                </a:rPr>
                              </m:ctrlPr>
                            </m:dPr>
                            <m:e>
                              <m:r>
                                <a:rPr lang="es-MX" sz="2000" b="0" i="1" smtClean="0">
                                  <a:latin typeface="Cambria Math"/>
                                </a:rPr>
                                <m:t>2</m:t>
                              </m:r>
                              <m:d>
                                <m:dPr>
                                  <m:ctrlPr>
                                    <a:rPr lang="es-MX" sz="2000" i="1" smtClean="0">
                                      <a:latin typeface="Cambria Math" panose="02040503050406030204" pitchFamily="18" charset="0"/>
                                    </a:rPr>
                                  </m:ctrlPr>
                                </m:dPr>
                                <m:e>
                                  <m:r>
                                    <a:rPr lang="es-MX" sz="2000" b="0" i="1" smtClean="0">
                                      <a:latin typeface="Cambria Math"/>
                                    </a:rPr>
                                    <m:t>773.2</m:t>
                                  </m:r>
                                </m:e>
                              </m:d>
                            </m:e>
                          </m:d>
                        </m:den>
                      </m:f>
                      <m:r>
                        <a:rPr lang="es-MX" sz="2000" b="0" i="1" smtClean="0">
                          <a:latin typeface="Cambria Math"/>
                        </a:rPr>
                        <m:t>=1.072</m:t>
                      </m:r>
                    </m:oMath>
                  </m:oMathPara>
                </a14:m>
                <a:endParaRPr lang="es-MX" sz="20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89319"/>
                <a:ext cx="9354448" cy="4142085"/>
              </a:xfrm>
              <a:blipFill rotWithShape="0">
                <a:blip r:embed="rId7"/>
                <a:stretch>
                  <a:fillRect/>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62</a:t>
            </a:fld>
            <a:r>
              <a:rPr lang="es-MX"/>
              <a:t>/97</a:t>
            </a:r>
            <a:endParaRPr lang="es-MX" dirty="0"/>
          </a:p>
        </p:txBody>
      </p:sp>
    </p:spTree>
    <p:extLst>
      <p:ext uri="{BB962C8B-B14F-4D97-AF65-F5344CB8AC3E}">
        <p14:creationId xmlns:p14="http://schemas.microsoft.com/office/powerpoint/2010/main" val="1126710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ARMADURAS CON CARGAS ENTRE NUDOS DE LA CUERDA SUPERIOR</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9 Marcador de contenido"/>
          <p:cNvSpPr>
            <a:spLocks noGrp="1"/>
          </p:cNvSpPr>
          <p:nvPr>
            <p:ph idx="1"/>
          </p:nvPr>
        </p:nvSpPr>
        <p:spPr>
          <a:xfrm>
            <a:off x="483281" y="1817312"/>
            <a:ext cx="9345728" cy="4142085"/>
          </a:xfrm>
        </p:spPr>
        <p:txBody>
          <a:bodyPr>
            <a:normAutofit/>
          </a:bodyPr>
          <a:lstStyle/>
          <a:p>
            <a:pPr marL="0" indent="0" algn="just">
              <a:buNone/>
            </a:pPr>
            <a:r>
              <a:rPr lang="es-MX" sz="1900" dirty="0"/>
              <a:t>Si un miembro en compresión de una armadura debe soportar las cargas transversales entre sus </a:t>
            </a:r>
            <a:r>
              <a:rPr lang="es-MX" sz="1900" dirty="0" smtClean="0"/>
              <a:t>extremos; </a:t>
            </a:r>
            <a:r>
              <a:rPr lang="es-MX" sz="1900" dirty="0"/>
              <a:t>él estará sometido a la flexión así como a la compresión axial y es, entonces, una viga-columna. La cuerda superior de una viga de acero, de alma abierta, debe soportar las cargas de gravedad uniformemente distribuidas sobre una cuerda superior. Para tomar en cuenta a las cargas de la naturaleza, una armadura puede modelarse como un conjunto de miembros de cuerda continua y miembros del alma articulados.</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63</a:t>
            </a:fld>
            <a:r>
              <a:rPr lang="es-MX"/>
              <a:t>/97</a:t>
            </a:r>
            <a:endParaRPr lang="es-MX" dirty="0"/>
          </a:p>
        </p:txBody>
      </p:sp>
    </p:spTree>
    <p:extLst>
      <p:ext uri="{BB962C8B-B14F-4D97-AF65-F5344CB8AC3E}">
        <p14:creationId xmlns:p14="http://schemas.microsoft.com/office/powerpoint/2010/main" val="41590396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ARMADURAS CON CARGAS ENTRE NUDOS DE LA CUERDA SUPERIOR</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8 Marcador de contenido"/>
          <p:cNvSpPr>
            <a:spLocks noGrp="1"/>
          </p:cNvSpPr>
          <p:nvPr>
            <p:ph idx="1"/>
          </p:nvPr>
        </p:nvSpPr>
        <p:spPr>
          <a:xfrm>
            <a:off x="483281" y="1817312"/>
            <a:ext cx="9345728" cy="4430117"/>
          </a:xfrm>
        </p:spPr>
        <p:txBody>
          <a:bodyPr>
            <a:normAutofit/>
          </a:bodyPr>
          <a:lstStyle/>
          <a:p>
            <a:pPr marL="0" indent="0" algn="just">
              <a:buNone/>
            </a:pPr>
            <a:r>
              <a:rPr lang="es-MX" sz="1900" dirty="0"/>
              <a:t>Las cargas axiales y los momentos </a:t>
            </a:r>
            <a:r>
              <a:rPr lang="es-MX" sz="1900" dirty="0" err="1"/>
              <a:t>flexionantes</a:t>
            </a:r>
            <a:r>
              <a:rPr lang="es-MX" sz="1900" dirty="0"/>
              <a:t> pueden, entonces hallarse al emplear un método de análisis estructural, como el método de la rigidez. Sin </a:t>
            </a:r>
            <a:r>
              <a:rPr lang="es-MX" sz="1900" dirty="0" smtClean="0"/>
              <a:t>embargo; </a:t>
            </a:r>
            <a:r>
              <a:rPr lang="es-MX" sz="1900" dirty="0"/>
              <a:t>la magnitud de los momentos implicados no justifica, por lo común, emplear este grado de complejidad y en la mayoría de los casos será suficiente con utilizar un análisis aproximado. Es por eso que se recomienda el siguiente procedimiento:	</a:t>
            </a:r>
          </a:p>
          <a:p>
            <a:pPr marL="0" indent="0" algn="just">
              <a:buNone/>
            </a:pPr>
            <a:r>
              <a:rPr lang="es-MX" sz="1900" dirty="0"/>
              <a:t>1.- </a:t>
            </a:r>
            <a:r>
              <a:rPr lang="es-MX" sz="1900" dirty="0" smtClean="0"/>
              <a:t>Considerar </a:t>
            </a:r>
            <a:r>
              <a:rPr lang="es-MX" sz="1900" dirty="0"/>
              <a:t>a cada miembro de la cuerda superior como una viga doblemente </a:t>
            </a:r>
            <a:r>
              <a:rPr lang="es-MX" sz="1900" dirty="0" smtClean="0"/>
              <a:t>empotrada,</a:t>
            </a:r>
            <a:endParaRPr lang="es-MX" sz="1900" dirty="0"/>
          </a:p>
          <a:p>
            <a:pPr marL="0" indent="0" algn="just">
              <a:buNone/>
            </a:pPr>
            <a:r>
              <a:rPr lang="es-MX" sz="1900" dirty="0"/>
              <a:t>2.- Sume las reacciones de esta viga empotrada a las cargas reales de nudo para obtener las cargas totales del </a:t>
            </a:r>
            <a:r>
              <a:rPr lang="es-MX" sz="1900" dirty="0" smtClean="0"/>
              <a:t>nudo, y</a:t>
            </a:r>
            <a:endParaRPr lang="es-MX" sz="1900" dirty="0"/>
          </a:p>
          <a:p>
            <a:pPr marL="0" indent="0" algn="just">
              <a:buNone/>
            </a:pPr>
            <a:r>
              <a:rPr lang="es-MX" sz="1900" dirty="0"/>
              <a:t>3.- Analice la armadura con esas cargas totales de nudo 	actuando.</a:t>
            </a:r>
          </a:p>
          <a:p>
            <a:pPr lvl="1" algn="just"/>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64</a:t>
            </a:fld>
            <a:r>
              <a:rPr lang="es-MX"/>
              <a:t>/97</a:t>
            </a:r>
            <a:endParaRPr lang="es-MX" dirty="0"/>
          </a:p>
        </p:txBody>
      </p:sp>
    </p:spTree>
    <p:extLst>
      <p:ext uri="{BB962C8B-B14F-4D97-AF65-F5344CB8AC3E}">
        <p14:creationId xmlns:p14="http://schemas.microsoft.com/office/powerpoint/2010/main" val="15768918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ARMADURAS CON CARGAS ENTRE NUDOS DE LA CUERDA SUPERIOR</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2" name="Picture 2" descr="C:\Users\yoly\Documents\tec\7mo\diseño de acero\unidad5\mi expo\imagenes\6.2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101" t="9275" r="14319" b="11891"/>
          <a:stretch/>
        </p:blipFill>
        <p:spPr bwMode="auto">
          <a:xfrm>
            <a:off x="1146871" y="1920285"/>
            <a:ext cx="3201050" cy="1857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3" descr="C:\Users\yoly\Documents\tec\7mo\diseño de acero\unidad5\mi expo\imagenes\6.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860" y="4219908"/>
            <a:ext cx="5878290" cy="2028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4" descr="C:\Users\yoly\Documents\tec\7mo\diseño de acero\unidad5\mi expo\imagenes\6.203.JPG"/>
          <p:cNvPicPr>
            <a:picLocks noChangeAspect="1" noChangeArrowheads="1"/>
          </p:cNvPicPr>
          <p:nvPr/>
        </p:nvPicPr>
        <p:blipFill rotWithShape="1">
          <a:blip r:embed="rId6">
            <a:extLst>
              <a:ext uri="{28A0092B-C50C-407E-A947-70E740481C1C}">
                <a14:useLocalDpi xmlns:a14="http://schemas.microsoft.com/office/drawing/2010/main" val="0"/>
              </a:ext>
            </a:extLst>
          </a:blip>
          <a:srcRect l="6910" t="6052" r="7118" b="11423"/>
          <a:stretch/>
        </p:blipFill>
        <p:spPr bwMode="auto">
          <a:xfrm>
            <a:off x="5683375" y="1934024"/>
            <a:ext cx="3257223" cy="1866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65</a:t>
            </a:fld>
            <a:r>
              <a:rPr lang="es-MX"/>
              <a:t>/97</a:t>
            </a:r>
            <a:endParaRPr lang="es-MX" dirty="0"/>
          </a:p>
        </p:txBody>
      </p:sp>
    </p:spTree>
    <p:extLst>
      <p:ext uri="{BB962C8B-B14F-4D97-AF65-F5344CB8AC3E}">
        <p14:creationId xmlns:p14="http://schemas.microsoft.com/office/powerpoint/2010/main" val="3849486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8" name="8 Marcador de contenido"/>
          <p:cNvSpPr>
            <a:spLocks noGrp="1"/>
          </p:cNvSpPr>
          <p:nvPr>
            <p:ph idx="1"/>
          </p:nvPr>
        </p:nvSpPr>
        <p:spPr>
          <a:xfrm>
            <a:off x="502129" y="1817312"/>
            <a:ext cx="9326879" cy="4790157"/>
          </a:xfrm>
        </p:spPr>
        <p:txBody>
          <a:bodyPr>
            <a:normAutofit/>
          </a:bodyPr>
          <a:lstStyle/>
          <a:p>
            <a:pPr marL="0" indent="0" algn="just">
              <a:buNone/>
            </a:pPr>
            <a:r>
              <a:rPr lang="es-MX" sz="1900" dirty="0"/>
              <a:t>La armadura de techo de cuerdas paralelas que se muestra en la figura soporta los largueros en los nudos de la cuerda superior y también a la mitad entre ellos. Las cargas factorizadas transmitidas por los polines son las indicadas. Diseñe la cuerda superior</a:t>
            </a:r>
            <a:r>
              <a:rPr lang="es-MX" sz="1900" dirty="0" smtClean="0"/>
              <a:t>.</a:t>
            </a:r>
          </a:p>
          <a:p>
            <a:pPr marL="0" indent="0" algn="just">
              <a:buNone/>
            </a:pPr>
            <a:r>
              <a:rPr lang="es-MX" sz="1900" dirty="0" smtClean="0"/>
              <a:t>Utilice </a:t>
            </a:r>
            <a:r>
              <a:rPr lang="es-MX" sz="1900" dirty="0"/>
              <a:t>acero A36 y seleccione una T estructural recortada de un perfil W.</a:t>
            </a:r>
          </a:p>
        </p:txBody>
      </p:sp>
      <p:pic>
        <p:nvPicPr>
          <p:cNvPr id="19" name="Picture 2" descr="C:\Users\yoly\Documents\tec\7mo\diseño de acero\unidad5\mi expo\imagenes\6.21a.JPG"/>
          <p:cNvPicPr>
            <a:picLocks noChangeAspect="1" noChangeArrowheads="1"/>
          </p:cNvPicPr>
          <p:nvPr/>
        </p:nvPicPr>
        <p:blipFill rotWithShape="1">
          <a:blip r:embed="rId4">
            <a:extLst>
              <a:ext uri="{28A0092B-C50C-407E-A947-70E740481C1C}">
                <a14:useLocalDpi xmlns:a14="http://schemas.microsoft.com/office/drawing/2010/main" val="0"/>
              </a:ext>
            </a:extLst>
          </a:blip>
          <a:srcRect t="5536" r="58"/>
          <a:stretch/>
        </p:blipFill>
        <p:spPr bwMode="auto">
          <a:xfrm>
            <a:off x="1219212" y="3229681"/>
            <a:ext cx="7865145" cy="2794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66</a:t>
            </a:fld>
            <a:r>
              <a:rPr lang="es-MX"/>
              <a:t>/97</a:t>
            </a:r>
            <a:endParaRPr lang="es-MX" dirty="0"/>
          </a:p>
        </p:txBody>
      </p:sp>
    </p:spTree>
    <p:extLst>
      <p:ext uri="{BB962C8B-B14F-4D97-AF65-F5344CB8AC3E}">
        <p14:creationId xmlns:p14="http://schemas.microsoft.com/office/powerpoint/2010/main" val="20714923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48015"/>
                <a:ext cx="9354448" cy="4790157"/>
              </a:xfrm>
            </p:spPr>
            <p:txBody>
              <a:bodyPr>
                <a:normAutofit/>
              </a:bodyPr>
              <a:lstStyle/>
              <a:p>
                <a:pPr marL="0" indent="0" algn="just">
                  <a:buNone/>
                </a:pPr>
                <a:r>
                  <a:rPr lang="es-MX" sz="1900" dirty="0"/>
                  <a:t>De la parte 4 del manual sobre “diseño de vigas y trabes”, el momento de empotramiento para cada miembro de la cuerda superior es:</a:t>
                </a:r>
              </a:p>
              <a:p>
                <a:endParaRPr lang="es-MX" sz="1900" dirty="0"/>
              </a:p>
              <a:p>
                <a:pPr marL="0" indent="0">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𝑀</m:t>
                      </m:r>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𝑃𝐿</m:t>
                          </m:r>
                        </m:num>
                        <m:den>
                          <m:r>
                            <a:rPr lang="es-MX" sz="1900" b="0" i="1" smtClean="0">
                              <a:latin typeface="Cambria Math" panose="02040503050406030204" pitchFamily="18" charset="0"/>
                            </a:rPr>
                            <m:t>8</m:t>
                          </m:r>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2.4(10)</m:t>
                          </m:r>
                        </m:num>
                        <m:den>
                          <m:r>
                            <a:rPr lang="es-MX" sz="1900" b="0" i="1" smtClean="0">
                              <a:latin typeface="Cambria Math" panose="02040503050406030204" pitchFamily="18" charset="0"/>
                            </a:rPr>
                            <m:t>8</m:t>
                          </m:r>
                        </m:den>
                      </m:f>
                      <m:r>
                        <a:rPr lang="es-MX" sz="1900" b="0" i="0" smtClean="0">
                          <a:latin typeface="Cambria Math" panose="02040503050406030204" pitchFamily="18" charset="0"/>
                        </a:rPr>
                        <m:t>=3.0 </m:t>
                      </m:r>
                      <m:r>
                        <m:rPr>
                          <m:sty m:val="p"/>
                        </m:rPr>
                        <a:rPr lang="es-MX" sz="1900" b="0" i="0" smtClean="0">
                          <a:latin typeface="Cambria Math" panose="02040503050406030204" pitchFamily="18" charset="0"/>
                        </a:rPr>
                        <m:t>kips</m:t>
                      </m:r>
                      <m:r>
                        <a:rPr lang="es-MX" sz="1900" b="0" i="0" smtClean="0">
                          <a:latin typeface="Cambria Math" panose="02040503050406030204" pitchFamily="18" charset="0"/>
                        </a:rPr>
                        <m:t>−</m:t>
                      </m:r>
                      <m:r>
                        <m:rPr>
                          <m:sty m:val="p"/>
                        </m:rPr>
                        <a:rPr lang="es-MX" sz="1900" b="0" i="0" smtClean="0">
                          <a:latin typeface="Cambria Math" panose="02040503050406030204" pitchFamily="18" charset="0"/>
                        </a:rPr>
                        <m:t>ft</m:t>
                      </m:r>
                    </m:oMath>
                  </m:oMathPara>
                </a14:m>
                <a:endParaRPr lang="es-MX" sz="1900" dirty="0"/>
              </a:p>
              <a:p>
                <a:endParaRPr lang="es-MX" sz="1900" dirty="0"/>
              </a:p>
              <a:p>
                <a:pPr marL="0" indent="0" algn="just">
                  <a:buNone/>
                </a:pPr>
                <a:r>
                  <a:rPr lang="es-MX" sz="1900" dirty="0"/>
                  <a:t>La fuerza axial de compresión máxima ocurrirá en el miembro DE y puede encontrarse al considerar el equilibrio de un cuerpo libre de la porción de la armadura a la izquierda de la sección a-a:</a:t>
                </a:r>
              </a:p>
              <a:p>
                <a:pPr algn="just"/>
                <a:endParaRPr lang="es-MX" sz="1900" dirty="0"/>
              </a:p>
              <a:p>
                <a:pPr marL="0" indent="0" algn="just">
                  <a:buNone/>
                </a:pPr>
                <a14:m>
                  <m:oMathPara xmlns:m="http://schemas.openxmlformats.org/officeDocument/2006/math">
                    <m:oMathParaPr>
                      <m:jc m:val="centerGroup"/>
                    </m:oMathParaPr>
                    <m:oMath xmlns:m="http://schemas.openxmlformats.org/officeDocument/2006/math">
                      <m:r>
                        <a:rPr lang="el-GR" sz="1900" b="0" i="1" smtClean="0">
                          <a:latin typeface="Cambria Math" panose="02040503050406030204" pitchFamily="18" charset="0"/>
                        </a:rPr>
                        <m:t>𝛴</m:t>
                      </m:r>
                      <m:sSub>
                        <m:sSubPr>
                          <m:ctrlPr>
                            <a:rPr lang="el-GR"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𝐼</m:t>
                          </m:r>
                        </m:sub>
                      </m:sSub>
                      <m:r>
                        <a:rPr lang="es-MX" sz="1900" b="0" i="1" smtClean="0">
                          <a:latin typeface="Cambria Math" panose="02040503050406030204" pitchFamily="18" charset="0"/>
                        </a:rPr>
                        <m:t>=</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19.2−2.4</m:t>
                          </m:r>
                        </m:e>
                      </m:d>
                      <m:d>
                        <m:dPr>
                          <m:ctrlPr>
                            <a:rPr lang="es-MX" sz="1900" i="1" smtClean="0">
                              <a:latin typeface="Cambria Math" panose="02040503050406030204" pitchFamily="18" charset="0"/>
                            </a:rPr>
                          </m:ctrlPr>
                        </m:dPr>
                        <m:e>
                          <m:r>
                            <a:rPr lang="es-MX" sz="1900" b="0" i="1" smtClean="0">
                              <a:latin typeface="Cambria Math" panose="02040503050406030204" pitchFamily="18" charset="0"/>
                            </a:rPr>
                            <m:t>30</m:t>
                          </m:r>
                        </m:e>
                      </m:d>
                      <m:r>
                        <a:rPr lang="es-MX" sz="1900" b="0" i="1" smtClean="0">
                          <a:latin typeface="Cambria Math" panose="02040503050406030204" pitchFamily="18" charset="0"/>
                        </a:rPr>
                        <m:t>−4.8</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10+20</m:t>
                          </m:r>
                        </m:e>
                      </m:d>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𝐷𝐸</m:t>
                          </m:r>
                        </m:sub>
                      </m:sSub>
                      <m:d>
                        <m:dPr>
                          <m:ctrlPr>
                            <a:rPr lang="es-MX" sz="1900" i="1" smtClean="0">
                              <a:latin typeface="Cambria Math" panose="02040503050406030204" pitchFamily="18" charset="0"/>
                            </a:rPr>
                          </m:ctrlPr>
                        </m:dPr>
                        <m:e>
                          <m:r>
                            <a:rPr lang="es-MX" sz="1900" b="0" i="1" smtClean="0">
                              <a:latin typeface="Cambria Math" panose="02040503050406030204" pitchFamily="18" charset="0"/>
                            </a:rPr>
                            <m:t>4</m:t>
                          </m:r>
                        </m:e>
                      </m:d>
                      <m:r>
                        <a:rPr lang="es-MX" sz="1900" b="0" i="1" smtClean="0">
                          <a:latin typeface="Cambria Math" panose="02040503050406030204" pitchFamily="18" charset="0"/>
                        </a:rPr>
                        <m:t>=0</m:t>
                      </m:r>
                    </m:oMath>
                  </m:oMathPara>
                </a14:m>
                <a:endParaRPr lang="es-MX" sz="1900" dirty="0"/>
              </a:p>
              <a:p>
                <a:pPr algn="just"/>
                <a:endParaRPr lang="es-MX" sz="1900" dirty="0"/>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𝐷𝐸</m:t>
                          </m:r>
                        </m:sub>
                      </m:sSub>
                      <m:r>
                        <a:rPr lang="es-MX" sz="1900" b="0" i="1" smtClean="0">
                          <a:latin typeface="Cambria Math" panose="02040503050406030204" pitchFamily="18" charset="0"/>
                        </a:rPr>
                        <m:t>=−90 </m:t>
                      </m:r>
                      <m:r>
                        <a:rPr lang="es-MX" sz="1900" b="0" i="1" smtClean="0">
                          <a:latin typeface="Cambria Math" panose="02040503050406030204" pitchFamily="18" charset="0"/>
                        </a:rPr>
                        <m:t>𝑘𝑖𝑝𝑠</m:t>
                      </m:r>
                      <m:r>
                        <a:rPr lang="es-MX" sz="1900" b="0" i="1" smtClean="0">
                          <a:latin typeface="Cambria Math" panose="02040503050406030204" pitchFamily="18" charset="0"/>
                        </a:rPr>
                        <m:t> (</m:t>
                      </m:r>
                      <m:r>
                        <a:rPr lang="es-MX" sz="1900" b="0" i="1" smtClean="0">
                          <a:latin typeface="Cambria Math" panose="02040503050406030204" pitchFamily="18" charset="0"/>
                        </a:rPr>
                        <m:t>𝑐𝑜𝑚𝑝𝑟𝑒𝑠𝑖</m:t>
                      </m:r>
                      <m:r>
                        <a:rPr lang="es-MX" sz="1900" b="0" i="1" smtClean="0">
                          <a:latin typeface="Cambria Math" panose="02040503050406030204" pitchFamily="18" charset="0"/>
                        </a:rPr>
                        <m:t>ó</m:t>
                      </m:r>
                      <m:r>
                        <a:rPr lang="es-MX" sz="1900" b="0" i="1" smtClean="0">
                          <a:latin typeface="Cambria Math" panose="02040503050406030204" pitchFamily="18" charset="0"/>
                        </a:rPr>
                        <m:t>𝑛</m:t>
                      </m:r>
                      <m:r>
                        <a:rPr lang="es-MX" sz="1900" b="0" i="1" smtClean="0">
                          <a:latin typeface="Cambria Math" panose="02040503050406030204" pitchFamily="18" charset="0"/>
                        </a:rPr>
                        <m:t>)</m:t>
                      </m:r>
                    </m:oMath>
                  </m:oMathPara>
                </a14:m>
                <a:endParaRPr lang="es-MX" sz="1900" dirty="0"/>
              </a:p>
              <a:p>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48015"/>
                <a:ext cx="9354448" cy="4790157"/>
              </a:xfrm>
              <a:blipFill>
                <a:blip r:embed="rId4"/>
                <a:stretch>
                  <a:fillRect l="-652" t="-1272" r="-587"/>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67</a:t>
            </a:fld>
            <a:r>
              <a:rPr lang="es-MX"/>
              <a:t>/97</a:t>
            </a:r>
            <a:endParaRPr lang="es-MX" dirty="0"/>
          </a:p>
        </p:txBody>
      </p:sp>
    </p:spTree>
    <p:extLst>
      <p:ext uri="{BB962C8B-B14F-4D97-AF65-F5344CB8AC3E}">
        <p14:creationId xmlns:p14="http://schemas.microsoft.com/office/powerpoint/2010/main" val="296732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14110"/>
                <a:ext cx="9345728" cy="4718149"/>
              </a:xfrm>
            </p:spPr>
            <p:txBody>
              <a:bodyPr>
                <a:normAutofit/>
              </a:bodyPr>
              <a:lstStyle/>
              <a:p>
                <a:pPr marL="0" indent="0" algn="just">
                  <a:buNone/>
                </a:pPr>
                <a:r>
                  <a:rPr lang="es-MX" sz="1900" dirty="0"/>
                  <a:t>Diseñe para una carga axial de 90kips y un momento flexionante de </a:t>
                </a:r>
                <a:r>
                  <a:rPr lang="es-MX" sz="1900" dirty="0" smtClean="0"/>
                  <a:t>3.0 kips</a:t>
                </a:r>
                <a:r>
                  <a:rPr lang="es-MX" sz="1900" dirty="0"/>
                  <a:t>.</a:t>
                </a:r>
              </a:p>
              <a:p>
                <a:r>
                  <a:rPr lang="es-MX" sz="1900" dirty="0"/>
                  <a:t>Si se usa una T de 6 </a:t>
                </a:r>
                <a:r>
                  <a:rPr lang="es-MX" sz="1900" dirty="0" smtClean="0"/>
                  <a:t>in.</a:t>
                </a:r>
                <a:endParaRPr lang="es-MX" sz="1900" dirty="0"/>
              </a:p>
              <a:p>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a:rPr>
                            <m:t>𝑃</m:t>
                          </m:r>
                        </m:e>
                        <m:sub>
                          <m:r>
                            <a:rPr lang="es-MX" sz="1900" b="0" i="1" smtClean="0">
                              <a:latin typeface="Cambria Math"/>
                            </a:rPr>
                            <m:t>𝑒𝑞𝑢𝑖𝑣</m:t>
                          </m:r>
                        </m:sub>
                      </m:sSub>
                      <m:r>
                        <a:rPr lang="es-MX" sz="1900" b="0" i="1" smtClean="0">
                          <a:latin typeface="Cambria Math"/>
                        </a:rPr>
                        <m:t>=</m:t>
                      </m:r>
                      <m:r>
                        <a:rPr lang="es-MX" sz="1900" b="0" i="1" smtClean="0">
                          <a:latin typeface="Cambria Math"/>
                        </a:rPr>
                        <m:t>𝑃</m:t>
                      </m:r>
                      <m:r>
                        <a:rPr lang="es-MX" sz="1900" b="0" i="1" smtClean="0">
                          <a:latin typeface="Cambria Math"/>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a:rPr>
                                <m:t>2</m:t>
                              </m:r>
                              <m:r>
                                <a:rPr lang="es-MX" sz="1900" b="0" i="1" smtClean="0">
                                  <a:latin typeface="Cambria Math"/>
                                </a:rPr>
                                <m:t>𝑀</m:t>
                              </m:r>
                            </m:e>
                            <m:sub>
                              <m:r>
                                <a:rPr lang="es-MX" sz="1900" b="0" i="1" smtClean="0">
                                  <a:latin typeface="Cambria Math"/>
                                </a:rPr>
                                <m:t>𝑥</m:t>
                              </m:r>
                            </m:sub>
                          </m:sSub>
                        </m:num>
                        <m:den>
                          <m:r>
                            <a:rPr lang="es-MX" sz="1900" b="0" i="1" smtClean="0">
                              <a:latin typeface="Cambria Math"/>
                            </a:rPr>
                            <m:t>𝑑</m:t>
                          </m:r>
                        </m:den>
                      </m:f>
                      <m:r>
                        <a:rPr lang="es-MX" sz="1900" b="0" i="1" smtClean="0">
                          <a:latin typeface="Cambria Math"/>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a:rPr>
                                <m:t>7.5</m:t>
                              </m:r>
                              <m:r>
                                <a:rPr lang="es-MX" sz="1900" b="0" i="1" smtClean="0">
                                  <a:latin typeface="Cambria Math"/>
                                </a:rPr>
                                <m:t>𝑀</m:t>
                              </m:r>
                            </m:e>
                            <m:sub>
                              <m:r>
                                <a:rPr lang="es-MX" sz="1900" b="0" i="1" smtClean="0">
                                  <a:latin typeface="Cambria Math"/>
                                </a:rPr>
                                <m:t>𝑦</m:t>
                              </m:r>
                            </m:sub>
                          </m:sSub>
                        </m:num>
                        <m:den>
                          <m:r>
                            <a:rPr lang="es-MX" sz="1900" b="0" i="1" smtClean="0">
                              <a:latin typeface="Cambria Math"/>
                            </a:rPr>
                            <m:t>𝑏</m:t>
                          </m:r>
                        </m:den>
                      </m:f>
                      <m:r>
                        <a:rPr lang="es-MX" sz="1900" b="0" i="1" smtClean="0">
                          <a:latin typeface="Cambria Math"/>
                        </a:rPr>
                        <m:t>=90+</m:t>
                      </m:r>
                      <m:f>
                        <m:fPr>
                          <m:ctrlPr>
                            <a:rPr lang="es-MX" sz="1900" i="1" smtClean="0">
                              <a:latin typeface="Cambria Math" panose="02040503050406030204" pitchFamily="18" charset="0"/>
                            </a:rPr>
                          </m:ctrlPr>
                        </m:fPr>
                        <m:num>
                          <m:r>
                            <a:rPr lang="es-MX" sz="1900" b="0" i="1" smtClean="0">
                              <a:latin typeface="Cambria Math"/>
                            </a:rPr>
                            <m:t>2</m:t>
                          </m:r>
                          <m:d>
                            <m:dPr>
                              <m:ctrlPr>
                                <a:rPr lang="es-MX" sz="1900" i="1" smtClean="0">
                                  <a:latin typeface="Cambria Math" panose="02040503050406030204" pitchFamily="18" charset="0"/>
                                </a:rPr>
                              </m:ctrlPr>
                            </m:dPr>
                            <m:e>
                              <m:r>
                                <a:rPr lang="es-MX" sz="1900" b="0" i="1" smtClean="0">
                                  <a:latin typeface="Cambria Math"/>
                                </a:rPr>
                                <m:t>3</m:t>
                              </m:r>
                            </m:e>
                          </m:d>
                          <m:d>
                            <m:dPr>
                              <m:ctrlPr>
                                <a:rPr lang="es-MX" sz="1900" i="1" smtClean="0">
                                  <a:latin typeface="Cambria Math" panose="02040503050406030204" pitchFamily="18" charset="0"/>
                                </a:rPr>
                              </m:ctrlPr>
                            </m:dPr>
                            <m:e>
                              <m:r>
                                <a:rPr lang="es-MX" sz="1900" b="0" i="1" smtClean="0">
                                  <a:latin typeface="Cambria Math"/>
                                </a:rPr>
                                <m:t>12</m:t>
                              </m:r>
                            </m:e>
                          </m:d>
                        </m:num>
                        <m:den>
                          <m:r>
                            <a:rPr lang="es-MX" sz="1900" b="0" i="1" smtClean="0">
                              <a:latin typeface="Cambria Math"/>
                            </a:rPr>
                            <m:t>6</m:t>
                          </m:r>
                        </m:den>
                      </m:f>
                      <m:r>
                        <a:rPr lang="es-MX" sz="1900" b="0" i="1" smtClean="0">
                          <a:latin typeface="Cambria Math"/>
                        </a:rPr>
                        <m:t>+0=102</m:t>
                      </m:r>
                      <m:r>
                        <a:rPr lang="es-MX" sz="1900" b="0" i="1" smtClean="0">
                          <a:latin typeface="Cambria Math"/>
                        </a:rPr>
                        <m:t>𝑘𝑖𝑝𝑠</m:t>
                      </m:r>
                    </m:oMath>
                  </m:oMathPara>
                </a14:m>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14110"/>
                <a:ext cx="9345728" cy="4718149"/>
              </a:xfrm>
              <a:blipFill>
                <a:blip r:embed="rId4"/>
                <a:stretch>
                  <a:fillRect l="-587" t="-1292"/>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68</a:t>
            </a:fld>
            <a:r>
              <a:rPr lang="es-MX"/>
              <a:t>/97</a:t>
            </a:r>
            <a:endParaRPr lang="es-MX" dirty="0"/>
          </a:p>
        </p:txBody>
      </p:sp>
    </p:spTree>
    <p:extLst>
      <p:ext uri="{BB962C8B-B14F-4D97-AF65-F5344CB8AC3E}">
        <p14:creationId xmlns:p14="http://schemas.microsoft.com/office/powerpoint/2010/main" val="37612577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pic>
        <p:nvPicPr>
          <p:cNvPr id="12" name="Picture 2" descr="C:\Users\yoly\Documents\tec\7mo\diseño de acero\unidad5\mi expo\imagenes\6.22a.JPG"/>
          <p:cNvPicPr>
            <a:picLocks noChangeAspect="1" noChangeArrowheads="1"/>
          </p:cNvPicPr>
          <p:nvPr/>
        </p:nvPicPr>
        <p:blipFill rotWithShape="1">
          <a:blip r:embed="rId4">
            <a:extLst>
              <a:ext uri="{28A0092B-C50C-407E-A947-70E740481C1C}">
                <a14:useLocalDpi xmlns:a14="http://schemas.microsoft.com/office/drawing/2010/main" val="0"/>
              </a:ext>
            </a:extLst>
          </a:blip>
          <a:srcRect r="7592"/>
          <a:stretch/>
        </p:blipFill>
        <p:spPr bwMode="auto">
          <a:xfrm>
            <a:off x="736303" y="3217557"/>
            <a:ext cx="2593819" cy="1862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3" descr="C:\Users\yoly\Documents\tec\7mo\diseño de acero\unidad5\mi expo\imagenes\6.22b.JPG"/>
          <p:cNvPicPr>
            <a:picLocks noChangeAspect="1" noChangeArrowheads="1"/>
          </p:cNvPicPr>
          <p:nvPr/>
        </p:nvPicPr>
        <p:blipFill rotWithShape="1">
          <a:blip r:embed="rId5">
            <a:extLst>
              <a:ext uri="{28A0092B-C50C-407E-A947-70E740481C1C}">
                <a14:useLocalDpi xmlns:a14="http://schemas.microsoft.com/office/drawing/2010/main" val="0"/>
              </a:ext>
            </a:extLst>
          </a:blip>
          <a:srcRect t="3813" b="4568"/>
          <a:stretch/>
        </p:blipFill>
        <p:spPr bwMode="auto">
          <a:xfrm>
            <a:off x="3859618" y="1959115"/>
            <a:ext cx="5591902" cy="1851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4" descr="C:\Users\yoly\Documents\tec\7mo\diseño de acero\unidad5\mi expo\imagenes\6.22c.JPG"/>
          <p:cNvPicPr>
            <a:picLocks noChangeAspect="1" noChangeArrowheads="1"/>
          </p:cNvPicPr>
          <p:nvPr/>
        </p:nvPicPr>
        <p:blipFill rotWithShape="1">
          <a:blip r:embed="rId6">
            <a:extLst>
              <a:ext uri="{28A0092B-C50C-407E-A947-70E740481C1C}">
                <a14:useLocalDpi xmlns:a14="http://schemas.microsoft.com/office/drawing/2010/main" val="0"/>
              </a:ext>
            </a:extLst>
          </a:blip>
          <a:srcRect r="5909" b="4044"/>
          <a:stretch/>
        </p:blipFill>
        <p:spPr bwMode="auto">
          <a:xfrm>
            <a:off x="4792793" y="4022974"/>
            <a:ext cx="3920088" cy="219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69</a:t>
            </a:fld>
            <a:r>
              <a:rPr lang="es-MX"/>
              <a:t>/97</a:t>
            </a:r>
            <a:endParaRPr lang="es-MX" dirty="0"/>
          </a:p>
        </p:txBody>
      </p:sp>
    </p:spTree>
    <p:extLst>
      <p:ext uri="{BB962C8B-B14F-4D97-AF65-F5344CB8AC3E}">
        <p14:creationId xmlns:p14="http://schemas.microsoft.com/office/powerpoint/2010/main" val="658937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Text Box 18"/>
          <p:cNvSpPr txBox="1">
            <a:spLocks noChangeArrowheads="1"/>
          </p:cNvSpPr>
          <p:nvPr/>
        </p:nvSpPr>
        <p:spPr bwMode="auto">
          <a:xfrm>
            <a:off x="474561" y="1817312"/>
            <a:ext cx="9354448" cy="1261884"/>
          </a:xfrm>
          <a:prstGeom prst="rect">
            <a:avLst/>
          </a:prstGeom>
          <a:noFill/>
          <a:ln w="9525">
            <a:noFill/>
            <a:miter lim="800000"/>
            <a:headEnd/>
            <a:tailEnd/>
          </a:ln>
          <a:effectLst/>
        </p:spPr>
        <p:txBody>
          <a:bodyPr wrap="square">
            <a:spAutoFit/>
          </a:bodyPr>
          <a:lstStyle/>
          <a:p>
            <a:pPr algn="just">
              <a:defRPr/>
            </a:pPr>
            <a:r>
              <a:rPr lang="es-ES" sz="1900" dirty="0"/>
              <a:t>La viga – columna que se muestra en la figura 6.2 está articulada en ambos extremos y está sometida a cargas factorizadas. </a:t>
            </a:r>
            <a:r>
              <a:rPr lang="es-ES" sz="1900" b="1" u="sng" dirty="0">
                <a:effectLst>
                  <a:outerShdw blurRad="38100" dist="38100" dir="2700000" algn="tl">
                    <a:srgbClr val="000000">
                      <a:alpha val="43137"/>
                    </a:srgbClr>
                  </a:outerShdw>
                </a:effectLst>
              </a:rPr>
              <a:t>La flexión es respecto al eje fuerte</a:t>
            </a:r>
            <a:r>
              <a:rPr lang="es-ES" sz="1900" dirty="0"/>
              <a:t>. Determine si este miembro satisface la ecuación de interacción apropiada en las Especificaciones del AISC.  </a:t>
            </a:r>
          </a:p>
          <a:p>
            <a:pPr algn="just">
              <a:defRPr/>
            </a:pPr>
            <a:endParaRPr lang="es-ES" sz="1900" dirty="0"/>
          </a:p>
        </p:txBody>
      </p:sp>
      <p:pic>
        <p:nvPicPr>
          <p:cNvPr id="19"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558" y="3010519"/>
            <a:ext cx="4194454" cy="3178027"/>
          </a:xfrm>
          <a:prstGeom prst="roundRect">
            <a:avLst>
              <a:gd name="adj" fmla="val 16667"/>
            </a:avLst>
          </a:prstGeom>
          <a:ln>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7</a:t>
            </a:fld>
            <a:r>
              <a:rPr lang="es-MX"/>
              <a:t>/97</a:t>
            </a:r>
            <a:endParaRPr lang="es-MX" dirty="0"/>
          </a:p>
        </p:txBody>
      </p:sp>
    </p:spTree>
    <p:extLst>
      <p:ext uri="{BB962C8B-B14F-4D97-AF65-F5344CB8AC3E}">
        <p14:creationId xmlns:p14="http://schemas.microsoft.com/office/powerpoint/2010/main" val="20259018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8" name="2 Marcador de contenido"/>
              <p:cNvSpPr>
                <a:spLocks noGrp="1"/>
              </p:cNvSpPr>
              <p:nvPr>
                <p:ph idx="1"/>
              </p:nvPr>
            </p:nvSpPr>
            <p:spPr>
              <a:xfrm>
                <a:off x="483281" y="1817312"/>
                <a:ext cx="9345728" cy="4790157"/>
              </a:xfrm>
            </p:spPr>
            <p:txBody>
              <a:bodyPr>
                <a:noAutofit/>
              </a:bodyPr>
              <a:lstStyle/>
              <a:p>
                <a:pPr marL="0" indent="0" algn="just">
                  <a:buNone/>
                </a:pPr>
                <a:r>
                  <a:rPr lang="es-MX" sz="1900" dirty="0" smtClean="0"/>
                  <a:t>De las tablas para columnas, con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r>
                      <a:rPr lang="es-MX" sz="1900" b="0" i="1" smtClean="0">
                        <a:latin typeface="Cambria Math" panose="02040503050406030204" pitchFamily="18" charset="0"/>
                      </a:rPr>
                      <m:t>=10</m:t>
                    </m:r>
                    <m:r>
                      <a:rPr lang="es-MX" sz="1900" b="0" i="1" smtClean="0">
                        <a:latin typeface="Cambria Math" panose="02040503050406030204" pitchFamily="18" charset="0"/>
                      </a:rPr>
                      <m:t>𝑓𝑡</m:t>
                    </m:r>
                  </m:oMath>
                </a14:m>
                <a:r>
                  <a:rPr lang="es-MX" sz="1900" dirty="0"/>
                  <a:t> y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𝐿</m:t>
                    </m:r>
                    <m:r>
                      <a:rPr lang="es-MX" sz="1900" b="0" i="1" smtClean="0">
                        <a:latin typeface="Cambria Math" panose="02040503050406030204" pitchFamily="18" charset="0"/>
                      </a:rPr>
                      <m:t>=5</m:t>
                    </m:r>
                    <m:r>
                      <a:rPr lang="es-MX" sz="1900" b="0" i="1" smtClean="0">
                        <a:latin typeface="Cambria Math" panose="02040503050406030204" pitchFamily="18" charset="0"/>
                      </a:rPr>
                      <m:t>𝑓𝑡</m:t>
                    </m:r>
                  </m:oMath>
                </a14:m>
                <a:r>
                  <a:rPr lang="es-MX" sz="1900" dirty="0"/>
                  <a:t>, ensaye un perfil </a:t>
                </a:r>
                <a:r>
                  <a:rPr lang="es-MX" sz="1900" dirty="0" smtClean="0"/>
                  <a:t>WT6”x17.5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=124</m:t>
                    </m:r>
                    <m:r>
                      <a:rPr lang="es-MX" sz="1900" b="0" i="1" smtClean="0">
                        <a:latin typeface="Cambria Math" panose="02040503050406030204" pitchFamily="18" charset="0"/>
                      </a:rPr>
                      <m:t>𝑘𝑖𝑝𝑠</m:t>
                    </m:r>
                  </m:oMath>
                </a14:m>
                <a:r>
                  <a:rPr lang="es-MX" sz="1900" dirty="0"/>
                  <a:t>)</a:t>
                </a:r>
              </a:p>
              <a:p>
                <a:pPr marL="0" indent="0" algn="ctr">
                  <a:buNone/>
                </a:pP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m:t>
                        </m:r>
                      </m:sub>
                    </m:sSub>
                    <m:r>
                      <a:rPr lang="es-MX" sz="1900" b="0" i="1" smtClean="0">
                        <a:latin typeface="Cambria Math" panose="02040503050406030204" pitchFamily="18" charset="0"/>
                      </a:rPr>
                      <m:t>=3.0 </m:t>
                    </m:r>
                    <m:r>
                      <a:rPr lang="es-MX" sz="1900" b="0" i="1" smtClean="0">
                        <a:latin typeface="Cambria Math" panose="02040503050406030204" pitchFamily="18" charset="0"/>
                      </a:rPr>
                      <m:t>𝑘𝑖𝑝𝑠</m:t>
                    </m:r>
                    <m:r>
                      <a:rPr lang="es-MX" sz="1900" b="0" i="1" smtClean="0">
                        <a:latin typeface="Cambria Math" panose="02040503050406030204" pitchFamily="18" charset="0"/>
                      </a:rPr>
                      <m:t>−</m:t>
                    </m:r>
                    <m:r>
                      <a:rPr lang="es-MX" sz="1900" b="0" i="1" smtClean="0">
                        <a:latin typeface="Cambria Math" panose="02040503050406030204" pitchFamily="18" charset="0"/>
                      </a:rPr>
                      <m:t>𝑓𝑡</m:t>
                    </m:r>
                  </m:oMath>
                </a14:m>
                <a:r>
                  <a:rPr lang="es-MX" sz="1900" dirty="0"/>
                  <a:t>,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𝑡</m:t>
                        </m:r>
                        <m:r>
                          <a:rPr lang="es-ES" sz="1900" b="0" i="1" smtClean="0">
                            <a:latin typeface="Cambria Math" panose="02040503050406030204" pitchFamily="18" charset="0"/>
                          </a:rPr>
                          <m:t>𝑙</m:t>
                        </m:r>
                      </m:sub>
                    </m:sSub>
                    <m:r>
                      <a:rPr lang="es-MX" sz="1900" b="0" i="1" smtClean="0">
                        <a:latin typeface="Cambria Math" panose="02040503050406030204" pitchFamily="18" charset="0"/>
                      </a:rPr>
                      <m:t>=0</m:t>
                    </m:r>
                  </m:oMath>
                </a14:m>
                <a:endParaRPr lang="es-MX" sz="1900" dirty="0"/>
              </a:p>
              <a:p>
                <a:pPr marL="0" indent="0" algn="just">
                  <a:buNone/>
                </a:pPr>
                <a:r>
                  <a:rPr lang="es-MX" sz="1900" dirty="0"/>
                  <a:t>Como hay una carga transversal sobre el miembro y los extremos están restringidos </a:t>
                </a:r>
              </a:p>
              <a:p>
                <a:pPr marL="0" indent="0">
                  <a:buNone/>
                </a:pP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r>
                      <a:rPr lang="es-MX" sz="1900" b="0" i="1" smtClean="0">
                        <a:latin typeface="Cambria Math" panose="02040503050406030204" pitchFamily="18" charset="0"/>
                      </a:rPr>
                      <m:t>=0.85</m:t>
                    </m:r>
                  </m:oMath>
                </a14:m>
                <a:r>
                  <a:rPr lang="es-MX" sz="1900" dirty="0"/>
                  <a:t>. Calcule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oMath>
                </a14:m>
                <a:r>
                  <a:rPr lang="es-MX" sz="1900" dirty="0"/>
                  <a:t>:</a:t>
                </a:r>
              </a:p>
              <a:p>
                <a:pPr marL="0" indent="0">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10(12 </m:t>
                          </m:r>
                          <m:r>
                            <a:rPr lang="es-MX" sz="1900" b="0" i="1" smtClean="0">
                              <a:latin typeface="Cambria Math" panose="02040503050406030204" pitchFamily="18" charset="0"/>
                            </a:rPr>
                            <m:t>𝑓𝑡</m:t>
                          </m:r>
                          <m:r>
                            <a:rPr lang="es-MX" sz="1900" b="0" i="1" smtClean="0">
                              <a:latin typeface="Cambria Math" panose="02040503050406030204" pitchFamily="18" charset="0"/>
                            </a:rPr>
                            <m:t>)</m:t>
                          </m:r>
                        </m:num>
                        <m:den>
                          <m:r>
                            <a:rPr lang="es-MX" sz="1900" b="0" i="1" smtClean="0">
                              <a:latin typeface="Cambria Math" panose="02040503050406030204" pitchFamily="18" charset="0"/>
                            </a:rPr>
                            <m:t>1.76</m:t>
                          </m:r>
                        </m:den>
                      </m:f>
                      <m:r>
                        <a:rPr lang="es-MX" sz="1900" b="0" i="1" smtClean="0">
                          <a:latin typeface="Cambria Math" panose="02040503050406030204" pitchFamily="18" charset="0"/>
                        </a:rPr>
                        <m:t>=68.18</m:t>
                      </m:r>
                    </m:oMath>
                  </m:oMathPara>
                </a14:m>
                <a:endParaRPr lang="es-MX" sz="1900" dirty="0"/>
              </a:p>
              <a:p>
                <a:pPr marL="0" indent="0">
                  <a:buNone/>
                </a:pPr>
                <a:endParaRPr lang="es-MX" sz="1900" i="1"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𝐸</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𝑔</m:t>
                              </m:r>
                            </m:sub>
                          </m:sSub>
                        </m:num>
                        <m:den>
                          <m:sSup>
                            <m:sSupPr>
                              <m:ctrlPr>
                                <a:rPr lang="es-MX" sz="1900" i="1" smtClean="0">
                                  <a:latin typeface="Cambria Math" panose="02040503050406030204" pitchFamily="18" charset="0"/>
                                </a:rPr>
                              </m:ctrlPr>
                            </m:sSupPr>
                            <m:e>
                              <m:d>
                                <m:dPr>
                                  <m:ctrlPr>
                                    <a:rPr lang="es-MX" sz="1900" i="1" smtClean="0">
                                      <a:latin typeface="Cambria Math" panose="02040503050406030204" pitchFamily="18" charset="0"/>
                                    </a:rPr>
                                  </m:ctrlPr>
                                </m:dPr>
                                <m:e>
                                  <m:f>
                                    <m:fPr>
                                      <m:type m:val="lin"/>
                                      <m:ctrlPr>
                                        <a:rPr lang="es-MX" sz="190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e>
                              </m:d>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(29,000)(5.17)</m:t>
                          </m:r>
                        </m:num>
                        <m:den>
                          <m:sSup>
                            <m:sSupPr>
                              <m:ctrlPr>
                                <a:rPr lang="es-MX" sz="1900" i="1" smtClean="0">
                                  <a:latin typeface="Cambria Math" panose="02040503050406030204" pitchFamily="18" charset="0"/>
                                </a:rPr>
                              </m:ctrlPr>
                            </m:sSupPr>
                            <m:e>
                              <m:d>
                                <m:dPr>
                                  <m:ctrlPr>
                                    <a:rPr lang="es-MX" sz="1900" i="1" smtClean="0">
                                      <a:latin typeface="Cambria Math" panose="02040503050406030204" pitchFamily="18" charset="0"/>
                                    </a:rPr>
                                  </m:ctrlPr>
                                </m:dPr>
                                <m:e>
                                  <m:r>
                                    <a:rPr lang="es-MX" sz="1900" b="0" i="1" smtClean="0">
                                      <a:latin typeface="Cambria Math" panose="02040503050406030204" pitchFamily="18" charset="0"/>
                                    </a:rPr>
                                    <m:t>68.18</m:t>
                                  </m:r>
                                </m:e>
                              </m:d>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=318.3</m:t>
                      </m:r>
                      <m:r>
                        <a:rPr lang="es-MX" sz="1900" b="0" i="1" smtClean="0">
                          <a:latin typeface="Cambria Math" panose="02040503050406030204" pitchFamily="18" charset="0"/>
                        </a:rPr>
                        <m:t>𝑘𝑖𝑝𝑠</m:t>
                      </m:r>
                    </m:oMath>
                  </m:oMathPara>
                </a14:m>
                <a:endParaRPr lang="es-MX" sz="1900" dirty="0"/>
              </a:p>
              <a:p>
                <a:pPr marL="0" indent="0">
                  <a:buNone/>
                </a:pPr>
                <a:endParaRPr lang="es-MX" sz="1900" i="1"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num>
                        <m:den>
                          <m:r>
                            <a:rPr lang="es-MX" sz="1900" b="0" i="1" smtClean="0">
                              <a:latin typeface="Cambria Math" panose="02040503050406030204" pitchFamily="18" charset="0"/>
                            </a:rPr>
                            <m:t>1−(</m:t>
                          </m:r>
                          <m:f>
                            <m:fPr>
                              <m:type m:val="lin"/>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r>
                                <a:rPr lang="es-MX" sz="1900" b="0" i="1" smtClean="0">
                                  <a:latin typeface="Cambria Math" panose="02040503050406030204" pitchFamily="18" charset="0"/>
                                </a:rPr>
                                <m:t>)</m:t>
                              </m:r>
                            </m:den>
                          </m:f>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0.85</m:t>
                          </m:r>
                        </m:num>
                        <m:den>
                          <m:r>
                            <a:rPr lang="es-MX" sz="1900" b="0" i="1" smtClean="0">
                              <a:latin typeface="Cambria Math" panose="02040503050406030204" pitchFamily="18" charset="0"/>
                            </a:rPr>
                            <m:t>1−(</m:t>
                          </m:r>
                          <m:f>
                            <m:fPr>
                              <m:type m:val="lin"/>
                              <m:ctrlPr>
                                <a:rPr lang="es-MX" sz="1900" i="1" smtClean="0">
                                  <a:latin typeface="Cambria Math" panose="02040503050406030204" pitchFamily="18" charset="0"/>
                                </a:rPr>
                              </m:ctrlPr>
                            </m:fPr>
                            <m:num>
                              <m:r>
                                <a:rPr lang="es-MX" sz="1900" b="0" i="1" smtClean="0">
                                  <a:latin typeface="Cambria Math" panose="02040503050406030204" pitchFamily="18" charset="0"/>
                                </a:rPr>
                                <m:t>90</m:t>
                              </m:r>
                            </m:num>
                            <m:den>
                              <m:r>
                                <a:rPr lang="es-MX" sz="1900" b="0" i="1" smtClean="0">
                                  <a:latin typeface="Cambria Math" panose="02040503050406030204" pitchFamily="18" charset="0"/>
                                </a:rPr>
                                <m:t>318.3</m:t>
                              </m:r>
                            </m:den>
                          </m:f>
                          <m:r>
                            <a:rPr lang="es-MX" sz="1900" b="0" i="1" smtClean="0">
                              <a:latin typeface="Cambria Math" panose="02040503050406030204" pitchFamily="18" charset="0"/>
                            </a:rPr>
                            <m:t>)</m:t>
                          </m:r>
                        </m:den>
                      </m:f>
                      <m:r>
                        <a:rPr lang="es-MX" sz="1900" b="0" i="1" smtClean="0">
                          <a:latin typeface="Cambria Math" panose="02040503050406030204" pitchFamily="18" charset="0"/>
                        </a:rPr>
                        <m:t>=1.185</m:t>
                      </m:r>
                    </m:oMath>
                  </m:oMathPara>
                </a14:m>
                <a:endParaRPr lang="es-MX" sz="1900" dirty="0"/>
              </a:p>
            </p:txBody>
          </p:sp>
        </mc:Choice>
        <mc:Fallback xmlns="">
          <p:sp>
            <p:nvSpPr>
              <p:cNvPr id="18" name="2 Marcador de contenido"/>
              <p:cNvSpPr>
                <a:spLocks noGrp="1" noRot="1" noChangeAspect="1" noMove="1" noResize="1" noEditPoints="1" noAdjustHandles="1" noChangeArrowheads="1" noChangeShapeType="1" noTextEdit="1"/>
              </p:cNvSpPr>
              <p:nvPr>
                <p:ph idx="1"/>
              </p:nvPr>
            </p:nvSpPr>
            <p:spPr>
              <a:xfrm>
                <a:off x="483281" y="1817312"/>
                <a:ext cx="9345728" cy="4790157"/>
              </a:xfrm>
              <a:blipFill>
                <a:blip r:embed="rId4"/>
                <a:stretch>
                  <a:fillRect l="-587" t="-1018"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70</a:t>
            </a:fld>
            <a:r>
              <a:rPr lang="es-MX"/>
              <a:t>/97</a:t>
            </a:r>
            <a:endParaRPr lang="es-MX" dirty="0"/>
          </a:p>
        </p:txBody>
      </p:sp>
      <p:sp>
        <p:nvSpPr>
          <p:cNvPr id="8" name="Rectángulo redondeado 8">
            <a:extLst>
              <a:ext uri="{FF2B5EF4-FFF2-40B4-BE49-F238E27FC236}">
                <a16:creationId xmlns:a16="http://schemas.microsoft.com/office/drawing/2014/main" id="{1CAA880E-5F1B-47C7-B77D-DC18040D1E1D}"/>
              </a:ext>
            </a:extLst>
          </p:cNvPr>
          <p:cNvSpPr/>
          <p:nvPr/>
        </p:nvSpPr>
        <p:spPr>
          <a:xfrm>
            <a:off x="892548" y="4528124"/>
            <a:ext cx="1282890" cy="6414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 (C1-2)</a:t>
            </a:r>
          </a:p>
        </p:txBody>
      </p:sp>
    </p:spTree>
    <p:extLst>
      <p:ext uri="{BB962C8B-B14F-4D97-AF65-F5344CB8AC3E}">
        <p14:creationId xmlns:p14="http://schemas.microsoft.com/office/powerpoint/2010/main" val="3706449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8" name="2 Marcador de contenido"/>
              <p:cNvSpPr>
                <a:spLocks noGrp="1"/>
              </p:cNvSpPr>
              <p:nvPr>
                <p:ph idx="1"/>
              </p:nvPr>
            </p:nvSpPr>
            <p:spPr>
              <a:xfrm>
                <a:off x="483281" y="1817312"/>
                <a:ext cx="9345728" cy="4790157"/>
              </a:xfrm>
            </p:spPr>
            <p:txBody>
              <a:bodyPr>
                <a:noAutofit/>
              </a:bodyPr>
              <a:lstStyle/>
              <a:p>
                <a:pPr marL="0" indent="0">
                  <a:buNone/>
                </a:pPr>
                <a:r>
                  <a:rPr lang="es-MX" sz="1900" dirty="0" smtClean="0"/>
                  <a:t>El momento aplicado es:</a:t>
                </a: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2</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𝑡</m:t>
                          </m:r>
                          <m:r>
                            <a:rPr lang="es-ES" sz="1900" b="0" i="1" smtClean="0">
                              <a:latin typeface="Cambria Math" panose="02040503050406030204" pitchFamily="18" charset="0"/>
                            </a:rPr>
                            <m:t>𝑙</m:t>
                          </m:r>
                        </m:sub>
                      </m:sSub>
                      <m:r>
                        <a:rPr lang="es-MX" sz="1900" b="0" i="1" smtClean="0">
                          <a:latin typeface="Cambria Math" panose="02040503050406030204" pitchFamily="18" charset="0"/>
                        </a:rPr>
                        <m:t>=1.185</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30</m:t>
                          </m:r>
                        </m:e>
                      </m:d>
                      <m:r>
                        <a:rPr lang="es-MX" sz="1900" b="0" i="1" smtClean="0">
                          <a:latin typeface="Cambria Math" panose="02040503050406030204" pitchFamily="18" charset="0"/>
                        </a:rPr>
                        <m:t>+0=3.555 </m:t>
                      </m:r>
                      <m:r>
                        <a:rPr lang="es-MX" sz="1900" b="0" i="1" smtClean="0">
                          <a:latin typeface="Cambria Math" panose="02040503050406030204" pitchFamily="18" charset="0"/>
                        </a:rPr>
                        <m:t>𝑘𝑖𝑝𝑠</m:t>
                      </m:r>
                      <m:r>
                        <a:rPr lang="es-MX" sz="1900" b="0" i="1" smtClean="0">
                          <a:latin typeface="Cambria Math" panose="02040503050406030204" pitchFamily="18" charset="0"/>
                        </a:rPr>
                        <m:t>−</m:t>
                      </m:r>
                      <m:r>
                        <a:rPr lang="es-MX" sz="1900" b="0" i="1" smtClean="0">
                          <a:latin typeface="Cambria Math" panose="02040503050406030204" pitchFamily="18" charset="0"/>
                        </a:rPr>
                        <m:t>𝑓𝑡</m:t>
                      </m:r>
                    </m:oMath>
                  </m:oMathPara>
                </a14:m>
                <a:endParaRPr lang="es-MX" sz="1900" dirty="0"/>
              </a:p>
            </p:txBody>
          </p:sp>
        </mc:Choice>
        <mc:Fallback xmlns="">
          <p:sp>
            <p:nvSpPr>
              <p:cNvPr id="18" name="2 Marcador de contenido"/>
              <p:cNvSpPr>
                <a:spLocks noGrp="1" noRot="1" noChangeAspect="1" noMove="1" noResize="1" noEditPoints="1" noAdjustHandles="1" noChangeArrowheads="1" noChangeShapeType="1" noTextEdit="1"/>
              </p:cNvSpPr>
              <p:nvPr>
                <p:ph idx="1"/>
              </p:nvPr>
            </p:nvSpPr>
            <p:spPr>
              <a:xfrm>
                <a:off x="483281" y="1817312"/>
                <a:ext cx="9345728" cy="4790157"/>
              </a:xfrm>
              <a:blipFill>
                <a:blip r:embed="rId4"/>
                <a:stretch>
                  <a:fillRect l="-587" t="-1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2 Marcador de contenido"/>
              <p:cNvSpPr txBox="1">
                <a:spLocks/>
              </p:cNvSpPr>
              <p:nvPr/>
            </p:nvSpPr>
            <p:spPr>
              <a:xfrm>
                <a:off x="483281" y="2863208"/>
                <a:ext cx="8229600" cy="4646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900" dirty="0"/>
                  <a:t>Para el patín:</a:t>
                </a:r>
              </a:p>
              <a:p>
                <a14:m>
                  <m:oMath xmlns:m="http://schemas.openxmlformats.org/officeDocument/2006/math">
                    <m:r>
                      <a:rPr lang="el-GR" sz="1900" b="0" i="1" smtClean="0">
                        <a:latin typeface="Cambria Math" panose="02040503050406030204" pitchFamily="18" charset="0"/>
                      </a:rPr>
                      <m:t>𝜆</m:t>
                    </m:r>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𝑏</m:t>
                            </m:r>
                          </m:e>
                          <m:sub>
                            <m:r>
                              <a:rPr lang="es-MX" sz="1900" b="0" i="1" smtClean="0">
                                <a:latin typeface="Cambria Math" panose="02040503050406030204" pitchFamily="18" charset="0"/>
                              </a:rPr>
                              <m:t>𝑓</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2</m:t>
                            </m:r>
                            <m:r>
                              <a:rPr lang="es-MX" sz="1900" b="0" i="1" smtClean="0">
                                <a:latin typeface="Cambria Math" panose="02040503050406030204" pitchFamily="18" charset="0"/>
                              </a:rPr>
                              <m:t>𝑡</m:t>
                            </m:r>
                          </m:e>
                          <m:sub>
                            <m:r>
                              <a:rPr lang="es-MX" sz="1900" b="0" i="1" smtClean="0">
                                <a:latin typeface="Cambria Math" panose="02040503050406030204" pitchFamily="18" charset="0"/>
                              </a:rPr>
                              <m:t>𝑓</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6.560</m:t>
                        </m:r>
                      </m:num>
                      <m:den>
                        <m:r>
                          <a:rPr lang="es-MX" sz="1900" b="0" i="1" smtClean="0">
                            <a:latin typeface="Cambria Math" panose="02040503050406030204" pitchFamily="18" charset="0"/>
                          </a:rPr>
                          <m:t>2(0.520)</m:t>
                        </m:r>
                      </m:den>
                    </m:f>
                    <m:r>
                      <a:rPr lang="es-MX" sz="1900" b="0" i="1" smtClean="0">
                        <a:latin typeface="Cambria Math" panose="02040503050406030204" pitchFamily="18" charset="0"/>
                      </a:rPr>
                      <m:t>=6.308</m:t>
                    </m:r>
                  </m:oMath>
                </a14:m>
                <a:endParaRPr lang="es-MX" sz="1900" dirty="0"/>
              </a:p>
              <a:p>
                <a14:m>
                  <m:oMath xmlns:m="http://schemas.openxmlformats.org/officeDocument/2006/math">
                    <m:sSub>
                      <m:sSubPr>
                        <m:ctrlPr>
                          <a:rPr lang="es-MX" sz="1900" i="1" smtClean="0">
                            <a:latin typeface="Cambria Math" panose="02040503050406030204" pitchFamily="18" charset="0"/>
                          </a:rPr>
                        </m:ctrlPr>
                      </m:sSubPr>
                      <m:e>
                        <m:r>
                          <a:rPr lang="el-GR" sz="1900" b="0" i="1">
                            <a:latin typeface="Cambria Math" panose="02040503050406030204" pitchFamily="18" charset="0"/>
                          </a:rPr>
                          <m:t>𝜆</m:t>
                        </m:r>
                      </m:e>
                      <m:sub>
                        <m:r>
                          <a:rPr lang="es-MX" sz="1900" b="0" i="1" smtClean="0">
                            <a:latin typeface="Cambria Math" panose="02040503050406030204" pitchFamily="18" charset="0"/>
                          </a:rPr>
                          <m:t>𝑟</m:t>
                        </m:r>
                      </m:sub>
                    </m:sSub>
                    <m:r>
                      <a:rPr lang="es-MX" sz="1900" b="0" i="1">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95</m:t>
                        </m:r>
                      </m:num>
                      <m:den>
                        <m:rad>
                          <m:radPr>
                            <m:degHide m:val="on"/>
                            <m:ctrlPr>
                              <a:rPr lang="es-MX" sz="1900" i="1" smtClean="0">
                                <a:latin typeface="Cambria Math" panose="02040503050406030204" pitchFamily="18" charset="0"/>
                              </a:rPr>
                            </m:ctrlPr>
                          </m:radPr>
                          <m:deg/>
                          <m:e>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e>
                        </m:rad>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smtClean="0">
                            <a:latin typeface="Cambria Math" panose="02040503050406030204" pitchFamily="18" charset="0"/>
                          </a:rPr>
                          <m:t>95</m:t>
                        </m:r>
                      </m:num>
                      <m:den>
                        <m:rad>
                          <m:radPr>
                            <m:degHide m:val="on"/>
                            <m:ctrlPr>
                              <a:rPr lang="es-MX" sz="1900" i="1" smtClean="0">
                                <a:latin typeface="Cambria Math" panose="02040503050406030204" pitchFamily="18" charset="0"/>
                              </a:rPr>
                            </m:ctrlPr>
                          </m:radPr>
                          <m:deg/>
                          <m:e>
                            <m:r>
                              <a:rPr lang="es-MX" sz="1900" b="0" i="1" smtClean="0">
                                <a:latin typeface="Cambria Math" panose="02040503050406030204" pitchFamily="18" charset="0"/>
                              </a:rPr>
                              <m:t>36</m:t>
                            </m:r>
                          </m:e>
                        </m:rad>
                      </m:den>
                    </m:f>
                    <m:r>
                      <a:rPr lang="es-MX" sz="1900" b="0" i="1">
                        <a:latin typeface="Cambria Math" panose="02040503050406030204" pitchFamily="18" charset="0"/>
                      </a:rPr>
                      <m:t>=</m:t>
                    </m:r>
                    <m:r>
                      <a:rPr lang="es-MX" sz="1900" b="0" i="1" smtClean="0">
                        <a:latin typeface="Cambria Math" panose="02040503050406030204" pitchFamily="18" charset="0"/>
                      </a:rPr>
                      <m:t>15.83</m:t>
                    </m:r>
                    <m:r>
                      <a:rPr lang="es-MX" sz="1900" b="0" i="1" smtClean="0">
                        <a:latin typeface="Cambria Math" panose="02040503050406030204" pitchFamily="18" charset="0"/>
                        <a:ea typeface="Cambria Math"/>
                      </a:rPr>
                      <m:t>&gt;</m:t>
                    </m:r>
                    <m:r>
                      <a:rPr lang="el-GR" sz="1900" b="0" i="1">
                        <a:latin typeface="Cambria Math" panose="02040503050406030204" pitchFamily="18" charset="0"/>
                      </a:rPr>
                      <m:t>𝜆</m:t>
                    </m:r>
                  </m:oMath>
                </a14:m>
                <a:endParaRPr lang="es-MX" sz="1900" dirty="0"/>
              </a:p>
              <a:p>
                <a:endParaRPr lang="es-MX" sz="1900" dirty="0"/>
              </a:p>
              <a:p>
                <a:r>
                  <a:rPr lang="es-MX" sz="1900" dirty="0"/>
                  <a:t>Para el alma:</a:t>
                </a:r>
              </a:p>
              <a:p>
                <a14:m>
                  <m:oMath xmlns:m="http://schemas.openxmlformats.org/officeDocument/2006/math">
                    <m:r>
                      <a:rPr lang="el-GR" sz="1900" b="0" i="1">
                        <a:latin typeface="Cambria Math" panose="02040503050406030204" pitchFamily="18" charset="0"/>
                      </a:rPr>
                      <m:t>𝜆</m:t>
                    </m:r>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smtClean="0">
                            <a:latin typeface="Cambria Math" panose="02040503050406030204" pitchFamily="18" charset="0"/>
                          </a:rPr>
                          <m:t>𝑑</m:t>
                        </m:r>
                      </m:num>
                      <m:den>
                        <m:sSub>
                          <m:sSubPr>
                            <m:ctrlPr>
                              <a:rPr lang="es-MX" sz="1900" i="1">
                                <a:latin typeface="Cambria Math" panose="02040503050406030204" pitchFamily="18" charset="0"/>
                              </a:rPr>
                            </m:ctrlPr>
                          </m:sSubPr>
                          <m:e>
                            <m:r>
                              <a:rPr lang="es-MX" sz="1900" b="0" i="1">
                                <a:latin typeface="Cambria Math" panose="02040503050406030204" pitchFamily="18" charset="0"/>
                              </a:rPr>
                              <m:t>𝑡</m:t>
                            </m:r>
                          </m:e>
                          <m:sub>
                            <m:r>
                              <a:rPr lang="es-MX" sz="1900" b="0" i="1" smtClean="0">
                                <a:latin typeface="Cambria Math" panose="02040503050406030204" pitchFamily="18" charset="0"/>
                              </a:rPr>
                              <m:t>𝑤</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6.</m:t>
                        </m:r>
                        <m:r>
                          <a:rPr lang="es-MX" sz="1900" b="0" i="1" smtClean="0">
                            <a:latin typeface="Cambria Math" panose="02040503050406030204" pitchFamily="18" charset="0"/>
                          </a:rPr>
                          <m:t>2</m:t>
                        </m:r>
                        <m:r>
                          <a:rPr lang="es-MX" sz="1900" b="0" i="1">
                            <a:latin typeface="Cambria Math" panose="02040503050406030204" pitchFamily="18" charset="0"/>
                          </a:rPr>
                          <m:t>5</m:t>
                        </m:r>
                      </m:num>
                      <m:den>
                        <m:r>
                          <a:rPr lang="es-MX" sz="1900" b="0" i="1" smtClean="0">
                            <a:latin typeface="Cambria Math" panose="02040503050406030204" pitchFamily="18" charset="0"/>
                          </a:rPr>
                          <m:t>0.300</m:t>
                        </m:r>
                      </m:den>
                    </m:f>
                    <m:r>
                      <a:rPr lang="es-MX" sz="1900" b="0" i="1">
                        <a:latin typeface="Cambria Math" panose="02040503050406030204" pitchFamily="18" charset="0"/>
                      </a:rPr>
                      <m:t>=</m:t>
                    </m:r>
                    <m:r>
                      <a:rPr lang="es-MX" sz="1900" b="0" i="1" smtClean="0">
                        <a:latin typeface="Cambria Math" panose="02040503050406030204" pitchFamily="18" charset="0"/>
                      </a:rPr>
                      <m:t>20.83</m:t>
                    </m:r>
                  </m:oMath>
                </a14:m>
                <a:endParaRPr lang="es-MX" sz="1900" dirty="0"/>
              </a:p>
              <a:p>
                <a14:m>
                  <m:oMath xmlns:m="http://schemas.openxmlformats.org/officeDocument/2006/math">
                    <m:sSub>
                      <m:sSubPr>
                        <m:ctrlPr>
                          <a:rPr lang="es-MX" sz="1900" i="1" smtClean="0">
                            <a:latin typeface="Cambria Math" panose="02040503050406030204" pitchFamily="18" charset="0"/>
                          </a:rPr>
                        </m:ctrlPr>
                      </m:sSubPr>
                      <m:e>
                        <m:r>
                          <a:rPr lang="el-GR" sz="1900" b="0" i="1">
                            <a:latin typeface="Cambria Math" panose="02040503050406030204" pitchFamily="18" charset="0"/>
                          </a:rPr>
                          <m:t>𝜆</m:t>
                        </m:r>
                      </m:e>
                      <m:sub>
                        <m:r>
                          <a:rPr lang="es-MX" sz="1900" b="0" i="1" smtClean="0">
                            <a:latin typeface="Cambria Math" panose="02040503050406030204" pitchFamily="18" charset="0"/>
                          </a:rPr>
                          <m:t>𝑟</m:t>
                        </m:r>
                      </m:sub>
                    </m:sSub>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smtClean="0">
                            <a:latin typeface="Cambria Math" panose="02040503050406030204" pitchFamily="18" charset="0"/>
                          </a:rPr>
                          <m:t>127</m:t>
                        </m:r>
                      </m:num>
                      <m:den>
                        <m:rad>
                          <m:radPr>
                            <m:degHide m:val="on"/>
                            <m:ctrlPr>
                              <a:rPr lang="es-MX" sz="1900" i="1">
                                <a:latin typeface="Cambria Math" panose="02040503050406030204" pitchFamily="18" charset="0"/>
                              </a:rPr>
                            </m:ctrlPr>
                          </m:radPr>
                          <m:deg/>
                          <m:e>
                            <m:sSub>
                              <m:sSubPr>
                                <m:ctrlPr>
                                  <a:rPr lang="es-MX" sz="1900" i="1">
                                    <a:latin typeface="Cambria Math" panose="02040503050406030204" pitchFamily="18" charset="0"/>
                                  </a:rPr>
                                </m:ctrlPr>
                              </m:sSubPr>
                              <m:e>
                                <m:r>
                                  <a:rPr lang="es-MX" sz="1900" b="0" i="1">
                                    <a:latin typeface="Cambria Math" panose="02040503050406030204" pitchFamily="18" charset="0"/>
                                  </a:rPr>
                                  <m:t>𝐹</m:t>
                                </m:r>
                              </m:e>
                              <m:sub>
                                <m:r>
                                  <a:rPr lang="es-MX" sz="1900" b="0" i="1">
                                    <a:latin typeface="Cambria Math" panose="02040503050406030204" pitchFamily="18" charset="0"/>
                                  </a:rPr>
                                  <m:t>𝑦</m:t>
                                </m:r>
                              </m:sub>
                            </m:sSub>
                          </m:e>
                        </m:rad>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smtClean="0">
                            <a:latin typeface="Cambria Math" panose="02040503050406030204" pitchFamily="18" charset="0"/>
                          </a:rPr>
                          <m:t>127</m:t>
                        </m:r>
                      </m:num>
                      <m:den>
                        <m:rad>
                          <m:radPr>
                            <m:degHide m:val="on"/>
                            <m:ctrlPr>
                              <a:rPr lang="es-MX" sz="1900" i="1">
                                <a:latin typeface="Cambria Math" panose="02040503050406030204" pitchFamily="18" charset="0"/>
                              </a:rPr>
                            </m:ctrlPr>
                          </m:radPr>
                          <m:deg/>
                          <m:e>
                            <m:r>
                              <a:rPr lang="es-MX" sz="1900" b="0" i="1">
                                <a:latin typeface="Cambria Math" panose="02040503050406030204" pitchFamily="18" charset="0"/>
                              </a:rPr>
                              <m:t>36</m:t>
                            </m:r>
                          </m:e>
                        </m:rad>
                      </m:den>
                    </m:f>
                    <m:r>
                      <a:rPr lang="es-MX" sz="1900" b="0" i="1" smtClean="0">
                        <a:latin typeface="Cambria Math" panose="02040503050406030204" pitchFamily="18" charset="0"/>
                      </a:rPr>
                      <m:t>=21.17</m:t>
                    </m:r>
                    <m:r>
                      <a:rPr lang="es-MX" sz="1900" b="0" i="1">
                        <a:latin typeface="Cambria Math" panose="02040503050406030204" pitchFamily="18" charset="0"/>
                        <a:ea typeface="Cambria Math"/>
                      </a:rPr>
                      <m:t>&gt;</m:t>
                    </m:r>
                    <m:r>
                      <a:rPr lang="el-GR" sz="1900" b="0" i="1">
                        <a:latin typeface="Cambria Math" panose="02040503050406030204" pitchFamily="18" charset="0"/>
                      </a:rPr>
                      <m:t>𝜆</m:t>
                    </m:r>
                  </m:oMath>
                </a14:m>
                <a:endParaRPr lang="es-MX" sz="1900" dirty="0"/>
              </a:p>
              <a:p>
                <a:endParaRPr lang="es-MX" sz="1900" dirty="0"/>
              </a:p>
              <a:p>
                <a:endParaRPr lang="es-MX" sz="1900" dirty="0"/>
              </a:p>
              <a:p>
                <a:endParaRPr lang="es-MX" sz="1900" dirty="0"/>
              </a:p>
              <a:p>
                <a:endParaRPr lang="es-MX" sz="1900" dirty="0"/>
              </a:p>
              <a:p>
                <a:endParaRPr lang="es-MX" sz="1900" dirty="0"/>
              </a:p>
              <a:p>
                <a:endParaRPr lang="es-MX" sz="1900" dirty="0"/>
              </a:p>
            </p:txBody>
          </p:sp>
        </mc:Choice>
        <mc:Fallback xmlns="">
          <p:sp>
            <p:nvSpPr>
              <p:cNvPr id="9" name="2 Marcador de contenido"/>
              <p:cNvSpPr txBox="1">
                <a:spLocks noRot="1" noChangeAspect="1" noMove="1" noResize="1" noEditPoints="1" noAdjustHandles="1" noChangeArrowheads="1" noChangeShapeType="1" noTextEdit="1"/>
              </p:cNvSpPr>
              <p:nvPr/>
            </p:nvSpPr>
            <p:spPr>
              <a:xfrm>
                <a:off x="483281" y="2863208"/>
                <a:ext cx="8229600" cy="4646141"/>
              </a:xfrm>
              <a:prstGeom prst="rect">
                <a:avLst/>
              </a:prstGeom>
              <a:blipFill rotWithShape="0">
                <a:blip r:embed="rId8"/>
                <a:stretch>
                  <a:fillRect l="-519" t="-1312"/>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71</a:t>
            </a:fld>
            <a:r>
              <a:rPr lang="es-MX"/>
              <a:t>/97</a:t>
            </a:r>
            <a:endParaRPr lang="es-MX" dirty="0"/>
          </a:p>
        </p:txBody>
      </p:sp>
      <p:sp>
        <p:nvSpPr>
          <p:cNvPr id="10" name="Rectángulo redondeado 8">
            <a:extLst>
              <a:ext uri="{FF2B5EF4-FFF2-40B4-BE49-F238E27FC236}">
                <a16:creationId xmlns:a16="http://schemas.microsoft.com/office/drawing/2014/main" id="{9ECE1D7D-E6B6-47EE-BAD4-C9109855E66A}"/>
              </a:ext>
            </a:extLst>
          </p:cNvPr>
          <p:cNvSpPr/>
          <p:nvPr/>
        </p:nvSpPr>
        <p:spPr>
          <a:xfrm>
            <a:off x="3956636" y="3258352"/>
            <a:ext cx="1282890" cy="6414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 Tabla B5.1</a:t>
            </a:r>
          </a:p>
        </p:txBody>
      </p:sp>
    </p:spTree>
    <p:extLst>
      <p:ext uri="{BB962C8B-B14F-4D97-AF65-F5344CB8AC3E}">
        <p14:creationId xmlns:p14="http://schemas.microsoft.com/office/powerpoint/2010/main" val="1088159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4790157"/>
              </a:xfrm>
            </p:spPr>
            <p:txBody>
              <a:bodyPr>
                <a:noAutofit/>
              </a:bodyPr>
              <a:lstStyle/>
              <a:p>
                <a:pPr marL="0" indent="0" algn="just">
                  <a:buNone/>
                </a:pPr>
                <a:r>
                  <a:rPr lang="es-MX" sz="1900" dirty="0"/>
                  <a:t>Como </a:t>
                </a:r>
                <a14:m>
                  <m:oMath xmlns:m="http://schemas.openxmlformats.org/officeDocument/2006/math">
                    <m:r>
                      <a:rPr lang="el-GR" sz="1900" b="0" i="1">
                        <a:latin typeface="Cambria Math" panose="02040503050406030204" pitchFamily="18" charset="0"/>
                      </a:rPr>
                      <m:t>𝜆</m:t>
                    </m:r>
                  </m:oMath>
                </a14:m>
                <a:r>
                  <a:rPr lang="es-MX" sz="1900" dirty="0"/>
                  <a:t>&lt; </a:t>
                </a:r>
                <a14:m>
                  <m:oMath xmlns:m="http://schemas.openxmlformats.org/officeDocument/2006/math">
                    <m:sSub>
                      <m:sSubPr>
                        <m:ctrlPr>
                          <a:rPr lang="es-MX" sz="1900" i="1" smtClean="0">
                            <a:latin typeface="Cambria Math" panose="02040503050406030204" pitchFamily="18" charset="0"/>
                          </a:rPr>
                        </m:ctrlPr>
                      </m:sSubPr>
                      <m:e>
                        <m:r>
                          <a:rPr lang="el-GR" sz="1900" b="0" i="1">
                            <a:latin typeface="Cambria Math" panose="02040503050406030204" pitchFamily="18" charset="0"/>
                          </a:rPr>
                          <m:t>𝜆</m:t>
                        </m:r>
                      </m:e>
                      <m:sub>
                        <m:r>
                          <a:rPr lang="es-MX" sz="1900" b="0" i="1" smtClean="0">
                            <a:latin typeface="Cambria Math" panose="02040503050406030204" pitchFamily="18" charset="0"/>
                          </a:rPr>
                          <m:t>𝑟</m:t>
                        </m:r>
                      </m:sub>
                    </m:sSub>
                  </m:oMath>
                </a14:m>
                <a:r>
                  <a:rPr lang="es-MX" sz="1900" dirty="0" smtClean="0"/>
                  <a:t>, </a:t>
                </a:r>
                <a:r>
                  <a:rPr lang="es-MX" sz="1900" dirty="0"/>
                  <a:t>para el patín y el alma, el perfil no es esbelto y gobierna, entonces, el pandeo lateral </a:t>
                </a:r>
                <a:r>
                  <a:rPr lang="es-MX" sz="1900" dirty="0" err="1"/>
                  <a:t>torsionante</a:t>
                </a:r>
                <a:r>
                  <a:rPr lang="es-MX" sz="1900" dirty="0"/>
                  <a:t>. De la </a:t>
                </a:r>
                <a:r>
                  <a:rPr lang="es-MX" sz="1900" dirty="0" smtClean="0"/>
                  <a:t>ecuación, F1-15, </a:t>
                </a:r>
                <a:r>
                  <a:rPr lang="es-MX" sz="1900" dirty="0"/>
                  <a:t>del AISC (pg.777):</a:t>
                </a:r>
              </a:p>
              <a:p>
                <a:pPr marL="0" indent="0">
                  <a:buNone/>
                </a:pPr>
                <a:endParaRPr lang="es-MX" sz="1900" i="1"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𝑐𝑟</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ea typeface="Cambria Math"/>
                            </a:rPr>
                            <m:t>𝜋</m:t>
                          </m:r>
                          <m:rad>
                            <m:radPr>
                              <m:degHide m:val="on"/>
                              <m:ctrlPr>
                                <a:rPr lang="es-MX" sz="1900" i="1" smtClean="0">
                                  <a:latin typeface="Cambria Math" panose="02040503050406030204" pitchFamily="18" charset="0"/>
                                  <a:ea typeface="Cambria Math"/>
                                </a:rPr>
                              </m:ctrlPr>
                            </m:radPr>
                            <m:deg/>
                            <m:e>
                              <m:r>
                                <a:rPr lang="es-MX" sz="1900" b="0" i="1" smtClean="0">
                                  <a:latin typeface="Cambria Math" panose="02040503050406030204" pitchFamily="18" charset="0"/>
                                  <a:ea typeface="Cambria Math"/>
                                </a:rPr>
                                <m:t>𝐸</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𝐼</m:t>
                                  </m:r>
                                </m:e>
                                <m:sub>
                                  <m:r>
                                    <a:rPr lang="es-MX" sz="1900" b="0" i="1" smtClean="0">
                                      <a:latin typeface="Cambria Math" panose="02040503050406030204" pitchFamily="18" charset="0"/>
                                      <a:ea typeface="Cambria Math"/>
                                    </a:rPr>
                                    <m:t>𝑦</m:t>
                                  </m:r>
                                </m:sub>
                              </m:sSub>
                              <m:r>
                                <a:rPr lang="es-MX" sz="1900" b="0" i="1" smtClean="0">
                                  <a:latin typeface="Cambria Math" panose="02040503050406030204" pitchFamily="18" charset="0"/>
                                  <a:ea typeface="Cambria Math"/>
                                </a:rPr>
                                <m:t>𝐺𝐽</m:t>
                              </m:r>
                            </m:e>
                          </m:rad>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𝐿</m:t>
                              </m:r>
                            </m:e>
                            <m:sub>
                              <m:r>
                                <a:rPr lang="es-MX" sz="1900" b="0" i="1" smtClean="0">
                                  <a:latin typeface="Cambria Math" panose="02040503050406030204" pitchFamily="18" charset="0"/>
                                </a:rPr>
                                <m:t>𝑏</m:t>
                              </m:r>
                            </m:sub>
                          </m:sSub>
                        </m:den>
                      </m:f>
                      <m:d>
                        <m:dPr>
                          <m:ctrlPr>
                            <a:rPr lang="es-MX" sz="1900" i="1" smtClean="0">
                              <a:latin typeface="Cambria Math" panose="02040503050406030204" pitchFamily="18" charset="0"/>
                            </a:rPr>
                          </m:ctrlPr>
                        </m:dPr>
                        <m:e>
                          <m:r>
                            <a:rPr lang="es-MX" sz="1900" b="0" i="1" smtClean="0">
                              <a:latin typeface="Cambria Math" panose="02040503050406030204" pitchFamily="18" charset="0"/>
                            </a:rPr>
                            <m:t>𝐵</m:t>
                          </m:r>
                          <m:r>
                            <a:rPr lang="es-MX" sz="1900" b="0" i="1" smtClean="0">
                              <a:latin typeface="Cambria Math" panose="02040503050406030204" pitchFamily="18" charset="0"/>
                            </a:rPr>
                            <m:t>+</m:t>
                          </m:r>
                          <m:rad>
                            <m:radPr>
                              <m:degHide m:val="on"/>
                              <m:ctrlPr>
                                <a:rPr lang="es-MX" sz="1900" i="1" smtClean="0">
                                  <a:latin typeface="Cambria Math" panose="02040503050406030204" pitchFamily="18" charset="0"/>
                                </a:rPr>
                              </m:ctrlPr>
                            </m:radPr>
                            <m:deg/>
                            <m:e>
                              <m:r>
                                <a:rPr lang="es-MX" sz="1900" b="0" i="1" smtClean="0">
                                  <a:latin typeface="Cambria Math" panose="02040503050406030204" pitchFamily="18" charset="0"/>
                                </a:rPr>
                                <m:t>1+</m:t>
                              </m:r>
                              <m:sSup>
                                <m:sSupPr>
                                  <m:ctrlPr>
                                    <a:rPr lang="es-MX" sz="1900" i="1" smtClean="0">
                                      <a:latin typeface="Cambria Math" panose="02040503050406030204" pitchFamily="18" charset="0"/>
                                    </a:rPr>
                                  </m:ctrlPr>
                                </m:sSupPr>
                                <m:e>
                                  <m:r>
                                    <a:rPr lang="es-MX" sz="1900" b="0" i="1" smtClean="0">
                                      <a:latin typeface="Cambria Math" panose="02040503050406030204" pitchFamily="18" charset="0"/>
                                    </a:rPr>
                                    <m:t>𝐵</m:t>
                                  </m:r>
                                </m:e>
                                <m:sup>
                                  <m:r>
                                    <a:rPr lang="es-MX" sz="1900" b="0" i="1" smtClean="0">
                                      <a:latin typeface="Cambria Math" panose="02040503050406030204" pitchFamily="18" charset="0"/>
                                    </a:rPr>
                                    <m:t>2</m:t>
                                  </m:r>
                                </m:sup>
                              </m:sSup>
                            </m:e>
                          </m:rad>
                        </m:e>
                      </m:d>
                    </m:oMath>
                  </m:oMathPara>
                </a14:m>
                <a:endParaRPr lang="es-MX" sz="1900" dirty="0"/>
              </a:p>
              <a:p>
                <a:pPr algn="ctr"/>
                <a:endParaRPr lang="es-MX" sz="1900" b="0" i="1" dirty="0">
                  <a:ea typeface="Cambria Math"/>
                </a:endParaRPr>
              </a:p>
              <a:p>
                <a:pPr marL="0" indent="0" algn="ctr">
                  <a:buNone/>
                </a:pPr>
                <a14:m>
                  <m:oMath xmlns:m="http://schemas.openxmlformats.org/officeDocument/2006/math">
                    <m:r>
                      <a:rPr lang="es-MX" sz="1900" b="0" i="1" smtClean="0">
                        <a:latin typeface="Cambria Math" panose="02040503050406030204" pitchFamily="18" charset="0"/>
                        <a:ea typeface="Cambria Math"/>
                      </a:rPr>
                      <m:t>≤1.5</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𝑦</m:t>
                        </m:r>
                      </m:sub>
                    </m:sSub>
                  </m:oMath>
                </a14:m>
                <a:r>
                  <a:rPr lang="es-MX" sz="1900" dirty="0"/>
                  <a:t> para las almas en tensión.</a:t>
                </a:r>
              </a:p>
              <a:p>
                <a:pPr marL="0" indent="0" algn="ctr">
                  <a:buNone/>
                </a:pPr>
                <a14:m>
                  <m:oMath xmlns:m="http://schemas.openxmlformats.org/officeDocument/2006/math">
                    <m:r>
                      <a:rPr lang="es-MX" sz="1900" b="0" i="1" smtClean="0">
                        <a:latin typeface="Cambria Math" panose="02040503050406030204" pitchFamily="18" charset="0"/>
                        <a:ea typeface="Cambria Math"/>
                      </a:rPr>
                      <m:t>≤1.0</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𝑦</m:t>
                        </m:r>
                      </m:sub>
                    </m:sSub>
                  </m:oMath>
                </a14:m>
                <a:r>
                  <a:rPr lang="es-MX" sz="1900" dirty="0"/>
                  <a:t> para almas en compresión.</a:t>
                </a:r>
              </a:p>
              <a:p>
                <a:pPr algn="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4790157"/>
              </a:xfrm>
              <a:blipFill>
                <a:blip r:embed="rId4"/>
                <a:stretch>
                  <a:fillRect l="-652" t="-1272"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72</a:t>
            </a:fld>
            <a:r>
              <a:rPr lang="es-MX"/>
              <a:t>/97</a:t>
            </a:r>
            <a:endParaRPr lang="es-MX" dirty="0"/>
          </a:p>
        </p:txBody>
      </p:sp>
      <p:sp>
        <p:nvSpPr>
          <p:cNvPr id="8" name="Rectángulo 7">
            <a:extLst>
              <a:ext uri="{FF2B5EF4-FFF2-40B4-BE49-F238E27FC236}">
                <a16:creationId xmlns:a16="http://schemas.microsoft.com/office/drawing/2014/main" id="{C00B7424-D7A4-4128-95F5-FCC89AB1F752}"/>
              </a:ext>
            </a:extLst>
          </p:cNvPr>
          <p:cNvSpPr/>
          <p:nvPr/>
        </p:nvSpPr>
        <p:spPr>
          <a:xfrm>
            <a:off x="7702200" y="2739135"/>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a:t>(F1-15)</a:t>
            </a:r>
          </a:p>
        </p:txBody>
      </p:sp>
    </p:spTree>
    <p:extLst>
      <p:ext uri="{BB962C8B-B14F-4D97-AF65-F5344CB8AC3E}">
        <p14:creationId xmlns:p14="http://schemas.microsoft.com/office/powerpoint/2010/main" val="27007866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4790157"/>
              </a:xfrm>
            </p:spPr>
            <p:txBody>
              <a:bodyPr>
                <a:noAutofit/>
              </a:bodyPr>
              <a:lstStyle/>
              <a:p>
                <a:pPr marL="0" indent="0">
                  <a:buNone/>
                </a:pPr>
                <a:r>
                  <a:rPr lang="es-MX" sz="1900" dirty="0"/>
                  <a:t>De la </a:t>
                </a:r>
                <a:r>
                  <a:rPr lang="es-MX" sz="1900" dirty="0" smtClean="0"/>
                  <a:t>ecuación, F1-16, </a:t>
                </a:r>
                <a:r>
                  <a:rPr lang="es-MX" sz="1900" dirty="0"/>
                  <a:t>del AISC</a:t>
                </a:r>
              </a:p>
              <a:p>
                <a:pPr marL="0" indent="0">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𝐵</m:t>
                      </m:r>
                      <m:r>
                        <a:rPr lang="es-MX" sz="1900" b="0" i="1" smtClean="0">
                          <a:latin typeface="Cambria Math" panose="02040503050406030204" pitchFamily="18" charset="0"/>
                        </a:rPr>
                        <m:t>=±2.3(</m:t>
                      </m:r>
                      <m:f>
                        <m:fPr>
                          <m:type m:val="lin"/>
                          <m:ctrlPr>
                            <a:rPr lang="es-MX" sz="1900" i="1" smtClean="0">
                              <a:latin typeface="Cambria Math" panose="02040503050406030204" pitchFamily="18" charset="0"/>
                              <a:ea typeface="Cambria Math"/>
                            </a:rPr>
                          </m:ctrlPr>
                        </m:fPr>
                        <m:num>
                          <m:r>
                            <a:rPr lang="es-MX" sz="1900" b="0" i="1" smtClean="0">
                              <a:latin typeface="Cambria Math" panose="02040503050406030204" pitchFamily="18" charset="0"/>
                              <a:ea typeface="Cambria Math"/>
                            </a:rPr>
                            <m:t>𝑑</m:t>
                          </m:r>
                        </m:num>
                        <m:den>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𝐿</m:t>
                              </m:r>
                            </m:e>
                            <m:sub>
                              <m:r>
                                <a:rPr lang="es-MX" sz="1900" b="0" i="1" smtClean="0">
                                  <a:latin typeface="Cambria Math" panose="02040503050406030204" pitchFamily="18" charset="0"/>
                                  <a:ea typeface="Cambria Math"/>
                                </a:rPr>
                                <m:t>𝑏</m:t>
                              </m:r>
                            </m:sub>
                          </m:sSub>
                          <m:r>
                            <a:rPr lang="es-MX" sz="1900" b="0" i="1" smtClean="0">
                              <a:latin typeface="Cambria Math" panose="02040503050406030204" pitchFamily="18" charset="0"/>
                              <a:ea typeface="Cambria Math"/>
                            </a:rPr>
                            <m:t>)</m:t>
                          </m:r>
                          <m:rad>
                            <m:radPr>
                              <m:degHide m:val="on"/>
                              <m:ctrlPr>
                                <a:rPr lang="es-MX" sz="1900" i="1" smtClean="0">
                                  <a:latin typeface="Cambria Math" panose="02040503050406030204" pitchFamily="18" charset="0"/>
                                  <a:ea typeface="Cambria Math"/>
                                </a:rPr>
                              </m:ctrlPr>
                            </m:radPr>
                            <m:deg/>
                            <m:e>
                              <m:f>
                                <m:fPr>
                                  <m:type m:val="lin"/>
                                  <m:ctrlPr>
                                    <a:rPr lang="es-MX" sz="1900" i="1" smtClean="0">
                                      <a:latin typeface="Cambria Math" panose="02040503050406030204" pitchFamily="18" charset="0"/>
                                      <a:ea typeface="Cambria Math"/>
                                    </a:rPr>
                                  </m:ctrlPr>
                                </m:fPr>
                                <m:num>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𝐼</m:t>
                                      </m:r>
                                    </m:e>
                                    <m:sub>
                                      <m:r>
                                        <a:rPr lang="es-MX" sz="1900" b="0" i="1" smtClean="0">
                                          <a:latin typeface="Cambria Math" panose="02040503050406030204" pitchFamily="18" charset="0"/>
                                          <a:ea typeface="Cambria Math"/>
                                        </a:rPr>
                                        <m:t>𝑦</m:t>
                                      </m:r>
                                    </m:sub>
                                  </m:sSub>
                                </m:num>
                                <m:den>
                                  <m:r>
                                    <a:rPr lang="es-MX" sz="1900" b="0" i="1" smtClean="0">
                                      <a:latin typeface="Cambria Math" panose="02040503050406030204" pitchFamily="18" charset="0"/>
                                      <a:ea typeface="Cambria Math"/>
                                    </a:rPr>
                                    <m:t>𝐽</m:t>
                                  </m:r>
                                </m:den>
                              </m:f>
                            </m:e>
                          </m:rad>
                          <m:r>
                            <a:rPr lang="es-MX" sz="1900" b="0" i="1" smtClean="0">
                              <a:latin typeface="Cambria Math" panose="02040503050406030204" pitchFamily="18" charset="0"/>
                              <a:ea typeface="Cambria Math"/>
                            </a:rPr>
                            <m:t>=±</m:t>
                          </m:r>
                          <m:d>
                            <m:dPr>
                              <m:begChr m:val="["/>
                              <m:endChr m:val="]"/>
                              <m:ctrlPr>
                                <a:rPr lang="es-MX" sz="1900" i="1" smtClean="0">
                                  <a:latin typeface="Cambria Math" panose="02040503050406030204" pitchFamily="18" charset="0"/>
                                  <a:ea typeface="Cambria Math"/>
                                </a:rPr>
                              </m:ctrlPr>
                            </m:dPr>
                            <m:e>
                              <m:f>
                                <m:fPr>
                                  <m:ctrlPr>
                                    <a:rPr lang="es-MX" sz="1900" i="1" smtClean="0">
                                      <a:latin typeface="Cambria Math" panose="02040503050406030204" pitchFamily="18" charset="0"/>
                                      <a:ea typeface="Cambria Math"/>
                                    </a:rPr>
                                  </m:ctrlPr>
                                </m:fPr>
                                <m:num>
                                  <m:r>
                                    <a:rPr lang="es-MX" sz="1900" b="0" i="1" smtClean="0">
                                      <a:latin typeface="Cambria Math" panose="02040503050406030204" pitchFamily="18" charset="0"/>
                                      <a:ea typeface="Cambria Math"/>
                                    </a:rPr>
                                    <m:t>6.25</m:t>
                                  </m:r>
                                </m:num>
                                <m:den>
                                  <m:r>
                                    <a:rPr lang="es-MX" sz="1900" b="0" i="1" smtClean="0">
                                      <a:latin typeface="Cambria Math" panose="02040503050406030204" pitchFamily="18" charset="0"/>
                                      <a:ea typeface="Cambria Math"/>
                                    </a:rPr>
                                    <m:t>5(12)</m:t>
                                  </m:r>
                                </m:den>
                              </m:f>
                            </m:e>
                          </m:d>
                          <m:rad>
                            <m:radPr>
                              <m:degHide m:val="on"/>
                              <m:ctrlPr>
                                <a:rPr lang="es-MX" sz="1900" i="1" smtClean="0">
                                  <a:latin typeface="Cambria Math" panose="02040503050406030204" pitchFamily="18" charset="0"/>
                                  <a:ea typeface="Cambria Math"/>
                                </a:rPr>
                              </m:ctrlPr>
                            </m:radPr>
                            <m:deg/>
                            <m:e>
                              <m:f>
                                <m:fPr>
                                  <m:ctrlPr>
                                    <a:rPr lang="es-MX" sz="1900" i="1" smtClean="0">
                                      <a:latin typeface="Cambria Math" panose="02040503050406030204" pitchFamily="18" charset="0"/>
                                      <a:ea typeface="Cambria Math"/>
                                    </a:rPr>
                                  </m:ctrlPr>
                                </m:fPr>
                                <m:num>
                                  <m:r>
                                    <a:rPr lang="es-MX" sz="1900" b="0" i="1" smtClean="0">
                                      <a:latin typeface="Cambria Math" panose="02040503050406030204" pitchFamily="18" charset="0"/>
                                      <a:ea typeface="Cambria Math"/>
                                    </a:rPr>
                                    <m:t>12.2</m:t>
                                  </m:r>
                                </m:num>
                                <m:den>
                                  <m:r>
                                    <a:rPr lang="es-MX" sz="1900" b="0" i="1" smtClean="0">
                                      <a:latin typeface="Cambria Math" panose="02040503050406030204" pitchFamily="18" charset="0"/>
                                      <a:ea typeface="Cambria Math"/>
                                    </a:rPr>
                                    <m:t>0.369</m:t>
                                  </m:r>
                                </m:den>
                              </m:f>
                              <m:r>
                                <a:rPr lang="es-MX" sz="1900" b="0" i="1" smtClean="0">
                                  <a:latin typeface="Cambria Math" panose="02040503050406030204" pitchFamily="18" charset="0"/>
                                  <a:ea typeface="Cambria Math"/>
                                </a:rPr>
                                <m:t>=±1.378</m:t>
                              </m:r>
                            </m:e>
                          </m:rad>
                        </m:den>
                      </m:f>
                    </m:oMath>
                  </m:oMathPara>
                </a14:m>
                <a:endParaRPr lang="es-MX" sz="1900" dirty="0"/>
              </a:p>
              <a:p>
                <a:pPr marL="0" indent="0">
                  <a:buNone/>
                </a:pPr>
                <a:r>
                  <a:rPr lang="es-MX" sz="1900" dirty="0"/>
                  <a:t>Resistencia nominal según la ecuación F1-15 del AISC es:</a:t>
                </a:r>
              </a:p>
              <a:p>
                <a:pPr marL="0" indent="0">
                  <a:buNone/>
                </a:pPr>
                <a:endParaRPr lang="es-MX" sz="1900" i="1"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ea typeface="Cambria Math"/>
                            </a:rPr>
                            <m:t>𝜋</m:t>
                          </m:r>
                          <m:rad>
                            <m:radPr>
                              <m:degHide m:val="on"/>
                              <m:ctrlPr>
                                <a:rPr lang="es-MX" sz="1900" i="1" smtClean="0">
                                  <a:latin typeface="Cambria Math" panose="02040503050406030204" pitchFamily="18" charset="0"/>
                                  <a:ea typeface="Cambria Math"/>
                                </a:rPr>
                              </m:ctrlPr>
                            </m:radPr>
                            <m:deg/>
                            <m:e>
                              <m:r>
                                <a:rPr lang="es-MX" sz="1900" b="0" i="1" smtClean="0">
                                  <a:latin typeface="Cambria Math" panose="02040503050406030204" pitchFamily="18" charset="0"/>
                                  <a:ea typeface="Cambria Math"/>
                                </a:rPr>
                                <m:t>29,000(12.2)(11,200)(0.369)</m:t>
                              </m:r>
                            </m:e>
                          </m:rad>
                        </m:num>
                        <m:den>
                          <m:r>
                            <a:rPr lang="es-MX" sz="1900" b="0" i="1" smtClean="0">
                              <a:latin typeface="Cambria Math" panose="02040503050406030204" pitchFamily="18" charset="0"/>
                            </a:rPr>
                            <m:t>5(12)</m:t>
                          </m:r>
                        </m:den>
                      </m:f>
                      <m:d>
                        <m:dPr>
                          <m:ctrlPr>
                            <a:rPr lang="es-MX" sz="1900" i="1" smtClean="0">
                              <a:latin typeface="Cambria Math" panose="02040503050406030204" pitchFamily="18" charset="0"/>
                            </a:rPr>
                          </m:ctrlPr>
                        </m:dPr>
                        <m:e>
                          <m:r>
                            <a:rPr lang="es-MX" sz="1900" b="0" i="1" smtClean="0">
                              <a:latin typeface="Cambria Math" panose="02040503050406030204" pitchFamily="18" charset="0"/>
                              <a:ea typeface="Cambria Math"/>
                            </a:rPr>
                            <m:t>±1.378+</m:t>
                          </m:r>
                          <m:rad>
                            <m:radPr>
                              <m:degHide m:val="on"/>
                              <m:ctrlPr>
                                <a:rPr lang="es-MX" sz="1900" i="1" smtClean="0">
                                  <a:latin typeface="Cambria Math" panose="02040503050406030204" pitchFamily="18" charset="0"/>
                                  <a:ea typeface="Cambria Math"/>
                                </a:rPr>
                              </m:ctrlPr>
                            </m:radPr>
                            <m:deg/>
                            <m:e>
                              <m:r>
                                <a:rPr lang="es-MX" sz="1900" b="0" i="1" smtClean="0">
                                  <a:latin typeface="Cambria Math" panose="02040503050406030204" pitchFamily="18" charset="0"/>
                                  <a:ea typeface="Cambria Math"/>
                                </a:rPr>
                                <m:t>1+</m:t>
                              </m:r>
                              <m:sSup>
                                <m:sSupPr>
                                  <m:ctrlPr>
                                    <a:rPr lang="es-MX" sz="1900" i="1" smtClean="0">
                                      <a:latin typeface="Cambria Math" panose="02040503050406030204" pitchFamily="18" charset="0"/>
                                      <a:ea typeface="Cambria Math"/>
                                    </a:rPr>
                                  </m:ctrlPr>
                                </m:sSupPr>
                                <m:e>
                                  <m:r>
                                    <a:rPr lang="es-MX" sz="1900" b="0" i="1" smtClean="0">
                                      <a:latin typeface="Cambria Math" panose="02040503050406030204" pitchFamily="18" charset="0"/>
                                      <a:ea typeface="Cambria Math"/>
                                    </a:rPr>
                                    <m:t>(1.378)</m:t>
                                  </m:r>
                                </m:e>
                                <m:sup>
                                  <m:r>
                                    <a:rPr lang="es-MX" sz="1900" b="0" i="1" smtClean="0">
                                      <a:latin typeface="Cambria Math" panose="02040503050406030204" pitchFamily="18" charset="0"/>
                                      <a:ea typeface="Cambria Math"/>
                                    </a:rPr>
                                    <m:t>2</m:t>
                                  </m:r>
                                </m:sup>
                              </m:sSup>
                            </m:e>
                          </m:rad>
                        </m:e>
                      </m:d>
                      <m:r>
                        <a:rPr lang="es-MX" sz="1900" b="0" i="1" smtClean="0">
                          <a:latin typeface="Cambria Math" panose="02040503050406030204" pitchFamily="18" charset="0"/>
                        </a:rPr>
                        <m:t>=2002</m:t>
                      </m:r>
                      <m:d>
                        <m:dPr>
                          <m:ctrlPr>
                            <a:rPr lang="es-MX" sz="1900" i="1" smtClean="0">
                              <a:latin typeface="Cambria Math" panose="02040503050406030204" pitchFamily="18" charset="0"/>
                            </a:rPr>
                          </m:ctrlPr>
                        </m:dPr>
                        <m:e>
                          <m:r>
                            <a:rPr lang="es-MX" sz="1900" b="0" i="1" smtClean="0">
                              <a:latin typeface="Cambria Math" panose="02040503050406030204" pitchFamily="18" charset="0"/>
                              <a:ea typeface="Cambria Math"/>
                            </a:rPr>
                            <m:t>±1.378+1.703</m:t>
                          </m:r>
                        </m:e>
                      </m:d>
                      <m:r>
                        <a:rPr lang="es-MX" sz="1900" b="0" i="1" smtClean="0">
                          <a:latin typeface="Cambria Math" panose="02040503050406030204" pitchFamily="18" charset="0"/>
                          <a:ea typeface="Cambria Math"/>
                        </a:rPr>
                        <m:t>=6168 </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𝑖𝑛</m:t>
                      </m:r>
                      <m:r>
                        <a:rPr lang="es-MX" sz="1900" b="0" i="1" smtClean="0">
                          <a:latin typeface="Cambria Math" panose="02040503050406030204" pitchFamily="18" charset="0"/>
                          <a:ea typeface="Cambria Math"/>
                        </a:rPr>
                        <m:t>  ó  650.5 </m:t>
                      </m:r>
                      <m:r>
                        <a:rPr lang="es-MX" sz="1900" b="0" i="1" smtClean="0">
                          <a:latin typeface="Cambria Math" panose="02040503050406030204" pitchFamily="18" charset="0"/>
                          <a:ea typeface="Cambria Math"/>
                        </a:rPr>
                        <m:t>𝑘𝑖𝑝𝑠</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𝑓𝑡</m:t>
                      </m:r>
                    </m:oMath>
                  </m:oMathPara>
                </a14:m>
                <a:endParaRPr lang="es-MX" sz="1900" dirty="0"/>
              </a:p>
              <a:p>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4790157"/>
              </a:xfrm>
              <a:blipFill>
                <a:blip r:embed="rId4"/>
                <a:stretch>
                  <a:fillRect l="-652" t="-127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73</a:t>
            </a:fld>
            <a:r>
              <a:rPr lang="es-MX"/>
              <a:t>/97</a:t>
            </a:r>
            <a:endParaRPr lang="es-MX" dirty="0"/>
          </a:p>
        </p:txBody>
      </p:sp>
      <p:sp>
        <p:nvSpPr>
          <p:cNvPr id="9" name="Rectángulo 8">
            <a:extLst>
              <a:ext uri="{FF2B5EF4-FFF2-40B4-BE49-F238E27FC236}">
                <a16:creationId xmlns:a16="http://schemas.microsoft.com/office/drawing/2014/main" id="{C2D4BFD1-C342-487B-9C76-6703039FA89F}"/>
              </a:ext>
            </a:extLst>
          </p:cNvPr>
          <p:cNvSpPr/>
          <p:nvPr/>
        </p:nvSpPr>
        <p:spPr>
          <a:xfrm>
            <a:off x="8221092" y="2088685"/>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a:t>(F1-16)</a:t>
            </a:r>
          </a:p>
        </p:txBody>
      </p:sp>
    </p:spTree>
    <p:extLst>
      <p:ext uri="{BB962C8B-B14F-4D97-AF65-F5344CB8AC3E}">
        <p14:creationId xmlns:p14="http://schemas.microsoft.com/office/powerpoint/2010/main" val="31013730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12622"/>
                <a:ext cx="9345728" cy="4070077"/>
              </a:xfrm>
            </p:spPr>
            <p:txBody>
              <a:bodyPr>
                <a:normAutofit/>
              </a:bodyPr>
              <a:lstStyle/>
              <a:p>
                <a:pPr marL="0" indent="0">
                  <a:buNone/>
                </a:pPr>
                <a:endParaRPr lang="es-MX" sz="19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=650.5</m:t>
                      </m:r>
                      <m:r>
                        <a:rPr lang="es-MX" sz="1900" b="0" i="1" smtClean="0">
                          <a:latin typeface="Cambria Math" panose="02040503050406030204" pitchFamily="18" charset="0"/>
                        </a:rPr>
                        <m:t>𝑖𝑛</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r>
                        <a:rPr lang="es-MX" sz="1900" b="0" i="1" smtClean="0">
                          <a:latin typeface="Cambria Math" panose="02040503050406030204" pitchFamily="18" charset="0"/>
                        </a:rPr>
                        <m:t>=54.21</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r>
                  <a:rPr lang="es-MX" sz="1900" dirty="0"/>
                  <a:t>Limitado a un máximo de:</a:t>
                </a:r>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1.0</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=1.0</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𝑆</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1.0(36)(3.23)</m:t>
                          </m:r>
                        </m:num>
                        <m:den>
                          <m:r>
                            <a:rPr lang="es-MX" sz="1900" b="0" i="1" smtClean="0">
                              <a:latin typeface="Cambria Math" panose="02040503050406030204" pitchFamily="18" charset="0"/>
                            </a:rPr>
                            <m:t>12</m:t>
                          </m:r>
                        </m:den>
                      </m:f>
                      <m:r>
                        <a:rPr lang="es-MX" sz="1900" b="0" i="1" smtClean="0">
                          <a:latin typeface="Cambria Math" panose="02040503050406030204" pitchFamily="18" charset="0"/>
                        </a:rPr>
                        <m:t>=9.690</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r>
                        <a:rPr lang="es-MX" sz="1900" b="0" i="1" smtClean="0">
                          <a:latin typeface="Cambria Math" panose="02040503050406030204" pitchFamily="18" charset="0"/>
                          <a:ea typeface="Cambria Math"/>
                        </a:rPr>
                        <m:t>&lt;54.21</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𝑘𝑖𝑝𝑠</m:t>
                      </m:r>
                    </m:oMath>
                  </m:oMathPara>
                </a14:m>
                <a:endParaRPr lang="es-MX" sz="1900" dirty="0"/>
              </a:p>
              <a:p>
                <a:pPr marL="0" indent="0">
                  <a:buNone/>
                </a:pPr>
                <a:endParaRPr lang="es-MX" sz="1900" b="0" i="1" dirty="0">
                  <a:ea typeface="Cambria Math"/>
                </a:endParaRPr>
              </a:p>
              <a:p>
                <a:pPr marL="0" indent="0">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𝑢𝑠𝑒</m:t>
                      </m:r>
                      <m:r>
                        <a:rPr lang="es-MX" sz="1900" b="0" i="1" smtClean="0">
                          <a:latin typeface="Cambria Math" panose="02040503050406030204" pitchFamily="18" charset="0"/>
                          <a:ea typeface="Cambria Math"/>
                        </a:rPr>
                        <m:t> </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𝑛</m:t>
                          </m:r>
                        </m:sub>
                      </m:sSub>
                      <m:r>
                        <a:rPr lang="es-MX" sz="1900" b="0" i="1" smtClean="0">
                          <a:latin typeface="Cambria Math" panose="02040503050406030204" pitchFamily="18" charset="0"/>
                          <a:ea typeface="Cambria Math"/>
                        </a:rPr>
                        <m:t>=9.690</m:t>
                      </m:r>
                      <m:r>
                        <a:rPr lang="es-MX" sz="1900" b="0" i="1" smtClean="0">
                          <a:latin typeface="Cambria Math" panose="02040503050406030204" pitchFamily="18" charset="0"/>
                          <a:ea typeface="Cambria Math"/>
                        </a:rPr>
                        <m:t>𝑓𝑡</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𝑘𝑖𝑝𝑠</m:t>
                      </m:r>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=0.90</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9.690</m:t>
                          </m:r>
                        </m:e>
                      </m:d>
                      <m:r>
                        <a:rPr lang="es-MX" sz="1900" b="0" i="1" smtClean="0">
                          <a:latin typeface="Cambria Math" panose="02040503050406030204" pitchFamily="18" charset="0"/>
                        </a:rPr>
                        <m:t>=8.721</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12622"/>
                <a:ext cx="9345728" cy="4070077"/>
              </a:xfrm>
              <a:blipFill>
                <a:blip r:embed="rId4"/>
                <a:stretch>
                  <a:fillRect l="-587"/>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74</a:t>
            </a:fld>
            <a:r>
              <a:rPr lang="es-MX"/>
              <a:t>/97</a:t>
            </a:r>
            <a:endParaRPr lang="es-MX" dirty="0"/>
          </a:p>
        </p:txBody>
      </p:sp>
    </p:spTree>
    <p:extLst>
      <p:ext uri="{BB962C8B-B14F-4D97-AF65-F5344CB8AC3E}">
        <p14:creationId xmlns:p14="http://schemas.microsoft.com/office/powerpoint/2010/main" val="23037600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3782045"/>
              </a:xfrm>
            </p:spPr>
            <p:txBody>
              <a:bodyPr>
                <a:normAutofit/>
              </a:bodyPr>
              <a:lstStyle/>
              <a:p>
                <a:pPr marL="0" indent="0">
                  <a:buNone/>
                </a:pPr>
                <a:r>
                  <a:rPr lang="es-MX" sz="1900" dirty="0"/>
                  <a:t>Determine cual es la formula de interacción que se debe usar:</a:t>
                </a:r>
              </a:p>
              <a:p>
                <a:pPr marL="0" indent="0" algn="ctr">
                  <a:buNone/>
                </a:pPr>
                <a:endParaRPr lang="es-MX" sz="1900" dirty="0"/>
              </a:p>
              <a:p>
                <a:pPr marL="0" indent="0" algn="ctr">
                  <a:buNone/>
                </a:pPr>
                <a14:m>
                  <m:oMathPara xmlns:m="http://schemas.openxmlformats.org/officeDocument/2006/math">
                    <m:oMathParaPr>
                      <m:jc m:val="centerGroup"/>
                    </m:oMathParaPr>
                    <m:oMath xmlns:m="http://schemas.openxmlformats.org/officeDocument/2006/math">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𝑛</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90</m:t>
                          </m:r>
                        </m:num>
                        <m:den>
                          <m:r>
                            <a:rPr lang="es-MX" sz="1900" b="0" i="1">
                              <a:latin typeface="Cambria Math" panose="02040503050406030204" pitchFamily="18" charset="0"/>
                            </a:rPr>
                            <m:t>124</m:t>
                          </m:r>
                        </m:den>
                      </m:f>
                      <m:r>
                        <a:rPr lang="es-MX" sz="1900" b="0" i="1">
                          <a:latin typeface="Cambria Math" panose="02040503050406030204" pitchFamily="18" charset="0"/>
                        </a:rPr>
                        <m:t>=0.7258</m:t>
                      </m:r>
                      <m:r>
                        <a:rPr lang="es-MX" sz="1900" b="0" i="1">
                          <a:latin typeface="Cambria Math" panose="02040503050406030204" pitchFamily="18" charset="0"/>
                          <a:ea typeface="Cambria Math"/>
                        </a:rPr>
                        <m:t>&gt;0.2   ∴</m:t>
                      </m:r>
                      <m:r>
                        <a:rPr lang="es-MX" sz="1900" b="0" i="1">
                          <a:latin typeface="Cambria Math" panose="02040503050406030204" pitchFamily="18" charset="0"/>
                          <a:ea typeface="Cambria Math"/>
                        </a:rPr>
                        <m:t>𝑢𝑠𝑒</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𝑙𝑎</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𝑒𝑐𝑢𝑎𝑐𝑖𝑜𝑛</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𝐻</m:t>
                      </m:r>
                      <m:r>
                        <a:rPr lang="es-MX" sz="1900" b="0" i="1">
                          <a:latin typeface="Cambria Math" panose="02040503050406030204" pitchFamily="18" charset="0"/>
                          <a:ea typeface="Cambria Math"/>
                        </a:rPr>
                        <m:t>1−1</m:t>
                      </m:r>
                      <m:r>
                        <a:rPr lang="es-MX" sz="1900" b="0" i="1">
                          <a:latin typeface="Cambria Math" panose="02040503050406030204" pitchFamily="18" charset="0"/>
                          <a:ea typeface="Cambria Math"/>
                        </a:rPr>
                        <m:t>𝑎</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𝑑𝑒𝑙</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𝐴𝐼𝑆𝐶</m:t>
                      </m:r>
                      <m:r>
                        <a:rPr lang="es-MX" sz="1900" b="0" i="1">
                          <a:latin typeface="Cambria Math" panose="02040503050406030204" pitchFamily="18" charset="0"/>
                          <a:ea typeface="Cambria Math"/>
                        </a:rPr>
                        <m:t>:</m:t>
                      </m:r>
                    </m:oMath>
                  </m:oMathPara>
                </a14:m>
                <a:endParaRPr lang="es-MX" sz="1900" dirty="0"/>
              </a:p>
              <a:p>
                <a:pPr marL="0" indent="0" algn="ctr">
                  <a:buNone/>
                </a:pPr>
                <a:endParaRPr lang="es-MX" sz="1900" dirty="0"/>
              </a:p>
              <a:p>
                <a:pPr marL="0" indent="0">
                  <a:buNone/>
                </a:pPr>
                <a14:m>
                  <m:oMathPara xmlns:m="http://schemas.openxmlformats.org/officeDocument/2006/math">
                    <m:oMathParaPr>
                      <m:jc m:val="center"/>
                    </m:oMathParaPr>
                    <m:oMath xmlns:m="http://schemas.openxmlformats.org/officeDocument/2006/math">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𝑛</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8</m:t>
                          </m:r>
                        </m:num>
                        <m:den>
                          <m:r>
                            <a:rPr lang="es-MX" sz="1900" b="0" i="1">
                              <a:latin typeface="Cambria Math" panose="02040503050406030204" pitchFamily="18" charset="0"/>
                            </a:rPr>
                            <m:t>9</m:t>
                          </m:r>
                        </m:den>
                      </m:f>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𝑢𝑥</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𝑛𝑥</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𝑢𝑦</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𝑛𝑦</m:t>
                                  </m:r>
                                </m:sub>
                              </m:sSub>
                            </m:den>
                          </m:f>
                        </m:e>
                      </m:d>
                      <m:r>
                        <a:rPr lang="es-MX" sz="1900" b="0" i="1">
                          <a:latin typeface="Cambria Math" panose="02040503050406030204" pitchFamily="18" charset="0"/>
                        </a:rPr>
                        <m:t>=0.7258+</m:t>
                      </m:r>
                      <m:f>
                        <m:fPr>
                          <m:ctrlPr>
                            <a:rPr lang="es-MX" sz="1900" i="1">
                              <a:latin typeface="Cambria Math" panose="02040503050406030204" pitchFamily="18" charset="0"/>
                            </a:rPr>
                          </m:ctrlPr>
                        </m:fPr>
                        <m:num>
                          <m:r>
                            <a:rPr lang="es-MX" sz="1900" b="0" i="1">
                              <a:latin typeface="Cambria Math" panose="02040503050406030204" pitchFamily="18" charset="0"/>
                            </a:rPr>
                            <m:t>8</m:t>
                          </m:r>
                        </m:num>
                        <m:den>
                          <m:r>
                            <a:rPr lang="es-MX" sz="1900" b="0" i="1">
                              <a:latin typeface="Cambria Math" panose="02040503050406030204" pitchFamily="18" charset="0"/>
                            </a:rPr>
                            <m:t>9</m:t>
                          </m:r>
                        </m:den>
                      </m:f>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r>
                                <a:rPr lang="es-MX" sz="1900" b="0" i="1">
                                  <a:latin typeface="Cambria Math" panose="02040503050406030204" pitchFamily="18" charset="0"/>
                                </a:rPr>
                                <m:t>3.555</m:t>
                              </m:r>
                            </m:num>
                            <m:den>
                              <m:r>
                                <a:rPr lang="es-MX" sz="1900" b="0" i="1">
                                  <a:latin typeface="Cambria Math" panose="02040503050406030204" pitchFamily="18" charset="0"/>
                                </a:rPr>
                                <m:t>8.721</m:t>
                              </m:r>
                            </m:den>
                          </m:f>
                          <m:r>
                            <a:rPr lang="es-MX" sz="1900" b="0" i="1">
                              <a:latin typeface="Cambria Math" panose="02040503050406030204" pitchFamily="18" charset="0"/>
                            </a:rPr>
                            <m:t>+0</m:t>
                          </m:r>
                        </m:e>
                      </m:d>
                      <m:r>
                        <a:rPr lang="es-MX" sz="1900" b="0" i="1">
                          <a:latin typeface="Cambria Math" panose="02040503050406030204" pitchFamily="18" charset="0"/>
                        </a:rPr>
                        <m:t>=0.7258+0.3623=1.09</m:t>
                      </m:r>
                    </m:oMath>
                  </m:oMathPara>
                </a14:m>
                <a:endParaRPr lang="es-MX" sz="1900" b="0" i="1" dirty="0"/>
              </a:p>
              <a:p>
                <a:pPr marL="0" indent="0">
                  <a:buNone/>
                </a:pPr>
                <a:endParaRPr lang="es-MX" sz="1900" b="0" i="1" dirty="0">
                  <a:ea typeface="Cambria Math"/>
                </a:endParaRPr>
              </a:p>
              <a:p>
                <a:pPr marL="0" indent="0">
                  <a:buNone/>
                </a:pPr>
                <a14:m>
                  <m:oMathPara xmlns:m="http://schemas.openxmlformats.org/officeDocument/2006/math">
                    <m:oMathParaPr>
                      <m:jc m:val="center"/>
                    </m:oMathParaPr>
                    <m:oMath xmlns:m="http://schemas.openxmlformats.org/officeDocument/2006/math">
                      <m:r>
                        <a:rPr lang="es-MX" sz="1900" b="0" i="1">
                          <a:latin typeface="Cambria Math" panose="02040503050406030204" pitchFamily="18" charset="0"/>
                          <a:ea typeface="Cambria Math"/>
                        </a:rPr>
                        <m:t>&gt;1.0(</m:t>
                      </m:r>
                      <m:r>
                        <a:rPr lang="es-MX" sz="1900" b="0" i="1">
                          <a:latin typeface="Cambria Math" panose="02040503050406030204" pitchFamily="18" charset="0"/>
                          <a:ea typeface="Cambria Math"/>
                        </a:rPr>
                        <m:t>𝑛𝑜</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𝑠𝑎𝑡𝑖𝑠𝑓𝑎𝑐𝑡𝑜𝑟𝑖𝑜</m:t>
                      </m:r>
                      <m:r>
                        <a:rPr lang="es-MX" sz="1900" b="0" i="1">
                          <a:latin typeface="Cambria Math" panose="02040503050406030204" pitchFamily="18" charset="0"/>
                          <a:ea typeface="Cambria Math"/>
                        </a:rPr>
                        <m:t>)</m:t>
                      </m:r>
                    </m:oMath>
                  </m:oMathPara>
                </a14:m>
                <a:endParaRPr lang="es-MX" sz="1900" dirty="0"/>
              </a:p>
              <a:p>
                <a:pPr marL="0" indent="0">
                  <a:buNone/>
                </a:pP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3782045"/>
              </a:xfrm>
              <a:blipFill>
                <a:blip r:embed="rId4"/>
                <a:stretch>
                  <a:fillRect l="-587" t="-1610"/>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75</a:t>
            </a:fld>
            <a:r>
              <a:rPr lang="es-MX"/>
              <a:t>/97</a:t>
            </a:r>
            <a:endParaRPr lang="es-MX" dirty="0"/>
          </a:p>
        </p:txBody>
      </p:sp>
    </p:spTree>
    <p:extLst>
      <p:ext uri="{BB962C8B-B14F-4D97-AF65-F5344CB8AC3E}">
        <p14:creationId xmlns:p14="http://schemas.microsoft.com/office/powerpoint/2010/main" val="20958745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0" y="1817312"/>
                <a:ext cx="9345729" cy="4142085"/>
              </a:xfrm>
            </p:spPr>
            <p:txBody>
              <a:bodyPr>
                <a:normAutofit lnSpcReduction="10000"/>
              </a:bodyPr>
              <a:lstStyle/>
              <a:p>
                <a:pPr marL="0" indent="0">
                  <a:buNone/>
                </a:pPr>
                <a:r>
                  <a:rPr lang="es-MX" sz="1900" dirty="0"/>
                  <a:t>Ensaye un </a:t>
                </a:r>
                <a:r>
                  <a:rPr lang="es-MX" sz="1900" dirty="0" smtClean="0"/>
                  <a:t>WT6” x20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𝑐</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=133</m:t>
                    </m:r>
                    <m:r>
                      <a:rPr lang="es-MX" sz="1900" b="0" i="1" smtClean="0">
                        <a:latin typeface="Cambria Math" panose="02040503050406030204" pitchFamily="18" charset="0"/>
                      </a:rPr>
                      <m:t>𝑘𝑖𝑝𝑠</m:t>
                    </m:r>
                  </m:oMath>
                </a14:m>
                <a:r>
                  <a:rPr lang="es-MX" sz="1900" dirty="0"/>
                  <a:t>). Calcule primero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oMath>
                </a14:m>
                <a:r>
                  <a:rPr lang="es-MX" sz="1900" dirty="0"/>
                  <a:t>:</a:t>
                </a:r>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𝐾</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𝐿</m:t>
                          </m:r>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𝑟</m:t>
                              </m:r>
                            </m:e>
                            <m:sub>
                              <m:r>
                                <a:rPr lang="es-MX" sz="1900" b="0" i="1" smtClean="0">
                                  <a:latin typeface="Cambria Math" panose="02040503050406030204" pitchFamily="18" charset="0"/>
                                </a:rPr>
                                <m:t>𝑥</m:t>
                              </m:r>
                            </m:sub>
                          </m:sSub>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10(12)</m:t>
                          </m:r>
                        </m:num>
                        <m:den>
                          <m:r>
                            <a:rPr lang="es-MX" sz="1900" b="0" i="1" smtClean="0">
                              <a:latin typeface="Cambria Math" panose="02040503050406030204" pitchFamily="18" charset="0"/>
                            </a:rPr>
                            <m:t>1.57</m:t>
                          </m:r>
                        </m:den>
                      </m:f>
                      <m:r>
                        <a:rPr lang="es-MX" sz="1900" b="0" i="1" smtClean="0">
                          <a:latin typeface="Cambria Math" panose="02040503050406030204" pitchFamily="18" charset="0"/>
                        </a:rPr>
                        <m:t>=76.43</m:t>
                      </m:r>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𝐸</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𝑔</m:t>
                              </m:r>
                            </m:sub>
                          </m:sSub>
                        </m:num>
                        <m:den>
                          <m:sSup>
                            <m:sSupPr>
                              <m:ctrlPr>
                                <a:rPr lang="es-MX" sz="1900" i="1" smtClean="0">
                                  <a:latin typeface="Cambria Math" panose="02040503050406030204" pitchFamily="18" charset="0"/>
                                </a:rPr>
                              </m:ctrlPr>
                            </m:sSupPr>
                            <m:e>
                              <m:d>
                                <m:dPr>
                                  <m:ctrlPr>
                                    <a:rPr lang="es-MX" sz="1900" i="1" smtClean="0">
                                      <a:latin typeface="Cambria Math" panose="02040503050406030204" pitchFamily="18" charset="0"/>
                                    </a:rPr>
                                  </m:ctrlPr>
                                </m:dPr>
                                <m:e>
                                  <m:f>
                                    <m:fPr>
                                      <m:type m:val="lin"/>
                                      <m:ctrlPr>
                                        <a:rPr lang="es-MX" sz="1900" i="1" smtClean="0">
                                          <a:latin typeface="Cambria Math" panose="02040503050406030204" pitchFamily="18" charset="0"/>
                                        </a:rPr>
                                      </m:ctrlPr>
                                    </m:fPr>
                                    <m:num>
                                      <m:r>
                                        <a:rPr lang="es-MX" sz="1900" b="0" i="1" smtClean="0">
                                          <a:latin typeface="Cambria Math" panose="02040503050406030204" pitchFamily="18" charset="0"/>
                                        </a:rPr>
                                        <m:t>𝐾𝐿</m:t>
                                      </m:r>
                                    </m:num>
                                    <m:den>
                                      <m:r>
                                        <a:rPr lang="es-MX" sz="1900" b="0" i="1" smtClean="0">
                                          <a:latin typeface="Cambria Math" panose="02040503050406030204" pitchFamily="18" charset="0"/>
                                        </a:rPr>
                                        <m:t>𝑟</m:t>
                                      </m:r>
                                    </m:den>
                                  </m:f>
                                </m:e>
                              </m:d>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p>
                            <m:sSupPr>
                              <m:ctrlPr>
                                <a:rPr lang="es-MX" sz="1900" i="1" smtClean="0">
                                  <a:latin typeface="Cambria Math" panose="02040503050406030204" pitchFamily="18" charset="0"/>
                                </a:rPr>
                              </m:ctrlPr>
                            </m:sSupPr>
                            <m:e>
                              <m:r>
                                <a:rPr lang="es-MX" sz="1900" b="0" i="1" smtClean="0">
                                  <a:latin typeface="Cambria Math" panose="02040503050406030204" pitchFamily="18" charset="0"/>
                                  <a:ea typeface="Cambria Math"/>
                                </a:rPr>
                                <m:t>𝜋</m:t>
                              </m:r>
                            </m:e>
                            <m:sup>
                              <m:r>
                                <a:rPr lang="es-MX" sz="1900" b="0" i="1" smtClean="0">
                                  <a:latin typeface="Cambria Math" panose="02040503050406030204" pitchFamily="18" charset="0"/>
                                </a:rPr>
                                <m:t>2</m:t>
                              </m:r>
                            </m:sup>
                          </m:sSup>
                          <m:r>
                            <a:rPr lang="es-MX" sz="1900" b="0" i="1" smtClean="0">
                              <a:latin typeface="Cambria Math" panose="02040503050406030204" pitchFamily="18" charset="0"/>
                            </a:rPr>
                            <m:t>(29,000)(5.89)</m:t>
                          </m:r>
                        </m:num>
                        <m:den>
                          <m:sSup>
                            <m:sSupPr>
                              <m:ctrlPr>
                                <a:rPr lang="es-MX" sz="1900" i="1" smtClean="0">
                                  <a:latin typeface="Cambria Math" panose="02040503050406030204" pitchFamily="18" charset="0"/>
                                </a:rPr>
                              </m:ctrlPr>
                            </m:sSupPr>
                            <m:e>
                              <m:r>
                                <a:rPr lang="es-MX" sz="1900" b="0" i="1" smtClean="0">
                                  <a:latin typeface="Cambria Math" panose="02040503050406030204" pitchFamily="18" charset="0"/>
                                </a:rPr>
                                <m:t>(76.43)</m:t>
                              </m:r>
                            </m:e>
                            <m:sup>
                              <m:r>
                                <a:rPr lang="es-MX" sz="1900" b="0" i="1" smtClean="0">
                                  <a:latin typeface="Cambria Math" panose="02040503050406030204" pitchFamily="18" charset="0"/>
                                </a:rPr>
                                <m:t>2</m:t>
                              </m:r>
                            </m:sup>
                          </m:sSup>
                        </m:den>
                      </m:f>
                      <m:r>
                        <a:rPr lang="es-MX" sz="1900" b="0" i="1" smtClean="0">
                          <a:latin typeface="Cambria Math" panose="02040503050406030204" pitchFamily="18" charset="0"/>
                        </a:rPr>
                        <m:t>=288.6</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𝐶</m:t>
                              </m:r>
                            </m:e>
                            <m:sub>
                              <m:r>
                                <a:rPr lang="es-MX" sz="1900" b="0" i="1" smtClean="0">
                                  <a:latin typeface="Cambria Math" panose="02040503050406030204" pitchFamily="18" charset="0"/>
                                </a:rPr>
                                <m:t>𝑚</m:t>
                              </m:r>
                            </m:sub>
                          </m:sSub>
                        </m:num>
                        <m:den>
                          <m:r>
                            <a:rPr lang="es-MX" sz="1900" b="0" i="1" smtClean="0">
                              <a:latin typeface="Cambria Math" panose="02040503050406030204" pitchFamily="18" charset="0"/>
                            </a:rPr>
                            <m:t>1−(</m:t>
                          </m:r>
                          <m:f>
                            <m:fPr>
                              <m:type m:val="lin"/>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𝑢</m:t>
                                  </m:r>
                                </m:sub>
                              </m:sSub>
                            </m:num>
                            <m:den>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𝑒</m:t>
                                  </m:r>
                                  <m:r>
                                    <a:rPr lang="es-MX" sz="1900" b="0" i="1" smtClean="0">
                                      <a:latin typeface="Cambria Math" panose="02040503050406030204" pitchFamily="18" charset="0"/>
                                    </a:rPr>
                                    <m:t>1</m:t>
                                  </m:r>
                                </m:sub>
                              </m:sSub>
                              <m:r>
                                <a:rPr lang="es-MX" sz="1900" b="0" i="1" smtClean="0">
                                  <a:latin typeface="Cambria Math" panose="02040503050406030204" pitchFamily="18" charset="0"/>
                                </a:rPr>
                                <m:t>)</m:t>
                              </m:r>
                            </m:den>
                          </m:f>
                        </m:den>
                      </m:f>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0.85</m:t>
                          </m:r>
                        </m:num>
                        <m:den>
                          <m:r>
                            <a:rPr lang="es-MX" sz="1900" b="0" i="1" smtClean="0">
                              <a:latin typeface="Cambria Math" panose="02040503050406030204" pitchFamily="18" charset="0"/>
                            </a:rPr>
                            <m:t>1−(</m:t>
                          </m:r>
                          <m:f>
                            <m:fPr>
                              <m:type m:val="lin"/>
                              <m:ctrlPr>
                                <a:rPr lang="es-MX" sz="1900" i="1" smtClean="0">
                                  <a:latin typeface="Cambria Math" panose="02040503050406030204" pitchFamily="18" charset="0"/>
                                </a:rPr>
                              </m:ctrlPr>
                            </m:fPr>
                            <m:num>
                              <m:r>
                                <a:rPr lang="es-MX" sz="1900" b="0" i="1" smtClean="0">
                                  <a:latin typeface="Cambria Math" panose="02040503050406030204" pitchFamily="18" charset="0"/>
                                </a:rPr>
                                <m:t>90</m:t>
                              </m:r>
                            </m:num>
                            <m:den>
                              <m:r>
                                <a:rPr lang="es-MX" sz="1900" b="0" i="1" smtClean="0">
                                  <a:latin typeface="Cambria Math" panose="02040503050406030204" pitchFamily="18" charset="0"/>
                                </a:rPr>
                                <m:t>288.6)</m:t>
                              </m:r>
                            </m:den>
                          </m:f>
                        </m:den>
                      </m:f>
                      <m:r>
                        <a:rPr lang="es-MX" sz="1900" b="0" i="1" smtClean="0">
                          <a:latin typeface="Cambria Math" panose="02040503050406030204" pitchFamily="18" charset="0"/>
                        </a:rPr>
                        <m:t>1.235</m:t>
                      </m:r>
                    </m:oMath>
                  </m:oMathPara>
                </a14:m>
                <a:endParaRPr lang="es-MX" sz="1900" dirty="0"/>
              </a:p>
              <a:p>
                <a:pPr marL="0" indent="0">
                  <a:buNone/>
                </a:pPr>
                <a:endParaRPr lang="es-MX" sz="1900" dirty="0"/>
              </a:p>
              <a:p>
                <a:pPr marL="0" indent="0">
                  <a:buNone/>
                </a:pPr>
                <a:r>
                  <a:rPr lang="es-MX" sz="1900" dirty="0"/>
                  <a:t>El momento amplificado es:</a:t>
                </a: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𝑢</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𝐵</m:t>
                          </m:r>
                        </m:e>
                        <m:sub>
                          <m:r>
                            <a:rPr lang="es-MX" sz="1900" b="0" i="1" smtClean="0">
                              <a:latin typeface="Cambria Math" panose="02040503050406030204" pitchFamily="18" charset="0"/>
                            </a:rPr>
                            <m:t>1</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𝑛𝑡</m:t>
                          </m:r>
                        </m:sub>
                      </m:sSub>
                      <m:r>
                        <a:rPr lang="es-MX" sz="1900" b="0" i="1" smtClean="0">
                          <a:latin typeface="Cambria Math" panose="02040503050406030204" pitchFamily="18" charset="0"/>
                        </a:rPr>
                        <m:t>=1.235</m:t>
                      </m:r>
                      <m:d>
                        <m:dPr>
                          <m:ctrlPr>
                            <a:rPr lang="es-MX" sz="1900" i="1" smtClean="0">
                              <a:latin typeface="Cambria Math" panose="02040503050406030204" pitchFamily="18" charset="0"/>
                            </a:rPr>
                          </m:ctrlPr>
                        </m:dPr>
                        <m:e>
                          <m:r>
                            <a:rPr lang="es-MX" sz="1900" b="0" i="1" smtClean="0">
                              <a:latin typeface="Cambria Math" panose="02040503050406030204" pitchFamily="18" charset="0"/>
                            </a:rPr>
                            <m:t>3.0</m:t>
                          </m:r>
                        </m:e>
                      </m:d>
                      <m:r>
                        <a:rPr lang="es-MX" sz="1900" b="0" i="1" smtClean="0">
                          <a:latin typeface="Cambria Math" panose="02040503050406030204" pitchFamily="18" charset="0"/>
                        </a:rPr>
                        <m:t>=3.705</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a:p>
                <a:pPr marL="0" indent="0">
                  <a:buNone/>
                </a:pPr>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0" y="1817312"/>
                <a:ext cx="9345729" cy="4142085"/>
              </a:xfrm>
              <a:blipFill>
                <a:blip r:embed="rId4"/>
                <a:stretch>
                  <a:fillRect l="-587" t="-191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76</a:t>
            </a:fld>
            <a:r>
              <a:rPr lang="es-MX"/>
              <a:t>/97</a:t>
            </a:r>
            <a:endParaRPr lang="es-MX" dirty="0"/>
          </a:p>
        </p:txBody>
      </p:sp>
    </p:spTree>
    <p:extLst>
      <p:ext uri="{BB962C8B-B14F-4D97-AF65-F5344CB8AC3E}">
        <p14:creationId xmlns:p14="http://schemas.microsoft.com/office/powerpoint/2010/main" val="6720926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4530725"/>
              </a:xfrm>
            </p:spPr>
            <p:txBody>
              <a:bodyPr>
                <a:normAutofit/>
              </a:bodyPr>
              <a:lstStyle/>
              <a:p>
                <a:pPr marL="0" indent="0">
                  <a:buNone/>
                </a:pPr>
                <a:r>
                  <a:rPr lang="es-MX" sz="1900" dirty="0"/>
                  <a:t>Revise los parámetros de esbeltez. Para el patín:</a:t>
                </a:r>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r>
                        <a:rPr lang="el-GR" sz="1900" b="0" i="1">
                          <a:latin typeface="Cambria Math" panose="02040503050406030204" pitchFamily="18" charset="0"/>
                        </a:rPr>
                        <m:t>𝜆</m:t>
                      </m:r>
                      <m:r>
                        <a:rPr lang="es-MX" sz="1900" b="0" i="1">
                          <a:latin typeface="Cambria Math" panose="02040503050406030204" pitchFamily="18" charset="0"/>
                        </a:rPr>
                        <m:t>=</m:t>
                      </m:r>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𝑏</m:t>
                              </m:r>
                            </m:e>
                            <m:sub>
                              <m:r>
                                <a:rPr lang="es-MX" sz="1900" b="0" i="1">
                                  <a:latin typeface="Cambria Math" panose="02040503050406030204" pitchFamily="18" charset="0"/>
                                </a:rPr>
                                <m:t>𝑓</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rPr>
                                <m:t>2</m:t>
                              </m:r>
                              <m:r>
                                <a:rPr lang="es-MX" sz="1900" b="0" i="1">
                                  <a:latin typeface="Cambria Math" panose="02040503050406030204" pitchFamily="18" charset="0"/>
                                </a:rPr>
                                <m:t>𝑡</m:t>
                              </m:r>
                            </m:e>
                            <m:sub>
                              <m:r>
                                <a:rPr lang="es-MX" sz="1900" b="0" i="1">
                                  <a:latin typeface="Cambria Math" panose="02040503050406030204" pitchFamily="18" charset="0"/>
                                </a:rPr>
                                <m:t>𝑓</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8.005</m:t>
                          </m:r>
                        </m:num>
                        <m:den>
                          <m:r>
                            <a:rPr lang="es-MX" sz="1900" b="0" i="1">
                              <a:latin typeface="Cambria Math" panose="02040503050406030204" pitchFamily="18" charset="0"/>
                            </a:rPr>
                            <m:t>2(0.515)</m:t>
                          </m:r>
                        </m:den>
                      </m:f>
                      <m:r>
                        <a:rPr lang="es-MX" sz="1900" b="0" i="1">
                          <a:latin typeface="Cambria Math" panose="02040503050406030204" pitchFamily="18" charset="0"/>
                        </a:rPr>
                        <m:t>=7.772</m:t>
                      </m:r>
                      <m:r>
                        <a:rPr lang="es-MX" sz="1900" b="0" i="1">
                          <a:latin typeface="Cambria Math" panose="02040503050406030204" pitchFamily="18" charset="0"/>
                          <a:ea typeface="Cambria Math"/>
                        </a:rPr>
                        <m:t>&lt;</m:t>
                      </m:r>
                      <m:sSub>
                        <m:sSubPr>
                          <m:ctrlPr>
                            <a:rPr lang="es-MX" sz="1900" i="1">
                              <a:latin typeface="Cambria Math" panose="02040503050406030204" pitchFamily="18" charset="0"/>
                              <a:ea typeface="Cambria Math"/>
                            </a:rPr>
                          </m:ctrlPr>
                        </m:sSubPr>
                        <m:e>
                          <m:r>
                            <a:rPr lang="el-GR" sz="1900" b="0" i="1">
                              <a:latin typeface="Cambria Math" panose="02040503050406030204" pitchFamily="18" charset="0"/>
                            </a:rPr>
                            <m:t>𝜆</m:t>
                          </m:r>
                        </m:e>
                        <m:sub>
                          <m:r>
                            <a:rPr lang="es-MX" sz="1900" b="0" i="1">
                              <a:latin typeface="Cambria Math" panose="02040503050406030204" pitchFamily="18" charset="0"/>
                              <a:ea typeface="Cambria Math"/>
                            </a:rPr>
                            <m:t>𝑟</m:t>
                          </m:r>
                        </m:sub>
                      </m:sSub>
                      <m:r>
                        <a:rPr lang="es-MX" sz="1900" b="0" i="1">
                          <a:latin typeface="Cambria Math" panose="02040503050406030204" pitchFamily="18" charset="0"/>
                          <a:ea typeface="Cambria Math"/>
                        </a:rPr>
                        <m:t>=15.83</m:t>
                      </m:r>
                    </m:oMath>
                  </m:oMathPara>
                </a14:m>
                <a:endParaRPr lang="es-MX" sz="1900" dirty="0"/>
              </a:p>
              <a:p>
                <a:pPr marL="0" indent="0">
                  <a:buNone/>
                </a:pPr>
                <a:endParaRPr lang="es-MX" sz="1900" dirty="0"/>
              </a:p>
              <a:p>
                <a:pPr marL="0" indent="0">
                  <a:buNone/>
                </a:pPr>
                <a:r>
                  <a:rPr lang="es-MX" sz="1900" dirty="0"/>
                  <a:t>Para el alma:</a:t>
                </a:r>
              </a:p>
              <a:p>
                <a:pPr marL="0" indent="0">
                  <a:buNone/>
                </a:pPr>
                <a14:m>
                  <m:oMathPara xmlns:m="http://schemas.openxmlformats.org/officeDocument/2006/math">
                    <m:oMathParaPr>
                      <m:jc m:val="centerGroup"/>
                    </m:oMathParaPr>
                    <m:oMath xmlns:m="http://schemas.openxmlformats.org/officeDocument/2006/math">
                      <m:r>
                        <a:rPr lang="el-GR" sz="1900" b="0" i="1">
                          <a:latin typeface="Cambria Math" panose="02040503050406030204" pitchFamily="18" charset="0"/>
                        </a:rPr>
                        <m:t>𝜆</m:t>
                      </m:r>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𝑑</m:t>
                          </m:r>
                        </m:num>
                        <m:den>
                          <m:sSub>
                            <m:sSubPr>
                              <m:ctrlPr>
                                <a:rPr lang="es-MX" sz="1900" i="1">
                                  <a:latin typeface="Cambria Math" panose="02040503050406030204" pitchFamily="18" charset="0"/>
                                </a:rPr>
                              </m:ctrlPr>
                            </m:sSubPr>
                            <m:e>
                              <m:r>
                                <a:rPr lang="es-MX" sz="1900" b="0" i="1">
                                  <a:latin typeface="Cambria Math" panose="02040503050406030204" pitchFamily="18" charset="0"/>
                                </a:rPr>
                                <m:t>𝑡</m:t>
                              </m:r>
                            </m:e>
                            <m:sub>
                              <m:r>
                                <a:rPr lang="es-MX" sz="1900" b="0" i="1">
                                  <a:latin typeface="Cambria Math" panose="02040503050406030204" pitchFamily="18" charset="0"/>
                                </a:rPr>
                                <m:t>𝑤</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5.970</m:t>
                          </m:r>
                        </m:num>
                        <m:den>
                          <m:r>
                            <a:rPr lang="es-MX" sz="1900" b="0" i="1">
                              <a:latin typeface="Cambria Math" panose="02040503050406030204" pitchFamily="18" charset="0"/>
                            </a:rPr>
                            <m:t>0.295</m:t>
                          </m:r>
                        </m:den>
                      </m:f>
                      <m:r>
                        <a:rPr lang="es-MX" sz="1900" b="0" i="1">
                          <a:latin typeface="Cambria Math" panose="02040503050406030204" pitchFamily="18" charset="0"/>
                        </a:rPr>
                        <m:t>=20.2</m:t>
                      </m:r>
                      <m:r>
                        <a:rPr lang="es-MX" sz="1900" b="0" i="1">
                          <a:latin typeface="Cambria Math" panose="02040503050406030204" pitchFamily="18" charset="0"/>
                          <a:ea typeface="Cambria Math"/>
                        </a:rPr>
                        <m:t>&lt;</m:t>
                      </m:r>
                      <m:sSub>
                        <m:sSubPr>
                          <m:ctrlPr>
                            <a:rPr lang="es-MX" sz="1900" i="1">
                              <a:latin typeface="Cambria Math" panose="02040503050406030204" pitchFamily="18" charset="0"/>
                              <a:ea typeface="Cambria Math"/>
                            </a:rPr>
                          </m:ctrlPr>
                        </m:sSubPr>
                        <m:e>
                          <m:r>
                            <a:rPr lang="el-GR" sz="1900" b="0" i="1">
                              <a:latin typeface="Cambria Math" panose="02040503050406030204" pitchFamily="18" charset="0"/>
                            </a:rPr>
                            <m:t>𝜆</m:t>
                          </m:r>
                        </m:e>
                        <m:sub>
                          <m:r>
                            <a:rPr lang="es-MX" sz="1900" b="0" i="1">
                              <a:latin typeface="Cambria Math" panose="02040503050406030204" pitchFamily="18" charset="0"/>
                              <a:ea typeface="Cambria Math"/>
                            </a:rPr>
                            <m:t>𝑟</m:t>
                          </m:r>
                        </m:sub>
                      </m:sSub>
                      <m:r>
                        <a:rPr lang="es-MX" sz="1900" b="0" i="1">
                          <a:latin typeface="Cambria Math" panose="02040503050406030204" pitchFamily="18" charset="0"/>
                          <a:ea typeface="Cambria Math"/>
                        </a:rPr>
                        <m:t>=21.17</m:t>
                      </m:r>
                    </m:oMath>
                  </m:oMathPara>
                </a14:m>
                <a:endParaRPr lang="es-MX" sz="1900" dirty="0"/>
              </a:p>
              <a:p>
                <a:pPr marL="0" indent="0">
                  <a:buNone/>
                </a:pP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4530725"/>
              </a:xfrm>
              <a:blipFill rotWithShape="0">
                <a:blip r:embed="rId7"/>
                <a:stretch>
                  <a:fillRect l="-587" t="-1346"/>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77</a:t>
            </a:fld>
            <a:r>
              <a:rPr lang="es-MX"/>
              <a:t>/97</a:t>
            </a:r>
            <a:endParaRPr lang="es-MX" dirty="0"/>
          </a:p>
        </p:txBody>
      </p:sp>
    </p:spTree>
    <p:extLst>
      <p:ext uri="{BB962C8B-B14F-4D97-AF65-F5344CB8AC3E}">
        <p14:creationId xmlns:p14="http://schemas.microsoft.com/office/powerpoint/2010/main" val="31948574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17312"/>
                <a:ext cx="9354448" cy="4248472"/>
              </a:xfrm>
            </p:spPr>
            <p:txBody>
              <a:bodyPr>
                <a:normAutofit/>
              </a:bodyPr>
              <a:lstStyle/>
              <a:p>
                <a:pPr marL="0" indent="0">
                  <a:buNone/>
                </a:pPr>
                <a:r>
                  <a:rPr lang="es-MX" sz="1900" dirty="0"/>
                  <a:t>Como la flexión es respecto al eje débil:</a:t>
                </a:r>
              </a:p>
              <a:p>
                <a:pPr marL="0" indent="0">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𝑍</m:t>
                          </m:r>
                        </m:e>
                        <m:sub>
                          <m:r>
                            <a:rPr lang="es-MX" sz="1900" b="0" i="1" smtClean="0">
                              <a:latin typeface="Cambria Math" panose="02040503050406030204" pitchFamily="18" charset="0"/>
                            </a:rPr>
                            <m:t>𝑥</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5.30(36)</m:t>
                          </m:r>
                        </m:num>
                        <m:den>
                          <m:r>
                            <a:rPr lang="es-MX" sz="1900" b="0" i="1" smtClean="0">
                              <a:latin typeface="Cambria Math" panose="02040503050406030204" pitchFamily="18" charset="0"/>
                            </a:rPr>
                            <m:t>12</m:t>
                          </m:r>
                        </m:den>
                      </m:f>
                      <m:r>
                        <a:rPr lang="es-MX" sz="1900" b="0" i="1" smtClean="0">
                          <a:latin typeface="Cambria Math" panose="02040503050406030204" pitchFamily="18" charset="0"/>
                        </a:rPr>
                        <m:t>=15.9</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r>
                  <a:rPr lang="es-MX" sz="1900" dirty="0"/>
                  <a:t>Sujeto a un máximo de:</a:t>
                </a:r>
              </a:p>
              <a:p>
                <a:pPr marL="0" indent="0">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1.5</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=1.5</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𝑆</m:t>
                          </m:r>
                        </m:e>
                        <m:sub>
                          <m:r>
                            <a:rPr lang="es-MX" sz="1900" b="0" i="1" smtClean="0">
                              <a:latin typeface="Cambria Math" panose="02040503050406030204" pitchFamily="18" charset="0"/>
                            </a:rPr>
                            <m:t>𝑥</m:t>
                          </m:r>
                        </m:sub>
                      </m:sSub>
                      <m:r>
                        <a:rPr lang="es-MX" sz="1900" b="0" i="1" smtClean="0">
                          <a:latin typeface="Cambria Math" panose="02040503050406030204" pitchFamily="18" charset="0"/>
                        </a:rPr>
                        <m:t>=</m:t>
                      </m:r>
                      <m:f>
                        <m:fPr>
                          <m:ctrlPr>
                            <a:rPr lang="es-MX" sz="1900" i="1" smtClean="0">
                              <a:latin typeface="Cambria Math" panose="02040503050406030204" pitchFamily="18" charset="0"/>
                            </a:rPr>
                          </m:ctrlPr>
                        </m:fPr>
                        <m:num>
                          <m:r>
                            <a:rPr lang="es-MX" sz="1900" b="0" i="1" smtClean="0">
                              <a:latin typeface="Cambria Math" panose="02040503050406030204" pitchFamily="18" charset="0"/>
                            </a:rPr>
                            <m:t>1.5(36)(2.95)</m:t>
                          </m:r>
                        </m:num>
                        <m:den>
                          <m:r>
                            <a:rPr lang="es-MX" sz="1900" b="0" i="1" smtClean="0">
                              <a:latin typeface="Cambria Math" panose="02040503050406030204" pitchFamily="18" charset="0"/>
                            </a:rPr>
                            <m:t>12</m:t>
                          </m:r>
                        </m:den>
                      </m:f>
                      <m:r>
                        <a:rPr lang="es-MX" sz="1900" b="0" i="1" smtClean="0">
                          <a:latin typeface="Cambria Math" panose="02040503050406030204" pitchFamily="18" charset="0"/>
                        </a:rPr>
                        <m:t>=13.28</m:t>
                      </m:r>
                      <m:r>
                        <a:rPr lang="es-MX" sz="1900" b="0" i="1" smtClean="0">
                          <a:latin typeface="Cambria Math" panose="02040503050406030204" pitchFamily="18" charset="0"/>
                        </a:rPr>
                        <m:t>𝑓𝑡</m:t>
                      </m:r>
                      <m:r>
                        <a:rPr lang="es-MX" sz="1900" b="0" i="1" smtClean="0">
                          <a:latin typeface="Cambria Math" panose="02040503050406030204" pitchFamily="18" charset="0"/>
                        </a:rPr>
                        <m:t>−</m:t>
                      </m:r>
                      <m:r>
                        <a:rPr lang="es-MX" sz="1900" b="0" i="1" smtClean="0">
                          <a:latin typeface="Cambria Math" panose="02040503050406030204" pitchFamily="18" charset="0"/>
                        </a:rPr>
                        <m:t>𝑘𝑖𝑝𝑠</m:t>
                      </m:r>
                    </m:oMath>
                  </m:oMathPara>
                </a14:m>
                <a:endParaRPr lang="es-MX" sz="1900" dirty="0"/>
              </a:p>
              <a:p>
                <a:pPr marL="0" indent="0">
                  <a:buNone/>
                </a:pPr>
                <a:endParaRPr lang="es-MX" sz="1900" dirty="0"/>
              </a:p>
              <a:p>
                <a:pPr marL="0" indent="0">
                  <a:buNone/>
                </a:pPr>
                <a:r>
                  <a:rPr lang="es-MX" sz="1900" dirty="0"/>
                  <a:t>Como </a:t>
                </a: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m:t>
                        </m:r>
                      </m:sub>
                    </m:sSub>
                    <m:r>
                      <a:rPr lang="es-MX" sz="1900" b="0" i="1" smtClean="0">
                        <a:latin typeface="Cambria Math" panose="02040503050406030204" pitchFamily="18" charset="0"/>
                        <a:ea typeface="Cambria Math"/>
                      </a:rPr>
                      <m:t>&gt;1.5</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𝑦</m:t>
                        </m:r>
                      </m:sub>
                    </m:sSub>
                  </m:oMath>
                </a14:m>
                <a:endParaRPr lang="es-MX" sz="1900" dirty="0"/>
              </a:p>
              <a:p>
                <a:pPr marL="0" indent="0">
                  <a:buNone/>
                </a:pPr>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ea typeface="Cambria Math"/>
                          </a:rPr>
                          <m:t>∅</m:t>
                        </m:r>
                      </m:e>
                      <m:sub>
                        <m:r>
                          <a:rPr lang="es-MX" sz="1900" b="0" i="1" smtClean="0">
                            <a:latin typeface="Cambria Math" panose="02040503050406030204" pitchFamily="18" charset="0"/>
                          </a:rPr>
                          <m:t>𝑏</m:t>
                        </m:r>
                      </m:sub>
                    </m:sSub>
                    <m:r>
                      <a:rPr lang="es-MX" sz="1900" b="0" i="1" smtClean="0">
                        <a:latin typeface="Cambria Math" panose="02040503050406030204" pitchFamily="18" charset="0"/>
                      </a:rPr>
                      <m:t>(1.5</m:t>
                    </m:r>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𝑦</m:t>
                        </m:r>
                      </m:sub>
                    </m:sSub>
                    <m:r>
                      <a:rPr lang="es-MX" sz="1900" b="0" i="1" smtClean="0">
                        <a:latin typeface="Cambria Math" panose="02040503050406030204" pitchFamily="18" charset="0"/>
                      </a:rPr>
                      <m:t>)</m:t>
                    </m:r>
                  </m:oMath>
                </a14:m>
                <a:r>
                  <a:rPr lang="es-MX" sz="1900" dirty="0"/>
                  <a:t>=0.90(13.28)=11.95ft-kips</a:t>
                </a:r>
              </a:p>
              <a:p>
                <a:pPr marL="0" indent="0">
                  <a:buNone/>
                </a:pPr>
                <a:endParaRPr lang="es-MX" sz="1900" dirty="0"/>
              </a:p>
              <a:p>
                <a:pPr marL="0" indent="0">
                  <a:buNone/>
                </a:pPr>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17312"/>
                <a:ext cx="9354448" cy="4248472"/>
              </a:xfrm>
              <a:blipFill rotWithShape="0">
                <a:blip r:embed="rId7"/>
                <a:stretch>
                  <a:fillRect l="-652" t="-1435"/>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78</a:t>
            </a:fld>
            <a:r>
              <a:rPr lang="es-MX"/>
              <a:t>/97</a:t>
            </a:r>
            <a:endParaRPr lang="es-MX" dirty="0"/>
          </a:p>
        </p:txBody>
      </p:sp>
    </p:spTree>
    <p:extLst>
      <p:ext uri="{BB962C8B-B14F-4D97-AF65-F5344CB8AC3E}">
        <p14:creationId xmlns:p14="http://schemas.microsoft.com/office/powerpoint/2010/main" val="3536280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 6.1</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4530725"/>
              </a:xfrm>
            </p:spPr>
            <p:txBody>
              <a:bodyPr>
                <a:normAutofit/>
              </a:bodyPr>
              <a:lstStyle/>
              <a:p>
                <a:pPr marL="0" indent="0">
                  <a:buNone/>
                </a:pPr>
                <a:r>
                  <a:rPr lang="es-MX" sz="1900" dirty="0"/>
                  <a:t>Determine que fórmula de interacción usar:</a:t>
                </a:r>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𝑛</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90</m:t>
                          </m:r>
                        </m:num>
                        <m:den>
                          <m:r>
                            <a:rPr lang="es-MX" sz="1900" b="0" i="1">
                              <a:latin typeface="Cambria Math" panose="02040503050406030204" pitchFamily="18" charset="0"/>
                            </a:rPr>
                            <m:t>133</m:t>
                          </m:r>
                        </m:den>
                      </m:f>
                      <m:r>
                        <a:rPr lang="es-MX" sz="1900" b="0" i="1">
                          <a:latin typeface="Cambria Math" panose="02040503050406030204" pitchFamily="18" charset="0"/>
                        </a:rPr>
                        <m:t>=0.6767</m:t>
                      </m:r>
                      <m:r>
                        <a:rPr lang="es-MX" sz="1900" b="0" i="1">
                          <a:latin typeface="Cambria Math" panose="02040503050406030204" pitchFamily="18" charset="0"/>
                          <a:ea typeface="Cambria Math"/>
                        </a:rPr>
                        <m:t>&gt;0.2          ∴</m:t>
                      </m:r>
                      <m:r>
                        <a:rPr lang="es-MX" sz="1900" b="0" i="1">
                          <a:latin typeface="Cambria Math" panose="02040503050406030204" pitchFamily="18" charset="0"/>
                          <a:ea typeface="Cambria Math"/>
                        </a:rPr>
                        <m:t>𝑢𝑠𝑒</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𝑙𝑎</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𝑒𝑐𝑢𝑎𝑐𝑖𝑜𝑛</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𝐻</m:t>
                      </m:r>
                      <m:r>
                        <a:rPr lang="es-MX" sz="1900" b="0" i="1">
                          <a:latin typeface="Cambria Math" panose="02040503050406030204" pitchFamily="18" charset="0"/>
                          <a:ea typeface="Cambria Math"/>
                        </a:rPr>
                        <m:t>1−1</m:t>
                      </m:r>
                      <m:r>
                        <a:rPr lang="es-MX" sz="1900" b="0" i="1">
                          <a:latin typeface="Cambria Math" panose="02040503050406030204" pitchFamily="18" charset="0"/>
                          <a:ea typeface="Cambria Math"/>
                        </a:rPr>
                        <m:t>𝑎</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𝑑𝑒𝑙</m:t>
                      </m:r>
                      <m:r>
                        <a:rPr lang="es-MX" sz="1900" b="0" i="1">
                          <a:latin typeface="Cambria Math" panose="02040503050406030204" pitchFamily="18" charset="0"/>
                          <a:ea typeface="Cambria Math"/>
                        </a:rPr>
                        <m:t> </m:t>
                      </m:r>
                      <m:r>
                        <a:rPr lang="es-MX" sz="1900" b="0" i="1">
                          <a:latin typeface="Cambria Math" panose="02040503050406030204" pitchFamily="18" charset="0"/>
                          <a:ea typeface="Cambria Math"/>
                        </a:rPr>
                        <m:t>𝐴𝐼𝑆𝐶</m:t>
                      </m:r>
                      <m:r>
                        <a:rPr lang="es-MX" sz="1900" b="0" i="1">
                          <a:latin typeface="Cambria Math" panose="02040503050406030204" pitchFamily="18" charset="0"/>
                          <a:ea typeface="Cambria Math"/>
                        </a:rPr>
                        <m:t>:</m:t>
                      </m:r>
                    </m:oMath>
                  </m:oMathPara>
                </a14:m>
                <a:endParaRPr lang="es-MX" sz="1900" dirty="0"/>
              </a:p>
              <a:p>
                <a:pPr marL="0" indent="0">
                  <a:buNone/>
                </a:pPr>
                <a:endParaRPr lang="es-MX" sz="1900" dirty="0"/>
              </a:p>
              <a:p>
                <a:pPr marL="0" indent="0">
                  <a:buNone/>
                </a:pPr>
                <a14:m>
                  <m:oMathPara xmlns:m="http://schemas.openxmlformats.org/officeDocument/2006/math">
                    <m:oMathParaPr>
                      <m:jc m:val="centerGroup"/>
                    </m:oMathParaPr>
                    <m:oMath xmlns:m="http://schemas.openxmlformats.org/officeDocument/2006/math">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𝑢</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𝑃</m:t>
                              </m:r>
                            </m:e>
                            <m:sub>
                              <m:r>
                                <a:rPr lang="es-MX" sz="1900" b="0" i="1">
                                  <a:latin typeface="Cambria Math" panose="02040503050406030204" pitchFamily="18" charset="0"/>
                                </a:rPr>
                                <m:t>𝑛</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r>
                            <a:rPr lang="es-MX" sz="1900" b="0" i="1">
                              <a:latin typeface="Cambria Math" panose="02040503050406030204" pitchFamily="18" charset="0"/>
                            </a:rPr>
                            <m:t>8</m:t>
                          </m:r>
                        </m:num>
                        <m:den>
                          <m:r>
                            <a:rPr lang="es-MX" sz="1900" b="0" i="1">
                              <a:latin typeface="Cambria Math" panose="02040503050406030204" pitchFamily="18" charset="0"/>
                            </a:rPr>
                            <m:t>9</m:t>
                          </m:r>
                        </m:den>
                      </m:f>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𝑢𝑥</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𝑛𝑥</m:t>
                                  </m:r>
                                </m:sub>
                              </m:sSub>
                            </m:den>
                          </m:f>
                          <m:r>
                            <a:rPr lang="es-MX" sz="1900" b="0" i="1">
                              <a:latin typeface="Cambria Math" panose="02040503050406030204" pitchFamily="18" charset="0"/>
                            </a:rPr>
                            <m:t>+</m:t>
                          </m:r>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𝑢𝑦</m:t>
                                  </m:r>
                                </m:sub>
                              </m:sSub>
                            </m:num>
                            <m:den>
                              <m:sSub>
                                <m:sSubPr>
                                  <m:ctrlPr>
                                    <a:rPr lang="es-MX" sz="1900" i="1">
                                      <a:latin typeface="Cambria Math" panose="02040503050406030204" pitchFamily="18" charset="0"/>
                                    </a:rPr>
                                  </m:ctrlPr>
                                </m:sSubPr>
                                <m:e>
                                  <m:r>
                                    <a:rPr lang="es-MX" sz="1900" b="0" i="1">
                                      <a:latin typeface="Cambria Math" panose="02040503050406030204" pitchFamily="18" charset="0"/>
                                      <a:ea typeface="Cambria Math"/>
                                    </a:rPr>
                                    <m:t>∅</m:t>
                                  </m:r>
                                </m:e>
                                <m:sub>
                                  <m:r>
                                    <a:rPr lang="es-MX" sz="1900" b="0" i="1">
                                      <a:latin typeface="Cambria Math" panose="02040503050406030204" pitchFamily="18" charset="0"/>
                                    </a:rPr>
                                    <m:t>𝑏</m:t>
                                  </m:r>
                                </m:sub>
                              </m:sSub>
                              <m:sSub>
                                <m:sSubPr>
                                  <m:ctrlPr>
                                    <a:rPr lang="es-MX" sz="1900" i="1">
                                      <a:latin typeface="Cambria Math" panose="02040503050406030204" pitchFamily="18" charset="0"/>
                                    </a:rPr>
                                  </m:ctrlPr>
                                </m:sSubPr>
                                <m:e>
                                  <m:r>
                                    <a:rPr lang="es-MX" sz="1900" b="0" i="1">
                                      <a:latin typeface="Cambria Math" panose="02040503050406030204" pitchFamily="18" charset="0"/>
                                    </a:rPr>
                                    <m:t>𝑀</m:t>
                                  </m:r>
                                </m:e>
                                <m:sub>
                                  <m:r>
                                    <a:rPr lang="es-MX" sz="1900" b="0" i="1">
                                      <a:latin typeface="Cambria Math" panose="02040503050406030204" pitchFamily="18" charset="0"/>
                                    </a:rPr>
                                    <m:t>𝑛𝑦</m:t>
                                  </m:r>
                                </m:sub>
                              </m:sSub>
                            </m:den>
                          </m:f>
                        </m:e>
                      </m:d>
                      <m:r>
                        <a:rPr lang="es-MX" sz="1900" b="0" i="1">
                          <a:latin typeface="Cambria Math" panose="02040503050406030204" pitchFamily="18" charset="0"/>
                        </a:rPr>
                        <m:t>=0.6767+</m:t>
                      </m:r>
                      <m:f>
                        <m:fPr>
                          <m:ctrlPr>
                            <a:rPr lang="es-MX" sz="1900" i="1">
                              <a:latin typeface="Cambria Math" panose="02040503050406030204" pitchFamily="18" charset="0"/>
                            </a:rPr>
                          </m:ctrlPr>
                        </m:fPr>
                        <m:num>
                          <m:r>
                            <a:rPr lang="es-MX" sz="1900" b="0" i="1">
                              <a:latin typeface="Cambria Math" panose="02040503050406030204" pitchFamily="18" charset="0"/>
                            </a:rPr>
                            <m:t>8</m:t>
                          </m:r>
                        </m:num>
                        <m:den>
                          <m:r>
                            <a:rPr lang="es-MX" sz="1900" b="0" i="1">
                              <a:latin typeface="Cambria Math" panose="02040503050406030204" pitchFamily="18" charset="0"/>
                            </a:rPr>
                            <m:t>9</m:t>
                          </m:r>
                        </m:den>
                      </m:f>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r>
                                <a:rPr lang="es-MX" sz="1900" b="0" i="1">
                                  <a:latin typeface="Cambria Math" panose="02040503050406030204" pitchFamily="18" charset="0"/>
                                </a:rPr>
                                <m:t>3.705</m:t>
                              </m:r>
                            </m:num>
                            <m:den>
                              <m:r>
                                <a:rPr lang="es-MX" sz="1900" b="0" i="1">
                                  <a:latin typeface="Cambria Math" panose="02040503050406030204" pitchFamily="18" charset="0"/>
                                </a:rPr>
                                <m:t>11.95</m:t>
                              </m:r>
                            </m:den>
                          </m:f>
                          <m:r>
                            <a:rPr lang="es-MX" sz="1900" b="0" i="1">
                              <a:latin typeface="Cambria Math" panose="02040503050406030204" pitchFamily="18" charset="0"/>
                            </a:rPr>
                            <m:t>+0</m:t>
                          </m:r>
                        </m:e>
                      </m:d>
                      <m:r>
                        <a:rPr lang="es-MX" sz="1900" b="0" i="1">
                          <a:latin typeface="Cambria Math" panose="02040503050406030204" pitchFamily="18" charset="0"/>
                        </a:rPr>
                        <m:t>=0.952</m:t>
                      </m:r>
                      <m:r>
                        <a:rPr lang="es-MX" sz="1900" b="0" i="1">
                          <a:latin typeface="Cambria Math" panose="02040503050406030204" pitchFamily="18" charset="0"/>
                          <a:ea typeface="Cambria Math"/>
                        </a:rPr>
                        <m:t>&lt;1.0</m:t>
                      </m:r>
                    </m:oMath>
                  </m:oMathPara>
                </a14:m>
                <a:endParaRPr lang="es-MX" sz="1900" dirty="0"/>
              </a:p>
              <a:p>
                <a:pPr marL="0" indent="0" algn="ctr">
                  <a:buNone/>
                </a:pPr>
                <a:endParaRPr lang="es-MX" sz="1900" b="1" dirty="0" smtClean="0"/>
              </a:p>
              <a:p>
                <a:pPr marL="0" indent="0" algn="ctr">
                  <a:buNone/>
                </a:pPr>
                <a:r>
                  <a:rPr lang="es-MX" sz="1900" b="1" dirty="0" smtClean="0"/>
                  <a:t>Es satisfactorio</a:t>
                </a:r>
                <a:endParaRPr lang="es-MX" sz="1900" dirty="0"/>
              </a:p>
              <a:p>
                <a:pPr marL="0" indent="0" algn="ctr">
                  <a:buNone/>
                </a:pPr>
                <a:r>
                  <a:rPr lang="es-MX" sz="1900" dirty="0"/>
                  <a:t>Use un perfil </a:t>
                </a:r>
                <a:r>
                  <a:rPr lang="es-MX" sz="1900" dirty="0" smtClean="0"/>
                  <a:t>WT6”x20</a:t>
                </a:r>
                <a:endParaRPr lang="es-MX" sz="1900" dirty="0"/>
              </a:p>
              <a:p>
                <a:pPr marL="0" indent="0">
                  <a:buNone/>
                </a:pP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4530725"/>
              </a:xfrm>
              <a:blipFill>
                <a:blip r:embed="rId4"/>
                <a:stretch>
                  <a:fillRect l="-587" t="-1346"/>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79</a:t>
            </a:fld>
            <a:r>
              <a:rPr lang="es-MX"/>
              <a:t>/97</a:t>
            </a:r>
            <a:endParaRPr lang="es-MX" dirty="0"/>
          </a:p>
        </p:txBody>
      </p:sp>
    </p:spTree>
    <p:extLst>
      <p:ext uri="{BB962C8B-B14F-4D97-AF65-F5344CB8AC3E}">
        <p14:creationId xmlns:p14="http://schemas.microsoft.com/office/powerpoint/2010/main" val="3719619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EJEMPLO-SOLUCIÓN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Rectangle 1042"/>
          <p:cNvSpPr>
            <a:spLocks noChangeArrowheads="1"/>
          </p:cNvSpPr>
          <p:nvPr/>
        </p:nvSpPr>
        <p:spPr bwMode="blackGray">
          <a:xfrm>
            <a:off x="474561" y="1598357"/>
            <a:ext cx="9354448" cy="2528888"/>
          </a:xfrm>
          <a:prstGeom prst="rect">
            <a:avLst/>
          </a:prstGeom>
          <a:noFill/>
          <a:ln w="9525">
            <a:noFill/>
            <a:miter lim="800000"/>
            <a:headEnd/>
            <a:tailEnd/>
          </a:ln>
          <a:effectLst/>
        </p:spPr>
        <p:txBody>
          <a:bodyPr lIns="92075" tIns="46038" rIns="92075" bIns="46038" anchor="ctr"/>
          <a:lstStyle/>
          <a:p>
            <a:pPr algn="just" fontAlgn="base">
              <a:spcBef>
                <a:spcPct val="0"/>
              </a:spcBef>
              <a:spcAft>
                <a:spcPct val="0"/>
              </a:spcAft>
              <a:defRPr/>
            </a:pPr>
            <a:r>
              <a:rPr lang="es-ES" sz="1900" dirty="0"/>
              <a:t>Como se mostró en la sección 6.3 los momentos aplicados en las Ecuaciones </a:t>
            </a:r>
            <a:r>
              <a:rPr lang="es-ES" sz="1900" dirty="0" smtClean="0"/>
              <a:t>H1-1a  </a:t>
            </a:r>
            <a:r>
              <a:rPr lang="es-ES" sz="1900" dirty="0"/>
              <a:t>y </a:t>
            </a:r>
            <a:r>
              <a:rPr lang="es-ES" sz="1900" dirty="0" smtClean="0"/>
              <a:t>H1-1b</a:t>
            </a:r>
            <a:r>
              <a:rPr lang="es-ES" sz="1900" dirty="0"/>
              <a:t>, respectivamente del AISC, son a veces incrementados por la amplificación de momento. El propósito de este ejemplo es ilustrar como funcionan las fórmulas de interacción. </a:t>
            </a:r>
          </a:p>
          <a:p>
            <a:pPr algn="just" fontAlgn="base">
              <a:spcBef>
                <a:spcPct val="0"/>
              </a:spcBef>
              <a:spcAft>
                <a:spcPct val="0"/>
              </a:spcAft>
              <a:defRPr/>
            </a:pPr>
            <a:r>
              <a:rPr lang="es-ES" sz="1900" dirty="0"/>
              <a:t>De las tablas de carga para columnas, la resistencia de diseño por compresión axial de un perfil W8” x 58 con </a:t>
            </a:r>
            <a:r>
              <a:rPr lang="es-ES" sz="1900" dirty="0" err="1"/>
              <a:t>Fy</a:t>
            </a:r>
            <a:r>
              <a:rPr lang="es-ES" sz="1900" dirty="0"/>
              <a:t> = 50 </a:t>
            </a:r>
            <a:r>
              <a:rPr lang="es-ES" sz="1900" dirty="0" err="1"/>
              <a:t>ksi</a:t>
            </a:r>
            <a:r>
              <a:rPr lang="es-ES" sz="1900" dirty="0"/>
              <a:t> y una longitud efectiva </a:t>
            </a:r>
            <a:r>
              <a:rPr lang="es-ES" sz="1900" dirty="0" err="1"/>
              <a:t>K</a:t>
            </a:r>
            <a:r>
              <a:rPr lang="es-ES" sz="1400" dirty="0" err="1"/>
              <a:t>y</a:t>
            </a:r>
            <a:r>
              <a:rPr lang="es-ES" sz="1900" dirty="0" err="1"/>
              <a:t>L</a:t>
            </a:r>
            <a:r>
              <a:rPr lang="es-ES" sz="1900" dirty="0"/>
              <a:t> = 1.0 X 17 pies, es </a:t>
            </a:r>
            <a:r>
              <a:rPr lang="el-GR" sz="1900" dirty="0">
                <a:cs typeface="Calibri"/>
              </a:rPr>
              <a:t>Ø</a:t>
            </a:r>
            <a:r>
              <a:rPr lang="es-MX" sz="1400" dirty="0">
                <a:cs typeface="Calibri"/>
              </a:rPr>
              <a:t>c</a:t>
            </a:r>
            <a:r>
              <a:rPr lang="es-MX" sz="1900" dirty="0">
                <a:cs typeface="Calibri"/>
              </a:rPr>
              <a:t> </a:t>
            </a:r>
            <a:r>
              <a:rPr lang="es-MX" sz="1900" dirty="0" err="1">
                <a:cs typeface="Calibri"/>
              </a:rPr>
              <a:t>P</a:t>
            </a:r>
            <a:r>
              <a:rPr lang="es-MX" sz="1400" dirty="0" err="1">
                <a:cs typeface="Calibri"/>
              </a:rPr>
              <a:t>n</a:t>
            </a:r>
            <a:r>
              <a:rPr lang="es-MX" sz="1900" dirty="0">
                <a:cs typeface="Calibri"/>
              </a:rPr>
              <a:t> = 635 </a:t>
            </a:r>
            <a:r>
              <a:rPr lang="es-MX" sz="1900" dirty="0" err="1">
                <a:cs typeface="Calibri"/>
              </a:rPr>
              <a:t>kips</a:t>
            </a:r>
            <a:r>
              <a:rPr lang="es-MX" sz="1900" dirty="0">
                <a:cs typeface="Calibri"/>
              </a:rPr>
              <a:t>.</a:t>
            </a:r>
          </a:p>
          <a:p>
            <a:pPr algn="just" fontAlgn="base">
              <a:spcBef>
                <a:spcPct val="0"/>
              </a:spcBef>
              <a:spcAft>
                <a:spcPct val="0"/>
              </a:spcAft>
              <a:defRPr/>
            </a:pPr>
            <a:r>
              <a:rPr lang="es-MX" sz="1900" dirty="0">
                <a:cs typeface="Calibri"/>
              </a:rPr>
              <a:t>Como la flexión es respecto al eje fuerte, el momento de diseño </a:t>
            </a:r>
            <a:r>
              <a:rPr lang="es-MX" sz="1900" dirty="0" err="1">
                <a:cs typeface="Calibri"/>
              </a:rPr>
              <a:t>Ø</a:t>
            </a:r>
            <a:r>
              <a:rPr lang="es-MX" sz="1400" dirty="0" err="1">
                <a:cs typeface="Calibri"/>
              </a:rPr>
              <a:t>b</a:t>
            </a:r>
            <a:r>
              <a:rPr lang="es-MX" sz="1900" dirty="0">
                <a:cs typeface="Calibri"/>
              </a:rPr>
              <a:t> Mn para  </a:t>
            </a:r>
            <a:r>
              <a:rPr lang="es-MX" sz="1900" dirty="0" err="1">
                <a:cs typeface="Calibri"/>
              </a:rPr>
              <a:t>C</a:t>
            </a:r>
            <a:r>
              <a:rPr lang="es-MX" sz="1400" dirty="0" err="1">
                <a:cs typeface="Calibri"/>
              </a:rPr>
              <a:t>b</a:t>
            </a:r>
            <a:r>
              <a:rPr lang="es-MX" sz="1900" dirty="0">
                <a:cs typeface="Calibri"/>
              </a:rPr>
              <a:t> = 1.0 puede obtenerse de las cartas de diseño de vigas en la parte 4 del manual. </a:t>
            </a:r>
            <a:r>
              <a:rPr lang="es-ES" sz="1900" dirty="0"/>
              <a:t>  </a:t>
            </a:r>
          </a:p>
        </p:txBody>
      </p:sp>
      <p:sp>
        <p:nvSpPr>
          <p:cNvPr id="15" name="8 CuadroTexto"/>
          <p:cNvSpPr txBox="1"/>
          <p:nvPr/>
        </p:nvSpPr>
        <p:spPr>
          <a:xfrm>
            <a:off x="3286254" y="4661596"/>
            <a:ext cx="4294758" cy="384721"/>
          </a:xfrm>
          <a:prstGeom prst="rect">
            <a:avLst/>
          </a:prstGeom>
          <a:noFill/>
        </p:spPr>
        <p:txBody>
          <a:bodyPr wrap="square">
            <a:spAutoFit/>
          </a:bodyPr>
          <a:lstStyle/>
          <a:p>
            <a:pPr fontAlgn="base">
              <a:spcBef>
                <a:spcPct val="0"/>
              </a:spcBef>
              <a:spcAft>
                <a:spcPct val="0"/>
              </a:spcAft>
              <a:defRPr/>
            </a:pPr>
            <a:r>
              <a:rPr lang="es-MX" sz="1900" dirty="0"/>
              <a:t>Para una longitud no soportada Lb = 17 ft </a:t>
            </a:r>
          </a:p>
        </p:txBody>
      </p:sp>
      <p:sp>
        <p:nvSpPr>
          <p:cNvPr id="17" name="9 CuadroTexto"/>
          <p:cNvSpPr txBox="1"/>
          <p:nvPr/>
        </p:nvSpPr>
        <p:spPr>
          <a:xfrm>
            <a:off x="2859973" y="5512812"/>
            <a:ext cx="4721039" cy="369887"/>
          </a:xfrm>
          <a:prstGeom prst="rect">
            <a:avLst/>
          </a:prstGeom>
          <a:noFill/>
        </p:spPr>
        <p:txBody>
          <a:bodyPr wrap="square">
            <a:spAutoFit/>
          </a:bodyPr>
          <a:lstStyle/>
          <a:p>
            <a:pPr algn="ctr" fontAlgn="base">
              <a:spcBef>
                <a:spcPct val="0"/>
              </a:spcBef>
              <a:spcAft>
                <a:spcPct val="0"/>
              </a:spcAft>
              <a:defRPr/>
            </a:pPr>
            <a:r>
              <a:rPr lang="es-MX" dirty="0" err="1">
                <a:latin typeface="Calibri"/>
                <a:cs typeface="Calibri"/>
              </a:rPr>
              <a:t>Ø</a:t>
            </a:r>
            <a:r>
              <a:rPr lang="es-MX" sz="1400" dirty="0" err="1">
                <a:latin typeface="Calibri"/>
                <a:cs typeface="Calibri"/>
              </a:rPr>
              <a:t>b</a:t>
            </a:r>
            <a:r>
              <a:rPr lang="es-MX" dirty="0">
                <a:latin typeface="Calibri"/>
                <a:cs typeface="Calibri"/>
              </a:rPr>
              <a:t> </a:t>
            </a:r>
            <a:r>
              <a:rPr lang="es-MX" i="1" dirty="0">
                <a:latin typeface="Calibri"/>
                <a:cs typeface="Calibri"/>
              </a:rPr>
              <a:t>Mn</a:t>
            </a:r>
            <a:r>
              <a:rPr lang="es-MX" dirty="0">
                <a:latin typeface="Calibri"/>
                <a:cs typeface="Calibri"/>
              </a:rPr>
              <a:t> = 202  </a:t>
            </a:r>
            <a:r>
              <a:rPr lang="es-MX" dirty="0" err="1">
                <a:latin typeface="Calibri"/>
                <a:cs typeface="Calibri"/>
              </a:rPr>
              <a:t>kips</a:t>
            </a:r>
            <a:r>
              <a:rPr lang="es-MX" dirty="0">
                <a:latin typeface="Calibri"/>
                <a:cs typeface="Calibri"/>
              </a:rPr>
              <a:t>-ft</a:t>
            </a:r>
            <a:endParaRPr lang="es-MX" dirty="0">
              <a:latin typeface="Comic Sans MS" pitchFamily="66" charset="0"/>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8</a:t>
            </a:fld>
            <a:r>
              <a:rPr lang="es-MX"/>
              <a:t>/97</a:t>
            </a:r>
            <a:endParaRPr lang="es-MX" dirty="0"/>
          </a:p>
        </p:txBody>
      </p:sp>
    </p:spTree>
    <p:extLst>
      <p:ext uri="{BB962C8B-B14F-4D97-AF65-F5344CB8AC3E}">
        <p14:creationId xmlns:p14="http://schemas.microsoft.com/office/powerpoint/2010/main" val="11060290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40"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1" name="10 CuadroTexto"/>
          <p:cNvSpPr txBox="1"/>
          <p:nvPr/>
        </p:nvSpPr>
        <p:spPr>
          <a:xfrm>
            <a:off x="179935" y="2902917"/>
            <a:ext cx="10081120" cy="707886"/>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MX"/>
            </a:defPPr>
            <a:lvl1pPr algn="ctr">
              <a:defRPr sz="4000" b="1">
                <a:ln w="11430"/>
                <a:solidFill>
                  <a:prstClr val="white"/>
                </a:solidFill>
                <a:effectLst>
                  <a:outerShdw blurRad="80000" dist="40000" dir="5040000" algn="tl">
                    <a:srgbClr val="000000">
                      <a:alpha val="30000"/>
                    </a:srgbClr>
                  </a:outerShdw>
                </a:effectLst>
              </a:defRPr>
            </a:lvl1pPr>
          </a:lstStyle>
          <a:p>
            <a:r>
              <a:rPr lang="es-MX" dirty="0"/>
              <a:t>DISEÑO DE PLACAS DE BASE PARA COLUMNAS</a:t>
            </a:r>
          </a:p>
        </p:txBody>
      </p:sp>
      <p:sp>
        <p:nvSpPr>
          <p:cNvPr id="8"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80</a:t>
            </a:fld>
            <a:r>
              <a:rPr lang="es-MX"/>
              <a:t>/97</a:t>
            </a:r>
            <a:endParaRPr lang="es-MX" dirty="0"/>
          </a:p>
        </p:txBody>
      </p:sp>
    </p:spTree>
    <p:extLst>
      <p:ext uri="{BB962C8B-B14F-4D97-AF65-F5344CB8AC3E}">
        <p14:creationId xmlns:p14="http://schemas.microsoft.com/office/powerpoint/2010/main" val="17226501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PLACAS DE APOYO PARA VIGAS Y PLACAS BASE PARA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a:spLocks noGrp="1"/>
          </p:cNvSpPr>
          <p:nvPr>
            <p:ph idx="1"/>
          </p:nvPr>
        </p:nvSpPr>
        <p:spPr>
          <a:xfrm>
            <a:off x="474561" y="1817312"/>
            <a:ext cx="9354448" cy="4824536"/>
          </a:xfrm>
        </p:spPr>
        <p:txBody>
          <a:bodyPr>
            <a:noAutofit/>
          </a:bodyPr>
          <a:lstStyle/>
          <a:p>
            <a:pPr marL="0" indent="0" algn="just">
              <a:buNone/>
              <a:defRPr/>
            </a:pPr>
            <a:r>
              <a:rPr lang="es-ES" sz="1900" dirty="0"/>
              <a:t>El procedimiento de diseño para placas de base para columnas es similar al usado para las placas de apoyo de vigas y por es razón los consideramos juntos. La determinación del espesor de una placa de base para columnas requiere la consideración de la flexión. En ambos </a:t>
            </a:r>
            <a:r>
              <a:rPr lang="es-ES" sz="1900" dirty="0" smtClean="0"/>
              <a:t>casos; </a:t>
            </a:r>
            <a:r>
              <a:rPr lang="es-ES" sz="1900" dirty="0"/>
              <a:t>la función de la placa es distribuir una carga concentrada al material del soporte.</a:t>
            </a:r>
          </a:p>
          <a:p>
            <a:pPr marL="0" indent="0" algn="just">
              <a:buNone/>
              <a:defRPr/>
            </a:pPr>
            <a:endParaRPr lang="es-ES" sz="1900" dirty="0"/>
          </a:p>
          <a:p>
            <a:pPr algn="just">
              <a:defRPr/>
            </a:pPr>
            <a:r>
              <a:rPr lang="es-ES" sz="1900" dirty="0"/>
              <a:t>El diseño de la placa de apoyo consta de tres pasos:</a:t>
            </a:r>
          </a:p>
          <a:p>
            <a:pPr marL="800100" lvl="1" indent="-342900" algn="just">
              <a:buFont typeface="+mj-lt"/>
              <a:buAutoNum type="arabicPeriod"/>
              <a:defRPr/>
            </a:pPr>
            <a:r>
              <a:rPr lang="es-ES" sz="1900" dirty="0" smtClean="0"/>
              <a:t>Determinar </a:t>
            </a:r>
            <a:r>
              <a:rPr lang="es-ES" sz="1900" dirty="0"/>
              <a:t>la dimensión </a:t>
            </a:r>
            <a:r>
              <a:rPr lang="es-ES" sz="1900" dirty="0" smtClean="0"/>
              <a:t>N, </a:t>
            </a:r>
            <a:r>
              <a:rPr lang="es-ES" sz="1900" dirty="0"/>
              <a:t>de manera que se impidan la fluencia del alma y el aplastamiento de la misma.</a:t>
            </a:r>
          </a:p>
          <a:p>
            <a:pPr marL="800100" lvl="1" indent="-342900" algn="just">
              <a:buFont typeface="+mj-lt"/>
              <a:buAutoNum type="arabicPeriod"/>
              <a:defRPr/>
            </a:pPr>
            <a:r>
              <a:rPr lang="es-ES" sz="1900" dirty="0"/>
              <a:t>Determine la dimensión </a:t>
            </a:r>
            <a:r>
              <a:rPr lang="es-ES" sz="1900" dirty="0" smtClean="0"/>
              <a:t>B, </a:t>
            </a:r>
            <a:r>
              <a:rPr lang="es-ES" sz="1900" dirty="0"/>
              <a:t>de manera que el área B*N sea suficiente para impedir que el material de soporte (usualmente concreto) sea aplastado por apoyo.</a:t>
            </a:r>
          </a:p>
          <a:p>
            <a:pPr marL="800100" lvl="1" indent="-342900" algn="just">
              <a:buFont typeface="+mj-lt"/>
              <a:buAutoNum type="arabicPeriod"/>
              <a:defRPr/>
            </a:pPr>
            <a:r>
              <a:rPr lang="es-ES" sz="1900" dirty="0"/>
              <a:t>Determine el espesor </a:t>
            </a:r>
            <a:r>
              <a:rPr lang="es-ES" sz="1900" dirty="0" smtClean="0"/>
              <a:t>t, </a:t>
            </a:r>
            <a:r>
              <a:rPr lang="es-ES" sz="1900" dirty="0"/>
              <a:t>de manera que la placa tenga suficiente resistencia por flexión.</a:t>
            </a:r>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81</a:t>
            </a:fld>
            <a:r>
              <a:rPr lang="es-MX"/>
              <a:t>/97</a:t>
            </a:r>
            <a:endParaRPr lang="es-MX" dirty="0"/>
          </a:p>
        </p:txBody>
      </p:sp>
    </p:spTree>
    <p:extLst>
      <p:ext uri="{BB962C8B-B14F-4D97-AF65-F5344CB8AC3E}">
        <p14:creationId xmlns:p14="http://schemas.microsoft.com/office/powerpoint/2010/main" val="10631851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FLUENCIA DEL ALMA</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26018"/>
                <a:ext cx="9354448" cy="5249912"/>
              </a:xfrm>
            </p:spPr>
            <p:txBody>
              <a:bodyPr>
                <a:normAutofit/>
              </a:bodyPr>
              <a:lstStyle/>
              <a:p>
                <a:pPr marL="0" indent="0" algn="just">
                  <a:buNone/>
                </a:pPr>
                <a:r>
                  <a:rPr lang="es-MX" sz="1900" dirty="0"/>
                  <a:t>La fluencia del alma es el aplastamiento compresivo del alma de una viga causado por la aplicación de una fuerza de compresión al patín directamente </a:t>
                </a:r>
                <a:r>
                  <a:rPr lang="es-MX" sz="1900" dirty="0" smtClean="0"/>
                  <a:t>arriba-abajo </a:t>
                </a:r>
                <a:r>
                  <a:rPr lang="es-MX" sz="1900" dirty="0"/>
                  <a:t>del alma.</a:t>
                </a:r>
              </a:p>
              <a:p>
                <a:pPr marL="0" indent="0" algn="just">
                  <a:buNone/>
                </a:pPr>
                <a:r>
                  <a:rPr lang="es-MX" sz="1900" dirty="0"/>
                  <a:t>La fluencia ocurre cuando el esfuerzo de compresión sobre una sección horizontal por el alma alcanza el punto de fluencia. Cuando la carga es transmitida por una placa, se supone que la fluencia del alma tiene lugar sobre la sección mas cercana de ancho </a:t>
                </a:r>
                <a:r>
                  <a:rPr lang="es-MX" sz="1900" dirty="0" err="1"/>
                  <a:t>tw</a:t>
                </a:r>
                <a:r>
                  <a:rPr lang="es-MX" sz="1900" dirty="0"/>
                  <a:t>. </a:t>
                </a:r>
              </a:p>
              <a:p>
                <a:pPr marL="0" indent="0" algn="just">
                  <a:buNone/>
                </a:pPr>
                <a:r>
                  <a:rPr lang="es-MX" sz="1900" dirty="0"/>
                  <a:t>La resistencia nominal por fluencia del alma en el soporte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𝑅</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2.5</m:t>
                          </m:r>
                          <m:r>
                            <a:rPr lang="es-MX" sz="1900" b="0" i="1" smtClean="0">
                              <a:latin typeface="Cambria Math" panose="02040503050406030204" pitchFamily="18" charset="0"/>
                            </a:rPr>
                            <m:t>𝑘</m:t>
                          </m:r>
                          <m:r>
                            <a:rPr lang="es-MX" sz="1900" b="0" i="1" smtClean="0">
                              <a:latin typeface="Cambria Math" panose="02040503050406030204" pitchFamily="18" charset="0"/>
                            </a:rPr>
                            <m:t>+</m:t>
                          </m:r>
                          <m:r>
                            <a:rPr lang="es-MX" sz="1900" b="0" i="1" smtClean="0">
                              <a:latin typeface="Cambria Math" panose="02040503050406030204" pitchFamily="18" charset="0"/>
                            </a:rPr>
                            <m:t>𝑁</m:t>
                          </m:r>
                        </m:e>
                      </m:d>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𝑡</m:t>
                          </m:r>
                        </m:e>
                        <m:sub>
                          <m:r>
                            <a:rPr lang="es-MX" sz="1900" b="0" i="1" smtClean="0">
                              <a:latin typeface="Cambria Math" panose="02040503050406030204" pitchFamily="18" charset="0"/>
                            </a:rPr>
                            <m:t>𝑤</m:t>
                          </m:r>
                        </m:sub>
                      </m:sSub>
                    </m:oMath>
                  </m:oMathPara>
                </a14:m>
                <a:endParaRPr lang="es-MX" sz="1900" dirty="0"/>
              </a:p>
              <a:p>
                <a:pPr marL="0" indent="0" algn="just">
                  <a:buNone/>
                </a:pPr>
                <a:r>
                  <a:rPr lang="es-MX" sz="1900" dirty="0"/>
                  <a:t>La </a:t>
                </a:r>
                <a:r>
                  <a:rPr lang="es-MX" sz="1900" dirty="0" smtClean="0"/>
                  <a:t>longitud, N, </a:t>
                </a:r>
                <a:r>
                  <a:rPr lang="es-MX" sz="1900" dirty="0"/>
                  <a:t>de apoyo en el soporte no debe ser menor que k. En la carga anterior la longitud de la sección sometida a fluencia es:</a:t>
                </a:r>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2</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2.5</m:t>
                          </m:r>
                        </m:e>
                      </m:d>
                      <m:r>
                        <a:rPr lang="es-MX" sz="1900" b="0" i="1" smtClean="0">
                          <a:latin typeface="Cambria Math" panose="02040503050406030204" pitchFamily="18" charset="0"/>
                        </a:rPr>
                        <m:t>+</m:t>
                      </m:r>
                      <m:r>
                        <a:rPr lang="es-MX" sz="1900" b="0" i="1" smtClean="0">
                          <a:latin typeface="Cambria Math" panose="02040503050406030204" pitchFamily="18" charset="0"/>
                        </a:rPr>
                        <m:t>𝑁</m:t>
                      </m:r>
                      <m:r>
                        <a:rPr lang="es-MX" sz="1900" b="0" i="1" smtClean="0">
                          <a:latin typeface="Cambria Math" panose="02040503050406030204" pitchFamily="18" charset="0"/>
                        </a:rPr>
                        <m:t>=5</m:t>
                      </m:r>
                      <m:r>
                        <a:rPr lang="es-MX" sz="1900" b="0" i="1" smtClean="0">
                          <a:latin typeface="Cambria Math" panose="02040503050406030204" pitchFamily="18" charset="0"/>
                        </a:rPr>
                        <m:t>𝑘</m:t>
                      </m:r>
                      <m:r>
                        <a:rPr lang="es-MX" sz="1900" b="0" i="1" smtClean="0">
                          <a:latin typeface="Cambria Math" panose="02040503050406030204" pitchFamily="18" charset="0"/>
                        </a:rPr>
                        <m:t>+</m:t>
                      </m:r>
                      <m:r>
                        <a:rPr lang="es-MX" sz="1900" b="0" i="1" smtClean="0">
                          <a:latin typeface="Cambria Math" panose="02040503050406030204" pitchFamily="18" charset="0"/>
                        </a:rPr>
                        <m:t>𝑁</m:t>
                      </m:r>
                    </m:oMath>
                  </m:oMathPara>
                </a14:m>
                <a:endParaRPr lang="es-MX" sz="1900" dirty="0"/>
              </a:p>
              <a:p>
                <a:pPr marL="0" indent="0" algn="just">
                  <a:buNone/>
                </a:pPr>
                <a:r>
                  <a:rPr lang="es-MX" sz="1900" dirty="0"/>
                  <a:t>Y la resistencia nominal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a:latin typeface="Cambria Math" panose="02040503050406030204" pitchFamily="18" charset="0"/>
                        </a:rPr>
                        <m:t>=</m:t>
                      </m:r>
                      <m:d>
                        <m:dPr>
                          <m:ctrlPr>
                            <a:rPr lang="es-MX" sz="1900" i="1">
                              <a:latin typeface="Cambria Math" panose="02040503050406030204" pitchFamily="18" charset="0"/>
                            </a:rPr>
                          </m:ctrlPr>
                        </m:dPr>
                        <m:e>
                          <m:r>
                            <a:rPr lang="es-MX" sz="1900" i="1">
                              <a:latin typeface="Cambria Math" panose="02040503050406030204" pitchFamily="18" charset="0"/>
                            </a:rPr>
                            <m:t>5</m:t>
                          </m:r>
                          <m:r>
                            <a:rPr lang="es-MX" sz="1900" i="1">
                              <a:latin typeface="Cambria Math" panose="02040503050406030204" pitchFamily="18" charset="0"/>
                            </a:rPr>
                            <m:t>𝑘</m:t>
                          </m:r>
                          <m:r>
                            <a:rPr lang="es-MX" sz="1900" i="1">
                              <a:latin typeface="Cambria Math" panose="02040503050406030204" pitchFamily="18" charset="0"/>
                            </a:rPr>
                            <m:t>+</m:t>
                          </m:r>
                          <m:r>
                            <a:rPr lang="es-MX" sz="1900" i="1">
                              <a:latin typeface="Cambria Math" panose="02040503050406030204" pitchFamily="18" charset="0"/>
                            </a:rPr>
                            <m:t>𝑁</m:t>
                          </m:r>
                        </m:e>
                      </m:d>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oMath>
                  </m:oMathPara>
                </a14:m>
                <a:endParaRPr lang="es-MX" sz="1900" dirty="0"/>
              </a:p>
              <a:p>
                <a:pPr marL="0" indent="0" algn="just">
                  <a:buNone/>
                </a:pPr>
                <a:r>
                  <a:rPr lang="es-MX" sz="1900" dirty="0"/>
                  <a:t>La resistencia de diseño </a:t>
                </a:r>
                <a:r>
                  <a:rPr lang="el-GR" sz="1900" dirty="0">
                    <a:cs typeface="Calibri"/>
                  </a:rPr>
                  <a:t>φ</a:t>
                </a:r>
                <a:r>
                  <a:rPr lang="es-MX" sz="1900" dirty="0">
                    <a:cs typeface="Calibri"/>
                  </a:rPr>
                  <a:t>Rn, donde </a:t>
                </a:r>
                <a:r>
                  <a:rPr lang="el-GR" sz="1900" dirty="0" smtClean="0">
                    <a:cs typeface="Calibri"/>
                  </a:rPr>
                  <a:t>φ</a:t>
                </a:r>
                <a:r>
                  <a:rPr lang="es-ES" sz="1900" dirty="0" smtClean="0">
                    <a:cs typeface="Calibri"/>
                  </a:rPr>
                  <a:t> </a:t>
                </a:r>
                <a:r>
                  <a:rPr lang="es-MX" sz="1900" dirty="0" smtClean="0">
                    <a:cs typeface="Calibri"/>
                  </a:rPr>
                  <a:t>= 1.0</a:t>
                </a:r>
                <a:r>
                  <a:rPr lang="es-MX" sz="1900" dirty="0">
                    <a:cs typeface="Calibri"/>
                  </a:rPr>
                  <a:t>.</a:t>
                </a:r>
                <a:endParaRPr lang="es-MX" sz="1900" dirty="0"/>
              </a:p>
              <a:p>
                <a:pPr marL="0" indent="0" algn="just">
                  <a:buNone/>
                </a:pP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26018"/>
                <a:ext cx="9354448" cy="5249912"/>
              </a:xfrm>
              <a:blipFill>
                <a:blip r:embed="rId4"/>
                <a:stretch>
                  <a:fillRect l="-652" t="-1161"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82</a:t>
            </a:fld>
            <a:r>
              <a:rPr lang="es-MX"/>
              <a:t>/97</a:t>
            </a:r>
            <a:endParaRPr lang="es-MX" dirty="0"/>
          </a:p>
        </p:txBody>
      </p:sp>
      <p:sp>
        <p:nvSpPr>
          <p:cNvPr id="8" name="Rectángulo 7">
            <a:extLst>
              <a:ext uri="{FF2B5EF4-FFF2-40B4-BE49-F238E27FC236}">
                <a16:creationId xmlns:a16="http://schemas.microsoft.com/office/drawing/2014/main" id="{AD27717F-0F76-4FBB-8F47-B6E14196936A}"/>
              </a:ext>
            </a:extLst>
          </p:cNvPr>
          <p:cNvSpPr/>
          <p:nvPr/>
        </p:nvSpPr>
        <p:spPr>
          <a:xfrm>
            <a:off x="6910349" y="3429000"/>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a:t>(K1-3)</a:t>
            </a:r>
          </a:p>
        </p:txBody>
      </p:sp>
    </p:spTree>
    <p:extLst>
      <p:ext uri="{BB962C8B-B14F-4D97-AF65-F5344CB8AC3E}">
        <p14:creationId xmlns:p14="http://schemas.microsoft.com/office/powerpoint/2010/main" val="36735876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APLASTAMIENTO DEL ALMA</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48015"/>
                <a:ext cx="9354448" cy="4968552"/>
              </a:xfrm>
            </p:spPr>
            <p:txBody>
              <a:bodyPr>
                <a:normAutofit/>
              </a:bodyPr>
              <a:lstStyle/>
              <a:p>
                <a:pPr marL="0" indent="0" algn="just">
                  <a:buNone/>
                </a:pPr>
                <a:r>
                  <a:rPr lang="es-MX" sz="1900" dirty="0" smtClean="0"/>
                  <a:t>El aplastamiento del alma, es el pandeo del alma provocada por la fuerza de compresión trasmitida a través del patín. Para una carga interior, la resistencia nominal por aplastamiento del alma es:</a:t>
                </a:r>
              </a:p>
              <a:p>
                <a:pPr algn="just"/>
                <a14:m>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a:latin typeface="Cambria Math" panose="02040503050406030204" pitchFamily="18" charset="0"/>
                      </a:rPr>
                      <m:t>=135</m:t>
                    </m:r>
                    <m:sSubSup>
                      <m:sSubSupPr>
                        <m:ctrlPr>
                          <a:rPr lang="es-MX" sz="1900" i="1">
                            <a:latin typeface="Cambria Math" panose="02040503050406030204" pitchFamily="18" charset="0"/>
                          </a:rPr>
                        </m:ctrlPr>
                      </m:sSubSupPr>
                      <m:e>
                        <m:r>
                          <a:rPr lang="es-MX" sz="1900" i="1">
                            <a:latin typeface="Cambria Math" panose="02040503050406030204" pitchFamily="18" charset="0"/>
                          </a:rPr>
                          <m:t>𝑡</m:t>
                        </m:r>
                      </m:e>
                      <m:sub>
                        <m:r>
                          <a:rPr lang="es-MX" sz="1900" i="1">
                            <a:latin typeface="Cambria Math" panose="02040503050406030204" pitchFamily="18" charset="0"/>
                          </a:rPr>
                          <m:t>𝑤</m:t>
                        </m:r>
                      </m:sub>
                      <m:sup>
                        <m:r>
                          <a:rPr lang="es-MX" sz="1900" i="1">
                            <a:latin typeface="Cambria Math" panose="02040503050406030204" pitchFamily="18" charset="0"/>
                          </a:rPr>
                          <m:t>2</m:t>
                        </m:r>
                      </m:sup>
                    </m:sSubSup>
                    <m:r>
                      <a:rPr lang="es-419" sz="1900" b="0" i="1" smtClean="0">
                        <a:latin typeface="Cambria Math" panose="02040503050406030204" pitchFamily="18" charset="0"/>
                      </a:rPr>
                      <m:t> </m:t>
                    </m:r>
                    <m:d>
                      <m:dPr>
                        <m:begChr m:val="["/>
                        <m:endChr m:val="]"/>
                        <m:ctrlPr>
                          <a:rPr lang="es-MX" sz="1900" i="1">
                            <a:latin typeface="Cambria Math" panose="02040503050406030204" pitchFamily="18" charset="0"/>
                          </a:rPr>
                        </m:ctrlPr>
                      </m:dPr>
                      <m:e>
                        <m:r>
                          <a:rPr lang="es-MX" sz="1900" i="1">
                            <a:latin typeface="Cambria Math" panose="02040503050406030204" pitchFamily="18" charset="0"/>
                          </a:rPr>
                          <m:t>1+3</m:t>
                        </m:r>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r>
                                  <a:rPr lang="es-MX" sz="1900" i="1">
                                    <a:latin typeface="Cambria Math" panose="02040503050406030204" pitchFamily="18" charset="0"/>
                                  </a:rPr>
                                  <m:t>𝑁</m:t>
                                </m:r>
                              </m:num>
                              <m:den>
                                <m:r>
                                  <a:rPr lang="es-MX" sz="1900" i="1">
                                    <a:latin typeface="Cambria Math" panose="02040503050406030204" pitchFamily="18" charset="0"/>
                                  </a:rPr>
                                  <m:t>𝑑</m:t>
                                </m:r>
                              </m:den>
                            </m:f>
                          </m:e>
                        </m:d>
                        <m:sSup>
                          <m:sSupPr>
                            <m:ctrlPr>
                              <a:rPr lang="es-MX" sz="1900" i="1">
                                <a:latin typeface="Cambria Math" panose="02040503050406030204" pitchFamily="18" charset="0"/>
                              </a:rPr>
                            </m:ctrlPr>
                          </m:sSupPr>
                          <m:e>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𝑓</m:t>
                                        </m:r>
                                      </m:sub>
                                    </m:sSub>
                                  </m:den>
                                </m:f>
                              </m:e>
                            </m:d>
                          </m:e>
                          <m:sup>
                            <m:r>
                              <a:rPr lang="es-MX" sz="1900" i="1">
                                <a:latin typeface="Cambria Math" panose="02040503050406030204" pitchFamily="18" charset="0"/>
                              </a:rPr>
                              <m:t>1.5</m:t>
                            </m:r>
                          </m:sup>
                        </m:sSup>
                      </m:e>
                    </m:d>
                    <m:rad>
                      <m:radPr>
                        <m:degHide m:val="on"/>
                        <m:ctrlPr>
                          <a:rPr lang="es-MX" sz="1900" i="1">
                            <a:latin typeface="Cambria Math" panose="02040503050406030204" pitchFamily="18" charset="0"/>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𝑓</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den>
                        </m:f>
                      </m:e>
                    </m:rad>
                  </m:oMath>
                </a14:m>
                <a:endParaRPr lang="es-MX" sz="1900" dirty="0"/>
              </a:p>
              <a:p>
                <a:pPr marL="0" indent="0" algn="just">
                  <a:buNone/>
                </a:pPr>
                <a:r>
                  <a:rPr lang="es-MX" sz="1900" dirty="0"/>
                  <a:t>Para </a:t>
                </a:r>
                <a:r>
                  <a:rPr lang="es-MX" sz="1900" dirty="0" smtClean="0"/>
                  <a:t>una </a:t>
                </a:r>
                <a:r>
                  <a:rPr lang="es-MX" sz="1900" dirty="0"/>
                  <a:t>carga en o cerca del  soporte (distancia no mayor que la mitad del peralte de la viga desde el extremo), la resistencia nominal es:</a:t>
                </a:r>
              </a:p>
              <a:p>
                <a:pPr algn="just"/>
                <a14:m>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𝑅</m:t>
                        </m:r>
                      </m:e>
                      <m:sub>
                        <m:r>
                          <a:rPr lang="es-MX" sz="1900" b="0" i="1" smtClean="0">
                            <a:latin typeface="Cambria Math" panose="02040503050406030204" pitchFamily="18" charset="0"/>
                          </a:rPr>
                          <m:t>𝑛</m:t>
                        </m:r>
                      </m:sub>
                    </m:sSub>
                    <m:r>
                      <a:rPr lang="es-MX" sz="1900" b="0" i="1" smtClean="0">
                        <a:latin typeface="Cambria Math" panose="02040503050406030204" pitchFamily="18" charset="0"/>
                      </a:rPr>
                      <m:t>=68</m:t>
                    </m:r>
                    <m:sSubSup>
                      <m:sSubSupPr>
                        <m:ctrlPr>
                          <a:rPr lang="es-MX" sz="1900" i="1">
                            <a:latin typeface="Cambria Math" panose="02040503050406030204" pitchFamily="18" charset="0"/>
                          </a:rPr>
                        </m:ctrlPr>
                      </m:sSubSupPr>
                      <m:e>
                        <m:r>
                          <a:rPr lang="es-MX" sz="1900" i="1">
                            <a:latin typeface="Cambria Math" panose="02040503050406030204" pitchFamily="18" charset="0"/>
                          </a:rPr>
                          <m:t>𝑡</m:t>
                        </m:r>
                      </m:e>
                      <m:sub>
                        <m:r>
                          <a:rPr lang="es-MX" sz="1900" i="1">
                            <a:latin typeface="Cambria Math" panose="02040503050406030204" pitchFamily="18" charset="0"/>
                          </a:rPr>
                          <m:t>𝑤</m:t>
                        </m:r>
                      </m:sub>
                      <m:sup>
                        <m:r>
                          <a:rPr lang="es-MX" sz="1900" i="1">
                            <a:latin typeface="Cambria Math" panose="02040503050406030204" pitchFamily="18" charset="0"/>
                          </a:rPr>
                          <m:t>2</m:t>
                        </m:r>
                      </m:sup>
                    </m:sSubSup>
                    <m:r>
                      <a:rPr lang="es-419" sz="1900" b="0" i="1" smtClean="0">
                        <a:latin typeface="Cambria Math" panose="02040503050406030204" pitchFamily="18" charset="0"/>
                      </a:rPr>
                      <m:t> </m:t>
                    </m:r>
                    <m:d>
                      <m:dPr>
                        <m:begChr m:val="["/>
                        <m:endChr m:val="]"/>
                        <m:ctrlPr>
                          <a:rPr lang="es-MX" sz="1900" b="0" i="1" smtClean="0">
                            <a:latin typeface="Cambria Math" panose="02040503050406030204" pitchFamily="18" charset="0"/>
                          </a:rPr>
                        </m:ctrlPr>
                      </m:dPr>
                      <m:e>
                        <m:r>
                          <a:rPr lang="es-MX" sz="1900" b="0" i="1" smtClean="0">
                            <a:latin typeface="Cambria Math" panose="02040503050406030204" pitchFamily="18" charset="0"/>
                          </a:rPr>
                          <m:t>1+3</m:t>
                        </m:r>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𝑁</m:t>
                                </m:r>
                              </m:num>
                              <m:den>
                                <m:r>
                                  <a:rPr lang="es-MX" sz="1900" b="0" i="1" smtClean="0">
                                    <a:latin typeface="Cambria Math" panose="02040503050406030204" pitchFamily="18" charset="0"/>
                                  </a:rPr>
                                  <m:t>𝑑</m:t>
                                </m:r>
                              </m:den>
                            </m:f>
                          </m:e>
                        </m:d>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𝑡</m:t>
                                        </m:r>
                                      </m:e>
                                      <m:sub>
                                        <m:r>
                                          <a:rPr lang="es-MX" sz="1900" b="0" i="1" smtClean="0">
                                            <a:latin typeface="Cambria Math" panose="02040503050406030204" pitchFamily="18" charset="0"/>
                                          </a:rPr>
                                          <m:t>𝑤</m:t>
                                        </m:r>
                                      </m:sub>
                                    </m:sSub>
                                  </m:num>
                                  <m:den>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𝑡</m:t>
                                        </m:r>
                                      </m:e>
                                      <m:sub>
                                        <m:r>
                                          <a:rPr lang="es-MX" sz="1900" b="0" i="1" smtClean="0">
                                            <a:latin typeface="Cambria Math" panose="02040503050406030204" pitchFamily="18" charset="0"/>
                                          </a:rPr>
                                          <m:t>𝑓</m:t>
                                        </m:r>
                                      </m:sub>
                                    </m:sSub>
                                  </m:den>
                                </m:f>
                              </m:e>
                            </m:d>
                          </m:e>
                          <m:sup>
                            <m:r>
                              <a:rPr lang="es-MX" sz="1900" b="0" i="1" smtClean="0">
                                <a:latin typeface="Cambria Math" panose="02040503050406030204" pitchFamily="18" charset="0"/>
                              </a:rPr>
                              <m:t>1.5</m:t>
                            </m:r>
                          </m:sup>
                        </m:sSup>
                      </m:e>
                    </m:d>
                    <m:rad>
                      <m:radPr>
                        <m:degHide m:val="on"/>
                        <m:ctrlPr>
                          <a:rPr lang="es-MX" sz="1900" b="0" i="1" smtClean="0">
                            <a:latin typeface="Cambria Math" panose="02040503050406030204" pitchFamily="18" charset="0"/>
                          </a:rPr>
                        </m:ctrlPr>
                      </m:radPr>
                      <m:deg/>
                      <m:e>
                        <m:f>
                          <m:fPr>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𝑡</m:t>
                                </m:r>
                              </m:e>
                              <m:sub>
                                <m:r>
                                  <a:rPr lang="es-MX" sz="1900" b="0" i="1" smtClean="0">
                                    <a:latin typeface="Cambria Math" panose="02040503050406030204" pitchFamily="18" charset="0"/>
                                  </a:rPr>
                                  <m:t>𝑓</m:t>
                                </m:r>
                              </m:sub>
                            </m:sSub>
                          </m:num>
                          <m:den>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𝑡</m:t>
                                </m:r>
                              </m:e>
                              <m:sub>
                                <m:r>
                                  <a:rPr lang="es-MX" sz="1900" b="0" i="1" smtClean="0">
                                    <a:latin typeface="Cambria Math" panose="02040503050406030204" pitchFamily="18" charset="0"/>
                                  </a:rPr>
                                  <m:t>𝑤</m:t>
                                </m:r>
                              </m:sub>
                            </m:sSub>
                          </m:den>
                        </m:f>
                      </m:e>
                    </m:rad>
                    <m:r>
                      <a:rPr lang="es-MX" sz="1900" b="0" i="1" smtClean="0">
                        <a:latin typeface="Cambria Math" panose="02040503050406030204" pitchFamily="18" charset="0"/>
                      </a:rPr>
                      <m:t>    </m:t>
                    </m:r>
                    <m:r>
                      <a:rPr lang="es-MX" sz="1900" b="0" i="1" smtClean="0">
                        <a:latin typeface="Cambria Math" panose="02040503050406030204" pitchFamily="18" charset="0"/>
                      </a:rPr>
                      <m:t>𝑝𝑎𝑟𝑎</m:t>
                    </m:r>
                    <m:r>
                      <a:rPr lang="es-419" sz="1900" b="0" i="1" smtClean="0">
                        <a:latin typeface="Cambria Math" panose="02040503050406030204" pitchFamily="18" charset="0"/>
                      </a:rPr>
                      <m:t> </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𝑁</m:t>
                        </m:r>
                      </m:num>
                      <m:den>
                        <m:r>
                          <a:rPr lang="es-MX" sz="1900" b="0" i="1" smtClean="0">
                            <a:latin typeface="Cambria Math" panose="02040503050406030204" pitchFamily="18" charset="0"/>
                          </a:rPr>
                          <m:t>𝑑</m:t>
                        </m:r>
                      </m:den>
                    </m:f>
                    <m:r>
                      <a:rPr lang="es-MX" sz="1900" b="0" i="1" smtClean="0">
                        <a:latin typeface="Cambria Math" panose="02040503050406030204" pitchFamily="18" charset="0"/>
                        <a:ea typeface="Cambria Math"/>
                      </a:rPr>
                      <m:t>≤0.2</m:t>
                    </m:r>
                  </m:oMath>
                </a14:m>
                <a:endParaRPr lang="es-MX" sz="1900" dirty="0"/>
              </a:p>
              <a:p>
                <a:pPr marL="0" indent="0" algn="just">
                  <a:buNone/>
                </a:pPr>
                <a:r>
                  <a:rPr lang="es-MX" sz="1900" dirty="0"/>
                  <a:t>o</a:t>
                </a:r>
              </a:p>
              <a:p>
                <a:pPr algn="just"/>
                <a14:m>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a:latin typeface="Cambria Math" panose="02040503050406030204" pitchFamily="18" charset="0"/>
                      </a:rPr>
                      <m:t>=68</m:t>
                    </m:r>
                    <m:sSubSup>
                      <m:sSubSupPr>
                        <m:ctrlPr>
                          <a:rPr lang="es-MX" sz="1900" i="1">
                            <a:latin typeface="Cambria Math" panose="02040503050406030204" pitchFamily="18" charset="0"/>
                          </a:rPr>
                        </m:ctrlPr>
                      </m:sSubSupPr>
                      <m:e>
                        <m:r>
                          <a:rPr lang="es-MX" sz="1900" i="1">
                            <a:latin typeface="Cambria Math" panose="02040503050406030204" pitchFamily="18" charset="0"/>
                          </a:rPr>
                          <m:t>𝑡</m:t>
                        </m:r>
                      </m:e>
                      <m:sub>
                        <m:r>
                          <a:rPr lang="es-MX" sz="1900" i="1">
                            <a:latin typeface="Cambria Math" panose="02040503050406030204" pitchFamily="18" charset="0"/>
                          </a:rPr>
                          <m:t>𝑤</m:t>
                        </m:r>
                      </m:sub>
                      <m:sup>
                        <m:r>
                          <a:rPr lang="es-MX" sz="1900" i="1">
                            <a:latin typeface="Cambria Math" panose="02040503050406030204" pitchFamily="18" charset="0"/>
                          </a:rPr>
                          <m:t>2</m:t>
                        </m:r>
                      </m:sup>
                    </m:sSubSup>
                    <m:r>
                      <a:rPr lang="es-419" sz="1900" b="0" i="1" smtClean="0">
                        <a:latin typeface="Cambria Math" panose="02040503050406030204" pitchFamily="18" charset="0"/>
                      </a:rPr>
                      <m:t> </m:t>
                    </m:r>
                    <m:d>
                      <m:dPr>
                        <m:begChr m:val="["/>
                        <m:endChr m:val="]"/>
                        <m:ctrlPr>
                          <a:rPr lang="es-MX" sz="1900" i="1">
                            <a:latin typeface="Cambria Math" panose="02040503050406030204" pitchFamily="18" charset="0"/>
                          </a:rPr>
                        </m:ctrlPr>
                      </m:dPr>
                      <m:e>
                        <m:r>
                          <a:rPr lang="es-MX" sz="1900" i="1">
                            <a:latin typeface="Cambria Math" panose="02040503050406030204" pitchFamily="18" charset="0"/>
                          </a:rPr>
                          <m:t>1+</m:t>
                        </m:r>
                        <m:d>
                          <m:dPr>
                            <m:ctrlPr>
                              <a:rPr lang="es-MX" sz="1900" i="1">
                                <a:latin typeface="Cambria Math" panose="02040503050406030204" pitchFamily="18" charset="0"/>
                              </a:rPr>
                            </m:ctrlPr>
                          </m:dPr>
                          <m:e>
                            <m:r>
                              <a:rPr lang="es-MX" sz="1900" b="0" i="1" smtClean="0">
                                <a:latin typeface="Cambria Math" panose="02040503050406030204" pitchFamily="18" charset="0"/>
                              </a:rPr>
                              <m:t>4</m:t>
                            </m:r>
                            <m:f>
                              <m:fPr>
                                <m:ctrlPr>
                                  <a:rPr lang="es-MX" sz="1900" i="1">
                                    <a:latin typeface="Cambria Math" panose="02040503050406030204" pitchFamily="18" charset="0"/>
                                  </a:rPr>
                                </m:ctrlPr>
                              </m:fPr>
                              <m:num>
                                <m:r>
                                  <a:rPr lang="es-MX" sz="1900" i="1">
                                    <a:latin typeface="Cambria Math" panose="02040503050406030204" pitchFamily="18" charset="0"/>
                                  </a:rPr>
                                  <m:t>𝑁</m:t>
                                </m:r>
                              </m:num>
                              <m:den>
                                <m:r>
                                  <a:rPr lang="es-MX" sz="1900" i="1">
                                    <a:latin typeface="Cambria Math" panose="02040503050406030204" pitchFamily="18" charset="0"/>
                                  </a:rPr>
                                  <m:t>𝑑</m:t>
                                </m:r>
                              </m:den>
                            </m:f>
                            <m:r>
                              <a:rPr lang="es-MX" sz="1900" b="0" i="1" smtClean="0">
                                <a:latin typeface="Cambria Math" panose="02040503050406030204" pitchFamily="18" charset="0"/>
                              </a:rPr>
                              <m:t>−0.2</m:t>
                            </m:r>
                          </m:e>
                        </m:d>
                        <m:sSup>
                          <m:sSupPr>
                            <m:ctrlPr>
                              <a:rPr lang="es-MX" sz="1900" i="1">
                                <a:latin typeface="Cambria Math" panose="02040503050406030204" pitchFamily="18" charset="0"/>
                              </a:rPr>
                            </m:ctrlPr>
                          </m:sSupPr>
                          <m:e>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𝑓</m:t>
                                        </m:r>
                                      </m:sub>
                                    </m:sSub>
                                  </m:den>
                                </m:f>
                              </m:e>
                            </m:d>
                          </m:e>
                          <m:sup>
                            <m:r>
                              <a:rPr lang="es-MX" sz="1900" i="1">
                                <a:latin typeface="Cambria Math" panose="02040503050406030204" pitchFamily="18" charset="0"/>
                              </a:rPr>
                              <m:t>1.5</m:t>
                            </m:r>
                          </m:sup>
                        </m:sSup>
                      </m:e>
                    </m:d>
                    <m:rad>
                      <m:radPr>
                        <m:degHide m:val="on"/>
                        <m:ctrlPr>
                          <a:rPr lang="es-MX" sz="1900" i="1">
                            <a:latin typeface="Cambria Math" panose="02040503050406030204" pitchFamily="18" charset="0"/>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𝑓</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den>
                        </m:f>
                      </m:e>
                    </m:rad>
                    <m:r>
                      <a:rPr lang="es-MX" sz="1900" i="1">
                        <a:latin typeface="Cambria Math" panose="02040503050406030204" pitchFamily="18" charset="0"/>
                      </a:rPr>
                      <m:t>    </m:t>
                    </m:r>
                    <m:r>
                      <a:rPr lang="es-MX" sz="1900" i="1">
                        <a:latin typeface="Cambria Math" panose="02040503050406030204" pitchFamily="18" charset="0"/>
                      </a:rPr>
                      <m:t>𝑝𝑎𝑟𝑎</m:t>
                    </m:r>
                    <m:r>
                      <a:rPr lang="es-419" sz="1900" b="0" i="1" smtClean="0">
                        <a:latin typeface="Cambria Math" panose="02040503050406030204" pitchFamily="18" charset="0"/>
                      </a:rPr>
                      <m:t> </m:t>
                    </m:r>
                    <m:f>
                      <m:fPr>
                        <m:ctrlPr>
                          <a:rPr lang="es-MX" sz="1900" i="1">
                            <a:latin typeface="Cambria Math" panose="02040503050406030204" pitchFamily="18" charset="0"/>
                          </a:rPr>
                        </m:ctrlPr>
                      </m:fPr>
                      <m:num>
                        <m:r>
                          <a:rPr lang="es-MX" sz="1900" i="1">
                            <a:latin typeface="Cambria Math" panose="02040503050406030204" pitchFamily="18" charset="0"/>
                          </a:rPr>
                          <m:t>𝑁</m:t>
                        </m:r>
                      </m:num>
                      <m:den>
                        <m:r>
                          <a:rPr lang="es-MX" sz="1900" i="1">
                            <a:latin typeface="Cambria Math" panose="02040503050406030204" pitchFamily="18" charset="0"/>
                          </a:rPr>
                          <m:t>𝑑</m:t>
                        </m:r>
                      </m:den>
                    </m:f>
                    <m:r>
                      <a:rPr lang="es-MX" sz="1900" b="0" i="1" smtClean="0">
                        <a:latin typeface="Cambria Math" panose="02040503050406030204" pitchFamily="18" charset="0"/>
                      </a:rPr>
                      <m:t>&gt;</m:t>
                    </m:r>
                    <m:r>
                      <a:rPr lang="es-MX" sz="1900" i="1">
                        <a:latin typeface="Cambria Math" panose="02040503050406030204" pitchFamily="18" charset="0"/>
                        <a:ea typeface="Cambria Math"/>
                      </a:rPr>
                      <m:t>0.2</m:t>
                    </m:r>
                  </m:oMath>
                </a14:m>
                <a:endParaRPr lang="es-MX" sz="1900" dirty="0"/>
              </a:p>
              <a:p>
                <a:pPr marL="0" indent="0" algn="just">
                  <a:buNone/>
                </a:pPr>
                <a:r>
                  <a:rPr lang="es-MX" sz="1900" dirty="0"/>
                  <a:t>El factor de resistencia para el </a:t>
                </a:r>
                <a:r>
                  <a:rPr lang="es-MX" sz="1900" dirty="0" smtClean="0"/>
                  <a:t>estado </a:t>
                </a:r>
                <a:r>
                  <a:rPr lang="es-MX" sz="1900" dirty="0"/>
                  <a:t>límite </a:t>
                </a:r>
                <a:r>
                  <a:rPr lang="es-MX" sz="1900" dirty="0" smtClean="0"/>
                  <a:t>es: </a:t>
                </a:r>
                <a:r>
                  <a:rPr lang="el-GR" sz="1900" dirty="0" smtClean="0">
                    <a:cs typeface="Calibri"/>
                  </a:rPr>
                  <a:t>φ</a:t>
                </a:r>
                <a:r>
                  <a:rPr lang="es-ES" sz="1900" dirty="0" smtClean="0">
                    <a:cs typeface="Calibri"/>
                  </a:rPr>
                  <a:t> </a:t>
                </a:r>
                <a:r>
                  <a:rPr lang="es-MX" sz="1900" dirty="0" smtClean="0">
                    <a:cs typeface="Calibri"/>
                  </a:rPr>
                  <a:t>= 0.75</a:t>
                </a:r>
                <a:r>
                  <a:rPr lang="es-MX" sz="1900" dirty="0">
                    <a:cs typeface="Calibri"/>
                  </a:rPr>
                  <a:t>.</a:t>
                </a:r>
                <a:endParaRPr lang="es-MX" sz="1900" dirty="0"/>
              </a:p>
              <a:p>
                <a:pPr algn="just"/>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48015"/>
                <a:ext cx="9354448" cy="4968552"/>
              </a:xfrm>
              <a:blipFill>
                <a:blip r:embed="rId4"/>
                <a:stretch>
                  <a:fillRect l="-652" t="-1227"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83</a:t>
            </a:fld>
            <a:r>
              <a:rPr lang="es-MX"/>
              <a:t>/97</a:t>
            </a:r>
            <a:endParaRPr lang="es-MX" dirty="0"/>
          </a:p>
        </p:txBody>
      </p:sp>
    </p:spTree>
    <p:extLst>
      <p:ext uri="{BB962C8B-B14F-4D97-AF65-F5344CB8AC3E}">
        <p14:creationId xmlns:p14="http://schemas.microsoft.com/office/powerpoint/2010/main" val="29499739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RESISTENCIA DE APOYO DEL CONCRETO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4530725"/>
              </a:xfrm>
            </p:spPr>
            <p:txBody>
              <a:bodyPr>
                <a:noAutofit/>
              </a:bodyPr>
              <a:lstStyle/>
              <a:p>
                <a:pPr marL="0" indent="0" algn="just">
                  <a:buNone/>
                </a:pPr>
                <a:r>
                  <a:rPr lang="es-MX" sz="1900" dirty="0"/>
                  <a:t>El material usado para soporte de una viga puede ser concreto, mampostería u otro </a:t>
                </a:r>
                <a:r>
                  <a:rPr lang="es-MX" sz="1900" dirty="0" smtClean="0"/>
                  <a:t>material. Lo usual es el concreto</a:t>
                </a:r>
                <a:r>
                  <a:rPr lang="es-MX" sz="1900" dirty="0"/>
                  <a:t>. Este material debe resistir la carga aplicada por la placa de acero si la placa cubre toda el área del soporte, la resistencia nominal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𝑃</m:t>
                          </m:r>
                        </m:e>
                        <m:sub>
                          <m:r>
                            <a:rPr lang="es-MX" sz="1900" b="0" i="1" smtClean="0">
                              <a:latin typeface="Cambria Math" panose="02040503050406030204" pitchFamily="18" charset="0"/>
                            </a:rPr>
                            <m:t>𝑝</m:t>
                          </m:r>
                        </m:sub>
                      </m:sSub>
                      <m:r>
                        <a:rPr lang="es-MX" sz="1900" b="0" i="1" smtClean="0">
                          <a:latin typeface="Cambria Math" panose="02040503050406030204" pitchFamily="18" charset="0"/>
                        </a:rPr>
                        <m:t>=0.85</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𝑓</m:t>
                          </m:r>
                          <m:r>
                            <a:rPr lang="es-MX" sz="1900" b="0" i="1" smtClean="0">
                              <a:latin typeface="Cambria Math" panose="02040503050406030204" pitchFamily="18" charset="0"/>
                            </a:rPr>
                            <m:t>′</m:t>
                          </m:r>
                        </m:e>
                        <m:sub>
                          <m:r>
                            <a:rPr lang="es-MX" sz="1900" b="0" i="1" smtClean="0">
                              <a:latin typeface="Cambria Math" panose="02040503050406030204" pitchFamily="18" charset="0"/>
                            </a:rPr>
                            <m:t>𝑐</m:t>
                          </m:r>
                        </m:sub>
                      </m:sSub>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1</m:t>
                          </m:r>
                        </m:sub>
                      </m:sSub>
                    </m:oMath>
                  </m:oMathPara>
                </a14:m>
                <a:endParaRPr lang="es-MX" sz="1900" dirty="0"/>
              </a:p>
              <a:p>
                <a:pPr marL="0" indent="0" algn="just">
                  <a:buNone/>
                </a:pPr>
                <a:r>
                  <a:rPr lang="es-MX" sz="1900" dirty="0"/>
                  <a:t>Si la placa no cubre toda en área del soporte:</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𝑃</m:t>
                          </m:r>
                        </m:e>
                        <m:sub>
                          <m:r>
                            <a:rPr lang="es-MX" sz="1900" i="1">
                              <a:latin typeface="Cambria Math" panose="02040503050406030204" pitchFamily="18" charset="0"/>
                            </a:rPr>
                            <m:t>𝑝</m:t>
                          </m:r>
                        </m:sub>
                      </m:sSub>
                      <m:r>
                        <a:rPr lang="es-MX" sz="1900" i="1">
                          <a:latin typeface="Cambria Math" panose="02040503050406030204" pitchFamily="18" charset="0"/>
                        </a:rPr>
                        <m:t>=0.85</m:t>
                      </m:r>
                      <m:sSub>
                        <m:sSubPr>
                          <m:ctrlPr>
                            <a:rPr lang="es-MX" sz="1900" i="1">
                              <a:latin typeface="Cambria Math" panose="02040503050406030204" pitchFamily="18" charset="0"/>
                            </a:rPr>
                          </m:ctrlPr>
                        </m:sSubPr>
                        <m:e>
                          <m:r>
                            <a:rPr lang="es-MX" sz="1900" i="1">
                              <a:latin typeface="Cambria Math" panose="02040503050406030204" pitchFamily="18" charset="0"/>
                            </a:rPr>
                            <m:t>𝑓</m:t>
                          </m:r>
                          <m:r>
                            <a:rPr lang="es-MX" sz="1900" i="1">
                              <a:latin typeface="Cambria Math" panose="02040503050406030204" pitchFamily="18" charset="0"/>
                            </a:rPr>
                            <m:t>′</m:t>
                          </m:r>
                        </m:e>
                        <m:sub>
                          <m:r>
                            <a:rPr lang="es-MX" sz="190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1</m:t>
                          </m:r>
                        </m:sub>
                      </m:sSub>
                      <m:rad>
                        <m:radPr>
                          <m:degHide m:val="on"/>
                          <m:ctrlPr>
                            <a:rPr lang="es-MX" sz="1900" i="1" smtClean="0">
                              <a:latin typeface="Cambria Math" panose="02040503050406030204" pitchFamily="18" charset="0"/>
                            </a:rPr>
                          </m:ctrlPr>
                        </m:radPr>
                        <m:deg/>
                        <m:e>
                          <m:f>
                            <m:fPr>
                              <m:type m:val="lin"/>
                              <m:ctrlPr>
                                <a:rPr lang="es-MX" sz="1900" i="1" smtClean="0">
                                  <a:latin typeface="Cambria Math" panose="02040503050406030204" pitchFamily="18" charset="0"/>
                                </a:rPr>
                              </m:ctrlPr>
                            </m:fPr>
                            <m:num>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2</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1</m:t>
                                  </m:r>
                                </m:sub>
                              </m:sSub>
                            </m:den>
                          </m:f>
                        </m:e>
                      </m:rad>
                    </m:oMath>
                  </m:oMathPara>
                </a14:m>
                <a:endParaRPr lang="es-MX" sz="1900" dirty="0"/>
              </a:p>
              <a:p>
                <a:pPr marL="0" indent="0" algn="just">
                  <a:buNone/>
                </a:pPr>
                <a:r>
                  <a:rPr lang="es-MX" sz="1900" dirty="0" smtClean="0"/>
                  <a:t>Donde: </a:t>
                </a:r>
                <a:endParaRPr lang="es-MX" sz="1900" dirty="0"/>
              </a:p>
              <a:p>
                <a:pPr marL="0" indent="0" algn="just">
                  <a:buNone/>
                </a:pPr>
                <a:r>
                  <a:rPr lang="es-MX" sz="1900" dirty="0"/>
                  <a:t>	</a:t>
                </a:r>
                <a:r>
                  <a:rPr lang="es-MX" sz="1900" dirty="0" err="1" smtClean="0"/>
                  <a:t>f’c</a:t>
                </a:r>
                <a:r>
                  <a:rPr lang="es-MX" sz="1900" dirty="0" smtClean="0"/>
                  <a:t> = resistencia </a:t>
                </a:r>
                <a:r>
                  <a:rPr lang="es-MX" sz="1900" dirty="0"/>
                  <a:t>por compresión del concreto a los 28 </a:t>
                </a:r>
                <a:r>
                  <a:rPr lang="es-MX" sz="1900" dirty="0" smtClean="0"/>
                  <a:t>días,</a:t>
                </a:r>
                <a:endParaRPr lang="es-MX" sz="1900" dirty="0"/>
              </a:p>
              <a:p>
                <a:pPr marL="0" indent="0" algn="just">
                  <a:buNone/>
                </a:pPr>
                <a:r>
                  <a:rPr lang="es-MX" sz="1900" dirty="0"/>
                  <a:t>	</a:t>
                </a:r>
                <a:r>
                  <a:rPr lang="es-MX" sz="1900" dirty="0" smtClean="0"/>
                  <a:t>A1 = </a:t>
                </a:r>
                <a:r>
                  <a:rPr lang="es-MX" sz="1900" dirty="0"/>
                  <a:t>área de </a:t>
                </a:r>
                <a:r>
                  <a:rPr lang="es-MX" sz="1900" dirty="0" smtClean="0"/>
                  <a:t>apoyo, y</a:t>
                </a:r>
                <a:endParaRPr lang="es-MX" sz="1900" dirty="0"/>
              </a:p>
              <a:p>
                <a:pPr marL="0" indent="0" algn="just">
                  <a:buNone/>
                </a:pPr>
                <a:r>
                  <a:rPr lang="es-MX" sz="1900" dirty="0"/>
                  <a:t>	</a:t>
                </a:r>
                <a:r>
                  <a:rPr lang="es-MX" sz="1900" dirty="0" smtClean="0"/>
                  <a:t>A2 = </a:t>
                </a:r>
                <a:r>
                  <a:rPr lang="es-MX" sz="1900" dirty="0"/>
                  <a:t>área total del </a:t>
                </a:r>
                <a:r>
                  <a:rPr lang="es-MX" sz="1900" dirty="0" smtClean="0"/>
                  <a:t>soporte.</a:t>
                </a:r>
                <a:endParaRPr lang="es-MX" sz="1900" dirty="0"/>
              </a:p>
              <a:p>
                <a:pPr marL="0" indent="0" algn="just">
                  <a:buNone/>
                </a:pPr>
                <a:r>
                  <a:rPr lang="es-MX" sz="1900" dirty="0"/>
                  <a:t>El AISC requiere también que:</a:t>
                </a:r>
              </a:p>
              <a:p>
                <a:pPr marL="0" indent="0" algn="just">
                  <a:buNone/>
                </a:pPr>
                <a14:m>
                  <m:oMathPara xmlns:m="http://schemas.openxmlformats.org/officeDocument/2006/math">
                    <m:oMathParaPr>
                      <m:jc m:val="centerGroup"/>
                    </m:oMathParaPr>
                    <m:oMath xmlns:m="http://schemas.openxmlformats.org/officeDocument/2006/math">
                      <m:rad>
                        <m:radPr>
                          <m:degHide m:val="on"/>
                          <m:ctrlPr>
                            <a:rPr lang="es-MX" sz="1900" i="1">
                              <a:latin typeface="Cambria Math" panose="02040503050406030204" pitchFamily="18" charset="0"/>
                            </a:rPr>
                          </m:ctrlPr>
                        </m:radPr>
                        <m:deg/>
                        <m:e>
                          <m:f>
                            <m:fPr>
                              <m:type m:val="lin"/>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2</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1</m:t>
                                  </m:r>
                                </m:sub>
                              </m:sSub>
                            </m:den>
                          </m:f>
                        </m:e>
                      </m:rad>
                      <m:r>
                        <a:rPr lang="es-MX" sz="190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2</m:t>
                      </m:r>
                    </m:oMath>
                  </m:oMathPara>
                </a14:m>
                <a:endParaRPr lang="es-MX" sz="1900" dirty="0"/>
              </a:p>
              <a:p>
                <a:pPr marL="0" indent="0" algn="just">
                  <a:buNone/>
                </a:pPr>
                <a:r>
                  <a:rPr lang="es-MX" sz="1900" dirty="0"/>
                  <a:t>La resistencia de diseño por apoyo </a:t>
                </a:r>
                <a:r>
                  <a:rPr lang="el-GR" sz="1900" dirty="0">
                    <a:cs typeface="Calibri"/>
                  </a:rPr>
                  <a:t>φ</a:t>
                </a:r>
                <a:r>
                  <a:rPr lang="es-MX" sz="1900" dirty="0" err="1"/>
                  <a:t>cPp</a:t>
                </a:r>
                <a:r>
                  <a:rPr lang="es-MX" sz="1900" dirty="0"/>
                  <a:t>, donde </a:t>
                </a:r>
                <a:r>
                  <a:rPr lang="el-GR" sz="1900" dirty="0">
                    <a:cs typeface="Calibri"/>
                  </a:rPr>
                  <a:t>φ</a:t>
                </a:r>
                <a:r>
                  <a:rPr lang="es-MX" sz="1900" dirty="0" smtClean="0"/>
                  <a:t>c = 0.60</a:t>
                </a:r>
                <a:r>
                  <a:rPr lang="es-MX" sz="1900" dirty="0"/>
                  <a:t>.</a:t>
                </a:r>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4530725"/>
              </a:xfrm>
              <a:blipFill>
                <a:blip r:embed="rId4"/>
                <a:stretch>
                  <a:fillRect l="-587" t="-1346" r="-652" b="-6191"/>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84</a:t>
            </a:fld>
            <a:r>
              <a:rPr lang="es-MX"/>
              <a:t>/97</a:t>
            </a:r>
            <a:endParaRPr lang="es-MX" dirty="0"/>
          </a:p>
        </p:txBody>
      </p:sp>
    </p:spTree>
    <p:extLst>
      <p:ext uri="{BB962C8B-B14F-4D97-AF65-F5344CB8AC3E}">
        <p14:creationId xmlns:p14="http://schemas.microsoft.com/office/powerpoint/2010/main" val="3821859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ESPESOR DE LA PLACA</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a:spLocks noGrp="1"/>
          </p:cNvSpPr>
          <p:nvPr>
            <p:ph idx="1"/>
          </p:nvPr>
        </p:nvSpPr>
        <p:spPr>
          <a:xfrm>
            <a:off x="497569" y="1817312"/>
            <a:ext cx="9331440" cy="1224136"/>
          </a:xfrm>
        </p:spPr>
        <p:txBody>
          <a:bodyPr/>
          <a:lstStyle/>
          <a:p>
            <a:pPr marL="0" indent="0" algn="just">
              <a:buNone/>
            </a:pPr>
            <a:r>
              <a:rPr lang="es-MX" sz="1900" dirty="0"/>
              <a:t>Una vez que se han determinado la longitud y ancho de la </a:t>
            </a:r>
            <a:r>
              <a:rPr lang="es-MX" sz="1900" dirty="0" smtClean="0"/>
              <a:t>placa, </a:t>
            </a:r>
            <a:r>
              <a:rPr lang="es-MX" sz="1900" dirty="0"/>
              <a:t>la presión de apoyo promedio se trata como carga uniforme sobre la cara inferior de la </a:t>
            </a:r>
            <a:r>
              <a:rPr lang="es-MX" sz="1900" dirty="0" smtClean="0"/>
              <a:t>placa; y </a:t>
            </a:r>
            <a:r>
              <a:rPr lang="es-MX" sz="1900" dirty="0"/>
              <a:t>se supone soportada en su parte superior sobre un acho central de 2k y longitud N.</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127" t="18182" r="34634" b="19799"/>
          <a:stretch/>
        </p:blipFill>
        <p:spPr bwMode="auto">
          <a:xfrm>
            <a:off x="6590211" y="2704067"/>
            <a:ext cx="3238798" cy="353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2 Marcador de contenido"/>
              <p:cNvSpPr txBox="1">
                <a:spLocks/>
              </p:cNvSpPr>
              <p:nvPr/>
            </p:nvSpPr>
            <p:spPr bwMode="auto">
              <a:xfrm>
                <a:off x="474560" y="3041448"/>
                <a:ext cx="5602389" cy="3384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just">
                  <a:buNone/>
                </a:pPr>
                <a:r>
                  <a:rPr lang="es-MX" sz="1900" dirty="0">
                    <a:effectLst/>
                  </a:rPr>
                  <a:t>La placa se considera entonces flexionada respecto a un eje paralelo al claro de la viga. La placa es tratada así como un voladizo de </a:t>
                </a:r>
                <a:r>
                  <a:rPr lang="es-MX" sz="1900" dirty="0" smtClean="0">
                    <a:effectLst/>
                  </a:rPr>
                  <a:t>claro, </a:t>
                </a:r>
                <a:r>
                  <a:rPr lang="es-MX" sz="1900" dirty="0">
                    <a:effectLst/>
                  </a:rPr>
                  <a:t>n=(B – 2k)/2 y ancho N.</a:t>
                </a:r>
              </a:p>
              <a:p>
                <a:pPr marL="0" indent="0" algn="just">
                  <a:buNone/>
                </a:pPr>
                <a:r>
                  <a:rPr lang="es-MX" sz="1900" dirty="0">
                    <a:effectLst/>
                  </a:rPr>
                  <a:t>El momento flexionante máximo en la placa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effectLst/>
                              <a:latin typeface="Cambria Math" panose="02040503050406030204" pitchFamily="18" charset="0"/>
                            </a:rPr>
                          </m:ctrlPr>
                        </m:sSubPr>
                        <m:e>
                          <m:r>
                            <a:rPr lang="es-MX" sz="1900" b="0" i="1" smtClean="0">
                              <a:effectLst/>
                              <a:latin typeface="Cambria Math" panose="02040503050406030204" pitchFamily="18" charset="0"/>
                            </a:rPr>
                            <m:t>𝑀</m:t>
                          </m:r>
                        </m:e>
                        <m:sub>
                          <m:r>
                            <a:rPr lang="es-MX" sz="1900" b="0" i="1" smtClean="0">
                              <a:effectLst/>
                              <a:latin typeface="Cambria Math" panose="02040503050406030204" pitchFamily="18" charset="0"/>
                            </a:rPr>
                            <m:t>𝑢</m:t>
                          </m:r>
                        </m:sub>
                      </m:sSub>
                      <m:r>
                        <a:rPr lang="es-MX" sz="1900" b="0" i="1" smtClean="0">
                          <a:effectLst/>
                          <a:latin typeface="Cambria Math" panose="02040503050406030204" pitchFamily="18" charset="0"/>
                        </a:rPr>
                        <m:t>=</m:t>
                      </m:r>
                      <m:f>
                        <m:fPr>
                          <m:ctrlPr>
                            <a:rPr lang="es-MX" sz="1900" i="1" smtClean="0">
                              <a:effectLst/>
                              <a:latin typeface="Cambria Math" panose="02040503050406030204" pitchFamily="18" charset="0"/>
                            </a:rPr>
                          </m:ctrlPr>
                        </m:fPr>
                        <m:num>
                          <m:sSub>
                            <m:sSubPr>
                              <m:ctrlPr>
                                <a:rPr lang="es-MX" sz="1900" i="1" smtClean="0">
                                  <a:effectLst/>
                                  <a:latin typeface="Cambria Math" panose="02040503050406030204" pitchFamily="18" charset="0"/>
                                </a:rPr>
                              </m:ctrlPr>
                            </m:sSubPr>
                            <m:e>
                              <m:r>
                                <a:rPr lang="es-MX" sz="1900" b="0" i="1" smtClean="0">
                                  <a:effectLst/>
                                  <a:latin typeface="Cambria Math" panose="02040503050406030204" pitchFamily="18" charset="0"/>
                                </a:rPr>
                                <m:t>𝑅</m:t>
                              </m:r>
                            </m:e>
                            <m:sub>
                              <m:r>
                                <a:rPr lang="es-MX" sz="1900" b="0" i="1" smtClean="0">
                                  <a:effectLst/>
                                  <a:latin typeface="Cambria Math" panose="02040503050406030204" pitchFamily="18" charset="0"/>
                                </a:rPr>
                                <m:t>𝑢</m:t>
                              </m:r>
                            </m:sub>
                          </m:sSub>
                        </m:num>
                        <m:den>
                          <m:r>
                            <a:rPr lang="es-MX" sz="1900" b="0" i="1" smtClean="0">
                              <a:effectLst/>
                              <a:latin typeface="Cambria Math" panose="02040503050406030204" pitchFamily="18" charset="0"/>
                            </a:rPr>
                            <m:t>𝐵𝑁</m:t>
                          </m:r>
                        </m:den>
                      </m:f>
                      <m:r>
                        <a:rPr lang="es-MX" sz="1900" b="0" i="1" smtClean="0">
                          <a:effectLst/>
                          <a:latin typeface="Cambria Math" panose="02040503050406030204" pitchFamily="18" charset="0"/>
                          <a:ea typeface="Cambria Math"/>
                        </a:rPr>
                        <m:t>×</m:t>
                      </m:r>
                      <m:r>
                        <a:rPr lang="es-MX" sz="1900" b="0" i="1" smtClean="0">
                          <a:effectLst/>
                          <a:latin typeface="Cambria Math" panose="02040503050406030204" pitchFamily="18" charset="0"/>
                          <a:ea typeface="Cambria Math"/>
                        </a:rPr>
                        <m:t>𝑛</m:t>
                      </m:r>
                      <m:r>
                        <a:rPr lang="es-MX" sz="1900" b="0" i="1" smtClean="0">
                          <a:effectLst/>
                          <a:latin typeface="Cambria Math" panose="02040503050406030204" pitchFamily="18" charset="0"/>
                          <a:ea typeface="Cambria Math"/>
                        </a:rPr>
                        <m:t>×</m:t>
                      </m:r>
                      <m:f>
                        <m:fPr>
                          <m:ctrlPr>
                            <a:rPr lang="es-MX" sz="1900" i="1" smtClean="0">
                              <a:effectLst/>
                              <a:latin typeface="Cambria Math" panose="02040503050406030204" pitchFamily="18" charset="0"/>
                              <a:ea typeface="Cambria Math"/>
                            </a:rPr>
                          </m:ctrlPr>
                        </m:fPr>
                        <m:num>
                          <m:r>
                            <a:rPr lang="es-MX" sz="1900" b="0" i="1" smtClean="0">
                              <a:effectLst/>
                              <a:latin typeface="Cambria Math" panose="02040503050406030204" pitchFamily="18" charset="0"/>
                              <a:ea typeface="Cambria Math"/>
                            </a:rPr>
                            <m:t>𝑛</m:t>
                          </m:r>
                        </m:num>
                        <m:den>
                          <m:r>
                            <a:rPr lang="es-MX" sz="1900" b="0" i="1" smtClean="0">
                              <a:effectLst/>
                              <a:latin typeface="Cambria Math" panose="02040503050406030204" pitchFamily="18" charset="0"/>
                              <a:ea typeface="Cambria Math"/>
                            </a:rPr>
                            <m:t>2</m:t>
                          </m:r>
                        </m:den>
                      </m:f>
                      <m:r>
                        <a:rPr lang="es-MX" sz="1900" b="0" i="1" smtClean="0">
                          <a:effectLst/>
                          <a:latin typeface="Cambria Math" panose="02040503050406030204" pitchFamily="18" charset="0"/>
                          <a:ea typeface="Cambria Math"/>
                        </a:rPr>
                        <m:t>=</m:t>
                      </m:r>
                      <m:f>
                        <m:fPr>
                          <m:ctrlPr>
                            <a:rPr lang="es-MX" sz="1900" i="1">
                              <a:effectLst/>
                              <a:latin typeface="Cambria Math" panose="02040503050406030204" pitchFamily="18" charset="0"/>
                            </a:rPr>
                          </m:ctrlPr>
                        </m:fPr>
                        <m:num>
                          <m:sSub>
                            <m:sSubPr>
                              <m:ctrlPr>
                                <a:rPr lang="es-MX" sz="1900" i="1">
                                  <a:effectLst/>
                                  <a:latin typeface="Cambria Math" panose="02040503050406030204" pitchFamily="18" charset="0"/>
                                </a:rPr>
                              </m:ctrlPr>
                            </m:sSubPr>
                            <m:e>
                              <m:r>
                                <a:rPr lang="es-MX" sz="1900" b="0" i="1">
                                  <a:effectLst/>
                                  <a:latin typeface="Cambria Math" panose="02040503050406030204" pitchFamily="18" charset="0"/>
                                </a:rPr>
                                <m:t>𝑅</m:t>
                              </m:r>
                            </m:e>
                            <m:sub>
                              <m:r>
                                <a:rPr lang="es-MX" sz="1900" b="0" i="1">
                                  <a:effectLst/>
                                  <a:latin typeface="Cambria Math" panose="02040503050406030204" pitchFamily="18" charset="0"/>
                                </a:rPr>
                                <m:t>𝑢</m:t>
                              </m:r>
                            </m:sub>
                          </m:sSub>
                          <m:sSup>
                            <m:sSupPr>
                              <m:ctrlPr>
                                <a:rPr lang="es-MX" sz="1900" i="1" smtClean="0">
                                  <a:effectLst/>
                                  <a:latin typeface="Cambria Math" panose="02040503050406030204" pitchFamily="18" charset="0"/>
                                </a:rPr>
                              </m:ctrlPr>
                            </m:sSupPr>
                            <m:e>
                              <m:r>
                                <a:rPr lang="es-MX" sz="1900" b="0" i="1" smtClean="0">
                                  <a:effectLst/>
                                  <a:latin typeface="Cambria Math" panose="02040503050406030204" pitchFamily="18" charset="0"/>
                                </a:rPr>
                                <m:t>𝑛</m:t>
                              </m:r>
                            </m:e>
                            <m:sup>
                              <m:r>
                                <a:rPr lang="es-MX" sz="1900" b="0" i="1" smtClean="0">
                                  <a:effectLst/>
                                  <a:latin typeface="Cambria Math" panose="02040503050406030204" pitchFamily="18" charset="0"/>
                                </a:rPr>
                                <m:t>2</m:t>
                              </m:r>
                            </m:sup>
                          </m:sSup>
                        </m:num>
                        <m:den>
                          <m:r>
                            <a:rPr lang="es-MX" sz="1900" b="0" i="1">
                              <a:effectLst/>
                              <a:latin typeface="Cambria Math" panose="02040503050406030204" pitchFamily="18" charset="0"/>
                            </a:rPr>
                            <m:t>𝐵𝑁</m:t>
                          </m:r>
                        </m:den>
                      </m:f>
                    </m:oMath>
                  </m:oMathPara>
                </a14:m>
                <a:endParaRPr lang="es-MX" sz="1900" dirty="0">
                  <a:effectLst/>
                </a:endParaRPr>
              </a:p>
              <a:p>
                <a:pPr marL="0" indent="0" algn="just">
                  <a:buNone/>
                </a:pPr>
                <a:r>
                  <a:rPr lang="es-MX" sz="1900" dirty="0" smtClean="0">
                    <a:effectLst/>
                  </a:rPr>
                  <a:t>Donde; Ru/BN, </a:t>
                </a:r>
                <a:r>
                  <a:rPr lang="es-MX" sz="1900" dirty="0">
                    <a:effectLst/>
                  </a:rPr>
                  <a:t>es la presión de apoyo promedio entre la placa y el concreto. </a:t>
                </a:r>
              </a:p>
            </p:txBody>
          </p:sp>
        </mc:Choice>
        <mc:Fallback xmlns="">
          <p:sp>
            <p:nvSpPr>
              <p:cNvPr id="17" name="2 Marcador de contenido"/>
              <p:cNvSpPr txBox="1">
                <a:spLocks noRot="1" noChangeAspect="1" noMove="1" noResize="1" noEditPoints="1" noAdjustHandles="1" noChangeArrowheads="1" noChangeShapeType="1" noTextEdit="1"/>
              </p:cNvSpPr>
              <p:nvPr/>
            </p:nvSpPr>
            <p:spPr bwMode="auto">
              <a:xfrm>
                <a:off x="474560" y="3041448"/>
                <a:ext cx="5602389" cy="3384376"/>
              </a:xfrm>
              <a:prstGeom prst="rect">
                <a:avLst/>
              </a:prstGeom>
              <a:blipFill>
                <a:blip r:embed="rId5"/>
                <a:stretch>
                  <a:fillRect l="-1088" t="-901" r="-979"/>
                </a:stretch>
              </a:blipFill>
              <a:ln w="9525">
                <a:noFill/>
                <a:miter lim="800000"/>
                <a:headEnd/>
                <a:tailEnd/>
              </a:ln>
              <a:effectLst/>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85</a:t>
            </a:fld>
            <a:r>
              <a:rPr lang="es-MX"/>
              <a:t>/97</a:t>
            </a:r>
            <a:endParaRPr lang="es-MX" dirty="0"/>
          </a:p>
        </p:txBody>
      </p:sp>
    </p:spTree>
    <p:extLst>
      <p:ext uri="{BB962C8B-B14F-4D97-AF65-F5344CB8AC3E}">
        <p14:creationId xmlns:p14="http://schemas.microsoft.com/office/powerpoint/2010/main" val="20866078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ESPESOR DE LA PLACA</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48015"/>
                <a:ext cx="9354448" cy="4464496"/>
              </a:xfrm>
            </p:spPr>
            <p:txBody>
              <a:bodyPr>
                <a:normAutofit/>
              </a:bodyPr>
              <a:lstStyle/>
              <a:p>
                <a:pPr marL="0" indent="0" algn="just">
                  <a:buNone/>
                </a:pPr>
                <a:r>
                  <a:rPr lang="es-MX" sz="1900" dirty="0"/>
                  <a:t>Para una sección transversal rectangular de ancho unitario y profundidad t, el momento plástico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panose="02040503050406030204" pitchFamily="18" charset="0"/>
                            </a:rPr>
                            <m:t>𝑀</m:t>
                          </m:r>
                        </m:e>
                        <m:sub>
                          <m:r>
                            <a:rPr lang="es-MX" sz="1900" b="0" i="1" smtClean="0">
                              <a:latin typeface="Cambria Math" panose="02040503050406030204" pitchFamily="18" charset="0"/>
                            </a:rPr>
                            <m:t>𝑝</m:t>
                          </m:r>
                        </m:sub>
                      </m:sSub>
                      <m:r>
                        <a:rPr lang="es-MX" sz="1900" b="0" i="1" smtClean="0">
                          <a:latin typeface="Cambria Math" panose="02040503050406030204" pitchFamily="18" charset="0"/>
                        </a:rPr>
                        <m:t>=</m:t>
                      </m:r>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𝐹</m:t>
                          </m:r>
                        </m:e>
                        <m:sub>
                          <m:r>
                            <a:rPr lang="es-MX" sz="1900" b="0" i="1" smtClean="0">
                              <a:latin typeface="Cambria Math" panose="02040503050406030204" pitchFamily="18" charset="0"/>
                            </a:rPr>
                            <m:t>𝑦</m:t>
                          </m:r>
                        </m:sub>
                      </m:sSub>
                      <m:d>
                        <m:dPr>
                          <m:ctrlPr>
                            <a:rPr lang="es-MX" sz="1900" b="0" i="1" smtClean="0">
                              <a:latin typeface="Cambria Math" panose="02040503050406030204" pitchFamily="18" charset="0"/>
                            </a:rPr>
                          </m:ctrlPr>
                        </m:dPr>
                        <m:e>
                          <m:r>
                            <a:rPr lang="es-MX" sz="1900" b="0" i="1" smtClean="0">
                              <a:latin typeface="Cambria Math" panose="02040503050406030204" pitchFamily="18" charset="0"/>
                            </a:rPr>
                            <m:t>1</m:t>
                          </m:r>
                          <m:r>
                            <a:rPr lang="es-MX" sz="1900" b="0" i="1" smtClean="0">
                              <a:latin typeface="Cambria Math" panose="02040503050406030204" pitchFamily="18" charset="0"/>
                              <a:ea typeface="Cambria Math"/>
                            </a:rPr>
                            <m:t>×</m:t>
                          </m:r>
                          <m:f>
                            <m:fPr>
                              <m:ctrlPr>
                                <a:rPr lang="es-MX" sz="1900" b="0" i="1" smtClean="0">
                                  <a:latin typeface="Cambria Math" panose="02040503050406030204" pitchFamily="18" charset="0"/>
                                  <a:ea typeface="Cambria Math"/>
                                </a:rPr>
                              </m:ctrlPr>
                            </m:fPr>
                            <m:num>
                              <m:r>
                                <a:rPr lang="es-MX" sz="1900" b="0" i="1" smtClean="0">
                                  <a:latin typeface="Cambria Math" panose="02040503050406030204" pitchFamily="18" charset="0"/>
                                  <a:ea typeface="Cambria Math"/>
                                </a:rPr>
                                <m:t>𝑡</m:t>
                              </m:r>
                            </m:num>
                            <m:den>
                              <m:r>
                                <a:rPr lang="es-MX" sz="1900" b="0" i="1" smtClean="0">
                                  <a:latin typeface="Cambria Math" panose="02040503050406030204" pitchFamily="18" charset="0"/>
                                  <a:ea typeface="Cambria Math"/>
                                </a:rPr>
                                <m:t>2</m:t>
                              </m:r>
                            </m:den>
                          </m:f>
                        </m:e>
                      </m:d>
                      <m:d>
                        <m:dPr>
                          <m:ctrlPr>
                            <a:rPr lang="es-MX" sz="1900" b="0" i="1" smtClean="0">
                              <a:latin typeface="Cambria Math" panose="02040503050406030204" pitchFamily="18" charset="0"/>
                            </a:rPr>
                          </m:ctrlPr>
                        </m:dPr>
                        <m:e>
                          <m:f>
                            <m:fPr>
                              <m:ctrlPr>
                                <a:rPr lang="es-MX" sz="1900" i="1">
                                  <a:latin typeface="Cambria Math" panose="02040503050406030204" pitchFamily="18" charset="0"/>
                                  <a:ea typeface="Cambria Math"/>
                                </a:rPr>
                              </m:ctrlPr>
                            </m:fPr>
                            <m:num>
                              <m:r>
                                <a:rPr lang="es-MX" sz="1900" i="1">
                                  <a:latin typeface="Cambria Math" panose="02040503050406030204" pitchFamily="18" charset="0"/>
                                  <a:ea typeface="Cambria Math"/>
                                </a:rPr>
                                <m:t>𝑡</m:t>
                              </m:r>
                            </m:num>
                            <m:den>
                              <m:r>
                                <a:rPr lang="es-MX" sz="1900" i="1">
                                  <a:latin typeface="Cambria Math" panose="02040503050406030204" pitchFamily="18" charset="0"/>
                                  <a:ea typeface="Cambria Math"/>
                                </a:rPr>
                                <m:t>2</m:t>
                              </m:r>
                            </m:den>
                          </m:f>
                        </m:e>
                      </m:d>
                      <m:r>
                        <a:rPr lang="es-MX" sz="1900" b="0" i="1" smtClean="0">
                          <a:latin typeface="Cambria Math" panose="02040503050406030204" pitchFamily="18" charset="0"/>
                        </a:rPr>
                        <m:t>=</m:t>
                      </m:r>
                      <m:sSub>
                        <m:sSubPr>
                          <m:ctrlPr>
                            <a:rPr lang="es-MX" sz="1900" i="1">
                              <a:latin typeface="Cambria Math" panose="02040503050406030204" pitchFamily="18" charset="0"/>
                            </a:rPr>
                          </m:ctrlPr>
                        </m:sSubPr>
                        <m:e>
                          <m:r>
                            <a:rPr lang="es-MX" sz="1900" i="1">
                              <a:latin typeface="Cambria Math" panose="02040503050406030204" pitchFamily="18" charset="0"/>
                            </a:rPr>
                            <m:t>𝑀</m:t>
                          </m:r>
                        </m:e>
                        <m:sub>
                          <m:r>
                            <a:rPr lang="es-MX" sz="1900" i="1">
                              <a:latin typeface="Cambria Math" panose="02040503050406030204" pitchFamily="18" charset="0"/>
                            </a:rPr>
                            <m:t>𝑝</m:t>
                          </m:r>
                        </m:sub>
                      </m:sSub>
                      <m:r>
                        <a:rPr lang="es-MX" sz="1900" i="1">
                          <a:latin typeface="Cambria Math" panose="02040503050406030204" pitchFamily="18" charset="0"/>
                        </a:rPr>
                        <m:t>=</m:t>
                      </m:r>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f>
                        <m:fPr>
                          <m:ctrlPr>
                            <a:rPr lang="es-MX" sz="1900" b="0" i="1" smtClean="0">
                              <a:latin typeface="Cambria Math" panose="02040503050406030204" pitchFamily="18" charset="0"/>
                            </a:rPr>
                          </m:ctrlPr>
                        </m:fPr>
                        <m:num>
                          <m:sSup>
                            <m:sSupPr>
                              <m:ctrlPr>
                                <a:rPr lang="es-MX" sz="1900" b="0" i="1" smtClean="0">
                                  <a:latin typeface="Cambria Math" panose="02040503050406030204" pitchFamily="18" charset="0"/>
                                </a:rPr>
                              </m:ctrlPr>
                            </m:sSupPr>
                            <m:e>
                              <m:r>
                                <a:rPr lang="es-MX" sz="1900" b="0" i="1" smtClean="0">
                                  <a:latin typeface="Cambria Math" panose="02040503050406030204" pitchFamily="18" charset="0"/>
                                </a:rPr>
                                <m:t>𝑡</m:t>
                              </m:r>
                            </m:e>
                            <m:sup>
                              <m:r>
                                <a:rPr lang="es-MX" sz="1900" b="0" i="1" smtClean="0">
                                  <a:latin typeface="Cambria Math" panose="02040503050406030204" pitchFamily="18" charset="0"/>
                                </a:rPr>
                                <m:t>2</m:t>
                              </m:r>
                            </m:sup>
                          </m:sSup>
                        </m:num>
                        <m:den>
                          <m:r>
                            <a:rPr lang="es-MX" sz="1900" b="0" i="1" smtClean="0">
                              <a:latin typeface="Cambria Math" panose="02040503050406030204" pitchFamily="18" charset="0"/>
                            </a:rPr>
                            <m:t>4</m:t>
                          </m:r>
                        </m:den>
                      </m:f>
                    </m:oMath>
                  </m:oMathPara>
                </a14:m>
                <a:endParaRPr lang="es-MX" sz="1900" dirty="0"/>
              </a:p>
              <a:p>
                <a:pPr marL="0" indent="0" algn="just">
                  <a:buNone/>
                </a:pPr>
                <a:endParaRPr lang="es-MX" sz="1900" dirty="0"/>
              </a:p>
              <a:p>
                <a:pPr marL="0" indent="0" algn="just">
                  <a:buNone/>
                </a:pPr>
                <a:r>
                  <a:rPr lang="es-MX" sz="1900" dirty="0"/>
                  <a:t>Como </a:t>
                </a:r>
                <a:r>
                  <a:rPr lang="el-GR" sz="1900" dirty="0">
                    <a:cs typeface="Calibri"/>
                  </a:rPr>
                  <a:t>φ</a:t>
                </a:r>
                <a:r>
                  <a:rPr lang="es-MX" sz="1900" dirty="0" err="1" smtClean="0"/>
                  <a:t>bMn</a:t>
                </a:r>
                <a:r>
                  <a:rPr lang="es-MX" sz="1900" dirty="0" smtClean="0"/>
                  <a:t>, </a:t>
                </a:r>
                <a:r>
                  <a:rPr lang="es-MX" sz="1900" dirty="0"/>
                  <a:t>debe ser por lo menos igual a Mu,</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i="1" smtClean="0">
                              <a:latin typeface="Cambria Math" panose="02040503050406030204" pitchFamily="18" charset="0"/>
                              <a:ea typeface="Cambria Math"/>
                            </a:rPr>
                            <m:t>𝜙</m:t>
                          </m:r>
                        </m:e>
                        <m:sub>
                          <m:r>
                            <a:rPr lang="es-MX" sz="1900" b="0" i="1" smtClean="0">
                              <a:latin typeface="Cambria Math" panose="02040503050406030204" pitchFamily="18" charset="0"/>
                            </a:rPr>
                            <m:t>𝑏</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𝑀</m:t>
                          </m:r>
                        </m:e>
                        <m:sub>
                          <m:r>
                            <a:rPr lang="es-MX" sz="1900" i="1">
                              <a:latin typeface="Cambria Math" panose="02040503050406030204" pitchFamily="18" charset="0"/>
                            </a:rPr>
                            <m:t>𝑝</m:t>
                          </m:r>
                        </m:sub>
                      </m:sSub>
                      <m:r>
                        <a:rPr lang="es-MX" sz="1900" i="1" smtClean="0">
                          <a:latin typeface="Cambria Math" panose="02040503050406030204" pitchFamily="18" charset="0"/>
                          <a:ea typeface="Cambria Math"/>
                        </a:rPr>
                        <m:t>≥</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𝑀</m:t>
                          </m:r>
                        </m:e>
                        <m:sub>
                          <m:r>
                            <a:rPr lang="es-MX" sz="1900" b="0" i="1" smtClean="0">
                              <a:latin typeface="Cambria Math" panose="02040503050406030204" pitchFamily="18" charset="0"/>
                              <a:ea typeface="Cambria Math"/>
                            </a:rPr>
                            <m:t>𝑢</m:t>
                          </m:r>
                        </m:sub>
                      </m:sSub>
                    </m:oMath>
                  </m:oMathPara>
                </a14:m>
                <a:endParaRPr lang="es-MX" sz="1900" dirty="0">
                  <a:ea typeface="Cambria Math"/>
                </a:endParaRPr>
              </a:p>
              <a:p>
                <a:pPr marL="0" indent="0" algn="just">
                  <a:buNone/>
                </a:pPr>
                <a:endParaRPr lang="es-MX" sz="1900" dirty="0">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0.90</m:t>
                      </m:r>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f>
                        <m:fPr>
                          <m:ctrlPr>
                            <a:rPr lang="es-MX" sz="1900" i="1">
                              <a:latin typeface="Cambria Math" panose="02040503050406030204" pitchFamily="18" charset="0"/>
                            </a:rPr>
                          </m:ctrlPr>
                        </m:fPr>
                        <m:num>
                          <m:sSup>
                            <m:sSupPr>
                              <m:ctrlPr>
                                <a:rPr lang="es-MX" sz="1900" i="1">
                                  <a:latin typeface="Cambria Math" panose="02040503050406030204" pitchFamily="18" charset="0"/>
                                </a:rPr>
                              </m:ctrlPr>
                            </m:sSupPr>
                            <m:e>
                              <m:r>
                                <a:rPr lang="es-MX" sz="1900" i="1">
                                  <a:latin typeface="Cambria Math" panose="02040503050406030204" pitchFamily="18" charset="0"/>
                                </a:rPr>
                                <m:t>𝑡</m:t>
                              </m:r>
                            </m:e>
                            <m:sup>
                              <m:r>
                                <a:rPr lang="es-MX" sz="1900" i="1">
                                  <a:latin typeface="Cambria Math" panose="02040503050406030204" pitchFamily="18" charset="0"/>
                                </a:rPr>
                                <m:t>2</m:t>
                              </m:r>
                            </m:sup>
                          </m:sSup>
                        </m:num>
                        <m:den>
                          <m:r>
                            <a:rPr lang="es-MX" sz="1900" i="1">
                              <a:latin typeface="Cambria Math" panose="02040503050406030204" pitchFamily="18" charset="0"/>
                            </a:rPr>
                            <m:t>4</m:t>
                          </m:r>
                        </m:den>
                      </m:f>
                      <m:r>
                        <a:rPr lang="es-MX" sz="1900" b="0" i="1" smtClean="0">
                          <a:latin typeface="Cambria Math" panose="02040503050406030204" pitchFamily="18" charset="0"/>
                          <a:ea typeface="Cambria Math"/>
                        </a:rPr>
                        <m:t>≥</m:t>
                      </m:r>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𝑢</m:t>
                              </m:r>
                            </m:sub>
                          </m:sSub>
                          <m:sSup>
                            <m:sSupPr>
                              <m:ctrlPr>
                                <a:rPr lang="es-MX" sz="1900" i="1">
                                  <a:latin typeface="Cambria Math" panose="02040503050406030204" pitchFamily="18" charset="0"/>
                                </a:rPr>
                              </m:ctrlPr>
                            </m:sSupPr>
                            <m:e>
                              <m:r>
                                <a:rPr lang="es-MX" sz="1900" i="1">
                                  <a:latin typeface="Cambria Math" panose="02040503050406030204" pitchFamily="18" charset="0"/>
                                </a:rPr>
                                <m:t>𝑛</m:t>
                              </m:r>
                            </m:e>
                            <m:sup>
                              <m:r>
                                <a:rPr lang="es-MX" sz="1900" i="1">
                                  <a:latin typeface="Cambria Math" panose="02040503050406030204" pitchFamily="18" charset="0"/>
                                </a:rPr>
                                <m:t>2</m:t>
                              </m:r>
                            </m:sup>
                          </m:sSup>
                        </m:num>
                        <m:den>
                          <m:r>
                            <a:rPr lang="es-MX" sz="1900" i="1">
                              <a:latin typeface="Cambria Math" panose="02040503050406030204" pitchFamily="18" charset="0"/>
                            </a:rPr>
                            <m:t>𝐵𝑁</m:t>
                          </m:r>
                        </m:den>
                      </m:f>
                    </m:oMath>
                  </m:oMathPara>
                </a14:m>
                <a:endParaRPr lang="es-MX" sz="1900" dirty="0"/>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𝑡</m:t>
                      </m:r>
                      <m:r>
                        <a:rPr lang="es-MX" sz="1900" b="0" i="1" smtClean="0">
                          <a:latin typeface="Cambria Math" panose="02040503050406030204" pitchFamily="18" charset="0"/>
                          <a:ea typeface="Cambria Math"/>
                        </a:rPr>
                        <m:t>≥</m:t>
                      </m:r>
                      <m:rad>
                        <m:radPr>
                          <m:degHide m:val="on"/>
                          <m:ctrlPr>
                            <a:rPr lang="es-MX" sz="1900" b="0" i="1" smtClean="0">
                              <a:latin typeface="Cambria Math" panose="02040503050406030204" pitchFamily="18" charset="0"/>
                              <a:ea typeface="Cambria Math"/>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smtClean="0">
                                      <a:latin typeface="Cambria Math" panose="02040503050406030204" pitchFamily="18" charset="0"/>
                                    </a:rPr>
                                    <m:t>2</m:t>
                                  </m:r>
                                  <m:r>
                                    <a:rPr lang="es-MX" sz="1900" i="1">
                                      <a:latin typeface="Cambria Math" panose="02040503050406030204" pitchFamily="18" charset="0"/>
                                    </a:rPr>
                                    <m:t>𝑅</m:t>
                                  </m:r>
                                </m:e>
                                <m:sub>
                                  <m:r>
                                    <a:rPr lang="es-MX" sz="1900" i="1">
                                      <a:latin typeface="Cambria Math" panose="02040503050406030204" pitchFamily="18" charset="0"/>
                                    </a:rPr>
                                    <m:t>𝑢</m:t>
                                  </m:r>
                                </m:sub>
                              </m:sSub>
                              <m:sSup>
                                <m:sSupPr>
                                  <m:ctrlPr>
                                    <a:rPr lang="es-MX" sz="1900" i="1">
                                      <a:latin typeface="Cambria Math" panose="02040503050406030204" pitchFamily="18" charset="0"/>
                                    </a:rPr>
                                  </m:ctrlPr>
                                </m:sSupPr>
                                <m:e>
                                  <m:r>
                                    <a:rPr lang="es-MX" sz="1900" i="1">
                                      <a:latin typeface="Cambria Math" panose="02040503050406030204" pitchFamily="18" charset="0"/>
                                    </a:rPr>
                                    <m:t>𝑛</m:t>
                                  </m:r>
                                </m:e>
                                <m:sup>
                                  <m:r>
                                    <a:rPr lang="es-MX" sz="1900" i="1">
                                      <a:latin typeface="Cambria Math" panose="02040503050406030204" pitchFamily="18" charset="0"/>
                                    </a:rPr>
                                    <m:t>2</m:t>
                                  </m:r>
                                </m:sup>
                              </m:sSup>
                            </m:num>
                            <m:den>
                              <m:r>
                                <a:rPr lang="es-MX" sz="1900" b="0" i="1" smtClean="0">
                                  <a:latin typeface="Cambria Math" panose="02040503050406030204" pitchFamily="18" charset="0"/>
                                </a:rPr>
                                <m:t>0.9</m:t>
                              </m:r>
                              <m:r>
                                <a:rPr lang="es-MX" sz="1900" i="1">
                                  <a:latin typeface="Cambria Math" panose="02040503050406030204" pitchFamily="18" charset="0"/>
                                </a:rPr>
                                <m:t>𝐵𝑁</m:t>
                              </m:r>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den>
                          </m:f>
                        </m:e>
                      </m:rad>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𝑜</m:t>
                      </m:r>
                      <m:r>
                        <a:rPr lang="es-MX" sz="1900" b="0"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𝑡</m:t>
                      </m:r>
                      <m:r>
                        <a:rPr lang="es-MX" sz="1900" b="0" i="1" smtClean="0">
                          <a:latin typeface="Cambria Math" panose="02040503050406030204" pitchFamily="18" charset="0"/>
                          <a:ea typeface="Cambria Math"/>
                        </a:rPr>
                        <m:t>≥</m:t>
                      </m:r>
                      <m:rad>
                        <m:radPr>
                          <m:degHide m:val="on"/>
                          <m:ctrlPr>
                            <a:rPr lang="es-MX" sz="1900" b="0" i="1" smtClean="0">
                              <a:latin typeface="Cambria Math" panose="02040503050406030204" pitchFamily="18" charset="0"/>
                              <a:ea typeface="Cambria Math"/>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b="0" i="1" smtClean="0">
                                      <a:latin typeface="Cambria Math" panose="02040503050406030204" pitchFamily="18" charset="0"/>
                                    </a:rPr>
                                    <m:t>2.222</m:t>
                                  </m:r>
                                  <m:r>
                                    <a:rPr lang="es-MX" sz="1900" i="1">
                                      <a:latin typeface="Cambria Math" panose="02040503050406030204" pitchFamily="18" charset="0"/>
                                    </a:rPr>
                                    <m:t>𝑅</m:t>
                                  </m:r>
                                </m:e>
                                <m:sub>
                                  <m:r>
                                    <a:rPr lang="es-MX" sz="1900" i="1">
                                      <a:latin typeface="Cambria Math" panose="02040503050406030204" pitchFamily="18" charset="0"/>
                                    </a:rPr>
                                    <m:t>𝑢</m:t>
                                  </m:r>
                                </m:sub>
                              </m:sSub>
                              <m:sSup>
                                <m:sSupPr>
                                  <m:ctrlPr>
                                    <a:rPr lang="es-MX" sz="1900" i="1">
                                      <a:latin typeface="Cambria Math" panose="02040503050406030204" pitchFamily="18" charset="0"/>
                                    </a:rPr>
                                  </m:ctrlPr>
                                </m:sSupPr>
                                <m:e>
                                  <m:r>
                                    <a:rPr lang="es-MX" sz="1900" i="1">
                                      <a:latin typeface="Cambria Math" panose="02040503050406030204" pitchFamily="18" charset="0"/>
                                    </a:rPr>
                                    <m:t>𝑛</m:t>
                                  </m:r>
                                </m:e>
                                <m:sup>
                                  <m:r>
                                    <a:rPr lang="es-MX" sz="1900" i="1">
                                      <a:latin typeface="Cambria Math" panose="02040503050406030204" pitchFamily="18" charset="0"/>
                                    </a:rPr>
                                    <m:t>2</m:t>
                                  </m:r>
                                </m:sup>
                              </m:sSup>
                            </m:num>
                            <m:den>
                              <m:r>
                                <a:rPr lang="es-MX" sz="1900" i="1">
                                  <a:latin typeface="Cambria Math" panose="02040503050406030204" pitchFamily="18" charset="0"/>
                                </a:rPr>
                                <m:t>𝐵𝑁</m:t>
                              </m:r>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den>
                          </m:f>
                        </m:e>
                      </m:rad>
                    </m:oMath>
                  </m:oMathPara>
                </a14:m>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48015"/>
                <a:ext cx="9354448" cy="4464496"/>
              </a:xfrm>
              <a:blipFill>
                <a:blip r:embed="rId4"/>
                <a:stretch>
                  <a:fillRect l="-652" t="-1364"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86</a:t>
            </a:fld>
            <a:r>
              <a:rPr lang="es-MX"/>
              <a:t>/97</a:t>
            </a:r>
            <a:endParaRPr lang="es-MX" dirty="0"/>
          </a:p>
        </p:txBody>
      </p:sp>
    </p:spTree>
    <p:extLst>
      <p:ext uri="{BB962C8B-B14F-4D97-AF65-F5344CB8AC3E}">
        <p14:creationId xmlns:p14="http://schemas.microsoft.com/office/powerpoint/2010/main" val="41013046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DE APOYO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48015"/>
                <a:ext cx="9345728" cy="4896544"/>
              </a:xfrm>
            </p:spPr>
            <p:txBody>
              <a:bodyPr>
                <a:normAutofit/>
              </a:bodyPr>
              <a:lstStyle/>
              <a:p>
                <a:pPr marL="0" indent="0" algn="just">
                  <a:buNone/>
                </a:pPr>
                <a:r>
                  <a:rPr lang="es-MX" sz="1900" dirty="0"/>
                  <a:t>Diseñe una placa de apoyo para distribuir la reacción de un perfil </a:t>
                </a:r>
                <a:r>
                  <a:rPr lang="es-MX" sz="1900" dirty="0" smtClean="0"/>
                  <a:t>W21”x68 </a:t>
                </a:r>
                <a:r>
                  <a:rPr lang="es-MX" sz="1900" dirty="0"/>
                  <a:t>con un claro de 15 pies 10 </a:t>
                </a:r>
                <a:r>
                  <a:rPr lang="es-MX" sz="1900" dirty="0" smtClean="0"/>
                  <a:t>pulgadas, </a:t>
                </a:r>
                <a:r>
                  <a:rPr lang="es-MX" sz="1900" dirty="0"/>
                  <a:t>entre centros de soportes. La carga total de </a:t>
                </a:r>
                <a:r>
                  <a:rPr lang="es-MX" sz="1900" dirty="0" smtClean="0"/>
                  <a:t>servicio; </a:t>
                </a:r>
                <a:r>
                  <a:rPr lang="es-MX" sz="1900" dirty="0"/>
                  <a:t>incluido el peso de la viga es de 9 kips/ft, con partes iguales de carga muerta y viva. La viga estará soportada sobre muros de concreto reforzado </a:t>
                </a:r>
                <a:r>
                  <a:rPr lang="es-MX" sz="1900" dirty="0" smtClean="0"/>
                  <a:t>con, </a:t>
                </a:r>
                <a:r>
                  <a:rPr lang="es-MX" sz="1900" dirty="0" err="1"/>
                  <a:t>f’c</a:t>
                </a:r>
                <a:r>
                  <a:rPr lang="es-MX" sz="1900" dirty="0"/>
                  <a:t>= 3500 psi. La placa y la viga son de acero A36.</a:t>
                </a:r>
              </a:p>
              <a:p>
                <a:pPr algn="just"/>
                <a:endParaRPr lang="es-MX" sz="1900" dirty="0"/>
              </a:p>
              <a:p>
                <a:pPr algn="just"/>
                <a:r>
                  <a:rPr lang="es-MX" sz="1900" b="1" dirty="0"/>
                  <a:t>Solución: </a:t>
                </a:r>
                <a:r>
                  <a:rPr lang="es-MX" sz="1900" dirty="0"/>
                  <a:t>la carga factorizada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𝑤</m:t>
                          </m:r>
                        </m:e>
                        <m:sub>
                          <m:r>
                            <a:rPr lang="es-MX" sz="1900" i="1">
                              <a:latin typeface="Cambria Math" panose="02040503050406030204" pitchFamily="18" charset="0"/>
                            </a:rPr>
                            <m:t>𝑢</m:t>
                          </m:r>
                        </m:sub>
                      </m:sSub>
                      <m:r>
                        <a:rPr lang="es-MX" sz="1900" i="1">
                          <a:latin typeface="Cambria Math" panose="02040503050406030204" pitchFamily="18" charset="0"/>
                        </a:rPr>
                        <m:t>=1.2</m:t>
                      </m:r>
                      <m:sSub>
                        <m:sSubPr>
                          <m:ctrlPr>
                            <a:rPr lang="es-MX" sz="1900" i="1">
                              <a:latin typeface="Cambria Math" panose="02040503050406030204" pitchFamily="18" charset="0"/>
                            </a:rPr>
                          </m:ctrlPr>
                        </m:sSubPr>
                        <m:e>
                          <m:r>
                            <a:rPr lang="es-MX" sz="1900" i="1">
                              <a:latin typeface="Cambria Math" panose="02040503050406030204" pitchFamily="18" charset="0"/>
                            </a:rPr>
                            <m:t>𝑤</m:t>
                          </m:r>
                        </m:e>
                        <m:sub>
                          <m:r>
                            <a:rPr lang="es-MX" sz="1900" i="1">
                              <a:latin typeface="Cambria Math" panose="02040503050406030204" pitchFamily="18" charset="0"/>
                            </a:rPr>
                            <m:t>𝐷</m:t>
                          </m:r>
                        </m:sub>
                      </m:sSub>
                      <m:r>
                        <a:rPr lang="es-MX" sz="1900" i="1">
                          <a:latin typeface="Cambria Math" panose="02040503050406030204" pitchFamily="18" charset="0"/>
                        </a:rPr>
                        <m:t>+1.6</m:t>
                      </m:r>
                      <m:sSub>
                        <m:sSubPr>
                          <m:ctrlPr>
                            <a:rPr lang="es-MX" sz="1900" i="1">
                              <a:latin typeface="Cambria Math" panose="02040503050406030204" pitchFamily="18" charset="0"/>
                            </a:rPr>
                          </m:ctrlPr>
                        </m:sSubPr>
                        <m:e>
                          <m:r>
                            <a:rPr lang="es-MX" sz="1900" i="1">
                              <a:latin typeface="Cambria Math" panose="02040503050406030204" pitchFamily="18" charset="0"/>
                            </a:rPr>
                            <m:t>𝑤</m:t>
                          </m:r>
                        </m:e>
                        <m:sub>
                          <m:r>
                            <a:rPr lang="es-MX" sz="1900" i="1">
                              <a:latin typeface="Cambria Math" panose="02040503050406030204" pitchFamily="18" charset="0"/>
                            </a:rPr>
                            <m:t>𝐿</m:t>
                          </m:r>
                        </m:sub>
                      </m:sSub>
                      <m:r>
                        <a:rPr lang="es-MX" sz="1900" i="1">
                          <a:latin typeface="Cambria Math" panose="02040503050406030204" pitchFamily="18" charset="0"/>
                        </a:rPr>
                        <m:t>=1.2</m:t>
                      </m:r>
                      <m:d>
                        <m:dPr>
                          <m:ctrlPr>
                            <a:rPr lang="es-MX" sz="1900" i="1">
                              <a:latin typeface="Cambria Math" panose="02040503050406030204" pitchFamily="18" charset="0"/>
                            </a:rPr>
                          </m:ctrlPr>
                        </m:dPr>
                        <m:e>
                          <m:r>
                            <a:rPr lang="es-MX" sz="1900" b="0" i="1" smtClean="0">
                              <a:latin typeface="Cambria Math" panose="02040503050406030204" pitchFamily="18" charset="0"/>
                            </a:rPr>
                            <m:t>4.5</m:t>
                          </m:r>
                        </m:e>
                      </m:d>
                      <m:r>
                        <a:rPr lang="es-MX" sz="1900" i="1">
                          <a:latin typeface="Cambria Math" panose="02040503050406030204" pitchFamily="18" charset="0"/>
                        </a:rPr>
                        <m:t>+1.6</m:t>
                      </m:r>
                      <m:d>
                        <m:dPr>
                          <m:ctrlPr>
                            <a:rPr lang="es-MX" sz="1900" i="1">
                              <a:latin typeface="Cambria Math" panose="02040503050406030204" pitchFamily="18" charset="0"/>
                            </a:rPr>
                          </m:ctrlPr>
                        </m:dPr>
                        <m:e>
                          <m:r>
                            <a:rPr lang="es-MX" sz="1900" b="0" i="1" smtClean="0">
                              <a:latin typeface="Cambria Math" panose="02040503050406030204" pitchFamily="18" charset="0"/>
                            </a:rPr>
                            <m:t>4.5</m:t>
                          </m:r>
                          <m:r>
                            <a:rPr lang="es-MX" sz="1900" i="1">
                              <a:latin typeface="Cambria Math" panose="02040503050406030204" pitchFamily="18" charset="0"/>
                            </a:rPr>
                            <m:t>5</m:t>
                          </m:r>
                        </m:e>
                      </m:d>
                      <m:r>
                        <a:rPr lang="es-MX" sz="1900" i="1">
                          <a:latin typeface="Cambria Math" panose="02040503050406030204" pitchFamily="18" charset="0"/>
                        </a:rPr>
                        <m:t>=12</m:t>
                      </m:r>
                      <m:r>
                        <a:rPr lang="es-MX" sz="1900" b="0" i="1" smtClean="0">
                          <a:latin typeface="Cambria Math" panose="02040503050406030204" pitchFamily="18" charset="0"/>
                        </a:rPr>
                        <m:t>.6</m:t>
                      </m:r>
                      <m:r>
                        <a:rPr lang="es-MX" sz="1900" i="1">
                          <a:latin typeface="Cambria Math" panose="02040503050406030204" pitchFamily="18" charset="0"/>
                        </a:rPr>
                        <m:t>0</m:t>
                      </m:r>
                      <m:f>
                        <m:fPr>
                          <m:ctrlPr>
                            <a:rPr lang="es-MX" sz="1900" i="1">
                              <a:latin typeface="Cambria Math" panose="02040503050406030204" pitchFamily="18" charset="0"/>
                            </a:rPr>
                          </m:ctrlPr>
                        </m:fPr>
                        <m:num>
                          <m:r>
                            <a:rPr lang="es-MX" sz="1900" i="1">
                              <a:latin typeface="Cambria Math" panose="02040503050406030204" pitchFamily="18" charset="0"/>
                            </a:rPr>
                            <m:t>𝑘𝑖𝑝𝑠</m:t>
                          </m:r>
                        </m:num>
                        <m:den>
                          <m:r>
                            <a:rPr lang="es-MX" sz="1900" i="1">
                              <a:latin typeface="Cambria Math" panose="02040503050406030204" pitchFamily="18" charset="0"/>
                            </a:rPr>
                            <m:t>𝑓𝑡</m:t>
                          </m:r>
                        </m:den>
                      </m:f>
                    </m:oMath>
                  </m:oMathPara>
                </a14:m>
                <a:endParaRPr lang="es-MX" sz="1900" dirty="0"/>
              </a:p>
              <a:p>
                <a:pPr marL="0" indent="0">
                  <a:buNone/>
                </a:pPr>
                <a:r>
                  <a:rPr lang="es-MX" sz="1900" dirty="0" smtClean="0"/>
                  <a:t>y </a:t>
                </a:r>
                <a:r>
                  <a:rPr lang="es-MX" sz="1900" dirty="0"/>
                  <a:t>la reacción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b="0" i="1" smtClean="0">
                              <a:latin typeface="Cambria Math" panose="02040503050406030204" pitchFamily="18" charset="0"/>
                            </a:rPr>
                            <m:t>𝑅</m:t>
                          </m:r>
                        </m:e>
                        <m:sub>
                          <m:r>
                            <a:rPr lang="es-MX" sz="1900" i="1">
                              <a:latin typeface="Cambria Math" panose="02040503050406030204" pitchFamily="18" charset="0"/>
                            </a:rPr>
                            <m:t>𝑢</m:t>
                          </m:r>
                        </m:sub>
                      </m:sSub>
                      <m:r>
                        <a:rPr lang="es-MX" sz="1900" i="1">
                          <a:latin typeface="Cambria Math" panose="02040503050406030204" pitchFamily="18" charset="0"/>
                        </a:rPr>
                        <m:t>=</m:t>
                      </m:r>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𝑤</m:t>
                              </m:r>
                            </m:e>
                            <m:sub>
                              <m:r>
                                <a:rPr lang="es-MX" sz="1900" i="1">
                                  <a:latin typeface="Cambria Math" panose="02040503050406030204" pitchFamily="18" charset="0"/>
                                </a:rPr>
                                <m:t>𝑢</m:t>
                              </m:r>
                            </m:sub>
                          </m:sSub>
                          <m:r>
                            <a:rPr lang="es-MX" sz="1900" i="1">
                              <a:latin typeface="Cambria Math" panose="02040503050406030204" pitchFamily="18" charset="0"/>
                            </a:rPr>
                            <m:t>𝐿</m:t>
                          </m:r>
                        </m:num>
                        <m:den>
                          <m:r>
                            <a:rPr lang="es-MX" sz="1900" i="1">
                              <a:latin typeface="Cambria Math" panose="02040503050406030204" pitchFamily="18" charset="0"/>
                            </a:rPr>
                            <m:t>2</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12.60(15.83)</m:t>
                          </m:r>
                        </m:num>
                        <m:den>
                          <m:r>
                            <a:rPr lang="es-MX" sz="1900" b="0" i="1" smtClean="0">
                              <a:latin typeface="Cambria Math" panose="02040503050406030204" pitchFamily="18" charset="0"/>
                            </a:rPr>
                            <m:t>2</m:t>
                          </m:r>
                        </m:den>
                      </m:f>
                      <m:r>
                        <a:rPr lang="es-MX" sz="1900" b="0" i="1" smtClean="0">
                          <a:latin typeface="Cambria Math" panose="02040503050406030204" pitchFamily="18" charset="0"/>
                        </a:rPr>
                        <m:t>=99.73 </m:t>
                      </m:r>
                      <m:r>
                        <a:rPr lang="es-MX" sz="1900" b="0" i="1" smtClean="0">
                          <a:latin typeface="Cambria Math" panose="02040503050406030204" pitchFamily="18" charset="0"/>
                        </a:rPr>
                        <m:t>𝑘𝑖𝑝𝑠</m:t>
                      </m:r>
                    </m:oMath>
                  </m:oMathPara>
                </a14:m>
                <a:endParaRPr lang="es-MX" sz="1900" dirty="0"/>
              </a:p>
              <a:p>
                <a:pPr marL="0" indent="0" algn="just">
                  <a:buNone/>
                </a:pPr>
                <a:r>
                  <a:rPr lang="es-MX" sz="1900" dirty="0"/>
                  <a:t>Determinar la </a:t>
                </a:r>
                <a:r>
                  <a:rPr lang="es-MX" sz="1900" dirty="0" smtClean="0"/>
                  <a:t>dimensión, N, </a:t>
                </a:r>
                <a:r>
                  <a:rPr lang="es-MX" sz="1900" dirty="0"/>
                  <a:t>requerida para prevenir la fluencia del alma. La resistencia de diseño para este estado limite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a:latin typeface="Cambria Math" panose="02040503050406030204" pitchFamily="18" charset="0"/>
                        </a:rPr>
                        <m:t>=</m:t>
                      </m:r>
                      <m:d>
                        <m:dPr>
                          <m:ctrlPr>
                            <a:rPr lang="es-MX" sz="1900" i="1">
                              <a:latin typeface="Cambria Math" panose="02040503050406030204" pitchFamily="18" charset="0"/>
                            </a:rPr>
                          </m:ctrlPr>
                        </m:dPr>
                        <m:e>
                          <m:r>
                            <a:rPr lang="es-MX" sz="1900" i="1">
                              <a:latin typeface="Cambria Math" panose="02040503050406030204" pitchFamily="18" charset="0"/>
                            </a:rPr>
                            <m:t>2.5</m:t>
                          </m:r>
                          <m:r>
                            <a:rPr lang="es-MX" sz="1900" i="1">
                              <a:latin typeface="Cambria Math" panose="02040503050406030204" pitchFamily="18" charset="0"/>
                            </a:rPr>
                            <m:t>𝑘</m:t>
                          </m:r>
                          <m:r>
                            <a:rPr lang="es-MX" sz="1900" i="1">
                              <a:latin typeface="Cambria Math" panose="02040503050406030204" pitchFamily="18" charset="0"/>
                            </a:rPr>
                            <m:t>+</m:t>
                          </m:r>
                          <m:r>
                            <a:rPr lang="es-MX" sz="1900" i="1">
                              <a:latin typeface="Cambria Math" panose="02040503050406030204" pitchFamily="18" charset="0"/>
                            </a:rPr>
                            <m:t>𝑁</m:t>
                          </m:r>
                        </m:e>
                      </m:d>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oMath>
                  </m:oMathPara>
                </a14:m>
                <a:endParaRPr lang="es-MX" sz="1900" dirty="0"/>
              </a:p>
              <a:p>
                <a:pPr marL="0" indent="0" algn="just">
                  <a:buNone/>
                </a:pPr>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48015"/>
                <a:ext cx="9345728" cy="4896544"/>
              </a:xfrm>
              <a:blipFill>
                <a:blip r:embed="rId4"/>
                <a:stretch>
                  <a:fillRect l="-587" t="-1245" r="-652"/>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87</a:t>
            </a:fld>
            <a:r>
              <a:rPr lang="es-MX"/>
              <a:t>/97</a:t>
            </a:r>
            <a:endParaRPr lang="es-MX" dirty="0"/>
          </a:p>
        </p:txBody>
      </p:sp>
    </p:spTree>
    <p:extLst>
      <p:ext uri="{BB962C8B-B14F-4D97-AF65-F5344CB8AC3E}">
        <p14:creationId xmlns:p14="http://schemas.microsoft.com/office/powerpoint/2010/main" val="8073411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DE APOYO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4896544"/>
              </a:xfrm>
            </p:spPr>
            <p:txBody>
              <a:bodyPr>
                <a:normAutofit/>
              </a:bodyPr>
              <a:lstStyle/>
              <a:p>
                <a:pPr marL="0" indent="0" algn="just">
                  <a:buNone/>
                </a:pPr>
                <a:r>
                  <a:rPr lang="es-MX" sz="1900" dirty="0" smtClean="0"/>
                  <a:t>Para </a:t>
                </a:r>
                <a14:m>
                  <m:oMath xmlns:m="http://schemas.openxmlformats.org/officeDocument/2006/math">
                    <m:r>
                      <m:rPr>
                        <m:sty m:val="p"/>
                      </m:rPr>
                      <a:rPr lang="el-GR" sz="1900" i="1" smtClean="0">
                        <a:latin typeface="Cambria Math" panose="02040503050406030204" pitchFamily="18" charset="0"/>
                        <a:ea typeface="Cambria Math"/>
                      </a:rPr>
                      <m:t>ϕ</m:t>
                    </m:r>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smtClean="0">
                        <a:latin typeface="Cambria Math" panose="02040503050406030204" pitchFamily="18" charset="0"/>
                        <a:ea typeface="Cambria Math"/>
                      </a:rPr>
                      <m:t>≥</m:t>
                    </m:r>
                    <m:sSub>
                      <m:sSubPr>
                        <m:ctrlPr>
                          <a:rPr lang="es-MX" sz="1900" i="1" smtClean="0">
                            <a:latin typeface="Cambria Math" panose="02040503050406030204" pitchFamily="18" charset="0"/>
                          </a:rPr>
                        </m:ctrlPr>
                      </m:sSubPr>
                      <m:e>
                        <m:r>
                          <a:rPr lang="es-MX" sz="1900" i="1">
                            <a:latin typeface="Cambria Math" panose="02040503050406030204" pitchFamily="18" charset="0"/>
                          </a:rPr>
                          <m:t>𝑅</m:t>
                        </m:r>
                      </m:e>
                      <m:sub>
                        <m:r>
                          <a:rPr lang="es-MX" sz="1900" b="0" i="1" smtClean="0">
                            <a:latin typeface="Cambria Math" panose="02040503050406030204" pitchFamily="18" charset="0"/>
                          </a:rPr>
                          <m:t>𝑢</m:t>
                        </m:r>
                      </m:sub>
                    </m:sSub>
                  </m:oMath>
                </a14:m>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1.0</m:t>
                      </m:r>
                      <m:d>
                        <m:dPr>
                          <m:begChr m:val="["/>
                          <m:endChr m:val="]"/>
                          <m:ctrlPr>
                            <a:rPr lang="es-MX" sz="1900" b="0" i="1" smtClean="0">
                              <a:latin typeface="Cambria Math" panose="02040503050406030204" pitchFamily="18" charset="0"/>
                            </a:rPr>
                          </m:ctrlPr>
                        </m:dPr>
                        <m:e>
                          <m:r>
                            <a:rPr lang="es-MX" sz="1900" b="0" i="1" smtClean="0">
                              <a:latin typeface="Cambria Math" panose="02040503050406030204" pitchFamily="18" charset="0"/>
                            </a:rPr>
                            <m:t>2.5</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1.438</m:t>
                              </m:r>
                            </m:e>
                          </m:d>
                          <m:r>
                            <a:rPr lang="es-MX" sz="1900" b="0" i="1" smtClean="0">
                              <a:latin typeface="Cambria Math" panose="02040503050406030204" pitchFamily="18" charset="0"/>
                            </a:rPr>
                            <m:t>+</m:t>
                          </m:r>
                          <m:r>
                            <a:rPr lang="es-MX" sz="1900" b="0" i="1" smtClean="0">
                              <a:latin typeface="Cambria Math" panose="02040503050406030204" pitchFamily="18" charset="0"/>
                            </a:rPr>
                            <m:t>𝑁</m:t>
                          </m:r>
                        </m:e>
                      </m:d>
                      <m:d>
                        <m:dPr>
                          <m:ctrlPr>
                            <a:rPr lang="es-MX" sz="1900" b="0" i="1" smtClean="0">
                              <a:latin typeface="Cambria Math" panose="02040503050406030204" pitchFamily="18" charset="0"/>
                            </a:rPr>
                          </m:ctrlPr>
                        </m:dPr>
                        <m:e>
                          <m:r>
                            <a:rPr lang="es-MX" sz="1900" b="0" i="1" smtClean="0">
                              <a:latin typeface="Cambria Math" panose="02040503050406030204" pitchFamily="18" charset="0"/>
                            </a:rPr>
                            <m:t>36</m:t>
                          </m:r>
                        </m:e>
                      </m:d>
                      <m:d>
                        <m:dPr>
                          <m:ctrlPr>
                            <a:rPr lang="es-MX" sz="1900" b="0" i="1" smtClean="0">
                              <a:latin typeface="Cambria Math" panose="02040503050406030204" pitchFamily="18" charset="0"/>
                            </a:rPr>
                          </m:ctrlPr>
                        </m:dPr>
                        <m:e>
                          <m:r>
                            <a:rPr lang="es-MX" sz="1900" b="0" i="1" smtClean="0">
                              <a:latin typeface="Cambria Math" panose="02040503050406030204" pitchFamily="18" charset="0"/>
                            </a:rPr>
                            <m:t>0.43</m:t>
                          </m:r>
                        </m:e>
                      </m:d>
                      <m:r>
                        <a:rPr lang="es-MX" sz="1900" b="0" i="1" smtClean="0">
                          <a:latin typeface="Cambria Math" panose="02040503050406030204" pitchFamily="18" charset="0"/>
                          <a:ea typeface="Cambria Math"/>
                        </a:rPr>
                        <m:t>≥99.73</m:t>
                      </m:r>
                    </m:oMath>
                  </m:oMathPara>
                </a14:m>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𝑁</m:t>
                      </m:r>
                      <m:r>
                        <a:rPr lang="es-MX" sz="1900" b="0" i="1" smtClean="0">
                          <a:latin typeface="Cambria Math" panose="02040503050406030204" pitchFamily="18" charset="0"/>
                          <a:ea typeface="Cambria Math"/>
                        </a:rPr>
                        <m:t>≥2.85 </m:t>
                      </m:r>
                      <m:r>
                        <a:rPr lang="es-MX" sz="1900" b="0" i="1" smtClean="0">
                          <a:latin typeface="Cambria Math" panose="02040503050406030204" pitchFamily="18" charset="0"/>
                          <a:ea typeface="Cambria Math"/>
                        </a:rPr>
                        <m:t>𝑖𝑛</m:t>
                      </m:r>
                    </m:oMath>
                  </m:oMathPara>
                </a14:m>
                <a:endParaRPr lang="es-MX" sz="1900" dirty="0"/>
              </a:p>
              <a:p>
                <a:pPr marL="0" indent="0" algn="just">
                  <a:buNone/>
                </a:pPr>
                <a:r>
                  <a:rPr lang="es-MX" sz="1900" dirty="0"/>
                  <a:t>Para prevenir el aplastamiento del alma, suponga N/d&gt;0.2 y ensaye con: </a:t>
                </a:r>
              </a:p>
              <a:p>
                <a:pPr marL="0" indent="0" algn="just">
                  <a:buNone/>
                </a:pPr>
                <a14:m>
                  <m:oMathPara xmlns:m="http://schemas.openxmlformats.org/officeDocument/2006/math">
                    <m:oMathParaPr>
                      <m:jc m:val="centerGroup"/>
                    </m:oMathParaPr>
                    <m:oMath xmlns:m="http://schemas.openxmlformats.org/officeDocument/2006/math">
                      <m:r>
                        <m:rPr>
                          <m:sty m:val="p"/>
                        </m:rPr>
                        <a:rPr lang="el-GR" sz="1900" i="1">
                          <a:latin typeface="Cambria Math" panose="02040503050406030204" pitchFamily="18" charset="0"/>
                          <a:ea typeface="Cambria Math"/>
                        </a:rPr>
                        <m:t>ϕ</m:t>
                      </m:r>
                      <m:r>
                        <a:rPr lang="el-GR" sz="1900" i="1">
                          <a:latin typeface="Cambria Math" panose="02040503050406030204" pitchFamily="18" charset="0"/>
                          <a:ea typeface="Cambria Math"/>
                        </a:rPr>
                        <m:t> </m:t>
                      </m:r>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a:latin typeface="Cambria Math" panose="02040503050406030204" pitchFamily="18" charset="0"/>
                        </a:rPr>
                        <m:t>=</m:t>
                      </m:r>
                      <m:r>
                        <m:rPr>
                          <m:sty m:val="p"/>
                        </m:rPr>
                        <a:rPr lang="el-GR" sz="1900" i="1">
                          <a:latin typeface="Cambria Math" panose="02040503050406030204" pitchFamily="18" charset="0"/>
                          <a:ea typeface="Cambria Math"/>
                        </a:rPr>
                        <m:t>ϕ</m:t>
                      </m:r>
                      <m:r>
                        <a:rPr lang="es-MX" sz="1900" i="1">
                          <a:latin typeface="Cambria Math" panose="02040503050406030204" pitchFamily="18" charset="0"/>
                        </a:rPr>
                        <m:t>68</m:t>
                      </m:r>
                      <m:sSubSup>
                        <m:sSubSupPr>
                          <m:ctrlPr>
                            <a:rPr lang="es-MX" sz="1900" i="1">
                              <a:latin typeface="Cambria Math" panose="02040503050406030204" pitchFamily="18" charset="0"/>
                            </a:rPr>
                          </m:ctrlPr>
                        </m:sSubSupPr>
                        <m:e>
                          <m:r>
                            <a:rPr lang="es-MX" sz="1900" i="1">
                              <a:latin typeface="Cambria Math" panose="02040503050406030204" pitchFamily="18" charset="0"/>
                            </a:rPr>
                            <m:t>𝑡</m:t>
                          </m:r>
                        </m:e>
                        <m:sub>
                          <m:r>
                            <a:rPr lang="es-MX" sz="1900" i="1">
                              <a:latin typeface="Cambria Math" panose="02040503050406030204" pitchFamily="18" charset="0"/>
                            </a:rPr>
                            <m:t>𝑤</m:t>
                          </m:r>
                        </m:sub>
                        <m:sup>
                          <m:r>
                            <a:rPr lang="es-MX" sz="1900" i="1">
                              <a:latin typeface="Cambria Math" panose="02040503050406030204" pitchFamily="18" charset="0"/>
                            </a:rPr>
                            <m:t>2</m:t>
                          </m:r>
                        </m:sup>
                      </m:sSubSup>
                      <m:r>
                        <a:rPr lang="es-419" sz="1900" b="0" i="1" smtClean="0">
                          <a:latin typeface="Cambria Math" panose="02040503050406030204" pitchFamily="18" charset="0"/>
                        </a:rPr>
                        <m:t> </m:t>
                      </m:r>
                      <m:d>
                        <m:dPr>
                          <m:begChr m:val="["/>
                          <m:endChr m:val="]"/>
                          <m:ctrlPr>
                            <a:rPr lang="es-MX" sz="1900" i="1">
                              <a:latin typeface="Cambria Math" panose="02040503050406030204" pitchFamily="18" charset="0"/>
                            </a:rPr>
                          </m:ctrlPr>
                        </m:dPr>
                        <m:e>
                          <m:r>
                            <a:rPr lang="es-MX" sz="1900" i="1">
                              <a:latin typeface="Cambria Math" panose="02040503050406030204" pitchFamily="18" charset="0"/>
                            </a:rPr>
                            <m:t>1+</m:t>
                          </m:r>
                          <m:d>
                            <m:dPr>
                              <m:ctrlPr>
                                <a:rPr lang="es-MX" sz="1900" i="1">
                                  <a:latin typeface="Cambria Math" panose="02040503050406030204" pitchFamily="18" charset="0"/>
                                </a:rPr>
                              </m:ctrlPr>
                            </m:dPr>
                            <m:e>
                              <m:r>
                                <a:rPr lang="es-MX" sz="1900" i="1">
                                  <a:latin typeface="Cambria Math" panose="02040503050406030204" pitchFamily="18" charset="0"/>
                                </a:rPr>
                                <m:t>4</m:t>
                              </m:r>
                              <m:f>
                                <m:fPr>
                                  <m:ctrlPr>
                                    <a:rPr lang="es-MX" sz="1900" i="1">
                                      <a:latin typeface="Cambria Math" panose="02040503050406030204" pitchFamily="18" charset="0"/>
                                    </a:rPr>
                                  </m:ctrlPr>
                                </m:fPr>
                                <m:num>
                                  <m:r>
                                    <a:rPr lang="es-MX" sz="1900" i="1">
                                      <a:latin typeface="Cambria Math" panose="02040503050406030204" pitchFamily="18" charset="0"/>
                                    </a:rPr>
                                    <m:t>𝑁</m:t>
                                  </m:r>
                                </m:num>
                                <m:den>
                                  <m:r>
                                    <a:rPr lang="es-MX" sz="1900" i="1">
                                      <a:latin typeface="Cambria Math" panose="02040503050406030204" pitchFamily="18" charset="0"/>
                                    </a:rPr>
                                    <m:t>𝑑</m:t>
                                  </m:r>
                                </m:den>
                              </m:f>
                              <m:r>
                                <a:rPr lang="es-MX" sz="1900" i="1">
                                  <a:latin typeface="Cambria Math" panose="02040503050406030204" pitchFamily="18" charset="0"/>
                                </a:rPr>
                                <m:t>−0.2</m:t>
                              </m:r>
                            </m:e>
                          </m:d>
                          <m:sSup>
                            <m:sSupPr>
                              <m:ctrlPr>
                                <a:rPr lang="es-MX" sz="1900" i="1">
                                  <a:latin typeface="Cambria Math" panose="02040503050406030204" pitchFamily="18" charset="0"/>
                                </a:rPr>
                              </m:ctrlPr>
                            </m:sSupPr>
                            <m:e>
                              <m:d>
                                <m:dPr>
                                  <m:ctrlPr>
                                    <a:rPr lang="es-MX" sz="1900" i="1">
                                      <a:latin typeface="Cambria Math" panose="02040503050406030204" pitchFamily="18" charset="0"/>
                                    </a:rPr>
                                  </m:ctrlPr>
                                </m:dPr>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𝑓</m:t>
                                          </m:r>
                                        </m:sub>
                                      </m:sSub>
                                    </m:den>
                                  </m:f>
                                </m:e>
                              </m:d>
                            </m:e>
                            <m:sup>
                              <m:r>
                                <a:rPr lang="es-MX" sz="1900" i="1">
                                  <a:latin typeface="Cambria Math" panose="02040503050406030204" pitchFamily="18" charset="0"/>
                                </a:rPr>
                                <m:t>1.5</m:t>
                              </m:r>
                            </m:sup>
                          </m:sSup>
                        </m:e>
                      </m:d>
                      <m:rad>
                        <m:radPr>
                          <m:degHide m:val="on"/>
                          <m:ctrlPr>
                            <a:rPr lang="es-MX" sz="1900" i="1">
                              <a:latin typeface="Cambria Math" panose="02040503050406030204" pitchFamily="18" charset="0"/>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𝑓</m:t>
                                  </m:r>
                                </m:sub>
                              </m:sSub>
                            </m:num>
                            <m:den>
                              <m:sSub>
                                <m:sSubPr>
                                  <m:ctrlPr>
                                    <a:rPr lang="es-MX" sz="1900" i="1">
                                      <a:latin typeface="Cambria Math" panose="02040503050406030204" pitchFamily="18" charset="0"/>
                                    </a:rPr>
                                  </m:ctrlPr>
                                </m:sSubPr>
                                <m:e>
                                  <m:r>
                                    <a:rPr lang="es-MX" sz="1900" i="1">
                                      <a:latin typeface="Cambria Math" panose="02040503050406030204" pitchFamily="18" charset="0"/>
                                    </a:rPr>
                                    <m:t>𝑡</m:t>
                                  </m:r>
                                </m:e>
                                <m:sub>
                                  <m:r>
                                    <a:rPr lang="es-MX" sz="1900" i="1">
                                      <a:latin typeface="Cambria Math" panose="02040503050406030204" pitchFamily="18" charset="0"/>
                                    </a:rPr>
                                    <m:t>𝑤</m:t>
                                  </m:r>
                                </m:sub>
                              </m:sSub>
                            </m:den>
                          </m:f>
                        </m:e>
                      </m:rad>
                    </m:oMath>
                  </m:oMathPara>
                </a14:m>
                <a:endParaRPr lang="es-MX" sz="1900" dirty="0"/>
              </a:p>
              <a:p>
                <a:pPr marL="0" indent="0" algn="just">
                  <a:buNone/>
                </a:pPr>
                <a:r>
                  <a:rPr lang="es-MX" sz="1900" dirty="0"/>
                  <a:t>Para </a:t>
                </a:r>
                <a14:m>
                  <m:oMath xmlns:m="http://schemas.openxmlformats.org/officeDocument/2006/math">
                    <m:r>
                      <m:rPr>
                        <m:sty m:val="p"/>
                      </m:rPr>
                      <a:rPr lang="el-GR" sz="1900" i="1">
                        <a:latin typeface="Cambria Math" panose="02040503050406030204" pitchFamily="18" charset="0"/>
                        <a:ea typeface="Cambria Math"/>
                      </a:rPr>
                      <m:t>ϕ</m:t>
                    </m:r>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𝑛</m:t>
                        </m:r>
                      </m:sub>
                    </m:sSub>
                    <m:r>
                      <a:rPr lang="es-MX" sz="1900" i="1">
                        <a:latin typeface="Cambria Math" panose="02040503050406030204" pitchFamily="18" charset="0"/>
                        <a:ea typeface="Cambria Math"/>
                      </a:rPr>
                      <m:t>≥</m:t>
                    </m:r>
                    <m:sSub>
                      <m:sSubPr>
                        <m:ctrlPr>
                          <a:rPr lang="es-MX" sz="1900" i="1">
                            <a:latin typeface="Cambria Math" panose="02040503050406030204" pitchFamily="18" charset="0"/>
                          </a:rPr>
                        </m:ctrlPr>
                      </m:sSubPr>
                      <m:e>
                        <m:r>
                          <a:rPr lang="es-MX" sz="1900" i="1">
                            <a:latin typeface="Cambria Math" panose="02040503050406030204" pitchFamily="18" charset="0"/>
                          </a:rPr>
                          <m:t>𝑅</m:t>
                        </m:r>
                      </m:e>
                      <m:sub>
                        <m:r>
                          <a:rPr lang="es-MX" sz="1900" i="1">
                            <a:latin typeface="Cambria Math" panose="02040503050406030204" pitchFamily="18" charset="0"/>
                          </a:rPr>
                          <m:t>𝑢</m:t>
                        </m:r>
                      </m:sub>
                    </m:sSub>
                  </m:oMath>
                </a14:m>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0.75</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68</m:t>
                          </m:r>
                        </m:e>
                      </m:d>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r>
                                <a:rPr lang="es-MX" sz="1900" b="0" i="1" smtClean="0">
                                  <a:latin typeface="Cambria Math" panose="02040503050406030204" pitchFamily="18" charset="0"/>
                                </a:rPr>
                                <m:t>0.43</m:t>
                              </m:r>
                            </m:e>
                          </m:d>
                        </m:e>
                        <m:sup>
                          <m:r>
                            <a:rPr lang="es-MX" sz="1900" b="0" i="1" smtClean="0">
                              <a:latin typeface="Cambria Math" panose="02040503050406030204" pitchFamily="18" charset="0"/>
                            </a:rPr>
                            <m:t>2</m:t>
                          </m:r>
                        </m:sup>
                      </m:sSup>
                      <m:d>
                        <m:dPr>
                          <m:begChr m:val="["/>
                          <m:endChr m:val="]"/>
                          <m:ctrlPr>
                            <a:rPr lang="es-MX" sz="1900" b="0" i="1" smtClean="0">
                              <a:latin typeface="Cambria Math" panose="02040503050406030204" pitchFamily="18" charset="0"/>
                            </a:rPr>
                          </m:ctrlPr>
                        </m:dPr>
                        <m:e>
                          <m:r>
                            <a:rPr lang="es-MX" sz="1900" b="0" i="1" smtClean="0">
                              <a:latin typeface="Cambria Math" panose="02040503050406030204" pitchFamily="18" charset="0"/>
                            </a:rPr>
                            <m:t>1+</m:t>
                          </m:r>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4</m:t>
                                  </m:r>
                                  <m:r>
                                    <a:rPr lang="es-MX" sz="1900" b="0" i="1" smtClean="0">
                                      <a:latin typeface="Cambria Math" panose="02040503050406030204" pitchFamily="18" charset="0"/>
                                    </a:rPr>
                                    <m:t>𝑁</m:t>
                                  </m:r>
                                </m:num>
                                <m:den>
                                  <m:r>
                                    <a:rPr lang="es-MX" sz="1900" b="0" i="1" smtClean="0">
                                      <a:latin typeface="Cambria Math" panose="02040503050406030204" pitchFamily="18" charset="0"/>
                                    </a:rPr>
                                    <m:t>21.13</m:t>
                                  </m:r>
                                </m:den>
                              </m:f>
                              <m:r>
                                <a:rPr lang="es-MX" sz="1900" b="0" i="1" smtClean="0">
                                  <a:latin typeface="Cambria Math" panose="02040503050406030204" pitchFamily="18" charset="0"/>
                                </a:rPr>
                                <m:t>−0.20</m:t>
                              </m:r>
                            </m:e>
                          </m:d>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f>
                                    <m:fPr>
                                      <m:ctrlPr>
                                        <a:rPr lang="es-MX" sz="1900" i="1">
                                          <a:latin typeface="Cambria Math" panose="02040503050406030204" pitchFamily="18" charset="0"/>
                                        </a:rPr>
                                      </m:ctrlPr>
                                    </m:fPr>
                                    <m:num>
                                      <m:r>
                                        <a:rPr lang="es-MX" sz="1900" i="1">
                                          <a:latin typeface="Cambria Math" panose="02040503050406030204" pitchFamily="18" charset="0"/>
                                        </a:rPr>
                                        <m:t>0.43</m:t>
                                      </m:r>
                                    </m:num>
                                    <m:den>
                                      <m:r>
                                        <a:rPr lang="es-MX" sz="1900" i="1">
                                          <a:latin typeface="Cambria Math" panose="02040503050406030204" pitchFamily="18" charset="0"/>
                                        </a:rPr>
                                        <m:t>0.685</m:t>
                                      </m:r>
                                    </m:den>
                                  </m:f>
                                </m:e>
                              </m:d>
                            </m:e>
                            <m:sup>
                              <m:r>
                                <a:rPr lang="es-MX" sz="1900" b="0" i="1" smtClean="0">
                                  <a:latin typeface="Cambria Math" panose="02040503050406030204" pitchFamily="18" charset="0"/>
                                </a:rPr>
                                <m:t>2</m:t>
                              </m:r>
                            </m:sup>
                          </m:sSup>
                        </m:e>
                      </m:d>
                      <m:rad>
                        <m:radPr>
                          <m:degHide m:val="on"/>
                          <m:ctrlPr>
                            <a:rPr lang="es-MX" sz="1900" b="0" i="1" smtClean="0">
                              <a:latin typeface="Cambria Math" panose="02040503050406030204" pitchFamily="18" charset="0"/>
                            </a:rPr>
                          </m:ctrlPr>
                        </m:radPr>
                        <m:deg/>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36(0.685)</m:t>
                              </m:r>
                            </m:num>
                            <m:den>
                              <m:r>
                                <a:rPr lang="es-MX" sz="1900" b="0" i="1" smtClean="0">
                                  <a:latin typeface="Cambria Math" panose="02040503050406030204" pitchFamily="18" charset="0"/>
                                </a:rPr>
                                <m:t>0.43</m:t>
                              </m:r>
                            </m:den>
                          </m:f>
                        </m:e>
                      </m:rad>
                      <m:r>
                        <a:rPr lang="es-MX" sz="1900" b="0" i="1" smtClean="0">
                          <a:latin typeface="Cambria Math" panose="02040503050406030204" pitchFamily="18" charset="0"/>
                          <a:ea typeface="Cambria Math"/>
                        </a:rPr>
                        <m:t>≥99.73</m:t>
                      </m:r>
                    </m:oMath>
                  </m:oMathPara>
                </a14:m>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1" i="1">
                          <a:latin typeface="Cambria Math" panose="02040503050406030204" pitchFamily="18" charset="0"/>
                        </a:rPr>
                        <m:t>𝑵</m:t>
                      </m:r>
                      <m:r>
                        <a:rPr lang="es-MX" sz="1900" b="1" i="1">
                          <a:latin typeface="Cambria Math" panose="02040503050406030204" pitchFamily="18" charset="0"/>
                          <a:ea typeface="Cambria Math"/>
                        </a:rPr>
                        <m:t>≥</m:t>
                      </m:r>
                      <m:r>
                        <a:rPr lang="es-MX" sz="1900" b="1" i="1" smtClean="0">
                          <a:latin typeface="Cambria Math" panose="02040503050406030204" pitchFamily="18" charset="0"/>
                          <a:ea typeface="Cambria Math"/>
                        </a:rPr>
                        <m:t>𝟓</m:t>
                      </m:r>
                      <m:r>
                        <a:rPr lang="es-MX" sz="1900" b="1" i="1" smtClean="0">
                          <a:latin typeface="Cambria Math" panose="02040503050406030204" pitchFamily="18" charset="0"/>
                          <a:ea typeface="Cambria Math"/>
                        </a:rPr>
                        <m:t>.</m:t>
                      </m:r>
                      <m:r>
                        <a:rPr lang="es-MX" sz="1900" b="1" i="1" smtClean="0">
                          <a:latin typeface="Cambria Math" panose="02040503050406030204" pitchFamily="18" charset="0"/>
                          <a:ea typeface="Cambria Math"/>
                        </a:rPr>
                        <m:t>𝟐𝟕𝟓</m:t>
                      </m:r>
                      <m:r>
                        <a:rPr lang="es-MX" sz="1900" b="1" i="1">
                          <a:latin typeface="Cambria Math" panose="02040503050406030204" pitchFamily="18" charset="0"/>
                          <a:ea typeface="Cambria Math"/>
                        </a:rPr>
                        <m:t> </m:t>
                      </m:r>
                      <m:r>
                        <a:rPr lang="es-MX" sz="1900" b="1" i="1">
                          <a:latin typeface="Cambria Math" panose="02040503050406030204" pitchFamily="18" charset="0"/>
                          <a:ea typeface="Cambria Math"/>
                        </a:rPr>
                        <m:t>𝒊𝒏</m:t>
                      </m:r>
                      <m:r>
                        <a:rPr lang="es-MX" sz="1900" b="1" i="1" smtClean="0">
                          <a:latin typeface="Cambria Math" panose="02040503050406030204" pitchFamily="18" charset="0"/>
                          <a:ea typeface="Cambria Math"/>
                        </a:rPr>
                        <m:t>     </m:t>
                      </m:r>
                      <m:r>
                        <a:rPr lang="es-MX" sz="1900" b="0" i="1" smtClean="0">
                          <a:latin typeface="Cambria Math" panose="02040503050406030204" pitchFamily="18" charset="0"/>
                          <a:ea typeface="Cambria Math"/>
                        </a:rPr>
                        <m:t>(</m:t>
                      </m:r>
                      <m:r>
                        <a:rPr lang="es-MX" sz="1900" b="0" i="1" smtClean="0">
                          <a:latin typeface="Cambria Math" panose="02040503050406030204" pitchFamily="18" charset="0"/>
                          <a:ea typeface="Cambria Math"/>
                        </a:rPr>
                        <m:t>𝑔𝑜𝑏𝑖𝑒𝑟𝑛𝑎</m:t>
                      </m:r>
                      <m:r>
                        <a:rPr lang="es-MX" sz="1900" b="0" i="1" smtClean="0">
                          <a:latin typeface="Cambria Math" panose="02040503050406030204" pitchFamily="18" charset="0"/>
                          <a:ea typeface="Cambria Math"/>
                        </a:rPr>
                        <m:t>)</m:t>
                      </m:r>
                    </m:oMath>
                  </m:oMathPara>
                </a14:m>
                <a:endParaRPr lang="es-MX" sz="1900" dirty="0"/>
              </a:p>
              <a:p>
                <a:pPr marL="0" indent="0" algn="just">
                  <a:buNone/>
                </a:pPr>
                <a:r>
                  <a:rPr lang="es-MX" sz="1900" dirty="0"/>
                  <a:t>Revisar la suposición:</a:t>
                </a:r>
              </a:p>
              <a:p>
                <a:pPr marL="0" indent="0" algn="just">
                  <a:buNone/>
                </a:pPr>
                <a14:m>
                  <m:oMathPara xmlns:m="http://schemas.openxmlformats.org/officeDocument/2006/math">
                    <m:oMathParaPr>
                      <m:jc m:val="centerGroup"/>
                    </m:oMathParaPr>
                    <m:oMath xmlns:m="http://schemas.openxmlformats.org/officeDocument/2006/math">
                      <m:f>
                        <m:fPr>
                          <m:ctrlPr>
                            <a:rPr lang="es-MX" sz="1900" i="1" smtClean="0">
                              <a:latin typeface="Cambria Math" panose="02040503050406030204" pitchFamily="18" charset="0"/>
                            </a:rPr>
                          </m:ctrlPr>
                        </m:fPr>
                        <m:num>
                          <m:r>
                            <a:rPr lang="es-MX" sz="1900" b="0" i="1" smtClean="0">
                              <a:latin typeface="Cambria Math" panose="02040503050406030204" pitchFamily="18" charset="0"/>
                            </a:rPr>
                            <m:t>𝑁</m:t>
                          </m:r>
                        </m:num>
                        <m:den>
                          <m:r>
                            <a:rPr lang="es-MX" sz="1900" b="0" i="1" smtClean="0">
                              <a:latin typeface="Cambria Math" panose="02040503050406030204" pitchFamily="18" charset="0"/>
                            </a:rPr>
                            <m:t>𝑑</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5.268</m:t>
                          </m:r>
                        </m:num>
                        <m:den>
                          <m:r>
                            <a:rPr lang="es-MX" sz="1900" b="0" i="1" smtClean="0">
                              <a:latin typeface="Cambria Math" panose="02040503050406030204" pitchFamily="18" charset="0"/>
                            </a:rPr>
                            <m:t>21.13</m:t>
                          </m:r>
                        </m:den>
                      </m:f>
                      <m:r>
                        <a:rPr lang="es-MX" sz="1900" b="0" i="1" smtClean="0">
                          <a:latin typeface="Cambria Math" panose="02040503050406030204" pitchFamily="18" charset="0"/>
                        </a:rPr>
                        <m:t>=0.25&gt;0.2     (</m:t>
                      </m:r>
                      <m:r>
                        <a:rPr lang="es-MX" sz="1900" b="0" i="1" smtClean="0">
                          <a:latin typeface="Cambria Math" panose="02040503050406030204" pitchFamily="18" charset="0"/>
                        </a:rPr>
                        <m:t>𝑠𝑎𝑡𝑖𝑠𝑓𝑎𝑐𝑡𝑜𝑟𝑖𝑎</m:t>
                      </m:r>
                      <m:r>
                        <a:rPr lang="es-MX" sz="1900" b="0" i="1" smtClean="0">
                          <a:latin typeface="Cambria Math" panose="02040503050406030204" pitchFamily="18" charset="0"/>
                        </a:rPr>
                        <m:t>)</m:t>
                      </m:r>
                    </m:oMath>
                  </m:oMathPara>
                </a14:m>
                <a:endParaRPr lang="es-MX" sz="1900" dirty="0"/>
              </a:p>
              <a:p>
                <a:pPr marL="0" indent="0" algn="just">
                  <a:buNone/>
                </a:pPr>
                <a:endParaRPr lang="es-MX" sz="1900" dirty="0"/>
              </a:p>
              <a:p>
                <a:pPr marL="0" indent="0" algn="just">
                  <a:buNone/>
                </a:pP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4896544"/>
              </a:xfrm>
              <a:blipFill>
                <a:blip r:embed="rId4"/>
                <a:stretch>
                  <a:fillRect l="-587" t="-1245"/>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88</a:t>
            </a:fld>
            <a:r>
              <a:rPr lang="es-MX"/>
              <a:t>/97</a:t>
            </a:r>
            <a:endParaRPr lang="es-MX" dirty="0"/>
          </a:p>
        </p:txBody>
      </p:sp>
      <p:sp>
        <p:nvSpPr>
          <p:cNvPr id="8" name="Rectángulo 7">
            <a:extLst>
              <a:ext uri="{FF2B5EF4-FFF2-40B4-BE49-F238E27FC236}">
                <a16:creationId xmlns:a16="http://schemas.microsoft.com/office/drawing/2014/main" id="{2904E655-5E7A-49F6-A804-732292DEAA6D}"/>
              </a:ext>
            </a:extLst>
          </p:cNvPr>
          <p:cNvSpPr/>
          <p:nvPr/>
        </p:nvSpPr>
        <p:spPr>
          <a:xfrm>
            <a:off x="8061505" y="3149020"/>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a:t>(K1-5b)</a:t>
            </a:r>
          </a:p>
        </p:txBody>
      </p:sp>
    </p:spTree>
    <p:extLst>
      <p:ext uri="{BB962C8B-B14F-4D97-AF65-F5344CB8AC3E}">
        <p14:creationId xmlns:p14="http://schemas.microsoft.com/office/powerpoint/2010/main" val="34154563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DE APOYO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48015"/>
                <a:ext cx="9354448" cy="5390182"/>
              </a:xfrm>
            </p:spPr>
            <p:txBody>
              <a:bodyPr>
                <a:normAutofit/>
              </a:bodyPr>
              <a:lstStyle/>
              <a:p>
                <a:pPr marL="0" indent="0" algn="just">
                  <a:buNone/>
                </a:pPr>
                <a:r>
                  <a:rPr lang="es-MX" sz="1900" dirty="0" smtClean="0"/>
                  <a:t>Ensaye, N = 6 </a:t>
                </a:r>
                <a:r>
                  <a:rPr lang="es-MX" sz="1900" dirty="0"/>
                  <a:t>in. Determine la </a:t>
                </a:r>
                <a:r>
                  <a:rPr lang="es-MX" sz="1900" dirty="0" smtClean="0"/>
                  <a:t>dimensión, B, </a:t>
                </a:r>
                <a:r>
                  <a:rPr lang="es-MX" sz="1900" dirty="0"/>
                  <a:t>considerando la resistencia para el apoyo. Una suposición conservadora es que el área total del soporte va a ser </a:t>
                </a:r>
                <a:r>
                  <a:rPr lang="es-MX" sz="1900" dirty="0" smtClean="0"/>
                  <a:t>utilizada</a:t>
                </a:r>
                <a:r>
                  <a:rPr lang="es-MX" sz="1900" dirty="0"/>
                  <a:t>. </a:t>
                </a:r>
                <a:r>
                  <a:rPr lang="es-MX" sz="1900" dirty="0" smtClean="0"/>
                  <a:t>Entonces; </a:t>
                </a:r>
                <a:r>
                  <a:rPr lang="es-MX" sz="1900" dirty="0"/>
                  <a:t>el área </a:t>
                </a:r>
                <a:r>
                  <a:rPr lang="es-MX" sz="1900" dirty="0" smtClean="0"/>
                  <a:t>A1, </a:t>
                </a:r>
                <a:r>
                  <a:rPr lang="es-MX" sz="1900" dirty="0"/>
                  <a:t>requerida para la placa puede encontrarse de la siguiente manera:</a:t>
                </a:r>
              </a:p>
              <a:p>
                <a:pPr algn="just"/>
                <a:endParaRPr lang="es-MX" sz="1900" dirty="0"/>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m:rPr>
                              <m:sty m:val="p"/>
                            </m:rPr>
                            <a:rPr lang="el-GR" sz="1900" i="1">
                              <a:latin typeface="Cambria Math" panose="02040503050406030204" pitchFamily="18" charset="0"/>
                              <a:ea typeface="Cambria Math"/>
                            </a:rPr>
                            <m:t>ϕ</m:t>
                          </m:r>
                        </m:e>
                        <m:sub>
                          <m:r>
                            <a:rPr lang="es-MX" sz="1900" b="0" i="1" smtClean="0">
                              <a:latin typeface="Cambria Math" panose="02040503050406030204" pitchFamily="18" charset="0"/>
                            </a:rPr>
                            <m:t>𝑐</m:t>
                          </m:r>
                        </m:sub>
                      </m:sSub>
                      <m:r>
                        <a:rPr lang="es-MX" sz="1900" i="1">
                          <a:latin typeface="Cambria Math" panose="02040503050406030204" pitchFamily="18" charset="0"/>
                        </a:rPr>
                        <m:t>0.85</m:t>
                      </m:r>
                      <m:sSub>
                        <m:sSubPr>
                          <m:ctrlPr>
                            <a:rPr lang="es-MX" sz="1900" i="1">
                              <a:latin typeface="Cambria Math" panose="02040503050406030204" pitchFamily="18" charset="0"/>
                            </a:rPr>
                          </m:ctrlPr>
                        </m:sSubPr>
                        <m:e>
                          <m:r>
                            <a:rPr lang="es-MX" sz="1900" i="1">
                              <a:latin typeface="Cambria Math" panose="02040503050406030204" pitchFamily="18" charset="0"/>
                            </a:rPr>
                            <m:t>𝑓</m:t>
                          </m:r>
                          <m:r>
                            <a:rPr lang="es-MX" sz="1900" i="1">
                              <a:latin typeface="Cambria Math" panose="02040503050406030204" pitchFamily="18" charset="0"/>
                            </a:rPr>
                            <m:t>′</m:t>
                          </m:r>
                        </m:e>
                        <m:sub>
                          <m:r>
                            <a:rPr lang="es-MX" sz="1900" i="1">
                              <a:latin typeface="Cambria Math" panose="02040503050406030204" pitchFamily="18" charset="0"/>
                            </a:rPr>
                            <m:t>𝑐</m:t>
                          </m:r>
                        </m:sub>
                      </m:sSub>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1</m:t>
                          </m:r>
                        </m:sub>
                      </m:sSub>
                      <m:r>
                        <a:rPr lang="es-MX" sz="1900" i="1" smtClean="0">
                          <a:latin typeface="Cambria Math" panose="02040503050406030204" pitchFamily="18" charset="0"/>
                          <a:ea typeface="Cambria Math"/>
                        </a:rPr>
                        <m:t>≥</m:t>
                      </m:r>
                      <m:sSub>
                        <m:sSubPr>
                          <m:ctrlPr>
                            <a:rPr lang="es-MX" sz="1900" i="1" smtClean="0">
                              <a:latin typeface="Cambria Math" panose="02040503050406030204" pitchFamily="18" charset="0"/>
                              <a:ea typeface="Cambria Math"/>
                            </a:rPr>
                          </m:ctrlPr>
                        </m:sSubPr>
                        <m:e>
                          <m:r>
                            <a:rPr lang="es-MX" sz="1900" b="0" i="1" smtClean="0">
                              <a:latin typeface="Cambria Math" panose="02040503050406030204" pitchFamily="18" charset="0"/>
                              <a:ea typeface="Cambria Math"/>
                            </a:rPr>
                            <m:t>𝑅</m:t>
                          </m:r>
                        </m:e>
                        <m:sub>
                          <m:r>
                            <a:rPr lang="es-MX" sz="1900" b="0" i="1" smtClean="0">
                              <a:latin typeface="Cambria Math" panose="02040503050406030204" pitchFamily="18" charset="0"/>
                              <a:ea typeface="Cambria Math"/>
                            </a:rPr>
                            <m:t>𝑢</m:t>
                          </m:r>
                        </m:sub>
                      </m:sSub>
                    </m:oMath>
                  </m:oMathPara>
                </a14:m>
                <a:endParaRPr lang="es-MX" sz="1900" dirty="0"/>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0.6</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0.85</m:t>
                          </m:r>
                        </m:e>
                      </m:d>
                      <m:d>
                        <m:dPr>
                          <m:ctrlPr>
                            <a:rPr lang="es-MX" sz="1900" b="0" i="1" smtClean="0">
                              <a:latin typeface="Cambria Math" panose="02040503050406030204" pitchFamily="18" charset="0"/>
                            </a:rPr>
                          </m:ctrlPr>
                        </m:dPr>
                        <m:e>
                          <m:r>
                            <a:rPr lang="es-MX" sz="1900" b="0" i="1" smtClean="0">
                              <a:latin typeface="Cambria Math" panose="02040503050406030204" pitchFamily="18" charset="0"/>
                            </a:rPr>
                            <m:t>3.5</m:t>
                          </m:r>
                        </m:e>
                      </m:d>
                      <m:sSub>
                        <m:sSubPr>
                          <m:ctrlPr>
                            <a:rPr lang="es-MX" sz="1900" b="0" i="1" smtClean="0">
                              <a:latin typeface="Cambria Math" panose="02040503050406030204" pitchFamily="18" charset="0"/>
                            </a:rPr>
                          </m:ctrlPr>
                        </m:sSubPr>
                        <m:e>
                          <m:r>
                            <a:rPr lang="es-MX" sz="1900" b="0" i="1" smtClean="0">
                              <a:latin typeface="Cambria Math" panose="02040503050406030204" pitchFamily="18" charset="0"/>
                            </a:rPr>
                            <m:t>𝐴</m:t>
                          </m:r>
                        </m:e>
                        <m:sub>
                          <m:r>
                            <a:rPr lang="es-MX" sz="1900" b="0" i="1" smtClean="0">
                              <a:latin typeface="Cambria Math" panose="02040503050406030204" pitchFamily="18" charset="0"/>
                            </a:rPr>
                            <m:t>1</m:t>
                          </m:r>
                        </m:sub>
                      </m:sSub>
                      <m:r>
                        <a:rPr lang="es-MX" sz="1900" b="0" i="1" smtClean="0">
                          <a:latin typeface="Cambria Math" panose="02040503050406030204" pitchFamily="18" charset="0"/>
                          <a:ea typeface="Cambria Math"/>
                        </a:rPr>
                        <m:t>≥99.73</m:t>
                      </m:r>
                    </m:oMath>
                  </m:oMathPara>
                </a14:m>
                <a:endParaRPr lang="es-MX" sz="1900" b="0" dirty="0">
                  <a:ea typeface="Cambria Math"/>
                </a:endParaRPr>
              </a:p>
              <a:p>
                <a:pPr marL="0" indent="0" algn="just">
                  <a:buNone/>
                </a:pPr>
                <a:endParaRPr lang="es-MX" sz="1900" b="0" dirty="0">
                  <a:ea typeface="Cambria Math"/>
                </a:endParaRP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1</m:t>
                          </m:r>
                        </m:sub>
                      </m:sSub>
                      <m:r>
                        <a:rPr lang="es-MX" sz="1900" i="1">
                          <a:latin typeface="Cambria Math" panose="02040503050406030204" pitchFamily="18" charset="0"/>
                          <a:ea typeface="Cambria Math"/>
                        </a:rPr>
                        <m:t>≥</m:t>
                      </m:r>
                      <m:r>
                        <a:rPr lang="es-MX" sz="1900" b="0" i="1" smtClean="0">
                          <a:latin typeface="Cambria Math" panose="02040503050406030204" pitchFamily="18" charset="0"/>
                          <a:ea typeface="Cambria Math"/>
                        </a:rPr>
                        <m:t>55.87 </m:t>
                      </m:r>
                      <m:r>
                        <a:rPr lang="es-MX" sz="1900" b="0" i="1" smtClean="0">
                          <a:latin typeface="Cambria Math" panose="02040503050406030204" pitchFamily="18" charset="0"/>
                          <a:ea typeface="Cambria Math"/>
                        </a:rPr>
                        <m:t>𝑖</m:t>
                      </m:r>
                      <m:sSup>
                        <m:sSupPr>
                          <m:ctrlPr>
                            <a:rPr lang="es-MX" sz="1900" b="0" i="1" smtClean="0">
                              <a:latin typeface="Cambria Math" panose="02040503050406030204" pitchFamily="18" charset="0"/>
                              <a:ea typeface="Cambria Math"/>
                            </a:rPr>
                          </m:ctrlPr>
                        </m:sSupPr>
                        <m:e>
                          <m:r>
                            <a:rPr lang="es-MX" sz="1900" b="0" i="1" smtClean="0">
                              <a:latin typeface="Cambria Math" panose="02040503050406030204" pitchFamily="18" charset="0"/>
                              <a:ea typeface="Cambria Math"/>
                            </a:rPr>
                            <m:t>𝑛</m:t>
                          </m:r>
                        </m:e>
                        <m:sup>
                          <m:r>
                            <a:rPr lang="es-MX" sz="1900" b="0" i="1" smtClean="0">
                              <a:latin typeface="Cambria Math" panose="02040503050406030204" pitchFamily="18" charset="0"/>
                              <a:ea typeface="Cambria Math"/>
                            </a:rPr>
                            <m:t>2</m:t>
                          </m:r>
                        </m:sup>
                      </m:sSup>
                    </m:oMath>
                  </m:oMathPara>
                </a14:m>
                <a:endParaRPr lang="es-MX" sz="1900" b="0" dirty="0">
                  <a:ea typeface="Cambria Math"/>
                </a:endParaRPr>
              </a:p>
              <a:p>
                <a:pPr marL="0" indent="0" algn="just">
                  <a:buNone/>
                </a:pPr>
                <a:endParaRPr lang="es-MX" sz="1900" dirty="0"/>
              </a:p>
              <a:p>
                <a:pPr marL="0" indent="0" algn="just">
                  <a:buNone/>
                </a:pPr>
                <a:r>
                  <a:rPr lang="es-MX" sz="1900" dirty="0"/>
                  <a:t>El valor mínimo de la dimensión B es:</a:t>
                </a:r>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𝐵</m:t>
                      </m:r>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𝐴</m:t>
                              </m:r>
                            </m:e>
                            <m:sub>
                              <m:r>
                                <a:rPr lang="es-MX" sz="1900" i="1">
                                  <a:latin typeface="Cambria Math" panose="02040503050406030204" pitchFamily="18" charset="0"/>
                                </a:rPr>
                                <m:t>1</m:t>
                              </m:r>
                            </m:sub>
                          </m:sSub>
                        </m:num>
                        <m:den>
                          <m:r>
                            <a:rPr lang="es-MX" sz="1900" b="0" i="1" smtClean="0">
                              <a:latin typeface="Cambria Math" panose="02040503050406030204" pitchFamily="18" charset="0"/>
                            </a:rPr>
                            <m:t>𝑁</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55.87</m:t>
                          </m:r>
                        </m:num>
                        <m:den>
                          <m:r>
                            <a:rPr lang="es-MX" sz="1900" b="0" i="1" smtClean="0">
                              <a:latin typeface="Cambria Math" panose="02040503050406030204" pitchFamily="18" charset="0"/>
                            </a:rPr>
                            <m:t>6</m:t>
                          </m:r>
                        </m:den>
                      </m:f>
                      <m:r>
                        <a:rPr lang="es-MX" sz="1900" b="0" i="1" smtClean="0">
                          <a:latin typeface="Cambria Math" panose="02040503050406030204" pitchFamily="18" charset="0"/>
                        </a:rPr>
                        <m:t>=9.31 </m:t>
                      </m:r>
                      <m:r>
                        <a:rPr lang="es-MX" sz="1900" b="0" i="1" smtClean="0">
                          <a:latin typeface="Cambria Math" panose="02040503050406030204" pitchFamily="18" charset="0"/>
                        </a:rPr>
                        <m:t>𝑖𝑛</m:t>
                      </m:r>
                    </m:oMath>
                  </m:oMathPara>
                </a14:m>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48015"/>
                <a:ext cx="9354448" cy="5390182"/>
              </a:xfrm>
              <a:blipFill>
                <a:blip r:embed="rId4"/>
                <a:stretch>
                  <a:fillRect l="-652" t="-1131"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89</a:t>
            </a:fld>
            <a:r>
              <a:rPr lang="es-MX"/>
              <a:t>/97</a:t>
            </a:r>
            <a:endParaRPr lang="es-MX" dirty="0"/>
          </a:p>
        </p:txBody>
      </p:sp>
    </p:spTree>
    <p:extLst>
      <p:ext uri="{BB962C8B-B14F-4D97-AF65-F5344CB8AC3E}">
        <p14:creationId xmlns:p14="http://schemas.microsoft.com/office/powerpoint/2010/main" val="216866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EJEMPLO-SOLUCIÓN</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Rectangle 1042"/>
          <p:cNvSpPr>
            <a:spLocks noChangeArrowheads="1"/>
          </p:cNvSpPr>
          <p:nvPr/>
        </p:nvSpPr>
        <p:spPr bwMode="blackGray">
          <a:xfrm>
            <a:off x="474561" y="1881572"/>
            <a:ext cx="4221163" cy="719138"/>
          </a:xfrm>
          <a:prstGeom prst="rect">
            <a:avLst/>
          </a:prstGeom>
          <a:noFill/>
          <a:ln w="9525">
            <a:noFill/>
            <a:miter lim="800000"/>
            <a:headEnd/>
            <a:tailEnd/>
          </a:ln>
          <a:effectLst/>
        </p:spPr>
        <p:txBody>
          <a:bodyPr lIns="92075" tIns="46038" rIns="92075" bIns="46038" anchor="ctr"/>
          <a:lstStyle/>
          <a:p>
            <a:pPr algn="ctr" fontAlgn="base">
              <a:spcBef>
                <a:spcPct val="0"/>
              </a:spcBef>
              <a:spcAft>
                <a:spcPct val="0"/>
              </a:spcAft>
              <a:defRPr/>
            </a:pPr>
            <a:r>
              <a:rPr lang="es-ES" sz="1900" dirty="0"/>
              <a:t>Para las condiciones de extremo y cargas de este problema, el valor de  </a:t>
            </a:r>
            <a:br>
              <a:rPr lang="es-ES" sz="1900" dirty="0"/>
            </a:br>
            <a:r>
              <a:rPr lang="es-ES" sz="1900" dirty="0"/>
              <a:t>    </a:t>
            </a:r>
            <a:r>
              <a:rPr lang="es-ES" sz="1900" dirty="0" err="1"/>
              <a:t>C</a:t>
            </a:r>
            <a:r>
              <a:rPr lang="es-ES" sz="1400" i="1" dirty="0" err="1"/>
              <a:t>b</a:t>
            </a:r>
            <a:r>
              <a:rPr lang="es-ES" sz="1900" dirty="0"/>
              <a:t> = 1.32 </a:t>
            </a:r>
          </a:p>
        </p:txBody>
      </p:sp>
      <p:sp>
        <p:nvSpPr>
          <p:cNvPr id="18" name="8 CuadroTexto"/>
          <p:cNvSpPr txBox="1"/>
          <p:nvPr/>
        </p:nvSpPr>
        <p:spPr>
          <a:xfrm>
            <a:off x="618577" y="2745668"/>
            <a:ext cx="4117975" cy="384721"/>
          </a:xfrm>
          <a:prstGeom prst="rect">
            <a:avLst/>
          </a:prstGeom>
          <a:noFill/>
        </p:spPr>
        <p:txBody>
          <a:bodyPr>
            <a:spAutoFit/>
          </a:bodyPr>
          <a:lstStyle/>
          <a:p>
            <a:pPr fontAlgn="base">
              <a:spcBef>
                <a:spcPct val="0"/>
              </a:spcBef>
              <a:spcAft>
                <a:spcPct val="0"/>
              </a:spcAft>
              <a:defRPr/>
            </a:pPr>
            <a:r>
              <a:rPr lang="es-MX" sz="1900" dirty="0" err="1">
                <a:cs typeface="Calibri"/>
              </a:rPr>
              <a:t>Ø</a:t>
            </a:r>
            <a:r>
              <a:rPr lang="es-MX" sz="1400" dirty="0" err="1">
                <a:cs typeface="Calibri"/>
              </a:rPr>
              <a:t>b</a:t>
            </a:r>
            <a:r>
              <a:rPr lang="es-MX" sz="1900" dirty="0">
                <a:cs typeface="Calibri"/>
              </a:rPr>
              <a:t> Mn = 1.32 (202) = 267 </a:t>
            </a:r>
            <a:r>
              <a:rPr lang="es-MX" sz="1900" dirty="0" err="1">
                <a:cs typeface="Calibri"/>
              </a:rPr>
              <a:t>kips</a:t>
            </a:r>
            <a:r>
              <a:rPr lang="es-MX" sz="1900" dirty="0">
                <a:cs typeface="Calibri"/>
              </a:rPr>
              <a:t>-ft</a:t>
            </a:r>
            <a:r>
              <a:rPr lang="es-MX" sz="1900" dirty="0"/>
              <a:t> </a:t>
            </a:r>
          </a:p>
        </p:txBody>
      </p:sp>
      <p:pic>
        <p:nvPicPr>
          <p:cNvPr id="19"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6470" y="2332846"/>
            <a:ext cx="3324145" cy="1967831"/>
          </a:xfrm>
          <a:prstGeom prst="roundRect">
            <a:avLst>
              <a:gd name="adj" fmla="val 16667"/>
            </a:avLst>
          </a:prstGeom>
          <a:ln>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10 Rectángulo"/>
          <p:cNvSpPr/>
          <p:nvPr/>
        </p:nvSpPr>
        <p:spPr>
          <a:xfrm>
            <a:off x="474561" y="3228118"/>
            <a:ext cx="4572000" cy="2139047"/>
          </a:xfrm>
          <a:prstGeom prst="rect">
            <a:avLst/>
          </a:prstGeom>
        </p:spPr>
        <p:txBody>
          <a:bodyPr>
            <a:spAutoFit/>
          </a:bodyPr>
          <a:lstStyle/>
          <a:p>
            <a:pPr algn="just">
              <a:defRPr/>
            </a:pPr>
            <a:r>
              <a:rPr lang="es-ES" sz="1900" dirty="0"/>
              <a:t>Sin embargo, este momento es mayor que </a:t>
            </a:r>
            <a:r>
              <a:rPr lang="es-ES" sz="1900" dirty="0" err="1">
                <a:cs typeface="Calibri"/>
              </a:rPr>
              <a:t>Ø</a:t>
            </a:r>
            <a:r>
              <a:rPr lang="es-ES" sz="1400" dirty="0" err="1">
                <a:cs typeface="Calibri"/>
              </a:rPr>
              <a:t>b</a:t>
            </a:r>
            <a:r>
              <a:rPr lang="es-ES" sz="1900" dirty="0">
                <a:cs typeface="Calibri"/>
              </a:rPr>
              <a:t> </a:t>
            </a:r>
            <a:r>
              <a:rPr lang="es-ES" sz="1900" i="1" dirty="0" err="1">
                <a:cs typeface="Calibri"/>
              </a:rPr>
              <a:t>M</a:t>
            </a:r>
            <a:r>
              <a:rPr lang="es-ES" sz="1400" i="1" dirty="0" err="1">
                <a:cs typeface="Calibri"/>
              </a:rPr>
              <a:t>p</a:t>
            </a:r>
            <a:r>
              <a:rPr lang="es-ES" sz="1900" i="1" dirty="0">
                <a:cs typeface="Calibri"/>
              </a:rPr>
              <a:t> </a:t>
            </a:r>
            <a:r>
              <a:rPr lang="es-ES" sz="1900" dirty="0">
                <a:cs typeface="Calibri"/>
              </a:rPr>
              <a:t>= 224 </a:t>
            </a:r>
            <a:r>
              <a:rPr lang="es-ES" sz="1900" dirty="0" err="1">
                <a:cs typeface="Calibri"/>
              </a:rPr>
              <a:t>kips</a:t>
            </a:r>
            <a:r>
              <a:rPr lang="es-ES" sz="1900" dirty="0">
                <a:cs typeface="Calibri"/>
              </a:rPr>
              <a:t>-ft  (también obtenido de las cartas de diseño de vigas), por lo que el momento de diseño debe limitarse a </a:t>
            </a:r>
            <a:r>
              <a:rPr lang="es-ES" sz="1900" dirty="0" err="1">
                <a:cs typeface="Calibri"/>
              </a:rPr>
              <a:t>Ø</a:t>
            </a:r>
            <a:r>
              <a:rPr lang="es-ES" sz="1400" dirty="0" err="1">
                <a:cs typeface="Calibri"/>
              </a:rPr>
              <a:t>b</a:t>
            </a:r>
            <a:r>
              <a:rPr lang="es-ES" sz="1900" dirty="0">
                <a:cs typeface="Calibri"/>
              </a:rPr>
              <a:t> </a:t>
            </a:r>
            <a:r>
              <a:rPr lang="es-ES" sz="1900" i="1" dirty="0" err="1">
                <a:cs typeface="Calibri"/>
              </a:rPr>
              <a:t>M</a:t>
            </a:r>
            <a:r>
              <a:rPr lang="es-ES" sz="1400" i="1" dirty="0" err="1">
                <a:cs typeface="Calibri"/>
              </a:rPr>
              <a:t>p</a:t>
            </a:r>
            <a:r>
              <a:rPr lang="es-ES" sz="1900" i="1" dirty="0">
                <a:cs typeface="Calibri"/>
              </a:rPr>
              <a:t>. </a:t>
            </a:r>
            <a:r>
              <a:rPr lang="es-ES" sz="1900" dirty="0">
                <a:cs typeface="Calibri"/>
              </a:rPr>
              <a:t>Por lo tanto:</a:t>
            </a:r>
          </a:p>
          <a:p>
            <a:pPr algn="just">
              <a:defRPr/>
            </a:pPr>
            <a:r>
              <a:rPr lang="es-ES" sz="1900" dirty="0">
                <a:cs typeface="Calibri"/>
              </a:rPr>
              <a:t/>
            </a:r>
            <a:br>
              <a:rPr lang="es-ES" sz="1900" dirty="0">
                <a:cs typeface="Calibri"/>
              </a:rPr>
            </a:br>
            <a:r>
              <a:rPr lang="es-ES" sz="1900" dirty="0">
                <a:cs typeface="Calibri"/>
              </a:rPr>
              <a:t>                            </a:t>
            </a:r>
            <a:r>
              <a:rPr lang="es-MX" sz="1900" dirty="0" err="1">
                <a:cs typeface="Calibri"/>
              </a:rPr>
              <a:t>Ø</a:t>
            </a:r>
            <a:r>
              <a:rPr lang="es-MX" sz="1400" dirty="0" err="1">
                <a:cs typeface="Calibri"/>
              </a:rPr>
              <a:t>b</a:t>
            </a:r>
            <a:r>
              <a:rPr lang="es-MX" sz="1900" dirty="0">
                <a:cs typeface="Calibri"/>
              </a:rPr>
              <a:t> M</a:t>
            </a:r>
            <a:r>
              <a:rPr lang="es-MX" sz="1400" dirty="0">
                <a:cs typeface="Calibri"/>
              </a:rPr>
              <a:t>n</a:t>
            </a:r>
            <a:r>
              <a:rPr lang="es-MX" sz="1900" dirty="0">
                <a:cs typeface="Calibri"/>
              </a:rPr>
              <a:t> = 224 </a:t>
            </a:r>
            <a:r>
              <a:rPr lang="es-MX" sz="1900" dirty="0" err="1">
                <a:cs typeface="Calibri"/>
              </a:rPr>
              <a:t>kips</a:t>
            </a:r>
            <a:r>
              <a:rPr lang="es-MX" sz="1900" dirty="0">
                <a:cs typeface="Calibri"/>
              </a:rPr>
              <a:t>-ft</a:t>
            </a:r>
            <a:r>
              <a:rPr lang="es-MX" sz="1900" dirty="0"/>
              <a:t> </a:t>
            </a:r>
          </a:p>
        </p:txBody>
      </p:sp>
      <mc:AlternateContent xmlns:mc="http://schemas.openxmlformats.org/markup-compatibility/2006" xmlns:a14="http://schemas.microsoft.com/office/drawing/2010/main">
        <mc:Choice Requires="a14">
          <p:sp>
            <p:nvSpPr>
              <p:cNvPr id="22" name="10 Rectángulo"/>
              <p:cNvSpPr/>
              <p:nvPr/>
            </p:nvSpPr>
            <p:spPr>
              <a:xfrm>
                <a:off x="1672156" y="5429839"/>
                <a:ext cx="7096673" cy="818814"/>
              </a:xfrm>
              <a:prstGeom prst="rect">
                <a:avLst/>
              </a:prstGeom>
            </p:spPr>
            <p:txBody>
              <a:bodyPr wrap="square">
                <a:spAutoFit/>
              </a:bodyPr>
              <a:lstStyle/>
              <a:p>
                <a:pPr algn="ctr">
                  <a:defRPr/>
                </a:pPr>
                <a:r>
                  <a:rPr lang="es-MX" sz="1900" dirty="0"/>
                  <a:t>El momento flexionante máximo ocurre a media altura, por lo que </a:t>
                </a:r>
                <a14:m>
                  <m:oMath xmlns:m="http://schemas.openxmlformats.org/officeDocument/2006/math">
                    <m:r>
                      <a:rPr lang="es-MX" sz="1900" b="0" i="1" smtClean="0">
                        <a:latin typeface="Cambria Math" panose="02040503050406030204" pitchFamily="18" charset="0"/>
                      </a:rPr>
                      <m:t>𝑀𝑢</m:t>
                    </m:r>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𝑃𝐿</m:t>
                        </m:r>
                      </m:num>
                      <m:den>
                        <m:r>
                          <a:rPr lang="es-MX" sz="1900" b="0" i="1" smtClean="0">
                            <a:latin typeface="Cambria Math" panose="02040503050406030204" pitchFamily="18" charset="0"/>
                          </a:rPr>
                          <m:t>4</m:t>
                        </m:r>
                      </m:den>
                    </m:f>
                    <m:r>
                      <a:rPr lang="es-MX" sz="1900" b="0" i="1" smtClean="0">
                        <a:latin typeface="Cambria Math" panose="02040503050406030204" pitchFamily="18" charset="0"/>
                      </a:rPr>
                      <m:t> </m:t>
                    </m:r>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𝑀𝑢</m:t>
                    </m:r>
                    <m:r>
                      <a:rPr lang="es-MX" sz="1900" b="0" i="1" smtClean="0">
                        <a:latin typeface="Cambria Math" panose="02040503050406030204" pitchFamily="18" charset="0"/>
                        <a:ea typeface="Cambria Math" panose="02040503050406030204" pitchFamily="18" charset="0"/>
                      </a:rPr>
                      <m:t>=</m:t>
                    </m:r>
                    <m:f>
                      <m:fPr>
                        <m:ctrlPr>
                          <a:rPr lang="es-MX" sz="1900" b="0" i="1" smtClean="0">
                            <a:latin typeface="Cambria Math" panose="02040503050406030204" pitchFamily="18" charset="0"/>
                            <a:ea typeface="Cambria Math" panose="02040503050406030204" pitchFamily="18" charset="0"/>
                          </a:rPr>
                        </m:ctrlPr>
                      </m:fPr>
                      <m:num>
                        <m:r>
                          <a:rPr lang="es-MX" sz="1900" b="0" i="1" smtClean="0">
                            <a:latin typeface="Cambria Math" panose="02040503050406030204" pitchFamily="18" charset="0"/>
                            <a:ea typeface="Cambria Math" panose="02040503050406030204" pitchFamily="18" charset="0"/>
                          </a:rPr>
                          <m:t>22</m:t>
                        </m:r>
                        <m:d>
                          <m:dPr>
                            <m:ctrlPr>
                              <a:rPr lang="es-MX" sz="1900" b="0" i="1" smtClean="0">
                                <a:latin typeface="Cambria Math" panose="02040503050406030204" pitchFamily="18" charset="0"/>
                                <a:ea typeface="Cambria Math" panose="02040503050406030204" pitchFamily="18" charset="0"/>
                              </a:rPr>
                            </m:ctrlPr>
                          </m:dPr>
                          <m:e>
                            <m:r>
                              <a:rPr lang="es-MX" sz="1900" b="0" i="1" smtClean="0">
                                <a:latin typeface="Cambria Math" panose="02040503050406030204" pitchFamily="18" charset="0"/>
                                <a:ea typeface="Cambria Math" panose="02040503050406030204" pitchFamily="18" charset="0"/>
                              </a:rPr>
                              <m:t>17</m:t>
                            </m:r>
                          </m:e>
                        </m:d>
                      </m:num>
                      <m:den>
                        <m:r>
                          <a:rPr lang="es-MX" sz="1900" b="0" i="1" smtClean="0">
                            <a:latin typeface="Cambria Math" panose="02040503050406030204" pitchFamily="18" charset="0"/>
                            <a:ea typeface="Cambria Math" panose="02040503050406030204" pitchFamily="18" charset="0"/>
                          </a:rPr>
                          <m:t>4</m:t>
                        </m:r>
                      </m:den>
                    </m:f>
                    <m:r>
                      <a:rPr lang="es-MX" sz="1900" b="0" i="1" smtClean="0">
                        <a:latin typeface="Cambria Math" panose="02040503050406030204" pitchFamily="18" charset="0"/>
                        <a:ea typeface="Cambria Math" panose="02040503050406030204" pitchFamily="18" charset="0"/>
                      </a:rPr>
                      <m:t>=93.5 </m:t>
                    </m:r>
                    <m:r>
                      <a:rPr lang="es-MX" sz="1900" i="1">
                        <a:latin typeface="Cambria Math" panose="02040503050406030204" pitchFamily="18" charset="0"/>
                        <a:ea typeface="Cambria Math" panose="02040503050406030204" pitchFamily="18" charset="0"/>
                      </a:rPr>
                      <m:t>𝑘𝑖𝑝𝑠</m:t>
                    </m:r>
                    <m:r>
                      <a:rPr lang="es-MX" sz="1900" b="0" i="1" smtClean="0">
                        <a:latin typeface="Cambria Math" panose="02040503050406030204" pitchFamily="18" charset="0"/>
                        <a:ea typeface="Cambria Math" panose="02040503050406030204" pitchFamily="18" charset="0"/>
                      </a:rPr>
                      <m:t>∙</m:t>
                    </m:r>
                    <m:r>
                      <a:rPr lang="es-MX" sz="1900" b="0" i="1" smtClean="0">
                        <a:latin typeface="Cambria Math" panose="02040503050406030204" pitchFamily="18" charset="0"/>
                        <a:ea typeface="Cambria Math" panose="02040503050406030204" pitchFamily="18" charset="0"/>
                      </a:rPr>
                      <m:t>𝑓𝑡</m:t>
                    </m:r>
                  </m:oMath>
                </a14:m>
                <a:endParaRPr lang="es-MX" sz="1900" dirty="0"/>
              </a:p>
            </p:txBody>
          </p:sp>
        </mc:Choice>
        <mc:Fallback xmlns="">
          <p:sp>
            <p:nvSpPr>
              <p:cNvPr id="22" name="10 Rectángulo"/>
              <p:cNvSpPr>
                <a:spLocks noRot="1" noChangeAspect="1" noMove="1" noResize="1" noEditPoints="1" noAdjustHandles="1" noChangeArrowheads="1" noChangeShapeType="1" noTextEdit="1"/>
              </p:cNvSpPr>
              <p:nvPr/>
            </p:nvSpPr>
            <p:spPr>
              <a:xfrm>
                <a:off x="1672156" y="5429839"/>
                <a:ext cx="7096673" cy="818814"/>
              </a:xfrm>
              <a:prstGeom prst="rect">
                <a:avLst/>
              </a:prstGeom>
              <a:blipFill>
                <a:blip r:embed="rId8"/>
                <a:stretch>
                  <a:fillRect t="-3731"/>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9</a:t>
            </a:fld>
            <a:r>
              <a:rPr lang="es-MX"/>
              <a:t>/97</a:t>
            </a:r>
            <a:endParaRPr lang="es-MX" dirty="0"/>
          </a:p>
        </p:txBody>
      </p:sp>
    </p:spTree>
    <p:extLst>
      <p:ext uri="{BB962C8B-B14F-4D97-AF65-F5344CB8AC3E}">
        <p14:creationId xmlns:p14="http://schemas.microsoft.com/office/powerpoint/2010/main" val="1122070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DE APOYO</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48015"/>
                <a:ext cx="9354448" cy="5390182"/>
              </a:xfrm>
            </p:spPr>
            <p:txBody>
              <a:bodyPr>
                <a:normAutofit/>
              </a:bodyPr>
              <a:lstStyle/>
              <a:p>
                <a:pPr marL="0" indent="0" algn="just">
                  <a:buNone/>
                </a:pPr>
                <a:r>
                  <a:rPr lang="es-MX" sz="1900" dirty="0"/>
                  <a:t>Se </a:t>
                </a:r>
                <a:r>
                  <a:rPr lang="es-MX" sz="1900" dirty="0" smtClean="0"/>
                  <a:t>redondea, B, </a:t>
                </a:r>
                <a:r>
                  <a:rPr lang="es-MX" sz="1900" dirty="0"/>
                  <a:t>a la pulgada mas </a:t>
                </a:r>
                <a:r>
                  <a:rPr lang="es-MX" sz="1900" dirty="0" smtClean="0"/>
                  <a:t>cercana. Ensaye B = 10 </a:t>
                </a:r>
                <a:r>
                  <a:rPr lang="es-MX" sz="1900" dirty="0"/>
                  <a:t>in.</a:t>
                </a:r>
              </a:p>
              <a:p>
                <a:pPr marL="0" indent="0" algn="just">
                  <a:buNone/>
                </a:pPr>
                <a:r>
                  <a:rPr lang="es-MX" sz="1900" dirty="0"/>
                  <a:t>Calcule el espesor requerido para la placa:</a:t>
                </a:r>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panose="02040503050406030204" pitchFamily="18" charset="0"/>
                        </a:rPr>
                        <m:t>𝑛</m:t>
                      </m:r>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𝐵</m:t>
                          </m:r>
                          <m:r>
                            <a:rPr lang="es-MX" sz="1900" b="0" i="1" smtClean="0">
                              <a:latin typeface="Cambria Math" panose="02040503050406030204" pitchFamily="18" charset="0"/>
                            </a:rPr>
                            <m:t>−2</m:t>
                          </m:r>
                          <m:r>
                            <a:rPr lang="es-MX" sz="1900" b="0" i="1" smtClean="0">
                              <a:latin typeface="Cambria Math" panose="02040503050406030204" pitchFamily="18" charset="0"/>
                            </a:rPr>
                            <m:t>𝑘</m:t>
                          </m:r>
                        </m:num>
                        <m:den>
                          <m:r>
                            <a:rPr lang="es-MX" sz="1900" b="0" i="1" smtClean="0">
                              <a:latin typeface="Cambria Math" panose="02040503050406030204" pitchFamily="18" charset="0"/>
                            </a:rPr>
                            <m:t>2</m:t>
                          </m:r>
                        </m:den>
                      </m:f>
                      <m:r>
                        <a:rPr lang="es-MX" sz="1900" b="0" i="1" smtClean="0">
                          <a:latin typeface="Cambria Math" panose="02040503050406030204" pitchFamily="18" charset="0"/>
                        </a:rPr>
                        <m:t>=</m:t>
                      </m:r>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10−2(1.438)</m:t>
                          </m:r>
                        </m:num>
                        <m:den>
                          <m:r>
                            <a:rPr lang="es-MX" sz="1900" b="0" i="1" smtClean="0">
                              <a:latin typeface="Cambria Math" panose="02040503050406030204" pitchFamily="18" charset="0"/>
                            </a:rPr>
                            <m:t>2</m:t>
                          </m:r>
                        </m:den>
                      </m:f>
                      <m:r>
                        <a:rPr lang="es-MX" sz="1900" b="0" i="1" smtClean="0">
                          <a:latin typeface="Cambria Math" panose="02040503050406030204" pitchFamily="18" charset="0"/>
                        </a:rPr>
                        <m:t>=3.562 </m:t>
                      </m:r>
                      <m:r>
                        <a:rPr lang="es-MX" sz="1900" b="0" i="1" smtClean="0">
                          <a:latin typeface="Cambria Math" panose="02040503050406030204" pitchFamily="18" charset="0"/>
                        </a:rPr>
                        <m:t>𝑖𝑛</m:t>
                      </m:r>
                    </m:oMath>
                  </m:oMathPara>
                </a14:m>
                <a:endParaRPr lang="es-MX" sz="1900" b="0" dirty="0"/>
              </a:p>
              <a:p>
                <a:pPr marL="0" indent="0" algn="just">
                  <a:buNone/>
                </a:pPr>
                <a:endParaRPr lang="es-MX" sz="1900" b="0" dirty="0"/>
              </a:p>
              <a:p>
                <a:pPr marL="0" indent="0" algn="just">
                  <a:buNone/>
                </a:pPr>
                <a:r>
                  <a:rPr lang="es-MX" sz="1900" dirty="0"/>
                  <a:t>De: </a:t>
                </a:r>
                <a14:m>
                  <m:oMath xmlns:m="http://schemas.openxmlformats.org/officeDocument/2006/math">
                    <m:r>
                      <a:rPr lang="es-MX" sz="1900" i="1">
                        <a:latin typeface="Cambria Math" panose="02040503050406030204" pitchFamily="18" charset="0"/>
                        <a:ea typeface="Cambria Math"/>
                      </a:rPr>
                      <m:t>𝑡</m:t>
                    </m:r>
                    <m:r>
                      <a:rPr lang="es-MX" sz="1900" i="1">
                        <a:latin typeface="Cambria Math" panose="02040503050406030204" pitchFamily="18" charset="0"/>
                        <a:ea typeface="Cambria Math"/>
                      </a:rPr>
                      <m:t>≥</m:t>
                    </m:r>
                    <m:rad>
                      <m:radPr>
                        <m:degHide m:val="on"/>
                        <m:ctrlPr>
                          <a:rPr lang="es-MX" sz="1900" i="1">
                            <a:latin typeface="Cambria Math" panose="02040503050406030204" pitchFamily="18" charset="0"/>
                            <a:ea typeface="Cambria Math"/>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panose="02040503050406030204" pitchFamily="18" charset="0"/>
                                  </a:rPr>
                                  <m:t>2.222</m:t>
                                </m:r>
                                <m:r>
                                  <a:rPr lang="es-MX" sz="1900" i="1">
                                    <a:latin typeface="Cambria Math" panose="02040503050406030204" pitchFamily="18" charset="0"/>
                                  </a:rPr>
                                  <m:t>𝑅</m:t>
                                </m:r>
                              </m:e>
                              <m:sub>
                                <m:r>
                                  <a:rPr lang="es-MX" sz="1900" i="1">
                                    <a:latin typeface="Cambria Math" panose="02040503050406030204" pitchFamily="18" charset="0"/>
                                  </a:rPr>
                                  <m:t>𝑢</m:t>
                                </m:r>
                              </m:sub>
                            </m:sSub>
                            <m:sSup>
                              <m:sSupPr>
                                <m:ctrlPr>
                                  <a:rPr lang="es-MX" sz="1900" i="1">
                                    <a:latin typeface="Cambria Math" panose="02040503050406030204" pitchFamily="18" charset="0"/>
                                  </a:rPr>
                                </m:ctrlPr>
                              </m:sSupPr>
                              <m:e>
                                <m:r>
                                  <a:rPr lang="es-MX" sz="1900" i="1">
                                    <a:latin typeface="Cambria Math" panose="02040503050406030204" pitchFamily="18" charset="0"/>
                                  </a:rPr>
                                  <m:t>𝑛</m:t>
                                </m:r>
                              </m:e>
                              <m:sup>
                                <m:r>
                                  <a:rPr lang="es-MX" sz="1900" i="1">
                                    <a:latin typeface="Cambria Math" panose="02040503050406030204" pitchFamily="18" charset="0"/>
                                  </a:rPr>
                                  <m:t>2</m:t>
                                </m:r>
                              </m:sup>
                            </m:sSup>
                          </m:num>
                          <m:den>
                            <m:r>
                              <a:rPr lang="es-MX" sz="1900" i="1">
                                <a:latin typeface="Cambria Math" panose="02040503050406030204" pitchFamily="18" charset="0"/>
                              </a:rPr>
                              <m:t>𝐵𝑁</m:t>
                            </m:r>
                            <m:sSub>
                              <m:sSubPr>
                                <m:ctrlPr>
                                  <a:rPr lang="es-MX" sz="1900" i="1">
                                    <a:latin typeface="Cambria Math" panose="02040503050406030204" pitchFamily="18" charset="0"/>
                                  </a:rPr>
                                </m:ctrlPr>
                              </m:sSubPr>
                              <m:e>
                                <m:r>
                                  <a:rPr lang="es-MX" sz="1900" i="1">
                                    <a:latin typeface="Cambria Math" panose="02040503050406030204" pitchFamily="18" charset="0"/>
                                  </a:rPr>
                                  <m:t>𝐹</m:t>
                                </m:r>
                              </m:e>
                              <m:sub>
                                <m:r>
                                  <a:rPr lang="es-MX" sz="1900" i="1">
                                    <a:latin typeface="Cambria Math" panose="02040503050406030204" pitchFamily="18" charset="0"/>
                                  </a:rPr>
                                  <m:t>𝑦</m:t>
                                </m:r>
                              </m:sub>
                            </m:sSub>
                          </m:den>
                        </m:f>
                      </m:e>
                    </m:rad>
                    <m:r>
                      <a:rPr lang="es-MX" sz="1900" b="0" i="0" smtClean="0">
                        <a:latin typeface="Cambria Math" panose="02040503050406030204" pitchFamily="18" charset="0"/>
                      </a:rPr>
                      <m:t>=</m:t>
                    </m:r>
                    <m:rad>
                      <m:radPr>
                        <m:degHide m:val="on"/>
                        <m:ctrlPr>
                          <a:rPr lang="es-MX" sz="1900" b="0" i="1" smtClean="0">
                            <a:latin typeface="Cambria Math" panose="02040503050406030204" pitchFamily="18" charset="0"/>
                          </a:rPr>
                        </m:ctrlPr>
                      </m:radPr>
                      <m:deg/>
                      <m:e>
                        <m:f>
                          <m:fPr>
                            <m:ctrlPr>
                              <a:rPr lang="es-MX" sz="1900" b="0" i="1" smtClean="0">
                                <a:latin typeface="Cambria Math" panose="02040503050406030204" pitchFamily="18" charset="0"/>
                              </a:rPr>
                            </m:ctrlPr>
                          </m:fPr>
                          <m:num>
                            <m:r>
                              <a:rPr lang="es-MX" sz="1900" b="0" i="1" smtClean="0">
                                <a:latin typeface="Cambria Math" panose="02040503050406030204" pitchFamily="18" charset="0"/>
                              </a:rPr>
                              <m:t>2.222</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99.73</m:t>
                                </m:r>
                              </m:e>
                            </m:d>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r>
                                      <a:rPr lang="es-MX" sz="1900" b="0" i="1" smtClean="0">
                                        <a:latin typeface="Cambria Math" panose="02040503050406030204" pitchFamily="18" charset="0"/>
                                      </a:rPr>
                                      <m:t>3.562</m:t>
                                    </m:r>
                                  </m:e>
                                </m:d>
                              </m:e>
                              <m:sup>
                                <m:r>
                                  <a:rPr lang="es-MX" sz="1900" b="0" i="1" smtClean="0">
                                    <a:latin typeface="Cambria Math" panose="02040503050406030204" pitchFamily="18" charset="0"/>
                                  </a:rPr>
                                  <m:t>2</m:t>
                                </m:r>
                              </m:sup>
                            </m:sSup>
                          </m:num>
                          <m:den>
                            <m:r>
                              <a:rPr lang="es-MX" sz="1900" b="0" i="1" smtClean="0">
                                <a:latin typeface="Cambria Math" panose="02040503050406030204" pitchFamily="18" charset="0"/>
                              </a:rPr>
                              <m:t>10</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6</m:t>
                                </m:r>
                              </m:e>
                            </m:d>
                            <m:d>
                              <m:dPr>
                                <m:ctrlPr>
                                  <a:rPr lang="es-MX" sz="1900" b="0" i="1" smtClean="0">
                                    <a:latin typeface="Cambria Math" panose="02040503050406030204" pitchFamily="18" charset="0"/>
                                  </a:rPr>
                                </m:ctrlPr>
                              </m:dPr>
                              <m:e>
                                <m:r>
                                  <a:rPr lang="es-MX" sz="1900" b="0" i="1" smtClean="0">
                                    <a:latin typeface="Cambria Math" panose="02040503050406030204" pitchFamily="18" charset="0"/>
                                  </a:rPr>
                                  <m:t>36</m:t>
                                </m:r>
                              </m:e>
                            </m:d>
                          </m:den>
                        </m:f>
                      </m:e>
                    </m:rad>
                    <m:r>
                      <a:rPr lang="es-MX" sz="1900" b="0" i="1" smtClean="0">
                        <a:latin typeface="Cambria Math" panose="02040503050406030204" pitchFamily="18" charset="0"/>
                      </a:rPr>
                      <m:t>=1.14 </m:t>
                    </m:r>
                    <m:r>
                      <a:rPr lang="es-MX" sz="1900" b="0" i="1" smtClean="0">
                        <a:latin typeface="Cambria Math" panose="02040503050406030204" pitchFamily="18" charset="0"/>
                      </a:rPr>
                      <m:t>𝑖𝑛</m:t>
                    </m:r>
                  </m:oMath>
                </a14:m>
                <a:endParaRPr lang="es-MX" sz="1900" b="0" dirty="0"/>
              </a:p>
              <a:p>
                <a:pPr marL="0" indent="0" algn="just">
                  <a:buNone/>
                </a:pPr>
                <a:endParaRPr lang="es-MX" sz="1900" dirty="0"/>
              </a:p>
              <a:p>
                <a:pPr marL="0" indent="0" algn="just">
                  <a:buNone/>
                </a:pPr>
                <a:r>
                  <a:rPr lang="es-MX" sz="1900" dirty="0"/>
                  <a:t>Respuesta:</a:t>
                </a:r>
              </a:p>
              <a:p>
                <a:pPr marL="0" indent="0" algn="ctr">
                  <a:buNone/>
                </a:pPr>
                <a:r>
                  <a:rPr lang="es-MX" sz="1900" b="1" dirty="0"/>
                  <a:t>Use una PL 1</a:t>
                </a:r>
                <a:r>
                  <a:rPr lang="es-MX" sz="1900" b="1" dirty="0" smtClean="0"/>
                  <a:t>¼”x6”x10”</a:t>
                </a:r>
                <a:endParaRPr lang="es-MX" sz="1900" b="1" dirty="0"/>
              </a:p>
              <a:p>
                <a:pPr marL="0" indent="0" algn="just">
                  <a:buNone/>
                </a:pPr>
                <a:endParaRPr lang="es-MX" sz="1900" dirty="0"/>
              </a:p>
              <a:p>
                <a:pPr marL="0" indent="0" algn="just">
                  <a:buNone/>
                </a:pPr>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48015"/>
                <a:ext cx="9354448" cy="5390182"/>
              </a:xfrm>
              <a:blipFill>
                <a:blip r:embed="rId4"/>
                <a:stretch>
                  <a:fillRect l="-652" t="-1131"/>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90</a:t>
            </a:fld>
            <a:r>
              <a:rPr lang="es-MX"/>
              <a:t>/97</a:t>
            </a:r>
            <a:endParaRPr lang="es-MX" dirty="0"/>
          </a:p>
        </p:txBody>
      </p:sp>
    </p:spTree>
    <p:extLst>
      <p:ext uri="{BB962C8B-B14F-4D97-AF65-F5344CB8AC3E}">
        <p14:creationId xmlns:p14="http://schemas.microsoft.com/office/powerpoint/2010/main" val="18632623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PLACAS BASE PARA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2" name="2 Marcador de contenido"/>
          <p:cNvSpPr>
            <a:spLocks noGrp="1"/>
          </p:cNvSpPr>
          <p:nvPr>
            <p:ph idx="1"/>
          </p:nvPr>
        </p:nvSpPr>
        <p:spPr>
          <a:xfrm>
            <a:off x="488381" y="1817312"/>
            <a:ext cx="9340628" cy="4392488"/>
          </a:xfrm>
        </p:spPr>
        <p:txBody>
          <a:bodyPr>
            <a:normAutofit/>
          </a:bodyPr>
          <a:lstStyle/>
          <a:p>
            <a:pPr marL="0" indent="0" algn="just">
              <a:lnSpc>
                <a:spcPct val="100000"/>
              </a:lnSpc>
              <a:buNone/>
            </a:pPr>
            <a:r>
              <a:rPr lang="es-MX" sz="1900" dirty="0"/>
              <a:t>Una diferencia importante es que la flexión en las placas de apoyo para vigas es en una dirección, mientras que las placas de base de columnas están sometidas a flexión en dos direcciones. </a:t>
            </a:r>
            <a:r>
              <a:rPr lang="es-MX" sz="1900" dirty="0" smtClean="0"/>
              <a:t>Además;  </a:t>
            </a:r>
            <a:r>
              <a:rPr lang="es-MX" sz="1900" dirty="0"/>
              <a:t>el aplastamiento y </a:t>
            </a:r>
            <a:r>
              <a:rPr lang="es-MX" sz="1900" dirty="0" smtClean="0"/>
              <a:t>la fluencia </a:t>
            </a:r>
            <a:r>
              <a:rPr lang="es-MX" sz="1900" dirty="0"/>
              <a:t>del </a:t>
            </a:r>
            <a:r>
              <a:rPr lang="es-MX" sz="1900" dirty="0" smtClean="0"/>
              <a:t>alma, </a:t>
            </a:r>
            <a:r>
              <a:rPr lang="es-MX" sz="1900" dirty="0"/>
              <a:t>no influyen en el diseño de las placas de base para </a:t>
            </a:r>
            <a:r>
              <a:rPr lang="es-MX" sz="1900" dirty="0" smtClean="0"/>
              <a:t>las columnas</a:t>
            </a:r>
            <a:r>
              <a:rPr lang="es-MX" sz="1900" dirty="0"/>
              <a:t>.</a:t>
            </a:r>
          </a:p>
          <a:p>
            <a:pPr marL="0" indent="0" algn="just">
              <a:lnSpc>
                <a:spcPct val="100000"/>
              </a:lnSpc>
              <a:buNone/>
            </a:pPr>
            <a:r>
              <a:rPr lang="es-MX" sz="1900" dirty="0"/>
              <a:t>Las placas de base </a:t>
            </a:r>
            <a:r>
              <a:rPr lang="es-MX" sz="1900" dirty="0" smtClean="0"/>
              <a:t>para las columnas, </a:t>
            </a:r>
            <a:r>
              <a:rPr lang="es-MX" sz="1900" dirty="0"/>
              <a:t>pueden clasificarse en grandes y </a:t>
            </a:r>
            <a:r>
              <a:rPr lang="es-MX" sz="1900" dirty="0" smtClean="0"/>
              <a:t>pequeñas. Las </a:t>
            </a:r>
            <a:r>
              <a:rPr lang="es-MX" sz="1900" dirty="0"/>
              <a:t>placas pequeñas son aquellas cuyas dimensiones son aproximadamente las mismas que las dimensiones de la columna.</a:t>
            </a:r>
          </a:p>
          <a:p>
            <a:pPr marL="0" indent="0" algn="just">
              <a:lnSpc>
                <a:spcPct val="150000"/>
              </a:lnSpc>
              <a:buNone/>
            </a:pPr>
            <a:endParaRPr lang="es-MX" sz="1900" dirty="0"/>
          </a:p>
        </p:txBody>
      </p:sp>
      <p:sp>
        <p:nvSpPr>
          <p:cNvPr id="2" name="Marcador de número de diapositiva 1"/>
          <p:cNvSpPr>
            <a:spLocks noGrp="1"/>
          </p:cNvSpPr>
          <p:nvPr>
            <p:ph type="sldNum" sz="quarter" idx="12"/>
          </p:nvPr>
        </p:nvSpPr>
        <p:spPr/>
        <p:txBody>
          <a:bodyPr/>
          <a:lstStyle/>
          <a:p>
            <a:fld id="{7B9BE44C-35C6-4484-9F8C-73DD43F795BB}" type="slidenum">
              <a:rPr lang="es-MX" smtClean="0"/>
              <a:pPr/>
              <a:t>91</a:t>
            </a:fld>
            <a:r>
              <a:rPr lang="es-MX"/>
              <a:t>/97</a:t>
            </a:r>
            <a:endParaRPr lang="es-MX" dirty="0"/>
          </a:p>
        </p:txBody>
      </p:sp>
    </p:spTree>
    <p:extLst>
      <p:ext uri="{BB962C8B-B14F-4D97-AF65-F5344CB8AC3E}">
        <p14:creationId xmlns:p14="http://schemas.microsoft.com/office/powerpoint/2010/main" val="28135682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PLACAS BASE PARA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
        <p:nvSpPr>
          <p:cNvPr id="10" name="2 Marcador de contenido"/>
          <p:cNvSpPr txBox="1">
            <a:spLocks/>
          </p:cNvSpPr>
          <p:nvPr/>
        </p:nvSpPr>
        <p:spPr bwMode="auto">
          <a:xfrm>
            <a:off x="474561" y="1875569"/>
            <a:ext cx="4188484" cy="2950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buFont typeface="Arial" panose="020B0604020202020204" pitchFamily="34" charset="0"/>
              <a:buChar char="•"/>
            </a:pPr>
            <a:r>
              <a:rPr lang="es-MX" sz="1900" dirty="0">
                <a:effectLst/>
              </a:rPr>
              <a:t>El espesor de las placas grandes esta determinado por consideración de la flexión de las porciones de la placa que se extienden más allá del perfil. </a:t>
            </a:r>
          </a:p>
          <a:p>
            <a:pPr algn="just">
              <a:buFont typeface="Arial" panose="020B0604020202020204" pitchFamily="34" charset="0"/>
              <a:buChar char="•"/>
            </a:pPr>
            <a:r>
              <a:rPr lang="es-MX" sz="1900" dirty="0">
                <a:effectLst/>
              </a:rPr>
              <a:t>Dos de los ejes son paralelos al alma y a 0.80bf entre sí y dos ejes son paralelos a los patines y a 0.95d entre sí.</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55" t="37376" r="40001" b="19403"/>
          <a:stretch/>
        </p:blipFill>
        <p:spPr bwMode="auto">
          <a:xfrm>
            <a:off x="5899038" y="2037335"/>
            <a:ext cx="3498973" cy="3967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755" t="16978" r="40001" b="61778"/>
          <a:stretch/>
        </p:blipFill>
        <p:spPr bwMode="auto">
          <a:xfrm>
            <a:off x="1849409" y="4178933"/>
            <a:ext cx="3567556" cy="1988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92</a:t>
            </a:fld>
            <a:r>
              <a:rPr lang="es-MX"/>
              <a:t>/97</a:t>
            </a:r>
            <a:endParaRPr lang="es-MX" dirty="0"/>
          </a:p>
        </p:txBody>
      </p:sp>
    </p:spTree>
    <p:extLst>
      <p:ext uri="{BB962C8B-B14F-4D97-AF65-F5344CB8AC3E}">
        <p14:creationId xmlns:p14="http://schemas.microsoft.com/office/powerpoint/2010/main" val="5162729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PLACAS BASE PARA COLUMNAS</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74561" y="1817312"/>
                <a:ext cx="9354448" cy="5105896"/>
              </a:xfrm>
            </p:spPr>
            <p:txBody>
              <a:bodyPr>
                <a:normAutofit/>
              </a:bodyPr>
              <a:lstStyle/>
              <a:p>
                <a:pPr marL="0" indent="0" algn="just">
                  <a:buNone/>
                </a:pPr>
                <a:r>
                  <a:rPr lang="es-MX" sz="1900" dirty="0" smtClean="0"/>
                  <a:t>Las placas de base pequeñas, ligueramente cargadas, pueden diseñarse utilizando </a:t>
                </a:r>
                <a:r>
                  <a:rPr lang="es-MX" sz="1900" dirty="0"/>
                  <a:t>el método de </a:t>
                </a:r>
                <a:r>
                  <a:rPr lang="es-MX" sz="1900" b="1" dirty="0"/>
                  <a:t>Murray – </a:t>
                </a:r>
                <a:r>
                  <a:rPr lang="es-MX" sz="1900" b="1" dirty="0" err="1"/>
                  <a:t>Stockwell</a:t>
                </a:r>
                <a:r>
                  <a:rPr lang="es-MX" sz="1900" dirty="0"/>
                  <a:t>.</a:t>
                </a:r>
              </a:p>
              <a:p>
                <a:pPr marL="0" indent="0" algn="just">
                  <a:buNone/>
                </a:pPr>
                <a:r>
                  <a:rPr lang="es-MX" sz="1900" dirty="0"/>
                  <a:t>El espesor requerido para la placa es:</a:t>
                </a:r>
              </a:p>
              <a:p>
                <a:pPr algn="just"/>
                <a14:m>
                  <m:oMath xmlns:m="http://schemas.openxmlformats.org/officeDocument/2006/math">
                    <m:r>
                      <a:rPr lang="es-MX" sz="1900" i="1">
                        <a:latin typeface="Cambria Math"/>
                      </a:rPr>
                      <m:t>𝑡</m:t>
                    </m:r>
                    <m:r>
                      <a:rPr lang="es-MX" sz="1900" i="1">
                        <a:latin typeface="Cambria Math"/>
                        <a:ea typeface="Cambria Math"/>
                      </a:rPr>
                      <m:t>≥</m:t>
                    </m:r>
                    <m:r>
                      <a:rPr lang="es-MX" sz="1900" i="1" smtClean="0">
                        <a:latin typeface="Cambria Math"/>
                        <a:ea typeface="Cambria Math"/>
                      </a:rPr>
                      <m:t>ℓ</m:t>
                    </m:r>
                    <m:rad>
                      <m:radPr>
                        <m:degHide m:val="on"/>
                        <m:ctrlPr>
                          <a:rPr lang="es-MX" sz="1900" i="1">
                            <a:latin typeface="Cambria Math" panose="02040503050406030204" pitchFamily="18" charset="0"/>
                            <a:ea typeface="Cambria Math"/>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a:rPr>
                                  <m:t>2</m:t>
                                </m:r>
                                <m:r>
                                  <a:rPr lang="es-MX" sz="1900" b="0" i="1" smtClean="0">
                                    <a:latin typeface="Cambria Math"/>
                                  </a:rPr>
                                  <m:t>𝑃</m:t>
                                </m:r>
                              </m:e>
                              <m:sub>
                                <m:r>
                                  <a:rPr lang="es-MX" sz="1900" i="1">
                                    <a:latin typeface="Cambria Math"/>
                                  </a:rPr>
                                  <m:t>𝑢</m:t>
                                </m:r>
                              </m:sub>
                            </m:sSub>
                          </m:num>
                          <m:den>
                            <m:r>
                              <a:rPr lang="es-MX" sz="1900" i="1">
                                <a:latin typeface="Cambria Math"/>
                              </a:rPr>
                              <m:t>0.9</m:t>
                            </m:r>
                            <m:r>
                              <a:rPr lang="es-MX" sz="1900" i="1">
                                <a:latin typeface="Cambria Math"/>
                              </a:rPr>
                              <m:t>𝐵𝑁</m:t>
                            </m:r>
                            <m:sSub>
                              <m:sSubPr>
                                <m:ctrlPr>
                                  <a:rPr lang="es-MX" sz="1900" i="1">
                                    <a:latin typeface="Cambria Math" panose="02040503050406030204" pitchFamily="18" charset="0"/>
                                  </a:rPr>
                                </m:ctrlPr>
                              </m:sSubPr>
                              <m:e>
                                <m:r>
                                  <a:rPr lang="es-MX" sz="1900" i="1">
                                    <a:latin typeface="Cambria Math"/>
                                  </a:rPr>
                                  <m:t>𝐹</m:t>
                                </m:r>
                              </m:e>
                              <m:sub>
                                <m:r>
                                  <a:rPr lang="es-MX" sz="1900" i="1">
                                    <a:latin typeface="Cambria Math"/>
                                  </a:rPr>
                                  <m:t>𝑦</m:t>
                                </m:r>
                              </m:sub>
                            </m:sSub>
                          </m:den>
                        </m:f>
                      </m:e>
                    </m:rad>
                  </m:oMath>
                </a14:m>
                <a:endParaRPr lang="es-MX" sz="1900" dirty="0"/>
              </a:p>
              <a:p>
                <a:pPr marL="0" indent="0" algn="just">
                  <a:buNone/>
                </a:pPr>
                <a:r>
                  <a:rPr lang="es-MX" sz="1900" dirty="0"/>
                  <a:t>Donde: </a:t>
                </a:r>
              </a:p>
              <a:p>
                <a:pPr algn="just"/>
                <a14:m>
                  <m:oMath xmlns:m="http://schemas.openxmlformats.org/officeDocument/2006/math">
                    <m:r>
                      <a:rPr lang="es-MX" sz="1900" i="1">
                        <a:latin typeface="Cambria Math"/>
                        <a:ea typeface="Cambria Math"/>
                      </a:rPr>
                      <m:t>ℓ</m:t>
                    </m:r>
                    <m:r>
                      <a:rPr lang="es-MX" sz="1900" b="0" i="1" smtClean="0">
                        <a:latin typeface="Cambria Math"/>
                        <a:ea typeface="Cambria Math"/>
                      </a:rPr>
                      <m:t>=</m:t>
                    </m:r>
                    <m:r>
                      <a:rPr lang="es-MX" sz="1900" b="0" i="1" smtClean="0">
                        <a:latin typeface="Cambria Math"/>
                        <a:ea typeface="Cambria Math"/>
                      </a:rPr>
                      <m:t>𝑚</m:t>
                    </m:r>
                    <m:r>
                      <a:rPr lang="es-MX" sz="1900" b="0" i="1" smtClean="0">
                        <a:latin typeface="Cambria Math"/>
                        <a:ea typeface="Cambria Math"/>
                      </a:rPr>
                      <m:t>á</m:t>
                    </m:r>
                    <m:r>
                      <a:rPr lang="es-MX" sz="1900" b="0" i="1" smtClean="0">
                        <a:latin typeface="Cambria Math"/>
                        <a:ea typeface="Cambria Math"/>
                      </a:rPr>
                      <m:t>𝑥</m:t>
                    </m:r>
                    <m:d>
                      <m:dPr>
                        <m:ctrlPr>
                          <a:rPr lang="es-MX" sz="1900" b="0" i="1" smtClean="0">
                            <a:latin typeface="Cambria Math" panose="02040503050406030204" pitchFamily="18" charset="0"/>
                            <a:ea typeface="Cambria Math"/>
                          </a:rPr>
                        </m:ctrlPr>
                      </m:dPr>
                      <m:e>
                        <m:r>
                          <a:rPr lang="es-MX" sz="1900" b="0" i="1" smtClean="0">
                            <a:latin typeface="Cambria Math"/>
                            <a:ea typeface="Cambria Math"/>
                          </a:rPr>
                          <m:t>𝑚</m:t>
                        </m:r>
                        <m:r>
                          <a:rPr lang="es-MX" sz="1900" b="0" i="1" smtClean="0">
                            <a:latin typeface="Cambria Math"/>
                            <a:ea typeface="Cambria Math"/>
                          </a:rPr>
                          <m:t>, </m:t>
                        </m:r>
                        <m:r>
                          <a:rPr lang="es-MX" sz="1900" b="0" i="1" smtClean="0">
                            <a:latin typeface="Cambria Math"/>
                            <a:ea typeface="Cambria Math"/>
                          </a:rPr>
                          <m:t>𝑛</m:t>
                        </m:r>
                        <m:r>
                          <a:rPr lang="es-MX" sz="1900" b="0" i="1" smtClean="0">
                            <a:latin typeface="Cambria Math"/>
                            <a:ea typeface="Cambria Math"/>
                          </a:rPr>
                          <m:t>, </m:t>
                        </m:r>
                        <m:r>
                          <a:rPr lang="es-MX" sz="1900" b="0" i="1" smtClean="0">
                            <a:latin typeface="Cambria Math"/>
                            <a:ea typeface="Cambria Math"/>
                          </a:rPr>
                          <m:t>𝜆</m:t>
                        </m:r>
                        <m:sSup>
                          <m:sSupPr>
                            <m:ctrlPr>
                              <a:rPr lang="es-MX" sz="1900" b="0" i="1" smtClean="0">
                                <a:latin typeface="Cambria Math" panose="02040503050406030204" pitchFamily="18" charset="0"/>
                                <a:ea typeface="Cambria Math"/>
                              </a:rPr>
                            </m:ctrlPr>
                          </m:sSupPr>
                          <m:e>
                            <m:r>
                              <a:rPr lang="es-MX" sz="1900" b="0" i="1" smtClean="0">
                                <a:latin typeface="Cambria Math"/>
                                <a:ea typeface="Cambria Math"/>
                              </a:rPr>
                              <m:t>𝑛</m:t>
                            </m:r>
                          </m:e>
                          <m:sup>
                            <m:r>
                              <a:rPr lang="es-MX" sz="1900" b="0" i="1" smtClean="0">
                                <a:latin typeface="Cambria Math"/>
                                <a:ea typeface="Cambria Math"/>
                              </a:rPr>
                              <m:t>′</m:t>
                            </m:r>
                          </m:sup>
                        </m:sSup>
                      </m:e>
                    </m:d>
                  </m:oMath>
                </a14:m>
                <a:endParaRPr lang="es-MX" sz="1900" b="0" dirty="0">
                  <a:ea typeface="Cambria Math"/>
                </a:endParaRPr>
              </a:p>
              <a:p>
                <a:pPr algn="just"/>
                <a14:m>
                  <m:oMath xmlns:m="http://schemas.openxmlformats.org/officeDocument/2006/math">
                    <m:r>
                      <a:rPr lang="es-MX" sz="1900" i="1" smtClean="0">
                        <a:latin typeface="Cambria Math"/>
                        <a:ea typeface="Cambria Math"/>
                      </a:rPr>
                      <m:t>𝜆</m:t>
                    </m:r>
                    <m:r>
                      <a:rPr lang="es-MX" sz="1900" b="0" i="1" smtClean="0">
                        <a:latin typeface="Cambria Math"/>
                        <a:ea typeface="Cambria Math"/>
                      </a:rPr>
                      <m:t>=</m:t>
                    </m:r>
                    <m:f>
                      <m:fPr>
                        <m:ctrlPr>
                          <a:rPr lang="es-MX" sz="1900" b="0" i="1" smtClean="0">
                            <a:latin typeface="Cambria Math" panose="02040503050406030204" pitchFamily="18" charset="0"/>
                            <a:ea typeface="Cambria Math"/>
                          </a:rPr>
                        </m:ctrlPr>
                      </m:fPr>
                      <m:num>
                        <m:r>
                          <a:rPr lang="es-MX" sz="1900" b="0" i="1" smtClean="0">
                            <a:latin typeface="Cambria Math"/>
                            <a:ea typeface="Cambria Math"/>
                          </a:rPr>
                          <m:t>2</m:t>
                        </m:r>
                        <m:rad>
                          <m:radPr>
                            <m:degHide m:val="on"/>
                            <m:ctrlPr>
                              <a:rPr lang="es-MX" sz="1900" b="0" i="1" smtClean="0">
                                <a:latin typeface="Cambria Math" panose="02040503050406030204" pitchFamily="18" charset="0"/>
                                <a:ea typeface="Cambria Math"/>
                              </a:rPr>
                            </m:ctrlPr>
                          </m:radPr>
                          <m:deg/>
                          <m:e>
                            <m:r>
                              <a:rPr lang="es-MX" sz="1900" b="0" i="1" smtClean="0">
                                <a:latin typeface="Cambria Math"/>
                                <a:ea typeface="Cambria Math"/>
                              </a:rPr>
                              <m:t>𝑥</m:t>
                            </m:r>
                          </m:e>
                        </m:rad>
                      </m:num>
                      <m:den>
                        <m:r>
                          <a:rPr lang="es-MX" sz="1900" b="0" i="1" smtClean="0">
                            <a:latin typeface="Cambria Math"/>
                            <a:ea typeface="Cambria Math"/>
                          </a:rPr>
                          <m:t>1−</m:t>
                        </m:r>
                        <m:rad>
                          <m:radPr>
                            <m:degHide m:val="on"/>
                            <m:ctrlPr>
                              <a:rPr lang="es-MX" sz="1900" b="0" i="1" smtClean="0">
                                <a:latin typeface="Cambria Math" panose="02040503050406030204" pitchFamily="18" charset="0"/>
                                <a:ea typeface="Cambria Math"/>
                              </a:rPr>
                            </m:ctrlPr>
                          </m:radPr>
                          <m:deg/>
                          <m:e>
                            <m:r>
                              <a:rPr lang="es-MX" sz="1900" b="0" i="1" smtClean="0">
                                <a:latin typeface="Cambria Math"/>
                                <a:ea typeface="Cambria Math"/>
                              </a:rPr>
                              <m:t>1−</m:t>
                            </m:r>
                            <m:r>
                              <a:rPr lang="es-MX" sz="1900" b="0" i="1" smtClean="0">
                                <a:latin typeface="Cambria Math"/>
                                <a:ea typeface="Cambria Math"/>
                              </a:rPr>
                              <m:t>𝑥</m:t>
                            </m:r>
                          </m:e>
                        </m:rad>
                      </m:den>
                    </m:f>
                    <m:r>
                      <a:rPr lang="es-MX" sz="1900" b="0" i="1" smtClean="0">
                        <a:latin typeface="Cambria Math"/>
                        <a:ea typeface="Cambria Math"/>
                      </a:rPr>
                      <m:t>≤1</m:t>
                    </m:r>
                  </m:oMath>
                </a14:m>
                <a:endParaRPr lang="es-MX" sz="1900" dirty="0"/>
              </a:p>
              <a:p>
                <a:pPr algn="just"/>
                <a14:m>
                  <m:oMath xmlns:m="http://schemas.openxmlformats.org/officeDocument/2006/math">
                    <m:r>
                      <a:rPr lang="es-ES" sz="1900" b="0" i="1" smtClean="0">
                        <a:latin typeface="Cambria Math" panose="02040503050406030204" pitchFamily="18" charset="0"/>
                      </a:rPr>
                      <m:t>𝑥</m:t>
                    </m:r>
                    <m:r>
                      <a:rPr lang="es-MX" sz="1900" b="0" i="1" smtClean="0">
                        <a:latin typeface="Cambria Math"/>
                      </a:rPr>
                      <m:t>=</m:t>
                    </m:r>
                    <m:d>
                      <m:dPr>
                        <m:ctrlPr>
                          <a:rPr lang="es-MX" sz="1900" b="0" i="1" smtClean="0">
                            <a:latin typeface="Cambria Math" panose="02040503050406030204" pitchFamily="18" charset="0"/>
                          </a:rPr>
                        </m:ctrlPr>
                      </m:dPr>
                      <m:e>
                        <m:f>
                          <m:fPr>
                            <m:ctrlPr>
                              <a:rPr lang="es-MX" sz="1900" b="0" i="1" smtClean="0">
                                <a:latin typeface="Cambria Math" panose="02040503050406030204" pitchFamily="18" charset="0"/>
                              </a:rPr>
                            </m:ctrlPr>
                          </m:fPr>
                          <m:num>
                            <m:r>
                              <a:rPr lang="es-MX" sz="1900" b="0" i="1" smtClean="0">
                                <a:latin typeface="Cambria Math"/>
                              </a:rPr>
                              <m:t>4</m:t>
                            </m:r>
                            <m:r>
                              <a:rPr lang="es-MX" sz="1900" b="0" i="1" smtClean="0">
                                <a:latin typeface="Cambria Math"/>
                              </a:rPr>
                              <m:t>𝑑</m:t>
                            </m:r>
                            <m:sSub>
                              <m:sSubPr>
                                <m:ctrlPr>
                                  <a:rPr lang="es-MX" sz="1900" b="0" i="1" smtClean="0">
                                    <a:latin typeface="Cambria Math" panose="02040503050406030204" pitchFamily="18" charset="0"/>
                                  </a:rPr>
                                </m:ctrlPr>
                              </m:sSubPr>
                              <m:e>
                                <m:r>
                                  <a:rPr lang="es-MX" sz="1900" b="0" i="1" smtClean="0">
                                    <a:latin typeface="Cambria Math"/>
                                  </a:rPr>
                                  <m:t>𝑏</m:t>
                                </m:r>
                              </m:e>
                              <m:sub>
                                <m:r>
                                  <a:rPr lang="es-MX" sz="1900" b="0" i="1" smtClean="0">
                                    <a:latin typeface="Cambria Math"/>
                                  </a:rPr>
                                  <m:t>𝑓</m:t>
                                </m:r>
                              </m:sub>
                            </m:sSub>
                          </m:num>
                          <m:den>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r>
                                      <a:rPr lang="es-MX" sz="1900" b="0" i="1" smtClean="0">
                                        <a:latin typeface="Cambria Math"/>
                                      </a:rPr>
                                      <m:t>𝑑</m:t>
                                    </m:r>
                                    <m:r>
                                      <a:rPr lang="es-MX" sz="1900" b="0" i="1" smtClean="0">
                                        <a:latin typeface="Cambria Math"/>
                                      </a:rPr>
                                      <m:t>+</m:t>
                                    </m:r>
                                    <m:sSub>
                                      <m:sSubPr>
                                        <m:ctrlPr>
                                          <a:rPr lang="es-MX" sz="1900" b="0" i="1" smtClean="0">
                                            <a:latin typeface="Cambria Math" panose="02040503050406030204" pitchFamily="18" charset="0"/>
                                          </a:rPr>
                                        </m:ctrlPr>
                                      </m:sSubPr>
                                      <m:e>
                                        <m:r>
                                          <a:rPr lang="es-MX" sz="1900" b="0" i="1" smtClean="0">
                                            <a:latin typeface="Cambria Math"/>
                                          </a:rPr>
                                          <m:t>𝑏</m:t>
                                        </m:r>
                                      </m:e>
                                      <m:sub>
                                        <m:r>
                                          <a:rPr lang="es-MX" sz="1900" b="0" i="1" smtClean="0">
                                            <a:latin typeface="Cambria Math"/>
                                          </a:rPr>
                                          <m:t>𝑓</m:t>
                                        </m:r>
                                      </m:sub>
                                    </m:sSub>
                                  </m:e>
                                </m:d>
                              </m:e>
                              <m:sup>
                                <m:r>
                                  <a:rPr lang="es-MX" sz="1900" b="0" i="1" smtClean="0">
                                    <a:latin typeface="Cambria Math"/>
                                  </a:rPr>
                                  <m:t>2</m:t>
                                </m:r>
                              </m:sup>
                            </m:sSup>
                          </m:den>
                        </m:f>
                      </m:e>
                    </m:d>
                    <m:f>
                      <m:fPr>
                        <m:ctrlPr>
                          <a:rPr lang="es-MX" sz="1900" b="0" i="1" smtClean="0">
                            <a:latin typeface="Cambria Math" panose="02040503050406030204" pitchFamily="18" charset="0"/>
                          </a:rPr>
                        </m:ctrlPr>
                      </m:fPr>
                      <m:num>
                        <m:sSub>
                          <m:sSubPr>
                            <m:ctrlPr>
                              <a:rPr lang="es-MX" sz="1900" b="0" i="1" smtClean="0">
                                <a:latin typeface="Cambria Math" panose="02040503050406030204" pitchFamily="18" charset="0"/>
                              </a:rPr>
                            </m:ctrlPr>
                          </m:sSubPr>
                          <m:e>
                            <m:r>
                              <a:rPr lang="es-MX" sz="1900" b="0" i="1" smtClean="0">
                                <a:latin typeface="Cambria Math"/>
                              </a:rPr>
                              <m:t>𝑃</m:t>
                            </m:r>
                          </m:e>
                          <m:sub>
                            <m:r>
                              <a:rPr lang="es-MX" sz="1900" b="0" i="1" smtClean="0">
                                <a:latin typeface="Cambria Math"/>
                              </a:rPr>
                              <m:t>𝑢</m:t>
                            </m:r>
                          </m:sub>
                        </m:sSub>
                      </m:num>
                      <m:den>
                        <m:sSub>
                          <m:sSubPr>
                            <m:ctrlPr>
                              <a:rPr lang="es-MX" sz="1900" i="1">
                                <a:latin typeface="Cambria Math" panose="02040503050406030204" pitchFamily="18" charset="0"/>
                              </a:rPr>
                            </m:ctrlPr>
                          </m:sSubPr>
                          <m:e>
                            <m:r>
                              <a:rPr lang="es-MX" sz="1900" i="1">
                                <a:latin typeface="Cambria Math"/>
                                <a:ea typeface="Cambria Math"/>
                              </a:rPr>
                              <m:t>𝜙</m:t>
                            </m:r>
                          </m:e>
                          <m:sub>
                            <m:r>
                              <a:rPr lang="es-MX" sz="1900" b="0" i="1" smtClean="0">
                                <a:latin typeface="Cambria Math"/>
                                <a:ea typeface="Cambria Math"/>
                              </a:rPr>
                              <m:t>𝑐</m:t>
                            </m:r>
                          </m:sub>
                        </m:sSub>
                        <m:sSub>
                          <m:sSubPr>
                            <m:ctrlPr>
                              <a:rPr lang="es-MX" sz="1900" i="1">
                                <a:latin typeface="Cambria Math" panose="02040503050406030204" pitchFamily="18" charset="0"/>
                              </a:rPr>
                            </m:ctrlPr>
                          </m:sSubPr>
                          <m:e>
                            <m:r>
                              <a:rPr lang="es-MX" sz="1900" b="0" i="1" smtClean="0">
                                <a:latin typeface="Cambria Math"/>
                              </a:rPr>
                              <m:t>𝑃</m:t>
                            </m:r>
                          </m:e>
                          <m:sub>
                            <m:r>
                              <a:rPr lang="es-MX" sz="1900" i="1">
                                <a:latin typeface="Cambria Math"/>
                              </a:rPr>
                              <m:t>𝑝</m:t>
                            </m:r>
                          </m:sub>
                        </m:sSub>
                      </m:den>
                    </m:f>
                  </m:oMath>
                </a14:m>
                <a:endParaRPr lang="es-MX" sz="1900" dirty="0"/>
              </a:p>
              <a:p>
                <a:pPr algn="just"/>
                <a14:m>
                  <m:oMath xmlns:m="http://schemas.openxmlformats.org/officeDocument/2006/math">
                    <m:sSup>
                      <m:sSupPr>
                        <m:ctrlPr>
                          <a:rPr lang="es-MX" sz="1900" b="0" i="1" smtClean="0">
                            <a:latin typeface="Cambria Math" panose="02040503050406030204" pitchFamily="18" charset="0"/>
                          </a:rPr>
                        </m:ctrlPr>
                      </m:sSupPr>
                      <m:e>
                        <m:r>
                          <a:rPr lang="es-MX" sz="1900" b="0" i="1" smtClean="0">
                            <a:latin typeface="Cambria Math"/>
                          </a:rPr>
                          <m:t>𝑛</m:t>
                        </m:r>
                      </m:e>
                      <m:sup>
                        <m:r>
                          <a:rPr lang="es-MX" sz="1900" b="0" i="1" smtClean="0">
                            <a:latin typeface="Cambria Math"/>
                          </a:rPr>
                          <m:t>′</m:t>
                        </m:r>
                      </m:sup>
                    </m:sSup>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1</m:t>
                        </m:r>
                      </m:num>
                      <m:den>
                        <m:r>
                          <a:rPr lang="es-MX" sz="1900" b="0" i="1" smtClean="0">
                            <a:latin typeface="Cambria Math"/>
                          </a:rPr>
                          <m:t>4</m:t>
                        </m:r>
                      </m:den>
                    </m:f>
                    <m:rad>
                      <m:radPr>
                        <m:degHide m:val="on"/>
                        <m:ctrlPr>
                          <a:rPr lang="es-MX" sz="1900" b="0" i="1" smtClean="0">
                            <a:latin typeface="Cambria Math" panose="02040503050406030204" pitchFamily="18" charset="0"/>
                          </a:rPr>
                        </m:ctrlPr>
                      </m:radPr>
                      <m:deg/>
                      <m:e>
                        <m:r>
                          <a:rPr lang="es-MX" sz="1900" i="1">
                            <a:latin typeface="Cambria Math"/>
                          </a:rPr>
                          <m:t>𝑑</m:t>
                        </m:r>
                        <m:sSub>
                          <m:sSubPr>
                            <m:ctrlPr>
                              <a:rPr lang="es-MX" sz="1900" i="1">
                                <a:latin typeface="Cambria Math" panose="02040503050406030204" pitchFamily="18" charset="0"/>
                              </a:rPr>
                            </m:ctrlPr>
                          </m:sSubPr>
                          <m:e>
                            <m:r>
                              <a:rPr lang="es-MX" sz="1900" i="1">
                                <a:latin typeface="Cambria Math"/>
                              </a:rPr>
                              <m:t>𝑏</m:t>
                            </m:r>
                          </m:e>
                          <m:sub>
                            <m:r>
                              <a:rPr lang="es-MX" sz="1900" i="1">
                                <a:latin typeface="Cambria Math"/>
                              </a:rPr>
                              <m:t>𝑓</m:t>
                            </m:r>
                          </m:sub>
                        </m:sSub>
                      </m:e>
                    </m:rad>
                  </m:oMath>
                </a14:m>
                <a:r>
                  <a:rPr lang="es-MX" sz="1900" dirty="0"/>
                  <a:t>                                       </a:t>
                </a:r>
                <a14:m>
                  <m:oMath xmlns:m="http://schemas.openxmlformats.org/officeDocument/2006/math">
                    <m:sSub>
                      <m:sSubPr>
                        <m:ctrlPr>
                          <a:rPr lang="es-MX" sz="1900" i="1">
                            <a:latin typeface="Cambria Math" panose="02040503050406030204" pitchFamily="18" charset="0"/>
                          </a:rPr>
                        </m:ctrlPr>
                      </m:sSubPr>
                      <m:e>
                        <m:r>
                          <a:rPr lang="es-MX" sz="1900" i="1">
                            <a:latin typeface="Cambria Math"/>
                          </a:rPr>
                          <m:t>𝑃</m:t>
                        </m:r>
                      </m:e>
                      <m:sub>
                        <m:r>
                          <a:rPr lang="es-MX" sz="1900" i="1">
                            <a:latin typeface="Cambria Math"/>
                          </a:rPr>
                          <m:t>𝑝</m:t>
                        </m:r>
                      </m:sub>
                    </m:sSub>
                    <m:r>
                      <a:rPr lang="es-MX" sz="1900" i="1">
                        <a:latin typeface="Cambria Math"/>
                      </a:rPr>
                      <m:t>=</m:t>
                    </m:r>
                    <m:r>
                      <a:rPr lang="es-MX" sz="1900" i="1">
                        <a:latin typeface="Cambria Math"/>
                      </a:rPr>
                      <m:t>𝑟𝑒𝑠𝑖𝑠𝑡𝑒𝑛𝑐𝑖𝑎</m:t>
                    </m:r>
                    <m:r>
                      <a:rPr lang="es-MX" sz="1900" i="1">
                        <a:latin typeface="Cambria Math"/>
                      </a:rPr>
                      <m:t> </m:t>
                    </m:r>
                    <m:r>
                      <a:rPr lang="es-MX" sz="1900" i="1">
                        <a:latin typeface="Cambria Math"/>
                      </a:rPr>
                      <m:t>𝑛𝑜𝑚𝑖𝑛𝑎𝑙</m:t>
                    </m:r>
                    <m:r>
                      <a:rPr lang="es-MX" sz="1900" i="1">
                        <a:latin typeface="Cambria Math"/>
                      </a:rPr>
                      <m:t> </m:t>
                    </m:r>
                    <m:r>
                      <a:rPr lang="es-MX" sz="1900" i="1">
                        <a:latin typeface="Cambria Math"/>
                      </a:rPr>
                      <m:t>𝑝𝑜𝑟</m:t>
                    </m:r>
                    <m:r>
                      <a:rPr lang="es-MX" sz="1900" i="1">
                        <a:latin typeface="Cambria Math"/>
                      </a:rPr>
                      <m:t> </m:t>
                    </m:r>
                    <m:r>
                      <a:rPr lang="es-MX" sz="1900" i="1">
                        <a:latin typeface="Cambria Math"/>
                      </a:rPr>
                      <m:t>𝑎𝑝𝑙𝑎𝑠𝑡𝑎𝑚𝑖𝑒𝑛𝑡𝑜</m:t>
                    </m:r>
                  </m:oMath>
                </a14:m>
                <a:endParaRPr lang="es-MX" sz="1900" dirty="0"/>
              </a:p>
              <a:p>
                <a:pPr algn="just"/>
                <a14:m>
                  <m:oMath xmlns:m="http://schemas.openxmlformats.org/officeDocument/2006/math">
                    <m:sSub>
                      <m:sSubPr>
                        <m:ctrlPr>
                          <a:rPr lang="es-MX" sz="1900" i="1">
                            <a:latin typeface="Cambria Math" panose="02040503050406030204" pitchFamily="18" charset="0"/>
                          </a:rPr>
                        </m:ctrlPr>
                      </m:sSubPr>
                      <m:e>
                        <m:r>
                          <a:rPr lang="es-MX" sz="1900" i="1">
                            <a:latin typeface="Cambria Math"/>
                            <a:ea typeface="Cambria Math"/>
                          </a:rPr>
                          <m:t>𝜙</m:t>
                        </m:r>
                      </m:e>
                      <m:sub>
                        <m:r>
                          <a:rPr lang="es-MX" sz="1900" i="1">
                            <a:latin typeface="Cambria Math"/>
                            <a:ea typeface="Cambria Math"/>
                          </a:rPr>
                          <m:t>𝑐</m:t>
                        </m:r>
                      </m:sub>
                    </m:sSub>
                    <m:r>
                      <a:rPr lang="es-MX" sz="1900" b="0" i="1" smtClean="0">
                        <a:latin typeface="Cambria Math"/>
                        <a:ea typeface="Cambria Math"/>
                      </a:rPr>
                      <m:t>=0.</m:t>
                    </m:r>
                    <m:r>
                      <a:rPr lang="es-MX" sz="1900" b="0" i="1" smtClean="0">
                        <a:latin typeface="Cambria Math" panose="02040503050406030204" pitchFamily="18" charset="0"/>
                        <a:ea typeface="Cambria Math"/>
                      </a:rPr>
                      <m:t>6</m:t>
                    </m:r>
                  </m:oMath>
                </a14:m>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74561" y="1817312"/>
                <a:ext cx="9354448" cy="5105896"/>
              </a:xfrm>
              <a:blipFill>
                <a:blip r:embed="rId4"/>
                <a:stretch>
                  <a:fillRect l="-652" t="-1193" r="-587"/>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93</a:t>
            </a:fld>
            <a:r>
              <a:rPr lang="es-MX"/>
              <a:t>/97</a:t>
            </a:r>
            <a:endParaRPr lang="es-MX" dirty="0"/>
          </a:p>
        </p:txBody>
      </p:sp>
      <p:sp>
        <p:nvSpPr>
          <p:cNvPr id="9" name="Rectángulo 8">
            <a:extLst>
              <a:ext uri="{FF2B5EF4-FFF2-40B4-BE49-F238E27FC236}">
                <a16:creationId xmlns:a16="http://schemas.microsoft.com/office/drawing/2014/main" id="{0DFCEC89-3FD2-4731-8E30-04830C5424BD}"/>
              </a:ext>
            </a:extLst>
          </p:cNvPr>
          <p:cNvSpPr/>
          <p:nvPr/>
        </p:nvSpPr>
        <p:spPr>
          <a:xfrm>
            <a:off x="3659187" y="3670318"/>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err="1"/>
              <a:t>Pag.</a:t>
            </a:r>
            <a:r>
              <a:rPr lang="es-MX" dirty="0"/>
              <a:t> 1864</a:t>
            </a:r>
          </a:p>
        </p:txBody>
      </p:sp>
    </p:spTree>
    <p:extLst>
      <p:ext uri="{BB962C8B-B14F-4D97-AF65-F5344CB8AC3E}">
        <p14:creationId xmlns:p14="http://schemas.microsoft.com/office/powerpoint/2010/main" val="36071097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BASE</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83281" y="1817312"/>
                <a:ext cx="9345728" cy="4752528"/>
              </a:xfrm>
            </p:spPr>
            <p:txBody>
              <a:bodyPr>
                <a:noAutofit/>
              </a:bodyPr>
              <a:lstStyle/>
              <a:p>
                <a:pPr marL="0" indent="0" algn="just">
                  <a:buNone/>
                </a:pPr>
                <a:r>
                  <a:rPr lang="es-MX" sz="1900" dirty="0"/>
                  <a:t>Un perfil </a:t>
                </a:r>
                <a:r>
                  <a:rPr lang="es-MX" sz="1900" dirty="0" smtClean="0"/>
                  <a:t>W10”x49 </a:t>
                </a:r>
                <a:r>
                  <a:rPr lang="es-MX" sz="1900" dirty="0"/>
                  <a:t>se </a:t>
                </a:r>
                <a:r>
                  <a:rPr lang="es-MX" sz="1900" dirty="0" smtClean="0"/>
                  <a:t>utiliza </a:t>
                </a:r>
                <a:r>
                  <a:rPr lang="es-MX" sz="1900" dirty="0"/>
                  <a:t>como columna soportada por una zapata de concreto con se ve en la figura. La parte superior de la zapata es de 18’’x18’’. Diseñe una placa de basa de acero A36 para una carga </a:t>
                </a:r>
                <a:r>
                  <a:rPr lang="es-MX" sz="1900" dirty="0" smtClean="0"/>
                  <a:t>muerta </a:t>
                </a:r>
                <a:r>
                  <a:rPr lang="es-MX" sz="1900" dirty="0"/>
                  <a:t>de la columna de 98 kips y una carga viva de 145 kips. La resistencia del concreto es de </a:t>
                </a:r>
                <a:r>
                  <a:rPr lang="es-MX" sz="1900" dirty="0" err="1"/>
                  <a:t>f’c</a:t>
                </a:r>
                <a:r>
                  <a:rPr lang="es-MX" sz="1900" dirty="0"/>
                  <a:t>= 3000psi.</a:t>
                </a:r>
              </a:p>
              <a:p>
                <a:pPr algn="just"/>
                <a:endParaRPr lang="es-MX" sz="1900" dirty="0"/>
              </a:p>
              <a:p>
                <a:pPr algn="just"/>
                <a:endParaRPr lang="es-MX" sz="1900" dirty="0"/>
              </a:p>
              <a:p>
                <a:pPr algn="just"/>
                <a:endParaRPr lang="es-MX" sz="1900" dirty="0"/>
              </a:p>
              <a:p>
                <a:pPr algn="just"/>
                <a:endParaRPr lang="es-MX" sz="1900" dirty="0"/>
              </a:p>
              <a:p>
                <a:pPr algn="just"/>
                <a:endParaRPr lang="es-MX" sz="1900" dirty="0"/>
              </a:p>
              <a:p>
                <a:pPr algn="just"/>
                <a:endParaRPr lang="es-MX" sz="1900" dirty="0"/>
              </a:p>
              <a:p>
                <a:pPr marL="0" indent="0" algn="just">
                  <a:buNone/>
                </a:pPr>
                <a:endParaRPr lang="es-MX" sz="1900" dirty="0"/>
              </a:p>
              <a:p>
                <a:pPr algn="just"/>
                <a:r>
                  <a:rPr lang="es-MX" sz="1900" dirty="0"/>
                  <a:t>Solución: la carga factorizadas es:</a:t>
                </a:r>
              </a:p>
              <a:p>
                <a:pPr marL="0" indent="0" algn="just">
                  <a:buNone/>
                </a:pPr>
                <a14:m>
                  <m:oMathPara xmlns:m="http://schemas.openxmlformats.org/officeDocument/2006/math">
                    <m:oMathParaPr>
                      <m:jc m:val="centerGroup"/>
                    </m:oMathParaPr>
                    <m:oMath xmlns:m="http://schemas.openxmlformats.org/officeDocument/2006/math">
                      <m:sSub>
                        <m:sSubPr>
                          <m:ctrlPr>
                            <a:rPr lang="es-MX" sz="1900" i="1">
                              <a:latin typeface="Cambria Math" panose="02040503050406030204" pitchFamily="18" charset="0"/>
                            </a:rPr>
                          </m:ctrlPr>
                        </m:sSubPr>
                        <m:e>
                          <m:r>
                            <a:rPr lang="es-MX" sz="1900" b="0" i="1" smtClean="0">
                              <a:latin typeface="Cambria Math"/>
                            </a:rPr>
                            <m:t>𝑃</m:t>
                          </m:r>
                        </m:e>
                        <m:sub>
                          <m:r>
                            <a:rPr lang="es-MX" sz="1900" i="1">
                              <a:latin typeface="Cambria Math"/>
                            </a:rPr>
                            <m:t>𝑢</m:t>
                          </m:r>
                        </m:sub>
                      </m:sSub>
                      <m:r>
                        <a:rPr lang="es-MX" sz="1900" i="1">
                          <a:latin typeface="Cambria Math"/>
                        </a:rPr>
                        <m:t>=1.2</m:t>
                      </m:r>
                      <m:r>
                        <a:rPr lang="es-MX" sz="1900" b="0" i="1" smtClean="0">
                          <a:latin typeface="Cambria Math"/>
                        </a:rPr>
                        <m:t>𝐷</m:t>
                      </m:r>
                      <m:r>
                        <a:rPr lang="es-MX" sz="1900" i="1">
                          <a:latin typeface="Cambria Math"/>
                        </a:rPr>
                        <m:t>+1.6</m:t>
                      </m:r>
                      <m:r>
                        <a:rPr lang="es-MX" sz="1900" b="0" i="1" smtClean="0">
                          <a:latin typeface="Cambria Math"/>
                        </a:rPr>
                        <m:t>𝐿</m:t>
                      </m:r>
                      <m:r>
                        <a:rPr lang="es-MX" sz="1900" i="1">
                          <a:latin typeface="Cambria Math"/>
                        </a:rPr>
                        <m:t>=1.2</m:t>
                      </m:r>
                      <m:d>
                        <m:dPr>
                          <m:ctrlPr>
                            <a:rPr lang="es-MX" sz="1900" i="1">
                              <a:latin typeface="Cambria Math" panose="02040503050406030204" pitchFamily="18" charset="0"/>
                            </a:rPr>
                          </m:ctrlPr>
                        </m:dPr>
                        <m:e>
                          <m:r>
                            <a:rPr lang="es-MX" sz="1900" b="0" i="1" smtClean="0">
                              <a:latin typeface="Cambria Math"/>
                            </a:rPr>
                            <m:t>98</m:t>
                          </m:r>
                        </m:e>
                      </m:d>
                      <m:r>
                        <a:rPr lang="es-MX" sz="1900" i="1">
                          <a:latin typeface="Cambria Math"/>
                        </a:rPr>
                        <m:t>+1.6</m:t>
                      </m:r>
                      <m:d>
                        <m:dPr>
                          <m:ctrlPr>
                            <a:rPr lang="es-MX" sz="1900" i="1">
                              <a:latin typeface="Cambria Math" panose="02040503050406030204" pitchFamily="18" charset="0"/>
                            </a:rPr>
                          </m:ctrlPr>
                        </m:dPr>
                        <m:e>
                          <m:r>
                            <a:rPr lang="es-MX" sz="1900" b="0" i="1" smtClean="0">
                              <a:latin typeface="Cambria Math"/>
                            </a:rPr>
                            <m:t>1</m:t>
                          </m:r>
                          <m:r>
                            <a:rPr lang="es-MX" sz="1900" i="1">
                              <a:latin typeface="Cambria Math"/>
                            </a:rPr>
                            <m:t>45</m:t>
                          </m:r>
                        </m:e>
                      </m:d>
                      <m:r>
                        <a:rPr lang="es-MX" sz="1900" i="1">
                          <a:latin typeface="Cambria Math"/>
                        </a:rPr>
                        <m:t>=</m:t>
                      </m:r>
                      <m:r>
                        <a:rPr lang="es-MX" sz="1900" b="0" i="1" smtClean="0">
                          <a:latin typeface="Cambria Math"/>
                        </a:rPr>
                        <m:t>349.60 </m:t>
                      </m:r>
                      <m:r>
                        <a:rPr lang="es-MX" sz="1900" b="0" i="1" smtClean="0">
                          <a:latin typeface="Cambria Math"/>
                        </a:rPr>
                        <m:t>𝑘𝑖𝑝𝑠</m:t>
                      </m:r>
                    </m:oMath>
                  </m:oMathPara>
                </a14:m>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83281" y="1817312"/>
                <a:ext cx="9345728" cy="4752528"/>
              </a:xfrm>
              <a:blipFill>
                <a:blip r:embed="rId4"/>
                <a:stretch>
                  <a:fillRect l="-587" t="-1282" r="-652"/>
                </a:stretch>
              </a:blipFill>
            </p:spPr>
            <p:txBody>
              <a:bodyPr/>
              <a:lstStyle/>
              <a:p>
                <a:r>
                  <a:rPr lang="en-US">
                    <a:noFill/>
                  </a:rPr>
                  <a:t> </a:t>
                </a:r>
              </a:p>
            </p:txBody>
          </p:sp>
        </mc:Fallback>
      </mc:AlternateContent>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418" t="21268" r="51538" b="20896"/>
          <a:stretch/>
        </p:blipFill>
        <p:spPr bwMode="auto">
          <a:xfrm>
            <a:off x="1728106" y="3071748"/>
            <a:ext cx="2596381" cy="247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5693" t="34713" r="13536" b="20087"/>
          <a:stretch/>
        </p:blipFill>
        <p:spPr bwMode="auto">
          <a:xfrm>
            <a:off x="4807767" y="3104178"/>
            <a:ext cx="3001270" cy="247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arcador de número de diapositiva 1"/>
          <p:cNvSpPr>
            <a:spLocks noGrp="1"/>
          </p:cNvSpPr>
          <p:nvPr>
            <p:ph type="sldNum" sz="quarter" idx="12"/>
          </p:nvPr>
        </p:nvSpPr>
        <p:spPr/>
        <p:txBody>
          <a:bodyPr/>
          <a:lstStyle/>
          <a:p>
            <a:fld id="{7B9BE44C-35C6-4484-9F8C-73DD43F795BB}" type="slidenum">
              <a:rPr lang="es-MX" smtClean="0"/>
              <a:pPr/>
              <a:t>94</a:t>
            </a:fld>
            <a:r>
              <a:rPr lang="es-MX"/>
              <a:t>/97</a:t>
            </a:r>
            <a:endParaRPr lang="es-MX" dirty="0"/>
          </a:p>
        </p:txBody>
      </p:sp>
    </p:spTree>
    <p:extLst>
      <p:ext uri="{BB962C8B-B14F-4D97-AF65-F5344CB8AC3E}">
        <p14:creationId xmlns:p14="http://schemas.microsoft.com/office/powerpoint/2010/main" val="29344697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BASE</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2" name="2 Marcador de contenido"/>
              <p:cNvSpPr>
                <a:spLocks noGrp="1"/>
              </p:cNvSpPr>
              <p:nvPr>
                <p:ph idx="1"/>
              </p:nvPr>
            </p:nvSpPr>
            <p:spPr>
              <a:xfrm>
                <a:off x="483281" y="1817312"/>
                <a:ext cx="9345728" cy="4519149"/>
              </a:xfrm>
            </p:spPr>
            <p:txBody>
              <a:bodyPr>
                <a:normAutofit lnSpcReduction="10000"/>
              </a:bodyPr>
              <a:lstStyle/>
              <a:p>
                <a:pPr marL="0" indent="0" algn="just">
                  <a:buNone/>
                </a:pPr>
                <a:r>
                  <a:rPr lang="es-MX" sz="1900" dirty="0"/>
                  <a:t>Calcule el área requerida de apoyo:</a:t>
                </a:r>
              </a:p>
              <a:p>
                <a:pPr marL="0" indent="0" algn="just">
                  <a:buNone/>
                </a:pPr>
                <a14:m>
                  <m:oMathPara xmlns:m="http://schemas.openxmlformats.org/officeDocument/2006/math">
                    <m:oMathParaPr>
                      <m:jc m:val="centerGroup"/>
                    </m:oMathParaPr>
                    <m:oMath xmlns:m="http://schemas.openxmlformats.org/officeDocument/2006/math">
                      <m:sSub>
                        <m:sSubPr>
                          <m:ctrlPr>
                            <a:rPr lang="el-GR" sz="1900" i="1" smtClean="0">
                              <a:latin typeface="Cambria Math" panose="02040503050406030204" pitchFamily="18" charset="0"/>
                              <a:ea typeface="Cambria Math"/>
                            </a:rPr>
                          </m:ctrlPr>
                        </m:sSubPr>
                        <m:e>
                          <m:r>
                            <m:rPr>
                              <m:sty m:val="p"/>
                            </m:rPr>
                            <a:rPr lang="el-GR" sz="1900" i="1">
                              <a:latin typeface="Cambria Math"/>
                              <a:ea typeface="Cambria Math"/>
                            </a:rPr>
                            <m:t>ϕ</m:t>
                          </m:r>
                        </m:e>
                        <m:sub>
                          <m:r>
                            <a:rPr lang="es-MX" sz="1900" b="0" i="1" smtClean="0">
                              <a:latin typeface="Cambria Math"/>
                              <a:ea typeface="Cambria Math"/>
                            </a:rPr>
                            <m:t>𝑐</m:t>
                          </m:r>
                        </m:sub>
                      </m:sSub>
                      <m:sSub>
                        <m:sSubPr>
                          <m:ctrlPr>
                            <a:rPr lang="es-MX" sz="1900" i="1">
                              <a:latin typeface="Cambria Math" panose="02040503050406030204" pitchFamily="18" charset="0"/>
                            </a:rPr>
                          </m:ctrlPr>
                        </m:sSubPr>
                        <m:e>
                          <m:r>
                            <a:rPr lang="es-MX" sz="1900" b="0" i="1" smtClean="0">
                              <a:latin typeface="Cambria Math"/>
                            </a:rPr>
                            <m:t>𝑃</m:t>
                          </m:r>
                        </m:e>
                        <m:sub>
                          <m:r>
                            <a:rPr lang="es-MX" sz="1900" b="0" i="1" smtClean="0">
                              <a:latin typeface="Cambria Math"/>
                            </a:rPr>
                            <m:t>𝑝</m:t>
                          </m:r>
                        </m:sub>
                      </m:sSub>
                      <m:r>
                        <a:rPr lang="es-MX" sz="1900" i="1">
                          <a:latin typeface="Cambria Math"/>
                          <a:ea typeface="Cambria Math"/>
                        </a:rPr>
                        <m:t>≥</m:t>
                      </m:r>
                      <m:sSub>
                        <m:sSubPr>
                          <m:ctrlPr>
                            <a:rPr lang="es-MX" sz="1900" i="1">
                              <a:latin typeface="Cambria Math" panose="02040503050406030204" pitchFamily="18" charset="0"/>
                            </a:rPr>
                          </m:ctrlPr>
                        </m:sSubPr>
                        <m:e>
                          <m:r>
                            <a:rPr lang="es-MX" sz="1900" b="0" i="1" smtClean="0">
                              <a:latin typeface="Cambria Math"/>
                            </a:rPr>
                            <m:t>𝑃</m:t>
                          </m:r>
                        </m:e>
                        <m:sub>
                          <m:r>
                            <a:rPr lang="es-MX" sz="1900" i="1">
                              <a:latin typeface="Cambria Math"/>
                            </a:rPr>
                            <m:t>𝑢</m:t>
                          </m:r>
                        </m:sub>
                      </m:sSub>
                    </m:oMath>
                  </m:oMathPara>
                </a14:m>
                <a:endParaRPr lang="es-MX" sz="1900" dirty="0"/>
              </a:p>
              <a:p>
                <a:pPr marL="0" indent="0" algn="just">
                  <a:buNone/>
                </a:pPr>
                <a14:m>
                  <m:oMathPara xmlns:m="http://schemas.openxmlformats.org/officeDocument/2006/math">
                    <m:oMathParaPr>
                      <m:jc m:val="centerGroup"/>
                    </m:oMathParaPr>
                    <m:oMath xmlns:m="http://schemas.openxmlformats.org/officeDocument/2006/math">
                      <m:sSub>
                        <m:sSubPr>
                          <m:ctrlPr>
                            <a:rPr lang="el-GR" sz="1900" i="1">
                              <a:latin typeface="Cambria Math" panose="02040503050406030204" pitchFamily="18" charset="0"/>
                              <a:ea typeface="Cambria Math"/>
                            </a:rPr>
                          </m:ctrlPr>
                        </m:sSubPr>
                        <m:e>
                          <m:r>
                            <m:rPr>
                              <m:sty m:val="p"/>
                            </m:rPr>
                            <a:rPr lang="el-GR" sz="1900" i="1">
                              <a:latin typeface="Cambria Math"/>
                              <a:ea typeface="Cambria Math"/>
                            </a:rPr>
                            <m:t>ϕ</m:t>
                          </m:r>
                        </m:e>
                        <m:sub>
                          <m:r>
                            <a:rPr lang="es-MX" sz="1900" i="1">
                              <a:latin typeface="Cambria Math"/>
                              <a:ea typeface="Cambria Math"/>
                            </a:rPr>
                            <m:t>𝑐</m:t>
                          </m:r>
                        </m:sub>
                      </m:sSub>
                      <m:sSub>
                        <m:sSubPr>
                          <m:ctrlPr>
                            <a:rPr lang="es-MX" sz="1900" i="1">
                              <a:latin typeface="Cambria Math" panose="02040503050406030204" pitchFamily="18" charset="0"/>
                            </a:rPr>
                          </m:ctrlPr>
                        </m:sSubPr>
                        <m:e>
                          <m:r>
                            <a:rPr lang="es-MX" sz="1900" i="1">
                              <a:latin typeface="Cambria Math"/>
                            </a:rPr>
                            <m:t>𝑃</m:t>
                          </m:r>
                        </m:e>
                        <m:sub>
                          <m:r>
                            <a:rPr lang="es-MX" sz="1900" i="1">
                              <a:latin typeface="Cambria Math"/>
                            </a:rPr>
                            <m:t>𝑝</m:t>
                          </m:r>
                        </m:sub>
                      </m:sSub>
                      <m:r>
                        <a:rPr lang="es-MX" sz="1900" i="1">
                          <a:latin typeface="Cambria Math"/>
                        </a:rPr>
                        <m:t>=0.85</m:t>
                      </m:r>
                      <m:sSub>
                        <m:sSubPr>
                          <m:ctrlPr>
                            <a:rPr lang="es-MX" sz="1900" i="1">
                              <a:latin typeface="Cambria Math" panose="02040503050406030204" pitchFamily="18" charset="0"/>
                            </a:rPr>
                          </m:ctrlPr>
                        </m:sSubPr>
                        <m:e>
                          <m:r>
                            <a:rPr lang="es-MX" sz="1900" i="1">
                              <a:latin typeface="Cambria Math"/>
                            </a:rPr>
                            <m:t>𝑓</m:t>
                          </m:r>
                          <m:r>
                            <a:rPr lang="es-MX" sz="1900" i="1">
                              <a:latin typeface="Cambria Math"/>
                            </a:rPr>
                            <m:t>′</m:t>
                          </m:r>
                        </m:e>
                        <m:sub>
                          <m:r>
                            <a:rPr lang="es-MX" sz="1900" i="1">
                              <a:latin typeface="Cambria Math"/>
                            </a:rPr>
                            <m:t>𝑐</m:t>
                          </m:r>
                        </m:sub>
                      </m:sSub>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1</m:t>
                          </m:r>
                        </m:sub>
                      </m:sSub>
                      <m:rad>
                        <m:radPr>
                          <m:degHide m:val="on"/>
                          <m:ctrlPr>
                            <a:rPr lang="es-MX" sz="1900" i="1">
                              <a:latin typeface="Cambria Math" panose="02040503050406030204" pitchFamily="18" charset="0"/>
                            </a:rPr>
                          </m:ctrlPr>
                        </m:radPr>
                        <m:deg/>
                        <m:e>
                          <m:f>
                            <m:fPr>
                              <m:type m:val="lin"/>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2</m:t>
                                  </m:r>
                                </m:sub>
                              </m:sSub>
                            </m:num>
                            <m:den>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1</m:t>
                                  </m:r>
                                </m:sub>
                              </m:sSub>
                            </m:den>
                          </m:f>
                        </m:e>
                      </m:rad>
                      <m:r>
                        <a:rPr lang="es-MX" sz="1900" i="1">
                          <a:latin typeface="Cambria Math"/>
                          <a:ea typeface="Cambria Math"/>
                        </a:rPr>
                        <m:t>≥</m:t>
                      </m:r>
                      <m:sSub>
                        <m:sSubPr>
                          <m:ctrlPr>
                            <a:rPr lang="es-MX" sz="1900" i="1">
                              <a:latin typeface="Cambria Math" panose="02040503050406030204" pitchFamily="18" charset="0"/>
                            </a:rPr>
                          </m:ctrlPr>
                        </m:sSubPr>
                        <m:e>
                          <m:r>
                            <a:rPr lang="es-MX" sz="1900" i="1">
                              <a:latin typeface="Cambria Math"/>
                            </a:rPr>
                            <m:t>𝑃</m:t>
                          </m:r>
                        </m:e>
                        <m:sub>
                          <m:r>
                            <a:rPr lang="es-MX" sz="1900" i="1">
                              <a:latin typeface="Cambria Math"/>
                            </a:rPr>
                            <m:t>𝑢</m:t>
                          </m:r>
                        </m:sub>
                      </m:sSub>
                    </m:oMath>
                  </m:oMathPara>
                </a14:m>
                <a:endParaRPr lang="es-MX" sz="1900" dirty="0"/>
              </a:p>
              <a:p>
                <a:pPr marL="0" indent="0" algn="just">
                  <a:buNone/>
                </a:pPr>
                <a:endParaRPr lang="es-MX" sz="1900" b="0" i="1" dirty="0">
                  <a:latin typeface="Cambria Math"/>
                </a:endParaRPr>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a:rPr>
                        <m:t>0.6</m:t>
                      </m:r>
                      <m:d>
                        <m:dPr>
                          <m:ctrlPr>
                            <a:rPr lang="es-MX" sz="1900" b="0" i="1" smtClean="0">
                              <a:latin typeface="Cambria Math" panose="02040503050406030204" pitchFamily="18" charset="0"/>
                            </a:rPr>
                          </m:ctrlPr>
                        </m:dPr>
                        <m:e>
                          <m:r>
                            <a:rPr lang="es-MX" sz="1900" b="0" i="1" smtClean="0">
                              <a:latin typeface="Cambria Math"/>
                            </a:rPr>
                            <m:t>0.85</m:t>
                          </m:r>
                        </m:e>
                      </m:d>
                      <m:d>
                        <m:dPr>
                          <m:ctrlPr>
                            <a:rPr lang="es-MX" sz="1900" b="0" i="1" smtClean="0">
                              <a:latin typeface="Cambria Math" panose="02040503050406030204" pitchFamily="18" charset="0"/>
                            </a:rPr>
                          </m:ctrlPr>
                        </m:dPr>
                        <m:e>
                          <m:r>
                            <a:rPr lang="es-MX" sz="1900" b="0" i="1" smtClean="0">
                              <a:latin typeface="Cambria Math"/>
                            </a:rPr>
                            <m:t>3</m:t>
                          </m:r>
                        </m:e>
                      </m:d>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1</m:t>
                          </m:r>
                        </m:sub>
                      </m:sSub>
                      <m:rad>
                        <m:radPr>
                          <m:degHide m:val="on"/>
                          <m:ctrlPr>
                            <a:rPr lang="es-MX" sz="1900" i="1">
                              <a:latin typeface="Cambria Math" panose="02040503050406030204" pitchFamily="18" charset="0"/>
                            </a:rPr>
                          </m:ctrlPr>
                        </m:radPr>
                        <m:deg/>
                        <m:e>
                          <m:f>
                            <m:fPr>
                              <m:ctrlPr>
                                <a:rPr lang="es-MX" sz="1900" b="0" i="1" smtClean="0">
                                  <a:latin typeface="Cambria Math" panose="02040503050406030204" pitchFamily="18" charset="0"/>
                                </a:rPr>
                              </m:ctrlPr>
                            </m:fPr>
                            <m:num>
                              <m:r>
                                <a:rPr lang="es-MX" sz="1900" b="0" i="1" smtClean="0">
                                  <a:latin typeface="Cambria Math"/>
                                </a:rPr>
                                <m:t>18</m:t>
                              </m:r>
                              <m:d>
                                <m:dPr>
                                  <m:ctrlPr>
                                    <a:rPr lang="es-MX" sz="1900" b="0" i="1" smtClean="0">
                                      <a:latin typeface="Cambria Math" panose="02040503050406030204" pitchFamily="18" charset="0"/>
                                    </a:rPr>
                                  </m:ctrlPr>
                                </m:dPr>
                                <m:e>
                                  <m:r>
                                    <a:rPr lang="es-MX" sz="1900" b="0" i="1" smtClean="0">
                                      <a:latin typeface="Cambria Math"/>
                                    </a:rPr>
                                    <m:t>18</m:t>
                                  </m:r>
                                </m:e>
                              </m:d>
                            </m:num>
                            <m:den>
                              <m:sSub>
                                <m:sSubPr>
                                  <m:ctrlPr>
                                    <a:rPr lang="es-MX" sz="1900" b="0" i="1" smtClean="0">
                                      <a:latin typeface="Cambria Math" panose="02040503050406030204" pitchFamily="18" charset="0"/>
                                    </a:rPr>
                                  </m:ctrlPr>
                                </m:sSubPr>
                                <m:e>
                                  <m:r>
                                    <a:rPr lang="es-MX" sz="1900" b="0" i="1" smtClean="0">
                                      <a:latin typeface="Cambria Math"/>
                                    </a:rPr>
                                    <m:t>𝐴</m:t>
                                  </m:r>
                                </m:e>
                                <m:sub>
                                  <m:r>
                                    <a:rPr lang="es-MX" sz="1900" b="0" i="1" smtClean="0">
                                      <a:latin typeface="Cambria Math"/>
                                    </a:rPr>
                                    <m:t>1</m:t>
                                  </m:r>
                                </m:sub>
                              </m:sSub>
                            </m:den>
                          </m:f>
                        </m:e>
                      </m:rad>
                      <m:r>
                        <a:rPr lang="es-MX" sz="1900" i="1">
                          <a:latin typeface="Cambria Math"/>
                          <a:ea typeface="Cambria Math"/>
                        </a:rPr>
                        <m:t>≥</m:t>
                      </m:r>
                      <m:r>
                        <a:rPr lang="es-MX" sz="1900" b="0" i="1" smtClean="0">
                          <a:latin typeface="Cambria Math"/>
                          <a:ea typeface="Cambria Math"/>
                        </a:rPr>
                        <m:t>349.60</m:t>
                      </m:r>
                    </m:oMath>
                  </m:oMathPara>
                </a14:m>
                <a:endParaRPr lang="es-MX" sz="1900" b="0" dirty="0">
                  <a:ea typeface="Cambria Math"/>
                </a:endParaRPr>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a:rPr>
                            <m:t>𝐴</m:t>
                          </m:r>
                        </m:e>
                        <m:sub>
                          <m:r>
                            <a:rPr lang="es-MX" sz="1900" b="0" i="1" smtClean="0">
                              <a:latin typeface="Cambria Math"/>
                            </a:rPr>
                            <m:t>1</m:t>
                          </m:r>
                        </m:sub>
                      </m:sSub>
                      <m:r>
                        <a:rPr lang="es-MX" sz="1900" i="1" smtClean="0">
                          <a:latin typeface="Cambria Math"/>
                          <a:ea typeface="Cambria Math"/>
                        </a:rPr>
                        <m:t>≥</m:t>
                      </m:r>
                      <m:r>
                        <a:rPr lang="es-MX" sz="1900" b="0" i="1" smtClean="0">
                          <a:latin typeface="Cambria Math"/>
                          <a:ea typeface="Cambria Math"/>
                        </a:rPr>
                        <m:t>161.10 </m:t>
                      </m:r>
                      <m:r>
                        <a:rPr lang="es-MX" sz="1900" b="0" i="1" smtClean="0">
                          <a:latin typeface="Cambria Math"/>
                          <a:ea typeface="Cambria Math"/>
                        </a:rPr>
                        <m:t>𝑖</m:t>
                      </m:r>
                      <m:sSup>
                        <m:sSupPr>
                          <m:ctrlPr>
                            <a:rPr lang="es-MX" sz="1900" b="0" i="1" smtClean="0">
                              <a:latin typeface="Cambria Math" panose="02040503050406030204" pitchFamily="18" charset="0"/>
                              <a:ea typeface="Cambria Math"/>
                            </a:rPr>
                          </m:ctrlPr>
                        </m:sSupPr>
                        <m:e>
                          <m:r>
                            <a:rPr lang="es-MX" sz="1900" b="0" i="1" smtClean="0">
                              <a:latin typeface="Cambria Math"/>
                              <a:ea typeface="Cambria Math"/>
                            </a:rPr>
                            <m:t>𝑛</m:t>
                          </m:r>
                        </m:e>
                        <m:sup>
                          <m:r>
                            <a:rPr lang="es-MX" sz="1900" b="0" i="1" smtClean="0">
                              <a:latin typeface="Cambria Math"/>
                              <a:ea typeface="Cambria Math"/>
                            </a:rPr>
                            <m:t>2</m:t>
                          </m:r>
                        </m:sup>
                      </m:sSup>
                    </m:oMath>
                  </m:oMathPara>
                </a14:m>
                <a:endParaRPr lang="es-MX" sz="1900" b="0" dirty="0">
                  <a:ea typeface="Cambria Math"/>
                </a:endParaRPr>
              </a:p>
              <a:p>
                <a:pPr marL="0" indent="0" algn="just">
                  <a:buNone/>
                </a:pPr>
                <a:r>
                  <a:rPr lang="es-MX" sz="1900" dirty="0" smtClean="0"/>
                  <a:t>Revisión: </a:t>
                </a:r>
                <a:endParaRPr lang="es-MX" sz="1900" dirty="0"/>
              </a:p>
              <a:p>
                <a:pPr marL="0" indent="0" algn="just">
                  <a:buNone/>
                </a:pPr>
                <a14:m>
                  <m:oMathPara xmlns:m="http://schemas.openxmlformats.org/officeDocument/2006/math">
                    <m:oMathParaPr>
                      <m:jc m:val="centerGroup"/>
                    </m:oMathParaPr>
                    <m:oMath xmlns:m="http://schemas.openxmlformats.org/officeDocument/2006/math">
                      <m:rad>
                        <m:radPr>
                          <m:degHide m:val="on"/>
                          <m:ctrlPr>
                            <a:rPr lang="es-MX" sz="1900" i="1">
                              <a:latin typeface="Cambria Math" panose="02040503050406030204" pitchFamily="18" charset="0"/>
                            </a:rPr>
                          </m:ctrlPr>
                        </m:radPr>
                        <m:deg/>
                        <m:e>
                          <m:f>
                            <m:fPr>
                              <m:type m:val="lin"/>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2</m:t>
                                  </m:r>
                                </m:sub>
                              </m:sSub>
                            </m:num>
                            <m:den>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1</m:t>
                                  </m:r>
                                </m:sub>
                              </m:sSub>
                            </m:den>
                          </m:f>
                        </m:e>
                      </m:rad>
                      <m:r>
                        <a:rPr lang="es-MX" sz="1900" b="0" i="1" smtClean="0">
                          <a:latin typeface="Cambria Math"/>
                        </a:rPr>
                        <m:t>=</m:t>
                      </m:r>
                      <m:rad>
                        <m:radPr>
                          <m:degHide m:val="on"/>
                          <m:ctrlPr>
                            <a:rPr lang="es-MX" sz="1900" b="0" i="1" smtClean="0">
                              <a:latin typeface="Cambria Math" panose="02040503050406030204" pitchFamily="18" charset="0"/>
                            </a:rPr>
                          </m:ctrlPr>
                        </m:radPr>
                        <m:deg/>
                        <m:e>
                          <m:f>
                            <m:fPr>
                              <m:ctrlPr>
                                <a:rPr lang="es-MX" sz="1900" b="0" i="1" smtClean="0">
                                  <a:latin typeface="Cambria Math" panose="02040503050406030204" pitchFamily="18" charset="0"/>
                                </a:rPr>
                              </m:ctrlPr>
                            </m:fPr>
                            <m:num>
                              <m:r>
                                <a:rPr lang="es-MX" sz="1900" b="0" i="1" smtClean="0">
                                  <a:latin typeface="Cambria Math"/>
                                </a:rPr>
                                <m:t>18</m:t>
                              </m:r>
                              <m:d>
                                <m:dPr>
                                  <m:ctrlPr>
                                    <a:rPr lang="es-MX" sz="1900" b="0" i="1" smtClean="0">
                                      <a:latin typeface="Cambria Math" panose="02040503050406030204" pitchFamily="18" charset="0"/>
                                    </a:rPr>
                                  </m:ctrlPr>
                                </m:dPr>
                                <m:e>
                                  <m:r>
                                    <a:rPr lang="es-MX" sz="1900" b="0" i="1" smtClean="0">
                                      <a:latin typeface="Cambria Math"/>
                                    </a:rPr>
                                    <m:t>18</m:t>
                                  </m:r>
                                </m:e>
                              </m:d>
                            </m:num>
                            <m:den>
                              <m:r>
                                <a:rPr lang="es-MX" sz="1900" b="0" i="1" smtClean="0">
                                  <a:latin typeface="Cambria Math"/>
                                </a:rPr>
                                <m:t>161.10</m:t>
                              </m:r>
                            </m:den>
                          </m:f>
                        </m:e>
                      </m:rad>
                      <m:r>
                        <a:rPr lang="es-MX" sz="1900" b="0" i="1" smtClean="0">
                          <a:latin typeface="Cambria Math"/>
                        </a:rPr>
                        <m:t>=1.41&lt;2     (</m:t>
                      </m:r>
                      <m:r>
                        <a:rPr lang="es-MX" sz="1900" b="0" i="1" smtClean="0">
                          <a:latin typeface="Cambria Math"/>
                        </a:rPr>
                        <m:t>𝑠𝑎𝑡𝑖𝑠𝑓𝑎𝑐𝑡𝑜𝑟𝑖𝑎</m:t>
                      </m:r>
                      <m:r>
                        <a:rPr lang="es-MX" sz="1900" b="0" i="1" smtClean="0">
                          <a:latin typeface="Cambria Math"/>
                        </a:rPr>
                        <m:t>)</m:t>
                      </m:r>
                    </m:oMath>
                  </m:oMathPara>
                </a14:m>
                <a:endParaRPr lang="es-MX" sz="1900" dirty="0"/>
              </a:p>
              <a:p>
                <a:pPr marL="0" indent="0" algn="just">
                  <a:buNone/>
                </a:pPr>
                <a:r>
                  <a:rPr lang="es-MX" sz="1900" dirty="0"/>
                  <a:t>La placa debe ser por lo menos tan grande como la columna por lo que:</a:t>
                </a:r>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sSub>
                        <m:sSubPr>
                          <m:ctrlPr>
                            <a:rPr lang="es-MX" sz="1900" i="1" smtClean="0">
                              <a:latin typeface="Cambria Math" panose="02040503050406030204" pitchFamily="18" charset="0"/>
                            </a:rPr>
                          </m:ctrlPr>
                        </m:sSubPr>
                        <m:e>
                          <m:r>
                            <a:rPr lang="es-MX" sz="1900" b="0" i="1" smtClean="0">
                              <a:latin typeface="Cambria Math"/>
                            </a:rPr>
                            <m:t>𝑏</m:t>
                          </m:r>
                        </m:e>
                        <m:sub>
                          <m:r>
                            <a:rPr lang="es-MX" sz="1900" b="0" i="1" smtClean="0">
                              <a:latin typeface="Cambria Math"/>
                            </a:rPr>
                            <m:t>𝑓</m:t>
                          </m:r>
                        </m:sub>
                      </m:sSub>
                      <m:r>
                        <a:rPr lang="es-MX" sz="1900" b="0" i="1" smtClean="0">
                          <a:latin typeface="Cambria Math"/>
                        </a:rPr>
                        <m:t>𝑑</m:t>
                      </m:r>
                      <m:r>
                        <a:rPr lang="es-MX" sz="1900" b="0" i="1" smtClean="0">
                          <a:latin typeface="Cambria Math"/>
                        </a:rPr>
                        <m:t>=10.00</m:t>
                      </m:r>
                      <m:d>
                        <m:dPr>
                          <m:ctrlPr>
                            <a:rPr lang="es-MX" sz="1900" b="0" i="1" smtClean="0">
                              <a:latin typeface="Cambria Math" panose="02040503050406030204" pitchFamily="18" charset="0"/>
                            </a:rPr>
                          </m:ctrlPr>
                        </m:dPr>
                        <m:e>
                          <m:r>
                            <a:rPr lang="es-MX" sz="1900" b="0" i="1" smtClean="0">
                              <a:latin typeface="Cambria Math"/>
                            </a:rPr>
                            <m:t>9.98</m:t>
                          </m:r>
                        </m:e>
                      </m:d>
                      <m:r>
                        <a:rPr lang="es-MX" sz="1900" b="0" i="1" smtClean="0">
                          <a:latin typeface="Cambria Math"/>
                        </a:rPr>
                        <m:t>=99.80 </m:t>
                      </m:r>
                      <m:r>
                        <a:rPr lang="es-MX" sz="1900" b="0" i="1" smtClean="0">
                          <a:latin typeface="Cambria Math"/>
                        </a:rPr>
                        <m:t>𝑖</m:t>
                      </m:r>
                      <m:sSup>
                        <m:sSupPr>
                          <m:ctrlPr>
                            <a:rPr lang="es-MX" sz="1900" b="0" i="1" smtClean="0">
                              <a:latin typeface="Cambria Math" panose="02040503050406030204" pitchFamily="18" charset="0"/>
                            </a:rPr>
                          </m:ctrlPr>
                        </m:sSupPr>
                        <m:e>
                          <m:r>
                            <a:rPr lang="es-MX" sz="1900" b="0" i="1" smtClean="0">
                              <a:latin typeface="Cambria Math"/>
                            </a:rPr>
                            <m:t>𝑛</m:t>
                          </m:r>
                        </m:e>
                        <m:sup>
                          <m:r>
                            <a:rPr lang="es-MX" sz="1900" b="0" i="1" smtClean="0">
                              <a:latin typeface="Cambria Math"/>
                            </a:rPr>
                            <m:t>2</m:t>
                          </m:r>
                        </m:sup>
                      </m:sSup>
                      <m:r>
                        <a:rPr lang="es-MX" sz="1900" b="0" i="1" smtClean="0">
                          <a:latin typeface="Cambria Math"/>
                        </a:rPr>
                        <m:t>&lt;161.10 </m:t>
                      </m:r>
                      <m:r>
                        <a:rPr lang="es-MX" sz="1900" b="0" i="1" smtClean="0">
                          <a:latin typeface="Cambria Math"/>
                        </a:rPr>
                        <m:t>𝑖</m:t>
                      </m:r>
                      <m:sSup>
                        <m:sSupPr>
                          <m:ctrlPr>
                            <a:rPr lang="es-MX" sz="1900" b="0" i="1" smtClean="0">
                              <a:latin typeface="Cambria Math" panose="02040503050406030204" pitchFamily="18" charset="0"/>
                            </a:rPr>
                          </m:ctrlPr>
                        </m:sSupPr>
                        <m:e>
                          <m:r>
                            <a:rPr lang="es-MX" sz="1900" b="0" i="1" smtClean="0">
                              <a:latin typeface="Cambria Math"/>
                            </a:rPr>
                            <m:t>𝑛</m:t>
                          </m:r>
                        </m:e>
                        <m:sup>
                          <m:r>
                            <a:rPr lang="es-MX" sz="1900" b="0" i="1" smtClean="0">
                              <a:latin typeface="Cambria Math"/>
                            </a:rPr>
                            <m:t>2</m:t>
                          </m:r>
                        </m:sup>
                      </m:sSup>
                      <m:r>
                        <a:rPr lang="es-MX" sz="1900" b="0" i="1" smtClean="0">
                          <a:latin typeface="Cambria Math"/>
                        </a:rPr>
                        <m:t>      (</m:t>
                      </m:r>
                      <m:r>
                        <a:rPr lang="es-MX" sz="1900" b="0" i="1" smtClean="0">
                          <a:latin typeface="Cambria Math"/>
                        </a:rPr>
                        <m:t>𝑠𝑎𝑡𝑖𝑠𝑓𝑎𝑐𝑡𝑜𝑟𝑖𝑎</m:t>
                      </m:r>
                      <m:r>
                        <a:rPr lang="es-MX" sz="1900" b="0" i="1" smtClean="0">
                          <a:latin typeface="Cambria Math"/>
                        </a:rPr>
                        <m:t>)</m:t>
                      </m:r>
                    </m:oMath>
                  </m:oMathPara>
                </a14:m>
                <a:endParaRPr lang="es-MX" sz="1900" dirty="0"/>
              </a:p>
              <a:p>
                <a:pPr marL="0" indent="0" algn="just">
                  <a:buNone/>
                </a:pPr>
                <a:endParaRPr lang="es-MX" sz="1900" dirty="0"/>
              </a:p>
            </p:txBody>
          </p:sp>
        </mc:Choice>
        <mc:Fallback xmlns="">
          <p:sp>
            <p:nvSpPr>
              <p:cNvPr id="12" name="2 Marcador de contenido"/>
              <p:cNvSpPr>
                <a:spLocks noGrp="1" noRot="1" noChangeAspect="1" noMove="1" noResize="1" noEditPoints="1" noAdjustHandles="1" noChangeArrowheads="1" noChangeShapeType="1" noTextEdit="1"/>
              </p:cNvSpPr>
              <p:nvPr>
                <p:ph idx="1"/>
              </p:nvPr>
            </p:nvSpPr>
            <p:spPr>
              <a:xfrm>
                <a:off x="483281" y="1817312"/>
                <a:ext cx="9345728" cy="4519149"/>
              </a:xfrm>
              <a:blipFill>
                <a:blip r:embed="rId4"/>
                <a:stretch>
                  <a:fillRect l="-587" t="-1754"/>
                </a:stretch>
              </a:blipFill>
            </p:spPr>
            <p:txBody>
              <a:bodyPr/>
              <a:lstStyle/>
              <a:p>
                <a:r>
                  <a:rPr lang="es-MX">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95</a:t>
            </a:fld>
            <a:r>
              <a:rPr lang="es-MX"/>
              <a:t>/97</a:t>
            </a:r>
            <a:endParaRPr lang="es-MX" dirty="0"/>
          </a:p>
        </p:txBody>
      </p:sp>
    </p:spTree>
    <p:extLst>
      <p:ext uri="{BB962C8B-B14F-4D97-AF65-F5344CB8AC3E}">
        <p14:creationId xmlns:p14="http://schemas.microsoft.com/office/powerpoint/2010/main" val="6114657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BASE</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17312"/>
                <a:ext cx="9354448" cy="4896544"/>
              </a:xfrm>
            </p:spPr>
            <p:txBody>
              <a:bodyPr>
                <a:noAutofit/>
              </a:bodyPr>
              <a:lstStyle/>
              <a:p>
                <a:pPr algn="just"/>
                <a:r>
                  <a:rPr lang="es-MX" sz="1900" dirty="0"/>
                  <a:t>Para </a:t>
                </a:r>
                <a:r>
                  <a:rPr lang="es-MX" sz="1900" dirty="0" smtClean="0"/>
                  <a:t>B = N = </a:t>
                </a:r>
                <a:r>
                  <a:rPr lang="es-MX" sz="1900" dirty="0"/>
                  <a:t>13 in; </a:t>
                </a:r>
                <a14:m>
                  <m:oMath xmlns:m="http://schemas.openxmlformats.org/officeDocument/2006/math">
                    <m:sSub>
                      <m:sSubPr>
                        <m:ctrlPr>
                          <a:rPr lang="es-MX" sz="1900" i="1">
                            <a:latin typeface="Cambria Math" panose="02040503050406030204" pitchFamily="18" charset="0"/>
                          </a:rPr>
                        </m:ctrlPr>
                      </m:sSubPr>
                      <m:e>
                        <m:r>
                          <a:rPr lang="es-MX" sz="1900" i="1">
                            <a:latin typeface="Cambria Math"/>
                          </a:rPr>
                          <m:t>𝐴</m:t>
                        </m:r>
                      </m:e>
                      <m:sub>
                        <m:r>
                          <a:rPr lang="es-MX" sz="1900" i="1">
                            <a:latin typeface="Cambria Math"/>
                          </a:rPr>
                          <m:t>1</m:t>
                        </m:r>
                      </m:sub>
                    </m:sSub>
                  </m:oMath>
                </a14:m>
                <a:r>
                  <a:rPr lang="es-MX" sz="1900" dirty="0" smtClean="0"/>
                  <a:t> = 13(13) = </a:t>
                </a:r>
                <a:r>
                  <a:rPr lang="es-MX" sz="1900" dirty="0"/>
                  <a:t>169 in</a:t>
                </a:r>
                <a:r>
                  <a:rPr lang="es-MX" sz="1900" dirty="0">
                    <a:latin typeface="Calibri"/>
                    <a:cs typeface="Calibri"/>
                  </a:rPr>
                  <a:t>²</a:t>
                </a:r>
                <a:endParaRPr lang="es-MX" sz="1900" dirty="0"/>
              </a:p>
              <a:p>
                <a:pPr marL="0" indent="0" algn="just">
                  <a:buNone/>
                </a:pPr>
                <a:r>
                  <a:rPr lang="es-MX" sz="1900" dirty="0"/>
                  <a:t>Las dimensiones de las franjas m y </a:t>
                </a:r>
                <a:r>
                  <a:rPr lang="es-MX" sz="1900" dirty="0" smtClean="0"/>
                  <a:t>n, </a:t>
                </a:r>
                <a:r>
                  <a:rPr lang="es-MX" sz="1900" dirty="0"/>
                  <a:t>en voladizo pueden determinarse  de la figura.</a:t>
                </a:r>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a:rPr>
                        <m:t>𝑚</m:t>
                      </m:r>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𝑁</m:t>
                          </m:r>
                          <m:r>
                            <a:rPr lang="es-MX" sz="1900" b="0" i="1" smtClean="0">
                              <a:latin typeface="Cambria Math"/>
                            </a:rPr>
                            <m:t>−0.95</m:t>
                          </m:r>
                          <m:r>
                            <a:rPr lang="es-MX" sz="1900" b="0" i="1" smtClean="0">
                              <a:latin typeface="Cambria Math"/>
                            </a:rPr>
                            <m:t>𝑑</m:t>
                          </m:r>
                        </m:num>
                        <m:den>
                          <m:r>
                            <a:rPr lang="es-MX" sz="1900" b="0" i="1" smtClean="0">
                              <a:latin typeface="Cambria Math"/>
                            </a:rPr>
                            <m:t>2</m:t>
                          </m:r>
                        </m:den>
                      </m:f>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13−9.48</m:t>
                          </m:r>
                        </m:num>
                        <m:den>
                          <m:r>
                            <a:rPr lang="es-MX" sz="1900" b="0" i="1" smtClean="0">
                              <a:latin typeface="Cambria Math"/>
                            </a:rPr>
                            <m:t>2</m:t>
                          </m:r>
                        </m:den>
                      </m:f>
                      <m:r>
                        <a:rPr lang="es-MX" sz="1900" b="0" i="1" smtClean="0">
                          <a:latin typeface="Cambria Math"/>
                        </a:rPr>
                        <m:t>=1.76 </m:t>
                      </m:r>
                      <m:r>
                        <a:rPr lang="es-MX" sz="1900" b="0" i="1" smtClean="0">
                          <a:latin typeface="Cambria Math"/>
                        </a:rPr>
                        <m:t>𝑖𝑛</m:t>
                      </m:r>
                    </m:oMath>
                  </m:oMathPara>
                </a14:m>
                <a:endParaRPr lang="es-MX" sz="1900" dirty="0" smtClean="0"/>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b="0" i="1" smtClean="0">
                          <a:latin typeface="Cambria Math"/>
                        </a:rPr>
                        <m:t>𝑛</m:t>
                      </m:r>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𝐵</m:t>
                          </m:r>
                          <m:r>
                            <a:rPr lang="es-MX" sz="1900" b="0" i="1" smtClean="0">
                              <a:latin typeface="Cambria Math"/>
                            </a:rPr>
                            <m:t>−0.8</m:t>
                          </m:r>
                          <m:sSub>
                            <m:sSubPr>
                              <m:ctrlPr>
                                <a:rPr lang="es-MX" sz="1900" b="0" i="1" smtClean="0">
                                  <a:latin typeface="Cambria Math" panose="02040503050406030204" pitchFamily="18" charset="0"/>
                                </a:rPr>
                              </m:ctrlPr>
                            </m:sSubPr>
                            <m:e>
                              <m:r>
                                <a:rPr lang="es-MX" sz="1900" b="0" i="1" smtClean="0">
                                  <a:latin typeface="Cambria Math"/>
                                </a:rPr>
                                <m:t>𝑏</m:t>
                              </m:r>
                            </m:e>
                            <m:sub>
                              <m:r>
                                <a:rPr lang="es-MX" sz="1900" b="0" i="1" smtClean="0">
                                  <a:latin typeface="Cambria Math"/>
                                </a:rPr>
                                <m:t>𝑓</m:t>
                              </m:r>
                            </m:sub>
                          </m:sSub>
                        </m:num>
                        <m:den>
                          <m:r>
                            <a:rPr lang="es-MX" sz="1900" b="0" i="1" smtClean="0">
                              <a:latin typeface="Cambria Math"/>
                            </a:rPr>
                            <m:t>2</m:t>
                          </m:r>
                        </m:den>
                      </m:f>
                      <m:r>
                        <a:rPr lang="es-MX" sz="1900" b="0" i="0"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13−8</m:t>
                          </m:r>
                        </m:num>
                        <m:den>
                          <m:r>
                            <a:rPr lang="es-MX" sz="1900" b="0" i="1" smtClean="0">
                              <a:latin typeface="Cambria Math"/>
                            </a:rPr>
                            <m:t>2</m:t>
                          </m:r>
                        </m:den>
                      </m:f>
                      <m:r>
                        <a:rPr lang="es-MX" sz="1900" b="0" i="1" smtClean="0">
                          <a:latin typeface="Cambria Math"/>
                        </a:rPr>
                        <m:t>=2.50 </m:t>
                      </m:r>
                      <m:r>
                        <a:rPr lang="es-MX" sz="1900" b="0" i="1" smtClean="0">
                          <a:latin typeface="Cambria Math"/>
                        </a:rPr>
                        <m:t>𝑖𝑛</m:t>
                      </m:r>
                    </m:oMath>
                  </m:oMathPara>
                </a14:m>
                <a:endParaRPr lang="es-MX" sz="1900" dirty="0"/>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sSup>
                        <m:sSupPr>
                          <m:ctrlPr>
                            <a:rPr lang="es-MX" sz="1900" i="1">
                              <a:latin typeface="Cambria Math" panose="02040503050406030204" pitchFamily="18" charset="0"/>
                            </a:rPr>
                          </m:ctrlPr>
                        </m:sSupPr>
                        <m:e>
                          <m:r>
                            <a:rPr lang="es-MX" sz="1900" i="1">
                              <a:latin typeface="Cambria Math"/>
                            </a:rPr>
                            <m:t>𝑛</m:t>
                          </m:r>
                        </m:e>
                        <m:sup>
                          <m:r>
                            <a:rPr lang="es-MX" sz="1900" i="1">
                              <a:latin typeface="Cambria Math"/>
                            </a:rPr>
                            <m:t>′</m:t>
                          </m:r>
                        </m:sup>
                      </m:sSup>
                      <m:r>
                        <a:rPr lang="es-MX" sz="1900" i="1">
                          <a:latin typeface="Cambria Math"/>
                        </a:rPr>
                        <m:t>=</m:t>
                      </m:r>
                      <m:f>
                        <m:fPr>
                          <m:ctrlPr>
                            <a:rPr lang="es-MX" sz="1900" i="1">
                              <a:latin typeface="Cambria Math" panose="02040503050406030204" pitchFamily="18" charset="0"/>
                            </a:rPr>
                          </m:ctrlPr>
                        </m:fPr>
                        <m:num>
                          <m:r>
                            <a:rPr lang="es-MX" sz="1900" i="1">
                              <a:latin typeface="Cambria Math"/>
                            </a:rPr>
                            <m:t>1</m:t>
                          </m:r>
                        </m:num>
                        <m:den>
                          <m:r>
                            <a:rPr lang="es-MX" sz="1900" i="1">
                              <a:latin typeface="Cambria Math"/>
                            </a:rPr>
                            <m:t>4</m:t>
                          </m:r>
                        </m:den>
                      </m:f>
                      <m:rad>
                        <m:radPr>
                          <m:degHide m:val="on"/>
                          <m:ctrlPr>
                            <a:rPr lang="es-MX" sz="1900" i="1">
                              <a:latin typeface="Cambria Math" panose="02040503050406030204" pitchFamily="18" charset="0"/>
                            </a:rPr>
                          </m:ctrlPr>
                        </m:radPr>
                        <m:deg/>
                        <m:e>
                          <m:r>
                            <a:rPr lang="es-MX" sz="1900" i="1">
                              <a:latin typeface="Cambria Math"/>
                            </a:rPr>
                            <m:t>𝑑</m:t>
                          </m:r>
                          <m:sSub>
                            <m:sSubPr>
                              <m:ctrlPr>
                                <a:rPr lang="es-MX" sz="1900" i="1">
                                  <a:latin typeface="Cambria Math" panose="02040503050406030204" pitchFamily="18" charset="0"/>
                                </a:rPr>
                              </m:ctrlPr>
                            </m:sSubPr>
                            <m:e>
                              <m:r>
                                <a:rPr lang="es-MX" sz="1900" i="1">
                                  <a:latin typeface="Cambria Math"/>
                                </a:rPr>
                                <m:t>𝑏</m:t>
                              </m:r>
                            </m:e>
                            <m:sub>
                              <m:r>
                                <a:rPr lang="es-MX" sz="1900" i="1">
                                  <a:latin typeface="Cambria Math"/>
                                </a:rPr>
                                <m:t>𝑓</m:t>
                              </m:r>
                            </m:sub>
                          </m:sSub>
                        </m:e>
                      </m:rad>
                      <m:r>
                        <a:rPr lang="es-MX" sz="1900" b="0" i="1" smtClean="0">
                          <a:latin typeface="Cambria Math"/>
                        </a:rPr>
                        <m:t>=</m:t>
                      </m:r>
                      <m:f>
                        <m:fPr>
                          <m:ctrlPr>
                            <a:rPr lang="es-MX" sz="1900" b="0" i="1" smtClean="0">
                              <a:latin typeface="Cambria Math" panose="02040503050406030204" pitchFamily="18" charset="0"/>
                            </a:rPr>
                          </m:ctrlPr>
                        </m:fPr>
                        <m:num>
                          <m:r>
                            <a:rPr lang="es-MX" sz="1900" b="0" i="1" smtClean="0">
                              <a:latin typeface="Cambria Math"/>
                            </a:rPr>
                            <m:t>1</m:t>
                          </m:r>
                        </m:num>
                        <m:den>
                          <m:r>
                            <a:rPr lang="es-MX" sz="1900" b="0" i="1" smtClean="0">
                              <a:latin typeface="Cambria Math"/>
                            </a:rPr>
                            <m:t>4</m:t>
                          </m:r>
                        </m:den>
                      </m:f>
                      <m:rad>
                        <m:radPr>
                          <m:degHide m:val="on"/>
                          <m:ctrlPr>
                            <a:rPr lang="es-MX" sz="1900" b="0" i="1" smtClean="0">
                              <a:latin typeface="Cambria Math" panose="02040503050406030204" pitchFamily="18" charset="0"/>
                            </a:rPr>
                          </m:ctrlPr>
                        </m:radPr>
                        <m:deg/>
                        <m:e>
                          <m:r>
                            <a:rPr lang="es-MX" sz="1900" b="0" i="1" smtClean="0">
                              <a:latin typeface="Cambria Math"/>
                            </a:rPr>
                            <m:t>9.98(10)</m:t>
                          </m:r>
                        </m:e>
                      </m:rad>
                      <m:r>
                        <a:rPr lang="es-MX" sz="1900" b="0" i="1" smtClean="0">
                          <a:latin typeface="Cambria Math"/>
                        </a:rPr>
                        <m:t>=2.497 </m:t>
                      </m:r>
                      <m:r>
                        <a:rPr lang="es-MX" sz="1900" b="0" i="1" smtClean="0">
                          <a:latin typeface="Cambria Math"/>
                        </a:rPr>
                        <m:t>𝑖𝑛</m:t>
                      </m:r>
                    </m:oMath>
                  </m:oMathPara>
                </a14:m>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17312"/>
                <a:ext cx="9354448" cy="4896544"/>
              </a:xfrm>
              <a:blipFill>
                <a:blip r:embed="rId4"/>
                <a:stretch>
                  <a:fillRect l="-652" t="-1245"/>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96</a:t>
            </a:fld>
            <a:r>
              <a:rPr lang="es-MX"/>
              <a:t>/97</a:t>
            </a:r>
            <a:endParaRPr lang="es-MX" dirty="0"/>
          </a:p>
        </p:txBody>
      </p:sp>
    </p:spTree>
    <p:extLst>
      <p:ext uri="{BB962C8B-B14F-4D97-AF65-F5344CB8AC3E}">
        <p14:creationId xmlns:p14="http://schemas.microsoft.com/office/powerpoint/2010/main" val="21591641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1" y="6390456"/>
            <a:ext cx="10440987" cy="350912"/>
          </a:xfrm>
          <a:prstGeom prst="rect">
            <a:avLst/>
          </a:prstGeom>
        </p:spPr>
        <p:txBody>
          <a:bodyPr vert="horz" lIns="91440" tIns="45720" rIns="91440" bIns="45720" rtlCol="0" anchor="ctr">
            <a:noAutofit/>
          </a:bodyPr>
          <a:lstStyle/>
          <a:p>
            <a:pPr algn="ctr">
              <a:spcBef>
                <a:spcPct val="0"/>
              </a:spcBef>
              <a:defRPr/>
            </a:pPr>
            <a:r>
              <a:rPr lang="es-MX" sz="1200" b="1" dirty="0">
                <a:solidFill>
                  <a:schemeClr val="accent1"/>
                </a:solidFill>
                <a:effectLst>
                  <a:outerShdw blurRad="38100" dist="38100" dir="2700000" algn="tl">
                    <a:srgbClr val="000000">
                      <a:alpha val="43137"/>
                    </a:srgbClr>
                  </a:outerShdw>
                </a:effectLst>
                <a:latin typeface="Century Gothic" pitchFamily="34" charset="0"/>
              </a:rPr>
              <a:t>M. C. ANTONIO DANIEL MARTÍNEZ DIBENE</a:t>
            </a:r>
          </a:p>
        </p:txBody>
      </p:sp>
      <p:sp>
        <p:nvSpPr>
          <p:cNvPr id="14" name="10 Rectángulo">
            <a:hlinkClick r:id="rId2" action="ppaction://hlinksldjump"/>
          </p:cNvPr>
          <p:cNvSpPr/>
          <p:nvPr/>
        </p:nvSpPr>
        <p:spPr>
          <a:xfrm>
            <a:off x="271856" y="6462463"/>
            <a:ext cx="1262137" cy="2789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801" dirty="0">
                <a:solidFill>
                  <a:prstClr val="white"/>
                </a:solidFill>
                <a:hlinkClick r:id="rId3" action="ppaction://hlinksldjump"/>
              </a:rPr>
              <a:t>ÍNDICE</a:t>
            </a:r>
            <a:endParaRPr lang="es-MX" sz="1801" dirty="0">
              <a:solidFill>
                <a:prstClr val="white"/>
              </a:solidFill>
            </a:endParaRPr>
          </a:p>
        </p:txBody>
      </p:sp>
      <p:sp>
        <p:nvSpPr>
          <p:cNvPr id="16" name="CuadroTexto 1"/>
          <p:cNvSpPr txBox="1"/>
          <p:nvPr/>
        </p:nvSpPr>
        <p:spPr>
          <a:xfrm>
            <a:off x="474561" y="1340258"/>
            <a:ext cx="9354448" cy="4770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s-MX"/>
            </a:defPPr>
            <a:lvl1pPr algn="ctr">
              <a:defRPr sz="2500" b="1">
                <a:solidFill>
                  <a:schemeClr val="bg1"/>
                </a:solidFill>
              </a:defRPr>
            </a:lvl1pPr>
          </a:lstStyle>
          <a:p>
            <a:r>
              <a:rPr lang="es-MX" dirty="0"/>
              <a:t>DISEÑO DE UNA PLACA BASE</a:t>
            </a:r>
          </a:p>
        </p:txBody>
      </p:sp>
      <p:sp>
        <p:nvSpPr>
          <p:cNvPr id="11" name="11 CuadroTexto"/>
          <p:cNvSpPr txBox="1"/>
          <p:nvPr/>
        </p:nvSpPr>
        <p:spPr>
          <a:xfrm>
            <a:off x="1728106" y="293892"/>
            <a:ext cx="6984775" cy="1015663"/>
          </a:xfrm>
          <a:prstGeom prst="rect">
            <a:avLst/>
          </a:prstGeom>
          <a:noFill/>
        </p:spPr>
        <p:txBody>
          <a:bodyPr wrap="square" rtlCol="0">
            <a:spAutoFit/>
          </a:bodyPr>
          <a:lstStyle/>
          <a:p>
            <a:pPr algn="ct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DISEÑO DE ELEMENTOS DE ACERO</a:t>
            </a:r>
            <a:b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br>
            <a:r>
              <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ELEMENTOS A </a:t>
            </a:r>
            <a:r>
              <a:rPr lang="es-MX" sz="2000" dirty="0" smtClean="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FLEXOCOMPRESIÓN</a:t>
            </a: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a:p>
            <a:pPr algn="ctr"/>
            <a:endParaRPr lang="es-MX" sz="2000" dirty="0">
              <a:ln w="18415" cmpd="sng">
                <a:solidFill>
                  <a:srgbClr val="FFFFFF"/>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mc:AlternateContent xmlns:mc="http://schemas.openxmlformats.org/markup-compatibility/2006" xmlns:a14="http://schemas.microsoft.com/office/drawing/2010/main">
        <mc:Choice Requires="a14">
          <p:sp>
            <p:nvSpPr>
              <p:cNvPr id="10" name="2 Marcador de contenido"/>
              <p:cNvSpPr>
                <a:spLocks noGrp="1"/>
              </p:cNvSpPr>
              <p:nvPr>
                <p:ph idx="1"/>
              </p:nvPr>
            </p:nvSpPr>
            <p:spPr>
              <a:xfrm>
                <a:off x="474561" y="1817312"/>
                <a:ext cx="9354448" cy="4896544"/>
              </a:xfrm>
            </p:spPr>
            <p:txBody>
              <a:bodyPr>
                <a:noAutofit/>
              </a:bodyPr>
              <a:lstStyle/>
              <a:p>
                <a:pPr marL="0" indent="0" algn="just">
                  <a:buNone/>
                </a:pPr>
                <a:r>
                  <a:rPr lang="es-MX" sz="1900" dirty="0"/>
                  <a:t>Como simplificación </a:t>
                </a:r>
                <a:r>
                  <a:rPr lang="es-MX" sz="1900" dirty="0" smtClean="0"/>
                  <a:t>conservadora, haga </a:t>
                </a:r>
                <a:r>
                  <a:rPr lang="el-GR" sz="1900" dirty="0" smtClean="0">
                    <a:latin typeface="Calibri"/>
                    <a:cs typeface="Calibri"/>
                  </a:rPr>
                  <a:t>λ</a:t>
                </a:r>
                <a:r>
                  <a:rPr lang="es-ES" sz="1900" dirty="0" smtClean="0">
                    <a:latin typeface="Calibri"/>
                    <a:cs typeface="Calibri"/>
                  </a:rPr>
                  <a:t> </a:t>
                </a:r>
                <a:r>
                  <a:rPr lang="es-MX" sz="1900" dirty="0" smtClean="0"/>
                  <a:t>= 1.0</a:t>
                </a:r>
                <a:r>
                  <a:rPr lang="es-MX" sz="1900" dirty="0"/>
                  <a:t>. </a:t>
                </a:r>
                <a:r>
                  <a:rPr lang="es-MX" sz="1900" dirty="0" smtClean="0"/>
                  <a:t>Obteniendo:</a:t>
                </a:r>
                <a:endParaRPr lang="es-MX" sz="1900" dirty="0"/>
              </a:p>
              <a:p>
                <a:pPr marL="0" indent="0" algn="just">
                  <a:buNone/>
                </a:pPr>
                <a:endParaRPr lang="es-MX" sz="1900" dirty="0"/>
              </a:p>
              <a:p>
                <a:pPr marL="0" indent="0" algn="just">
                  <a:buNone/>
                </a:pPr>
                <a14:m>
                  <m:oMathPara xmlns:m="http://schemas.openxmlformats.org/officeDocument/2006/math">
                    <m:oMathParaPr>
                      <m:jc m:val="centerGroup"/>
                    </m:oMathParaPr>
                    <m:oMath xmlns:m="http://schemas.openxmlformats.org/officeDocument/2006/math">
                      <m:r>
                        <a:rPr lang="es-MX" sz="1900" i="1">
                          <a:latin typeface="Cambria Math"/>
                          <a:ea typeface="Cambria Math"/>
                        </a:rPr>
                        <m:t>ℓ=</m:t>
                      </m:r>
                      <m:r>
                        <a:rPr lang="es-MX" sz="1900" i="1">
                          <a:latin typeface="Cambria Math"/>
                          <a:ea typeface="Cambria Math"/>
                        </a:rPr>
                        <m:t>𝑚</m:t>
                      </m:r>
                      <m:r>
                        <a:rPr lang="es-MX" sz="1900" i="1">
                          <a:latin typeface="Cambria Math"/>
                          <a:ea typeface="Cambria Math"/>
                        </a:rPr>
                        <m:t>á</m:t>
                      </m:r>
                      <m:r>
                        <a:rPr lang="es-MX" sz="1900" i="1">
                          <a:latin typeface="Cambria Math"/>
                          <a:ea typeface="Cambria Math"/>
                        </a:rPr>
                        <m:t>𝑥</m:t>
                      </m:r>
                      <m:d>
                        <m:dPr>
                          <m:ctrlPr>
                            <a:rPr lang="es-MX" sz="1900" i="1">
                              <a:latin typeface="Cambria Math" panose="02040503050406030204" pitchFamily="18" charset="0"/>
                              <a:ea typeface="Cambria Math"/>
                            </a:rPr>
                          </m:ctrlPr>
                        </m:dPr>
                        <m:e>
                          <m:r>
                            <a:rPr lang="es-MX" sz="1900" i="1">
                              <a:latin typeface="Cambria Math"/>
                              <a:ea typeface="Cambria Math"/>
                            </a:rPr>
                            <m:t>𝑚</m:t>
                          </m:r>
                          <m:r>
                            <a:rPr lang="es-MX" sz="1900" i="1">
                              <a:latin typeface="Cambria Math"/>
                              <a:ea typeface="Cambria Math"/>
                            </a:rPr>
                            <m:t>, </m:t>
                          </m:r>
                          <m:r>
                            <a:rPr lang="es-MX" sz="1900" i="1">
                              <a:latin typeface="Cambria Math"/>
                              <a:ea typeface="Cambria Math"/>
                            </a:rPr>
                            <m:t>𝑛</m:t>
                          </m:r>
                          <m:r>
                            <a:rPr lang="es-MX" sz="1900" i="1">
                              <a:latin typeface="Cambria Math"/>
                              <a:ea typeface="Cambria Math"/>
                            </a:rPr>
                            <m:t>, </m:t>
                          </m:r>
                          <m:r>
                            <a:rPr lang="es-MX" sz="1900" i="1">
                              <a:latin typeface="Cambria Math"/>
                              <a:ea typeface="Cambria Math"/>
                            </a:rPr>
                            <m:t>𝜆</m:t>
                          </m:r>
                          <m:sSup>
                            <m:sSupPr>
                              <m:ctrlPr>
                                <a:rPr lang="es-MX" sz="1900" i="1">
                                  <a:latin typeface="Cambria Math" panose="02040503050406030204" pitchFamily="18" charset="0"/>
                                  <a:ea typeface="Cambria Math"/>
                                </a:rPr>
                              </m:ctrlPr>
                            </m:sSupPr>
                            <m:e>
                              <m:r>
                                <a:rPr lang="es-MX" sz="1900" i="1">
                                  <a:latin typeface="Cambria Math"/>
                                  <a:ea typeface="Cambria Math"/>
                                </a:rPr>
                                <m:t>𝑛</m:t>
                              </m:r>
                            </m:e>
                            <m:sup>
                              <m:r>
                                <a:rPr lang="es-MX" sz="1900" i="1">
                                  <a:latin typeface="Cambria Math"/>
                                  <a:ea typeface="Cambria Math"/>
                                </a:rPr>
                                <m:t>′</m:t>
                              </m:r>
                            </m:sup>
                          </m:sSup>
                        </m:e>
                      </m:d>
                      <m:r>
                        <a:rPr lang="es-MX" sz="1900" b="0" i="1" smtClean="0">
                          <a:latin typeface="Cambria Math"/>
                          <a:ea typeface="Cambria Math"/>
                        </a:rPr>
                        <m:t>=</m:t>
                      </m:r>
                      <m:r>
                        <a:rPr lang="es-MX" sz="1900" b="0" i="1" smtClean="0">
                          <a:latin typeface="Cambria Math"/>
                          <a:ea typeface="Cambria Math"/>
                        </a:rPr>
                        <m:t>𝑚</m:t>
                      </m:r>
                      <m:r>
                        <a:rPr lang="es-MX" sz="1900" b="0" i="1" smtClean="0">
                          <a:latin typeface="Cambria Math"/>
                          <a:ea typeface="Cambria Math"/>
                        </a:rPr>
                        <m:t>á</m:t>
                      </m:r>
                      <m:r>
                        <a:rPr lang="es-MX" sz="1900" b="0" i="1" smtClean="0">
                          <a:latin typeface="Cambria Math"/>
                          <a:ea typeface="Cambria Math"/>
                        </a:rPr>
                        <m:t>𝑥</m:t>
                      </m:r>
                      <m:d>
                        <m:dPr>
                          <m:ctrlPr>
                            <a:rPr lang="es-MX" sz="1900" b="0" i="1" smtClean="0">
                              <a:latin typeface="Cambria Math" panose="02040503050406030204" pitchFamily="18" charset="0"/>
                              <a:ea typeface="Cambria Math"/>
                            </a:rPr>
                          </m:ctrlPr>
                        </m:dPr>
                        <m:e>
                          <m:r>
                            <a:rPr lang="es-MX" sz="1900" b="0" i="1" smtClean="0">
                              <a:latin typeface="Cambria Math"/>
                              <a:ea typeface="Cambria Math"/>
                            </a:rPr>
                            <m:t>1.76,2.5,2.497</m:t>
                          </m:r>
                        </m:e>
                      </m:d>
                      <m:r>
                        <a:rPr lang="es-MX" sz="1900" b="0" i="1" smtClean="0">
                          <a:latin typeface="Cambria Math"/>
                          <a:ea typeface="Cambria Math"/>
                        </a:rPr>
                        <m:t>=2.5 </m:t>
                      </m:r>
                      <m:r>
                        <a:rPr lang="es-MX" sz="1900" b="0" i="1" smtClean="0">
                          <a:latin typeface="Cambria Math"/>
                          <a:ea typeface="Cambria Math"/>
                        </a:rPr>
                        <m:t>𝑖𝑛</m:t>
                      </m:r>
                    </m:oMath>
                  </m:oMathPara>
                </a14:m>
                <a:endParaRPr lang="es-MX" sz="1900" b="0" dirty="0">
                  <a:ea typeface="Cambria Math"/>
                </a:endParaRPr>
              </a:p>
              <a:p>
                <a:pPr marL="0" indent="0" algn="just">
                  <a:buNone/>
                </a:pPr>
                <a:endParaRPr lang="es-MX" sz="1900" b="0" dirty="0">
                  <a:ea typeface="Cambria Math"/>
                </a:endParaRPr>
              </a:p>
              <a:p>
                <a:pPr algn="just"/>
                <a:r>
                  <a:rPr lang="es-MX" sz="1900" dirty="0">
                    <a:ea typeface="Cambria Math"/>
                  </a:rPr>
                  <a:t>El espesor requerido para la placa es:</a:t>
                </a:r>
              </a:p>
              <a:p>
                <a:pPr algn="just"/>
                <a:endParaRPr lang="es-MX" sz="1900" dirty="0">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s-MX" sz="1900" i="1">
                          <a:latin typeface="Cambria Math"/>
                        </a:rPr>
                        <m:t>𝑡</m:t>
                      </m:r>
                      <m:r>
                        <a:rPr lang="es-MX" sz="1900" b="0" i="1" smtClean="0">
                          <a:latin typeface="Cambria Math"/>
                        </a:rPr>
                        <m:t>=</m:t>
                      </m:r>
                      <m:r>
                        <a:rPr lang="es-MX" sz="1900" i="1">
                          <a:latin typeface="Cambria Math"/>
                          <a:ea typeface="Cambria Math"/>
                        </a:rPr>
                        <m:t>ℓ</m:t>
                      </m:r>
                      <m:rad>
                        <m:radPr>
                          <m:degHide m:val="on"/>
                          <m:ctrlPr>
                            <a:rPr lang="es-MX" sz="1900" i="1">
                              <a:latin typeface="Cambria Math" panose="02040503050406030204" pitchFamily="18" charset="0"/>
                              <a:ea typeface="Cambria Math"/>
                            </a:rPr>
                          </m:ctrlPr>
                        </m:radPr>
                        <m:deg/>
                        <m:e>
                          <m:f>
                            <m:fPr>
                              <m:ctrlPr>
                                <a:rPr lang="es-MX" sz="1900" i="1">
                                  <a:latin typeface="Cambria Math" panose="02040503050406030204" pitchFamily="18" charset="0"/>
                                </a:rPr>
                              </m:ctrlPr>
                            </m:fPr>
                            <m:num>
                              <m:sSub>
                                <m:sSubPr>
                                  <m:ctrlPr>
                                    <a:rPr lang="es-MX" sz="1900" i="1">
                                      <a:latin typeface="Cambria Math" panose="02040503050406030204" pitchFamily="18" charset="0"/>
                                    </a:rPr>
                                  </m:ctrlPr>
                                </m:sSubPr>
                                <m:e>
                                  <m:r>
                                    <a:rPr lang="es-MX" sz="1900" i="1">
                                      <a:latin typeface="Cambria Math"/>
                                    </a:rPr>
                                    <m:t>2</m:t>
                                  </m:r>
                                  <m:r>
                                    <a:rPr lang="es-MX" sz="1900" i="1">
                                      <a:latin typeface="Cambria Math"/>
                                    </a:rPr>
                                    <m:t>𝑃</m:t>
                                  </m:r>
                                </m:e>
                                <m:sub>
                                  <m:r>
                                    <a:rPr lang="es-MX" sz="1900" i="1">
                                      <a:latin typeface="Cambria Math"/>
                                    </a:rPr>
                                    <m:t>𝑢</m:t>
                                  </m:r>
                                </m:sub>
                              </m:sSub>
                            </m:num>
                            <m:den>
                              <m:r>
                                <a:rPr lang="es-MX" sz="1900" i="1">
                                  <a:latin typeface="Cambria Math"/>
                                </a:rPr>
                                <m:t>0.9</m:t>
                              </m:r>
                              <m:r>
                                <a:rPr lang="es-MX" sz="1900" i="1">
                                  <a:latin typeface="Cambria Math"/>
                                </a:rPr>
                                <m:t>𝐵𝑁</m:t>
                              </m:r>
                              <m:sSub>
                                <m:sSubPr>
                                  <m:ctrlPr>
                                    <a:rPr lang="es-MX" sz="1900" i="1">
                                      <a:latin typeface="Cambria Math" panose="02040503050406030204" pitchFamily="18" charset="0"/>
                                    </a:rPr>
                                  </m:ctrlPr>
                                </m:sSubPr>
                                <m:e>
                                  <m:r>
                                    <a:rPr lang="es-MX" sz="1900" i="1">
                                      <a:latin typeface="Cambria Math"/>
                                    </a:rPr>
                                    <m:t>𝐹</m:t>
                                  </m:r>
                                </m:e>
                                <m:sub>
                                  <m:r>
                                    <a:rPr lang="es-MX" sz="1900" i="1">
                                      <a:latin typeface="Cambria Math"/>
                                    </a:rPr>
                                    <m:t>𝑦</m:t>
                                  </m:r>
                                </m:sub>
                              </m:sSub>
                            </m:den>
                          </m:f>
                        </m:e>
                      </m:rad>
                      <m:r>
                        <a:rPr lang="es-MX" sz="1900" b="0" i="1" smtClean="0">
                          <a:latin typeface="Cambria Math"/>
                        </a:rPr>
                        <m:t>=2.5</m:t>
                      </m:r>
                      <m:rad>
                        <m:radPr>
                          <m:degHide m:val="on"/>
                          <m:ctrlPr>
                            <a:rPr lang="es-MX" sz="1900" b="0" i="1" smtClean="0">
                              <a:latin typeface="Cambria Math" panose="02040503050406030204" pitchFamily="18" charset="0"/>
                            </a:rPr>
                          </m:ctrlPr>
                        </m:radPr>
                        <m:deg/>
                        <m:e>
                          <m:f>
                            <m:fPr>
                              <m:ctrlPr>
                                <a:rPr lang="es-MX" sz="1900" b="0" i="1" smtClean="0">
                                  <a:latin typeface="Cambria Math" panose="02040503050406030204" pitchFamily="18" charset="0"/>
                                </a:rPr>
                              </m:ctrlPr>
                            </m:fPr>
                            <m:num>
                              <m:r>
                                <a:rPr lang="es-MX" sz="1900" b="0" i="1" smtClean="0">
                                  <a:latin typeface="Cambria Math"/>
                                </a:rPr>
                                <m:t>2(349.6)</m:t>
                              </m:r>
                            </m:num>
                            <m:den>
                              <m:r>
                                <a:rPr lang="es-MX" sz="1900" b="0" i="1" smtClean="0">
                                  <a:latin typeface="Cambria Math"/>
                                </a:rPr>
                                <m:t>0.9(13)(13)(36)</m:t>
                              </m:r>
                            </m:den>
                          </m:f>
                        </m:e>
                      </m:rad>
                      <m:r>
                        <a:rPr lang="es-MX" sz="1900" b="0" i="1" smtClean="0">
                          <a:latin typeface="Cambria Math"/>
                        </a:rPr>
                        <m:t>=0.893 </m:t>
                      </m:r>
                      <m:r>
                        <a:rPr lang="es-MX" sz="1900" b="0" i="1" smtClean="0">
                          <a:latin typeface="Cambria Math"/>
                        </a:rPr>
                        <m:t>𝑖𝑛</m:t>
                      </m:r>
                    </m:oMath>
                  </m:oMathPara>
                </a14:m>
                <a:endParaRPr lang="es-MX" sz="1900" dirty="0"/>
              </a:p>
              <a:p>
                <a:pPr algn="just"/>
                <a:r>
                  <a:rPr lang="es-MX" sz="1900" dirty="0"/>
                  <a:t>Respuesta:</a:t>
                </a:r>
              </a:p>
              <a:p>
                <a:pPr marL="0" indent="0" algn="ctr">
                  <a:buNone/>
                </a:pPr>
                <a:r>
                  <a:rPr lang="es-MX" sz="1900" b="1" dirty="0"/>
                  <a:t>Use un PL </a:t>
                </a:r>
                <a:r>
                  <a:rPr lang="es-MX" sz="1900" b="1" dirty="0" smtClean="0"/>
                  <a:t>1”x13”x13”</a:t>
                </a:r>
                <a:endParaRPr lang="es-MX" sz="1900" b="1" dirty="0"/>
              </a:p>
              <a:p>
                <a:pPr marL="0" indent="0" algn="just">
                  <a:buNone/>
                </a:pPr>
                <a:endParaRPr lang="es-MX" sz="1900" dirty="0">
                  <a:ea typeface="Cambria Math"/>
                </a:endParaRPr>
              </a:p>
              <a:p>
                <a:pPr marL="0" indent="0" algn="just">
                  <a:buNone/>
                </a:pPr>
                <a:endParaRPr lang="es-MX" sz="1900" dirty="0"/>
              </a:p>
              <a:p>
                <a:pPr marL="0" indent="0" algn="just">
                  <a:buNone/>
                </a:pPr>
                <a:endParaRPr lang="es-MX" sz="1900" dirty="0"/>
              </a:p>
            </p:txBody>
          </p:sp>
        </mc:Choice>
        <mc:Fallback xmlns="">
          <p:sp>
            <p:nvSpPr>
              <p:cNvPr id="10" name="2 Marcador de contenido"/>
              <p:cNvSpPr>
                <a:spLocks noGrp="1" noRot="1" noChangeAspect="1" noMove="1" noResize="1" noEditPoints="1" noAdjustHandles="1" noChangeArrowheads="1" noChangeShapeType="1" noTextEdit="1"/>
              </p:cNvSpPr>
              <p:nvPr>
                <p:ph idx="1"/>
              </p:nvPr>
            </p:nvSpPr>
            <p:spPr>
              <a:xfrm>
                <a:off x="474561" y="1817312"/>
                <a:ext cx="9354448" cy="4896544"/>
              </a:xfrm>
              <a:blipFill>
                <a:blip r:embed="rId4"/>
                <a:stretch>
                  <a:fillRect l="-652" t="-1245"/>
                </a:stretch>
              </a:blipFill>
            </p:spPr>
            <p:txBody>
              <a:bodyPr/>
              <a:lstStyle/>
              <a:p>
                <a:r>
                  <a:rPr lang="en-US">
                    <a:noFill/>
                  </a:rPr>
                  <a:t> </a:t>
                </a:r>
              </a:p>
            </p:txBody>
          </p:sp>
        </mc:Fallback>
      </mc:AlternateContent>
      <p:sp>
        <p:nvSpPr>
          <p:cNvPr id="2" name="Marcador de número de diapositiva 1"/>
          <p:cNvSpPr>
            <a:spLocks noGrp="1"/>
          </p:cNvSpPr>
          <p:nvPr>
            <p:ph type="sldNum" sz="quarter" idx="12"/>
          </p:nvPr>
        </p:nvSpPr>
        <p:spPr/>
        <p:txBody>
          <a:bodyPr/>
          <a:lstStyle/>
          <a:p>
            <a:fld id="{7B9BE44C-35C6-4484-9F8C-73DD43F795BB}" type="slidenum">
              <a:rPr lang="es-MX" smtClean="0"/>
              <a:pPr/>
              <a:t>97</a:t>
            </a:fld>
            <a:r>
              <a:rPr lang="es-MX"/>
              <a:t>/97</a:t>
            </a:r>
            <a:endParaRPr lang="es-MX" dirty="0"/>
          </a:p>
        </p:txBody>
      </p:sp>
      <p:sp>
        <p:nvSpPr>
          <p:cNvPr id="8" name="Rectángulo 7">
            <a:extLst>
              <a:ext uri="{FF2B5EF4-FFF2-40B4-BE49-F238E27FC236}">
                <a16:creationId xmlns:a16="http://schemas.microsoft.com/office/drawing/2014/main" id="{D0D50718-D1C0-432B-8806-3E83C713D243}"/>
              </a:ext>
            </a:extLst>
          </p:cNvPr>
          <p:cNvSpPr/>
          <p:nvPr/>
        </p:nvSpPr>
        <p:spPr>
          <a:xfrm>
            <a:off x="8061505" y="4058888"/>
            <a:ext cx="1302752" cy="5599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dirty="0"/>
              <a:t>AISC</a:t>
            </a:r>
          </a:p>
          <a:p>
            <a:pPr algn="ctr"/>
            <a:r>
              <a:rPr lang="es-MX" dirty="0" err="1"/>
              <a:t>Pag.</a:t>
            </a:r>
            <a:r>
              <a:rPr lang="es-MX" dirty="0"/>
              <a:t> 1864</a:t>
            </a:r>
          </a:p>
        </p:txBody>
      </p:sp>
    </p:spTree>
    <p:extLst>
      <p:ext uri="{BB962C8B-B14F-4D97-AF65-F5344CB8AC3E}">
        <p14:creationId xmlns:p14="http://schemas.microsoft.com/office/powerpoint/2010/main" val="3093525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5198</Words>
  <Application>Microsoft Office PowerPoint</Application>
  <PresentationFormat>Personalizado</PresentationFormat>
  <Paragraphs>1098</Paragraphs>
  <Slides>97</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97</vt:i4>
      </vt:variant>
    </vt:vector>
  </HeadingPairs>
  <TitlesOfParts>
    <vt:vector size="106" baseType="lpstr">
      <vt:lpstr>Arial</vt:lpstr>
      <vt:lpstr>Calibri</vt:lpstr>
      <vt:lpstr>Calibri Light</vt:lpstr>
      <vt:lpstr>Cambria Math</vt:lpstr>
      <vt:lpstr>Century Gothic</vt:lpstr>
      <vt:lpstr>Comic Sans MS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Usuario</cp:lastModifiedBy>
  <cp:revision>47</cp:revision>
  <dcterms:modified xsi:type="dcterms:W3CDTF">2023-04-17T21:07:00Z</dcterms:modified>
</cp:coreProperties>
</file>