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1"/>
  </p:notesMasterIdLst>
  <p:handoutMasterIdLst>
    <p:handoutMasterId r:id="rId42"/>
  </p:handoutMasterIdLst>
  <p:sldIdLst>
    <p:sldId id="256" r:id="rId2"/>
    <p:sldId id="261" r:id="rId3"/>
    <p:sldId id="262"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364"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434" autoAdjust="0"/>
  </p:normalViewPr>
  <p:slideViewPr>
    <p:cSldViewPr>
      <p:cViewPr varScale="1">
        <p:scale>
          <a:sx n="69" d="100"/>
          <a:sy n="69" d="100"/>
        </p:scale>
        <p:origin x="576"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slide" Target="../slides/slide38.xml"/><Relationship Id="rId5" Type="http://schemas.openxmlformats.org/officeDocument/2006/relationships/slide" Target="../slides/slide37.xml"/><Relationship Id="rId4"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D0246-A7E9-41F1-921B-6161F7F5D79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F92741B2-ED22-456F-BA7F-2C1E56FF6E2D}">
      <dgm:prSet phldrT="[Texto]"/>
      <dgm:spPr/>
      <dgm:t>
        <a:bodyPr/>
        <a:lstStyle/>
        <a:p>
          <a:r>
            <a:rPr lang="es-MX" dirty="0">
              <a:hlinkClick xmlns:r="http://schemas.openxmlformats.org/officeDocument/2006/relationships" r:id="rId1" action="ppaction://hlinksldjump"/>
            </a:rPr>
            <a:t>Viga Doblemente Empotrada</a:t>
          </a:r>
          <a:endParaRPr lang="es-MX"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A0AC141-18C3-4211-9C53-1A0FD7E23083}" type="parTrans" cxnId="{3DDB3C60-B949-48D4-8D83-EC7A39CDB2D7}">
      <dgm:prSet/>
      <dgm:spPr/>
      <dgm:t>
        <a:bodyPr/>
        <a:lstStyle/>
        <a:p>
          <a:endParaRPr lang="es-MX"/>
        </a:p>
      </dgm:t>
    </dgm:pt>
    <dgm:pt modelId="{DA4A4296-C73B-446E-8D47-333BEA985F0B}" type="sibTrans" cxnId="{3DDB3C60-B949-48D4-8D83-EC7A39CDB2D7}">
      <dgm:prSet/>
      <dgm:spPr/>
      <dgm:t>
        <a:bodyPr/>
        <a:lstStyle/>
        <a:p>
          <a:endParaRPr lang="es-MX"/>
        </a:p>
      </dgm:t>
    </dgm:pt>
    <dgm:pt modelId="{057F5793-DDDF-42D0-93D5-A4ADB36099F4}">
      <dgm:prSet phldrT="[Texto]"/>
      <dgm:spPr/>
      <dgm:t>
        <a:bodyPr/>
        <a:lstStyle/>
        <a:p>
          <a:r>
            <a:rPr lang="es-MX" dirty="0">
              <a:hlinkClick xmlns:r="http://schemas.openxmlformats.org/officeDocument/2006/relationships" r:id="rId3" action="ppaction://hlinksldjump"/>
            </a:rPr>
            <a:t>Viga Empotrada y doblemente apoyada</a:t>
          </a:r>
          <a:endParaRPr lang="es-MX" dirty="0"/>
        </a:p>
      </dgm:t>
    </dgm:pt>
    <dgm:pt modelId="{AEAC058C-65D5-4741-ACE3-AC335853E199}" type="parTrans" cxnId="{B417042C-1FFC-4B5D-B70D-79B5636EB994}">
      <dgm:prSet/>
      <dgm:spPr/>
      <dgm:t>
        <a:bodyPr/>
        <a:lstStyle/>
        <a:p>
          <a:endParaRPr lang="es-MX"/>
        </a:p>
      </dgm:t>
    </dgm:pt>
    <dgm:pt modelId="{4A7250F0-295A-4804-BDC7-D69F80521471}" type="sibTrans" cxnId="{B417042C-1FFC-4B5D-B70D-79B5636EB994}">
      <dgm:prSet/>
      <dgm:spPr/>
      <dgm:t>
        <a:bodyPr/>
        <a:lstStyle/>
        <a:p>
          <a:endParaRPr lang="es-MX"/>
        </a:p>
      </dgm:t>
    </dgm:pt>
    <dgm:pt modelId="{B00B7B53-B60F-4692-8744-7D3FAEF58744}">
      <dgm:prSet phldrT="[Texto]"/>
      <dgm:spPr/>
      <dgm:t>
        <a:bodyPr/>
        <a:lstStyle/>
        <a:p>
          <a:r>
            <a:rPr lang="es-MX" dirty="0">
              <a:hlinkClick xmlns:r="http://schemas.openxmlformats.org/officeDocument/2006/relationships" r:id="rId4" action="ppaction://hlinksldjump"/>
            </a:rPr>
            <a:t>Viga Empotrada y doblemente apoyada con carga distribuida </a:t>
          </a:r>
          <a:endParaRPr lang="es-MX" dirty="0"/>
        </a:p>
      </dgm:t>
    </dgm:pt>
    <dgm:pt modelId="{EE815684-8B0D-4EAA-8A0C-F2B40E6AC57B}" type="parTrans" cxnId="{4CFC69E9-F449-45FF-BDAA-675082BC1B3A}">
      <dgm:prSet/>
      <dgm:spPr/>
      <dgm:t>
        <a:bodyPr/>
        <a:lstStyle/>
        <a:p>
          <a:endParaRPr lang="x-none"/>
        </a:p>
      </dgm:t>
    </dgm:pt>
    <dgm:pt modelId="{90B54FC0-057C-4525-8689-A9BF6527AA5A}" type="sibTrans" cxnId="{4CFC69E9-F449-45FF-BDAA-675082BC1B3A}">
      <dgm:prSet/>
      <dgm:spPr/>
      <dgm:t>
        <a:bodyPr/>
        <a:lstStyle/>
        <a:p>
          <a:endParaRPr lang="x-none"/>
        </a:p>
      </dgm:t>
    </dgm:pt>
    <dgm:pt modelId="{ABEBA9EC-5063-48BA-A54F-5A6E15624B17}">
      <dgm:prSet phldrT="[Texto]"/>
      <dgm:spPr/>
      <dgm:t>
        <a:bodyPr/>
        <a:lstStyle/>
        <a:p>
          <a:r>
            <a:rPr lang="es-MX" dirty="0">
              <a:hlinkClick xmlns:r="http://schemas.openxmlformats.org/officeDocument/2006/relationships" r:id="rId2" action="ppaction://hlinksldjump"/>
            </a:rPr>
            <a:t>Modulo de Elasticidad</a:t>
          </a:r>
          <a:endParaRPr lang="es-MX"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DA94D67-795D-4611-87AE-E18814887E4D}" type="parTrans" cxnId="{15E0F420-57F0-4A79-BCF0-903E55C7395C}">
      <dgm:prSet/>
      <dgm:spPr/>
      <dgm:t>
        <a:bodyPr/>
        <a:lstStyle/>
        <a:p>
          <a:endParaRPr lang="es-MX"/>
        </a:p>
      </dgm:t>
    </dgm:pt>
    <dgm:pt modelId="{058AE0DE-4B9C-4314-A33D-1298FD0812B7}" type="sibTrans" cxnId="{15E0F420-57F0-4A79-BCF0-903E55C7395C}">
      <dgm:prSet/>
      <dgm:spPr/>
      <dgm:t>
        <a:bodyPr/>
        <a:lstStyle/>
        <a:p>
          <a:endParaRPr lang="es-MX"/>
        </a:p>
      </dgm:t>
    </dgm:pt>
    <dgm:pt modelId="{4884E80C-4932-401A-8E63-BF2F7DCAA756}">
      <dgm:prSet phldrT="[Texto]"/>
      <dgm:spPr/>
      <dgm:t>
        <a:bodyPr/>
        <a:lstStyle/>
        <a:p>
          <a:r>
            <a:rPr lang="es-MX" dirty="0">
              <a:hlinkClick xmlns:r="http://schemas.openxmlformats.org/officeDocument/2006/relationships" r:id="rId5" action="ppaction://hlinksldjump"/>
            </a:rPr>
            <a:t>Conclusión</a:t>
          </a:r>
          <a:endParaRPr lang="es-MX" dirty="0"/>
        </a:p>
      </dgm:t>
    </dgm:pt>
    <dgm:pt modelId="{725188EF-CDBB-41F4-884D-811F631011BB}" type="parTrans" cxnId="{FA393082-C2C9-40C6-B6AB-0BC35DD13686}">
      <dgm:prSet/>
      <dgm:spPr/>
      <dgm:t>
        <a:bodyPr/>
        <a:lstStyle/>
        <a:p>
          <a:endParaRPr lang="es-MX"/>
        </a:p>
      </dgm:t>
    </dgm:pt>
    <dgm:pt modelId="{993E4DE1-7A94-4839-B4EC-A196B38374C4}" type="sibTrans" cxnId="{FA393082-C2C9-40C6-B6AB-0BC35DD13686}">
      <dgm:prSet/>
      <dgm:spPr/>
      <dgm:t>
        <a:bodyPr/>
        <a:lstStyle/>
        <a:p>
          <a:endParaRPr lang="es-MX"/>
        </a:p>
      </dgm:t>
    </dgm:pt>
    <dgm:pt modelId="{D4D19F84-E556-45A7-AC0A-D44AF26C3631}">
      <dgm:prSet phldrT="[Texto]"/>
      <dgm:spPr/>
      <dgm:t>
        <a:bodyPr/>
        <a:lstStyle/>
        <a:p>
          <a:r>
            <a:rPr lang="es-MX" dirty="0">
              <a:hlinkClick xmlns:r="http://schemas.openxmlformats.org/officeDocument/2006/relationships" r:id="rId6" action="ppaction://hlinksldjump"/>
            </a:rPr>
            <a:t>Bibliografía</a:t>
          </a:r>
          <a:endParaRPr lang="es-MX" dirty="0"/>
        </a:p>
      </dgm:t>
    </dgm:pt>
    <dgm:pt modelId="{C8D09CBF-2FB9-4AF2-B2CA-8CB23BAF1849}" type="parTrans" cxnId="{0F8D04D6-E1D2-49B3-B7D7-E6FABDDC63A5}">
      <dgm:prSet/>
      <dgm:spPr/>
      <dgm:t>
        <a:bodyPr/>
        <a:lstStyle/>
        <a:p>
          <a:endParaRPr lang="es-MX"/>
        </a:p>
      </dgm:t>
    </dgm:pt>
    <dgm:pt modelId="{2EAFC3A2-5502-453E-992E-E324D63E2AF9}" type="sibTrans" cxnId="{0F8D04D6-E1D2-49B3-B7D7-E6FABDDC63A5}">
      <dgm:prSet/>
      <dgm:spPr/>
      <dgm:t>
        <a:bodyPr/>
        <a:lstStyle/>
        <a:p>
          <a:endParaRPr lang="es-MX"/>
        </a:p>
      </dgm:t>
    </dgm:pt>
    <dgm:pt modelId="{7E974F31-9196-4D1B-B41A-B700E8BD6287}" type="pres">
      <dgm:prSet presAssocID="{098D0246-A7E9-41F1-921B-6161F7F5D79E}" presName="linear" presStyleCnt="0">
        <dgm:presLayoutVars>
          <dgm:dir/>
          <dgm:animLvl val="lvl"/>
          <dgm:resizeHandles val="exact"/>
        </dgm:presLayoutVars>
      </dgm:prSet>
      <dgm:spPr/>
      <dgm:t>
        <a:bodyPr/>
        <a:lstStyle/>
        <a:p>
          <a:endParaRPr lang="es-MX"/>
        </a:p>
      </dgm:t>
    </dgm:pt>
    <dgm:pt modelId="{21893ED2-C853-4E05-8D6D-B145E9BACBBF}" type="pres">
      <dgm:prSet presAssocID="{F92741B2-ED22-456F-BA7F-2C1E56FF6E2D}" presName="parentLin" presStyleCnt="0"/>
      <dgm:spPr/>
    </dgm:pt>
    <dgm:pt modelId="{45593D67-EBDC-4186-BB23-EB25B5CBA0A1}" type="pres">
      <dgm:prSet presAssocID="{F92741B2-ED22-456F-BA7F-2C1E56FF6E2D}" presName="parentLeftMargin" presStyleLbl="node1" presStyleIdx="0" presStyleCnt="6"/>
      <dgm:spPr/>
      <dgm:t>
        <a:bodyPr/>
        <a:lstStyle/>
        <a:p>
          <a:endParaRPr lang="es-MX"/>
        </a:p>
      </dgm:t>
    </dgm:pt>
    <dgm:pt modelId="{337E3773-5BFA-4660-ADE5-172F2310D28B}" type="pres">
      <dgm:prSet presAssocID="{F92741B2-ED22-456F-BA7F-2C1E56FF6E2D}" presName="parentText" presStyleLbl="node1" presStyleIdx="0" presStyleCnt="6">
        <dgm:presLayoutVars>
          <dgm:chMax val="0"/>
          <dgm:bulletEnabled val="1"/>
        </dgm:presLayoutVars>
      </dgm:prSet>
      <dgm:spPr/>
      <dgm:t>
        <a:bodyPr/>
        <a:lstStyle/>
        <a:p>
          <a:endParaRPr lang="es-MX"/>
        </a:p>
      </dgm:t>
    </dgm:pt>
    <dgm:pt modelId="{B0FB1F77-4597-43E9-8956-A9BC86531018}" type="pres">
      <dgm:prSet presAssocID="{F92741B2-ED22-456F-BA7F-2C1E56FF6E2D}" presName="negativeSpace" presStyleCnt="0"/>
      <dgm:spPr/>
    </dgm:pt>
    <dgm:pt modelId="{8589FBEC-2FB3-40BF-950A-7C7EC8A4F75B}" type="pres">
      <dgm:prSet presAssocID="{F92741B2-ED22-456F-BA7F-2C1E56FF6E2D}" presName="childText" presStyleLbl="conFgAcc1" presStyleIdx="0" presStyleCnt="6">
        <dgm:presLayoutVars>
          <dgm:bulletEnabled val="1"/>
        </dgm:presLayoutVars>
      </dgm:prSet>
      <dgm:spPr/>
    </dgm:pt>
    <dgm:pt modelId="{6AA81C9C-5DD5-4EB4-AC27-EA6856FA466D}" type="pres">
      <dgm:prSet presAssocID="{DA4A4296-C73B-446E-8D47-333BEA985F0B}" presName="spaceBetweenRectangles" presStyleCnt="0"/>
      <dgm:spPr/>
    </dgm:pt>
    <dgm:pt modelId="{BC76A76A-F5F8-48CF-B9B7-71BC5AB321E6}" type="pres">
      <dgm:prSet presAssocID="{ABEBA9EC-5063-48BA-A54F-5A6E15624B17}" presName="parentLin" presStyleCnt="0"/>
      <dgm:spPr/>
    </dgm:pt>
    <dgm:pt modelId="{841DB500-E448-4EE1-A2FE-B35CB630D4AF}" type="pres">
      <dgm:prSet presAssocID="{ABEBA9EC-5063-48BA-A54F-5A6E15624B17}" presName="parentLeftMargin" presStyleLbl="node1" presStyleIdx="0" presStyleCnt="6"/>
      <dgm:spPr/>
      <dgm:t>
        <a:bodyPr/>
        <a:lstStyle/>
        <a:p>
          <a:endParaRPr lang="es-MX"/>
        </a:p>
      </dgm:t>
    </dgm:pt>
    <dgm:pt modelId="{098148FE-C9AA-474D-B1B6-8702547A7276}" type="pres">
      <dgm:prSet presAssocID="{ABEBA9EC-5063-48BA-A54F-5A6E15624B17}" presName="parentText" presStyleLbl="node1" presStyleIdx="1" presStyleCnt="6">
        <dgm:presLayoutVars>
          <dgm:chMax val="0"/>
          <dgm:bulletEnabled val="1"/>
        </dgm:presLayoutVars>
      </dgm:prSet>
      <dgm:spPr/>
      <dgm:t>
        <a:bodyPr/>
        <a:lstStyle/>
        <a:p>
          <a:endParaRPr lang="es-MX"/>
        </a:p>
      </dgm:t>
    </dgm:pt>
    <dgm:pt modelId="{5E7176DE-9CA6-45C0-A154-48CF56D189F4}" type="pres">
      <dgm:prSet presAssocID="{ABEBA9EC-5063-48BA-A54F-5A6E15624B17}" presName="negativeSpace" presStyleCnt="0"/>
      <dgm:spPr/>
    </dgm:pt>
    <dgm:pt modelId="{9DF0B70A-65D5-4DEA-B102-A7027292F3E5}" type="pres">
      <dgm:prSet presAssocID="{ABEBA9EC-5063-48BA-A54F-5A6E15624B17}" presName="childText" presStyleLbl="conFgAcc1" presStyleIdx="1" presStyleCnt="6">
        <dgm:presLayoutVars>
          <dgm:bulletEnabled val="1"/>
        </dgm:presLayoutVars>
      </dgm:prSet>
      <dgm:spPr/>
    </dgm:pt>
    <dgm:pt modelId="{2365C799-DBF8-4FCD-AEB6-DD2AD1056F69}" type="pres">
      <dgm:prSet presAssocID="{058AE0DE-4B9C-4314-A33D-1298FD0812B7}" presName="spaceBetweenRectangles" presStyleCnt="0"/>
      <dgm:spPr/>
    </dgm:pt>
    <dgm:pt modelId="{5565AE61-2020-4EBE-A516-FFF7965F0640}" type="pres">
      <dgm:prSet presAssocID="{057F5793-DDDF-42D0-93D5-A4ADB36099F4}" presName="parentLin" presStyleCnt="0"/>
      <dgm:spPr/>
    </dgm:pt>
    <dgm:pt modelId="{3DFDE451-8F93-43B8-8928-856C7CA373DE}" type="pres">
      <dgm:prSet presAssocID="{057F5793-DDDF-42D0-93D5-A4ADB36099F4}" presName="parentLeftMargin" presStyleLbl="node1" presStyleIdx="1" presStyleCnt="6"/>
      <dgm:spPr/>
      <dgm:t>
        <a:bodyPr/>
        <a:lstStyle/>
        <a:p>
          <a:endParaRPr lang="es-MX"/>
        </a:p>
      </dgm:t>
    </dgm:pt>
    <dgm:pt modelId="{EAC5E08F-4746-40C9-AD25-65CBA230D94D}" type="pres">
      <dgm:prSet presAssocID="{057F5793-DDDF-42D0-93D5-A4ADB36099F4}" presName="parentText" presStyleLbl="node1" presStyleIdx="2" presStyleCnt="6">
        <dgm:presLayoutVars>
          <dgm:chMax val="0"/>
          <dgm:bulletEnabled val="1"/>
        </dgm:presLayoutVars>
      </dgm:prSet>
      <dgm:spPr/>
      <dgm:t>
        <a:bodyPr/>
        <a:lstStyle/>
        <a:p>
          <a:endParaRPr lang="es-MX"/>
        </a:p>
      </dgm:t>
    </dgm:pt>
    <dgm:pt modelId="{3A72561A-9CD7-45FD-BD1B-8BA1BD95B7AF}" type="pres">
      <dgm:prSet presAssocID="{057F5793-DDDF-42D0-93D5-A4ADB36099F4}" presName="negativeSpace" presStyleCnt="0"/>
      <dgm:spPr/>
    </dgm:pt>
    <dgm:pt modelId="{A40F5902-FA1D-47A6-B5B0-D9E9CB3F0CAC}" type="pres">
      <dgm:prSet presAssocID="{057F5793-DDDF-42D0-93D5-A4ADB36099F4}" presName="childText" presStyleLbl="conFgAcc1" presStyleIdx="2" presStyleCnt="6">
        <dgm:presLayoutVars>
          <dgm:bulletEnabled val="1"/>
        </dgm:presLayoutVars>
      </dgm:prSet>
      <dgm:spPr/>
    </dgm:pt>
    <dgm:pt modelId="{9BF6C473-0AAE-4307-B3A9-1BC04C115C7D}" type="pres">
      <dgm:prSet presAssocID="{4A7250F0-295A-4804-BDC7-D69F80521471}" presName="spaceBetweenRectangles" presStyleCnt="0"/>
      <dgm:spPr/>
    </dgm:pt>
    <dgm:pt modelId="{2AABCFBB-32F3-4708-A89D-069A28A7F426}" type="pres">
      <dgm:prSet presAssocID="{B00B7B53-B60F-4692-8744-7D3FAEF58744}" presName="parentLin" presStyleCnt="0"/>
      <dgm:spPr/>
    </dgm:pt>
    <dgm:pt modelId="{19234AB5-92FB-4CCF-BED3-F783A8334A02}" type="pres">
      <dgm:prSet presAssocID="{B00B7B53-B60F-4692-8744-7D3FAEF58744}" presName="parentLeftMargin" presStyleLbl="node1" presStyleIdx="2" presStyleCnt="6"/>
      <dgm:spPr/>
      <dgm:t>
        <a:bodyPr/>
        <a:lstStyle/>
        <a:p>
          <a:endParaRPr lang="es-MX"/>
        </a:p>
      </dgm:t>
    </dgm:pt>
    <dgm:pt modelId="{48723A22-476F-46A5-9DA8-0F752B7811C3}" type="pres">
      <dgm:prSet presAssocID="{B00B7B53-B60F-4692-8744-7D3FAEF58744}" presName="parentText" presStyleLbl="node1" presStyleIdx="3" presStyleCnt="6">
        <dgm:presLayoutVars>
          <dgm:chMax val="0"/>
          <dgm:bulletEnabled val="1"/>
        </dgm:presLayoutVars>
      </dgm:prSet>
      <dgm:spPr/>
      <dgm:t>
        <a:bodyPr/>
        <a:lstStyle/>
        <a:p>
          <a:endParaRPr lang="es-MX"/>
        </a:p>
      </dgm:t>
    </dgm:pt>
    <dgm:pt modelId="{00F9AA5B-0533-4212-A70F-1AEC31D1D4BF}" type="pres">
      <dgm:prSet presAssocID="{B00B7B53-B60F-4692-8744-7D3FAEF58744}" presName="negativeSpace" presStyleCnt="0"/>
      <dgm:spPr/>
    </dgm:pt>
    <dgm:pt modelId="{7DBF4C72-D3C8-4276-A615-83293568A101}" type="pres">
      <dgm:prSet presAssocID="{B00B7B53-B60F-4692-8744-7D3FAEF58744}" presName="childText" presStyleLbl="conFgAcc1" presStyleIdx="3" presStyleCnt="6">
        <dgm:presLayoutVars>
          <dgm:bulletEnabled val="1"/>
        </dgm:presLayoutVars>
      </dgm:prSet>
      <dgm:spPr/>
    </dgm:pt>
    <dgm:pt modelId="{8AB71AB9-FF7B-4D48-9A3D-5545A983DE05}" type="pres">
      <dgm:prSet presAssocID="{90B54FC0-057C-4525-8689-A9BF6527AA5A}" presName="spaceBetweenRectangles" presStyleCnt="0"/>
      <dgm:spPr/>
    </dgm:pt>
    <dgm:pt modelId="{69F63592-2CBC-4D11-A451-E331EF45AD54}" type="pres">
      <dgm:prSet presAssocID="{4884E80C-4932-401A-8E63-BF2F7DCAA756}" presName="parentLin" presStyleCnt="0"/>
      <dgm:spPr/>
    </dgm:pt>
    <dgm:pt modelId="{0805ECF0-BFAA-47E5-BA7F-3B6348D41144}" type="pres">
      <dgm:prSet presAssocID="{4884E80C-4932-401A-8E63-BF2F7DCAA756}" presName="parentLeftMargin" presStyleLbl="node1" presStyleIdx="3" presStyleCnt="6"/>
      <dgm:spPr/>
      <dgm:t>
        <a:bodyPr/>
        <a:lstStyle/>
        <a:p>
          <a:endParaRPr lang="es-MX"/>
        </a:p>
      </dgm:t>
    </dgm:pt>
    <dgm:pt modelId="{1B727834-A0A3-4959-A539-1541CCA98D8D}" type="pres">
      <dgm:prSet presAssocID="{4884E80C-4932-401A-8E63-BF2F7DCAA756}" presName="parentText" presStyleLbl="node1" presStyleIdx="4" presStyleCnt="6">
        <dgm:presLayoutVars>
          <dgm:chMax val="0"/>
          <dgm:bulletEnabled val="1"/>
        </dgm:presLayoutVars>
      </dgm:prSet>
      <dgm:spPr/>
      <dgm:t>
        <a:bodyPr/>
        <a:lstStyle/>
        <a:p>
          <a:endParaRPr lang="es-MX"/>
        </a:p>
      </dgm:t>
    </dgm:pt>
    <dgm:pt modelId="{48081A66-C800-4D80-99FA-9FBAC6DFEEB3}" type="pres">
      <dgm:prSet presAssocID="{4884E80C-4932-401A-8E63-BF2F7DCAA756}" presName="negativeSpace" presStyleCnt="0"/>
      <dgm:spPr/>
    </dgm:pt>
    <dgm:pt modelId="{7A31DDC1-BBE9-4146-A3D6-323E87C7ADA9}" type="pres">
      <dgm:prSet presAssocID="{4884E80C-4932-401A-8E63-BF2F7DCAA756}" presName="childText" presStyleLbl="conFgAcc1" presStyleIdx="4" presStyleCnt="6">
        <dgm:presLayoutVars>
          <dgm:bulletEnabled val="1"/>
        </dgm:presLayoutVars>
      </dgm:prSet>
      <dgm:spPr/>
    </dgm:pt>
    <dgm:pt modelId="{0E488955-FDC7-4AD0-A3C9-80F72BB187F1}" type="pres">
      <dgm:prSet presAssocID="{993E4DE1-7A94-4839-B4EC-A196B38374C4}" presName="spaceBetweenRectangles" presStyleCnt="0"/>
      <dgm:spPr/>
    </dgm:pt>
    <dgm:pt modelId="{41B4E48A-F78C-49A0-BDC9-AA127858757D}" type="pres">
      <dgm:prSet presAssocID="{D4D19F84-E556-45A7-AC0A-D44AF26C3631}" presName="parentLin" presStyleCnt="0"/>
      <dgm:spPr/>
    </dgm:pt>
    <dgm:pt modelId="{A4780D1B-7982-490E-850A-E4C679F1C726}" type="pres">
      <dgm:prSet presAssocID="{D4D19F84-E556-45A7-AC0A-D44AF26C3631}" presName="parentLeftMargin" presStyleLbl="node1" presStyleIdx="4" presStyleCnt="6"/>
      <dgm:spPr/>
      <dgm:t>
        <a:bodyPr/>
        <a:lstStyle/>
        <a:p>
          <a:endParaRPr lang="es-MX"/>
        </a:p>
      </dgm:t>
    </dgm:pt>
    <dgm:pt modelId="{5D3DB7A5-D640-4D50-9D8D-AA687ABCD2C8}" type="pres">
      <dgm:prSet presAssocID="{D4D19F84-E556-45A7-AC0A-D44AF26C3631}" presName="parentText" presStyleLbl="node1" presStyleIdx="5" presStyleCnt="6">
        <dgm:presLayoutVars>
          <dgm:chMax val="0"/>
          <dgm:bulletEnabled val="1"/>
        </dgm:presLayoutVars>
      </dgm:prSet>
      <dgm:spPr/>
      <dgm:t>
        <a:bodyPr/>
        <a:lstStyle/>
        <a:p>
          <a:endParaRPr lang="es-MX"/>
        </a:p>
      </dgm:t>
    </dgm:pt>
    <dgm:pt modelId="{A6017120-0BBF-4A35-B274-61FC35D9DCD9}" type="pres">
      <dgm:prSet presAssocID="{D4D19F84-E556-45A7-AC0A-D44AF26C3631}" presName="negativeSpace" presStyleCnt="0"/>
      <dgm:spPr/>
    </dgm:pt>
    <dgm:pt modelId="{935A34C5-83B5-4C1F-AB4B-B69A94DE8BDA}" type="pres">
      <dgm:prSet presAssocID="{D4D19F84-E556-45A7-AC0A-D44AF26C3631}" presName="childText" presStyleLbl="conFgAcc1" presStyleIdx="5" presStyleCnt="6">
        <dgm:presLayoutVars>
          <dgm:bulletEnabled val="1"/>
        </dgm:presLayoutVars>
      </dgm:prSet>
      <dgm:spPr/>
    </dgm:pt>
  </dgm:ptLst>
  <dgm:cxnLst>
    <dgm:cxn modelId="{42E6F803-4577-4A08-85E9-B5B5D91D43AF}" type="presOf" srcId="{D4D19F84-E556-45A7-AC0A-D44AF26C3631}" destId="{5D3DB7A5-D640-4D50-9D8D-AA687ABCD2C8}" srcOrd="1" destOrd="0" presId="urn:microsoft.com/office/officeart/2005/8/layout/list1"/>
    <dgm:cxn modelId="{F588154B-E133-442A-A1FE-5ABA4EBB5AFA}" type="presOf" srcId="{D4D19F84-E556-45A7-AC0A-D44AF26C3631}" destId="{A4780D1B-7982-490E-850A-E4C679F1C726}" srcOrd="0" destOrd="0" presId="urn:microsoft.com/office/officeart/2005/8/layout/list1"/>
    <dgm:cxn modelId="{4CFC69E9-F449-45FF-BDAA-675082BC1B3A}" srcId="{098D0246-A7E9-41F1-921B-6161F7F5D79E}" destId="{B00B7B53-B60F-4692-8744-7D3FAEF58744}" srcOrd="3" destOrd="0" parTransId="{EE815684-8B0D-4EAA-8A0C-F2B40E6AC57B}" sibTransId="{90B54FC0-057C-4525-8689-A9BF6527AA5A}"/>
    <dgm:cxn modelId="{C8B03BB7-57E9-47CA-9EE7-52F2C613EC59}" type="presOf" srcId="{4884E80C-4932-401A-8E63-BF2F7DCAA756}" destId="{0805ECF0-BFAA-47E5-BA7F-3B6348D41144}" srcOrd="0" destOrd="0" presId="urn:microsoft.com/office/officeart/2005/8/layout/list1"/>
    <dgm:cxn modelId="{0F8D04D6-E1D2-49B3-B7D7-E6FABDDC63A5}" srcId="{098D0246-A7E9-41F1-921B-6161F7F5D79E}" destId="{D4D19F84-E556-45A7-AC0A-D44AF26C3631}" srcOrd="5" destOrd="0" parTransId="{C8D09CBF-2FB9-4AF2-B2CA-8CB23BAF1849}" sibTransId="{2EAFC3A2-5502-453E-992E-E324D63E2AF9}"/>
    <dgm:cxn modelId="{FA393082-C2C9-40C6-B6AB-0BC35DD13686}" srcId="{098D0246-A7E9-41F1-921B-6161F7F5D79E}" destId="{4884E80C-4932-401A-8E63-BF2F7DCAA756}" srcOrd="4" destOrd="0" parTransId="{725188EF-CDBB-41F4-884D-811F631011BB}" sibTransId="{993E4DE1-7A94-4839-B4EC-A196B38374C4}"/>
    <dgm:cxn modelId="{9B5CB1E4-929C-47BE-A313-9EF0E92CDB11}" type="presOf" srcId="{B00B7B53-B60F-4692-8744-7D3FAEF58744}" destId="{19234AB5-92FB-4CCF-BED3-F783A8334A02}" srcOrd="0" destOrd="0" presId="urn:microsoft.com/office/officeart/2005/8/layout/list1"/>
    <dgm:cxn modelId="{1775822E-8EFD-46A2-8964-00AFFEF4DCEE}" type="presOf" srcId="{B00B7B53-B60F-4692-8744-7D3FAEF58744}" destId="{48723A22-476F-46A5-9DA8-0F752B7811C3}" srcOrd="1" destOrd="0" presId="urn:microsoft.com/office/officeart/2005/8/layout/list1"/>
    <dgm:cxn modelId="{BC2B6815-2956-4E19-B051-4CB110248A2C}" type="presOf" srcId="{057F5793-DDDF-42D0-93D5-A4ADB36099F4}" destId="{3DFDE451-8F93-43B8-8928-856C7CA373DE}" srcOrd="0" destOrd="0" presId="urn:microsoft.com/office/officeart/2005/8/layout/list1"/>
    <dgm:cxn modelId="{F4A4BF6E-AF40-4A5F-9CB5-F36A069C58EA}" type="presOf" srcId="{098D0246-A7E9-41F1-921B-6161F7F5D79E}" destId="{7E974F31-9196-4D1B-B41A-B700E8BD6287}" srcOrd="0" destOrd="0" presId="urn:microsoft.com/office/officeart/2005/8/layout/list1"/>
    <dgm:cxn modelId="{99349DB6-E899-4C83-8580-84D4BE31A6EE}" type="presOf" srcId="{ABEBA9EC-5063-48BA-A54F-5A6E15624B17}" destId="{098148FE-C9AA-474D-B1B6-8702547A7276}" srcOrd="1" destOrd="0" presId="urn:microsoft.com/office/officeart/2005/8/layout/list1"/>
    <dgm:cxn modelId="{3DDB3C60-B949-48D4-8D83-EC7A39CDB2D7}" srcId="{098D0246-A7E9-41F1-921B-6161F7F5D79E}" destId="{F92741B2-ED22-456F-BA7F-2C1E56FF6E2D}" srcOrd="0" destOrd="0" parTransId="{2A0AC141-18C3-4211-9C53-1A0FD7E23083}" sibTransId="{DA4A4296-C73B-446E-8D47-333BEA985F0B}"/>
    <dgm:cxn modelId="{8103ADB2-A03E-4B72-8F23-7986CEC80B8D}" type="presOf" srcId="{057F5793-DDDF-42D0-93D5-A4ADB36099F4}" destId="{EAC5E08F-4746-40C9-AD25-65CBA230D94D}" srcOrd="1" destOrd="0" presId="urn:microsoft.com/office/officeart/2005/8/layout/list1"/>
    <dgm:cxn modelId="{B417042C-1FFC-4B5D-B70D-79B5636EB994}" srcId="{098D0246-A7E9-41F1-921B-6161F7F5D79E}" destId="{057F5793-DDDF-42D0-93D5-A4ADB36099F4}" srcOrd="2" destOrd="0" parTransId="{AEAC058C-65D5-4741-ACE3-AC335853E199}" sibTransId="{4A7250F0-295A-4804-BDC7-D69F80521471}"/>
    <dgm:cxn modelId="{D5FA5EC5-4D6D-4DF0-9C43-EE74A095F751}" type="presOf" srcId="{ABEBA9EC-5063-48BA-A54F-5A6E15624B17}" destId="{841DB500-E448-4EE1-A2FE-B35CB630D4AF}" srcOrd="0" destOrd="0" presId="urn:microsoft.com/office/officeart/2005/8/layout/list1"/>
    <dgm:cxn modelId="{236E69A6-0176-444A-A6A0-F285CF7EEE4F}" type="presOf" srcId="{F92741B2-ED22-456F-BA7F-2C1E56FF6E2D}" destId="{337E3773-5BFA-4660-ADE5-172F2310D28B}" srcOrd="1" destOrd="0" presId="urn:microsoft.com/office/officeart/2005/8/layout/list1"/>
    <dgm:cxn modelId="{6A46F6CA-31BB-486C-9AA7-ACEDDE052F4A}" type="presOf" srcId="{4884E80C-4932-401A-8E63-BF2F7DCAA756}" destId="{1B727834-A0A3-4959-A539-1541CCA98D8D}" srcOrd="1" destOrd="0" presId="urn:microsoft.com/office/officeart/2005/8/layout/list1"/>
    <dgm:cxn modelId="{15E0F420-57F0-4A79-BCF0-903E55C7395C}" srcId="{098D0246-A7E9-41F1-921B-6161F7F5D79E}" destId="{ABEBA9EC-5063-48BA-A54F-5A6E15624B17}" srcOrd="1" destOrd="0" parTransId="{4DA94D67-795D-4611-87AE-E18814887E4D}" sibTransId="{058AE0DE-4B9C-4314-A33D-1298FD0812B7}"/>
    <dgm:cxn modelId="{05A2C73A-718B-49AB-8DD5-7C112110F5E0}" type="presOf" srcId="{F92741B2-ED22-456F-BA7F-2C1E56FF6E2D}" destId="{45593D67-EBDC-4186-BB23-EB25B5CBA0A1}" srcOrd="0" destOrd="0" presId="urn:microsoft.com/office/officeart/2005/8/layout/list1"/>
    <dgm:cxn modelId="{A46B5DCB-3DA6-4BDB-B738-AF1F21329FB7}" type="presParOf" srcId="{7E974F31-9196-4D1B-B41A-B700E8BD6287}" destId="{21893ED2-C853-4E05-8D6D-B145E9BACBBF}" srcOrd="0" destOrd="0" presId="urn:microsoft.com/office/officeart/2005/8/layout/list1"/>
    <dgm:cxn modelId="{E378FD96-2BD5-4325-91C2-6A9FF78C1414}" type="presParOf" srcId="{21893ED2-C853-4E05-8D6D-B145E9BACBBF}" destId="{45593D67-EBDC-4186-BB23-EB25B5CBA0A1}" srcOrd="0" destOrd="0" presId="urn:microsoft.com/office/officeart/2005/8/layout/list1"/>
    <dgm:cxn modelId="{0B9CFCF4-3A47-47C3-BF64-CEE34272238C}" type="presParOf" srcId="{21893ED2-C853-4E05-8D6D-B145E9BACBBF}" destId="{337E3773-5BFA-4660-ADE5-172F2310D28B}" srcOrd="1" destOrd="0" presId="urn:microsoft.com/office/officeart/2005/8/layout/list1"/>
    <dgm:cxn modelId="{D884094A-77FB-4460-A14E-A50FF3B25A6C}" type="presParOf" srcId="{7E974F31-9196-4D1B-B41A-B700E8BD6287}" destId="{B0FB1F77-4597-43E9-8956-A9BC86531018}" srcOrd="1" destOrd="0" presId="urn:microsoft.com/office/officeart/2005/8/layout/list1"/>
    <dgm:cxn modelId="{64EBAEC8-1CB3-4DF7-90D0-990C9989ECA4}" type="presParOf" srcId="{7E974F31-9196-4D1B-B41A-B700E8BD6287}" destId="{8589FBEC-2FB3-40BF-950A-7C7EC8A4F75B}" srcOrd="2" destOrd="0" presId="urn:microsoft.com/office/officeart/2005/8/layout/list1"/>
    <dgm:cxn modelId="{76C1C0A5-486B-49FA-A7F1-27D600A0322D}" type="presParOf" srcId="{7E974F31-9196-4D1B-B41A-B700E8BD6287}" destId="{6AA81C9C-5DD5-4EB4-AC27-EA6856FA466D}" srcOrd="3" destOrd="0" presId="urn:microsoft.com/office/officeart/2005/8/layout/list1"/>
    <dgm:cxn modelId="{1ED46F60-C665-4807-A6E8-C8BB6E2F6179}" type="presParOf" srcId="{7E974F31-9196-4D1B-B41A-B700E8BD6287}" destId="{BC76A76A-F5F8-48CF-B9B7-71BC5AB321E6}" srcOrd="4" destOrd="0" presId="urn:microsoft.com/office/officeart/2005/8/layout/list1"/>
    <dgm:cxn modelId="{57834C88-EE62-4069-B252-C9843FA2608D}" type="presParOf" srcId="{BC76A76A-F5F8-48CF-B9B7-71BC5AB321E6}" destId="{841DB500-E448-4EE1-A2FE-B35CB630D4AF}" srcOrd="0" destOrd="0" presId="urn:microsoft.com/office/officeart/2005/8/layout/list1"/>
    <dgm:cxn modelId="{968F8BCF-602F-4CDB-9783-E0E39FD7F04D}" type="presParOf" srcId="{BC76A76A-F5F8-48CF-B9B7-71BC5AB321E6}" destId="{098148FE-C9AA-474D-B1B6-8702547A7276}" srcOrd="1" destOrd="0" presId="urn:microsoft.com/office/officeart/2005/8/layout/list1"/>
    <dgm:cxn modelId="{F7E174C4-EFD5-49EC-A027-D654AD3D6C59}" type="presParOf" srcId="{7E974F31-9196-4D1B-B41A-B700E8BD6287}" destId="{5E7176DE-9CA6-45C0-A154-48CF56D189F4}" srcOrd="5" destOrd="0" presId="urn:microsoft.com/office/officeart/2005/8/layout/list1"/>
    <dgm:cxn modelId="{C7BA32FC-3DBD-4751-9AB8-0DB5A72EB8AA}" type="presParOf" srcId="{7E974F31-9196-4D1B-B41A-B700E8BD6287}" destId="{9DF0B70A-65D5-4DEA-B102-A7027292F3E5}" srcOrd="6" destOrd="0" presId="urn:microsoft.com/office/officeart/2005/8/layout/list1"/>
    <dgm:cxn modelId="{45D12647-28DC-49BF-B3B9-C8AB9EF7E945}" type="presParOf" srcId="{7E974F31-9196-4D1B-B41A-B700E8BD6287}" destId="{2365C799-DBF8-4FCD-AEB6-DD2AD1056F69}" srcOrd="7" destOrd="0" presId="urn:microsoft.com/office/officeart/2005/8/layout/list1"/>
    <dgm:cxn modelId="{9490BCC8-8802-4986-BA3D-0D92F4464B27}" type="presParOf" srcId="{7E974F31-9196-4D1B-B41A-B700E8BD6287}" destId="{5565AE61-2020-4EBE-A516-FFF7965F0640}" srcOrd="8" destOrd="0" presId="urn:microsoft.com/office/officeart/2005/8/layout/list1"/>
    <dgm:cxn modelId="{A2B2F76B-4240-4A8F-8203-B0435ACB7E21}" type="presParOf" srcId="{5565AE61-2020-4EBE-A516-FFF7965F0640}" destId="{3DFDE451-8F93-43B8-8928-856C7CA373DE}" srcOrd="0" destOrd="0" presId="urn:microsoft.com/office/officeart/2005/8/layout/list1"/>
    <dgm:cxn modelId="{EAFA01F5-E85B-4D10-AC83-274308413AE7}" type="presParOf" srcId="{5565AE61-2020-4EBE-A516-FFF7965F0640}" destId="{EAC5E08F-4746-40C9-AD25-65CBA230D94D}" srcOrd="1" destOrd="0" presId="urn:microsoft.com/office/officeart/2005/8/layout/list1"/>
    <dgm:cxn modelId="{A94DB8A0-0892-4A23-9112-7292C2B8C028}" type="presParOf" srcId="{7E974F31-9196-4D1B-B41A-B700E8BD6287}" destId="{3A72561A-9CD7-45FD-BD1B-8BA1BD95B7AF}" srcOrd="9" destOrd="0" presId="urn:microsoft.com/office/officeart/2005/8/layout/list1"/>
    <dgm:cxn modelId="{74CCE981-E244-4C33-B534-CFD6A082CA72}" type="presParOf" srcId="{7E974F31-9196-4D1B-B41A-B700E8BD6287}" destId="{A40F5902-FA1D-47A6-B5B0-D9E9CB3F0CAC}" srcOrd="10" destOrd="0" presId="urn:microsoft.com/office/officeart/2005/8/layout/list1"/>
    <dgm:cxn modelId="{E5BCA78B-68F4-405F-A2EE-217F5B5393C0}" type="presParOf" srcId="{7E974F31-9196-4D1B-B41A-B700E8BD6287}" destId="{9BF6C473-0AAE-4307-B3A9-1BC04C115C7D}" srcOrd="11" destOrd="0" presId="urn:microsoft.com/office/officeart/2005/8/layout/list1"/>
    <dgm:cxn modelId="{295D9DC3-CFAD-40B4-B38F-EC3A77593242}" type="presParOf" srcId="{7E974F31-9196-4D1B-B41A-B700E8BD6287}" destId="{2AABCFBB-32F3-4708-A89D-069A28A7F426}" srcOrd="12" destOrd="0" presId="urn:microsoft.com/office/officeart/2005/8/layout/list1"/>
    <dgm:cxn modelId="{2220E3DC-3BF3-4953-9A9C-A00A536FF126}" type="presParOf" srcId="{2AABCFBB-32F3-4708-A89D-069A28A7F426}" destId="{19234AB5-92FB-4CCF-BED3-F783A8334A02}" srcOrd="0" destOrd="0" presId="urn:microsoft.com/office/officeart/2005/8/layout/list1"/>
    <dgm:cxn modelId="{3959DD90-6AA4-4B53-B28E-B26EF8DF0D68}" type="presParOf" srcId="{2AABCFBB-32F3-4708-A89D-069A28A7F426}" destId="{48723A22-476F-46A5-9DA8-0F752B7811C3}" srcOrd="1" destOrd="0" presId="urn:microsoft.com/office/officeart/2005/8/layout/list1"/>
    <dgm:cxn modelId="{FE6977E9-7A2C-4335-92B1-B0B81085B4E3}" type="presParOf" srcId="{7E974F31-9196-4D1B-B41A-B700E8BD6287}" destId="{00F9AA5B-0533-4212-A70F-1AEC31D1D4BF}" srcOrd="13" destOrd="0" presId="urn:microsoft.com/office/officeart/2005/8/layout/list1"/>
    <dgm:cxn modelId="{653605E8-B70B-4A7A-A4AA-E592B4C183DB}" type="presParOf" srcId="{7E974F31-9196-4D1B-B41A-B700E8BD6287}" destId="{7DBF4C72-D3C8-4276-A615-83293568A101}" srcOrd="14" destOrd="0" presId="urn:microsoft.com/office/officeart/2005/8/layout/list1"/>
    <dgm:cxn modelId="{7C7968CA-45CF-4D29-8A19-EA6E1F0BE58B}" type="presParOf" srcId="{7E974F31-9196-4D1B-B41A-B700E8BD6287}" destId="{8AB71AB9-FF7B-4D48-9A3D-5545A983DE05}" srcOrd="15" destOrd="0" presId="urn:microsoft.com/office/officeart/2005/8/layout/list1"/>
    <dgm:cxn modelId="{8C5F33E8-D104-42F2-9FBB-754471912DBB}" type="presParOf" srcId="{7E974F31-9196-4D1B-B41A-B700E8BD6287}" destId="{69F63592-2CBC-4D11-A451-E331EF45AD54}" srcOrd="16" destOrd="0" presId="urn:microsoft.com/office/officeart/2005/8/layout/list1"/>
    <dgm:cxn modelId="{DEE052B0-8053-460F-9269-EF6EEAE95685}" type="presParOf" srcId="{69F63592-2CBC-4D11-A451-E331EF45AD54}" destId="{0805ECF0-BFAA-47E5-BA7F-3B6348D41144}" srcOrd="0" destOrd="0" presId="urn:microsoft.com/office/officeart/2005/8/layout/list1"/>
    <dgm:cxn modelId="{673EABB4-318B-46DF-BBF3-B2A45AB5B02D}" type="presParOf" srcId="{69F63592-2CBC-4D11-A451-E331EF45AD54}" destId="{1B727834-A0A3-4959-A539-1541CCA98D8D}" srcOrd="1" destOrd="0" presId="urn:microsoft.com/office/officeart/2005/8/layout/list1"/>
    <dgm:cxn modelId="{A40D94A3-9B60-445D-BBCA-BFF8BD16AF7B}" type="presParOf" srcId="{7E974F31-9196-4D1B-B41A-B700E8BD6287}" destId="{48081A66-C800-4D80-99FA-9FBAC6DFEEB3}" srcOrd="17" destOrd="0" presId="urn:microsoft.com/office/officeart/2005/8/layout/list1"/>
    <dgm:cxn modelId="{2BE298DD-B0D1-475B-8B8B-6975B70061C2}" type="presParOf" srcId="{7E974F31-9196-4D1B-B41A-B700E8BD6287}" destId="{7A31DDC1-BBE9-4146-A3D6-323E87C7ADA9}" srcOrd="18" destOrd="0" presId="urn:microsoft.com/office/officeart/2005/8/layout/list1"/>
    <dgm:cxn modelId="{4522EBE2-D35F-48FD-A2AB-48C409EDB7D2}" type="presParOf" srcId="{7E974F31-9196-4D1B-B41A-B700E8BD6287}" destId="{0E488955-FDC7-4AD0-A3C9-80F72BB187F1}" srcOrd="19" destOrd="0" presId="urn:microsoft.com/office/officeart/2005/8/layout/list1"/>
    <dgm:cxn modelId="{792CEE82-88B2-4402-A47E-F3DDB3E001AF}" type="presParOf" srcId="{7E974F31-9196-4D1B-B41A-B700E8BD6287}" destId="{41B4E48A-F78C-49A0-BDC9-AA127858757D}" srcOrd="20" destOrd="0" presId="urn:microsoft.com/office/officeart/2005/8/layout/list1"/>
    <dgm:cxn modelId="{E2848B41-0378-4CC9-BD02-06006034C06A}" type="presParOf" srcId="{41B4E48A-F78C-49A0-BDC9-AA127858757D}" destId="{A4780D1B-7982-490E-850A-E4C679F1C726}" srcOrd="0" destOrd="0" presId="urn:microsoft.com/office/officeart/2005/8/layout/list1"/>
    <dgm:cxn modelId="{0EB5D5C7-4A7F-4F79-A06C-438EAD014493}" type="presParOf" srcId="{41B4E48A-F78C-49A0-BDC9-AA127858757D}" destId="{5D3DB7A5-D640-4D50-9D8D-AA687ABCD2C8}" srcOrd="1" destOrd="0" presId="urn:microsoft.com/office/officeart/2005/8/layout/list1"/>
    <dgm:cxn modelId="{3158D262-2E47-40A8-B468-AE139088B00E}" type="presParOf" srcId="{7E974F31-9196-4D1B-B41A-B700E8BD6287}" destId="{A6017120-0BBF-4A35-B274-61FC35D9DCD9}" srcOrd="21" destOrd="0" presId="urn:microsoft.com/office/officeart/2005/8/layout/list1"/>
    <dgm:cxn modelId="{594CA131-7F64-43A7-BEF8-2F0AC93B1713}" type="presParOf" srcId="{7E974F31-9196-4D1B-B41A-B700E8BD6287}" destId="{935A34C5-83B5-4C1F-AB4B-B69A94DE8BDA}"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9FBEC-2FB3-40BF-950A-7C7EC8A4F75B}">
      <dsp:nvSpPr>
        <dsp:cNvPr id="0" name=""/>
        <dsp:cNvSpPr/>
      </dsp:nvSpPr>
      <dsp:spPr>
        <a:xfrm>
          <a:off x="0" y="321049"/>
          <a:ext cx="9002883"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7E3773-5BFA-4660-ADE5-172F2310D28B}">
      <dsp:nvSpPr>
        <dsp:cNvPr id="0" name=""/>
        <dsp:cNvSpPr/>
      </dsp:nvSpPr>
      <dsp:spPr>
        <a:xfrm>
          <a:off x="450144" y="84889"/>
          <a:ext cx="6302018"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711200">
            <a:lnSpc>
              <a:spcPct val="90000"/>
            </a:lnSpc>
            <a:spcBef>
              <a:spcPct val="0"/>
            </a:spcBef>
            <a:spcAft>
              <a:spcPct val="35000"/>
            </a:spcAft>
          </a:pPr>
          <a:r>
            <a:rPr lang="es-MX" sz="1600" kern="1200" dirty="0">
              <a:hlinkClick xmlns:r="http://schemas.openxmlformats.org/officeDocument/2006/relationships" r:id="" action="ppaction://hlinksldjump"/>
            </a:rPr>
            <a:t>Viga Doblemente Empotrada</a:t>
          </a:r>
          <a:endParaRPr lang="es-MX" sz="1600" kern="1200" dirty="0"/>
        </a:p>
      </dsp:txBody>
      <dsp:txXfrm>
        <a:off x="473201" y="107946"/>
        <a:ext cx="6255904" cy="426206"/>
      </dsp:txXfrm>
    </dsp:sp>
    <dsp:sp modelId="{9DF0B70A-65D5-4DEA-B102-A7027292F3E5}">
      <dsp:nvSpPr>
        <dsp:cNvPr id="0" name=""/>
        <dsp:cNvSpPr/>
      </dsp:nvSpPr>
      <dsp:spPr>
        <a:xfrm>
          <a:off x="0" y="1046809"/>
          <a:ext cx="9002883"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8148FE-C9AA-474D-B1B6-8702547A7276}">
      <dsp:nvSpPr>
        <dsp:cNvPr id="0" name=""/>
        <dsp:cNvSpPr/>
      </dsp:nvSpPr>
      <dsp:spPr>
        <a:xfrm>
          <a:off x="450144" y="810649"/>
          <a:ext cx="6302018"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711200">
            <a:lnSpc>
              <a:spcPct val="90000"/>
            </a:lnSpc>
            <a:spcBef>
              <a:spcPct val="0"/>
            </a:spcBef>
            <a:spcAft>
              <a:spcPct val="35000"/>
            </a:spcAft>
          </a:pPr>
          <a:r>
            <a:rPr lang="es-MX" sz="1600" kern="1200" dirty="0">
              <a:hlinkClick xmlns:r="http://schemas.openxmlformats.org/officeDocument/2006/relationships" r:id="" action="ppaction://hlinksldjump"/>
            </a:rPr>
            <a:t>Modulo de Elasticidad</a:t>
          </a:r>
          <a:endParaRPr lang="es-MX" sz="1600" kern="1200" dirty="0"/>
        </a:p>
      </dsp:txBody>
      <dsp:txXfrm>
        <a:off x="473201" y="833706"/>
        <a:ext cx="6255904" cy="426206"/>
      </dsp:txXfrm>
    </dsp:sp>
    <dsp:sp modelId="{A40F5902-FA1D-47A6-B5B0-D9E9CB3F0CAC}">
      <dsp:nvSpPr>
        <dsp:cNvPr id="0" name=""/>
        <dsp:cNvSpPr/>
      </dsp:nvSpPr>
      <dsp:spPr>
        <a:xfrm>
          <a:off x="0" y="1772569"/>
          <a:ext cx="9002883"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C5E08F-4746-40C9-AD25-65CBA230D94D}">
      <dsp:nvSpPr>
        <dsp:cNvPr id="0" name=""/>
        <dsp:cNvSpPr/>
      </dsp:nvSpPr>
      <dsp:spPr>
        <a:xfrm>
          <a:off x="450144" y="1536409"/>
          <a:ext cx="6302018"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711200">
            <a:lnSpc>
              <a:spcPct val="90000"/>
            </a:lnSpc>
            <a:spcBef>
              <a:spcPct val="0"/>
            </a:spcBef>
            <a:spcAft>
              <a:spcPct val="35000"/>
            </a:spcAft>
          </a:pPr>
          <a:r>
            <a:rPr lang="es-MX" sz="1600" kern="1200" dirty="0">
              <a:hlinkClick xmlns:r="http://schemas.openxmlformats.org/officeDocument/2006/relationships" r:id="" action="ppaction://hlinksldjump"/>
            </a:rPr>
            <a:t>Viga Empotrada y doblemente apoyada</a:t>
          </a:r>
          <a:endParaRPr lang="es-MX" sz="1600" kern="1200" dirty="0"/>
        </a:p>
      </dsp:txBody>
      <dsp:txXfrm>
        <a:off x="473201" y="1559466"/>
        <a:ext cx="6255904" cy="426206"/>
      </dsp:txXfrm>
    </dsp:sp>
    <dsp:sp modelId="{7DBF4C72-D3C8-4276-A615-83293568A101}">
      <dsp:nvSpPr>
        <dsp:cNvPr id="0" name=""/>
        <dsp:cNvSpPr/>
      </dsp:nvSpPr>
      <dsp:spPr>
        <a:xfrm>
          <a:off x="0" y="2498329"/>
          <a:ext cx="9002883"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723A22-476F-46A5-9DA8-0F752B7811C3}">
      <dsp:nvSpPr>
        <dsp:cNvPr id="0" name=""/>
        <dsp:cNvSpPr/>
      </dsp:nvSpPr>
      <dsp:spPr>
        <a:xfrm>
          <a:off x="450144" y="2262169"/>
          <a:ext cx="6302018"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711200">
            <a:lnSpc>
              <a:spcPct val="90000"/>
            </a:lnSpc>
            <a:spcBef>
              <a:spcPct val="0"/>
            </a:spcBef>
            <a:spcAft>
              <a:spcPct val="35000"/>
            </a:spcAft>
          </a:pPr>
          <a:r>
            <a:rPr lang="es-MX" sz="1600" kern="1200" dirty="0">
              <a:hlinkClick xmlns:r="http://schemas.openxmlformats.org/officeDocument/2006/relationships" r:id="" action="ppaction://hlinksldjump"/>
            </a:rPr>
            <a:t>Viga Empotrada y doblemente apoyada con carga distribuida </a:t>
          </a:r>
          <a:endParaRPr lang="es-MX" sz="1600" kern="1200" dirty="0"/>
        </a:p>
      </dsp:txBody>
      <dsp:txXfrm>
        <a:off x="473201" y="2285226"/>
        <a:ext cx="6255904" cy="426206"/>
      </dsp:txXfrm>
    </dsp:sp>
    <dsp:sp modelId="{7A31DDC1-BBE9-4146-A3D6-323E87C7ADA9}">
      <dsp:nvSpPr>
        <dsp:cNvPr id="0" name=""/>
        <dsp:cNvSpPr/>
      </dsp:nvSpPr>
      <dsp:spPr>
        <a:xfrm>
          <a:off x="0" y="3224089"/>
          <a:ext cx="9002883"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727834-A0A3-4959-A539-1541CCA98D8D}">
      <dsp:nvSpPr>
        <dsp:cNvPr id="0" name=""/>
        <dsp:cNvSpPr/>
      </dsp:nvSpPr>
      <dsp:spPr>
        <a:xfrm>
          <a:off x="450144" y="2987929"/>
          <a:ext cx="6302018"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711200">
            <a:lnSpc>
              <a:spcPct val="90000"/>
            </a:lnSpc>
            <a:spcBef>
              <a:spcPct val="0"/>
            </a:spcBef>
            <a:spcAft>
              <a:spcPct val="35000"/>
            </a:spcAft>
          </a:pPr>
          <a:r>
            <a:rPr lang="es-MX" sz="1600" kern="1200" dirty="0">
              <a:hlinkClick xmlns:r="http://schemas.openxmlformats.org/officeDocument/2006/relationships" r:id="" action="ppaction://hlinksldjump"/>
            </a:rPr>
            <a:t>Conclusión</a:t>
          </a:r>
          <a:endParaRPr lang="es-MX" sz="1600" kern="1200" dirty="0"/>
        </a:p>
      </dsp:txBody>
      <dsp:txXfrm>
        <a:off x="473201" y="3010986"/>
        <a:ext cx="6255904" cy="426206"/>
      </dsp:txXfrm>
    </dsp:sp>
    <dsp:sp modelId="{935A34C5-83B5-4C1F-AB4B-B69A94DE8BDA}">
      <dsp:nvSpPr>
        <dsp:cNvPr id="0" name=""/>
        <dsp:cNvSpPr/>
      </dsp:nvSpPr>
      <dsp:spPr>
        <a:xfrm>
          <a:off x="0" y="3949849"/>
          <a:ext cx="9002883"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D3DB7A5-D640-4D50-9D8D-AA687ABCD2C8}">
      <dsp:nvSpPr>
        <dsp:cNvPr id="0" name=""/>
        <dsp:cNvSpPr/>
      </dsp:nvSpPr>
      <dsp:spPr>
        <a:xfrm>
          <a:off x="450144" y="3713689"/>
          <a:ext cx="6302018"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711200">
            <a:lnSpc>
              <a:spcPct val="90000"/>
            </a:lnSpc>
            <a:spcBef>
              <a:spcPct val="0"/>
            </a:spcBef>
            <a:spcAft>
              <a:spcPct val="35000"/>
            </a:spcAft>
          </a:pPr>
          <a:r>
            <a:rPr lang="es-MX" sz="1600" kern="1200" dirty="0">
              <a:hlinkClick xmlns:r="http://schemas.openxmlformats.org/officeDocument/2006/relationships" r:id="" action="ppaction://hlinksldjump"/>
            </a:rPr>
            <a:t>Bibliografía</a:t>
          </a:r>
          <a:endParaRPr lang="es-MX" sz="1600" kern="1200" dirty="0"/>
        </a:p>
      </dsp:txBody>
      <dsp:txXfrm>
        <a:off x="473201" y="3736746"/>
        <a:ext cx="625590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1.wmf"/><Relationship Id="rId1"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Examen: Unidad 2</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07FFAA-F967-4623-8F02-03A512530D57}" type="datetimeFigureOut">
              <a:rPr lang="es-MX" smtClean="0"/>
              <a:t>21/11/2023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1BFC31-1469-42E5-AE35-C0B5BB87E824}" type="slidenum">
              <a:rPr lang="es-MX" smtClean="0"/>
              <a:t>‹Nº›</a:t>
            </a:fld>
            <a:endParaRPr lang="es-MX"/>
          </a:p>
        </p:txBody>
      </p:sp>
    </p:spTree>
    <p:extLst>
      <p:ext uri="{BB962C8B-B14F-4D97-AF65-F5344CB8AC3E}">
        <p14:creationId xmlns:p14="http://schemas.microsoft.com/office/powerpoint/2010/main" val="42434071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Examen: Unidad 2</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72D05-A526-4633-B3D2-B9A8675BC04B}" type="datetimeFigureOut">
              <a:rPr lang="es-MX" smtClean="0"/>
              <a:t>21/11/2023</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34DBC-4CE9-4242-9EBD-B0F0522E9A86}" type="slidenum">
              <a:rPr lang="es-MX" smtClean="0"/>
              <a:t>‹Nº›</a:t>
            </a:fld>
            <a:endParaRPr lang="es-MX"/>
          </a:p>
        </p:txBody>
      </p:sp>
    </p:spTree>
    <p:extLst>
      <p:ext uri="{BB962C8B-B14F-4D97-AF65-F5344CB8AC3E}">
        <p14:creationId xmlns:p14="http://schemas.microsoft.com/office/powerpoint/2010/main" val="18986800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17096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80739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00372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800627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90449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66416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2419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85212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773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75614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67587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88637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76594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15597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453451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122228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854256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52435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893527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944987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401354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70888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89251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1684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9232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06454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0469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5265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36144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Rectángulo"/>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Título"/>
          <p:cNvSpPr>
            <a:spLocks noGrp="1"/>
          </p:cNvSpPr>
          <p:nvPr>
            <p:ph type="ctrTitle"/>
          </p:nvPr>
        </p:nvSpPr>
        <p:spPr>
          <a:xfrm>
            <a:off x="3149600" y="4038600"/>
            <a:ext cx="8636000" cy="1828800"/>
          </a:xfrm>
        </p:spPr>
        <p:txBody>
          <a:bodyPr anchor="b"/>
          <a:lstStyle>
            <a:lvl1pPr>
              <a:defRPr cap="all" baseline="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09AC995-A785-4ACB-9E7A-387854EC88BD}" type="datetime1">
              <a:rPr lang="es-MX" smtClean="0"/>
              <a:t>21/11/2023</a:t>
            </a:fld>
            <a:endParaRPr lang="es-MX"/>
          </a:p>
        </p:txBody>
      </p:sp>
      <p:sp>
        <p:nvSpPr>
          <p:cNvPr id="17" name="16 Marcador de pie de página"/>
          <p:cNvSpPr>
            <a:spLocks noGrp="1"/>
          </p:cNvSpPr>
          <p:nvPr>
            <p:ph type="ftr" sz="quarter" idx="11"/>
          </p:nvPr>
        </p:nvSpPr>
        <p:spPr>
          <a:xfrm>
            <a:off x="2780524" y="236541"/>
            <a:ext cx="7823200" cy="365125"/>
          </a:xfrm>
        </p:spPr>
        <p:txBody>
          <a:bodyPr/>
          <a:lstStyle>
            <a:lvl1pPr algn="r">
              <a:defRPr>
                <a:solidFill>
                  <a:schemeClr val="tx2"/>
                </a:solidFill>
              </a:defRPr>
            </a:lvl1pPr>
          </a:lstStyle>
          <a:p>
            <a:r>
              <a:rPr lang="es-MX"/>
              <a:t>AGUIÑIGA GARCIA EDGAR</a:t>
            </a:r>
          </a:p>
        </p:txBody>
      </p:sp>
      <p:sp>
        <p:nvSpPr>
          <p:cNvPr id="29" name="28 Marcador de número de diapositiva"/>
          <p:cNvSpPr>
            <a:spLocks noGrp="1"/>
          </p:cNvSpPr>
          <p:nvPr>
            <p:ph type="sldNum" sz="quarter" idx="12"/>
          </p:nvPr>
        </p:nvSpPr>
        <p:spPr>
          <a:xfrm>
            <a:off x="10668000" y="228600"/>
            <a:ext cx="1117600" cy="381000"/>
          </a:xfrm>
        </p:spPr>
        <p:txBody>
          <a:bodyPr/>
          <a:lstStyle>
            <a:lvl1pPr>
              <a:defRPr>
                <a:solidFill>
                  <a:schemeClr val="tx2"/>
                </a:solidFill>
              </a:defRPr>
            </a:lvl1pPr>
          </a:lstStyle>
          <a:p>
            <a:fld id="{2F54D2E2-4751-499B-BE8E-440F2C3DF017}"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C14AEBA-10C8-4BB1-8E46-BEC5916D3A0E}" type="datetime1">
              <a:rPr lang="es-MX" smtClean="0"/>
              <a:t>21/11/2023</a:t>
            </a:fld>
            <a:endParaRPr lang="es-MX"/>
          </a:p>
        </p:txBody>
      </p:sp>
      <p:sp>
        <p:nvSpPr>
          <p:cNvPr id="5" name="4 Marcador de pie de página"/>
          <p:cNvSpPr>
            <a:spLocks noGrp="1"/>
          </p:cNvSpPr>
          <p:nvPr>
            <p:ph type="ftr" sz="quarter" idx="11"/>
          </p:nvPr>
        </p:nvSpPr>
        <p:spPr/>
        <p:txBody>
          <a:bodyPr/>
          <a:lstStyle/>
          <a:p>
            <a:r>
              <a:rPr lang="es-MX"/>
              <a:t>AGUIÑIGA GARCIA EDGAR</a:t>
            </a:r>
          </a:p>
        </p:txBody>
      </p:sp>
      <p:sp>
        <p:nvSpPr>
          <p:cNvPr id="6" name="5 Marcador de número de diapositiva"/>
          <p:cNvSpPr>
            <a:spLocks noGrp="1"/>
          </p:cNvSpPr>
          <p:nvPr>
            <p:ph type="sldNum" sz="quarter" idx="12"/>
          </p:nvPr>
        </p:nvSpPr>
        <p:spPr/>
        <p:txBody>
          <a:body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609603"/>
            <a:ext cx="2743200" cy="55165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609600"/>
            <a:ext cx="7416800" cy="5516564"/>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8737600" y="6248405"/>
            <a:ext cx="2946400" cy="365125"/>
          </a:xfrm>
        </p:spPr>
        <p:txBody>
          <a:bodyPr/>
          <a:lstStyle/>
          <a:p>
            <a:fld id="{F5CC1DEF-8C41-45EF-A270-0E20412B231E}" type="datetime1">
              <a:rPr lang="es-MX" smtClean="0"/>
              <a:t>21/11/2023</a:t>
            </a:fld>
            <a:endParaRPr lang="es-MX"/>
          </a:p>
        </p:txBody>
      </p:sp>
      <p:sp>
        <p:nvSpPr>
          <p:cNvPr id="5" name="4 Marcador de pie de página"/>
          <p:cNvSpPr>
            <a:spLocks noGrp="1"/>
          </p:cNvSpPr>
          <p:nvPr>
            <p:ph type="ftr" sz="quarter" idx="11"/>
          </p:nvPr>
        </p:nvSpPr>
        <p:spPr>
          <a:xfrm>
            <a:off x="609603" y="6248210"/>
            <a:ext cx="7431311" cy="365125"/>
          </a:xfrm>
        </p:spPr>
        <p:txBody>
          <a:bodyPr/>
          <a:lstStyle/>
          <a:p>
            <a:r>
              <a:rPr lang="es-MX"/>
              <a:t>AGUIÑIGA GARCIA EDGAR</a:t>
            </a:r>
          </a:p>
        </p:txBody>
      </p:sp>
      <p:sp>
        <p:nvSpPr>
          <p:cNvPr id="7" name="6 Rectángulo"/>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7 Rectángulo"/>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8 Rectángulo"/>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rot="5400000">
            <a:off x="8075084" y="103716"/>
            <a:ext cx="533400" cy="325968"/>
          </a:xfrm>
        </p:spPr>
        <p:txBody>
          <a:bodyPr/>
          <a:lstStyle/>
          <a:p>
            <a:fld id="{2F54D2E2-4751-499B-BE8E-440F2C3DF017}"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CD0CED4-8D02-4E0D-B16E-0CE378F9B537}" type="datetime1">
              <a:rPr lang="es-MX" smtClean="0"/>
              <a:t>21/11/2023</a:t>
            </a:fld>
            <a:endParaRPr lang="es-MX"/>
          </a:p>
        </p:txBody>
      </p:sp>
      <p:sp>
        <p:nvSpPr>
          <p:cNvPr id="5" name="4 Marcador de pie de página"/>
          <p:cNvSpPr>
            <a:spLocks noGrp="1"/>
          </p:cNvSpPr>
          <p:nvPr>
            <p:ph type="ftr" sz="quarter" idx="11"/>
          </p:nvPr>
        </p:nvSpPr>
        <p:spPr/>
        <p:txBody>
          <a:bodyPr/>
          <a:lstStyle/>
          <a:p>
            <a:r>
              <a:rPr lang="es-MX"/>
              <a:t>AGUIÑIGA GARCIA EDGAR</a:t>
            </a: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7" name="6 Rectángulo"/>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8ECD9E6-440F-4D74-9C6B-8548205CEDDE}" type="datetime1">
              <a:rPr lang="es-MX" smtClean="0"/>
              <a:t>21/11/2023</a:t>
            </a:fld>
            <a:endParaRPr lang="es-MX"/>
          </a:p>
        </p:txBody>
      </p:sp>
      <p:sp>
        <p:nvSpPr>
          <p:cNvPr id="13" name="12 Marcador de número de diapositiva"/>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F54D2E2-4751-499B-BE8E-440F2C3DF017}" type="slidenum">
              <a:rPr lang="es-MX" smtClean="0"/>
              <a:t>‹Nº›</a:t>
            </a:fld>
            <a:endParaRPr lang="es-MX"/>
          </a:p>
        </p:txBody>
      </p:sp>
      <p:sp>
        <p:nvSpPr>
          <p:cNvPr id="14" name="13 Marcador de pie de página"/>
          <p:cNvSpPr>
            <a:spLocks noGrp="1"/>
          </p:cNvSpPr>
          <p:nvPr>
            <p:ph type="ftr" sz="quarter" idx="12"/>
          </p:nvPr>
        </p:nvSpPr>
        <p:spPr/>
        <p:txBody>
          <a:bodyPr/>
          <a:lstStyle/>
          <a:p>
            <a:r>
              <a:rPr lang="es-MX"/>
              <a:t>AGUIÑIGA GARCIA EDGAR</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Marcador de fecha"/>
          <p:cNvSpPr>
            <a:spLocks noGrp="1"/>
          </p:cNvSpPr>
          <p:nvPr>
            <p:ph type="dt" sz="half" idx="15"/>
          </p:nvPr>
        </p:nvSpPr>
        <p:spPr/>
        <p:txBody>
          <a:bodyPr rtlCol="0"/>
          <a:lstStyle/>
          <a:p>
            <a:fld id="{F57FD2F9-E201-4A30-9865-158D46E5ED08}" type="datetime1">
              <a:rPr lang="es-MX" smtClean="0"/>
              <a:t>21/11/2023</a:t>
            </a:fld>
            <a:endParaRPr lang="es-MX"/>
          </a:p>
        </p:txBody>
      </p:sp>
      <p:sp>
        <p:nvSpPr>
          <p:cNvPr id="10" name="9 Marcador de número de diapositiva"/>
          <p:cNvSpPr>
            <a:spLocks noGrp="1"/>
          </p:cNvSpPr>
          <p:nvPr>
            <p:ph type="sldNum" sz="quarter" idx="16"/>
          </p:nvPr>
        </p:nvSpPr>
        <p:spPr/>
        <p:txBody>
          <a:bodyPr rtlCol="0"/>
          <a:lstStyle/>
          <a:p>
            <a:fld id="{2F54D2E2-4751-499B-BE8E-440F2C3DF017}" type="slidenum">
              <a:rPr lang="es-MX" smtClean="0"/>
              <a:t>‹Nº›</a:t>
            </a:fld>
            <a:endParaRPr lang="es-MX"/>
          </a:p>
        </p:txBody>
      </p:sp>
      <p:sp>
        <p:nvSpPr>
          <p:cNvPr id="12" name="11 Marcador de pie de página"/>
          <p:cNvSpPr>
            <a:spLocks noGrp="1"/>
          </p:cNvSpPr>
          <p:nvPr>
            <p:ph type="ftr" sz="quarter" idx="17"/>
          </p:nvPr>
        </p:nvSpPr>
        <p:spPr/>
        <p:txBody>
          <a:bodyPr rtlCol="0"/>
          <a:lstStyle/>
          <a:p>
            <a:r>
              <a:rPr lang="es-MX"/>
              <a:t>AGUIÑIGA GARCIA EDGAR</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1200" y="273050"/>
            <a:ext cx="10871200" cy="869950"/>
          </a:xfrm>
        </p:spPr>
        <p:txBody>
          <a:bodyPr anchor="ctr"/>
          <a:lstStyle>
            <a:lvl1pPr>
              <a:defRPr/>
            </a:lvl1pPr>
          </a:lstStyle>
          <a:p>
            <a:r>
              <a:rPr kumimoji="0" lang="es-ES"/>
              <a:t>Haga clic para modificar el estilo de título del patrón</a:t>
            </a:r>
            <a:endParaRPr kumimoji="0" lang="en-US"/>
          </a:p>
        </p:txBody>
      </p:sp>
      <p:sp>
        <p:nvSpPr>
          <p:cNvPr id="11" name="10 Marcador de contenido"/>
          <p:cNvSpPr>
            <a:spLocks noGrp="1"/>
          </p:cNvSpPr>
          <p:nvPr>
            <p:ph sz="quarter" idx="2"/>
          </p:nvPr>
        </p:nvSpPr>
        <p:spPr>
          <a:xfrm>
            <a:off x="812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6400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5"/>
          </p:nvPr>
        </p:nvSpPr>
        <p:spPr/>
        <p:txBody>
          <a:bodyPr rtlCol="0"/>
          <a:lstStyle/>
          <a:p>
            <a:fld id="{B87F8274-AC61-4CFE-9801-3C3C3B44380A}" type="datetime1">
              <a:rPr lang="es-MX" smtClean="0"/>
              <a:t>21/11/2023</a:t>
            </a:fld>
            <a:endParaRPr lang="es-MX"/>
          </a:p>
        </p:txBody>
      </p:sp>
      <p:sp>
        <p:nvSpPr>
          <p:cNvPr id="12" name="11 Marcador de número de diapositiva"/>
          <p:cNvSpPr>
            <a:spLocks noGrp="1"/>
          </p:cNvSpPr>
          <p:nvPr>
            <p:ph type="sldNum" sz="quarter" idx="16"/>
          </p:nvPr>
        </p:nvSpPr>
        <p:spPr/>
        <p:txBody>
          <a:bodyPr rtlCol="0"/>
          <a:lstStyle/>
          <a:p>
            <a:fld id="{2F54D2E2-4751-499B-BE8E-440F2C3DF017}" type="slidenum">
              <a:rPr lang="es-MX" smtClean="0"/>
              <a:t>‹Nº›</a:t>
            </a:fld>
            <a:endParaRPr lang="es-MX"/>
          </a:p>
        </p:txBody>
      </p:sp>
      <p:sp>
        <p:nvSpPr>
          <p:cNvPr id="14" name="13 Marcador de pie de página"/>
          <p:cNvSpPr>
            <a:spLocks noGrp="1"/>
          </p:cNvSpPr>
          <p:nvPr>
            <p:ph type="ftr" sz="quarter" idx="17"/>
          </p:nvPr>
        </p:nvSpPr>
        <p:spPr/>
        <p:txBody>
          <a:bodyPr rtlCol="0"/>
          <a:lstStyle/>
          <a:p>
            <a:r>
              <a:rPr lang="es-MX"/>
              <a:t>AGUIÑIGA GARCIA EDGAR</a:t>
            </a:r>
          </a:p>
        </p:txBody>
      </p:sp>
      <p:sp>
        <p:nvSpPr>
          <p:cNvPr id="16" name="15 Marcador de texto"/>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5" name="14 Marcador de texto"/>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64CD49F-A5D8-4E5F-8AAC-B9F18B95D862}" type="datetime1">
              <a:rPr lang="es-MX" smtClean="0"/>
              <a:t>21/11/2023</a:t>
            </a:fld>
            <a:endParaRPr lang="es-MX"/>
          </a:p>
        </p:txBody>
      </p:sp>
      <p:sp>
        <p:nvSpPr>
          <p:cNvPr id="4" name="3 Marcador de pie de página"/>
          <p:cNvSpPr>
            <a:spLocks noGrp="1"/>
          </p:cNvSpPr>
          <p:nvPr>
            <p:ph type="ftr" sz="quarter" idx="11"/>
          </p:nvPr>
        </p:nvSpPr>
        <p:spPr/>
        <p:txBody>
          <a:bodyPr/>
          <a:lstStyle/>
          <a:p>
            <a:r>
              <a:rPr lang="es-MX"/>
              <a:t>AGUIÑIGA GARCIA EDGAR</a:t>
            </a: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2FE35B-C6C1-4324-A393-9B151104E24A}" type="datetime1">
              <a:rPr lang="es-MX" smtClean="0"/>
              <a:t>21/11/2023</a:t>
            </a:fld>
            <a:endParaRPr lang="es-MX"/>
          </a:p>
        </p:txBody>
      </p:sp>
      <p:sp>
        <p:nvSpPr>
          <p:cNvPr id="3" name="2 Marcador de pie de página"/>
          <p:cNvSpPr>
            <a:spLocks noGrp="1"/>
          </p:cNvSpPr>
          <p:nvPr>
            <p:ph type="ftr" sz="quarter" idx="11"/>
          </p:nvPr>
        </p:nvSpPr>
        <p:spPr/>
        <p:txBody>
          <a:bodyPr/>
          <a:lstStyle/>
          <a:p>
            <a:r>
              <a:rPr lang="es-MX"/>
              <a:t>AGUIÑIGA GARCIA EDGAR</a:t>
            </a:r>
          </a:p>
        </p:txBody>
      </p:sp>
      <p:sp>
        <p:nvSpPr>
          <p:cNvPr id="4" name="3 Marcador de número de diapositiva"/>
          <p:cNvSpPr>
            <a:spLocks noGrp="1"/>
          </p:cNvSpPr>
          <p:nvPr>
            <p:ph type="sldNum" sz="quarter" idx="12"/>
          </p:nvPr>
        </p:nvSpPr>
        <p:spPr>
          <a:xfrm>
            <a:off x="0" y="6248400"/>
            <a:ext cx="711200" cy="381000"/>
          </a:xfrm>
        </p:spPr>
        <p:txBody>
          <a:bodyPr/>
          <a:lstStyle>
            <a:lvl1pPr>
              <a:defRPr>
                <a:solidFill>
                  <a:schemeClr val="tx2"/>
                </a:solidFill>
              </a:defRPr>
            </a:lvl1p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3050"/>
            <a:ext cx="10769600" cy="869950"/>
          </a:xfrm>
        </p:spPr>
        <p:txBody>
          <a:bodyPr anchor="ctr"/>
          <a:lstStyle>
            <a:lvl1pPr algn="l">
              <a:buNone/>
              <a:defRPr sz="4400" b="0"/>
            </a:lvl1p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BB1429C-A09A-4EFC-832F-1763EB8F691D}" type="datetime1">
              <a:rPr lang="es-MX" smtClean="0"/>
              <a:t>21/11/2023</a:t>
            </a:fld>
            <a:endParaRPr lang="es-MX"/>
          </a:p>
        </p:txBody>
      </p:sp>
      <p:sp>
        <p:nvSpPr>
          <p:cNvPr id="6" name="5 Marcador de pie de página"/>
          <p:cNvSpPr>
            <a:spLocks noGrp="1"/>
          </p:cNvSpPr>
          <p:nvPr>
            <p:ph type="ftr" sz="quarter" idx="11"/>
          </p:nvPr>
        </p:nvSpPr>
        <p:spPr/>
        <p:txBody>
          <a:bodyPr/>
          <a:lstStyle/>
          <a:p>
            <a:r>
              <a:rPr lang="es-MX"/>
              <a:t>AGUIÑIGA GARCIA EDGAR</a:t>
            </a: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
        <p:nvSpPr>
          <p:cNvPr id="3" name="2 Marcador de texto"/>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9" name="8 Marcador de contenido"/>
          <p:cNvSpPr>
            <a:spLocks noGrp="1"/>
          </p:cNvSpPr>
          <p:nvPr>
            <p:ph sz="quarter" idx="1"/>
          </p:nvPr>
        </p:nvSpPr>
        <p:spPr>
          <a:xfrm>
            <a:off x="3149600" y="1752600"/>
            <a:ext cx="8534400" cy="4419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8" name="7 Rectángulo"/>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s-ES"/>
              <a:t>Haga clic para modificar el estilo de título del patrón</a:t>
            </a:r>
            <a:endParaRPr kumimoji="0" lang="en-US"/>
          </a:p>
        </p:txBody>
      </p:sp>
      <p:sp>
        <p:nvSpPr>
          <p:cNvPr id="11" name="10 Rectángulo"/>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Marcador de fecha"/>
          <p:cNvSpPr>
            <a:spLocks noGrp="1"/>
          </p:cNvSpPr>
          <p:nvPr>
            <p:ph type="dt" sz="half" idx="10"/>
          </p:nvPr>
        </p:nvSpPr>
        <p:spPr>
          <a:xfrm>
            <a:off x="8331200" y="6248403"/>
            <a:ext cx="3556000" cy="365125"/>
          </a:xfrm>
        </p:spPr>
        <p:txBody>
          <a:bodyPr rtlCol="0"/>
          <a:lstStyle/>
          <a:p>
            <a:fld id="{A39F2DA3-C157-4C10-BDAF-E6EC02BC1AEB}" type="datetime1">
              <a:rPr lang="es-MX" smtClean="0"/>
              <a:t>21/11/2023</a:t>
            </a:fld>
            <a:endParaRPr lang="es-MX"/>
          </a:p>
        </p:txBody>
      </p:sp>
      <p:sp>
        <p:nvSpPr>
          <p:cNvPr id="13" name="12 Marcador de número de diapositiva"/>
          <p:cNvSpPr>
            <a:spLocks noGrp="1"/>
          </p:cNvSpPr>
          <p:nvPr>
            <p:ph type="sldNum" sz="quarter" idx="11"/>
          </p:nvPr>
        </p:nvSpPr>
        <p:spPr>
          <a:xfrm>
            <a:off x="0" y="4667249"/>
            <a:ext cx="1930400" cy="663578"/>
          </a:xfrm>
        </p:spPr>
        <p:txBody>
          <a:bodyPr rtlCol="0"/>
          <a:lstStyle>
            <a:lvl1pPr>
              <a:defRPr sz="2800"/>
            </a:lvl1pPr>
          </a:lstStyle>
          <a:p>
            <a:fld id="{2F54D2E2-4751-499B-BE8E-440F2C3DF017}" type="slidenum">
              <a:rPr lang="es-MX" smtClean="0"/>
              <a:t>‹Nº›</a:t>
            </a:fld>
            <a:endParaRPr lang="es-MX"/>
          </a:p>
        </p:txBody>
      </p:sp>
      <p:sp>
        <p:nvSpPr>
          <p:cNvPr id="14" name="13 Marcador de pie de página"/>
          <p:cNvSpPr>
            <a:spLocks noGrp="1"/>
          </p:cNvSpPr>
          <p:nvPr>
            <p:ph type="ftr" sz="quarter" idx="12"/>
          </p:nvPr>
        </p:nvSpPr>
        <p:spPr>
          <a:xfrm>
            <a:off x="2133600" y="6248209"/>
            <a:ext cx="6096000" cy="365125"/>
          </a:xfrm>
        </p:spPr>
        <p:txBody>
          <a:bodyPr rtlCol="0"/>
          <a:lstStyle/>
          <a:p>
            <a:r>
              <a:rPr lang="es-MX"/>
              <a:t>AGUIÑIGA GARCIA EDGAR</a:t>
            </a:r>
          </a:p>
        </p:txBody>
      </p:sp>
      <p:sp>
        <p:nvSpPr>
          <p:cNvPr id="3" name="2 Marcador de posición de imagen"/>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s-ES"/>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12800" y="228600"/>
            <a:ext cx="10871200" cy="9906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A1209C8A-997B-4422-9656-DD857FA17BC8}" type="datetime1">
              <a:rPr lang="es-MX" smtClean="0"/>
              <a:t>21/11/2023</a:t>
            </a:fld>
            <a:endParaRPr lang="es-MX"/>
          </a:p>
        </p:txBody>
      </p:sp>
      <p:sp>
        <p:nvSpPr>
          <p:cNvPr id="3" name="2 Marcador de pie de página"/>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r>
              <a:rPr lang="es-MX"/>
              <a:t>AGUIÑIGA GARCIA EDGAR</a:t>
            </a:r>
          </a:p>
        </p:txBody>
      </p:sp>
      <p:sp>
        <p:nvSpPr>
          <p:cNvPr id="7" name="6 Rectángulo"/>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22 Marcador de número de diapositiva"/>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F54D2E2-4751-499B-BE8E-440F2C3DF017}"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png"/><Relationship Id="rId11" Type="http://schemas.openxmlformats.org/officeDocument/2006/relationships/oleObject" Target="../embeddings/oleObject19.bin"/><Relationship Id="rId5" Type="http://schemas.openxmlformats.org/officeDocument/2006/relationships/image" Target="../media/image4.jpeg"/><Relationship Id="rId10" Type="http://schemas.openxmlformats.org/officeDocument/2006/relationships/image" Target="../media/image8.wmf"/><Relationship Id="rId4" Type="http://schemas.openxmlformats.org/officeDocument/2006/relationships/image" Target="../media/image3.gif"/><Relationship Id="rId9"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7.png"/><Relationship Id="rId12" Type="http://schemas.openxmlformats.org/officeDocument/2006/relationships/image" Target="../media/image23.png"/><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9.v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8.wmf"/><Relationship Id="rId10" Type="http://schemas.openxmlformats.org/officeDocument/2006/relationships/image" Target="../media/image21.png"/><Relationship Id="rId4" Type="http://schemas.openxmlformats.org/officeDocument/2006/relationships/image" Target="../media/image3.gi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12.xml"/><Relationship Id="rId7" Type="http://schemas.openxmlformats.org/officeDocument/2006/relationships/image" Target="../media/image7.png"/><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png"/><Relationship Id="rId11" Type="http://schemas.openxmlformats.org/officeDocument/2006/relationships/oleObject" Target="../embeddings/oleObject24.bin"/><Relationship Id="rId5" Type="http://schemas.openxmlformats.org/officeDocument/2006/relationships/image" Target="../media/image4.jpeg"/><Relationship Id="rId10" Type="http://schemas.openxmlformats.org/officeDocument/2006/relationships/image" Target="../media/image8.wmf"/><Relationship Id="rId4" Type="http://schemas.openxmlformats.org/officeDocument/2006/relationships/image" Target="../media/image3.gif"/><Relationship Id="rId9"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9.wmf"/><Relationship Id="rId10" Type="http://schemas.openxmlformats.org/officeDocument/2006/relationships/image" Target="../media/image21.png"/><Relationship Id="rId4" Type="http://schemas.openxmlformats.org/officeDocument/2006/relationships/image" Target="../media/image3.gif"/><Relationship Id="rId9" Type="http://schemas.openxmlformats.org/officeDocument/2006/relationships/image" Target="../media/image25.png"/><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9.wmf"/><Relationship Id="rId3" Type="http://schemas.openxmlformats.org/officeDocument/2006/relationships/notesSlide" Target="../notesSlides/notesSlide14.xml"/><Relationship Id="rId7" Type="http://schemas.openxmlformats.org/officeDocument/2006/relationships/image" Target="../media/image7.png"/><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png"/><Relationship Id="rId11" Type="http://schemas.openxmlformats.org/officeDocument/2006/relationships/image" Target="../media/image8.wmf"/><Relationship Id="rId5" Type="http://schemas.openxmlformats.org/officeDocument/2006/relationships/image" Target="../media/image4.jpeg"/><Relationship Id="rId10" Type="http://schemas.openxmlformats.org/officeDocument/2006/relationships/oleObject" Target="../embeddings/oleObject26.bin"/><Relationship Id="rId4" Type="http://schemas.openxmlformats.org/officeDocument/2006/relationships/image" Target="../media/image3.gif"/><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13" Type="http://schemas.openxmlformats.org/officeDocument/2006/relationships/image" Target="../media/image9.wmf"/><Relationship Id="rId3" Type="http://schemas.openxmlformats.org/officeDocument/2006/relationships/notesSlide" Target="../notesSlides/notesSlide15.xml"/><Relationship Id="rId7" Type="http://schemas.openxmlformats.org/officeDocument/2006/relationships/image" Target="../media/image7.png"/><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png"/><Relationship Id="rId11" Type="http://schemas.openxmlformats.org/officeDocument/2006/relationships/image" Target="../media/image8.wmf"/><Relationship Id="rId5" Type="http://schemas.openxmlformats.org/officeDocument/2006/relationships/image" Target="../media/image4.jpeg"/><Relationship Id="rId10" Type="http://schemas.openxmlformats.org/officeDocument/2006/relationships/oleObject" Target="../embeddings/oleObject28.bin"/><Relationship Id="rId4" Type="http://schemas.openxmlformats.org/officeDocument/2006/relationships/image" Target="../media/image3.gif"/><Relationship Id="rId9" Type="http://schemas.openxmlformats.org/officeDocument/2006/relationships/image" Target="../media/image18.png"/><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gif"/><Relationship Id="rId9" Type="http://schemas.openxmlformats.org/officeDocument/2006/relationships/image" Target="../media/image13.wmf"/></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0.jp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gif"/><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gif"/><Relationship Id="rId7" Type="http://schemas.openxmlformats.org/officeDocument/2006/relationships/image" Target="../media/image20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5.png"/><Relationship Id="rId10" Type="http://schemas.openxmlformats.org/officeDocument/2006/relationships/slide" Target="slide2.xml"/><Relationship Id="rId4" Type="http://schemas.openxmlformats.org/officeDocument/2006/relationships/image" Target="../media/image4.jpe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8.wmf"/><Relationship Id="rId4" Type="http://schemas.openxmlformats.org/officeDocument/2006/relationships/image" Target="../media/image3.gif"/><Relationship Id="rId9"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8.wmf"/><Relationship Id="rId4" Type="http://schemas.openxmlformats.org/officeDocument/2006/relationships/image" Target="../media/image3.gif"/><Relationship Id="rId9"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9.wmf"/><Relationship Id="rId3" Type="http://schemas.openxmlformats.org/officeDocument/2006/relationships/notesSlide" Target="../notesSlides/notesSlide23.xml"/><Relationship Id="rId7" Type="http://schemas.openxmlformats.org/officeDocument/2006/relationships/image" Target="../media/image7.png"/><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png"/><Relationship Id="rId11" Type="http://schemas.openxmlformats.org/officeDocument/2006/relationships/image" Target="../media/image31.png"/><Relationship Id="rId5" Type="http://schemas.openxmlformats.org/officeDocument/2006/relationships/image" Target="../media/image4.jpeg"/><Relationship Id="rId10" Type="http://schemas.openxmlformats.org/officeDocument/2006/relationships/image" Target="../media/image30.png"/><Relationship Id="rId4" Type="http://schemas.openxmlformats.org/officeDocument/2006/relationships/image" Target="../media/image3.gif"/><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4.xml"/><Relationship Id="rId7" Type="http://schemas.openxmlformats.org/officeDocument/2006/relationships/image" Target="../media/image7.png"/><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png"/><Relationship Id="rId11" Type="http://schemas.openxmlformats.org/officeDocument/2006/relationships/oleObject" Target="../embeddings/oleObject35.bin"/><Relationship Id="rId5" Type="http://schemas.openxmlformats.org/officeDocument/2006/relationships/image" Target="../media/image4.jpeg"/><Relationship Id="rId10" Type="http://schemas.openxmlformats.org/officeDocument/2006/relationships/image" Target="../media/image28.wmf"/><Relationship Id="rId4" Type="http://schemas.openxmlformats.org/officeDocument/2006/relationships/image" Target="../media/image3.gif"/><Relationship Id="rId9"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30.wmf"/><Relationship Id="rId3" Type="http://schemas.openxmlformats.org/officeDocument/2006/relationships/notesSlide" Target="../notesSlides/notesSlide25.xml"/><Relationship Id="rId7" Type="http://schemas.openxmlformats.org/officeDocument/2006/relationships/image" Target="../media/image7.png"/><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jpeg"/><Relationship Id="rId10" Type="http://schemas.openxmlformats.org/officeDocument/2006/relationships/image" Target="../media/image34.png"/><Relationship Id="rId4" Type="http://schemas.openxmlformats.org/officeDocument/2006/relationships/image" Target="../media/image3.gif"/><Relationship Id="rId9" Type="http://schemas.openxmlformats.org/officeDocument/2006/relationships/image" Target="../media/image260.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8.wmf"/><Relationship Id="rId4" Type="http://schemas.openxmlformats.org/officeDocument/2006/relationships/image" Target="../media/image3.gif"/><Relationship Id="rId9"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8.wmf"/><Relationship Id="rId5" Type="http://schemas.openxmlformats.org/officeDocument/2006/relationships/image" Target="../media/image4.jpeg"/><Relationship Id="rId10" Type="http://schemas.openxmlformats.org/officeDocument/2006/relationships/oleObject" Target="../embeddings/oleObject1.bin"/><Relationship Id="rId4" Type="http://schemas.openxmlformats.org/officeDocument/2006/relationships/image" Target="../media/image3.gif"/><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png"/><Relationship Id="rId11" Type="http://schemas.openxmlformats.org/officeDocument/2006/relationships/image" Target="../media/image28.wmf"/><Relationship Id="rId5" Type="http://schemas.openxmlformats.org/officeDocument/2006/relationships/image" Target="../media/image4.jpeg"/><Relationship Id="rId10" Type="http://schemas.openxmlformats.org/officeDocument/2006/relationships/oleObject" Target="../embeddings/oleObject38.bin"/><Relationship Id="rId4" Type="http://schemas.openxmlformats.org/officeDocument/2006/relationships/image" Target="../media/image3.gif"/><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4.jpeg"/><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gif"/><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2.wmf"/><Relationship Id="rId3" Type="http://schemas.openxmlformats.org/officeDocument/2006/relationships/image" Target="../media/image4.jpeg"/><Relationship Id="rId7" Type="http://schemas.openxmlformats.org/officeDocument/2006/relationships/image" Target="../media/image32.png"/><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31.wmf"/><Relationship Id="rId4" Type="http://schemas.openxmlformats.org/officeDocument/2006/relationships/image" Target="../media/image3.gif"/><Relationship Id="rId9"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2.xml"/><Relationship Id="rId3" Type="http://schemas.openxmlformats.org/officeDocument/2006/relationships/image" Target="../media/image4.jpeg"/><Relationship Id="rId7" Type="http://schemas.openxmlformats.org/officeDocument/2006/relationships/image" Target="../media/image32.png"/><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png"/><Relationship Id="rId11" Type="http://schemas.openxmlformats.org/officeDocument/2006/relationships/oleObject" Target="../embeddings/oleObject43.bin"/><Relationship Id="rId5" Type="http://schemas.openxmlformats.org/officeDocument/2006/relationships/image" Target="../media/image7.png"/><Relationship Id="rId15" Type="http://schemas.openxmlformats.org/officeDocument/2006/relationships/image" Target="../media/image34.wmf"/><Relationship Id="rId10" Type="http://schemas.openxmlformats.org/officeDocument/2006/relationships/image" Target="../media/image33.wmf"/><Relationship Id="rId4" Type="http://schemas.openxmlformats.org/officeDocument/2006/relationships/image" Target="../media/image3.gif"/><Relationship Id="rId9" Type="http://schemas.openxmlformats.org/officeDocument/2006/relationships/oleObject" Target="../embeddings/oleObject42.bin"/><Relationship Id="rId1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4.jpeg"/><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gif"/><Relationship Id="rId9"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7.png"/><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3.gif"/><Relationship Id="rId5" Type="http://schemas.openxmlformats.org/officeDocument/2006/relationships/image" Target="../media/image4.jpeg"/><Relationship Id="rId4" Type="http://schemas.openxmlformats.org/officeDocument/2006/relationships/image" Target="../media/image5.png"/><Relationship Id="rId9"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3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31.wmf"/><Relationship Id="rId4" Type="http://schemas.openxmlformats.org/officeDocument/2006/relationships/image" Target="../media/image39.png"/><Relationship Id="rId9" Type="http://schemas.openxmlformats.org/officeDocument/2006/relationships/oleObject" Target="../embeddings/oleObject47.bin"/></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file:///C:\Users\Edgar\Desktop\Presentaciones%20Rigideces%20MD\MENU%20RIGIDECES.pptx#-1,2,Contenido"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jpeg"/><Relationship Id="rId15" Type="http://schemas.openxmlformats.org/officeDocument/2006/relationships/image" Target="../media/image9.wmf"/><Relationship Id="rId10" Type="http://schemas.openxmlformats.org/officeDocument/2006/relationships/image" Target="../media/image11.png"/><Relationship Id="rId4" Type="http://schemas.openxmlformats.org/officeDocument/2006/relationships/image" Target="../media/image3.gif"/><Relationship Id="rId1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oleObject" Target="../embeddings/oleObject5.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3.v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jpeg"/><Relationship Id="rId15" Type="http://schemas.openxmlformats.org/officeDocument/2006/relationships/image" Target="../media/image9.wmf"/><Relationship Id="rId4" Type="http://schemas.openxmlformats.org/officeDocument/2006/relationships/image" Target="../media/image3.gi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4.vml"/><Relationship Id="rId6" Type="http://schemas.openxmlformats.org/officeDocument/2006/relationships/image" Target="../media/image5.png"/><Relationship Id="rId11" Type="http://schemas.openxmlformats.org/officeDocument/2006/relationships/oleObject" Target="../embeddings/oleObject8.bin"/><Relationship Id="rId5" Type="http://schemas.openxmlformats.org/officeDocument/2006/relationships/image" Target="../media/image4.jpeg"/><Relationship Id="rId15" Type="http://schemas.openxmlformats.org/officeDocument/2006/relationships/oleObject" Target="../embeddings/oleObject10.bin"/><Relationship Id="rId10" Type="http://schemas.openxmlformats.org/officeDocument/2006/relationships/image" Target="../media/image16.png"/><Relationship Id="rId4" Type="http://schemas.openxmlformats.org/officeDocument/2006/relationships/image" Target="../media/image3.gif"/><Relationship Id="rId9" Type="http://schemas.openxmlformats.org/officeDocument/2006/relationships/image" Target="../media/image15.png"/><Relationship Id="rId1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jpeg"/><Relationship Id="rId15" Type="http://schemas.openxmlformats.org/officeDocument/2006/relationships/image" Target="../media/image9.wmf"/><Relationship Id="rId10" Type="http://schemas.openxmlformats.org/officeDocument/2006/relationships/image" Target="../media/image11.png"/><Relationship Id="rId4" Type="http://schemas.openxmlformats.org/officeDocument/2006/relationships/image" Target="../media/image3.gif"/><Relationship Id="rId1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9.wmf"/><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png"/><Relationship Id="rId11" Type="http://schemas.openxmlformats.org/officeDocument/2006/relationships/image" Target="../media/image8.wmf"/><Relationship Id="rId5" Type="http://schemas.openxmlformats.org/officeDocument/2006/relationships/image" Target="../media/image4.jpeg"/><Relationship Id="rId15" Type="http://schemas.openxmlformats.org/officeDocument/2006/relationships/image" Target="../media/image12.wmf"/><Relationship Id="rId10" Type="http://schemas.openxmlformats.org/officeDocument/2006/relationships/oleObject" Target="../embeddings/oleObject13.bin"/><Relationship Id="rId4" Type="http://schemas.openxmlformats.org/officeDocument/2006/relationships/image" Target="../media/image3.gif"/><Relationship Id="rId9" Type="http://schemas.openxmlformats.org/officeDocument/2006/relationships/image" Target="../media/image17.png"/><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wmf"/><Relationship Id="rId3" Type="http://schemas.openxmlformats.org/officeDocument/2006/relationships/notesSlide" Target="../notesSlides/notesSlide8.xml"/><Relationship Id="rId7" Type="http://schemas.openxmlformats.org/officeDocument/2006/relationships/image" Target="../media/image7.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jpeg"/><Relationship Id="rId15" Type="http://schemas.openxmlformats.org/officeDocument/2006/relationships/image" Target="../media/image9.wmf"/><Relationship Id="rId10" Type="http://schemas.openxmlformats.org/officeDocument/2006/relationships/image" Target="../media/image11.png"/><Relationship Id="rId4" Type="http://schemas.openxmlformats.org/officeDocument/2006/relationships/image" Target="../media/image3.gif"/><Relationship Id="rId1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99360" y="2274435"/>
            <a:ext cx="8083624" cy="3418711"/>
          </a:xfrm>
        </p:spPr>
        <p:txBody>
          <a:bodyPr>
            <a:normAutofit fontScale="90000"/>
          </a:bodyPr>
          <a:lstStyle/>
          <a:p>
            <a:pPr algn="ctr"/>
            <a:r>
              <a:rPr lang="es-MX" sz="2800" b="1" dirty="0">
                <a:solidFill>
                  <a:schemeClr val="bg1"/>
                </a:solidFill>
              </a:rPr>
              <a:t>Análisis estructural avanzado</a:t>
            </a:r>
            <a:br>
              <a:rPr lang="es-MX" sz="2800" b="1" dirty="0">
                <a:solidFill>
                  <a:schemeClr val="bg1"/>
                </a:solidFill>
              </a:rPr>
            </a:br>
            <a:r>
              <a:rPr lang="es-MX" sz="2800" b="1" dirty="0">
                <a:solidFill>
                  <a:schemeClr val="bg1"/>
                </a:solidFill>
              </a:rPr>
              <a:t/>
            </a:r>
            <a:br>
              <a:rPr lang="es-MX" sz="2800" b="1" dirty="0">
                <a:solidFill>
                  <a:schemeClr val="bg1"/>
                </a:solidFill>
              </a:rPr>
            </a:br>
            <a:r>
              <a:rPr lang="es-ES" sz="2800" b="1" dirty="0">
                <a:solidFill>
                  <a:schemeClr val="bg1"/>
                </a:solidFill>
              </a:rPr>
              <a:t>INGENIERÍA CIVIL  </a:t>
            </a:r>
            <a:br>
              <a:rPr lang="es-ES" sz="2800" b="1" dirty="0">
                <a:solidFill>
                  <a:schemeClr val="bg1"/>
                </a:solidFill>
              </a:rPr>
            </a:br>
            <a:r>
              <a:rPr lang="es-ES" sz="2800" b="1" dirty="0">
                <a:solidFill>
                  <a:schemeClr val="bg1"/>
                </a:solidFill>
              </a:rPr>
              <a:t/>
            </a:r>
            <a:br>
              <a:rPr lang="es-ES" sz="2800" b="1" dirty="0">
                <a:solidFill>
                  <a:schemeClr val="bg1"/>
                </a:solidFill>
              </a:rPr>
            </a:br>
            <a:r>
              <a:rPr lang="es-ES" sz="2800" b="1" u="sng" dirty="0">
                <a:solidFill>
                  <a:schemeClr val="bg1"/>
                </a:solidFill>
              </a:rPr>
              <a:t>DOCENTE: </a:t>
            </a:r>
            <a:br>
              <a:rPr lang="es-ES" sz="2800" b="1" u="sng" dirty="0">
                <a:solidFill>
                  <a:schemeClr val="bg1"/>
                </a:solidFill>
              </a:rPr>
            </a:br>
            <a:r>
              <a:rPr lang="es-ES" sz="2800" dirty="0">
                <a:solidFill>
                  <a:schemeClr val="bg1"/>
                </a:solidFill>
              </a:rPr>
              <a:t>M.C. ANTONIO DANIEL MARTÍNEZ DIBENE</a:t>
            </a:r>
            <a:br>
              <a:rPr lang="es-ES" sz="2800" dirty="0">
                <a:solidFill>
                  <a:schemeClr val="bg1"/>
                </a:solidFill>
              </a:rPr>
            </a:br>
            <a:r>
              <a:rPr lang="es-ES" sz="2800" dirty="0">
                <a:solidFill>
                  <a:schemeClr val="bg1"/>
                </a:solidFill>
              </a:rPr>
              <a:t/>
            </a:r>
            <a:br>
              <a:rPr lang="es-ES" sz="2800" dirty="0">
                <a:solidFill>
                  <a:schemeClr val="bg1"/>
                </a:solidFill>
              </a:rPr>
            </a:br>
            <a:r>
              <a:rPr lang="es-ES" sz="2800" b="1" dirty="0">
                <a:solidFill>
                  <a:schemeClr val="bg1"/>
                </a:solidFill>
              </a:rPr>
              <a:t>UNIDAD III: </a:t>
            </a:r>
            <a:r>
              <a:rPr lang="es-ES" sz="2800" dirty="0">
                <a:solidFill>
                  <a:schemeClr val="bg1"/>
                </a:solidFill>
              </a:rPr>
              <a:t>RIGIDECES</a:t>
            </a:r>
            <a:br>
              <a:rPr lang="es-ES" sz="2800" dirty="0">
                <a:solidFill>
                  <a:schemeClr val="bg1"/>
                </a:solidFill>
              </a:rPr>
            </a:br>
            <a:r>
              <a:rPr lang="es-ES" sz="2800" dirty="0">
                <a:solidFill>
                  <a:schemeClr val="bg1"/>
                </a:solidFill>
              </a:rPr>
              <a:t/>
            </a:r>
            <a:br>
              <a:rPr lang="es-ES" sz="2800" dirty="0">
                <a:solidFill>
                  <a:schemeClr val="bg1"/>
                </a:solidFill>
              </a:rPr>
            </a:br>
            <a:r>
              <a:rPr lang="es-ES" sz="2800" b="1" dirty="0">
                <a:solidFill>
                  <a:schemeClr val="bg1"/>
                </a:solidFill>
              </a:rPr>
              <a:t>TEMA: </a:t>
            </a:r>
            <a:r>
              <a:rPr lang="es-ES" sz="2800" b="1" u="sng" cap="none" dirty="0">
                <a:ln w="9525">
                  <a:solidFill>
                    <a:schemeClr val="bg1"/>
                  </a:solidFill>
                  <a:prstDash val="solid"/>
                </a:ln>
                <a:solidFill>
                  <a:srgbClr val="FFFF00"/>
                </a:solidFill>
                <a:effectLst>
                  <a:outerShdw blurRad="12700" dist="38100" dir="2700000" algn="tl" rotWithShape="0">
                    <a:schemeClr val="bg1">
                      <a:lumMod val="50000"/>
                    </a:schemeClr>
                  </a:outerShdw>
                </a:effectLst>
              </a:rPr>
              <a:t>VIGAS</a:t>
            </a:r>
            <a:endParaRPr lang="es-MX" sz="2800" b="1" u="sng" cap="none"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4"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sp>
        <p:nvSpPr>
          <p:cNvPr id="11" name="CuadroTexto 10"/>
          <p:cNvSpPr txBox="1"/>
          <p:nvPr/>
        </p:nvSpPr>
        <p:spPr>
          <a:xfrm>
            <a:off x="2135560" y="396343"/>
            <a:ext cx="7689235" cy="646331"/>
          </a:xfrm>
          <a:prstGeom prst="rect">
            <a:avLst/>
          </a:prstGeom>
          <a:noFill/>
        </p:spPr>
        <p:txBody>
          <a:bodyPr wrap="square" rtlCol="0">
            <a:spAutoFit/>
          </a:bodyPr>
          <a:lstStyle/>
          <a:p>
            <a:pPr algn="ctr"/>
            <a:r>
              <a:rPr lang="x-none" sz="3600" b="1" dirty="0">
                <a:solidFill>
                  <a:schemeClr val="bg1"/>
                </a:solidFill>
              </a:rPr>
              <a:t>INSTITUTO TECNOLÒGICO DE LA PAZ </a:t>
            </a:r>
          </a:p>
        </p:txBody>
      </p:sp>
      <p:pic>
        <p:nvPicPr>
          <p:cNvPr id="12"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4"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p:cNvPicPr>
            <a:picLocks noChangeAspect="1"/>
          </p:cNvPicPr>
          <p:nvPr/>
        </p:nvPicPr>
        <p:blipFill>
          <a:blip r:embed="rId5"/>
          <a:stretch>
            <a:fillRect/>
          </a:stretch>
        </p:blipFill>
        <p:spPr>
          <a:xfrm>
            <a:off x="1537786" y="1628800"/>
            <a:ext cx="4106398" cy="4220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10</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CuadroTexto 10"/>
          <p:cNvSpPr txBox="1"/>
          <p:nvPr/>
        </p:nvSpPr>
        <p:spPr>
          <a:xfrm>
            <a:off x="2694145" y="547568"/>
            <a:ext cx="70633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Momentos de Empotramiento Perfecto del Miembro 3</a:t>
            </a:r>
          </a:p>
        </p:txBody>
      </p:sp>
      <p:sp>
        <p:nvSpPr>
          <p:cNvPr id="19" name="Subtítulo 2"/>
          <p:cNvSpPr txBox="1">
            <a:spLocks/>
          </p:cNvSpPr>
          <p:nvPr/>
        </p:nvSpPr>
        <p:spPr>
          <a:xfrm>
            <a:off x="7086542" y="1853384"/>
            <a:ext cx="4926350" cy="553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1800" dirty="0"/>
              <a:t>Esta barra no tiene cargas aplicadas, por lo tanto el vector de cargas equivalentes es cero.</a:t>
            </a:r>
          </a:p>
          <a:p>
            <a:endParaRPr lang="es-MX" dirty="0"/>
          </a:p>
          <a:p>
            <a:pPr algn="l"/>
            <a:endParaRPr lang="es-MX" dirty="0"/>
          </a:p>
        </p:txBody>
      </p:sp>
      <p:graphicFrame>
        <p:nvGraphicFramePr>
          <p:cNvPr id="18" name="Objeto 17"/>
          <p:cNvGraphicFramePr>
            <a:graphicFrameLocks noChangeAspect="1"/>
          </p:cNvGraphicFramePr>
          <p:nvPr>
            <p:extLst>
              <p:ext uri="{D42A27DB-BD31-4B8C-83A1-F6EECF244321}">
                <p14:modId xmlns:p14="http://schemas.microsoft.com/office/powerpoint/2010/main" val="126194700"/>
              </p:ext>
            </p:extLst>
          </p:nvPr>
        </p:nvGraphicFramePr>
        <p:xfrm>
          <a:off x="464619" y="1598670"/>
          <a:ext cx="6316464" cy="2221342"/>
        </p:xfrm>
        <a:graphic>
          <a:graphicData uri="http://schemas.openxmlformats.org/presentationml/2006/ole">
            <mc:AlternateContent xmlns:mc="http://schemas.openxmlformats.org/markup-compatibility/2006">
              <mc:Choice xmlns:v="urn:schemas-microsoft-com:vml" Requires="v">
                <p:oleObj spid="_x0000_s8316" name="AutoCAD Drawing" r:id="rId9" imgW="10782360" imgH="4619520" progId="AutoCAD.Drawing.18">
                  <p:embed/>
                </p:oleObj>
              </mc:Choice>
              <mc:Fallback>
                <p:oleObj name="AutoCAD Drawing" r:id="rId9" imgW="10782360" imgH="4619520" progId="AutoCAD.Drawing.18">
                  <p:embed/>
                  <p:pic>
                    <p:nvPicPr>
                      <p:cNvPr id="0" name=""/>
                      <p:cNvPicPr/>
                      <p:nvPr/>
                    </p:nvPicPr>
                    <p:blipFill>
                      <a:blip r:embed="rId10"/>
                      <a:stretch>
                        <a:fillRect/>
                      </a:stretch>
                    </p:blipFill>
                    <p:spPr>
                      <a:xfrm>
                        <a:off x="464619" y="1598670"/>
                        <a:ext cx="6316464" cy="2221342"/>
                      </a:xfrm>
                      <a:prstGeom prst="rect">
                        <a:avLst/>
                      </a:prstGeom>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1779475526"/>
              </p:ext>
            </p:extLst>
          </p:nvPr>
        </p:nvGraphicFramePr>
        <p:xfrm>
          <a:off x="272588" y="3603205"/>
          <a:ext cx="6615500" cy="2130051"/>
        </p:xfrm>
        <a:graphic>
          <a:graphicData uri="http://schemas.openxmlformats.org/presentationml/2006/ole">
            <mc:AlternateContent xmlns:mc="http://schemas.openxmlformats.org/markup-compatibility/2006">
              <mc:Choice xmlns:v="urn:schemas-microsoft-com:vml" Requires="v">
                <p:oleObj spid="_x0000_s8317" name="AutoCAD Drawing" r:id="rId11" imgW="10782360" imgH="4619520" progId="AutoCAD.Drawing.18">
                  <p:embed/>
                </p:oleObj>
              </mc:Choice>
              <mc:Fallback>
                <p:oleObj name="AutoCAD Drawing" r:id="rId11" imgW="10782360" imgH="4619520" progId="AutoCAD.Drawing.18">
                  <p:embed/>
                  <p:pic>
                    <p:nvPicPr>
                      <p:cNvPr id="0" name=""/>
                      <p:cNvPicPr/>
                      <p:nvPr/>
                    </p:nvPicPr>
                    <p:blipFill>
                      <a:blip r:embed="rId12"/>
                      <a:stretch>
                        <a:fillRect/>
                      </a:stretch>
                    </p:blipFill>
                    <p:spPr>
                      <a:xfrm>
                        <a:off x="272588" y="3603205"/>
                        <a:ext cx="6615500" cy="2130051"/>
                      </a:xfrm>
                      <a:prstGeom prst="rect">
                        <a:avLst/>
                      </a:prstGeom>
                    </p:spPr>
                  </p:pic>
                </p:oleObj>
              </mc:Fallback>
            </mc:AlternateContent>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1981975425"/>
              </p:ext>
            </p:extLst>
          </p:nvPr>
        </p:nvGraphicFramePr>
        <p:xfrm>
          <a:off x="8580501" y="3048633"/>
          <a:ext cx="2520730" cy="1542757"/>
        </p:xfrm>
        <a:graphic>
          <a:graphicData uri="http://schemas.openxmlformats.org/drawingml/2006/table">
            <a:tbl>
              <a:tblPr>
                <a:tableStyleId>{5C22544A-7EE6-4342-B048-85BDC9FD1C3A}</a:tableStyleId>
              </a:tblPr>
              <a:tblGrid>
                <a:gridCol w="669453">
                  <a:extLst>
                    <a:ext uri="{9D8B030D-6E8A-4147-A177-3AD203B41FA5}">
                      <a16:colId xmlns:a16="http://schemas.microsoft.com/office/drawing/2014/main" val="20000"/>
                    </a:ext>
                  </a:extLst>
                </a:gridCol>
                <a:gridCol w="563432">
                  <a:extLst>
                    <a:ext uri="{9D8B030D-6E8A-4147-A177-3AD203B41FA5}">
                      <a16:colId xmlns:a16="http://schemas.microsoft.com/office/drawing/2014/main" val="20001"/>
                    </a:ext>
                  </a:extLst>
                </a:gridCol>
                <a:gridCol w="724413">
                  <a:extLst>
                    <a:ext uri="{9D8B030D-6E8A-4147-A177-3AD203B41FA5}">
                      <a16:colId xmlns:a16="http://schemas.microsoft.com/office/drawing/2014/main" val="20002"/>
                    </a:ext>
                  </a:extLst>
                </a:gridCol>
                <a:gridCol w="563432">
                  <a:extLst>
                    <a:ext uri="{9D8B030D-6E8A-4147-A177-3AD203B41FA5}">
                      <a16:colId xmlns:a16="http://schemas.microsoft.com/office/drawing/2014/main" val="20003"/>
                    </a:ext>
                  </a:extLst>
                </a:gridCol>
              </a:tblGrid>
              <a:tr h="237272">
                <a:tc gridSpan="4">
                  <a:txBody>
                    <a:bodyPr/>
                    <a:lstStyle/>
                    <a:p>
                      <a:pPr algn="ctr" rtl="0" fontAlgn="b"/>
                      <a:r>
                        <a:rPr lang="es-MX" sz="1400" b="1" u="none" strike="noStrike" dirty="0" err="1">
                          <a:solidFill>
                            <a:schemeClr val="tx1"/>
                          </a:solidFill>
                          <a:effectLst/>
                        </a:rPr>
                        <a:t>Antihorario</a:t>
                      </a:r>
                      <a:r>
                        <a:rPr lang="es-MX" sz="1400" b="1" u="none" strike="noStrike" dirty="0">
                          <a:solidFill>
                            <a:schemeClr val="tx1"/>
                          </a:solidFill>
                          <a:effectLst/>
                        </a:rPr>
                        <a:t> Positivo</a:t>
                      </a:r>
                      <a:endParaRPr lang="es-MX" sz="1400" b="1" i="0" u="none" strike="noStrike" dirty="0">
                        <a:solidFill>
                          <a:schemeClr val="tx1"/>
                        </a:solidFill>
                        <a:effectLst/>
                        <a:latin typeface="Tw Cen MT" panose="020B0602020104020603" pitchFamily="34" charset="0"/>
                      </a:endParaRPr>
                    </a:p>
                  </a:txBody>
                  <a:tcPr marL="9525" marR="9525" marT="9525" marB="0" anchor="b">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66784">
                <a:tc>
                  <a:txBody>
                    <a:bodyPr/>
                    <a:lstStyle/>
                    <a:p>
                      <a:pPr algn="ctr" fontAlgn="ctr"/>
                      <a:r>
                        <a:rPr lang="es-MX" sz="1800" u="none" strike="noStrike">
                          <a:effectLst/>
                        </a:rPr>
                        <a:t> </a:t>
                      </a:r>
                      <a:endParaRPr lang="es-MX" sz="1800" b="0" i="0" u="none" strike="noStrike">
                        <a:solidFill>
                          <a:srgbClr val="000000"/>
                        </a:solidFill>
                        <a:effectLst/>
                        <a:latin typeface="Arial" panose="020B0604020202020204" pitchFamily="34" charset="0"/>
                      </a:endParaRPr>
                    </a:p>
                  </a:txBody>
                  <a:tcPr marL="9525" marR="9525" marT="9525" marB="0" anchor="ctr">
                    <a:solidFill>
                      <a:srgbClr val="FFFFCC"/>
                    </a:solidFill>
                  </a:tcPr>
                </a:tc>
                <a:tc>
                  <a:txBody>
                    <a:bodyPr/>
                    <a:lstStyle/>
                    <a:p>
                      <a:pPr algn="ctr" fontAlgn="ctr"/>
                      <a:r>
                        <a:rPr lang="es-MX" sz="1800" u="none" strike="noStrike" dirty="0">
                          <a:effectLst/>
                        </a:rPr>
                        <a:t> </a:t>
                      </a:r>
                      <a:endParaRPr lang="es-MX" sz="1800" b="0" i="0" u="none" strike="noStrike" dirty="0">
                        <a:solidFill>
                          <a:srgbClr val="000000"/>
                        </a:solidFill>
                        <a:effectLst/>
                        <a:latin typeface="Arial" panose="020B0604020202020204" pitchFamily="34" charset="0"/>
                      </a:endParaRPr>
                    </a:p>
                  </a:txBody>
                  <a:tcPr marL="9525" marR="9525" marT="9525" marB="0" anchor="ctr">
                    <a:solidFill>
                      <a:srgbClr val="FFFFCC"/>
                    </a:solidFill>
                  </a:tcPr>
                </a:tc>
                <a:tc>
                  <a:txBody>
                    <a:bodyPr/>
                    <a:lstStyle/>
                    <a:p>
                      <a:pPr algn="ctr" rtl="0" fontAlgn="b"/>
                      <a:r>
                        <a:rPr lang="es-MX" sz="1600" u="none" strike="noStrike" dirty="0" err="1">
                          <a:effectLst/>
                        </a:rPr>
                        <a:t>React</a:t>
                      </a:r>
                      <a:endParaRPr lang="es-MX" sz="16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600" u="none" strike="noStrike" dirty="0">
                          <a:effectLst/>
                        </a:rPr>
                        <a:t>Activo</a:t>
                      </a:r>
                      <a:endParaRPr lang="es-MX" sz="16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1"/>
                  </a:ext>
                </a:extLst>
              </a:tr>
              <a:tr h="255410">
                <a:tc>
                  <a:txBody>
                    <a:bodyPr/>
                    <a:lstStyle/>
                    <a:p>
                      <a:pPr algn="ctr" rtl="0" fontAlgn="b"/>
                      <a:r>
                        <a:rPr lang="es-MX" sz="1400" u="none" strike="noStrike">
                          <a:effectLst/>
                        </a:rPr>
                        <a:t>Qyn</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4</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2"/>
                  </a:ext>
                </a:extLst>
              </a:tr>
              <a:tr h="255410">
                <a:tc>
                  <a:txBody>
                    <a:bodyPr/>
                    <a:lstStyle/>
                    <a:p>
                      <a:pPr algn="ctr" rtl="0" fontAlgn="b"/>
                      <a:r>
                        <a:rPr lang="es-MX" sz="1400" u="none" strike="noStrike">
                          <a:effectLst/>
                        </a:rPr>
                        <a:t>Qzn</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2</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3"/>
                  </a:ext>
                </a:extLst>
              </a:tr>
              <a:tr h="255410">
                <a:tc>
                  <a:txBody>
                    <a:bodyPr/>
                    <a:lstStyle/>
                    <a:p>
                      <a:pPr algn="ctr" rtl="0" fontAlgn="b"/>
                      <a:r>
                        <a:rPr lang="es-MX" sz="1400" u="none" strike="noStrike">
                          <a:effectLst/>
                        </a:rPr>
                        <a:t>Qyf</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5</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4"/>
                  </a:ext>
                </a:extLst>
              </a:tr>
              <a:tr h="255410">
                <a:tc>
                  <a:txBody>
                    <a:bodyPr/>
                    <a:lstStyle/>
                    <a:p>
                      <a:pPr algn="ctr" rtl="0" fontAlgn="b"/>
                      <a:r>
                        <a:rPr lang="es-MX" sz="1400" u="none" strike="noStrike">
                          <a:effectLst/>
                        </a:rPr>
                        <a:t>Qzf</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6</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b="0" i="0" u="none" strike="noStrike" dirty="0">
                          <a:solidFill>
                            <a:schemeClr val="dk1"/>
                          </a:solidFill>
                          <a:effectLst/>
                          <a:latin typeface="+mn-lt"/>
                        </a:rPr>
                        <a:t>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0574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11</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67766" y="550833"/>
            <a:ext cx="449116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Matriz de Rigidez de la Estructura</a:t>
            </a:r>
          </a:p>
        </p:txBody>
      </p:sp>
      <p:sp>
        <p:nvSpPr>
          <p:cNvPr id="3" name="Rectángulo 2"/>
          <p:cNvSpPr/>
          <p:nvPr/>
        </p:nvSpPr>
        <p:spPr>
          <a:xfrm>
            <a:off x="6213347" y="1990480"/>
            <a:ext cx="579954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dirty="0">
                <a:solidFill>
                  <a:schemeClr val="tx1"/>
                </a:solidFill>
              </a:rPr>
              <a:t>Teniendo cada matriz de miembro, se ensambla la matriz de la estructura, conforme a la formula general de la matriz de rigideces de la estructura.</a:t>
            </a:r>
          </a:p>
        </p:txBody>
      </p:sp>
      <mc:AlternateContent xmlns:mc="http://schemas.openxmlformats.org/markup-compatibility/2006" xmlns:a14="http://schemas.microsoft.com/office/drawing/2010/main">
        <mc:Choice Requires="a14">
          <p:sp>
            <p:nvSpPr>
              <p:cNvPr id="25" name="Rectángulo 24"/>
              <p:cNvSpPr/>
              <p:nvPr/>
            </p:nvSpPr>
            <p:spPr>
              <a:xfrm>
                <a:off x="5735960" y="4447025"/>
                <a:ext cx="6096000" cy="1223412"/>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11</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12</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             (14−19)</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21</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22</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            (14−20)</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21</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                             (14−22)</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Rectángulo 24"/>
              <p:cNvSpPr>
                <a:spLocks noRot="1" noChangeAspect="1" noMove="1" noResize="1" noEditPoints="1" noAdjustHandles="1" noChangeArrowheads="1" noChangeShapeType="1" noTextEdit="1"/>
              </p:cNvSpPr>
              <p:nvPr/>
            </p:nvSpPr>
            <p:spPr>
              <a:xfrm>
                <a:off x="5735960" y="4447025"/>
                <a:ext cx="6096000" cy="1223412"/>
              </a:xfrm>
              <a:prstGeom prst="rect">
                <a:avLst/>
              </a:prstGeom>
              <a:blipFill rotWithShape="0">
                <a:blip r:embed="rId10"/>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7621880" y="3728205"/>
                <a:ext cx="333745" cy="515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x-none" i="1" smtClean="0">
                              <a:latin typeface="Cambria Math" panose="02040503050406030204" pitchFamily="18" charset="0"/>
                            </a:rPr>
                          </m:ctrlPr>
                        </m:mPr>
                        <m:m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𝑘</m:t>
                                </m:r>
                              </m:sub>
                            </m:sSub>
                          </m:e>
                        </m:mr>
                        <m:m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𝑢</m:t>
                                </m:r>
                              </m:sub>
                            </m:sSub>
                          </m:e>
                        </m:mr>
                      </m:m>
                    </m:oMath>
                  </m:oMathPara>
                </a14:m>
                <a:endParaRPr lang="x-none"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7621880" y="3728205"/>
                <a:ext cx="333745" cy="515975"/>
              </a:xfrm>
              <a:prstGeom prst="rect">
                <a:avLst/>
              </a:prstGeom>
              <a:blipFill rotWithShape="0">
                <a:blip r:embed="rId11"/>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8229572" y="3747530"/>
                <a:ext cx="953145" cy="524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x-none" i="1" smtClean="0">
                              <a:latin typeface="Cambria Math" panose="02040503050406030204" pitchFamily="18" charset="0"/>
                            </a:rPr>
                          </m:ctrlPr>
                        </m:mP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11</m:t>
                                </m:r>
                              </m:sub>
                            </m:sSub>
                          </m:e>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12</m:t>
                                </m:r>
                              </m:sub>
                            </m:sSub>
                          </m:e>
                        </m:m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21</m:t>
                                </m:r>
                              </m:sub>
                            </m:sSub>
                          </m:e>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22</m:t>
                                </m:r>
                              </m:sub>
                            </m:sSub>
                          </m:e>
                        </m:mr>
                      </m:m>
                    </m:oMath>
                  </m:oMathPara>
                </a14:m>
                <a:endParaRPr lang="x-none"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8229572" y="3747530"/>
                <a:ext cx="953145" cy="524054"/>
              </a:xfrm>
              <a:prstGeom prst="rect">
                <a:avLst/>
              </a:prstGeom>
              <a:blipFill rotWithShape="0">
                <a:blip r:embed="rId12"/>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9300879" y="3765228"/>
                <a:ext cx="332334" cy="512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x-none" i="1" smtClean="0">
                              <a:latin typeface="Cambria Math" panose="02040503050406030204" pitchFamily="18" charset="0"/>
                            </a:rPr>
                          </m:ctrlPr>
                        </m:mP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𝑢</m:t>
                                </m:r>
                              </m:sub>
                            </m:sSub>
                          </m:e>
                        </m:m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𝑘</m:t>
                                </m:r>
                              </m:sub>
                            </m:sSub>
                          </m:e>
                        </m:mr>
                      </m:m>
                    </m:oMath>
                  </m:oMathPara>
                </a14:m>
                <a:endParaRPr lang="x-none"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9300879" y="3765228"/>
                <a:ext cx="332334" cy="512256"/>
              </a:xfrm>
              <a:prstGeom prst="rect">
                <a:avLst/>
              </a:prstGeom>
              <a:blipFill rotWithShape="0">
                <a:blip r:embed="rId13"/>
                <a:stretch>
                  <a:fillRect/>
                </a:stretch>
              </a:blipFill>
            </p:spPr>
            <p:txBody>
              <a:bodyPr/>
              <a:lstStyle/>
              <a:p>
                <a:r>
                  <a:rPr lang="es-419">
                    <a:noFill/>
                  </a:rPr>
                  <a:t> </a:t>
                </a:r>
              </a:p>
            </p:txBody>
          </p:sp>
        </mc:Fallback>
      </mc:AlternateContent>
      <p:sp>
        <p:nvSpPr>
          <p:cNvPr id="30" name="59 Corchetes"/>
          <p:cNvSpPr/>
          <p:nvPr/>
        </p:nvSpPr>
        <p:spPr>
          <a:xfrm>
            <a:off x="7569712" y="3698227"/>
            <a:ext cx="423005" cy="594512"/>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dirty="0"/>
          </a:p>
        </p:txBody>
      </p:sp>
      <p:sp>
        <p:nvSpPr>
          <p:cNvPr id="31" name="59 Corchetes"/>
          <p:cNvSpPr/>
          <p:nvPr/>
        </p:nvSpPr>
        <p:spPr>
          <a:xfrm>
            <a:off x="8191042" y="3710008"/>
            <a:ext cx="991675" cy="582731"/>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32" name="59 Corchetes"/>
          <p:cNvSpPr/>
          <p:nvPr/>
        </p:nvSpPr>
        <p:spPr>
          <a:xfrm>
            <a:off x="9296510" y="3730116"/>
            <a:ext cx="341071" cy="571153"/>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33" name="CuadroTexto 32"/>
          <p:cNvSpPr txBox="1"/>
          <p:nvPr/>
        </p:nvSpPr>
        <p:spPr>
          <a:xfrm>
            <a:off x="7931419" y="3840896"/>
            <a:ext cx="320922" cy="338554"/>
          </a:xfrm>
          <a:prstGeom prst="rect">
            <a:avLst/>
          </a:prstGeom>
          <a:noFill/>
        </p:spPr>
        <p:txBody>
          <a:bodyPr wrap="none" rtlCol="0">
            <a:spAutoFit/>
          </a:bodyPr>
          <a:lstStyle/>
          <a:p>
            <a:r>
              <a:rPr lang="x-none" sz="1600" dirty="0"/>
              <a:t>=</a:t>
            </a:r>
          </a:p>
        </p:txBody>
      </p:sp>
      <p:sp>
        <p:nvSpPr>
          <p:cNvPr id="34" name="CuadroTexto 33"/>
          <p:cNvSpPr txBox="1"/>
          <p:nvPr/>
        </p:nvSpPr>
        <p:spPr>
          <a:xfrm>
            <a:off x="9751374" y="3759240"/>
            <a:ext cx="893193" cy="369332"/>
          </a:xfrm>
          <a:prstGeom prst="rect">
            <a:avLst/>
          </a:prstGeom>
          <a:noFill/>
        </p:spPr>
        <p:txBody>
          <a:bodyPr wrap="none" rtlCol="0">
            <a:spAutoFit/>
          </a:bodyPr>
          <a:lstStyle/>
          <a:p>
            <a:r>
              <a:rPr lang="x-none" dirty="0"/>
              <a:t>(14-18)</a:t>
            </a:r>
          </a:p>
        </p:txBody>
      </p:sp>
      <p:cxnSp>
        <p:nvCxnSpPr>
          <p:cNvPr id="35" name="Conector recto 34"/>
          <p:cNvCxnSpPr/>
          <p:nvPr/>
        </p:nvCxnSpPr>
        <p:spPr>
          <a:xfrm>
            <a:off x="7511419" y="4021356"/>
            <a:ext cx="5069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33" idx="3"/>
            <a:endCxn id="31" idx="3"/>
          </p:cNvCxnSpPr>
          <p:nvPr/>
        </p:nvCxnSpPr>
        <p:spPr>
          <a:xfrm flipV="1">
            <a:off x="8252341" y="4001374"/>
            <a:ext cx="930376" cy="8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a:stCxn id="28" idx="0"/>
            <a:endCxn id="28" idx="2"/>
          </p:cNvCxnSpPr>
          <p:nvPr/>
        </p:nvCxnSpPr>
        <p:spPr>
          <a:xfrm>
            <a:off x="8706145" y="3747530"/>
            <a:ext cx="0" cy="5240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0" name="Objeto 39"/>
          <p:cNvGraphicFramePr>
            <a:graphicFrameLocks noChangeAspect="1"/>
          </p:cNvGraphicFramePr>
          <p:nvPr>
            <p:extLst>
              <p:ext uri="{D42A27DB-BD31-4B8C-83A1-F6EECF244321}">
                <p14:modId xmlns:p14="http://schemas.microsoft.com/office/powerpoint/2010/main" val="4262901311"/>
              </p:ext>
            </p:extLst>
          </p:nvPr>
        </p:nvGraphicFramePr>
        <p:xfrm>
          <a:off x="94102" y="1461685"/>
          <a:ext cx="5986981" cy="2221342"/>
        </p:xfrm>
        <a:graphic>
          <a:graphicData uri="http://schemas.openxmlformats.org/presentationml/2006/ole">
            <mc:AlternateContent xmlns:mc="http://schemas.openxmlformats.org/markup-compatibility/2006">
              <mc:Choice xmlns:v="urn:schemas-microsoft-com:vml" Requires="v">
                <p:oleObj spid="_x0000_s9336"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94102" y="1461685"/>
                        <a:ext cx="5986981" cy="2221342"/>
                      </a:xfrm>
                      <a:prstGeom prst="rect">
                        <a:avLst/>
                      </a:prstGeom>
                    </p:spPr>
                  </p:pic>
                </p:oleObj>
              </mc:Fallback>
            </mc:AlternateContent>
          </a:graphicData>
        </a:graphic>
      </p:graphicFrame>
      <p:graphicFrame>
        <p:nvGraphicFramePr>
          <p:cNvPr id="41" name="Objeto 40"/>
          <p:cNvGraphicFramePr>
            <a:graphicFrameLocks noChangeAspect="1"/>
          </p:cNvGraphicFramePr>
          <p:nvPr>
            <p:extLst>
              <p:ext uri="{D42A27DB-BD31-4B8C-83A1-F6EECF244321}">
                <p14:modId xmlns:p14="http://schemas.microsoft.com/office/powerpoint/2010/main" val="3411511225"/>
              </p:ext>
            </p:extLst>
          </p:nvPr>
        </p:nvGraphicFramePr>
        <p:xfrm>
          <a:off x="73596" y="3470475"/>
          <a:ext cx="7034848" cy="2130051"/>
        </p:xfrm>
        <a:graphic>
          <a:graphicData uri="http://schemas.openxmlformats.org/presentationml/2006/ole">
            <mc:AlternateContent xmlns:mc="http://schemas.openxmlformats.org/markup-compatibility/2006">
              <mc:Choice xmlns:v="urn:schemas-microsoft-com:vml" Requires="v">
                <p:oleObj spid="_x0000_s9337" name="AutoCAD Drawing" r:id="rId16" imgW="10782360" imgH="4619520" progId="AutoCAD.Drawing.18">
                  <p:embed/>
                </p:oleObj>
              </mc:Choice>
              <mc:Fallback>
                <p:oleObj name="AutoCAD Drawing" r:id="rId16" imgW="10782360" imgH="4619520" progId="AutoCAD.Drawing.18">
                  <p:embed/>
                  <p:pic>
                    <p:nvPicPr>
                      <p:cNvPr id="0" name=""/>
                      <p:cNvPicPr/>
                      <p:nvPr/>
                    </p:nvPicPr>
                    <p:blipFill>
                      <a:blip r:embed="rId17"/>
                      <a:stretch>
                        <a:fillRect/>
                      </a:stretch>
                    </p:blipFill>
                    <p:spPr>
                      <a:xfrm>
                        <a:off x="73596" y="3470475"/>
                        <a:ext cx="7034848" cy="2130051"/>
                      </a:xfrm>
                      <a:prstGeom prst="rect">
                        <a:avLst/>
                      </a:prstGeom>
                    </p:spPr>
                  </p:pic>
                </p:oleObj>
              </mc:Fallback>
            </mc:AlternateContent>
          </a:graphicData>
        </a:graphic>
      </p:graphicFrame>
    </p:spTree>
    <p:extLst>
      <p:ext uri="{BB962C8B-B14F-4D97-AF65-F5344CB8AC3E}">
        <p14:creationId xmlns:p14="http://schemas.microsoft.com/office/powerpoint/2010/main" val="2492228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12</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Subtítulo 2"/>
          <p:cNvSpPr txBox="1">
            <a:spLocks/>
          </p:cNvSpPr>
          <p:nvPr/>
        </p:nvSpPr>
        <p:spPr>
          <a:xfrm>
            <a:off x="6677589" y="1907132"/>
            <a:ext cx="5271962" cy="1013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1800" dirty="0"/>
              <a:t>La matriz de cargas conocidas (</a:t>
            </a:r>
            <a:r>
              <a:rPr lang="es-MX" sz="1800" dirty="0" err="1"/>
              <a:t>Qk</a:t>
            </a:r>
            <a:r>
              <a:rPr lang="es-MX" sz="1800" dirty="0"/>
              <a:t>) se formo sumando los valores de cada vector de cargas equivalentes de los miembros, omitiendo las fuerzas sobre los apoyos restringidos.</a:t>
            </a:r>
          </a:p>
        </p:txBody>
      </p:sp>
      <p:sp>
        <p:nvSpPr>
          <p:cNvPr id="18" name="CuadroTexto 17"/>
          <p:cNvSpPr txBox="1"/>
          <p:nvPr/>
        </p:nvSpPr>
        <p:spPr>
          <a:xfrm>
            <a:off x="3967766" y="550833"/>
            <a:ext cx="449116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Matriz de Rigidez de la Estructura</a:t>
            </a:r>
          </a:p>
        </p:txBody>
      </p:sp>
      <p:graphicFrame>
        <p:nvGraphicFramePr>
          <p:cNvPr id="3" name="Tabla 2"/>
          <p:cNvGraphicFramePr>
            <a:graphicFrameLocks noGrp="1"/>
          </p:cNvGraphicFramePr>
          <p:nvPr>
            <p:extLst>
              <p:ext uri="{D42A27DB-BD31-4B8C-83A1-F6EECF244321}">
                <p14:modId xmlns:p14="http://schemas.microsoft.com/office/powerpoint/2010/main" val="1210835196"/>
              </p:ext>
            </p:extLst>
          </p:nvPr>
        </p:nvGraphicFramePr>
        <p:xfrm>
          <a:off x="1446257" y="3284984"/>
          <a:ext cx="9601198" cy="2280285"/>
        </p:xfrm>
        <a:graphic>
          <a:graphicData uri="http://schemas.openxmlformats.org/drawingml/2006/table">
            <a:tbl>
              <a:tblPr>
                <a:tableStyleId>{5C22544A-7EE6-4342-B048-85BDC9FD1C3A}</a:tableStyleId>
              </a:tblPr>
              <a:tblGrid>
                <a:gridCol w="761496">
                  <a:extLst>
                    <a:ext uri="{9D8B030D-6E8A-4147-A177-3AD203B41FA5}">
                      <a16:colId xmlns:a16="http://schemas.microsoft.com/office/drawing/2014/main" val="20000"/>
                    </a:ext>
                  </a:extLst>
                </a:gridCol>
                <a:gridCol w="761496">
                  <a:extLst>
                    <a:ext uri="{9D8B030D-6E8A-4147-A177-3AD203B41FA5}">
                      <a16:colId xmlns:a16="http://schemas.microsoft.com/office/drawing/2014/main" val="20001"/>
                    </a:ext>
                  </a:extLst>
                </a:gridCol>
                <a:gridCol w="1018501">
                  <a:extLst>
                    <a:ext uri="{9D8B030D-6E8A-4147-A177-3AD203B41FA5}">
                      <a16:colId xmlns:a16="http://schemas.microsoft.com/office/drawing/2014/main" val="20002"/>
                    </a:ext>
                  </a:extLst>
                </a:gridCol>
                <a:gridCol w="837646">
                  <a:extLst>
                    <a:ext uri="{9D8B030D-6E8A-4147-A177-3AD203B41FA5}">
                      <a16:colId xmlns:a16="http://schemas.microsoft.com/office/drawing/2014/main" val="20003"/>
                    </a:ext>
                  </a:extLst>
                </a:gridCol>
                <a:gridCol w="964562">
                  <a:extLst>
                    <a:ext uri="{9D8B030D-6E8A-4147-A177-3AD203B41FA5}">
                      <a16:colId xmlns:a16="http://schemas.microsoft.com/office/drawing/2014/main" val="20004"/>
                    </a:ext>
                  </a:extLst>
                </a:gridCol>
                <a:gridCol w="799571">
                  <a:extLst>
                    <a:ext uri="{9D8B030D-6E8A-4147-A177-3AD203B41FA5}">
                      <a16:colId xmlns:a16="http://schemas.microsoft.com/office/drawing/2014/main" val="20005"/>
                    </a:ext>
                  </a:extLst>
                </a:gridCol>
                <a:gridCol w="837646">
                  <a:extLst>
                    <a:ext uri="{9D8B030D-6E8A-4147-A177-3AD203B41FA5}">
                      <a16:colId xmlns:a16="http://schemas.microsoft.com/office/drawing/2014/main" val="20006"/>
                    </a:ext>
                  </a:extLst>
                </a:gridCol>
                <a:gridCol w="964562">
                  <a:extLst>
                    <a:ext uri="{9D8B030D-6E8A-4147-A177-3AD203B41FA5}">
                      <a16:colId xmlns:a16="http://schemas.microsoft.com/office/drawing/2014/main" val="20007"/>
                    </a:ext>
                  </a:extLst>
                </a:gridCol>
                <a:gridCol w="761496">
                  <a:extLst>
                    <a:ext uri="{9D8B030D-6E8A-4147-A177-3AD203B41FA5}">
                      <a16:colId xmlns:a16="http://schemas.microsoft.com/office/drawing/2014/main" val="20008"/>
                    </a:ext>
                  </a:extLst>
                </a:gridCol>
                <a:gridCol w="685347">
                  <a:extLst>
                    <a:ext uri="{9D8B030D-6E8A-4147-A177-3AD203B41FA5}">
                      <a16:colId xmlns:a16="http://schemas.microsoft.com/office/drawing/2014/main" val="20009"/>
                    </a:ext>
                  </a:extLst>
                </a:gridCol>
                <a:gridCol w="444206">
                  <a:extLst>
                    <a:ext uri="{9D8B030D-6E8A-4147-A177-3AD203B41FA5}">
                      <a16:colId xmlns:a16="http://schemas.microsoft.com/office/drawing/2014/main" val="20010"/>
                    </a:ext>
                  </a:extLst>
                </a:gridCol>
                <a:gridCol w="218930">
                  <a:extLst>
                    <a:ext uri="{9D8B030D-6E8A-4147-A177-3AD203B41FA5}">
                      <a16:colId xmlns:a16="http://schemas.microsoft.com/office/drawing/2014/main" val="20011"/>
                    </a:ext>
                  </a:extLst>
                </a:gridCol>
                <a:gridCol w="545739">
                  <a:extLst>
                    <a:ext uri="{9D8B030D-6E8A-4147-A177-3AD203B41FA5}">
                      <a16:colId xmlns:a16="http://schemas.microsoft.com/office/drawing/2014/main" val="20012"/>
                    </a:ext>
                  </a:extLst>
                </a:gridCol>
              </a:tblGrid>
              <a:tr h="200025">
                <a:tc>
                  <a:txBody>
                    <a:bodyPr/>
                    <a:lstStyle/>
                    <a:p>
                      <a:pPr algn="ctr" fontAlgn="b"/>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solidFill>
                            <a:srgbClr val="FF0000"/>
                          </a:solidFill>
                          <a:effectLst/>
                        </a:rPr>
                        <a:t>4</a:t>
                      </a:r>
                      <a:endParaRPr lang="es-MX" sz="1600" b="1" i="0" u="none" strike="noStrike">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solidFill>
                            <a:srgbClr val="FF0000"/>
                          </a:solidFill>
                          <a:effectLst/>
                        </a:rPr>
                        <a:t>5</a:t>
                      </a:r>
                      <a:endParaRPr lang="es-MX" sz="1600" b="1" i="0" u="none" strike="noStrike">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solidFill>
                            <a:srgbClr val="FF0000"/>
                          </a:solidFill>
                          <a:effectLst/>
                        </a:rPr>
                        <a:t>6</a:t>
                      </a:r>
                      <a:endParaRPr lang="es-MX" sz="1600" b="1" i="0" u="none" strike="noStrike">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7</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8</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p>
                      <a:pPr algn="ctr" fontAlgn="b"/>
                      <a:r>
                        <a:rPr lang="es-MX" sz="1600" u="none" strike="noStrike">
                          <a:effectLst/>
                        </a:rPr>
                        <a:t>-84.8</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0.8</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-0.1</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 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 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0.1</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D1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200.00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1.2</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0.2</a:t>
                      </a:r>
                      <a:endParaRPr lang="es-MX" sz="1600" b="0" i="0" u="none" strike="noStrike">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rPr>
                        <a:t>0.2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-0.2</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0.4</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D2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ctr" fontAlgn="b"/>
                      <a:r>
                        <a:rPr lang="es-MX" sz="1600" u="none" strike="noStrike">
                          <a:effectLst/>
                        </a:rPr>
                        <a:t>Q3</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0.1</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b="0" i="0" u="none" strike="noStrike" dirty="0">
                          <a:solidFill>
                            <a:schemeClr val="dk1"/>
                          </a:solidFill>
                          <a:effectLst/>
                          <a:latin typeface="+mn-l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00">
                <a:tc>
                  <a:txBody>
                    <a:bodyPr/>
                    <a:lstStyle/>
                    <a:p>
                      <a:pPr algn="ctr" fontAlgn="b"/>
                      <a:r>
                        <a:rPr lang="es-MX" sz="1600" u="none" strike="noStrike" dirty="0">
                          <a:effectLst/>
                        </a:rPr>
                        <a:t>Q4</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0.1</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500">
                <a:tc>
                  <a:txBody>
                    <a:bodyPr/>
                    <a:lstStyle/>
                    <a:p>
                      <a:pPr algn="ctr" fontAlgn="b"/>
                      <a:r>
                        <a:rPr lang="es-MX" sz="1600" u="none" strike="noStrike">
                          <a:effectLst/>
                        </a:rPr>
                        <a:t>Q5</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0.1</a:t>
                      </a:r>
                      <a:endParaRPr lang="es-MX"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solidFill>
                            <a:srgbClr val="FF0000"/>
                          </a:solidFill>
                          <a:effectLst/>
                        </a:rPr>
                        <a:t>5</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p>
                      <a:pPr algn="ctr" fontAlgn="b"/>
                      <a:r>
                        <a:rPr lang="es-MX" sz="1600" u="none" strike="noStrike">
                          <a:effectLst/>
                        </a:rPr>
                        <a:t>Q6</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a:t>
                      </a:r>
                      <a:endParaRPr lang="es-MX" sz="1600" b="0" i="0" u="none" strike="noStrike">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0.8</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solidFill>
                            <a:srgbClr val="FF0000"/>
                          </a:solidFill>
                          <a:effectLst/>
                        </a:rPr>
                        <a:t>6</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0500">
                <a:tc>
                  <a:txBody>
                    <a:bodyPr/>
                    <a:lstStyle/>
                    <a:p>
                      <a:pPr algn="ctr" fontAlgn="b"/>
                      <a:r>
                        <a:rPr lang="es-MX" sz="1600" u="none" strike="noStrike">
                          <a:effectLst/>
                        </a:rPr>
                        <a:t>Q7</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a:t>
                      </a:r>
                      <a:endParaRPr lang="es-MX" sz="1600" b="0" i="0" u="none" strike="noStrike">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solidFill>
                            <a:srgbClr val="FF0000"/>
                          </a:solidFill>
                          <a:effectLst/>
                        </a:rPr>
                        <a:t>7</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0025">
                <a:tc>
                  <a:txBody>
                    <a:bodyPr/>
                    <a:lstStyle/>
                    <a:p>
                      <a:pPr algn="ctr" fontAlgn="b"/>
                      <a:r>
                        <a:rPr lang="es-MX" sz="1600" u="none" strike="noStrike">
                          <a:effectLst/>
                        </a:rPr>
                        <a:t>Q8</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381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0.4</a:t>
                      </a:r>
                      <a:endParaRPr lang="es-MX" sz="1600" b="0" i="0" u="none" strike="noStrike">
                        <a:solidFill>
                          <a:srgbClr val="000000"/>
                        </a:solidFill>
                        <a:effectLst/>
                        <a:latin typeface="Calibri" panose="020F0502020204030204" pitchFamily="34" charset="0"/>
                      </a:endParaRPr>
                    </a:p>
                  </a:txBody>
                  <a:tcPr marL="9525" marR="9525" marT="9525" marB="0" anchor="ct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0.1</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8</a:t>
                      </a:r>
                      <a:endParaRPr lang="es-MX" sz="16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9" name="59 Corchetes"/>
          <p:cNvSpPr/>
          <p:nvPr/>
        </p:nvSpPr>
        <p:spPr>
          <a:xfrm>
            <a:off x="10488488" y="3549295"/>
            <a:ext cx="582138" cy="1955122"/>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0" name="59 Corchetes"/>
          <p:cNvSpPr/>
          <p:nvPr/>
        </p:nvSpPr>
        <p:spPr>
          <a:xfrm>
            <a:off x="1464972" y="3521839"/>
            <a:ext cx="705021" cy="1982578"/>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1" name="59 Corchetes"/>
          <p:cNvSpPr/>
          <p:nvPr/>
        </p:nvSpPr>
        <p:spPr>
          <a:xfrm>
            <a:off x="3199976" y="3491663"/>
            <a:ext cx="6594149" cy="219490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22" name="Objeto 21"/>
          <p:cNvGraphicFramePr>
            <a:graphicFrameLocks noChangeAspect="1"/>
          </p:cNvGraphicFramePr>
          <p:nvPr>
            <p:extLst>
              <p:ext uri="{D42A27DB-BD31-4B8C-83A1-F6EECF244321}">
                <p14:modId xmlns:p14="http://schemas.microsoft.com/office/powerpoint/2010/main" val="1644736450"/>
              </p:ext>
            </p:extLst>
          </p:nvPr>
        </p:nvGraphicFramePr>
        <p:xfrm>
          <a:off x="68877" y="1495393"/>
          <a:ext cx="6444813" cy="1836662"/>
        </p:xfrm>
        <a:graphic>
          <a:graphicData uri="http://schemas.openxmlformats.org/presentationml/2006/ole">
            <mc:AlternateContent xmlns:mc="http://schemas.openxmlformats.org/markup-compatibility/2006">
              <mc:Choice xmlns:v="urn:schemas-microsoft-com:vml" Requires="v">
                <p:oleObj spid="_x0000_s10301" name="AutoCAD Drawing" r:id="rId9" imgW="10782360" imgH="4619520" progId="AutoCAD.Drawing.18">
                  <p:embed/>
                </p:oleObj>
              </mc:Choice>
              <mc:Fallback>
                <p:oleObj name="AutoCAD Drawing" r:id="rId9" imgW="10782360" imgH="4619520" progId="AutoCAD.Drawing.18">
                  <p:embed/>
                  <p:pic>
                    <p:nvPicPr>
                      <p:cNvPr id="0" name=""/>
                      <p:cNvPicPr/>
                      <p:nvPr/>
                    </p:nvPicPr>
                    <p:blipFill>
                      <a:blip r:embed="rId10"/>
                      <a:stretch>
                        <a:fillRect/>
                      </a:stretch>
                    </p:blipFill>
                    <p:spPr>
                      <a:xfrm>
                        <a:off x="68877" y="1495393"/>
                        <a:ext cx="6444813" cy="1836662"/>
                      </a:xfrm>
                      <a:prstGeom prst="rect">
                        <a:avLst/>
                      </a:prstGeom>
                    </p:spPr>
                  </p:pic>
                </p:oleObj>
              </mc:Fallback>
            </mc:AlternateContent>
          </a:graphicData>
        </a:graphic>
      </p:graphicFrame>
      <p:sp>
        <p:nvSpPr>
          <p:cNvPr id="2" name="CuadroTexto 1"/>
          <p:cNvSpPr txBox="1"/>
          <p:nvPr/>
        </p:nvSpPr>
        <p:spPr>
          <a:xfrm>
            <a:off x="2423592" y="4221088"/>
            <a:ext cx="440764" cy="369332"/>
          </a:xfrm>
          <a:prstGeom prst="rect">
            <a:avLst/>
          </a:prstGeom>
          <a:noFill/>
        </p:spPr>
        <p:txBody>
          <a:bodyPr wrap="square" rtlCol="0">
            <a:spAutoFit/>
          </a:bodyPr>
          <a:lstStyle/>
          <a:p>
            <a:r>
              <a:rPr lang="es-MX" dirty="0"/>
              <a:t>=</a:t>
            </a:r>
          </a:p>
        </p:txBody>
      </p:sp>
      <p:sp>
        <p:nvSpPr>
          <p:cNvPr id="6" name="CuadroTexto 5"/>
          <p:cNvSpPr txBox="1"/>
          <p:nvPr/>
        </p:nvSpPr>
        <p:spPr>
          <a:xfrm>
            <a:off x="10128448" y="4221088"/>
            <a:ext cx="216474" cy="369332"/>
          </a:xfrm>
          <a:prstGeom prst="rect">
            <a:avLst/>
          </a:prstGeom>
          <a:noFill/>
        </p:spPr>
        <p:txBody>
          <a:bodyPr wrap="square" rtlCol="0">
            <a:spAutoFit/>
          </a:bodyPr>
          <a:lstStyle/>
          <a:p>
            <a:r>
              <a:rPr lang="es-MX" dirty="0"/>
              <a:t>x</a:t>
            </a:r>
          </a:p>
        </p:txBody>
      </p:sp>
    </p:spTree>
    <p:extLst>
      <p:ext uri="{BB962C8B-B14F-4D97-AF65-F5344CB8AC3E}">
        <p14:creationId xmlns:p14="http://schemas.microsoft.com/office/powerpoint/2010/main" val="2803039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13</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666400" y="522538"/>
            <a:ext cx="456317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Solución del Sistema de Ecuaciones</a:t>
            </a:r>
          </a:p>
        </p:txBody>
      </p:sp>
      <p:sp>
        <p:nvSpPr>
          <p:cNvPr id="3" name="CuadroTexto 2"/>
          <p:cNvSpPr txBox="1"/>
          <p:nvPr/>
        </p:nvSpPr>
        <p:spPr>
          <a:xfrm>
            <a:off x="7176120" y="2085733"/>
            <a:ext cx="46533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x-none" dirty="0">
                <a:solidFill>
                  <a:schemeClr val="tx1"/>
                </a:solidFill>
              </a:rPr>
              <a:t>Resolvemos el sistema por medio de sustitución y obtenemos los siguiente resultados:</a:t>
            </a:r>
          </a:p>
        </p:txBody>
      </p:sp>
      <p:graphicFrame>
        <p:nvGraphicFramePr>
          <p:cNvPr id="4" name="Tabla 3"/>
          <p:cNvGraphicFramePr>
            <a:graphicFrameLocks noGrp="1"/>
          </p:cNvGraphicFramePr>
          <p:nvPr>
            <p:extLst>
              <p:ext uri="{D42A27DB-BD31-4B8C-83A1-F6EECF244321}">
                <p14:modId xmlns:p14="http://schemas.microsoft.com/office/powerpoint/2010/main" val="469047761"/>
              </p:ext>
            </p:extLst>
          </p:nvPr>
        </p:nvGraphicFramePr>
        <p:xfrm>
          <a:off x="8224236" y="3429000"/>
          <a:ext cx="3148563" cy="506730"/>
        </p:xfrm>
        <a:graphic>
          <a:graphicData uri="http://schemas.openxmlformats.org/drawingml/2006/table">
            <a:tbl>
              <a:tblPr>
                <a:tableStyleId>{2D5ABB26-0587-4C30-8999-92F81FD0307C}</a:tableStyleId>
              </a:tblPr>
              <a:tblGrid>
                <a:gridCol w="669314">
                  <a:extLst>
                    <a:ext uri="{9D8B030D-6E8A-4147-A177-3AD203B41FA5}">
                      <a16:colId xmlns:a16="http://schemas.microsoft.com/office/drawing/2014/main" val="20000"/>
                    </a:ext>
                  </a:extLst>
                </a:gridCol>
                <a:gridCol w="895207">
                  <a:extLst>
                    <a:ext uri="{9D8B030D-6E8A-4147-A177-3AD203B41FA5}">
                      <a16:colId xmlns:a16="http://schemas.microsoft.com/office/drawing/2014/main" val="20001"/>
                    </a:ext>
                  </a:extLst>
                </a:gridCol>
                <a:gridCol w="346142">
                  <a:extLst>
                    <a:ext uri="{9D8B030D-6E8A-4147-A177-3AD203B41FA5}">
                      <a16:colId xmlns:a16="http://schemas.microsoft.com/office/drawing/2014/main" val="20002"/>
                    </a:ext>
                  </a:extLst>
                </a:gridCol>
                <a:gridCol w="1237900">
                  <a:extLst>
                    <a:ext uri="{9D8B030D-6E8A-4147-A177-3AD203B41FA5}">
                      <a16:colId xmlns:a16="http://schemas.microsoft.com/office/drawing/2014/main" val="20003"/>
                    </a:ext>
                  </a:extLst>
                </a:gridCol>
              </a:tblGrid>
              <a:tr h="200025">
                <a:tc>
                  <a:txBody>
                    <a:bodyPr/>
                    <a:lstStyle/>
                    <a:p>
                      <a:pPr algn="ctr" fontAlgn="b"/>
                      <a:r>
                        <a:rPr lang="es-MX" sz="1600" u="none" strike="noStrike" dirty="0">
                          <a:effectLst/>
                        </a:rPr>
                        <a:t>D1=</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u="none" strike="noStrike" dirty="0">
                          <a:effectLst/>
                        </a:rPr>
                        <a:t>-154.1</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l" fontAlgn="b"/>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l" fontAlgn="b"/>
                      <a:r>
                        <a:rPr lang="es-MX" sz="1600" u="none" strike="noStrike" dirty="0">
                          <a:effectLst/>
                        </a:rPr>
                        <a:t>1/EI</a:t>
                      </a:r>
                      <a:endParaRPr lang="es-MX" sz="1600" b="0" i="0" u="none" strike="noStrike" dirty="0">
                        <a:solidFill>
                          <a:srgbClr val="000000"/>
                        </a:solidFill>
                        <a:effectLst/>
                        <a:latin typeface="Calibri" panose="020F0502020204030204" pitchFamily="34" charset="0"/>
                      </a:endParaRPr>
                    </a:p>
                  </a:txBody>
                  <a:tcPr marL="9525" marR="9525" marT="9525" marB="0" anchor="b">
                    <a:solidFill>
                      <a:srgbClr val="FFFFCC"/>
                    </a:solid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D2=</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u="none" strike="noStrike" dirty="0">
                          <a:effectLst/>
                        </a:rPr>
                        <a:t>192.3</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l" fontAlgn="b"/>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l" fontAlgn="b"/>
                      <a:r>
                        <a:rPr lang="es-MX" sz="1600" u="none" strike="noStrike" dirty="0">
                          <a:effectLst/>
                        </a:rPr>
                        <a:t>1/EI</a:t>
                      </a:r>
                      <a:endParaRPr lang="es-MX" sz="1600" b="0" i="0" u="none" strike="noStrike" dirty="0">
                        <a:solidFill>
                          <a:srgbClr val="000000"/>
                        </a:solidFill>
                        <a:effectLst/>
                        <a:latin typeface="Calibri" panose="020F0502020204030204" pitchFamily="34" charset="0"/>
                      </a:endParaRPr>
                    </a:p>
                  </a:txBody>
                  <a:tcPr marL="9525" marR="9525" marT="9525" marB="0" anchor="b">
                    <a:solidFill>
                      <a:srgbClr val="FFFFCC"/>
                    </a:solidFill>
                  </a:tcPr>
                </a:tc>
                <a:extLst>
                  <a:ext uri="{0D108BD9-81ED-4DB2-BD59-A6C34878D82A}">
                    <a16:rowId xmlns:a16="http://schemas.microsoft.com/office/drawing/2014/main" val="10001"/>
                  </a:ext>
                </a:extLst>
              </a:tr>
            </a:tbl>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4169394493"/>
              </p:ext>
            </p:extLst>
          </p:nvPr>
        </p:nvGraphicFramePr>
        <p:xfrm>
          <a:off x="725736" y="1667966"/>
          <a:ext cx="5986981" cy="2221342"/>
        </p:xfrm>
        <a:graphic>
          <a:graphicData uri="http://schemas.openxmlformats.org/presentationml/2006/ole">
            <mc:AlternateContent xmlns:mc="http://schemas.openxmlformats.org/markup-compatibility/2006">
              <mc:Choice xmlns:v="urn:schemas-microsoft-com:vml" Requires="v">
                <p:oleObj spid="_x0000_s11382" name="AutoCAD Drawing" r:id="rId9" imgW="10782360" imgH="4619520" progId="AutoCAD.Drawing.18">
                  <p:embed/>
                </p:oleObj>
              </mc:Choice>
              <mc:Fallback>
                <p:oleObj name="AutoCAD Drawing" r:id="rId9" imgW="10782360" imgH="4619520" progId="AutoCAD.Drawing.18">
                  <p:embed/>
                  <p:pic>
                    <p:nvPicPr>
                      <p:cNvPr id="0" name=""/>
                      <p:cNvPicPr/>
                      <p:nvPr/>
                    </p:nvPicPr>
                    <p:blipFill>
                      <a:blip r:embed="rId10"/>
                      <a:stretch>
                        <a:fillRect/>
                      </a:stretch>
                    </p:blipFill>
                    <p:spPr>
                      <a:xfrm>
                        <a:off x="725736" y="1667966"/>
                        <a:ext cx="5986981" cy="2221342"/>
                      </a:xfrm>
                      <a:prstGeom prst="rect">
                        <a:avLst/>
                      </a:prstGeom>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2316548270"/>
              </p:ext>
            </p:extLst>
          </p:nvPr>
        </p:nvGraphicFramePr>
        <p:xfrm>
          <a:off x="705230" y="3676756"/>
          <a:ext cx="7034848" cy="2130051"/>
        </p:xfrm>
        <a:graphic>
          <a:graphicData uri="http://schemas.openxmlformats.org/presentationml/2006/ole">
            <mc:AlternateContent xmlns:mc="http://schemas.openxmlformats.org/markup-compatibility/2006">
              <mc:Choice xmlns:v="urn:schemas-microsoft-com:vml" Requires="v">
                <p:oleObj spid="_x0000_s11383" name="AutoCAD Drawing" r:id="rId11" imgW="10782360" imgH="4619520" progId="AutoCAD.Drawing.18">
                  <p:embed/>
                </p:oleObj>
              </mc:Choice>
              <mc:Fallback>
                <p:oleObj name="AutoCAD Drawing" r:id="rId11" imgW="10782360" imgH="4619520" progId="AutoCAD.Drawing.18">
                  <p:embed/>
                  <p:pic>
                    <p:nvPicPr>
                      <p:cNvPr id="0" name=""/>
                      <p:cNvPicPr/>
                      <p:nvPr/>
                    </p:nvPicPr>
                    <p:blipFill>
                      <a:blip r:embed="rId12"/>
                      <a:stretch>
                        <a:fillRect/>
                      </a:stretch>
                    </p:blipFill>
                    <p:spPr>
                      <a:xfrm>
                        <a:off x="705230" y="3676756"/>
                        <a:ext cx="7034848" cy="2130051"/>
                      </a:xfrm>
                      <a:prstGeom prst="rect">
                        <a:avLst/>
                      </a:prstGeom>
                    </p:spPr>
                  </p:pic>
                </p:oleObj>
              </mc:Fallback>
            </mc:AlternateContent>
          </a:graphicData>
        </a:graphic>
      </p:graphicFrame>
    </p:spTree>
    <p:extLst>
      <p:ext uri="{BB962C8B-B14F-4D97-AF65-F5344CB8AC3E}">
        <p14:creationId xmlns:p14="http://schemas.microsoft.com/office/powerpoint/2010/main" val="2121700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14</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4197124" y="521703"/>
            <a:ext cx="379559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Reacciones en los Elementos</a:t>
            </a:r>
          </a:p>
        </p:txBody>
      </p:sp>
      <p:sp>
        <p:nvSpPr>
          <p:cNvPr id="3" name="Rectángulo 2"/>
          <p:cNvSpPr/>
          <p:nvPr/>
        </p:nvSpPr>
        <p:spPr>
          <a:xfrm>
            <a:off x="6312024" y="1807393"/>
            <a:ext cx="570086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dirty="0">
                <a:solidFill>
                  <a:schemeClr val="tx1"/>
                </a:solidFill>
              </a:rPr>
              <a:t>A continuación mostraremos otra manera de obtener las cargas </a:t>
            </a:r>
            <a:r>
              <a:rPr lang="es-MX" dirty="0" err="1">
                <a:solidFill>
                  <a:schemeClr val="tx1"/>
                </a:solidFill>
              </a:rPr>
              <a:t>Qu</a:t>
            </a:r>
            <a:r>
              <a:rPr lang="es-MX" dirty="0">
                <a:solidFill>
                  <a:schemeClr val="tx1"/>
                </a:solidFill>
              </a:rPr>
              <a:t>; debido a que por lo general la matriz de rigideces de la estructura tiene varios coeficientes, es difícil no cometer errores al momento de ensamblar cada parte de la matriz.</a:t>
            </a:r>
          </a:p>
        </p:txBody>
      </p:sp>
      <p:sp>
        <p:nvSpPr>
          <p:cNvPr id="19" name="Subtítulo 2"/>
          <p:cNvSpPr txBox="1">
            <a:spLocks/>
          </p:cNvSpPr>
          <p:nvPr/>
        </p:nvSpPr>
        <p:spPr>
          <a:xfrm>
            <a:off x="711200" y="4021356"/>
            <a:ext cx="6039437" cy="147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1800" dirty="0"/>
              <a:t>En lugar de utilizar la ecuación 14-20 (matriz de rigideces de la estructura * desplazamientos), se utilizara la ecuación 18-4, que consiste en multiplicar la matriz de rigideces de cada miembro por sus respectivos desplazamientos y sumarle el vector de cargas equivalentes de cada miembro.</a:t>
            </a:r>
          </a:p>
          <a:p>
            <a:pPr algn="l"/>
            <a:endParaRPr lang="es-MX" dirty="0"/>
          </a:p>
        </p:txBody>
      </p:sp>
      <mc:AlternateContent xmlns:mc="http://schemas.openxmlformats.org/markup-compatibility/2006" xmlns:a14="http://schemas.microsoft.com/office/drawing/2010/main">
        <mc:Choice Requires="a14">
          <p:sp>
            <p:nvSpPr>
              <p:cNvPr id="21" name="Rectángulo 20"/>
              <p:cNvSpPr/>
              <p:nvPr/>
            </p:nvSpPr>
            <p:spPr>
              <a:xfrm>
                <a:off x="6900968" y="5670437"/>
                <a:ext cx="2585003" cy="46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x-none" sz="1600" i="1" smtClean="0">
                              <a:solidFill>
                                <a:schemeClr val="tx1"/>
                              </a:solidFill>
                              <a:latin typeface="Cambria Math" panose="02040503050406030204" pitchFamily="18" charset="0"/>
                            </a:rPr>
                          </m:ctrlPr>
                        </m:dPr>
                        <m:e>
                          <m:r>
                            <a:rPr lang="x-none" sz="1600" i="1">
                              <a:solidFill>
                                <a:schemeClr val="tx1"/>
                              </a:solidFill>
                              <a:latin typeface="Cambria Math" panose="02040503050406030204" pitchFamily="18" charset="0"/>
                            </a:rPr>
                            <m:t>𝑄</m:t>
                          </m:r>
                          <m:r>
                            <a:rPr lang="x-none" sz="1600" i="0">
                              <a:solidFill>
                                <a:schemeClr val="tx1"/>
                              </a:solidFill>
                              <a:latin typeface="Cambria Math" panose="02040503050406030204" pitchFamily="18" charset="0"/>
                            </a:rPr>
                            <m:t>=</m:t>
                          </m:r>
                          <m:r>
                            <a:rPr lang="x-none" sz="1600" i="1">
                              <a:solidFill>
                                <a:schemeClr val="tx1"/>
                              </a:solidFill>
                              <a:latin typeface="Cambria Math" panose="02040503050406030204" pitchFamily="18" charset="0"/>
                            </a:rPr>
                            <m:t>𝑘𝑢</m:t>
                          </m:r>
                          <m:r>
                            <a:rPr lang="x-none" sz="1600" i="0">
                              <a:solidFill>
                                <a:schemeClr val="tx1"/>
                              </a:solidFill>
                              <a:latin typeface="Cambria Math" panose="02040503050406030204" pitchFamily="18" charset="0"/>
                            </a:rPr>
                            <m:t>+ </m:t>
                          </m:r>
                          <m:sSub>
                            <m:sSubPr>
                              <m:ctrlPr>
                                <a:rPr lang="x-none" sz="1600" i="1">
                                  <a:solidFill>
                                    <a:schemeClr val="tx1"/>
                                  </a:solidFill>
                                  <a:latin typeface="Cambria Math" panose="02040503050406030204" pitchFamily="18" charset="0"/>
                                </a:rPr>
                              </m:ctrlPr>
                            </m:sSubPr>
                            <m:e>
                              <m:r>
                                <a:rPr lang="x-none" sz="1600" i="1">
                                  <a:solidFill>
                                    <a:schemeClr val="tx1"/>
                                  </a:solidFill>
                                  <a:latin typeface="Cambria Math" panose="02040503050406030204" pitchFamily="18" charset="0"/>
                                </a:rPr>
                                <m:t>𝑄</m:t>
                              </m:r>
                            </m:e>
                            <m:sub>
                              <m:r>
                                <a:rPr lang="x-none" sz="1600" i="1">
                                  <a:solidFill>
                                    <a:schemeClr val="tx1"/>
                                  </a:solidFill>
                                  <a:latin typeface="Cambria Math" panose="02040503050406030204" pitchFamily="18" charset="0"/>
                                </a:rPr>
                                <m:t>𝑓</m:t>
                              </m:r>
                              <m:r>
                                <a:rPr lang="x-none" sz="1600" i="0">
                                  <a:solidFill>
                                    <a:schemeClr val="tx1"/>
                                  </a:solidFill>
                                  <a:latin typeface="Cambria Math" panose="02040503050406030204" pitchFamily="18" charset="0"/>
                                </a:rPr>
                                <m:t> </m:t>
                              </m:r>
                            </m:sub>
                          </m:sSub>
                          <m:r>
                            <a:rPr lang="x-none" sz="1600" b="1" i="0">
                              <a:solidFill>
                                <a:schemeClr val="tx1"/>
                              </a:solidFill>
                              <a:latin typeface="Cambria Math" panose="02040503050406030204" pitchFamily="18" charset="0"/>
                            </a:rPr>
                            <m:t>(</m:t>
                          </m:r>
                          <m:r>
                            <a:rPr lang="x-none" sz="1600" b="1" i="1">
                              <a:solidFill>
                                <a:schemeClr val="tx1"/>
                              </a:solidFill>
                              <a:latin typeface="Cambria Math" panose="02040503050406030204" pitchFamily="18" charset="0"/>
                            </a:rPr>
                            <m:t>𝑬𝒒</m:t>
                          </m:r>
                          <m:r>
                            <a:rPr lang="x-none" sz="1600" b="1" i="0">
                              <a:solidFill>
                                <a:schemeClr val="tx1"/>
                              </a:solidFill>
                              <a:latin typeface="Cambria Math" panose="02040503050406030204" pitchFamily="18" charset="0"/>
                            </a:rPr>
                            <m:t>. </m:t>
                          </m:r>
                          <m:d>
                            <m:dPr>
                              <m:ctrlPr>
                                <a:rPr lang="x-none" sz="1600" b="1" i="1">
                                  <a:solidFill>
                                    <a:schemeClr val="tx1"/>
                                  </a:solidFill>
                                  <a:latin typeface="Cambria Math" panose="02040503050406030204" pitchFamily="18" charset="0"/>
                                </a:rPr>
                              </m:ctrlPr>
                            </m:dPr>
                            <m:e>
                              <m:r>
                                <a:rPr lang="x-none" sz="1600" b="1" i="0">
                                  <a:solidFill>
                                    <a:schemeClr val="tx1"/>
                                  </a:solidFill>
                                  <a:latin typeface="Cambria Math" panose="02040503050406030204" pitchFamily="18" charset="0"/>
                                </a:rPr>
                                <m:t>𝟏𝟖</m:t>
                              </m:r>
                              <m:r>
                                <a:rPr lang="x-none" sz="1600" b="1" i="0">
                                  <a:solidFill>
                                    <a:schemeClr val="tx1"/>
                                  </a:solidFill>
                                  <a:latin typeface="Cambria Math" panose="02040503050406030204" pitchFamily="18" charset="0"/>
                                </a:rPr>
                                <m:t>.</m:t>
                              </m:r>
                              <m:r>
                                <a:rPr lang="x-none" sz="1600" b="1" i="0">
                                  <a:solidFill>
                                    <a:schemeClr val="tx1"/>
                                  </a:solidFill>
                                  <a:latin typeface="Cambria Math" panose="02040503050406030204" pitchFamily="18" charset="0"/>
                                </a:rPr>
                                <m:t>𝟒</m:t>
                              </m:r>
                            </m:e>
                          </m:d>
                        </m:e>
                      </m:d>
                    </m:oMath>
                  </m:oMathPara>
                </a14:m>
                <a:endParaRPr lang="x-none" dirty="0"/>
              </a:p>
            </p:txBody>
          </p:sp>
        </mc:Choice>
        <mc:Fallback xmlns="">
          <p:sp>
            <p:nvSpPr>
              <p:cNvPr id="21" name="Rectángulo 20"/>
              <p:cNvSpPr>
                <a:spLocks noRot="1" noChangeAspect="1" noMove="1" noResize="1" noEditPoints="1" noAdjustHandles="1" noChangeArrowheads="1" noChangeShapeType="1" noTextEdit="1"/>
              </p:cNvSpPr>
              <p:nvPr/>
            </p:nvSpPr>
            <p:spPr>
              <a:xfrm>
                <a:off x="6900968" y="5670437"/>
                <a:ext cx="2585003" cy="460832"/>
              </a:xfrm>
              <a:prstGeom prst="rect">
                <a:avLst/>
              </a:prstGeom>
              <a:blipFill rotWithShape="0">
                <a:blip r:embed="rId9"/>
                <a:stretch>
                  <a:fillRect t="-155696" r="-28806" b="-232911"/>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5735960" y="4447025"/>
                <a:ext cx="6096000" cy="1223412"/>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11</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12</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             (14−19)</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21</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22</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            (14−20)</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21</m:t>
                          </m:r>
                        </m:sub>
                      </m:sSub>
                      <m:sSub>
                        <m:sSubPr>
                          <m:ctrlPr>
                            <a:rPr lang="es-MX"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𝑢</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                             (14−22)</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735960" y="4447025"/>
                <a:ext cx="6096000" cy="1223412"/>
              </a:xfrm>
              <a:prstGeom prst="rect">
                <a:avLst/>
              </a:prstGeom>
              <a:blipFill rotWithShape="0">
                <a:blip r:embed="rId10"/>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621880" y="3728205"/>
                <a:ext cx="333745" cy="515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x-none" i="1" smtClean="0">
                              <a:latin typeface="Cambria Math" panose="02040503050406030204" pitchFamily="18" charset="0"/>
                            </a:rPr>
                          </m:ctrlPr>
                        </m:mPr>
                        <m:m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𝑘</m:t>
                                </m:r>
                              </m:sub>
                            </m:sSub>
                          </m:e>
                        </m:mr>
                        <m:m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𝑢</m:t>
                                </m:r>
                              </m:sub>
                            </m:sSub>
                          </m:e>
                        </m:mr>
                      </m:m>
                    </m:oMath>
                  </m:oMathPara>
                </a14:m>
                <a:endParaRPr lang="x-none"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621880" y="3728205"/>
                <a:ext cx="333745" cy="515975"/>
              </a:xfrm>
              <a:prstGeom prst="rect">
                <a:avLst/>
              </a:prstGeom>
              <a:blipFill rotWithShape="0">
                <a:blip r:embed="rId11"/>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8229572" y="3747530"/>
                <a:ext cx="953145" cy="524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x-none" i="1" smtClean="0">
                              <a:latin typeface="Cambria Math" panose="02040503050406030204" pitchFamily="18" charset="0"/>
                            </a:rPr>
                          </m:ctrlPr>
                        </m:mP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11</m:t>
                                </m:r>
                              </m:sub>
                            </m:sSub>
                          </m:e>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12</m:t>
                                </m:r>
                              </m:sub>
                            </m:sSub>
                          </m:e>
                        </m:m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21</m:t>
                                </m:r>
                              </m:sub>
                            </m:sSub>
                          </m:e>
                          <m:e>
                            <m:sSub>
                              <m:sSubPr>
                                <m:ctrlPr>
                                  <a:rPr lang="x-none"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22</m:t>
                                </m:r>
                              </m:sub>
                            </m:sSub>
                          </m:e>
                        </m:mr>
                      </m:m>
                    </m:oMath>
                  </m:oMathPara>
                </a14:m>
                <a:endParaRPr lang="x-none" dirty="0"/>
              </a:p>
            </p:txBody>
          </p:sp>
        </mc:Choice>
        <mc:Fallback xmlns="">
          <p:sp>
            <p:nvSpPr>
              <p:cNvPr id="6" name="CuadroTexto 5"/>
              <p:cNvSpPr txBox="1">
                <a:spLocks noRot="1" noChangeAspect="1" noMove="1" noResize="1" noEditPoints="1" noAdjustHandles="1" noChangeArrowheads="1" noChangeShapeType="1" noTextEdit="1"/>
              </p:cNvSpPr>
              <p:nvPr/>
            </p:nvSpPr>
            <p:spPr>
              <a:xfrm>
                <a:off x="8229572" y="3747530"/>
                <a:ext cx="953145" cy="524054"/>
              </a:xfrm>
              <a:prstGeom prst="rect">
                <a:avLst/>
              </a:prstGeom>
              <a:blipFill rotWithShape="0">
                <a:blip r:embed="rId12"/>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9300879" y="3765228"/>
                <a:ext cx="332334" cy="512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x-none" i="1" smtClean="0">
                              <a:latin typeface="Cambria Math" panose="02040503050406030204" pitchFamily="18" charset="0"/>
                            </a:rPr>
                          </m:ctrlPr>
                        </m:mP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𝑢</m:t>
                                </m:r>
                              </m:sub>
                            </m:sSub>
                          </m:e>
                        </m:mr>
                        <m:mr>
                          <m:e>
                            <m:sSub>
                              <m:sSubPr>
                                <m:ctrlPr>
                                  <a:rPr lang="x-none"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𝑘</m:t>
                                </m:r>
                              </m:sub>
                            </m:sSub>
                          </m:e>
                        </m:mr>
                      </m:m>
                    </m:oMath>
                  </m:oMathPara>
                </a14:m>
                <a:endParaRPr lang="x-none" dirty="0"/>
              </a:p>
            </p:txBody>
          </p:sp>
        </mc:Choice>
        <mc:Fallback xmlns="">
          <p:sp>
            <p:nvSpPr>
              <p:cNvPr id="8" name="CuadroTexto 7"/>
              <p:cNvSpPr txBox="1">
                <a:spLocks noRot="1" noChangeAspect="1" noMove="1" noResize="1" noEditPoints="1" noAdjustHandles="1" noChangeArrowheads="1" noChangeShapeType="1" noTextEdit="1"/>
              </p:cNvSpPr>
              <p:nvPr/>
            </p:nvSpPr>
            <p:spPr>
              <a:xfrm>
                <a:off x="9300879" y="3765228"/>
                <a:ext cx="332334" cy="512256"/>
              </a:xfrm>
              <a:prstGeom prst="rect">
                <a:avLst/>
              </a:prstGeom>
              <a:blipFill rotWithShape="0">
                <a:blip r:embed="rId13"/>
                <a:stretch>
                  <a:fillRect/>
                </a:stretch>
              </a:blipFill>
            </p:spPr>
            <p:txBody>
              <a:bodyPr/>
              <a:lstStyle/>
              <a:p>
                <a:r>
                  <a:rPr lang="es-419">
                    <a:noFill/>
                  </a:rPr>
                  <a:t> </a:t>
                </a:r>
              </a:p>
            </p:txBody>
          </p:sp>
        </mc:Fallback>
      </mc:AlternateContent>
      <p:sp>
        <p:nvSpPr>
          <p:cNvPr id="22" name="59 Corchetes"/>
          <p:cNvSpPr/>
          <p:nvPr/>
        </p:nvSpPr>
        <p:spPr>
          <a:xfrm>
            <a:off x="7569712" y="3698227"/>
            <a:ext cx="423005" cy="594512"/>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dirty="0"/>
          </a:p>
        </p:txBody>
      </p:sp>
      <p:sp>
        <p:nvSpPr>
          <p:cNvPr id="23" name="59 Corchetes"/>
          <p:cNvSpPr/>
          <p:nvPr/>
        </p:nvSpPr>
        <p:spPr>
          <a:xfrm>
            <a:off x="8191042" y="3710008"/>
            <a:ext cx="991675" cy="582731"/>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4" name="59 Corchetes"/>
          <p:cNvSpPr/>
          <p:nvPr/>
        </p:nvSpPr>
        <p:spPr>
          <a:xfrm>
            <a:off x="9296510" y="3730116"/>
            <a:ext cx="341071" cy="571153"/>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10" name="CuadroTexto 9"/>
          <p:cNvSpPr txBox="1"/>
          <p:nvPr/>
        </p:nvSpPr>
        <p:spPr>
          <a:xfrm>
            <a:off x="7931419" y="3840896"/>
            <a:ext cx="320922" cy="338554"/>
          </a:xfrm>
          <a:prstGeom prst="rect">
            <a:avLst/>
          </a:prstGeom>
          <a:noFill/>
        </p:spPr>
        <p:txBody>
          <a:bodyPr wrap="none" rtlCol="0">
            <a:spAutoFit/>
          </a:bodyPr>
          <a:lstStyle/>
          <a:p>
            <a:r>
              <a:rPr lang="x-none" sz="1600" dirty="0"/>
              <a:t>=</a:t>
            </a:r>
          </a:p>
        </p:txBody>
      </p:sp>
      <p:sp>
        <p:nvSpPr>
          <p:cNvPr id="11" name="CuadroTexto 10"/>
          <p:cNvSpPr txBox="1"/>
          <p:nvPr/>
        </p:nvSpPr>
        <p:spPr>
          <a:xfrm>
            <a:off x="9751374" y="3759240"/>
            <a:ext cx="893193" cy="369332"/>
          </a:xfrm>
          <a:prstGeom prst="rect">
            <a:avLst/>
          </a:prstGeom>
          <a:noFill/>
        </p:spPr>
        <p:txBody>
          <a:bodyPr wrap="none" rtlCol="0">
            <a:spAutoFit/>
          </a:bodyPr>
          <a:lstStyle/>
          <a:p>
            <a:r>
              <a:rPr lang="x-none" dirty="0"/>
              <a:t>(14-18)</a:t>
            </a:r>
          </a:p>
        </p:txBody>
      </p:sp>
      <p:cxnSp>
        <p:nvCxnSpPr>
          <p:cNvPr id="37" name="Conector recto 36"/>
          <p:cNvCxnSpPr/>
          <p:nvPr/>
        </p:nvCxnSpPr>
        <p:spPr>
          <a:xfrm>
            <a:off x="7511419" y="4021356"/>
            <a:ext cx="5069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a:stCxn id="10" idx="3"/>
            <a:endCxn id="23" idx="3"/>
          </p:cNvCxnSpPr>
          <p:nvPr/>
        </p:nvCxnSpPr>
        <p:spPr>
          <a:xfrm flipV="1">
            <a:off x="8252341" y="4001374"/>
            <a:ext cx="930376" cy="8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a:stCxn id="6" idx="0"/>
            <a:endCxn id="6" idx="2"/>
          </p:cNvCxnSpPr>
          <p:nvPr/>
        </p:nvCxnSpPr>
        <p:spPr>
          <a:xfrm>
            <a:off x="8706145" y="3747530"/>
            <a:ext cx="0" cy="5240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a:stCxn id="24" idx="1"/>
            <a:endCxn id="24" idx="3"/>
          </p:cNvCxnSpPr>
          <p:nvPr/>
        </p:nvCxnSpPr>
        <p:spPr>
          <a:xfrm>
            <a:off x="9296510" y="4015693"/>
            <a:ext cx="3410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8" name="Objeto 27"/>
          <p:cNvGraphicFramePr>
            <a:graphicFrameLocks noChangeAspect="1"/>
          </p:cNvGraphicFramePr>
          <p:nvPr>
            <p:extLst>
              <p:ext uri="{D42A27DB-BD31-4B8C-83A1-F6EECF244321}">
                <p14:modId xmlns:p14="http://schemas.microsoft.com/office/powerpoint/2010/main" val="2877122544"/>
              </p:ext>
            </p:extLst>
          </p:nvPr>
        </p:nvGraphicFramePr>
        <p:xfrm>
          <a:off x="73596" y="1806672"/>
          <a:ext cx="6282904" cy="2012230"/>
        </p:xfrm>
        <a:graphic>
          <a:graphicData uri="http://schemas.openxmlformats.org/presentationml/2006/ole">
            <mc:AlternateContent xmlns:mc="http://schemas.openxmlformats.org/markup-compatibility/2006">
              <mc:Choice xmlns:v="urn:schemas-microsoft-com:vml" Requires="v">
                <p:oleObj spid="_x0000_s12347"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73596" y="1806672"/>
                        <a:ext cx="6282904" cy="2012230"/>
                      </a:xfrm>
                      <a:prstGeom prst="rect">
                        <a:avLst/>
                      </a:prstGeom>
                    </p:spPr>
                  </p:pic>
                </p:oleObj>
              </mc:Fallback>
            </mc:AlternateContent>
          </a:graphicData>
        </a:graphic>
      </p:graphicFrame>
    </p:spTree>
    <p:extLst>
      <p:ext uri="{BB962C8B-B14F-4D97-AF65-F5344CB8AC3E}">
        <p14:creationId xmlns:p14="http://schemas.microsoft.com/office/powerpoint/2010/main" val="231483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15</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4197124" y="521703"/>
            <a:ext cx="379559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Reacciones en los Elementos</a:t>
            </a:r>
          </a:p>
        </p:txBody>
      </p:sp>
      <p:graphicFrame>
        <p:nvGraphicFramePr>
          <p:cNvPr id="12" name="Tabla 11"/>
          <p:cNvGraphicFramePr>
            <a:graphicFrameLocks noGrp="1"/>
          </p:cNvGraphicFramePr>
          <p:nvPr>
            <p:extLst>
              <p:ext uri="{D42A27DB-BD31-4B8C-83A1-F6EECF244321}">
                <p14:modId xmlns:p14="http://schemas.microsoft.com/office/powerpoint/2010/main" val="563319668"/>
              </p:ext>
            </p:extLst>
          </p:nvPr>
        </p:nvGraphicFramePr>
        <p:xfrm>
          <a:off x="3478806" y="2396266"/>
          <a:ext cx="5219699" cy="1219200"/>
        </p:xfrm>
        <a:graphic>
          <a:graphicData uri="http://schemas.openxmlformats.org/drawingml/2006/table">
            <a:tbl>
              <a:tblPr>
                <a:tableStyleId>{5C22544A-7EE6-4342-B048-85BDC9FD1C3A}</a:tableStyleId>
              </a:tblPr>
              <a:tblGrid>
                <a:gridCol w="761537">
                  <a:extLst>
                    <a:ext uri="{9D8B030D-6E8A-4147-A177-3AD203B41FA5}">
                      <a16:colId xmlns:a16="http://schemas.microsoft.com/office/drawing/2014/main" val="20000"/>
                    </a:ext>
                  </a:extLst>
                </a:gridCol>
                <a:gridCol w="1018555">
                  <a:extLst>
                    <a:ext uri="{9D8B030D-6E8A-4147-A177-3AD203B41FA5}">
                      <a16:colId xmlns:a16="http://schemas.microsoft.com/office/drawing/2014/main" val="20001"/>
                    </a:ext>
                  </a:extLst>
                </a:gridCol>
                <a:gridCol w="837690">
                  <a:extLst>
                    <a:ext uri="{9D8B030D-6E8A-4147-A177-3AD203B41FA5}">
                      <a16:colId xmlns:a16="http://schemas.microsoft.com/office/drawing/2014/main" val="20002"/>
                    </a:ext>
                  </a:extLst>
                </a:gridCol>
                <a:gridCol w="964613">
                  <a:extLst>
                    <a:ext uri="{9D8B030D-6E8A-4147-A177-3AD203B41FA5}">
                      <a16:colId xmlns:a16="http://schemas.microsoft.com/office/drawing/2014/main" val="20003"/>
                    </a:ext>
                  </a:extLst>
                </a:gridCol>
                <a:gridCol w="799614">
                  <a:extLst>
                    <a:ext uri="{9D8B030D-6E8A-4147-A177-3AD203B41FA5}">
                      <a16:colId xmlns:a16="http://schemas.microsoft.com/office/drawing/2014/main" val="20004"/>
                    </a:ext>
                  </a:extLst>
                </a:gridCol>
                <a:gridCol w="837690">
                  <a:extLst>
                    <a:ext uri="{9D8B030D-6E8A-4147-A177-3AD203B41FA5}">
                      <a16:colId xmlns:a16="http://schemas.microsoft.com/office/drawing/2014/main" val="20005"/>
                    </a:ext>
                  </a:extLst>
                </a:gridCol>
              </a:tblGrid>
              <a:tr h="200025">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7</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8</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 </a:t>
                      </a:r>
                      <a:endParaRPr lang="es-MX" sz="16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l" fontAlgn="b"/>
                      <a:endParaRPr lang="es-MX" sz="1100" b="0"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975">
                <a:tc rowSpan="2">
                  <a:txBody>
                    <a:bodyPr/>
                    <a:lstStyle/>
                    <a:p>
                      <a:pPr algn="r" fontAlgn="ctr"/>
                      <a:r>
                        <a:rPr lang="es-MX" sz="1800" u="none" strike="noStrike" dirty="0">
                          <a:effectLst/>
                        </a:rPr>
                        <a:t>k1=</a:t>
                      </a:r>
                      <a:endParaRPr lang="es-MX" sz="1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vMerge="1">
                  <a:txBody>
                    <a:bodyPr/>
                    <a:lstStyle/>
                    <a:p>
                      <a:endParaRPr lang="x-none"/>
                    </a:p>
                  </a:txBody>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l" fontAlgn="b"/>
                      <a:endParaRPr lang="es-MX" sz="1100" b="0"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59 Corchetes"/>
          <p:cNvSpPr/>
          <p:nvPr/>
        </p:nvSpPr>
        <p:spPr>
          <a:xfrm>
            <a:off x="4429130" y="2600812"/>
            <a:ext cx="3398139"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3" name="Tabla 2"/>
          <p:cNvGraphicFramePr>
            <a:graphicFrameLocks noGrp="1"/>
          </p:cNvGraphicFramePr>
          <p:nvPr>
            <p:extLst>
              <p:ext uri="{D42A27DB-BD31-4B8C-83A1-F6EECF244321}">
                <p14:modId xmlns:p14="http://schemas.microsoft.com/office/powerpoint/2010/main" val="1578570951"/>
              </p:ext>
            </p:extLst>
          </p:nvPr>
        </p:nvGraphicFramePr>
        <p:xfrm>
          <a:off x="8263070" y="2600812"/>
          <a:ext cx="687008" cy="1013460"/>
        </p:xfrm>
        <a:graphic>
          <a:graphicData uri="http://schemas.openxmlformats.org/drawingml/2006/table">
            <a:tbl>
              <a:tblPr>
                <a:tableStyleId>{5C22544A-7EE6-4342-B048-85BDC9FD1C3A}</a:tableStyleId>
              </a:tblPr>
              <a:tblGrid>
                <a:gridCol w="687008">
                  <a:extLst>
                    <a:ext uri="{9D8B030D-6E8A-4147-A177-3AD203B41FA5}">
                      <a16:colId xmlns:a16="http://schemas.microsoft.com/office/drawing/2014/main" val="20000"/>
                    </a:ext>
                  </a:extLst>
                </a:gridCol>
              </a:tblGrid>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975">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-154.1</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9" name="59 Corchetes"/>
          <p:cNvSpPr/>
          <p:nvPr/>
        </p:nvSpPr>
        <p:spPr>
          <a:xfrm>
            <a:off x="8263070" y="2585108"/>
            <a:ext cx="629592"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0" name="59 Corchetes"/>
          <p:cNvSpPr/>
          <p:nvPr/>
        </p:nvSpPr>
        <p:spPr>
          <a:xfrm>
            <a:off x="9398632" y="2626422"/>
            <a:ext cx="664638" cy="1088551"/>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5" name="Tabla 4"/>
          <p:cNvGraphicFramePr>
            <a:graphicFrameLocks noGrp="1"/>
          </p:cNvGraphicFramePr>
          <p:nvPr>
            <p:extLst>
              <p:ext uri="{D42A27DB-BD31-4B8C-83A1-F6EECF244321}">
                <p14:modId xmlns:p14="http://schemas.microsoft.com/office/powerpoint/2010/main" val="1696808847"/>
              </p:ext>
            </p:extLst>
          </p:nvPr>
        </p:nvGraphicFramePr>
        <p:xfrm>
          <a:off x="9387488" y="2626422"/>
          <a:ext cx="705098" cy="1013460"/>
        </p:xfrm>
        <a:graphic>
          <a:graphicData uri="http://schemas.openxmlformats.org/drawingml/2006/table">
            <a:tbl>
              <a:tblPr>
                <a:tableStyleId>{5C22544A-7EE6-4342-B048-85BDC9FD1C3A}</a:tableStyleId>
              </a:tblPr>
              <a:tblGrid>
                <a:gridCol w="705098">
                  <a:extLst>
                    <a:ext uri="{9D8B030D-6E8A-4147-A177-3AD203B41FA5}">
                      <a16:colId xmlns:a16="http://schemas.microsoft.com/office/drawing/2014/main" val="20000"/>
                    </a:ext>
                  </a:extLst>
                </a:gridCol>
              </a:tblGrid>
              <a:tr h="200025">
                <a:tc>
                  <a:txBody>
                    <a:bodyPr/>
                    <a:lstStyle/>
                    <a:p>
                      <a:pPr algn="ctr" fontAlgn="b"/>
                      <a:r>
                        <a:rPr lang="es-MX" sz="1600" u="none" strike="noStrike" dirty="0">
                          <a:effectLst/>
                        </a:rPr>
                        <a:t>28.16</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975">
                <a:tc>
                  <a:txBody>
                    <a:bodyPr/>
                    <a:lstStyle/>
                    <a:p>
                      <a:pPr algn="ctr" fontAlgn="b"/>
                      <a:r>
                        <a:rPr lang="es-MX" sz="1600" u="none" strike="noStrike" dirty="0">
                          <a:effectLst/>
                        </a:rPr>
                        <a:t>76.8</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ctr" fontAlgn="b"/>
                      <a:r>
                        <a:rPr lang="es-MX" sz="1600" u="none" strike="noStrike" dirty="0">
                          <a:effectLst/>
                        </a:rPr>
                        <a:t>51.84</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-115.2</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618702536"/>
              </p:ext>
            </p:extLst>
          </p:nvPr>
        </p:nvGraphicFramePr>
        <p:xfrm>
          <a:off x="10499453" y="2626422"/>
          <a:ext cx="1524000" cy="101346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18.91</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975">
                <a:tc>
                  <a:txBody>
                    <a:bodyPr/>
                    <a:lstStyle/>
                    <a:p>
                      <a:pPr algn="ctr" fontAlgn="b"/>
                      <a:r>
                        <a:rPr lang="es-MX" sz="1600" u="none" strike="noStrike" dirty="0">
                          <a:effectLst/>
                        </a:rPr>
                        <a:t>45.98</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ctr" fontAlgn="b"/>
                      <a:r>
                        <a:rPr lang="es-MX" sz="1600" u="none" strike="noStrike">
                          <a:effectLst/>
                        </a:rPr>
                        <a:t>61.09</a:t>
                      </a: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a:effectLst/>
                        </a:rPr>
                        <a:t>-176.83</a:t>
                      </a: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1" name="59 Corchetes"/>
          <p:cNvSpPr/>
          <p:nvPr/>
        </p:nvSpPr>
        <p:spPr>
          <a:xfrm>
            <a:off x="10499453" y="2545925"/>
            <a:ext cx="1292009"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25" name="Tabla 24"/>
          <p:cNvGraphicFramePr>
            <a:graphicFrameLocks noGrp="1"/>
          </p:cNvGraphicFramePr>
          <p:nvPr>
            <p:extLst>
              <p:ext uri="{D42A27DB-BD31-4B8C-83A1-F6EECF244321}">
                <p14:modId xmlns:p14="http://schemas.microsoft.com/office/powerpoint/2010/main" val="1901935542"/>
              </p:ext>
            </p:extLst>
          </p:nvPr>
        </p:nvGraphicFramePr>
        <p:xfrm>
          <a:off x="3464843" y="4067961"/>
          <a:ext cx="5219699" cy="1280160"/>
        </p:xfrm>
        <a:graphic>
          <a:graphicData uri="http://schemas.openxmlformats.org/drawingml/2006/table">
            <a:tbl>
              <a:tblPr>
                <a:tableStyleId>{5C22544A-7EE6-4342-B048-85BDC9FD1C3A}</a:tableStyleId>
              </a:tblPr>
              <a:tblGrid>
                <a:gridCol w="761537">
                  <a:extLst>
                    <a:ext uri="{9D8B030D-6E8A-4147-A177-3AD203B41FA5}">
                      <a16:colId xmlns:a16="http://schemas.microsoft.com/office/drawing/2014/main" val="20000"/>
                    </a:ext>
                  </a:extLst>
                </a:gridCol>
                <a:gridCol w="1018555">
                  <a:extLst>
                    <a:ext uri="{9D8B030D-6E8A-4147-A177-3AD203B41FA5}">
                      <a16:colId xmlns:a16="http://schemas.microsoft.com/office/drawing/2014/main" val="20001"/>
                    </a:ext>
                  </a:extLst>
                </a:gridCol>
                <a:gridCol w="837690">
                  <a:extLst>
                    <a:ext uri="{9D8B030D-6E8A-4147-A177-3AD203B41FA5}">
                      <a16:colId xmlns:a16="http://schemas.microsoft.com/office/drawing/2014/main" val="20002"/>
                    </a:ext>
                  </a:extLst>
                </a:gridCol>
                <a:gridCol w="964613">
                  <a:extLst>
                    <a:ext uri="{9D8B030D-6E8A-4147-A177-3AD203B41FA5}">
                      <a16:colId xmlns:a16="http://schemas.microsoft.com/office/drawing/2014/main" val="20003"/>
                    </a:ext>
                  </a:extLst>
                </a:gridCol>
                <a:gridCol w="799614">
                  <a:extLst>
                    <a:ext uri="{9D8B030D-6E8A-4147-A177-3AD203B41FA5}">
                      <a16:colId xmlns:a16="http://schemas.microsoft.com/office/drawing/2014/main" val="20004"/>
                    </a:ext>
                  </a:extLst>
                </a:gridCol>
                <a:gridCol w="837690">
                  <a:extLst>
                    <a:ext uri="{9D8B030D-6E8A-4147-A177-3AD203B41FA5}">
                      <a16:colId xmlns:a16="http://schemas.microsoft.com/office/drawing/2014/main" val="20005"/>
                    </a:ext>
                  </a:extLst>
                </a:gridCol>
              </a:tblGrid>
              <a:tr h="200025">
                <a:tc>
                  <a:txBody>
                    <a:bodyPr/>
                    <a:lstStyle/>
                    <a:p>
                      <a:pPr algn="ctr"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 </a:t>
                      </a:r>
                      <a:endParaRPr lang="es-MX" sz="16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endParaRPr lang="es-MX" sz="11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-0.012</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r" fontAlgn="ctr"/>
                      <a:r>
                        <a:rPr lang="es-MX" sz="1800" u="none" strike="noStrike" dirty="0">
                          <a:effectLst/>
                        </a:rPr>
                        <a:t>k2=</a:t>
                      </a:r>
                      <a:endParaRPr lang="es-MX" sz="1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ctr" fontAlgn="ctr"/>
                      <a:r>
                        <a:rPr lang="es-MX" sz="1800" u="none" strike="noStrike">
                          <a:effectLst/>
                        </a:rPr>
                        <a:t> </a:t>
                      </a:r>
                      <a:endParaRPr lang="es-MX" sz="1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-0.012</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ctr" fontAlgn="b"/>
                      <a:endParaRPr lang="es-MX" sz="11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6" name="59 Corchetes"/>
          <p:cNvSpPr/>
          <p:nvPr/>
        </p:nvSpPr>
        <p:spPr>
          <a:xfrm>
            <a:off x="4429607" y="4258650"/>
            <a:ext cx="3384376"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24" name="Tabla 23"/>
          <p:cNvGraphicFramePr>
            <a:graphicFrameLocks noGrp="1"/>
          </p:cNvGraphicFramePr>
          <p:nvPr>
            <p:extLst>
              <p:ext uri="{D42A27DB-BD31-4B8C-83A1-F6EECF244321}">
                <p14:modId xmlns:p14="http://schemas.microsoft.com/office/powerpoint/2010/main" val="3413858306"/>
              </p:ext>
            </p:extLst>
          </p:nvPr>
        </p:nvGraphicFramePr>
        <p:xfrm>
          <a:off x="8258006" y="4320867"/>
          <a:ext cx="808257" cy="1013460"/>
        </p:xfrm>
        <a:graphic>
          <a:graphicData uri="http://schemas.openxmlformats.org/drawingml/2006/table">
            <a:tbl>
              <a:tblPr>
                <a:tableStyleId>{5C22544A-7EE6-4342-B048-85BDC9FD1C3A}</a:tableStyleId>
              </a:tblPr>
              <a:tblGrid>
                <a:gridCol w="808257">
                  <a:extLst>
                    <a:ext uri="{9D8B030D-6E8A-4147-A177-3AD203B41FA5}">
                      <a16:colId xmlns:a16="http://schemas.microsoft.com/office/drawing/2014/main" val="20000"/>
                    </a:ext>
                  </a:extLst>
                </a:gridCol>
              </a:tblGrid>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-154.1</a:t>
                      </a:r>
                      <a:endParaRPr lang="es-MX" sz="1600" b="0" i="0" u="none" strike="noStrike" dirty="0">
                        <a:solidFill>
                          <a:srgbClr val="000000"/>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192.3</a:t>
                      </a:r>
                      <a:endParaRPr lang="es-MX" sz="1600" b="0" i="0" u="none" strike="noStrike" dirty="0">
                        <a:solidFill>
                          <a:srgbClr val="000000"/>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455778463"/>
              </p:ext>
            </p:extLst>
          </p:nvPr>
        </p:nvGraphicFramePr>
        <p:xfrm>
          <a:off x="9525589" y="4328221"/>
          <a:ext cx="546100" cy="1013460"/>
        </p:xfrm>
        <a:graphic>
          <a:graphicData uri="http://schemas.openxmlformats.org/drawingml/2006/table">
            <a:tbl>
              <a:tblPr>
                <a:tableStyleId>{5C22544A-7EE6-4342-B048-85BDC9FD1C3A}</a:tableStyleId>
              </a:tblPr>
              <a:tblGrid>
                <a:gridCol w="546100">
                  <a:extLst>
                    <a:ext uri="{9D8B030D-6E8A-4147-A177-3AD203B41FA5}">
                      <a16:colId xmlns:a16="http://schemas.microsoft.com/office/drawing/2014/main" val="20000"/>
                    </a:ext>
                  </a:extLst>
                </a:gridCol>
              </a:tblGrid>
              <a:tr h="200025">
                <a:tc>
                  <a:txBody>
                    <a:bodyPr/>
                    <a:lstStyle/>
                    <a:p>
                      <a:pPr algn="ctr" fontAlgn="b"/>
                      <a:r>
                        <a:rPr lang="es-MX" sz="1600" u="none" strike="noStrike" dirty="0">
                          <a:effectLst/>
                        </a:rPr>
                        <a:t>120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200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120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-200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2102647569"/>
              </p:ext>
            </p:extLst>
          </p:nvPr>
        </p:nvGraphicFramePr>
        <p:xfrm>
          <a:off x="10522031" y="4310414"/>
          <a:ext cx="1524000" cy="101346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122.30</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176.83</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117.70</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30">
                <a:tc>
                  <a:txBody>
                    <a:bodyPr/>
                    <a:lstStyle/>
                    <a:p>
                      <a:pPr algn="ctr" fontAlgn="b"/>
                      <a:r>
                        <a:rPr lang="es-MX" sz="1600" u="none" strike="noStrike">
                          <a:effectLst/>
                        </a:rPr>
                        <a:t>-153.88</a:t>
                      </a: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0" name="59 Corchetes"/>
          <p:cNvSpPr/>
          <p:nvPr/>
        </p:nvSpPr>
        <p:spPr>
          <a:xfrm>
            <a:off x="8338915" y="4320867"/>
            <a:ext cx="629592"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31" name="59 Corchetes"/>
          <p:cNvSpPr/>
          <p:nvPr/>
        </p:nvSpPr>
        <p:spPr>
          <a:xfrm>
            <a:off x="9471896" y="4302340"/>
            <a:ext cx="664638" cy="1088551"/>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32" name="59 Corchetes"/>
          <p:cNvSpPr/>
          <p:nvPr/>
        </p:nvSpPr>
        <p:spPr>
          <a:xfrm>
            <a:off x="10474158" y="4250802"/>
            <a:ext cx="1359435"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38" name="Rectángulo 37"/>
              <p:cNvSpPr/>
              <p:nvPr/>
            </p:nvSpPr>
            <p:spPr>
              <a:xfrm>
                <a:off x="6220540" y="1705108"/>
                <a:ext cx="1708673" cy="41133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x-none" i="1" smtClean="0">
                              <a:solidFill>
                                <a:schemeClr val="tx1"/>
                              </a:solidFill>
                              <a:latin typeface="Cambria Math" panose="02040503050406030204" pitchFamily="18" charset="0"/>
                            </a:rPr>
                          </m:ctrlPr>
                        </m:dPr>
                        <m:e>
                          <m:r>
                            <a:rPr lang="x-none" i="1">
                              <a:solidFill>
                                <a:schemeClr val="tx1"/>
                              </a:solidFill>
                              <a:latin typeface="Cambria Math" panose="02040503050406030204" pitchFamily="18" charset="0"/>
                            </a:rPr>
                            <m:t>𝑄</m:t>
                          </m:r>
                          <m:r>
                            <a:rPr lang="x-none" i="0">
                              <a:solidFill>
                                <a:schemeClr val="tx1"/>
                              </a:solidFill>
                              <a:latin typeface="Cambria Math" panose="02040503050406030204" pitchFamily="18" charset="0"/>
                            </a:rPr>
                            <m:t>=</m:t>
                          </m:r>
                          <m:r>
                            <a:rPr lang="x-none" i="1">
                              <a:solidFill>
                                <a:schemeClr val="tx1"/>
                              </a:solidFill>
                              <a:latin typeface="Cambria Math" panose="02040503050406030204" pitchFamily="18" charset="0"/>
                            </a:rPr>
                            <m:t>𝑘𝑢</m:t>
                          </m:r>
                          <m:r>
                            <a:rPr lang="x-none" i="0">
                              <a:solidFill>
                                <a:schemeClr val="tx1"/>
                              </a:solidFill>
                              <a:latin typeface="Cambria Math" panose="02040503050406030204" pitchFamily="18" charset="0"/>
                            </a:rPr>
                            <m:t>+ </m:t>
                          </m:r>
                          <m:sSub>
                            <m:sSubPr>
                              <m:ctrlPr>
                                <a:rPr lang="x-none" i="1">
                                  <a:solidFill>
                                    <a:schemeClr val="tx1"/>
                                  </a:solidFill>
                                  <a:latin typeface="Cambria Math" panose="02040503050406030204" pitchFamily="18" charset="0"/>
                                </a:rPr>
                              </m:ctrlPr>
                            </m:sSubPr>
                            <m:e>
                              <m:r>
                                <a:rPr lang="x-none" i="1">
                                  <a:solidFill>
                                    <a:schemeClr val="tx1"/>
                                  </a:solidFill>
                                  <a:latin typeface="Cambria Math" panose="02040503050406030204" pitchFamily="18" charset="0"/>
                                </a:rPr>
                                <m:t>𝑄</m:t>
                              </m:r>
                            </m:e>
                            <m:sub>
                              <m:r>
                                <a:rPr lang="x-none" i="1">
                                  <a:solidFill>
                                    <a:schemeClr val="tx1"/>
                                  </a:solidFill>
                                  <a:latin typeface="Cambria Math" panose="02040503050406030204" pitchFamily="18" charset="0"/>
                                </a:rPr>
                                <m:t>𝑓</m:t>
                              </m:r>
                              <m:r>
                                <a:rPr lang="x-none" i="0">
                                  <a:solidFill>
                                    <a:schemeClr val="tx1"/>
                                  </a:solidFill>
                                  <a:latin typeface="Cambria Math" panose="02040503050406030204" pitchFamily="18" charset="0"/>
                                </a:rPr>
                                <m:t> </m:t>
                              </m:r>
                            </m:sub>
                          </m:sSub>
                        </m:e>
                      </m:d>
                    </m:oMath>
                  </m:oMathPara>
                </a14:m>
                <a:endParaRPr lang="x-none" dirty="0"/>
              </a:p>
            </p:txBody>
          </p:sp>
        </mc:Choice>
        <mc:Fallback xmlns="">
          <p:sp>
            <p:nvSpPr>
              <p:cNvPr id="38" name="Rectángulo 37"/>
              <p:cNvSpPr>
                <a:spLocks noRot="1" noChangeAspect="1" noMove="1" noResize="1" noEditPoints="1" noAdjustHandles="1" noChangeArrowheads="1" noChangeShapeType="1" noTextEdit="1"/>
              </p:cNvSpPr>
              <p:nvPr/>
            </p:nvSpPr>
            <p:spPr>
              <a:xfrm>
                <a:off x="6220540" y="1705108"/>
                <a:ext cx="1708673" cy="411331"/>
              </a:xfrm>
              <a:prstGeom prst="rect">
                <a:avLst/>
              </a:prstGeom>
              <a:blipFill rotWithShape="0">
                <a:blip r:embed="rId9"/>
                <a:stretch>
                  <a:fillRect t="-145714" r="-35563" b="-215714"/>
                </a:stretch>
              </a:blipFill>
            </p:spPr>
            <p:txBody>
              <a:bodyPr/>
              <a:lstStyle/>
              <a:p>
                <a:r>
                  <a:rPr lang="es-MX">
                    <a:noFill/>
                  </a:rPr>
                  <a:t> </a:t>
                </a:r>
              </a:p>
            </p:txBody>
          </p:sp>
        </mc:Fallback>
      </mc:AlternateContent>
      <p:graphicFrame>
        <p:nvGraphicFramePr>
          <p:cNvPr id="39" name="Objeto 38"/>
          <p:cNvGraphicFramePr>
            <a:graphicFrameLocks noChangeAspect="1"/>
          </p:cNvGraphicFramePr>
          <p:nvPr>
            <p:extLst>
              <p:ext uri="{D42A27DB-BD31-4B8C-83A1-F6EECF244321}">
                <p14:modId xmlns:p14="http://schemas.microsoft.com/office/powerpoint/2010/main" val="92509389"/>
              </p:ext>
            </p:extLst>
          </p:nvPr>
        </p:nvGraphicFramePr>
        <p:xfrm>
          <a:off x="255302" y="1628800"/>
          <a:ext cx="3621754" cy="2304256"/>
        </p:xfrm>
        <a:graphic>
          <a:graphicData uri="http://schemas.openxmlformats.org/presentationml/2006/ole">
            <mc:AlternateContent xmlns:mc="http://schemas.openxmlformats.org/markup-compatibility/2006">
              <mc:Choice xmlns:v="urn:schemas-microsoft-com:vml" Requires="v">
                <p:oleObj spid="_x0000_s13430" name="AutoCAD Drawing" r:id="rId10" imgW="10782360" imgH="4619520" progId="AutoCAD.Drawing.18">
                  <p:embed/>
                </p:oleObj>
              </mc:Choice>
              <mc:Fallback>
                <p:oleObj name="AutoCAD Drawing" r:id="rId10" imgW="10782360" imgH="4619520" progId="AutoCAD.Drawing.18">
                  <p:embed/>
                  <p:pic>
                    <p:nvPicPr>
                      <p:cNvPr id="0" name=""/>
                      <p:cNvPicPr/>
                      <p:nvPr/>
                    </p:nvPicPr>
                    <p:blipFill>
                      <a:blip r:embed="rId11"/>
                      <a:stretch>
                        <a:fillRect/>
                      </a:stretch>
                    </p:blipFill>
                    <p:spPr>
                      <a:xfrm>
                        <a:off x="255302" y="1628800"/>
                        <a:ext cx="3621754" cy="2304256"/>
                      </a:xfrm>
                      <a:prstGeom prst="rect">
                        <a:avLst/>
                      </a:prstGeom>
                    </p:spPr>
                  </p:pic>
                </p:oleObj>
              </mc:Fallback>
            </mc:AlternateContent>
          </a:graphicData>
        </a:graphic>
      </p:graphicFrame>
      <p:graphicFrame>
        <p:nvGraphicFramePr>
          <p:cNvPr id="40" name="Objeto 39"/>
          <p:cNvGraphicFramePr>
            <a:graphicFrameLocks noChangeAspect="1"/>
          </p:cNvGraphicFramePr>
          <p:nvPr>
            <p:extLst>
              <p:ext uri="{D42A27DB-BD31-4B8C-83A1-F6EECF244321}">
                <p14:modId xmlns:p14="http://schemas.microsoft.com/office/powerpoint/2010/main" val="1618441927"/>
              </p:ext>
            </p:extLst>
          </p:nvPr>
        </p:nvGraphicFramePr>
        <p:xfrm>
          <a:off x="63270" y="3714974"/>
          <a:ext cx="3793216" cy="2018282"/>
        </p:xfrm>
        <a:graphic>
          <a:graphicData uri="http://schemas.openxmlformats.org/presentationml/2006/ole">
            <mc:AlternateContent xmlns:mc="http://schemas.openxmlformats.org/markup-compatibility/2006">
              <mc:Choice xmlns:v="urn:schemas-microsoft-com:vml" Requires="v">
                <p:oleObj spid="_x0000_s13431"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63270" y="3714974"/>
                        <a:ext cx="3793216" cy="2018282"/>
                      </a:xfrm>
                      <a:prstGeom prst="rect">
                        <a:avLst/>
                      </a:prstGeom>
                    </p:spPr>
                  </p:pic>
                </p:oleObj>
              </mc:Fallback>
            </mc:AlternateContent>
          </a:graphicData>
        </a:graphic>
      </p:graphicFrame>
      <p:sp>
        <p:nvSpPr>
          <p:cNvPr id="22" name="CuadroTexto 21"/>
          <p:cNvSpPr txBox="1"/>
          <p:nvPr/>
        </p:nvSpPr>
        <p:spPr>
          <a:xfrm>
            <a:off x="8011949" y="2933825"/>
            <a:ext cx="300082" cy="369332"/>
          </a:xfrm>
          <a:prstGeom prst="rect">
            <a:avLst/>
          </a:prstGeom>
          <a:noFill/>
        </p:spPr>
        <p:txBody>
          <a:bodyPr wrap="none" rtlCol="0">
            <a:spAutoFit/>
          </a:bodyPr>
          <a:lstStyle/>
          <a:p>
            <a:r>
              <a:rPr lang="es-MX" dirty="0"/>
              <a:t>x</a:t>
            </a:r>
          </a:p>
        </p:txBody>
      </p:sp>
      <p:sp>
        <p:nvSpPr>
          <p:cNvPr id="36" name="CuadroTexto 35"/>
          <p:cNvSpPr txBox="1"/>
          <p:nvPr/>
        </p:nvSpPr>
        <p:spPr>
          <a:xfrm>
            <a:off x="9011264" y="2965374"/>
            <a:ext cx="338554" cy="369332"/>
          </a:xfrm>
          <a:prstGeom prst="rect">
            <a:avLst/>
          </a:prstGeom>
          <a:noFill/>
        </p:spPr>
        <p:txBody>
          <a:bodyPr wrap="none" rtlCol="0">
            <a:spAutoFit/>
          </a:bodyPr>
          <a:lstStyle/>
          <a:p>
            <a:r>
              <a:rPr lang="es-MX" dirty="0"/>
              <a:t>+</a:t>
            </a:r>
          </a:p>
        </p:txBody>
      </p:sp>
      <p:sp>
        <p:nvSpPr>
          <p:cNvPr id="37" name="CuadroTexto 36"/>
          <p:cNvSpPr txBox="1"/>
          <p:nvPr/>
        </p:nvSpPr>
        <p:spPr>
          <a:xfrm>
            <a:off x="10253481" y="2916046"/>
            <a:ext cx="45719" cy="369332"/>
          </a:xfrm>
          <a:prstGeom prst="rect">
            <a:avLst/>
          </a:prstGeom>
          <a:noFill/>
        </p:spPr>
        <p:txBody>
          <a:bodyPr wrap="square" rtlCol="0">
            <a:spAutoFit/>
          </a:bodyPr>
          <a:lstStyle/>
          <a:p>
            <a:r>
              <a:rPr lang="es-MX" dirty="0"/>
              <a:t>=</a:t>
            </a:r>
          </a:p>
        </p:txBody>
      </p:sp>
      <p:sp>
        <p:nvSpPr>
          <p:cNvPr id="41" name="CuadroTexto 40"/>
          <p:cNvSpPr txBox="1"/>
          <p:nvPr/>
        </p:nvSpPr>
        <p:spPr>
          <a:xfrm>
            <a:off x="7962988" y="4661949"/>
            <a:ext cx="300082" cy="369332"/>
          </a:xfrm>
          <a:prstGeom prst="rect">
            <a:avLst/>
          </a:prstGeom>
          <a:noFill/>
        </p:spPr>
        <p:txBody>
          <a:bodyPr wrap="none" rtlCol="0">
            <a:spAutoFit/>
          </a:bodyPr>
          <a:lstStyle/>
          <a:p>
            <a:r>
              <a:rPr lang="es-MX" dirty="0"/>
              <a:t>x</a:t>
            </a:r>
          </a:p>
        </p:txBody>
      </p:sp>
      <p:sp>
        <p:nvSpPr>
          <p:cNvPr id="42" name="CuadroTexto 41"/>
          <p:cNvSpPr txBox="1"/>
          <p:nvPr/>
        </p:nvSpPr>
        <p:spPr>
          <a:xfrm>
            <a:off x="9085454" y="4631068"/>
            <a:ext cx="338554" cy="369332"/>
          </a:xfrm>
          <a:prstGeom prst="rect">
            <a:avLst/>
          </a:prstGeom>
          <a:noFill/>
        </p:spPr>
        <p:txBody>
          <a:bodyPr wrap="none" rtlCol="0">
            <a:spAutoFit/>
          </a:bodyPr>
          <a:lstStyle/>
          <a:p>
            <a:r>
              <a:rPr lang="es-MX" dirty="0"/>
              <a:t>+</a:t>
            </a:r>
          </a:p>
        </p:txBody>
      </p:sp>
      <p:sp>
        <p:nvSpPr>
          <p:cNvPr id="43" name="CuadroTexto 42"/>
          <p:cNvSpPr txBox="1"/>
          <p:nvPr/>
        </p:nvSpPr>
        <p:spPr>
          <a:xfrm>
            <a:off x="10193402" y="4638916"/>
            <a:ext cx="152400" cy="369332"/>
          </a:xfrm>
          <a:prstGeom prst="rect">
            <a:avLst/>
          </a:prstGeom>
          <a:noFill/>
        </p:spPr>
        <p:txBody>
          <a:bodyPr wrap="square" rtlCol="0">
            <a:spAutoFit/>
          </a:bodyPr>
          <a:lstStyle/>
          <a:p>
            <a:r>
              <a:rPr lang="es-MX" dirty="0"/>
              <a:t>=</a:t>
            </a:r>
          </a:p>
        </p:txBody>
      </p:sp>
    </p:spTree>
    <p:extLst>
      <p:ext uri="{BB962C8B-B14F-4D97-AF65-F5344CB8AC3E}">
        <p14:creationId xmlns:p14="http://schemas.microsoft.com/office/powerpoint/2010/main" val="1137399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16</a:t>
            </a:fld>
            <a:r>
              <a:rPr lang="es-MX" dirty="0"/>
              <a:t>/37</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11" name="CuadroTexto 10"/>
          <p:cNvSpPr txBox="1"/>
          <p:nvPr/>
        </p:nvSpPr>
        <p:spPr>
          <a:xfrm>
            <a:off x="4197124" y="521703"/>
            <a:ext cx="379559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Reacciones en los Elementos</a:t>
            </a:r>
          </a:p>
        </p:txBody>
      </p:sp>
      <p:graphicFrame>
        <p:nvGraphicFramePr>
          <p:cNvPr id="12" name="Tabla 11"/>
          <p:cNvGraphicFramePr>
            <a:graphicFrameLocks noGrp="1"/>
          </p:cNvGraphicFramePr>
          <p:nvPr>
            <p:extLst>
              <p:ext uri="{D42A27DB-BD31-4B8C-83A1-F6EECF244321}">
                <p14:modId xmlns:p14="http://schemas.microsoft.com/office/powerpoint/2010/main" val="1243938761"/>
              </p:ext>
            </p:extLst>
          </p:nvPr>
        </p:nvGraphicFramePr>
        <p:xfrm>
          <a:off x="3140017" y="2660790"/>
          <a:ext cx="5219699" cy="1249680"/>
        </p:xfrm>
        <a:graphic>
          <a:graphicData uri="http://schemas.openxmlformats.org/drawingml/2006/table">
            <a:tbl>
              <a:tblPr>
                <a:tableStyleId>{5C22544A-7EE6-4342-B048-85BDC9FD1C3A}</a:tableStyleId>
              </a:tblPr>
              <a:tblGrid>
                <a:gridCol w="761537">
                  <a:extLst>
                    <a:ext uri="{9D8B030D-6E8A-4147-A177-3AD203B41FA5}">
                      <a16:colId xmlns:a16="http://schemas.microsoft.com/office/drawing/2014/main" val="20000"/>
                    </a:ext>
                  </a:extLst>
                </a:gridCol>
                <a:gridCol w="1018555">
                  <a:extLst>
                    <a:ext uri="{9D8B030D-6E8A-4147-A177-3AD203B41FA5}">
                      <a16:colId xmlns:a16="http://schemas.microsoft.com/office/drawing/2014/main" val="20001"/>
                    </a:ext>
                  </a:extLst>
                </a:gridCol>
                <a:gridCol w="837690">
                  <a:extLst>
                    <a:ext uri="{9D8B030D-6E8A-4147-A177-3AD203B41FA5}">
                      <a16:colId xmlns:a16="http://schemas.microsoft.com/office/drawing/2014/main" val="20002"/>
                    </a:ext>
                  </a:extLst>
                </a:gridCol>
                <a:gridCol w="964613">
                  <a:extLst>
                    <a:ext uri="{9D8B030D-6E8A-4147-A177-3AD203B41FA5}">
                      <a16:colId xmlns:a16="http://schemas.microsoft.com/office/drawing/2014/main" val="20003"/>
                    </a:ext>
                  </a:extLst>
                </a:gridCol>
                <a:gridCol w="799614">
                  <a:extLst>
                    <a:ext uri="{9D8B030D-6E8A-4147-A177-3AD203B41FA5}">
                      <a16:colId xmlns:a16="http://schemas.microsoft.com/office/drawing/2014/main" val="20004"/>
                    </a:ext>
                  </a:extLst>
                </a:gridCol>
                <a:gridCol w="837690">
                  <a:extLst>
                    <a:ext uri="{9D8B030D-6E8A-4147-A177-3AD203B41FA5}">
                      <a16:colId xmlns:a16="http://schemas.microsoft.com/office/drawing/2014/main" val="20005"/>
                    </a:ext>
                  </a:extLst>
                </a:gridCol>
              </a:tblGrid>
              <a:tr h="200025">
                <a:tc>
                  <a:txBody>
                    <a:bodyPr/>
                    <a:lstStyle/>
                    <a:p>
                      <a:pPr algn="ctr" fontAlgn="b"/>
                      <a:r>
                        <a:rPr lang="es-MX" sz="1600" u="none" strike="noStrike" dirty="0">
                          <a:effectLst/>
                        </a:rPr>
                        <a:t> </a:t>
                      </a:r>
                      <a:endParaRPr lang="es-MX" sz="1600" b="0" i="0" u="none" strike="noStrike" dirty="0">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solidFill>
                            <a:srgbClr val="FF0000"/>
                          </a:solidFill>
                          <a:effectLst/>
                        </a:rPr>
                        <a:t>5</a:t>
                      </a:r>
                      <a:endParaRPr lang="es-MX" sz="1600" b="1" i="0" u="none" strike="noStrike">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6</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 </a:t>
                      </a:r>
                      <a:endParaRPr lang="es-MX" sz="1600" b="1" i="0" u="none" strike="noStrike">
                        <a:solidFill>
                          <a:srgbClr val="00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endParaRPr lang="es-MX" sz="1600" b="0" i="0" u="none" strike="noStrike">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r" fontAlgn="ctr"/>
                      <a:r>
                        <a:rPr lang="es-MX" sz="1800" u="none" strike="noStrike" dirty="0">
                          <a:effectLst/>
                        </a:rPr>
                        <a:t>k3=</a:t>
                      </a:r>
                      <a:endParaRPr lang="es-MX" sz="1800" b="0" i="0" u="none" strike="noStrike" dirty="0">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0.800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ctr" fontAlgn="ctr"/>
                      <a:r>
                        <a:rPr lang="es-MX" sz="1600" u="none" strike="noStrike">
                          <a:effectLst/>
                        </a:rPr>
                        <a:t> </a:t>
                      </a:r>
                      <a:endParaRPr lang="es-MX" sz="1600" b="0" i="0" u="none" strike="noStrike">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-0.240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5</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ctr" fontAlgn="b"/>
                      <a:endParaRPr lang="es-MX" sz="1600" b="0" i="0" u="none" strike="noStrike">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0.240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0.400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rPr>
                        <a:t>0.800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6</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59 Corchetes"/>
          <p:cNvSpPr/>
          <p:nvPr/>
        </p:nvSpPr>
        <p:spPr>
          <a:xfrm>
            <a:off x="4117253" y="2831964"/>
            <a:ext cx="3384376"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3" name="Tabla 2"/>
          <p:cNvGraphicFramePr>
            <a:graphicFrameLocks noGrp="1"/>
          </p:cNvGraphicFramePr>
          <p:nvPr>
            <p:extLst>
              <p:ext uri="{D42A27DB-BD31-4B8C-83A1-F6EECF244321}">
                <p14:modId xmlns:p14="http://schemas.microsoft.com/office/powerpoint/2010/main" val="355489159"/>
              </p:ext>
            </p:extLst>
          </p:nvPr>
        </p:nvGraphicFramePr>
        <p:xfrm>
          <a:off x="7945840" y="2878675"/>
          <a:ext cx="650780" cy="1013460"/>
        </p:xfrm>
        <a:graphic>
          <a:graphicData uri="http://schemas.openxmlformats.org/drawingml/2006/table">
            <a:tbl>
              <a:tblPr>
                <a:tableStyleId>{5C22544A-7EE6-4342-B048-85BDC9FD1C3A}</a:tableStyleId>
              </a:tblPr>
              <a:tblGrid>
                <a:gridCol w="650780">
                  <a:extLst>
                    <a:ext uri="{9D8B030D-6E8A-4147-A177-3AD203B41FA5}">
                      <a16:colId xmlns:a16="http://schemas.microsoft.com/office/drawing/2014/main" val="20000"/>
                    </a:ext>
                  </a:extLst>
                </a:gridCol>
              </a:tblGrid>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192.3</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8643435"/>
              </p:ext>
            </p:extLst>
          </p:nvPr>
        </p:nvGraphicFramePr>
        <p:xfrm>
          <a:off x="9096383" y="2874912"/>
          <a:ext cx="546100" cy="1013460"/>
        </p:xfrm>
        <a:graphic>
          <a:graphicData uri="http://schemas.openxmlformats.org/drawingml/2006/table">
            <a:tbl>
              <a:tblPr>
                <a:tableStyleId>{5C22544A-7EE6-4342-B048-85BDC9FD1C3A}</a:tableStyleId>
              </a:tblPr>
              <a:tblGrid>
                <a:gridCol w="546100">
                  <a:extLst>
                    <a:ext uri="{9D8B030D-6E8A-4147-A177-3AD203B41FA5}">
                      <a16:colId xmlns:a16="http://schemas.microsoft.com/office/drawing/2014/main" val="20000"/>
                    </a:ext>
                  </a:extLst>
                </a:gridCol>
              </a:tblGrid>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39513630"/>
              </p:ext>
            </p:extLst>
          </p:nvPr>
        </p:nvGraphicFramePr>
        <p:xfrm>
          <a:off x="10027831" y="2810442"/>
          <a:ext cx="2492126" cy="1013460"/>
        </p:xfrm>
        <a:graphic>
          <a:graphicData uri="http://schemas.openxmlformats.org/drawingml/2006/table">
            <a:tbl>
              <a:tblPr>
                <a:tableStyleId>{5C22544A-7EE6-4342-B048-85BDC9FD1C3A}</a:tableStyleId>
              </a:tblPr>
              <a:tblGrid>
                <a:gridCol w="1246063">
                  <a:extLst>
                    <a:ext uri="{9D8B030D-6E8A-4147-A177-3AD203B41FA5}">
                      <a16:colId xmlns:a16="http://schemas.microsoft.com/office/drawing/2014/main" val="20000"/>
                    </a:ext>
                  </a:extLst>
                </a:gridCol>
                <a:gridCol w="1246063">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46.163</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effectLst/>
                        </a:rPr>
                        <a:t> </a:t>
                      </a: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153.878</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-46.163</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76.939</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0" name="59 Corchetes"/>
          <p:cNvSpPr/>
          <p:nvPr/>
        </p:nvSpPr>
        <p:spPr>
          <a:xfrm>
            <a:off x="7952420" y="2786442"/>
            <a:ext cx="629592"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1" name="59 Corchetes"/>
          <p:cNvSpPr/>
          <p:nvPr/>
        </p:nvSpPr>
        <p:spPr>
          <a:xfrm>
            <a:off x="9032803" y="2842767"/>
            <a:ext cx="664638" cy="1088551"/>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2" name="59 Corchetes"/>
          <p:cNvSpPr/>
          <p:nvPr/>
        </p:nvSpPr>
        <p:spPr>
          <a:xfrm>
            <a:off x="10142197" y="2786441"/>
            <a:ext cx="1702258"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 name="Rectángulo 5"/>
              <p:cNvSpPr/>
              <p:nvPr/>
            </p:nvSpPr>
            <p:spPr>
              <a:xfrm>
                <a:off x="6365618" y="1956660"/>
                <a:ext cx="2098202" cy="41133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x-none" i="1" smtClean="0">
                              <a:solidFill>
                                <a:schemeClr val="tx1"/>
                              </a:solidFill>
                              <a:latin typeface="Cambria Math" panose="02040503050406030204" pitchFamily="18" charset="0"/>
                            </a:rPr>
                          </m:ctrlPr>
                        </m:dPr>
                        <m:e>
                          <m:r>
                            <a:rPr lang="x-none" i="1">
                              <a:solidFill>
                                <a:schemeClr val="tx1"/>
                              </a:solidFill>
                              <a:latin typeface="Cambria Math" panose="02040503050406030204" pitchFamily="18" charset="0"/>
                            </a:rPr>
                            <m:t>𝑄</m:t>
                          </m:r>
                          <m:r>
                            <a:rPr lang="x-none" i="0">
                              <a:solidFill>
                                <a:schemeClr val="tx1"/>
                              </a:solidFill>
                              <a:latin typeface="Cambria Math" panose="02040503050406030204" pitchFamily="18" charset="0"/>
                            </a:rPr>
                            <m:t>=</m:t>
                          </m:r>
                          <m:r>
                            <a:rPr lang="x-none" i="1">
                              <a:solidFill>
                                <a:schemeClr val="tx1"/>
                              </a:solidFill>
                              <a:latin typeface="Cambria Math" panose="02040503050406030204" pitchFamily="18" charset="0"/>
                            </a:rPr>
                            <m:t>𝑘𝑢</m:t>
                          </m:r>
                          <m:r>
                            <a:rPr lang="x-none" i="0">
                              <a:solidFill>
                                <a:schemeClr val="tx1"/>
                              </a:solidFill>
                              <a:latin typeface="Cambria Math" panose="02040503050406030204" pitchFamily="18" charset="0"/>
                            </a:rPr>
                            <m:t>+ </m:t>
                          </m:r>
                          <m:sSub>
                            <m:sSubPr>
                              <m:ctrlPr>
                                <a:rPr lang="x-none" i="1">
                                  <a:solidFill>
                                    <a:schemeClr val="tx1"/>
                                  </a:solidFill>
                                  <a:latin typeface="Cambria Math" panose="02040503050406030204" pitchFamily="18" charset="0"/>
                                </a:rPr>
                              </m:ctrlPr>
                            </m:sSubPr>
                            <m:e>
                              <m:r>
                                <a:rPr lang="x-none" i="1">
                                  <a:solidFill>
                                    <a:schemeClr val="tx1"/>
                                  </a:solidFill>
                                  <a:latin typeface="Cambria Math" panose="02040503050406030204" pitchFamily="18" charset="0"/>
                                </a:rPr>
                                <m:t>𝑄</m:t>
                              </m:r>
                            </m:e>
                            <m:sub>
                              <m:r>
                                <a:rPr lang="x-none" i="1">
                                  <a:solidFill>
                                    <a:schemeClr val="tx1"/>
                                  </a:solidFill>
                                  <a:latin typeface="Cambria Math" panose="02040503050406030204" pitchFamily="18" charset="0"/>
                                </a:rPr>
                                <m:t>𝑓</m:t>
                              </m:r>
                              <m:r>
                                <a:rPr lang="x-none" i="0">
                                  <a:solidFill>
                                    <a:schemeClr val="tx1"/>
                                  </a:solidFill>
                                  <a:latin typeface="Cambria Math" panose="02040503050406030204" pitchFamily="18" charset="0"/>
                                </a:rPr>
                                <m:t> </m:t>
                              </m:r>
                            </m:sub>
                          </m:sSub>
                          <m:r>
                            <a:rPr lang="x-none" b="1" i="1">
                              <a:solidFill>
                                <a:schemeClr val="tx1"/>
                              </a:solidFill>
                              <a:latin typeface="Cambria Math" panose="02040503050406030204" pitchFamily="18" charset="0"/>
                            </a:rPr>
                            <m:t>𝑬𝒒</m:t>
                          </m:r>
                          <m:r>
                            <a:rPr lang="x-none" b="1" i="0">
                              <a:solidFill>
                                <a:schemeClr val="tx1"/>
                              </a:solidFill>
                              <a:latin typeface="Cambria Math" panose="02040503050406030204" pitchFamily="18" charset="0"/>
                            </a:rPr>
                            <m:t>. </m:t>
                          </m:r>
                        </m:e>
                      </m:d>
                    </m:oMath>
                  </m:oMathPara>
                </a14:m>
                <a:endParaRPr lang="x-none" dirty="0"/>
              </a:p>
            </p:txBody>
          </p:sp>
        </mc:Choice>
        <mc:Fallback xmlns="">
          <p:sp>
            <p:nvSpPr>
              <p:cNvPr id="6" name="Rectángulo 5"/>
              <p:cNvSpPr>
                <a:spLocks noRot="1" noChangeAspect="1" noMove="1" noResize="1" noEditPoints="1" noAdjustHandles="1" noChangeArrowheads="1" noChangeShapeType="1" noTextEdit="1"/>
              </p:cNvSpPr>
              <p:nvPr/>
            </p:nvSpPr>
            <p:spPr>
              <a:xfrm>
                <a:off x="6365618" y="1956660"/>
                <a:ext cx="2098202" cy="411331"/>
              </a:xfrm>
              <a:prstGeom prst="rect">
                <a:avLst/>
              </a:prstGeom>
              <a:blipFill rotWithShape="0">
                <a:blip r:embed="rId9"/>
                <a:stretch>
                  <a:fillRect t="-145714" r="-29107" b="-215714"/>
                </a:stretch>
              </a:blipFill>
            </p:spPr>
            <p:txBody>
              <a:bodyPr/>
              <a:lstStyle/>
              <a:p>
                <a:r>
                  <a:rPr lang="es-MX">
                    <a:noFill/>
                  </a:rPr>
                  <a:t> </a:t>
                </a:r>
              </a:p>
            </p:txBody>
          </p:sp>
        </mc:Fallback>
      </mc:AlternateContent>
      <p:graphicFrame>
        <p:nvGraphicFramePr>
          <p:cNvPr id="31" name="Objeto 30"/>
          <p:cNvGraphicFramePr>
            <a:graphicFrameLocks noChangeAspect="1"/>
          </p:cNvGraphicFramePr>
          <p:nvPr>
            <p:extLst>
              <p:ext uri="{D42A27DB-BD31-4B8C-83A1-F6EECF244321}">
                <p14:modId xmlns:p14="http://schemas.microsoft.com/office/powerpoint/2010/main" val="1307751736"/>
              </p:ext>
            </p:extLst>
          </p:nvPr>
        </p:nvGraphicFramePr>
        <p:xfrm>
          <a:off x="255302" y="1628800"/>
          <a:ext cx="3621754" cy="2304256"/>
        </p:xfrm>
        <a:graphic>
          <a:graphicData uri="http://schemas.openxmlformats.org/presentationml/2006/ole">
            <mc:AlternateContent xmlns:mc="http://schemas.openxmlformats.org/markup-compatibility/2006">
              <mc:Choice xmlns:v="urn:schemas-microsoft-com:vml" Requires="v">
                <p:oleObj spid="_x0000_s14454" name="AutoCAD Drawing" r:id="rId10" imgW="10782360" imgH="4619520" progId="AutoCAD.Drawing.18">
                  <p:embed/>
                </p:oleObj>
              </mc:Choice>
              <mc:Fallback>
                <p:oleObj name="AutoCAD Drawing" r:id="rId10" imgW="10782360" imgH="4619520" progId="AutoCAD.Drawing.18">
                  <p:embed/>
                  <p:pic>
                    <p:nvPicPr>
                      <p:cNvPr id="0" name=""/>
                      <p:cNvPicPr/>
                      <p:nvPr/>
                    </p:nvPicPr>
                    <p:blipFill>
                      <a:blip r:embed="rId11"/>
                      <a:stretch>
                        <a:fillRect/>
                      </a:stretch>
                    </p:blipFill>
                    <p:spPr>
                      <a:xfrm>
                        <a:off x="255302" y="1628800"/>
                        <a:ext cx="3621754" cy="2304256"/>
                      </a:xfrm>
                      <a:prstGeom prst="rect">
                        <a:avLst/>
                      </a:prstGeom>
                    </p:spPr>
                  </p:pic>
                </p:oleObj>
              </mc:Fallback>
            </mc:AlternateContent>
          </a:graphicData>
        </a:graphic>
      </p:graphicFrame>
      <p:graphicFrame>
        <p:nvGraphicFramePr>
          <p:cNvPr id="32" name="Objeto 31"/>
          <p:cNvGraphicFramePr>
            <a:graphicFrameLocks noChangeAspect="1"/>
          </p:cNvGraphicFramePr>
          <p:nvPr>
            <p:extLst>
              <p:ext uri="{D42A27DB-BD31-4B8C-83A1-F6EECF244321}">
                <p14:modId xmlns:p14="http://schemas.microsoft.com/office/powerpoint/2010/main" val="1607054117"/>
              </p:ext>
            </p:extLst>
          </p:nvPr>
        </p:nvGraphicFramePr>
        <p:xfrm>
          <a:off x="63270" y="3714974"/>
          <a:ext cx="4133854" cy="2018282"/>
        </p:xfrm>
        <a:graphic>
          <a:graphicData uri="http://schemas.openxmlformats.org/presentationml/2006/ole">
            <mc:AlternateContent xmlns:mc="http://schemas.openxmlformats.org/markup-compatibility/2006">
              <mc:Choice xmlns:v="urn:schemas-microsoft-com:vml" Requires="v">
                <p:oleObj spid="_x0000_s14455"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63270" y="3714974"/>
                        <a:ext cx="4133854" cy="2018282"/>
                      </a:xfrm>
                      <a:prstGeom prst="rect">
                        <a:avLst/>
                      </a:prstGeom>
                    </p:spPr>
                  </p:pic>
                </p:oleObj>
              </mc:Fallback>
            </mc:AlternateContent>
          </a:graphicData>
        </a:graphic>
      </p:graphicFrame>
      <p:sp>
        <p:nvSpPr>
          <p:cNvPr id="26" name="CuadroTexto 25"/>
          <p:cNvSpPr txBox="1"/>
          <p:nvPr/>
        </p:nvSpPr>
        <p:spPr>
          <a:xfrm>
            <a:off x="7646303" y="3132164"/>
            <a:ext cx="300082" cy="369332"/>
          </a:xfrm>
          <a:prstGeom prst="rect">
            <a:avLst/>
          </a:prstGeom>
          <a:noFill/>
        </p:spPr>
        <p:txBody>
          <a:bodyPr wrap="none" rtlCol="0">
            <a:spAutoFit/>
          </a:bodyPr>
          <a:lstStyle/>
          <a:p>
            <a:r>
              <a:rPr lang="es-MX" dirty="0"/>
              <a:t>x</a:t>
            </a:r>
          </a:p>
        </p:txBody>
      </p:sp>
      <p:sp>
        <p:nvSpPr>
          <p:cNvPr id="28" name="CuadroTexto 27"/>
          <p:cNvSpPr txBox="1"/>
          <p:nvPr/>
        </p:nvSpPr>
        <p:spPr>
          <a:xfrm>
            <a:off x="8637066" y="3132164"/>
            <a:ext cx="338554" cy="369332"/>
          </a:xfrm>
          <a:prstGeom prst="rect">
            <a:avLst/>
          </a:prstGeom>
          <a:noFill/>
        </p:spPr>
        <p:txBody>
          <a:bodyPr wrap="none" rtlCol="0">
            <a:spAutoFit/>
          </a:bodyPr>
          <a:lstStyle/>
          <a:p>
            <a:r>
              <a:rPr lang="es-MX" dirty="0"/>
              <a:t>+</a:t>
            </a:r>
          </a:p>
        </p:txBody>
      </p:sp>
      <p:sp>
        <p:nvSpPr>
          <p:cNvPr id="30" name="CuadroTexto 29"/>
          <p:cNvSpPr txBox="1"/>
          <p:nvPr/>
        </p:nvSpPr>
        <p:spPr>
          <a:xfrm>
            <a:off x="9795147" y="3166707"/>
            <a:ext cx="45719" cy="369332"/>
          </a:xfrm>
          <a:prstGeom prst="rect">
            <a:avLst/>
          </a:prstGeom>
          <a:noFill/>
        </p:spPr>
        <p:txBody>
          <a:bodyPr wrap="square" rtlCol="0">
            <a:spAutoFit/>
          </a:bodyPr>
          <a:lstStyle/>
          <a:p>
            <a:r>
              <a:rPr lang="es-MX" dirty="0"/>
              <a:t>=</a:t>
            </a:r>
          </a:p>
        </p:txBody>
      </p:sp>
      <p:sp>
        <p:nvSpPr>
          <p:cNvPr id="25" name="Botón de acción: Inicio 24">
            <a:hlinkClick r:id="rId14"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0404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17</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11" name="CuadroTexto 10"/>
          <p:cNvSpPr txBox="1"/>
          <p:nvPr/>
        </p:nvSpPr>
        <p:spPr>
          <a:xfrm>
            <a:off x="4197124" y="521703"/>
            <a:ext cx="379559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Reacciones en los Elementos</a:t>
            </a:r>
          </a:p>
        </p:txBody>
      </p:sp>
      <p:sp>
        <p:nvSpPr>
          <p:cNvPr id="3" name="Rectángulo 2"/>
          <p:cNvSpPr/>
          <p:nvPr/>
        </p:nvSpPr>
        <p:spPr>
          <a:xfrm>
            <a:off x="6584459" y="2048475"/>
            <a:ext cx="534844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dirty="0">
                <a:solidFill>
                  <a:schemeClr val="tx1"/>
                </a:solidFill>
              </a:rPr>
              <a:t>Lo sencillo de esto, es que se ahorra el tiempo ensamblando todos los coeficientes de la matriz, y al final solo se debe ensamblar la matriz general de cargas.</a:t>
            </a:r>
          </a:p>
        </p:txBody>
      </p:sp>
      <p:graphicFrame>
        <p:nvGraphicFramePr>
          <p:cNvPr id="19" name="Tabla 18"/>
          <p:cNvGraphicFramePr>
            <a:graphicFrameLocks noGrp="1"/>
          </p:cNvGraphicFramePr>
          <p:nvPr>
            <p:extLst>
              <p:ext uri="{D42A27DB-BD31-4B8C-83A1-F6EECF244321}">
                <p14:modId xmlns:p14="http://schemas.microsoft.com/office/powerpoint/2010/main" val="2817945464"/>
              </p:ext>
            </p:extLst>
          </p:nvPr>
        </p:nvGraphicFramePr>
        <p:xfrm>
          <a:off x="6601102" y="3933551"/>
          <a:ext cx="1524000" cy="101346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18.91</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975">
                <a:tc>
                  <a:txBody>
                    <a:bodyPr/>
                    <a:lstStyle/>
                    <a:p>
                      <a:pPr algn="ctr" fontAlgn="b"/>
                      <a:r>
                        <a:rPr lang="es-MX" sz="1600" u="none" strike="noStrike" dirty="0">
                          <a:effectLst/>
                        </a:rPr>
                        <a:t>45.98</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ctr" fontAlgn="b"/>
                      <a:r>
                        <a:rPr lang="es-MX" sz="1600" u="none" strike="noStrike">
                          <a:effectLst/>
                        </a:rPr>
                        <a:t>61.09</a:t>
                      </a: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a:effectLst/>
                        </a:rPr>
                        <a:t>-176.83</a:t>
                      </a: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0" name="59 Corchetes"/>
          <p:cNvSpPr/>
          <p:nvPr/>
        </p:nvSpPr>
        <p:spPr>
          <a:xfrm>
            <a:off x="6601102" y="3853054"/>
            <a:ext cx="1292009"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21" name="Tabla 20"/>
          <p:cNvGraphicFramePr>
            <a:graphicFrameLocks noGrp="1"/>
          </p:cNvGraphicFramePr>
          <p:nvPr>
            <p:extLst>
              <p:ext uri="{D42A27DB-BD31-4B8C-83A1-F6EECF244321}">
                <p14:modId xmlns:p14="http://schemas.microsoft.com/office/powerpoint/2010/main" val="3599381157"/>
              </p:ext>
            </p:extLst>
          </p:nvPr>
        </p:nvGraphicFramePr>
        <p:xfrm>
          <a:off x="8367794" y="3881244"/>
          <a:ext cx="1524000" cy="101346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122.30</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176.83</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117.70</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30">
                <a:tc>
                  <a:txBody>
                    <a:bodyPr/>
                    <a:lstStyle/>
                    <a:p>
                      <a:pPr algn="ctr" fontAlgn="b"/>
                      <a:r>
                        <a:rPr lang="es-MX" sz="1600" u="none" strike="noStrike">
                          <a:effectLst/>
                        </a:rPr>
                        <a:t>-153.88</a:t>
                      </a:r>
                      <a:endParaRPr lang="es-MX" sz="16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2" name="59 Corchetes"/>
          <p:cNvSpPr/>
          <p:nvPr/>
        </p:nvSpPr>
        <p:spPr>
          <a:xfrm>
            <a:off x="8319921" y="3821632"/>
            <a:ext cx="1359435"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23" name="Tabla 22"/>
          <p:cNvGraphicFramePr>
            <a:graphicFrameLocks noGrp="1"/>
          </p:cNvGraphicFramePr>
          <p:nvPr>
            <p:extLst>
              <p:ext uri="{D42A27DB-BD31-4B8C-83A1-F6EECF244321}">
                <p14:modId xmlns:p14="http://schemas.microsoft.com/office/powerpoint/2010/main" val="3986551946"/>
              </p:ext>
            </p:extLst>
          </p:nvPr>
        </p:nvGraphicFramePr>
        <p:xfrm>
          <a:off x="10023978" y="3843293"/>
          <a:ext cx="2492126" cy="1013460"/>
        </p:xfrm>
        <a:graphic>
          <a:graphicData uri="http://schemas.openxmlformats.org/drawingml/2006/table">
            <a:tbl>
              <a:tblPr>
                <a:tableStyleId>{5C22544A-7EE6-4342-B048-85BDC9FD1C3A}</a:tableStyleId>
              </a:tblPr>
              <a:tblGrid>
                <a:gridCol w="1246063">
                  <a:extLst>
                    <a:ext uri="{9D8B030D-6E8A-4147-A177-3AD203B41FA5}">
                      <a16:colId xmlns:a16="http://schemas.microsoft.com/office/drawing/2014/main" val="20000"/>
                    </a:ext>
                  </a:extLst>
                </a:gridCol>
                <a:gridCol w="1246063">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46.163</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effectLst/>
                        </a:rPr>
                        <a:t> </a:t>
                      </a: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r>
                        <a:rPr lang="es-MX" sz="1600" u="none" strike="noStrike" dirty="0">
                          <a:effectLst/>
                        </a:rPr>
                        <a:t>153.878</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ctr" fontAlgn="b"/>
                      <a:r>
                        <a:rPr lang="es-MX" sz="1600" u="none" strike="noStrike" dirty="0">
                          <a:effectLst/>
                        </a:rPr>
                        <a:t>-46.163</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r>
                        <a:rPr lang="es-MX" sz="1600" u="none" strike="noStrike" dirty="0" err="1">
                          <a:effectLst/>
                        </a:rPr>
                        <a:t>kN</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a:txBody>
                    <a:bodyPr/>
                    <a:lstStyle/>
                    <a:p>
                      <a:pPr algn="ctr" fontAlgn="b"/>
                      <a:r>
                        <a:rPr lang="es-MX" sz="1600" u="none" strike="noStrike" dirty="0">
                          <a:effectLst/>
                        </a:rPr>
                        <a:t>76.939</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r>
                        <a:rPr lang="es-MX" sz="1600" u="none" strike="noStrike" dirty="0" err="1">
                          <a:effectLst/>
                        </a:rPr>
                        <a:t>kN</a:t>
                      </a:r>
                      <a:r>
                        <a:rPr lang="es-MX" sz="1600" u="none" strike="noStrike" dirty="0">
                          <a:effectLst/>
                        </a:rPr>
                        <a:t>*m</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4" name="59 Corchetes"/>
          <p:cNvSpPr/>
          <p:nvPr/>
        </p:nvSpPr>
        <p:spPr>
          <a:xfrm>
            <a:off x="10138344" y="3819292"/>
            <a:ext cx="1702258"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5" name="59 Corchetes"/>
          <p:cNvSpPr/>
          <p:nvPr/>
        </p:nvSpPr>
        <p:spPr>
          <a:xfrm>
            <a:off x="1979771" y="4077073"/>
            <a:ext cx="2027997" cy="2088231"/>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5" name="Tabla 4"/>
          <p:cNvGraphicFramePr>
            <a:graphicFrameLocks noGrp="1"/>
          </p:cNvGraphicFramePr>
          <p:nvPr>
            <p:extLst>
              <p:ext uri="{D42A27DB-BD31-4B8C-83A1-F6EECF244321}">
                <p14:modId xmlns:p14="http://schemas.microsoft.com/office/powerpoint/2010/main" val="3571008352"/>
              </p:ext>
            </p:extLst>
          </p:nvPr>
        </p:nvGraphicFramePr>
        <p:xfrm>
          <a:off x="2063552" y="3769086"/>
          <a:ext cx="2376264" cy="2332232"/>
        </p:xfrm>
        <a:graphic>
          <a:graphicData uri="http://schemas.openxmlformats.org/drawingml/2006/table">
            <a:tbl>
              <a:tblPr>
                <a:tableStyleId>{5C22544A-7EE6-4342-B048-85BDC9FD1C3A}</a:tableStyleId>
              </a:tblPr>
              <a:tblGrid>
                <a:gridCol w="1189977">
                  <a:extLst>
                    <a:ext uri="{9D8B030D-6E8A-4147-A177-3AD203B41FA5}">
                      <a16:colId xmlns:a16="http://schemas.microsoft.com/office/drawing/2014/main" val="20000"/>
                    </a:ext>
                  </a:extLst>
                </a:gridCol>
                <a:gridCol w="1186287">
                  <a:extLst>
                    <a:ext uri="{9D8B030D-6E8A-4147-A177-3AD203B41FA5}">
                      <a16:colId xmlns:a16="http://schemas.microsoft.com/office/drawing/2014/main" val="20001"/>
                    </a:ext>
                  </a:extLst>
                </a:gridCol>
              </a:tblGrid>
              <a:tr h="200025">
                <a:tc gridSpan="2">
                  <a:txBody>
                    <a:bodyPr/>
                    <a:lstStyle/>
                    <a:p>
                      <a:pPr algn="l" fontAlgn="b"/>
                      <a:r>
                        <a:rPr lang="es-MX" sz="1600" b="1" u="none" strike="noStrike" dirty="0">
                          <a:effectLst/>
                        </a:rPr>
                        <a:t>         Reacciones</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x-none"/>
                    </a:p>
                  </a:txBody>
                  <a:tcPr/>
                </a:tc>
                <a:extLst>
                  <a:ext uri="{0D108BD9-81ED-4DB2-BD59-A6C34878D82A}">
                    <a16:rowId xmlns:a16="http://schemas.microsoft.com/office/drawing/2014/main" val="10000"/>
                  </a:ext>
                </a:extLst>
              </a:tr>
              <a:tr h="190500">
                <a:tc>
                  <a:txBody>
                    <a:bodyPr/>
                    <a:lstStyle/>
                    <a:p>
                      <a:pPr algn="ctr" fontAlgn="ctr"/>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5312">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a:effectLst/>
                        </a:rPr>
                        <a:t> </a:t>
                      </a:r>
                      <a:endParaRPr lang="es-MX"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ctr" fontAlgn="b"/>
                      <a:r>
                        <a:rPr lang="es-MX" sz="1600" u="none" strike="noStrike" dirty="0">
                          <a:effectLst/>
                        </a:rPr>
                        <a:t>183</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00">
                <a:tc>
                  <a:txBody>
                    <a:bodyPr/>
                    <a:lstStyle/>
                    <a:p>
                      <a:pPr algn="ctr" fontAlgn="b"/>
                      <a:r>
                        <a:rPr lang="es-MX" sz="1600" u="none" strike="noStrike">
                          <a:effectLst/>
                        </a:rPr>
                        <a:t>163.87</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500">
                <a:tc>
                  <a:txBody>
                    <a:bodyPr/>
                    <a:lstStyle/>
                    <a:p>
                      <a:pPr algn="ctr" fontAlgn="b"/>
                      <a:r>
                        <a:rPr lang="es-MX" sz="1600" u="none" strike="noStrike">
                          <a:effectLst/>
                        </a:rPr>
                        <a:t>-46.1634783</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p>
                      <a:pPr algn="ctr" fontAlgn="b"/>
                      <a:r>
                        <a:rPr lang="es-MX" sz="1600" u="none" strike="noStrike">
                          <a:effectLst/>
                        </a:rPr>
                        <a:t>76.9391304</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0500">
                <a:tc>
                  <a:txBody>
                    <a:bodyPr/>
                    <a:lstStyle/>
                    <a:p>
                      <a:pPr algn="ctr" fontAlgn="b"/>
                      <a:r>
                        <a:rPr lang="es-MX" sz="1600" u="none" strike="noStrike">
                          <a:effectLst/>
                        </a:rPr>
                        <a:t>18.91</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0025">
                <a:tc>
                  <a:txBody>
                    <a:bodyPr/>
                    <a:lstStyle/>
                    <a:p>
                      <a:pPr algn="ctr" fontAlgn="b"/>
                      <a:r>
                        <a:rPr lang="es-MX" sz="1600" u="none" strike="noStrike">
                          <a:effectLst/>
                        </a:rPr>
                        <a:t>45.98</a:t>
                      </a:r>
                      <a:endParaRPr lang="es-MX" sz="16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600" u="none" strike="noStrike" dirty="0" err="1">
                          <a:effectLst/>
                        </a:rPr>
                        <a:t>kN</a:t>
                      </a:r>
                      <a:r>
                        <a:rPr lang="es-MX" sz="1600" u="none" strike="noStrike" dirty="0">
                          <a:effectLst/>
                        </a:rPr>
                        <a:t>*m</a:t>
                      </a:r>
                      <a:endParaRPr lang="es-MX" sz="16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75256730"/>
              </p:ext>
            </p:extLst>
          </p:nvPr>
        </p:nvGraphicFramePr>
        <p:xfrm>
          <a:off x="4073671" y="4033169"/>
          <a:ext cx="438153" cy="2026920"/>
        </p:xfrm>
        <a:graphic>
          <a:graphicData uri="http://schemas.openxmlformats.org/drawingml/2006/table">
            <a:tbl>
              <a:tblPr>
                <a:tableStyleId>{5C22544A-7EE6-4342-B048-85BDC9FD1C3A}</a:tableStyleId>
              </a:tblPr>
              <a:tblGrid>
                <a:gridCol w="438153">
                  <a:extLst>
                    <a:ext uri="{9D8B030D-6E8A-4147-A177-3AD203B41FA5}">
                      <a16:colId xmlns:a16="http://schemas.microsoft.com/office/drawing/2014/main" val="20000"/>
                    </a:ext>
                  </a:extLst>
                </a:gridCol>
              </a:tblGrid>
              <a:tr h="190500">
                <a:tc>
                  <a:txBody>
                    <a:bodyPr/>
                    <a:lstStyle/>
                    <a:p>
                      <a:pPr algn="l" fontAlgn="b"/>
                      <a:r>
                        <a:rPr lang="es-MX" sz="1600" u="none" strike="noStrike" dirty="0">
                          <a:solidFill>
                            <a:schemeClr val="tx1"/>
                          </a:solidFill>
                          <a:effectLst/>
                        </a:rPr>
                        <a:t>Q1</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p>
                      <a:pPr algn="l" fontAlgn="b"/>
                      <a:r>
                        <a:rPr lang="es-MX" sz="1600" u="none" strike="noStrike" dirty="0">
                          <a:solidFill>
                            <a:schemeClr val="tx1"/>
                          </a:solidFill>
                          <a:effectLst/>
                        </a:rPr>
                        <a:t>Q2</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l" fontAlgn="b"/>
                      <a:r>
                        <a:rPr lang="es-MX" sz="1600" u="none" strike="noStrike" dirty="0">
                          <a:solidFill>
                            <a:schemeClr val="tx1"/>
                          </a:solidFill>
                          <a:effectLst/>
                        </a:rPr>
                        <a:t>Q3</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l" fontAlgn="b"/>
                      <a:r>
                        <a:rPr lang="es-MX" sz="1600" u="none" strike="noStrike" dirty="0">
                          <a:solidFill>
                            <a:schemeClr val="tx1"/>
                          </a:solidFill>
                          <a:effectLst/>
                        </a:rPr>
                        <a:t>Q4</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00">
                <a:tc>
                  <a:txBody>
                    <a:bodyPr/>
                    <a:lstStyle/>
                    <a:p>
                      <a:pPr algn="l" fontAlgn="b"/>
                      <a:r>
                        <a:rPr lang="es-MX" sz="1600" u="none" strike="noStrike" dirty="0">
                          <a:solidFill>
                            <a:schemeClr val="tx1"/>
                          </a:solidFill>
                          <a:effectLst/>
                        </a:rPr>
                        <a:t>Q5</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500">
                <a:tc>
                  <a:txBody>
                    <a:bodyPr/>
                    <a:lstStyle/>
                    <a:p>
                      <a:pPr algn="l" fontAlgn="b"/>
                      <a:r>
                        <a:rPr lang="es-MX" sz="1600" u="none" strike="noStrike" dirty="0">
                          <a:solidFill>
                            <a:schemeClr val="tx1"/>
                          </a:solidFill>
                          <a:effectLst/>
                        </a:rPr>
                        <a:t>Q6</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p>
                      <a:pPr algn="l" fontAlgn="b"/>
                      <a:r>
                        <a:rPr lang="es-MX" sz="1600" u="none" strike="noStrike" dirty="0">
                          <a:solidFill>
                            <a:schemeClr val="tx1"/>
                          </a:solidFill>
                          <a:effectLst/>
                        </a:rPr>
                        <a:t>Q7</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0025">
                <a:tc>
                  <a:txBody>
                    <a:bodyPr/>
                    <a:lstStyle/>
                    <a:p>
                      <a:pPr algn="l" fontAlgn="b"/>
                      <a:r>
                        <a:rPr lang="es-MX" sz="1600" u="none" strike="noStrike" dirty="0">
                          <a:solidFill>
                            <a:schemeClr val="tx1"/>
                          </a:solidFill>
                          <a:effectLst/>
                        </a:rPr>
                        <a:t>Q8</a:t>
                      </a:r>
                      <a:endParaRPr lang="es-MX" sz="1600" b="0" i="0" u="none" strike="noStrike" dirty="0">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val="3502285782"/>
              </p:ext>
            </p:extLst>
          </p:nvPr>
        </p:nvGraphicFramePr>
        <p:xfrm>
          <a:off x="241602" y="1026424"/>
          <a:ext cx="6059955" cy="2596358"/>
        </p:xfrm>
        <a:graphic>
          <a:graphicData uri="http://schemas.openxmlformats.org/presentationml/2006/ole">
            <mc:AlternateContent xmlns:mc="http://schemas.openxmlformats.org/markup-compatibility/2006">
              <mc:Choice xmlns:v="urn:schemas-microsoft-com:vml" Requires="v">
                <p:oleObj spid="_x0000_s15420" name="AutoCAD Drawing" r:id="rId8" imgW="10782360" imgH="4619520" progId="AutoCAD.Drawing.20">
                  <p:embed/>
                </p:oleObj>
              </mc:Choice>
              <mc:Fallback>
                <p:oleObj name="AutoCAD Drawing" r:id="rId8" imgW="10782360" imgH="4619520" progId="AutoCAD.Drawing.20">
                  <p:embed/>
                  <p:pic>
                    <p:nvPicPr>
                      <p:cNvPr id="0" name=""/>
                      <p:cNvPicPr/>
                      <p:nvPr/>
                    </p:nvPicPr>
                    <p:blipFill>
                      <a:blip r:embed="rId9"/>
                      <a:stretch>
                        <a:fillRect/>
                      </a:stretch>
                    </p:blipFill>
                    <p:spPr>
                      <a:xfrm>
                        <a:off x="241602" y="1026424"/>
                        <a:ext cx="6059955" cy="2596358"/>
                      </a:xfrm>
                      <a:prstGeom prst="rect">
                        <a:avLst/>
                      </a:prstGeom>
                    </p:spPr>
                  </p:pic>
                </p:oleObj>
              </mc:Fallback>
            </mc:AlternateContent>
          </a:graphicData>
        </a:graphic>
      </p:graphicFrame>
      <p:cxnSp>
        <p:nvCxnSpPr>
          <p:cNvPr id="4" name="Conector recto de flecha 3"/>
          <p:cNvCxnSpPr/>
          <p:nvPr/>
        </p:nvCxnSpPr>
        <p:spPr>
          <a:xfrm flipV="1">
            <a:off x="1340083" y="2000567"/>
            <a:ext cx="0" cy="6480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ector recto de flecha 27"/>
          <p:cNvCxnSpPr/>
          <p:nvPr/>
        </p:nvCxnSpPr>
        <p:spPr>
          <a:xfrm flipV="1">
            <a:off x="1340083" y="2688605"/>
            <a:ext cx="639688" cy="8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CuadroTexto 11"/>
          <p:cNvSpPr txBox="1"/>
          <p:nvPr/>
        </p:nvSpPr>
        <p:spPr>
          <a:xfrm>
            <a:off x="1019207" y="1815901"/>
            <a:ext cx="272587" cy="369332"/>
          </a:xfrm>
          <a:prstGeom prst="rect">
            <a:avLst/>
          </a:prstGeom>
          <a:noFill/>
        </p:spPr>
        <p:txBody>
          <a:bodyPr wrap="square" rtlCol="0">
            <a:spAutoFit/>
          </a:bodyPr>
          <a:lstStyle/>
          <a:p>
            <a:r>
              <a:rPr lang="es-MX" dirty="0"/>
              <a:t>Y</a:t>
            </a:r>
          </a:p>
        </p:txBody>
      </p:sp>
      <p:sp>
        <p:nvSpPr>
          <p:cNvPr id="29" name="CuadroTexto 28"/>
          <p:cNvSpPr txBox="1"/>
          <p:nvPr/>
        </p:nvSpPr>
        <p:spPr>
          <a:xfrm>
            <a:off x="1721185" y="2827420"/>
            <a:ext cx="272587" cy="369332"/>
          </a:xfrm>
          <a:prstGeom prst="rect">
            <a:avLst/>
          </a:prstGeom>
          <a:noFill/>
        </p:spPr>
        <p:txBody>
          <a:bodyPr wrap="square" rtlCol="0">
            <a:spAutoFit/>
          </a:bodyPr>
          <a:lstStyle/>
          <a:p>
            <a:r>
              <a:rPr lang="es-MX" dirty="0"/>
              <a:t>X</a:t>
            </a:r>
          </a:p>
        </p:txBody>
      </p:sp>
      <p:sp>
        <p:nvSpPr>
          <p:cNvPr id="30" name="Botón de acción: Inicio 29">
            <a:hlinkClick r:id="rId10"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02312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18</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4118164" y="550833"/>
            <a:ext cx="420313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Modulo de Elasticidad y Área</a:t>
            </a:r>
          </a:p>
        </p:txBody>
      </p:sp>
      <p:sp>
        <p:nvSpPr>
          <p:cNvPr id="3" name="Rectángulo 2"/>
          <p:cNvSpPr/>
          <p:nvPr/>
        </p:nvSpPr>
        <p:spPr>
          <a:xfrm>
            <a:off x="868779" y="1704801"/>
            <a:ext cx="1042806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dirty="0">
                <a:solidFill>
                  <a:schemeClr val="tx1"/>
                </a:solidFill>
              </a:rPr>
              <a:t>Para fines didácticos, consideraremos que esta viga pertenece a un puente que salva un claro de 25 metros, y esta hecha de concreto reforzado, clase 1, y de una </a:t>
            </a:r>
            <a:r>
              <a:rPr lang="es-MX" dirty="0" err="1">
                <a:solidFill>
                  <a:schemeClr val="tx1"/>
                </a:solidFill>
              </a:rPr>
              <a:t>f’c</a:t>
            </a:r>
            <a:r>
              <a:rPr lang="es-MX" dirty="0">
                <a:solidFill>
                  <a:schemeClr val="tx1"/>
                </a:solidFill>
              </a:rPr>
              <a:t> </a:t>
            </a:r>
            <a:r>
              <a:rPr lang="en-US" dirty="0">
                <a:solidFill>
                  <a:schemeClr val="tx1"/>
                </a:solidFill>
              </a:rPr>
              <a:t>= 400 kg/cm2</a:t>
            </a:r>
            <a:endParaRPr lang="es-MX" dirty="0">
              <a:solidFill>
                <a:schemeClr val="tx1"/>
              </a:solidFill>
            </a:endParaRPr>
          </a:p>
        </p:txBody>
      </p:sp>
      <mc:AlternateContent xmlns:mc="http://schemas.openxmlformats.org/markup-compatibility/2006" xmlns:a14="http://schemas.microsoft.com/office/drawing/2010/main">
        <mc:Choice Requires="a14">
          <p:sp>
            <p:nvSpPr>
              <p:cNvPr id="4" name="Rectángulo 3"/>
              <p:cNvSpPr/>
              <p:nvPr/>
            </p:nvSpPr>
            <p:spPr>
              <a:xfrm>
                <a:off x="5540727" y="2689437"/>
                <a:ext cx="6456039" cy="2811475"/>
              </a:xfrm>
              <a:prstGeom prst="rect">
                <a:avLst/>
              </a:prstGeom>
            </p:spPr>
            <p:txBody>
              <a:bodyPr wrap="square">
                <a:spAutoFit/>
              </a:bodyPr>
              <a:lstStyle/>
              <a:p>
                <a:pPr>
                  <a:lnSpc>
                    <a:spcPct val="107000"/>
                  </a:lnSpc>
                  <a:spcAft>
                    <a:spcPts val="800"/>
                  </a:spcAft>
                </a:pPr>
                <a:r>
                  <a:rPr lang="es-ES" b="1" dirty="0">
                    <a:latin typeface="Calibri" panose="020F0502020204030204" pitchFamily="34" charset="0"/>
                    <a:ea typeface="Times New Roman" panose="02020603050405020304" pitchFamily="18" charset="0"/>
                    <a:cs typeface="Times New Roman" panose="02020603050405020304" pitchFamily="18" charset="0"/>
                  </a:rPr>
                  <a:t>1.5.1.4.- Modulo de elasticidad</a:t>
                </a:r>
                <a:endParaRPr lang="es-MX"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Times New Roman" panose="02020603050405020304" pitchFamily="18" charset="0"/>
                    <a:cs typeface="Times New Roman" panose="02020603050405020304" pitchFamily="18" charset="0"/>
                  </a:rPr>
                  <a:t>Para concretos clase 1, el módulo de elasticidad, </a:t>
                </a:r>
                <a:r>
                  <a:rPr lang="es-ES" dirty="0" err="1">
                    <a:latin typeface="Calibri" panose="020F0502020204030204" pitchFamily="34" charset="0"/>
                    <a:ea typeface="Times New Roman" panose="02020603050405020304" pitchFamily="18" charset="0"/>
                    <a:cs typeface="Times New Roman" panose="02020603050405020304" pitchFamily="18" charset="0"/>
                  </a:rPr>
                  <a:t>Ec</a:t>
                </a:r>
                <a:r>
                  <a:rPr lang="es-ES" dirty="0">
                    <a:latin typeface="Calibri" panose="020F0502020204030204" pitchFamily="34" charset="0"/>
                    <a:ea typeface="Times New Roman" panose="02020603050405020304" pitchFamily="18" charset="0"/>
                    <a:cs typeface="Times New Roman" panose="02020603050405020304" pitchFamily="18" charset="0"/>
                  </a:rPr>
                  <a:t>, se supondrá igual a 4 400</a:t>
                </a:r>
                <a14:m>
                  <m:oMath xmlns:m="http://schemas.openxmlformats.org/officeDocument/2006/math">
                    <m:rad>
                      <m:radPr>
                        <m:degHide m:val="on"/>
                        <m:ctrlPr>
                          <a:rPr lang="es-ES" i="1" smtClean="0">
                            <a:latin typeface="Cambria Math" panose="02040503050406030204" pitchFamily="18" charset="0"/>
                            <a:cs typeface="Times New Roman" panose="02020603050405020304" pitchFamily="18" charset="0"/>
                          </a:rPr>
                        </m:ctrlPr>
                      </m:radPr>
                      <m:deg/>
                      <m:e>
                        <m:sSup>
                          <m:sSupPr>
                            <m:ctrlPr>
                              <a:rPr lang="es-MX" b="0" i="1" smtClean="0">
                                <a:latin typeface="Cambria Math" panose="02040503050406030204" pitchFamily="18" charset="0"/>
                                <a:cs typeface="Times New Roman" panose="02020603050405020304" pitchFamily="18" charset="0"/>
                              </a:rPr>
                            </m:ctrlPr>
                          </m:sSupPr>
                          <m:e>
                            <m:r>
                              <m:rPr>
                                <m:sty m:val="p"/>
                              </m:rPr>
                              <a:rPr lang="es-MX" b="0" i="0" smtClean="0">
                                <a:latin typeface="Cambria Math" panose="02040503050406030204" pitchFamily="18" charset="0"/>
                                <a:cs typeface="Times New Roman" panose="02020603050405020304" pitchFamily="18" charset="0"/>
                              </a:rPr>
                              <m:t>f</m:t>
                            </m:r>
                          </m:e>
                          <m:sup>
                            <m:r>
                              <a:rPr lang="es-MX" b="0" i="0" smtClean="0">
                                <a:latin typeface="Cambria Math" panose="02040503050406030204" pitchFamily="18" charset="0"/>
                                <a:cs typeface="Times New Roman" panose="02020603050405020304" pitchFamily="18" charset="0"/>
                              </a:rPr>
                              <m:t>′</m:t>
                            </m:r>
                          </m:sup>
                        </m:sSup>
                        <m:r>
                          <m:rPr>
                            <m:sty m:val="p"/>
                          </m:rPr>
                          <a:rPr lang="es-MX" b="0" i="0" smtClean="0">
                            <a:latin typeface="Cambria Math" panose="02040503050406030204" pitchFamily="18" charset="0"/>
                            <a:cs typeface="Times New Roman" panose="02020603050405020304" pitchFamily="18" charset="0"/>
                          </a:rPr>
                          <m:t>c</m:t>
                        </m:r>
                      </m:e>
                    </m:rad>
                  </m:oMath>
                </a14:m>
                <a:r>
                  <a:rPr lang="es-ES" dirty="0">
                    <a:latin typeface="Calibri" panose="020F0502020204030204" pitchFamily="34" charset="0"/>
                    <a:ea typeface="Times New Roman" panose="02020603050405020304" pitchFamily="18" charset="0"/>
                    <a:cs typeface="Times New Roman" panose="02020603050405020304" pitchFamily="18" charset="0"/>
                  </a:rPr>
                  <a:t>, en </a:t>
                </a:r>
                <a:r>
                  <a:rPr lang="es-ES" dirty="0" err="1">
                    <a:latin typeface="Calibri" panose="020F0502020204030204" pitchFamily="34" charset="0"/>
                    <a:ea typeface="Times New Roman" panose="02020603050405020304" pitchFamily="18" charset="0"/>
                    <a:cs typeface="Times New Roman" panose="02020603050405020304" pitchFamily="18" charset="0"/>
                  </a:rPr>
                  <a:t>MPa</a:t>
                </a:r>
                <a:r>
                  <a:rPr lang="es-ES" dirty="0">
                    <a:latin typeface="Calibri" panose="020F0502020204030204" pitchFamily="34" charset="0"/>
                    <a:ea typeface="Times New Roman" panose="02020603050405020304" pitchFamily="18" charset="0"/>
                    <a:cs typeface="Times New Roman" panose="02020603050405020304" pitchFamily="18" charset="0"/>
                  </a:rPr>
                  <a:t> (14000 </a:t>
                </a:r>
                <a14:m>
                  <m:oMath xmlns:m="http://schemas.openxmlformats.org/officeDocument/2006/math">
                    <m:rad>
                      <m:radPr>
                        <m:degHide m:val="on"/>
                        <m:ctrlPr>
                          <a:rPr lang="es-ES" i="1" smtClean="0">
                            <a:latin typeface="Cambria Math" panose="02040503050406030204" pitchFamily="18" charset="0"/>
                            <a:cs typeface="Times New Roman" panose="02020603050405020304" pitchFamily="18" charset="0"/>
                          </a:rPr>
                        </m:ctrlPr>
                      </m:radPr>
                      <m:deg/>
                      <m:e>
                        <m:sSup>
                          <m:sSupPr>
                            <m:ctrlPr>
                              <a:rPr lang="es-MX" b="0" i="1" smtClean="0">
                                <a:latin typeface="Cambria Math" panose="02040503050406030204" pitchFamily="18" charset="0"/>
                                <a:cs typeface="Times New Roman" panose="02020603050405020304" pitchFamily="18" charset="0"/>
                              </a:rPr>
                            </m:ctrlPr>
                          </m:sSupPr>
                          <m:e>
                            <m:r>
                              <m:rPr>
                                <m:sty m:val="p"/>
                              </m:rPr>
                              <a:rPr lang="es-MX" b="0" i="0" smtClean="0">
                                <a:latin typeface="Cambria Math" panose="02040503050406030204" pitchFamily="18" charset="0"/>
                                <a:cs typeface="Times New Roman" panose="02020603050405020304" pitchFamily="18" charset="0"/>
                              </a:rPr>
                              <m:t>f</m:t>
                            </m:r>
                          </m:e>
                          <m:sup>
                            <m:r>
                              <a:rPr lang="es-MX" b="0" i="0" smtClean="0">
                                <a:latin typeface="Cambria Math" panose="02040503050406030204" pitchFamily="18" charset="0"/>
                                <a:cs typeface="Times New Roman" panose="02020603050405020304" pitchFamily="18" charset="0"/>
                              </a:rPr>
                              <m:t>′</m:t>
                            </m:r>
                          </m:sup>
                        </m:sSup>
                        <m:r>
                          <m:rPr>
                            <m:sty m:val="p"/>
                          </m:rPr>
                          <a:rPr lang="es-MX" b="0" i="0" smtClean="0">
                            <a:latin typeface="Cambria Math" panose="02040503050406030204" pitchFamily="18" charset="0"/>
                            <a:cs typeface="Times New Roman" panose="02020603050405020304" pitchFamily="18" charset="0"/>
                          </a:rPr>
                          <m:t>c</m:t>
                        </m:r>
                      </m:e>
                    </m:rad>
                  </m:oMath>
                </a14:m>
                <a:r>
                  <a:rPr lang="es-ES" dirty="0">
                    <a:latin typeface="Calibri" panose="020F0502020204030204" pitchFamily="34" charset="0"/>
                    <a:ea typeface="Times New Roman" panose="02020603050405020304" pitchFamily="18" charset="0"/>
                    <a:cs typeface="Times New Roman" panose="02020603050405020304" pitchFamily="18" charset="0"/>
                  </a:rPr>
                  <a:t>, en kg/cm</a:t>
                </a:r>
                <a:r>
                  <a:rPr lang="es-ES" baseline="30000" dirty="0">
                    <a:latin typeface="Calibri" panose="020F0502020204030204" pitchFamily="34" charset="0"/>
                    <a:ea typeface="Times New Roman" panose="02020603050405020304" pitchFamily="18" charset="0"/>
                    <a:cs typeface="Times New Roman" panose="02020603050405020304" pitchFamily="18" charset="0"/>
                  </a:rPr>
                  <a:t>2</a:t>
                </a:r>
                <a:r>
                  <a:rPr lang="es-ES" dirty="0">
                    <a:latin typeface="Calibri" panose="020F0502020204030204" pitchFamily="34" charset="0"/>
                    <a:ea typeface="Times New Roman" panose="02020603050405020304" pitchFamily="18" charset="0"/>
                    <a:cs typeface="Times New Roman" panose="02020603050405020304" pitchFamily="18" charset="0"/>
                  </a:rPr>
                  <a:t>) para concretos con agregado grueso calizo, y 3500 </a:t>
                </a:r>
                <a14:m>
                  <m:oMath xmlns:m="http://schemas.openxmlformats.org/officeDocument/2006/math">
                    <m:rad>
                      <m:radPr>
                        <m:degHide m:val="on"/>
                        <m:ctrlPr>
                          <a:rPr lang="es-ES" i="1" smtClean="0">
                            <a:latin typeface="Cambria Math" panose="02040503050406030204" pitchFamily="18" charset="0"/>
                            <a:cs typeface="Times New Roman" panose="02020603050405020304" pitchFamily="18" charset="0"/>
                          </a:rPr>
                        </m:ctrlPr>
                      </m:radPr>
                      <m:deg/>
                      <m:e>
                        <m:sSup>
                          <m:sSupPr>
                            <m:ctrlPr>
                              <a:rPr lang="es-MX" b="0" i="1" smtClean="0">
                                <a:latin typeface="Cambria Math" panose="02040503050406030204" pitchFamily="18" charset="0"/>
                                <a:cs typeface="Times New Roman" panose="02020603050405020304" pitchFamily="18" charset="0"/>
                              </a:rPr>
                            </m:ctrlPr>
                          </m:sSupPr>
                          <m:e>
                            <m:r>
                              <m:rPr>
                                <m:sty m:val="p"/>
                              </m:rPr>
                              <a:rPr lang="es-MX" b="0" i="0" smtClean="0">
                                <a:latin typeface="Cambria Math" panose="02040503050406030204" pitchFamily="18" charset="0"/>
                                <a:cs typeface="Times New Roman" panose="02020603050405020304" pitchFamily="18" charset="0"/>
                              </a:rPr>
                              <m:t>f</m:t>
                            </m:r>
                          </m:e>
                          <m:sup>
                            <m:r>
                              <a:rPr lang="es-MX" b="0" i="0" smtClean="0">
                                <a:latin typeface="Cambria Math" panose="02040503050406030204" pitchFamily="18" charset="0"/>
                                <a:cs typeface="Times New Roman" panose="02020603050405020304" pitchFamily="18" charset="0"/>
                              </a:rPr>
                              <m:t>′</m:t>
                            </m:r>
                          </m:sup>
                        </m:sSup>
                        <m:r>
                          <m:rPr>
                            <m:sty m:val="p"/>
                          </m:rPr>
                          <a:rPr lang="es-MX" b="0" i="0" smtClean="0">
                            <a:latin typeface="Cambria Math" panose="02040503050406030204" pitchFamily="18" charset="0"/>
                            <a:cs typeface="Times New Roman" panose="02020603050405020304" pitchFamily="18" charset="0"/>
                          </a:rPr>
                          <m:t>c</m:t>
                        </m:r>
                      </m:e>
                    </m:rad>
                  </m:oMath>
                </a14:m>
                <a:r>
                  <a:rPr lang="es-ES" dirty="0">
                    <a:latin typeface="Calibri" panose="020F0502020204030204" pitchFamily="34" charset="0"/>
                    <a:ea typeface="Times New Roman" panose="02020603050405020304" pitchFamily="18" charset="0"/>
                    <a:cs typeface="Times New Roman" panose="02020603050405020304" pitchFamily="18" charset="0"/>
                  </a:rPr>
                  <a:t>, en </a:t>
                </a:r>
                <a:r>
                  <a:rPr lang="es-ES" dirty="0" err="1">
                    <a:latin typeface="Calibri" panose="020F0502020204030204" pitchFamily="34" charset="0"/>
                    <a:ea typeface="Times New Roman" panose="02020603050405020304" pitchFamily="18" charset="0"/>
                    <a:cs typeface="Times New Roman" panose="02020603050405020304" pitchFamily="18" charset="0"/>
                  </a:rPr>
                  <a:t>MPa</a:t>
                </a:r>
                <a:r>
                  <a:rPr lang="es-ES" dirty="0">
                    <a:latin typeface="Calibri" panose="020F0502020204030204" pitchFamily="34" charset="0"/>
                    <a:ea typeface="Times New Roman" panose="02020603050405020304" pitchFamily="18" charset="0"/>
                    <a:cs typeface="Times New Roman" panose="02020603050405020304" pitchFamily="18" charset="0"/>
                  </a:rPr>
                  <a:t> (11000 </a:t>
                </a:r>
                <a14:m>
                  <m:oMath xmlns:m="http://schemas.openxmlformats.org/officeDocument/2006/math">
                    <m:rad>
                      <m:radPr>
                        <m:degHide m:val="on"/>
                        <m:ctrlPr>
                          <a:rPr lang="es-ES" i="1" smtClean="0">
                            <a:latin typeface="Cambria Math" panose="02040503050406030204" pitchFamily="18" charset="0"/>
                            <a:cs typeface="Times New Roman" panose="02020603050405020304" pitchFamily="18" charset="0"/>
                          </a:rPr>
                        </m:ctrlPr>
                      </m:radPr>
                      <m:deg/>
                      <m:e>
                        <m:sSup>
                          <m:sSupPr>
                            <m:ctrlPr>
                              <a:rPr lang="es-MX" b="0" i="1" smtClean="0">
                                <a:latin typeface="Cambria Math" panose="02040503050406030204" pitchFamily="18" charset="0"/>
                                <a:cs typeface="Times New Roman" panose="02020603050405020304" pitchFamily="18" charset="0"/>
                              </a:rPr>
                            </m:ctrlPr>
                          </m:sSupPr>
                          <m:e>
                            <m:r>
                              <m:rPr>
                                <m:sty m:val="p"/>
                              </m:rPr>
                              <a:rPr lang="es-MX" b="0" i="0" smtClean="0">
                                <a:latin typeface="Cambria Math" panose="02040503050406030204" pitchFamily="18" charset="0"/>
                                <a:cs typeface="Times New Roman" panose="02020603050405020304" pitchFamily="18" charset="0"/>
                              </a:rPr>
                              <m:t>f</m:t>
                            </m:r>
                          </m:e>
                          <m:sup>
                            <m:r>
                              <a:rPr lang="es-MX" b="0" i="0" smtClean="0">
                                <a:latin typeface="Cambria Math" panose="02040503050406030204" pitchFamily="18" charset="0"/>
                                <a:cs typeface="Times New Roman" panose="02020603050405020304" pitchFamily="18" charset="0"/>
                              </a:rPr>
                              <m:t>′</m:t>
                            </m:r>
                          </m:sup>
                        </m:sSup>
                        <m:r>
                          <m:rPr>
                            <m:sty m:val="p"/>
                          </m:rPr>
                          <a:rPr lang="es-MX" b="0" i="0" smtClean="0">
                            <a:latin typeface="Cambria Math" panose="02040503050406030204" pitchFamily="18" charset="0"/>
                            <a:cs typeface="Times New Roman" panose="02020603050405020304" pitchFamily="18" charset="0"/>
                          </a:rPr>
                          <m:t>c</m:t>
                        </m:r>
                      </m:e>
                    </m:rad>
                  </m:oMath>
                </a14:m>
                <a:r>
                  <a:rPr lang="es-ES" dirty="0">
                    <a:latin typeface="Calibri" panose="020F0502020204030204" pitchFamily="34" charset="0"/>
                    <a:ea typeface="Times New Roman" panose="02020603050405020304" pitchFamily="18" charset="0"/>
                    <a:cs typeface="Times New Roman" panose="02020603050405020304" pitchFamily="18" charset="0"/>
                  </a:rPr>
                  <a:t>, en Kg/cm</a:t>
                </a:r>
                <a:r>
                  <a:rPr lang="es-ES" baseline="30000" dirty="0">
                    <a:latin typeface="Calibri" panose="020F0502020204030204" pitchFamily="34" charset="0"/>
                    <a:ea typeface="Times New Roman" panose="02020603050405020304" pitchFamily="18" charset="0"/>
                    <a:cs typeface="Times New Roman" panose="02020603050405020304" pitchFamily="18" charset="0"/>
                  </a:rPr>
                  <a:t>2</a:t>
                </a:r>
                <a:r>
                  <a:rPr lang="es-ES" dirty="0">
                    <a:latin typeface="Calibri" panose="020F0502020204030204" pitchFamily="34" charset="0"/>
                    <a:ea typeface="Times New Roman" panose="02020603050405020304" pitchFamily="18" charset="0"/>
                    <a:cs typeface="Times New Roman" panose="02020603050405020304" pitchFamily="18" charset="0"/>
                  </a:rPr>
                  <a:t>) para concretos con agregado grueso basáltico.</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Times New Roman" panose="02020603050405020304" pitchFamily="18" charset="0"/>
                    <a:cs typeface="Times New Roman" panose="02020603050405020304" pitchFamily="18" charset="0"/>
                  </a:rPr>
                  <a:t>Para concretos clase 2 se supondrán igual a 2500 </a:t>
                </a:r>
                <a14:m>
                  <m:oMath xmlns:m="http://schemas.openxmlformats.org/officeDocument/2006/math">
                    <m:rad>
                      <m:radPr>
                        <m:degHide m:val="on"/>
                        <m:ctrlPr>
                          <a:rPr lang="es-ES" i="1" smtClean="0">
                            <a:latin typeface="Cambria Math" panose="02040503050406030204" pitchFamily="18" charset="0"/>
                            <a:cs typeface="Times New Roman" panose="02020603050405020304" pitchFamily="18" charset="0"/>
                          </a:rPr>
                        </m:ctrlPr>
                      </m:radPr>
                      <m:deg/>
                      <m:e>
                        <m:sSup>
                          <m:sSupPr>
                            <m:ctrlPr>
                              <a:rPr lang="es-MX" b="0" i="1" smtClean="0">
                                <a:latin typeface="Cambria Math" panose="02040503050406030204" pitchFamily="18" charset="0"/>
                                <a:cs typeface="Times New Roman" panose="02020603050405020304" pitchFamily="18" charset="0"/>
                              </a:rPr>
                            </m:ctrlPr>
                          </m:sSupPr>
                          <m:e>
                            <m:r>
                              <m:rPr>
                                <m:sty m:val="p"/>
                              </m:rPr>
                              <a:rPr lang="es-MX" b="0" i="0" smtClean="0">
                                <a:latin typeface="Cambria Math" panose="02040503050406030204" pitchFamily="18" charset="0"/>
                                <a:cs typeface="Times New Roman" panose="02020603050405020304" pitchFamily="18" charset="0"/>
                              </a:rPr>
                              <m:t>f</m:t>
                            </m:r>
                          </m:e>
                          <m:sup>
                            <m:r>
                              <a:rPr lang="es-MX" b="0" i="0" smtClean="0">
                                <a:latin typeface="Cambria Math" panose="02040503050406030204" pitchFamily="18" charset="0"/>
                                <a:cs typeface="Times New Roman" panose="02020603050405020304" pitchFamily="18" charset="0"/>
                              </a:rPr>
                              <m:t>′</m:t>
                            </m:r>
                          </m:sup>
                        </m:sSup>
                        <m:r>
                          <m:rPr>
                            <m:sty m:val="p"/>
                          </m:rPr>
                          <a:rPr lang="es-MX" b="0" i="0" smtClean="0">
                            <a:latin typeface="Cambria Math" panose="02040503050406030204" pitchFamily="18" charset="0"/>
                            <a:cs typeface="Times New Roman" panose="02020603050405020304" pitchFamily="18" charset="0"/>
                          </a:rPr>
                          <m:t>c</m:t>
                        </m:r>
                      </m:e>
                    </m:rad>
                  </m:oMath>
                </a14:m>
                <a:r>
                  <a:rPr lang="es-ES" dirty="0">
                    <a:latin typeface="Calibri" panose="020F0502020204030204" pitchFamily="34" charset="0"/>
                    <a:ea typeface="Times New Roman" panose="02020603050405020304" pitchFamily="18" charset="0"/>
                    <a:cs typeface="Times New Roman" panose="02020603050405020304" pitchFamily="18" charset="0"/>
                  </a:rPr>
                  <a:t>, en </a:t>
                </a:r>
                <a:r>
                  <a:rPr lang="es-ES" dirty="0" err="1">
                    <a:latin typeface="Calibri" panose="020F0502020204030204" pitchFamily="34" charset="0"/>
                    <a:ea typeface="Times New Roman" panose="02020603050405020304" pitchFamily="18" charset="0"/>
                    <a:cs typeface="Times New Roman" panose="02020603050405020304" pitchFamily="18" charset="0"/>
                  </a:rPr>
                  <a:t>MPa</a:t>
                </a:r>
                <a:r>
                  <a:rPr lang="es-ES" dirty="0">
                    <a:latin typeface="Calibri" panose="020F0502020204030204" pitchFamily="34" charset="0"/>
                    <a:ea typeface="Times New Roman" panose="02020603050405020304" pitchFamily="18" charset="0"/>
                    <a:cs typeface="Times New Roman" panose="02020603050405020304" pitchFamily="18" charset="0"/>
                  </a:rPr>
                  <a:t> (8000</a:t>
                </a:r>
                <a14:m>
                  <m:oMath xmlns:m="http://schemas.openxmlformats.org/officeDocument/2006/math">
                    <m:rad>
                      <m:radPr>
                        <m:degHide m:val="on"/>
                        <m:ctrlPr>
                          <a:rPr lang="es-ES" i="1" smtClean="0">
                            <a:latin typeface="Cambria Math" panose="02040503050406030204" pitchFamily="18" charset="0"/>
                            <a:cs typeface="Times New Roman" panose="02020603050405020304" pitchFamily="18" charset="0"/>
                          </a:rPr>
                        </m:ctrlPr>
                      </m:radPr>
                      <m:deg/>
                      <m:e>
                        <m:sSup>
                          <m:sSupPr>
                            <m:ctrlPr>
                              <a:rPr lang="es-MX" b="0" i="1" smtClean="0">
                                <a:latin typeface="Cambria Math" panose="02040503050406030204" pitchFamily="18" charset="0"/>
                                <a:cs typeface="Times New Roman" panose="02020603050405020304" pitchFamily="18" charset="0"/>
                              </a:rPr>
                            </m:ctrlPr>
                          </m:sSupPr>
                          <m:e>
                            <m:r>
                              <m:rPr>
                                <m:sty m:val="p"/>
                              </m:rPr>
                              <a:rPr lang="es-MX" b="0" i="0" smtClean="0">
                                <a:latin typeface="Cambria Math" panose="02040503050406030204" pitchFamily="18" charset="0"/>
                                <a:cs typeface="Times New Roman" panose="02020603050405020304" pitchFamily="18" charset="0"/>
                              </a:rPr>
                              <m:t>f</m:t>
                            </m:r>
                          </m:e>
                          <m:sup>
                            <m:r>
                              <a:rPr lang="es-MX" b="0" i="0" smtClean="0">
                                <a:latin typeface="Cambria Math" panose="02040503050406030204" pitchFamily="18" charset="0"/>
                                <a:cs typeface="Times New Roman" panose="02020603050405020304" pitchFamily="18" charset="0"/>
                              </a:rPr>
                              <m:t>′</m:t>
                            </m:r>
                          </m:sup>
                        </m:sSup>
                        <m:r>
                          <m:rPr>
                            <m:sty m:val="p"/>
                          </m:rPr>
                          <a:rPr lang="es-MX" b="0" i="0" smtClean="0">
                            <a:latin typeface="Cambria Math" panose="02040503050406030204" pitchFamily="18" charset="0"/>
                            <a:cs typeface="Times New Roman" panose="02020603050405020304" pitchFamily="18" charset="0"/>
                          </a:rPr>
                          <m:t>c</m:t>
                        </m:r>
                      </m:e>
                    </m:rad>
                  </m:oMath>
                </a14:m>
                <a:r>
                  <a:rPr lang="es-ES" dirty="0">
                    <a:latin typeface="Calibri" panose="020F0502020204030204" pitchFamily="34" charset="0"/>
                    <a:ea typeface="Times New Roman" panose="02020603050405020304" pitchFamily="18" charset="0"/>
                    <a:cs typeface="Times New Roman" panose="02020603050405020304" pitchFamily="18" charset="0"/>
                  </a:rPr>
                  <a:t>, en kg/cm</a:t>
                </a:r>
                <a:r>
                  <a:rPr lang="es-ES" baseline="30000" dirty="0">
                    <a:latin typeface="Calibri" panose="020F0502020204030204" pitchFamily="34" charset="0"/>
                    <a:ea typeface="Times New Roman" panose="02020603050405020304" pitchFamily="18" charset="0"/>
                    <a:cs typeface="Times New Roman" panose="02020603050405020304" pitchFamily="18" charset="0"/>
                  </a:rPr>
                  <a:t>2</a:t>
                </a:r>
                <a:r>
                  <a:rPr lang="es-ES" dirty="0">
                    <a:latin typeface="Calibri" panose="020F0502020204030204" pitchFamily="34" charset="0"/>
                    <a:ea typeface="Times New Roman" panose="02020603050405020304" pitchFamily="18" charset="0"/>
                    <a:cs typeface="Times New Roman" panose="02020603050405020304" pitchFamily="18" charset="0"/>
                  </a:rPr>
                  <a:t>) pueden usarse otros valores de </a:t>
                </a:r>
                <a:r>
                  <a:rPr lang="es-ES" dirty="0" err="1">
                    <a:latin typeface="Calibri" panose="020F0502020204030204" pitchFamily="34" charset="0"/>
                    <a:ea typeface="Times New Roman" panose="02020603050405020304" pitchFamily="18" charset="0"/>
                    <a:cs typeface="Times New Roman" panose="02020603050405020304" pitchFamily="18" charset="0"/>
                  </a:rPr>
                  <a:t>Ec</a:t>
                </a:r>
                <a:r>
                  <a:rPr lang="es-ES" dirty="0">
                    <a:latin typeface="Calibri" panose="020F0502020204030204" pitchFamily="34" charset="0"/>
                    <a:ea typeface="Times New Roman" panose="02020603050405020304" pitchFamily="18" charset="0"/>
                    <a:cs typeface="Times New Roman" panose="02020603050405020304" pitchFamily="18" charset="0"/>
                  </a:rPr>
                  <a:t> que estén suficientemente respaldados por resultados de laboratorio.</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540727" y="2689437"/>
                <a:ext cx="6456039" cy="2811475"/>
              </a:xfrm>
              <a:prstGeom prst="rect">
                <a:avLst/>
              </a:prstGeom>
              <a:blipFill rotWithShape="0">
                <a:blip r:embed="rId8"/>
                <a:stretch>
                  <a:fillRect l="-850" t="-868" r="-1228" b="-1518"/>
                </a:stretch>
              </a:blipFill>
            </p:spPr>
            <p:txBody>
              <a:bodyPr/>
              <a:lstStyle/>
              <a:p>
                <a:r>
                  <a:rPr lang="es-MX">
                    <a:noFill/>
                  </a:rPr>
                  <a:t> </a:t>
                </a:r>
              </a:p>
            </p:txBody>
          </p:sp>
        </mc:Fallback>
      </mc:AlternateContent>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90" y="2821627"/>
            <a:ext cx="4422908" cy="2437605"/>
          </a:xfrm>
          <a:prstGeom prst="rect">
            <a:avLst/>
          </a:prstGeom>
        </p:spPr>
      </p:pic>
    </p:spTree>
    <p:extLst>
      <p:ext uri="{BB962C8B-B14F-4D97-AF65-F5344CB8AC3E}">
        <p14:creationId xmlns:p14="http://schemas.microsoft.com/office/powerpoint/2010/main" val="3294840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19</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ángulo 2"/>
          <p:cNvSpPr/>
          <p:nvPr/>
        </p:nvSpPr>
        <p:spPr>
          <a:xfrm>
            <a:off x="6384032" y="1700808"/>
            <a:ext cx="6096000" cy="2269467"/>
          </a:xfrm>
          <a:prstGeom prst="rect">
            <a:avLst/>
          </a:prstGeom>
        </p:spPr>
        <p:txBody>
          <a:bodyPr>
            <a:spAutoFit/>
          </a:bodyPr>
          <a:lstStyle/>
          <a:p>
            <a:pPr>
              <a:lnSpc>
                <a:spcPct val="107000"/>
              </a:lnSpc>
              <a:spcAft>
                <a:spcPts val="800"/>
              </a:spcAft>
            </a:pPr>
            <a:r>
              <a:rPr lang="es-ES" dirty="0">
                <a:latin typeface="Calibri" panose="020F0502020204030204" pitchFamily="34" charset="0"/>
                <a:ea typeface="Times New Roman" panose="02020603050405020304" pitchFamily="18" charset="0"/>
                <a:cs typeface="Times New Roman" panose="02020603050405020304" pitchFamily="18" charset="0"/>
              </a:rPr>
              <a:t>En problemas de revisión estructural de construcciones existentes, puede aplicarse el módulo de elasticidad determinado en corazones de concreto extraídos de la estructura, que formen una muestra representativa de ella.</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Times New Roman" panose="02020603050405020304" pitchFamily="18" charset="0"/>
                <a:cs typeface="Times New Roman" panose="02020603050405020304" pitchFamily="18" charset="0"/>
              </a:rPr>
              <a:t>En todos los casos a que se refiere este párrafo, </a:t>
            </a:r>
            <a:r>
              <a:rPr lang="es-ES" dirty="0" err="1">
                <a:latin typeface="Calibri" panose="020F0502020204030204" pitchFamily="34" charset="0"/>
                <a:ea typeface="Times New Roman" panose="02020603050405020304" pitchFamily="18" charset="0"/>
                <a:cs typeface="Times New Roman" panose="02020603050405020304" pitchFamily="18" charset="0"/>
              </a:rPr>
              <a:t>Ec</a:t>
            </a:r>
            <a:r>
              <a:rPr lang="es-ES" dirty="0">
                <a:latin typeface="Calibri" panose="020F0502020204030204" pitchFamily="34" charset="0"/>
                <a:ea typeface="Times New Roman" panose="02020603050405020304" pitchFamily="18" charset="0"/>
                <a:cs typeface="Times New Roman" panose="02020603050405020304" pitchFamily="18" charset="0"/>
              </a:rPr>
              <a:t> se determinara según la norma NMX-C-128. Los corazones se extraerán de acuerdo a la norma NMX-C-169</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6395864" y="4255928"/>
            <a:ext cx="4487315" cy="1477328"/>
          </a:xfrm>
          <a:prstGeom prst="rect">
            <a:avLst/>
          </a:prstGeom>
        </p:spPr>
        <p:txBody>
          <a:bodyPr wrap="square">
            <a:spAutoFit/>
          </a:bodyPr>
          <a:lstStyle/>
          <a:p>
            <a:r>
              <a:rPr lang="es-MX" dirty="0"/>
              <a:t>El estructurista sugiere una sección rectangular de base=50 cm y de alto=120 cm esto nos da un área de A=0.6 m², teniendo la sección, se puede determinar el momento de inercia I=bh^3/12</a:t>
            </a:r>
          </a:p>
        </p:txBody>
      </p:sp>
      <p:sp>
        <p:nvSpPr>
          <p:cNvPr id="5" name="Rectángulo 4"/>
          <p:cNvSpPr/>
          <p:nvPr/>
        </p:nvSpPr>
        <p:spPr>
          <a:xfrm>
            <a:off x="1631504" y="1759899"/>
            <a:ext cx="365073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Dado a la </a:t>
            </a:r>
            <a:r>
              <a:rPr lang="en-US" dirty="0" err="1">
                <a:solidFill>
                  <a:schemeClr val="tx1"/>
                </a:solidFill>
              </a:rPr>
              <a:t>norma</a:t>
            </a:r>
            <a:r>
              <a:rPr lang="en-US" dirty="0">
                <a:solidFill>
                  <a:schemeClr val="tx1"/>
                </a:solidFill>
              </a:rPr>
              <a:t>, el modulo de </a:t>
            </a:r>
            <a:r>
              <a:rPr lang="en-US" dirty="0" err="1">
                <a:solidFill>
                  <a:schemeClr val="tx1"/>
                </a:solidFill>
              </a:rPr>
              <a:t>elasticidad</a:t>
            </a:r>
            <a:r>
              <a:rPr lang="en-US" dirty="0">
                <a:solidFill>
                  <a:schemeClr val="tx1"/>
                </a:solidFill>
              </a:rPr>
              <a:t> </a:t>
            </a:r>
            <a:r>
              <a:rPr lang="es-MX" dirty="0">
                <a:solidFill>
                  <a:schemeClr val="tx1"/>
                </a:solidFill>
              </a:rPr>
              <a:t>correspondiente</a:t>
            </a:r>
            <a:r>
              <a:rPr lang="en-US" dirty="0">
                <a:solidFill>
                  <a:schemeClr val="tx1"/>
                </a:solidFill>
              </a:rPr>
              <a:t> </a:t>
            </a:r>
            <a:r>
              <a:rPr lang="es-MX" dirty="0">
                <a:solidFill>
                  <a:schemeClr val="tx1"/>
                </a:solidFill>
              </a:rPr>
              <a:t>debe</a:t>
            </a:r>
            <a:r>
              <a:rPr lang="en-US" dirty="0">
                <a:solidFill>
                  <a:schemeClr val="tx1"/>
                </a:solidFill>
              </a:rPr>
              <a:t> </a:t>
            </a:r>
            <a:r>
              <a:rPr lang="en-US" dirty="0" err="1">
                <a:solidFill>
                  <a:schemeClr val="tx1"/>
                </a:solidFill>
              </a:rPr>
              <a:t>ser</a:t>
            </a:r>
            <a:r>
              <a:rPr lang="en-US" dirty="0">
                <a:solidFill>
                  <a:schemeClr val="tx1"/>
                </a:solidFill>
              </a:rPr>
              <a:t> el </a:t>
            </a:r>
            <a:r>
              <a:rPr lang="en-US" dirty="0" err="1">
                <a:solidFill>
                  <a:schemeClr val="tx1"/>
                </a:solidFill>
              </a:rPr>
              <a:t>siguiente</a:t>
            </a:r>
            <a:r>
              <a:rPr lang="en-US" dirty="0">
                <a:solidFill>
                  <a:schemeClr val="tx1"/>
                </a:solidFill>
              </a:rPr>
              <a:t>.</a:t>
            </a:r>
            <a:endParaRPr lang="es-MX" dirty="0">
              <a:solidFill>
                <a:schemeClr val="tx1"/>
              </a:solidFill>
            </a:endParaRPr>
          </a:p>
        </p:txBody>
      </p:sp>
      <p:sp>
        <p:nvSpPr>
          <p:cNvPr id="18" name="CuadroTexto 17"/>
          <p:cNvSpPr txBox="1"/>
          <p:nvPr/>
        </p:nvSpPr>
        <p:spPr>
          <a:xfrm>
            <a:off x="4118164" y="550833"/>
            <a:ext cx="420313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Modulo de Elasticidad y Área</a:t>
            </a:r>
          </a:p>
        </p:txBody>
      </p:sp>
      <mc:AlternateContent xmlns:mc="http://schemas.openxmlformats.org/markup-compatibility/2006" xmlns:a14="http://schemas.microsoft.com/office/drawing/2010/main">
        <mc:Choice Requires="a14">
          <p:sp>
            <p:nvSpPr>
              <p:cNvPr id="19" name="Subtítulo 2"/>
              <p:cNvSpPr txBox="1">
                <a:spLocks/>
              </p:cNvSpPr>
              <p:nvPr/>
            </p:nvSpPr>
            <p:spPr>
              <a:xfrm>
                <a:off x="1605126" y="2920357"/>
                <a:ext cx="2736304" cy="1605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I=0.072 </a:t>
                </a:r>
                <a14:m>
                  <m:oMath xmlns:m="http://schemas.openxmlformats.org/officeDocument/2006/math">
                    <m:sSup>
                      <m:sSupPr>
                        <m:ctrlPr>
                          <a:rPr lang="en-US" sz="1800" i="1" smtClean="0">
                            <a:latin typeface="Cambria Math" panose="02040503050406030204" pitchFamily="18" charset="0"/>
                          </a:rPr>
                        </m:ctrlPr>
                      </m:sSupPr>
                      <m:e>
                        <m:r>
                          <a:rPr lang="es-MX" sz="1800" b="0" i="1" smtClean="0">
                            <a:latin typeface="Cambria Math" panose="02040503050406030204" pitchFamily="18" charset="0"/>
                          </a:rPr>
                          <m:t>𝑚</m:t>
                        </m:r>
                      </m:e>
                      <m:sup>
                        <m:r>
                          <a:rPr lang="es-MX" sz="1800" b="0" i="1" smtClean="0">
                            <a:latin typeface="Cambria Math" panose="02040503050406030204" pitchFamily="18" charset="0"/>
                          </a:rPr>
                          <m:t>4</m:t>
                        </m:r>
                      </m:sup>
                    </m:sSup>
                  </m:oMath>
                </a14:m>
                <a:endParaRPr lang="en-US" sz="1800" dirty="0"/>
              </a:p>
              <a:p>
                <a:pPr algn="l"/>
                <a:r>
                  <a:rPr lang="en-US" sz="1800" dirty="0"/>
                  <a:t>A=0.6 </a:t>
                </a:r>
                <a14:m>
                  <m:oMath xmlns:m="http://schemas.openxmlformats.org/officeDocument/2006/math">
                    <m:sSup>
                      <m:sSupPr>
                        <m:ctrlPr>
                          <a:rPr lang="en-US" sz="1800" i="1">
                            <a:latin typeface="Cambria Math" panose="02040503050406030204" pitchFamily="18" charset="0"/>
                          </a:rPr>
                        </m:ctrlPr>
                      </m:sSupPr>
                      <m:e>
                        <m:r>
                          <a:rPr lang="es-MX" sz="1800" i="1">
                            <a:latin typeface="Cambria Math" panose="02040503050406030204" pitchFamily="18" charset="0"/>
                          </a:rPr>
                          <m:t>𝑚</m:t>
                        </m:r>
                      </m:e>
                      <m:sup>
                        <m:r>
                          <a:rPr lang="es-MX" sz="1800" b="0" i="1" smtClean="0">
                            <a:latin typeface="Cambria Math" panose="02040503050406030204" pitchFamily="18" charset="0"/>
                          </a:rPr>
                          <m:t>2</m:t>
                        </m:r>
                      </m:sup>
                    </m:sSup>
                  </m:oMath>
                </a14:m>
                <a:endParaRPr lang="en-US" sz="1800" dirty="0"/>
              </a:p>
              <a:p>
                <a:pPr algn="l"/>
                <a:r>
                  <a:rPr lang="en-US" sz="1800" dirty="0" err="1"/>
                  <a:t>f’c</a:t>
                </a:r>
                <a:r>
                  <a:rPr lang="en-US" sz="1800" dirty="0"/>
                  <a:t>= 400 kg/</a:t>
                </a:r>
                <a:r>
                  <a:rPr lang="es-ES" sz="1800" dirty="0">
                    <a:latin typeface="Calibri" panose="020F0502020204030204" pitchFamily="34" charset="0"/>
                    <a:ea typeface="Times New Roman" panose="02020603050405020304" pitchFamily="18" charset="0"/>
                    <a:cs typeface="Times New Roman" panose="02020603050405020304" pitchFamily="18" charset="0"/>
                  </a:rPr>
                  <a:t>cm</a:t>
                </a:r>
                <a:r>
                  <a:rPr lang="es-ES" sz="1800" baseline="30000" dirty="0">
                    <a:latin typeface="Calibri" panose="020F0502020204030204" pitchFamily="34" charset="0"/>
                    <a:ea typeface="Times New Roman" panose="02020603050405020304" pitchFamily="18" charset="0"/>
                    <a:cs typeface="Times New Roman" panose="02020603050405020304" pitchFamily="18" charset="0"/>
                  </a:rPr>
                  <a:t>2</a:t>
                </a:r>
              </a:p>
              <a:p>
                <a:pPr algn="l"/>
                <a:r>
                  <a:rPr lang="en-US" sz="1800" dirty="0"/>
                  <a:t>E=1760000 kg/</a:t>
                </a:r>
                <a:r>
                  <a:rPr lang="es-ES" sz="1800" dirty="0">
                    <a:latin typeface="Calibri" panose="020F0502020204030204" pitchFamily="34" charset="0"/>
                    <a:ea typeface="Times New Roman" panose="02020603050405020304" pitchFamily="18" charset="0"/>
                    <a:cs typeface="Times New Roman" panose="02020603050405020304" pitchFamily="18" charset="0"/>
                  </a:rPr>
                  <a:t>cm</a:t>
                </a:r>
                <a:r>
                  <a:rPr lang="es-ES" sz="1800"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1800" dirty="0"/>
                  <a:t> </a:t>
                </a:r>
                <a:endParaRPr lang="es-ES" sz="1800" baseline="30000" dirty="0">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1800" dirty="0"/>
              </a:p>
              <a:p>
                <a:endParaRPr lang="es-MX" sz="1800" dirty="0"/>
              </a:p>
              <a:p>
                <a:pPr algn="l"/>
                <a:endParaRPr lang="es-MX" sz="1800" dirty="0"/>
              </a:p>
            </p:txBody>
          </p:sp>
        </mc:Choice>
        <mc:Fallback xmlns="">
          <p:sp>
            <p:nvSpPr>
              <p:cNvPr id="19" name="Subtítulo 2"/>
              <p:cNvSpPr txBox="1">
                <a:spLocks noRot="1" noChangeAspect="1" noMove="1" noResize="1" noEditPoints="1" noAdjustHandles="1" noChangeArrowheads="1" noChangeShapeType="1" noTextEdit="1"/>
              </p:cNvSpPr>
              <p:nvPr/>
            </p:nvSpPr>
            <p:spPr>
              <a:xfrm>
                <a:off x="1605126" y="2920357"/>
                <a:ext cx="2736304" cy="1605954"/>
              </a:xfrm>
              <a:prstGeom prst="rect">
                <a:avLst/>
              </a:prstGeom>
              <a:blipFill>
                <a:blip r:embed="rId8"/>
                <a:stretch>
                  <a:fillRect l="-1782" t="-3409"/>
                </a:stretch>
              </a:blipFill>
            </p:spPr>
            <p:txBody>
              <a:bodyPr/>
              <a:lstStyle/>
              <a:p>
                <a:r>
                  <a:rPr lang="es-MX">
                    <a:noFill/>
                  </a:rPr>
                  <a:t> </a:t>
                </a:r>
              </a:p>
            </p:txBody>
          </p:sp>
        </mc:Fallback>
      </mc:AlternateContent>
      <p:sp>
        <p:nvSpPr>
          <p:cNvPr id="6" name="Rectángulo 5"/>
          <p:cNvSpPr/>
          <p:nvPr/>
        </p:nvSpPr>
        <p:spPr>
          <a:xfrm>
            <a:off x="2783632" y="4574071"/>
            <a:ext cx="802590" cy="1374098"/>
          </a:xfrm>
          <a:prstGeom prst="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CuadroTexto 7"/>
          <p:cNvSpPr txBox="1"/>
          <p:nvPr/>
        </p:nvSpPr>
        <p:spPr>
          <a:xfrm>
            <a:off x="3550785" y="5059715"/>
            <a:ext cx="1137247" cy="369332"/>
          </a:xfrm>
          <a:prstGeom prst="rect">
            <a:avLst/>
          </a:prstGeom>
          <a:noFill/>
        </p:spPr>
        <p:txBody>
          <a:bodyPr wrap="square" rtlCol="0">
            <a:spAutoFit/>
          </a:bodyPr>
          <a:lstStyle/>
          <a:p>
            <a:r>
              <a:rPr lang="x-none" dirty="0"/>
              <a:t>120 CM</a:t>
            </a:r>
          </a:p>
        </p:txBody>
      </p:sp>
      <p:sp>
        <p:nvSpPr>
          <p:cNvPr id="21" name="CuadroTexto 20"/>
          <p:cNvSpPr txBox="1"/>
          <p:nvPr/>
        </p:nvSpPr>
        <p:spPr>
          <a:xfrm>
            <a:off x="2816428" y="5948169"/>
            <a:ext cx="1137247" cy="369332"/>
          </a:xfrm>
          <a:prstGeom prst="rect">
            <a:avLst/>
          </a:prstGeom>
          <a:noFill/>
        </p:spPr>
        <p:txBody>
          <a:bodyPr wrap="square" rtlCol="0">
            <a:spAutoFit/>
          </a:bodyPr>
          <a:lstStyle/>
          <a:p>
            <a:r>
              <a:rPr lang="x-none" dirty="0"/>
              <a:t>50 CM</a:t>
            </a:r>
          </a:p>
        </p:txBody>
      </p:sp>
    </p:spTree>
    <p:extLst>
      <p:ext uri="{BB962C8B-B14F-4D97-AF65-F5344CB8AC3E}">
        <p14:creationId xmlns:p14="http://schemas.microsoft.com/office/powerpoint/2010/main" val="3443438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193288"/>
            <a:ext cx="8997091" cy="990600"/>
          </a:xfrm>
        </p:spPr>
        <p:txBody>
          <a:bodyPr/>
          <a:lstStyle/>
          <a:p>
            <a:pPr algn="ctr"/>
            <a:r>
              <a:rPr lang="es-MX" b="1" dirty="0">
                <a:solidFill>
                  <a:schemeClr val="tx1"/>
                </a:solidFill>
              </a:rPr>
              <a:t>Contenido</a:t>
            </a:r>
          </a:p>
        </p:txBody>
      </p:sp>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a:t>
            </a:fld>
            <a:r>
              <a:rPr lang="es-MX" dirty="0"/>
              <a:t>/38</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a 10"/>
          <p:cNvGraphicFramePr/>
          <p:nvPr>
            <p:extLst>
              <p:ext uri="{D42A27DB-BD31-4B8C-83A1-F6EECF244321}">
                <p14:modId xmlns:p14="http://schemas.microsoft.com/office/powerpoint/2010/main" val="2222632728"/>
              </p:ext>
            </p:extLst>
          </p:nvPr>
        </p:nvGraphicFramePr>
        <p:xfrm>
          <a:off x="1715392" y="1570356"/>
          <a:ext cx="9002883" cy="4437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20</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CuadroTexto 10"/>
          <p:cNvSpPr txBox="1"/>
          <p:nvPr/>
        </p:nvSpPr>
        <p:spPr>
          <a:xfrm>
            <a:off x="4118164" y="550833"/>
            <a:ext cx="420313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Modulo de Elasticidad y Área</a:t>
            </a:r>
          </a:p>
        </p:txBody>
      </p:sp>
      <p:sp>
        <p:nvSpPr>
          <p:cNvPr id="12" name="Subtítulo 2"/>
          <p:cNvSpPr txBox="1">
            <a:spLocks/>
          </p:cNvSpPr>
          <p:nvPr/>
        </p:nvSpPr>
        <p:spPr>
          <a:xfrm>
            <a:off x="839416" y="1772817"/>
            <a:ext cx="987885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err="1"/>
              <a:t>Sustituyendo</a:t>
            </a:r>
            <a:r>
              <a:rPr lang="en-US" sz="1800" dirty="0"/>
              <a:t> los </a:t>
            </a:r>
            <a:r>
              <a:rPr lang="en-US" sz="1800" dirty="0" err="1"/>
              <a:t>valores</a:t>
            </a:r>
            <a:r>
              <a:rPr lang="en-US" sz="1800" dirty="0"/>
              <a:t> </a:t>
            </a:r>
            <a:r>
              <a:rPr lang="en-US" sz="1800" dirty="0" err="1"/>
              <a:t>anteriores</a:t>
            </a:r>
            <a:r>
              <a:rPr lang="en-US" sz="1800" dirty="0"/>
              <a:t>, </a:t>
            </a:r>
            <a:r>
              <a:rPr lang="en-US" sz="1800" dirty="0" err="1"/>
              <a:t>las</a:t>
            </a:r>
            <a:r>
              <a:rPr lang="en-US" sz="1800" dirty="0"/>
              <a:t> </a:t>
            </a:r>
            <a:r>
              <a:rPr lang="en-US" sz="1800" dirty="0" err="1"/>
              <a:t>deformaciones</a:t>
            </a:r>
            <a:r>
              <a:rPr lang="en-US" sz="1800" dirty="0"/>
              <a:t> son </a:t>
            </a:r>
            <a:r>
              <a:rPr lang="en-US" sz="1800" dirty="0" err="1"/>
              <a:t>las</a:t>
            </a:r>
            <a:r>
              <a:rPr lang="en-US" sz="1800" dirty="0"/>
              <a:t> </a:t>
            </a:r>
            <a:r>
              <a:rPr lang="en-US" sz="1800" dirty="0" err="1"/>
              <a:t>siguientes</a:t>
            </a:r>
            <a:r>
              <a:rPr lang="en-US" sz="1800" dirty="0"/>
              <a:t>, </a:t>
            </a:r>
            <a:r>
              <a:rPr lang="en-US" sz="1800" dirty="0" err="1"/>
              <a:t>en</a:t>
            </a:r>
            <a:r>
              <a:rPr lang="en-US" sz="1800" dirty="0"/>
              <a:t> </a:t>
            </a:r>
            <a:r>
              <a:rPr lang="en-US" sz="1800" dirty="0" err="1"/>
              <a:t>cuanto</a:t>
            </a:r>
            <a:r>
              <a:rPr lang="en-US" sz="1800" dirty="0"/>
              <a:t> a </a:t>
            </a:r>
            <a:r>
              <a:rPr lang="en-US" sz="1800" dirty="0" err="1"/>
              <a:t>las</a:t>
            </a:r>
            <a:r>
              <a:rPr lang="en-US" sz="1800" dirty="0"/>
              <a:t> </a:t>
            </a:r>
            <a:r>
              <a:rPr lang="en-US" sz="1800" dirty="0" err="1"/>
              <a:t>reacciones</a:t>
            </a:r>
            <a:r>
              <a:rPr lang="en-US" sz="1800" dirty="0"/>
              <a:t>, </a:t>
            </a:r>
            <a:r>
              <a:rPr lang="en-US" sz="1800" dirty="0" err="1"/>
              <a:t>permanecen</a:t>
            </a:r>
            <a:r>
              <a:rPr lang="en-US" sz="1800" dirty="0"/>
              <a:t> </a:t>
            </a:r>
            <a:r>
              <a:rPr lang="en-US" sz="1800" dirty="0" err="1"/>
              <a:t>iguales</a:t>
            </a:r>
            <a:r>
              <a:rPr lang="en-US" sz="1800" dirty="0"/>
              <a:t> a el </a:t>
            </a:r>
            <a:r>
              <a:rPr lang="en-US" sz="1800" dirty="0" err="1"/>
              <a:t>caso</a:t>
            </a:r>
            <a:r>
              <a:rPr lang="en-US" sz="1800" dirty="0"/>
              <a:t> </a:t>
            </a:r>
            <a:r>
              <a:rPr lang="en-US" sz="1800" dirty="0" err="1"/>
              <a:t>cuando</a:t>
            </a:r>
            <a:r>
              <a:rPr lang="en-US" sz="1800" dirty="0"/>
              <a:t> A,E,I son </a:t>
            </a:r>
            <a:r>
              <a:rPr lang="en-US" sz="1800" dirty="0" err="1"/>
              <a:t>igual</a:t>
            </a:r>
            <a:r>
              <a:rPr lang="en-US" sz="1800" dirty="0"/>
              <a:t> a 1</a:t>
            </a:r>
            <a:endParaRPr lang="es-MX" sz="1800" dirty="0"/>
          </a:p>
          <a:p>
            <a:endParaRPr lang="es-MX" dirty="0"/>
          </a:p>
          <a:p>
            <a:pPr algn="l"/>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745646345"/>
              </p:ext>
            </p:extLst>
          </p:nvPr>
        </p:nvGraphicFramePr>
        <p:xfrm>
          <a:off x="1199456" y="3313670"/>
          <a:ext cx="2376264" cy="1013460"/>
        </p:xfrm>
        <a:graphic>
          <a:graphicData uri="http://schemas.openxmlformats.org/drawingml/2006/table">
            <a:tbl>
              <a:tblPr>
                <a:tableStyleId>{2D5ABB26-0587-4C30-8999-92F81FD0307C}</a:tableStyleId>
              </a:tblPr>
              <a:tblGrid>
                <a:gridCol w="1111703">
                  <a:extLst>
                    <a:ext uri="{9D8B030D-6E8A-4147-A177-3AD203B41FA5}">
                      <a16:colId xmlns:a16="http://schemas.microsoft.com/office/drawing/2014/main" val="20000"/>
                    </a:ext>
                  </a:extLst>
                </a:gridCol>
                <a:gridCol w="1264561">
                  <a:extLst>
                    <a:ext uri="{9D8B030D-6E8A-4147-A177-3AD203B41FA5}">
                      <a16:colId xmlns:a16="http://schemas.microsoft.com/office/drawing/2014/main" val="20001"/>
                    </a:ext>
                  </a:extLst>
                </a:gridCol>
              </a:tblGrid>
              <a:tr h="200025">
                <a:tc>
                  <a:txBody>
                    <a:bodyPr/>
                    <a:lstStyle/>
                    <a:p>
                      <a:pPr algn="ctr" fontAlgn="b"/>
                      <a:r>
                        <a:rPr lang="es-MX" sz="1600" u="none" strike="noStrike" dirty="0">
                          <a:effectLst/>
                        </a:rPr>
                        <a:t>L( m) =</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t"/>
                      <a:r>
                        <a:rPr lang="es-MX" sz="1600" u="none" strike="noStrike" dirty="0">
                          <a:effectLst/>
                        </a:rPr>
                        <a:t>10</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0"/>
                  </a:ext>
                </a:extLst>
              </a:tr>
              <a:tr h="180975">
                <a:tc>
                  <a:txBody>
                    <a:bodyPr/>
                    <a:lstStyle/>
                    <a:p>
                      <a:pPr algn="ctr" fontAlgn="b"/>
                      <a:r>
                        <a:rPr lang="es-MX" sz="1600" u="none" strike="noStrike" dirty="0">
                          <a:effectLst/>
                        </a:rPr>
                        <a:t>A(m2)=</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t"/>
                      <a:r>
                        <a:rPr lang="es-MX" sz="1600" u="none" strike="noStrike" dirty="0">
                          <a:effectLst/>
                        </a:rPr>
                        <a:t>0.6</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1"/>
                  </a:ext>
                </a:extLst>
              </a:tr>
              <a:tr h="200025">
                <a:tc>
                  <a:txBody>
                    <a:bodyPr/>
                    <a:lstStyle/>
                    <a:p>
                      <a:pPr algn="ctr" fontAlgn="b"/>
                      <a:r>
                        <a:rPr lang="es-MX" sz="1600" u="none" strike="noStrike" dirty="0">
                          <a:effectLst/>
                        </a:rPr>
                        <a:t>E(</a:t>
                      </a:r>
                      <a:r>
                        <a:rPr lang="es-MX" sz="1600" u="none" strike="noStrike" dirty="0" err="1">
                          <a:effectLst/>
                        </a:rPr>
                        <a:t>MPa</a:t>
                      </a:r>
                      <a:r>
                        <a:rPr lang="es-MX" sz="1600" u="none" strike="noStrike" dirty="0">
                          <a:effectLst/>
                        </a:rPr>
                        <a:t>)=</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t"/>
                      <a:r>
                        <a:rPr lang="es-MX" sz="1600" u="none" strike="noStrike" dirty="0">
                          <a:effectLst/>
                        </a:rPr>
                        <a:t>17600000000</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2"/>
                  </a:ext>
                </a:extLst>
              </a:tr>
              <a:tr h="200025">
                <a:tc>
                  <a:txBody>
                    <a:bodyPr/>
                    <a:lstStyle/>
                    <a:p>
                      <a:pPr algn="ctr" fontAlgn="b"/>
                      <a:r>
                        <a:rPr lang="es-MX" sz="1600" u="none" strike="noStrike">
                          <a:effectLst/>
                        </a:rPr>
                        <a:t>I(m4)=</a:t>
                      </a:r>
                      <a:endParaRPr lang="es-MX" sz="1600" b="0" i="0" u="none" strike="noStrike">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t"/>
                      <a:r>
                        <a:rPr lang="es-MX" sz="1600" u="none" strike="noStrike" dirty="0">
                          <a:effectLst/>
                        </a:rPr>
                        <a:t>0.072</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3"/>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228365849"/>
              </p:ext>
            </p:extLst>
          </p:nvPr>
        </p:nvGraphicFramePr>
        <p:xfrm>
          <a:off x="4257345" y="3501008"/>
          <a:ext cx="3312368" cy="566911"/>
        </p:xfrm>
        <a:graphic>
          <a:graphicData uri="http://schemas.openxmlformats.org/drawingml/2006/table">
            <a:tbl>
              <a:tblPr>
                <a:tableStyleId>{2D5ABB26-0587-4C30-8999-92F81FD0307C}</a:tableStyleId>
              </a:tblPr>
              <a:tblGrid>
                <a:gridCol w="57606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278879">
                <a:tc>
                  <a:txBody>
                    <a:bodyPr/>
                    <a:lstStyle/>
                    <a:p>
                      <a:pPr algn="ctr" fontAlgn="b"/>
                      <a:r>
                        <a:rPr lang="es-MX" sz="1600" u="none" strike="noStrike" dirty="0">
                          <a:effectLst/>
                        </a:rPr>
                        <a:t>D1=</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u="none" strike="noStrike" dirty="0">
                          <a:effectLst/>
                        </a:rPr>
                        <a:t>-0.0000001215964</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b="0" i="0" u="none" strike="noStrike" dirty="0">
                          <a:solidFill>
                            <a:schemeClr val="tx1"/>
                          </a:solidFill>
                          <a:effectLst/>
                          <a:latin typeface="+mn-lt"/>
                        </a:rPr>
                        <a:t>Rad</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0"/>
                  </a:ext>
                </a:extLst>
              </a:tr>
              <a:tr h="288032">
                <a:tc>
                  <a:txBody>
                    <a:bodyPr/>
                    <a:lstStyle/>
                    <a:p>
                      <a:pPr algn="ctr" fontAlgn="b"/>
                      <a:r>
                        <a:rPr lang="es-MX" sz="1600" u="none" strike="noStrike" dirty="0">
                          <a:effectLst/>
                        </a:rPr>
                        <a:t>D2=</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u="none" strike="noStrike" dirty="0">
                          <a:effectLst/>
                        </a:rPr>
                        <a:t>0.00000015178964</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b="0" i="0" u="none" strike="noStrike" dirty="0">
                          <a:solidFill>
                            <a:schemeClr val="tx1"/>
                          </a:solidFill>
                          <a:effectLst/>
                          <a:latin typeface="+mn-lt"/>
                        </a:rPr>
                        <a:t>Rad</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1"/>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1719599457"/>
              </p:ext>
            </p:extLst>
          </p:nvPr>
        </p:nvGraphicFramePr>
        <p:xfrm>
          <a:off x="7896200" y="3501008"/>
          <a:ext cx="3312368" cy="566911"/>
        </p:xfrm>
        <a:graphic>
          <a:graphicData uri="http://schemas.openxmlformats.org/drawingml/2006/table">
            <a:tbl>
              <a:tblPr>
                <a:tableStyleId>{2D5ABB26-0587-4C30-8999-92F81FD0307C}</a:tableStyleId>
              </a:tblPr>
              <a:tblGrid>
                <a:gridCol w="576064">
                  <a:extLst>
                    <a:ext uri="{9D8B030D-6E8A-4147-A177-3AD203B41FA5}">
                      <a16:colId xmlns:a16="http://schemas.microsoft.com/office/drawing/2014/main" val="20000"/>
                    </a:ext>
                  </a:extLst>
                </a:gridCol>
                <a:gridCol w="1871758">
                  <a:extLst>
                    <a:ext uri="{9D8B030D-6E8A-4147-A177-3AD203B41FA5}">
                      <a16:colId xmlns:a16="http://schemas.microsoft.com/office/drawing/2014/main" val="20001"/>
                    </a:ext>
                  </a:extLst>
                </a:gridCol>
                <a:gridCol w="43249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278879">
                <a:tc>
                  <a:txBody>
                    <a:bodyPr/>
                    <a:lstStyle/>
                    <a:p>
                      <a:pPr algn="ctr" fontAlgn="b"/>
                      <a:r>
                        <a:rPr lang="es-MX" sz="1600" u="none" strike="noStrike" dirty="0">
                          <a:effectLst/>
                        </a:rPr>
                        <a:t>D1=</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u="none" strike="noStrike" dirty="0">
                          <a:effectLst/>
                        </a:rPr>
                        <a:t>-0.0001215964</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b="0" i="0" u="none" strike="noStrike" dirty="0">
                          <a:solidFill>
                            <a:schemeClr val="tx1"/>
                          </a:solidFill>
                          <a:effectLst/>
                          <a:latin typeface="+mn-lt"/>
                        </a:rPr>
                        <a:t>Rad</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0"/>
                  </a:ext>
                </a:extLst>
              </a:tr>
              <a:tr h="288032">
                <a:tc>
                  <a:txBody>
                    <a:bodyPr/>
                    <a:lstStyle/>
                    <a:p>
                      <a:pPr algn="ctr" fontAlgn="b"/>
                      <a:r>
                        <a:rPr lang="es-MX" sz="1600" u="none" strike="noStrike" dirty="0">
                          <a:effectLst/>
                        </a:rPr>
                        <a:t>D2=</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u="none" strike="noStrike" dirty="0">
                          <a:effectLst/>
                        </a:rPr>
                        <a:t>0.00015178964</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tc>
                  <a:txBody>
                    <a:bodyPr/>
                    <a:lstStyle/>
                    <a:p>
                      <a:pPr algn="ctr" fontAlgn="b"/>
                      <a:r>
                        <a:rPr lang="es-MX" sz="1600" b="0" i="0" u="none" strike="noStrike" dirty="0">
                          <a:solidFill>
                            <a:schemeClr val="tx1"/>
                          </a:solidFill>
                          <a:effectLst/>
                          <a:latin typeface="+mn-lt"/>
                        </a:rPr>
                        <a:t>Rad</a:t>
                      </a:r>
                      <a:endParaRPr lang="es-MX" sz="1600" b="0" i="0" u="none" strike="noStrike" dirty="0">
                        <a:solidFill>
                          <a:srgbClr val="000000"/>
                        </a:solidFill>
                        <a:effectLst/>
                        <a:latin typeface="Calibri" panose="020F0502020204030204" pitchFamily="34" charset="0"/>
                      </a:endParaRPr>
                    </a:p>
                  </a:txBody>
                  <a:tcPr marL="9525" marR="9525" marT="9525" marB="0" anchor="ctr">
                    <a:solidFill>
                      <a:srgbClr val="FFFF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4090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21</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2" name="CuadroTexto 1"/>
          <p:cNvSpPr txBox="1"/>
          <p:nvPr/>
        </p:nvSpPr>
        <p:spPr>
          <a:xfrm>
            <a:off x="3594392" y="550833"/>
            <a:ext cx="463518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Calculo del Modulo de Elasticidad</a:t>
            </a:r>
          </a:p>
        </p:txBody>
      </p:sp>
      <p:sp>
        <p:nvSpPr>
          <p:cNvPr id="11" name="Subtítulo 2"/>
          <p:cNvSpPr txBox="1">
            <a:spLocks/>
          </p:cNvSpPr>
          <p:nvPr/>
        </p:nvSpPr>
        <p:spPr>
          <a:xfrm>
            <a:off x="711200" y="1715553"/>
            <a:ext cx="11506727" cy="1462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err="1"/>
              <a:t>Conociendo</a:t>
            </a:r>
            <a:r>
              <a:rPr lang="en-US" sz="1400" dirty="0"/>
              <a:t> </a:t>
            </a:r>
            <a:r>
              <a:rPr lang="en-US" sz="1400" dirty="0" err="1"/>
              <a:t>que</a:t>
            </a:r>
            <a:r>
              <a:rPr lang="en-US" sz="1400" dirty="0"/>
              <a:t> el modulo de </a:t>
            </a:r>
            <a:r>
              <a:rPr lang="en-US" sz="1400" dirty="0" err="1"/>
              <a:t>elasticidad</a:t>
            </a:r>
            <a:r>
              <a:rPr lang="en-US" sz="1400" dirty="0"/>
              <a:t> se </a:t>
            </a:r>
            <a:r>
              <a:rPr lang="en-US" sz="1400" dirty="0" err="1"/>
              <a:t>calcula</a:t>
            </a:r>
            <a:r>
              <a:rPr lang="en-US" sz="1400" dirty="0"/>
              <a:t> con la </a:t>
            </a:r>
            <a:r>
              <a:rPr lang="en-US" sz="1400" dirty="0" err="1"/>
              <a:t>pendiente</a:t>
            </a:r>
            <a:r>
              <a:rPr lang="en-US" sz="1400" dirty="0"/>
              <a:t> de 2 </a:t>
            </a:r>
            <a:r>
              <a:rPr lang="en-US" sz="1400" dirty="0" err="1"/>
              <a:t>puntos</a:t>
            </a:r>
            <a:r>
              <a:rPr lang="en-US" sz="1400" dirty="0"/>
              <a:t> </a:t>
            </a:r>
            <a:r>
              <a:rPr lang="en-US" sz="1400" dirty="0" err="1"/>
              <a:t>en</a:t>
            </a:r>
            <a:r>
              <a:rPr lang="en-US" sz="1400" dirty="0"/>
              <a:t> la recta del </a:t>
            </a:r>
            <a:r>
              <a:rPr lang="en-US" sz="1400" dirty="0" err="1"/>
              <a:t>limite</a:t>
            </a:r>
            <a:r>
              <a:rPr lang="en-US" sz="1400" dirty="0"/>
              <a:t> elastic, se </a:t>
            </a:r>
            <a:r>
              <a:rPr lang="en-US" sz="1400" dirty="0" err="1"/>
              <a:t>puede</a:t>
            </a:r>
            <a:r>
              <a:rPr lang="en-US" sz="1400" dirty="0"/>
              <a:t> </a:t>
            </a:r>
            <a:r>
              <a:rPr lang="en-US" sz="1400" dirty="0" err="1"/>
              <a:t>escribir</a:t>
            </a:r>
            <a:r>
              <a:rPr lang="en-US" sz="1400" dirty="0"/>
              <a:t> la </a:t>
            </a:r>
            <a:r>
              <a:rPr lang="en-US" sz="1400" dirty="0" err="1"/>
              <a:t>expresion</a:t>
            </a:r>
            <a:r>
              <a:rPr lang="en-US" sz="1400" dirty="0"/>
              <a:t>:</a:t>
            </a:r>
          </a:p>
          <a:p>
            <a:endParaRPr lang="es-MX" dirty="0"/>
          </a:p>
          <a:p>
            <a:pPr algn="l"/>
            <a:endParaRPr lang="es-MX" dirty="0"/>
          </a:p>
        </p:txBody>
      </p:sp>
      <mc:AlternateContent xmlns:mc="http://schemas.openxmlformats.org/markup-compatibility/2006" xmlns:a14="http://schemas.microsoft.com/office/drawing/2010/main">
        <mc:Choice Requires="a14">
          <p:sp>
            <p:nvSpPr>
              <p:cNvPr id="3" name="CuadroTexto 2"/>
              <p:cNvSpPr txBox="1"/>
              <p:nvPr/>
            </p:nvSpPr>
            <p:spPr>
              <a:xfrm>
                <a:off x="2351584" y="1965652"/>
                <a:ext cx="701538" cy="472694"/>
              </a:xfrm>
              <a:prstGeom prst="rect">
                <a:avLst/>
              </a:prstGeom>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𝐸</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m:rPr>
                              <m:sty m:val="p"/>
                            </m:rPr>
                            <a:rPr lang="el-GR" b="0" i="1" smtClean="0">
                              <a:latin typeface="Cambria Math" panose="02040503050406030204" pitchFamily="18" charset="0"/>
                            </a:rPr>
                            <m:t>σ</m:t>
                          </m:r>
                        </m:num>
                        <m:den>
                          <m:r>
                            <a:rPr lang="es-ES" b="0" i="1" smtClean="0">
                              <a:latin typeface="Cambria Math" panose="02040503050406030204" pitchFamily="18" charset="0"/>
                            </a:rPr>
                            <m:t>𝜀</m:t>
                          </m:r>
                        </m:den>
                      </m:f>
                    </m:oMath>
                  </m:oMathPara>
                </a14:m>
                <a:endParaRPr lang="x-none"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351584" y="1965652"/>
                <a:ext cx="701538" cy="472694"/>
              </a:xfrm>
              <a:prstGeom prst="rect">
                <a:avLst/>
              </a:prstGeom>
              <a:blipFill rotWithShape="0">
                <a:blip r:embed="rId7"/>
                <a:stretch>
                  <a:fillRect/>
                </a:stretch>
              </a:blipFill>
            </p:spPr>
            <p:txBody>
              <a:bodyPr/>
              <a:lstStyle/>
              <a:p>
                <a:r>
                  <a:rPr lang="es-MX">
                    <a:noFill/>
                  </a:rPr>
                  <a:t> </a:t>
                </a:r>
              </a:p>
            </p:txBody>
          </p:sp>
        </mc:Fallback>
      </mc:AlternateContent>
      <p:sp>
        <p:nvSpPr>
          <p:cNvPr id="4" name="Rectángulo 3"/>
          <p:cNvSpPr/>
          <p:nvPr/>
        </p:nvSpPr>
        <p:spPr>
          <a:xfrm>
            <a:off x="711200" y="2471354"/>
            <a:ext cx="11145440" cy="553998"/>
          </a:xfrm>
          <a:prstGeom prst="rect">
            <a:avLst/>
          </a:prstGeom>
        </p:spPr>
        <p:txBody>
          <a:bodyPr wrap="square">
            <a:spAutoFit/>
          </a:bodyPr>
          <a:lstStyle/>
          <a:p>
            <a:pPr algn="just"/>
            <a:r>
              <a:rPr lang="en-US" sz="1400" dirty="0" err="1"/>
              <a:t>Supongamos</a:t>
            </a:r>
            <a:r>
              <a:rPr lang="en-US" sz="1400" dirty="0"/>
              <a:t> </a:t>
            </a:r>
            <a:r>
              <a:rPr lang="en-US" sz="1400" dirty="0" err="1"/>
              <a:t>que</a:t>
            </a:r>
            <a:r>
              <a:rPr lang="en-US" sz="1400" dirty="0"/>
              <a:t> el </a:t>
            </a:r>
            <a:r>
              <a:rPr lang="en-US" sz="1400" dirty="0" err="1"/>
              <a:t>diagrama</a:t>
            </a:r>
            <a:r>
              <a:rPr lang="en-US" sz="1400" dirty="0"/>
              <a:t> </a:t>
            </a:r>
            <a:r>
              <a:rPr lang="en-US" sz="1400" dirty="0" err="1"/>
              <a:t>debajo</a:t>
            </a:r>
            <a:r>
              <a:rPr lang="en-US" sz="1400" dirty="0"/>
              <a:t> </a:t>
            </a:r>
            <a:r>
              <a:rPr lang="en-US" sz="1400" dirty="0" err="1"/>
              <a:t>representa</a:t>
            </a:r>
            <a:r>
              <a:rPr lang="en-US" sz="1400" dirty="0"/>
              <a:t> la </a:t>
            </a:r>
            <a:r>
              <a:rPr lang="en-US" sz="1400" dirty="0" err="1"/>
              <a:t>relacion</a:t>
            </a:r>
            <a:r>
              <a:rPr lang="en-US" sz="1400" dirty="0"/>
              <a:t> </a:t>
            </a:r>
            <a:r>
              <a:rPr lang="en-US" sz="1400" dirty="0" err="1"/>
              <a:t>esfuerzo</a:t>
            </a:r>
            <a:r>
              <a:rPr lang="en-US" sz="1400" dirty="0"/>
              <a:t> (P/A) – </a:t>
            </a:r>
            <a:r>
              <a:rPr lang="en-US" sz="1400" dirty="0" err="1"/>
              <a:t>deformacion</a:t>
            </a:r>
            <a:r>
              <a:rPr lang="en-US" sz="1400" dirty="0"/>
              <a:t> </a:t>
            </a:r>
            <a:r>
              <a:rPr lang="en-US" sz="1400" dirty="0" err="1"/>
              <a:t>unitaria</a:t>
            </a:r>
            <a:r>
              <a:rPr lang="en-US" sz="1400" dirty="0"/>
              <a:t> (</a:t>
            </a:r>
            <a:r>
              <a:rPr lang="el-GR" sz="1400" dirty="0"/>
              <a:t>Δ</a:t>
            </a:r>
            <a:r>
              <a:rPr lang="en-US" sz="1400" dirty="0"/>
              <a:t>/L) de un </a:t>
            </a:r>
            <a:r>
              <a:rPr lang="en-US" sz="1400" dirty="0" err="1"/>
              <a:t>ensaye</a:t>
            </a:r>
            <a:r>
              <a:rPr lang="en-US" sz="1400" dirty="0"/>
              <a:t> de </a:t>
            </a:r>
            <a:r>
              <a:rPr lang="en-US" sz="1400" dirty="0" err="1"/>
              <a:t>compresion</a:t>
            </a:r>
            <a:r>
              <a:rPr lang="en-US" sz="1400" dirty="0"/>
              <a:t> simple de un </a:t>
            </a:r>
            <a:r>
              <a:rPr lang="en-US" sz="1400" dirty="0" err="1"/>
              <a:t>cilindro</a:t>
            </a:r>
            <a:r>
              <a:rPr lang="en-US" sz="1400" dirty="0"/>
              <a:t> </a:t>
            </a:r>
            <a:r>
              <a:rPr lang="en-US" sz="1400" dirty="0" err="1"/>
              <a:t>hecho</a:t>
            </a:r>
            <a:r>
              <a:rPr lang="en-US" sz="1400" dirty="0"/>
              <a:t> del </a:t>
            </a:r>
            <a:r>
              <a:rPr lang="en-US" sz="1400" dirty="0" err="1"/>
              <a:t>mismo</a:t>
            </a:r>
            <a:r>
              <a:rPr lang="en-US" sz="1400" dirty="0"/>
              <a:t> </a:t>
            </a:r>
            <a:r>
              <a:rPr lang="en-US" sz="1400" dirty="0" err="1"/>
              <a:t>dise</a:t>
            </a:r>
            <a:r>
              <a:rPr lang="es-MX" sz="1400" dirty="0" err="1"/>
              <a:t>ño</a:t>
            </a:r>
            <a:r>
              <a:rPr lang="es-MX" sz="1400" dirty="0"/>
              <a:t> de </a:t>
            </a:r>
            <a:r>
              <a:rPr lang="es-MX" sz="1400" dirty="0" err="1"/>
              <a:t>mezlca</a:t>
            </a:r>
            <a:r>
              <a:rPr lang="es-MX" sz="1600" dirty="0"/>
              <a:t>.</a:t>
            </a:r>
          </a:p>
        </p:txBody>
      </p:sp>
      <p:sp>
        <p:nvSpPr>
          <p:cNvPr id="18" name="Subtítulo 2"/>
          <p:cNvSpPr txBox="1">
            <a:spLocks/>
          </p:cNvSpPr>
          <p:nvPr/>
        </p:nvSpPr>
        <p:spPr>
          <a:xfrm>
            <a:off x="3392519" y="3063854"/>
            <a:ext cx="4503682" cy="2972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00" dirty="0"/>
              <a:t>El </a:t>
            </a:r>
            <a:r>
              <a:rPr lang="en-US" sz="1200" dirty="0" err="1"/>
              <a:t>punto</a:t>
            </a:r>
            <a:r>
              <a:rPr lang="en-US" sz="1200" dirty="0"/>
              <a:t> </a:t>
            </a:r>
            <a:r>
              <a:rPr lang="en-US" sz="1200" b="1" u="sng" dirty="0"/>
              <a:t>P</a:t>
            </a:r>
            <a:r>
              <a:rPr lang="en-US" sz="1200" dirty="0"/>
              <a:t>  </a:t>
            </a:r>
            <a:r>
              <a:rPr lang="en-US" sz="1200" dirty="0" err="1"/>
              <a:t>representa</a:t>
            </a:r>
            <a:r>
              <a:rPr lang="en-US" sz="1200" dirty="0"/>
              <a:t> el </a:t>
            </a:r>
            <a:r>
              <a:rPr lang="en-US" sz="1200" dirty="0" err="1"/>
              <a:t>limite</a:t>
            </a:r>
            <a:r>
              <a:rPr lang="en-US" sz="1200" dirty="0"/>
              <a:t> de </a:t>
            </a:r>
            <a:r>
              <a:rPr lang="en-US" sz="1200" dirty="0" err="1"/>
              <a:t>proporcionalidad</a:t>
            </a:r>
            <a:r>
              <a:rPr lang="en-US" sz="1200" dirty="0"/>
              <a:t>. </a:t>
            </a:r>
            <a:r>
              <a:rPr lang="en-US" sz="1200" dirty="0" err="1"/>
              <a:t>Eso</a:t>
            </a:r>
            <a:r>
              <a:rPr lang="en-US" sz="1200" dirty="0"/>
              <a:t> </a:t>
            </a:r>
            <a:r>
              <a:rPr lang="en-US" sz="1200" dirty="0" err="1"/>
              <a:t>es</a:t>
            </a:r>
            <a:r>
              <a:rPr lang="en-US" sz="1200" dirty="0"/>
              <a:t>, el </a:t>
            </a:r>
            <a:r>
              <a:rPr lang="en-US" sz="1200" dirty="0" err="1"/>
              <a:t>punto</a:t>
            </a:r>
            <a:r>
              <a:rPr lang="en-US" sz="1200" dirty="0"/>
              <a:t> </a:t>
            </a:r>
            <a:r>
              <a:rPr lang="en-US" sz="1200" dirty="0" err="1"/>
              <a:t>donde</a:t>
            </a:r>
            <a:r>
              <a:rPr lang="en-US" sz="1200" dirty="0"/>
              <a:t> los </a:t>
            </a:r>
            <a:r>
              <a:rPr lang="en-US" sz="1200" dirty="0" err="1"/>
              <a:t>esfuerzos</a:t>
            </a:r>
            <a:r>
              <a:rPr lang="en-US" sz="1200" dirty="0"/>
              <a:t> </a:t>
            </a:r>
            <a:r>
              <a:rPr lang="en-US" sz="1200" dirty="0" err="1"/>
              <a:t>dejan</a:t>
            </a:r>
            <a:r>
              <a:rPr lang="en-US" sz="1200" dirty="0"/>
              <a:t> de </a:t>
            </a:r>
            <a:r>
              <a:rPr lang="en-US" sz="1200" dirty="0" err="1"/>
              <a:t>ser</a:t>
            </a:r>
            <a:r>
              <a:rPr lang="en-US" sz="1200" dirty="0"/>
              <a:t> </a:t>
            </a:r>
            <a:r>
              <a:rPr lang="en-US" sz="1200" dirty="0" err="1"/>
              <a:t>proporcionales</a:t>
            </a:r>
            <a:r>
              <a:rPr lang="en-US" sz="1200" dirty="0"/>
              <a:t> a la </a:t>
            </a:r>
            <a:r>
              <a:rPr lang="en-US" sz="1200" dirty="0" err="1"/>
              <a:t>deformacion</a:t>
            </a:r>
            <a:r>
              <a:rPr lang="en-US" sz="1200" dirty="0"/>
              <a:t> </a:t>
            </a:r>
            <a:r>
              <a:rPr lang="en-US" sz="1200" dirty="0" err="1"/>
              <a:t>unitaria</a:t>
            </a:r>
            <a:r>
              <a:rPr lang="en-US" sz="1200" dirty="0"/>
              <a:t>.</a:t>
            </a:r>
          </a:p>
          <a:p>
            <a:pPr algn="just"/>
            <a:r>
              <a:rPr lang="en-US" sz="1200" dirty="0"/>
              <a:t>El </a:t>
            </a:r>
            <a:r>
              <a:rPr lang="en-US" sz="1200" dirty="0" err="1"/>
              <a:t>punto</a:t>
            </a:r>
            <a:r>
              <a:rPr lang="en-US" sz="1200" dirty="0"/>
              <a:t> </a:t>
            </a:r>
            <a:r>
              <a:rPr lang="en-US" sz="1200" u="sng" dirty="0"/>
              <a:t> </a:t>
            </a:r>
            <a:r>
              <a:rPr lang="en-US" sz="1200" b="1" u="sng" dirty="0"/>
              <a:t>E  </a:t>
            </a:r>
            <a:r>
              <a:rPr lang="en-US" sz="1200" dirty="0" err="1"/>
              <a:t>representa</a:t>
            </a:r>
            <a:r>
              <a:rPr lang="en-US" sz="1200" dirty="0"/>
              <a:t> el </a:t>
            </a:r>
            <a:r>
              <a:rPr lang="en-US" sz="1200" dirty="0" err="1"/>
              <a:t>limite</a:t>
            </a:r>
            <a:r>
              <a:rPr lang="en-US" sz="1200" dirty="0"/>
              <a:t> </a:t>
            </a:r>
            <a:r>
              <a:rPr lang="en-US" sz="1200" dirty="0" err="1"/>
              <a:t>elastico</a:t>
            </a:r>
            <a:r>
              <a:rPr lang="en-US" sz="1200" dirty="0"/>
              <a:t>.</a:t>
            </a:r>
          </a:p>
          <a:p>
            <a:pPr algn="just"/>
            <a:r>
              <a:rPr lang="en-US" sz="1200" dirty="0"/>
              <a:t>El </a:t>
            </a:r>
            <a:r>
              <a:rPr lang="en-US" sz="1200" dirty="0" err="1"/>
              <a:t>punto</a:t>
            </a:r>
            <a:r>
              <a:rPr lang="en-US" sz="1200" dirty="0"/>
              <a:t> </a:t>
            </a:r>
            <a:r>
              <a:rPr lang="en-US" sz="1200" b="1" u="sng" dirty="0"/>
              <a:t>Y</a:t>
            </a:r>
            <a:r>
              <a:rPr lang="en-US" sz="1200" dirty="0"/>
              <a:t>  </a:t>
            </a:r>
            <a:r>
              <a:rPr lang="en-US" sz="1200" dirty="0" err="1"/>
              <a:t>representa</a:t>
            </a:r>
            <a:r>
              <a:rPr lang="en-US" sz="1200" dirty="0"/>
              <a:t> el </a:t>
            </a:r>
            <a:r>
              <a:rPr lang="en-US" sz="1200" dirty="0" err="1"/>
              <a:t>punto</a:t>
            </a:r>
            <a:r>
              <a:rPr lang="en-US" sz="1200" dirty="0"/>
              <a:t> de </a:t>
            </a:r>
            <a:r>
              <a:rPr lang="en-US" sz="1200" dirty="0" err="1"/>
              <a:t>fluencia</a:t>
            </a:r>
            <a:r>
              <a:rPr lang="en-US" sz="1200" dirty="0"/>
              <a:t>, </a:t>
            </a:r>
            <a:r>
              <a:rPr lang="en-US" sz="1200" dirty="0" err="1"/>
              <a:t>esto</a:t>
            </a:r>
            <a:r>
              <a:rPr lang="en-US" sz="1200" dirty="0"/>
              <a:t> </a:t>
            </a:r>
            <a:r>
              <a:rPr lang="en-US" sz="1200" dirty="0" err="1"/>
              <a:t>es</a:t>
            </a:r>
            <a:r>
              <a:rPr lang="en-US" sz="1200" dirty="0"/>
              <a:t> </a:t>
            </a:r>
            <a:r>
              <a:rPr lang="en-US" sz="1200" dirty="0" err="1"/>
              <a:t>donde</a:t>
            </a:r>
            <a:r>
              <a:rPr lang="en-US" sz="1200" dirty="0"/>
              <a:t> el material </a:t>
            </a:r>
            <a:r>
              <a:rPr lang="en-US" sz="1200" dirty="0" err="1"/>
              <a:t>comienza</a:t>
            </a:r>
            <a:r>
              <a:rPr lang="en-US" sz="1200" dirty="0"/>
              <a:t> </a:t>
            </a:r>
            <a:r>
              <a:rPr lang="en-US" sz="1200" dirty="0" err="1"/>
              <a:t>deformarse</a:t>
            </a:r>
            <a:r>
              <a:rPr lang="en-US" sz="1200" dirty="0"/>
              <a:t> </a:t>
            </a:r>
            <a:r>
              <a:rPr lang="en-US" sz="1200" dirty="0" err="1"/>
              <a:t>aun</a:t>
            </a:r>
            <a:r>
              <a:rPr lang="en-US" sz="1200" dirty="0"/>
              <a:t> </a:t>
            </a:r>
            <a:r>
              <a:rPr lang="en-US" sz="1200" dirty="0" err="1"/>
              <a:t>cuando</a:t>
            </a:r>
            <a:r>
              <a:rPr lang="en-US" sz="1200" dirty="0"/>
              <a:t> la </a:t>
            </a:r>
            <a:r>
              <a:rPr lang="en-US" sz="1200" dirty="0" err="1"/>
              <a:t>carga</a:t>
            </a:r>
            <a:r>
              <a:rPr lang="en-US" sz="1200" dirty="0"/>
              <a:t> permanence constant.</a:t>
            </a:r>
          </a:p>
          <a:p>
            <a:pPr algn="just"/>
            <a:r>
              <a:rPr lang="en-US" sz="1200" dirty="0"/>
              <a:t>El </a:t>
            </a:r>
            <a:r>
              <a:rPr lang="en-US" sz="1200" dirty="0" err="1"/>
              <a:t>punto</a:t>
            </a:r>
            <a:r>
              <a:rPr lang="en-US" sz="1200" dirty="0"/>
              <a:t> </a:t>
            </a:r>
            <a:r>
              <a:rPr lang="en-US" sz="1200" b="1" u="sng" dirty="0"/>
              <a:t>U</a:t>
            </a:r>
            <a:r>
              <a:rPr lang="en-US" sz="1200" dirty="0"/>
              <a:t> </a:t>
            </a:r>
            <a:r>
              <a:rPr lang="en-US" sz="1200" dirty="0" err="1"/>
              <a:t>representa</a:t>
            </a:r>
            <a:r>
              <a:rPr lang="en-US" sz="1200" dirty="0"/>
              <a:t> el </a:t>
            </a:r>
            <a:r>
              <a:rPr lang="en-US" sz="1200" dirty="0" err="1"/>
              <a:t>esfuerzo</a:t>
            </a:r>
            <a:r>
              <a:rPr lang="en-US" sz="1200" dirty="0"/>
              <a:t> ultimo o </a:t>
            </a:r>
            <a:r>
              <a:rPr lang="en-US" sz="1200" dirty="0" err="1"/>
              <a:t>resistencia</a:t>
            </a:r>
            <a:r>
              <a:rPr lang="en-US" sz="1200" dirty="0"/>
              <a:t> maxima del material.</a:t>
            </a:r>
          </a:p>
          <a:p>
            <a:pPr algn="just"/>
            <a:r>
              <a:rPr lang="en-US" sz="1200" dirty="0"/>
              <a:t>El </a:t>
            </a:r>
            <a:r>
              <a:rPr lang="en-US" sz="1200" dirty="0" err="1"/>
              <a:t>punto</a:t>
            </a:r>
            <a:r>
              <a:rPr lang="en-US" sz="1200" dirty="0"/>
              <a:t> </a:t>
            </a:r>
            <a:r>
              <a:rPr lang="en-US" sz="1200" b="1" u="sng" dirty="0"/>
              <a:t>F</a:t>
            </a:r>
            <a:r>
              <a:rPr lang="en-US" sz="1200" dirty="0"/>
              <a:t>, </a:t>
            </a:r>
            <a:r>
              <a:rPr lang="en-US" sz="1200" dirty="0" err="1"/>
              <a:t>es</a:t>
            </a:r>
            <a:r>
              <a:rPr lang="en-US" sz="1200" dirty="0"/>
              <a:t> el </a:t>
            </a:r>
            <a:r>
              <a:rPr lang="en-US" sz="1200" dirty="0" err="1"/>
              <a:t>punto</a:t>
            </a:r>
            <a:r>
              <a:rPr lang="en-US" sz="1200" dirty="0"/>
              <a:t> de </a:t>
            </a:r>
            <a:r>
              <a:rPr lang="en-US" sz="1200" dirty="0" err="1"/>
              <a:t>falla</a:t>
            </a:r>
            <a:r>
              <a:rPr lang="en-US" sz="1200" dirty="0"/>
              <a:t>, </a:t>
            </a:r>
            <a:r>
              <a:rPr lang="en-US" sz="1200" dirty="0" err="1"/>
              <a:t>donde</a:t>
            </a:r>
            <a:r>
              <a:rPr lang="en-US" sz="1200" dirty="0"/>
              <a:t> el material </a:t>
            </a:r>
            <a:r>
              <a:rPr lang="en-US" sz="1200" dirty="0" err="1"/>
              <a:t>comienza</a:t>
            </a:r>
            <a:r>
              <a:rPr lang="en-US" sz="1200" dirty="0"/>
              <a:t> a </a:t>
            </a:r>
            <a:r>
              <a:rPr lang="en-US" sz="1200" dirty="0" err="1"/>
              <a:t>fracturarse</a:t>
            </a:r>
            <a:r>
              <a:rPr lang="en-US" sz="1200" dirty="0"/>
              <a:t>.</a:t>
            </a:r>
            <a:endParaRPr lang="es-MX" sz="1800" dirty="0"/>
          </a:p>
          <a:p>
            <a:pPr algn="l"/>
            <a:endParaRPr lang="es-MX" dirty="0"/>
          </a:p>
        </p:txBody>
      </p:sp>
      <p:pic>
        <p:nvPicPr>
          <p:cNvPr id="19" name="Imagen 18"/>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8030205" y="3037518"/>
            <a:ext cx="3970208" cy="2115888"/>
          </a:xfrm>
          <a:prstGeom prst="rect">
            <a:avLst/>
          </a:prstGeom>
        </p:spPr>
      </p:pic>
      <p:sp>
        <p:nvSpPr>
          <p:cNvPr id="20" name="Botón de acción: Inicio 19">
            <a:hlinkClick r:id="rId10"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9698" name="Picture 2" descr="http://html.rincondelvago.com/00073494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779" y="3107565"/>
            <a:ext cx="3157739" cy="197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21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22</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8476"/>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Rectángulo 1"/>
          <p:cNvSpPr/>
          <p:nvPr/>
        </p:nvSpPr>
        <p:spPr>
          <a:xfrm>
            <a:off x="2166555" y="470714"/>
            <a:ext cx="804962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dirty="0">
                <a:solidFill>
                  <a:schemeClr val="tx1"/>
                </a:solidFill>
                <a:latin typeface="Tw Cen MT" panose="020B0602020104020603" pitchFamily="34" charset="0"/>
              </a:rPr>
              <a:t>Determine las reacciones y las fuerzas en los extremos de cada miembro para la viga mostrada en la figura usando el método de rigideces.</a:t>
            </a:r>
          </a:p>
        </p:txBody>
      </p:sp>
      <p:sp>
        <p:nvSpPr>
          <p:cNvPr id="4" name="Rectángulo 3"/>
          <p:cNvSpPr/>
          <p:nvPr/>
        </p:nvSpPr>
        <p:spPr>
          <a:xfrm>
            <a:off x="7248128" y="2534578"/>
            <a:ext cx="4511824"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latin typeface="Tw Cen MT" panose="020B0602020104020603" pitchFamily="34" charset="0"/>
              </a:rPr>
              <a:t>Solución. </a:t>
            </a:r>
          </a:p>
          <a:p>
            <a:pPr algn="just"/>
            <a:r>
              <a:rPr lang="es-MX" dirty="0">
                <a:solidFill>
                  <a:schemeClr val="tx1"/>
                </a:solidFill>
                <a:latin typeface="Tw Cen MT" panose="020B0602020104020603" pitchFamily="34" charset="0"/>
              </a:rPr>
              <a:t>Dado el modelo analítico mostrado, la figura tiene 2 grados de libertad sin restricción. Los cuales corresponden  a 2 desplazamientos (giros) en el eje Z de los nodos 2 y 3 </a:t>
            </a:r>
          </a:p>
        </p:txBody>
      </p:sp>
      <p:sp>
        <p:nvSpPr>
          <p:cNvPr id="12"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graphicFrame>
        <p:nvGraphicFramePr>
          <p:cNvPr id="3" name="Objeto 2">
            <a:extLst>
              <a:ext uri="{FF2B5EF4-FFF2-40B4-BE49-F238E27FC236}">
                <a16:creationId xmlns:a16="http://schemas.microsoft.com/office/drawing/2014/main" id="{03DFFE17-25A9-4CAA-93AB-75142C9ABBB1}"/>
              </a:ext>
            </a:extLst>
          </p:cNvPr>
          <p:cNvGraphicFramePr>
            <a:graphicFrameLocks noChangeAspect="1"/>
          </p:cNvGraphicFramePr>
          <p:nvPr>
            <p:extLst>
              <p:ext uri="{D42A27DB-BD31-4B8C-83A1-F6EECF244321}">
                <p14:modId xmlns:p14="http://schemas.microsoft.com/office/powerpoint/2010/main" val="4091979302"/>
              </p:ext>
            </p:extLst>
          </p:nvPr>
        </p:nvGraphicFramePr>
        <p:xfrm>
          <a:off x="-1445838" y="1530645"/>
          <a:ext cx="11296196" cy="4086046"/>
        </p:xfrm>
        <a:graphic>
          <a:graphicData uri="http://schemas.openxmlformats.org/presentationml/2006/ole">
            <mc:AlternateContent xmlns:mc="http://schemas.openxmlformats.org/markup-compatibility/2006">
              <mc:Choice xmlns:v="urn:schemas-microsoft-com:vml" Requires="v">
                <p:oleObj spid="_x0000_s16440" name="AutoCAD Drawing" r:id="rId9" imgW="12820680" imgH="4638600" progId="AutoCAD.Drawing.20">
                  <p:embed/>
                </p:oleObj>
              </mc:Choice>
              <mc:Fallback>
                <p:oleObj name="AutoCAD Drawing" r:id="rId9" imgW="12820680" imgH="4638600" progId="AutoCAD.Drawing.20">
                  <p:embed/>
                  <p:pic>
                    <p:nvPicPr>
                      <p:cNvPr id="0" name=""/>
                      <p:cNvPicPr/>
                      <p:nvPr/>
                    </p:nvPicPr>
                    <p:blipFill>
                      <a:blip r:embed="rId10"/>
                      <a:stretch>
                        <a:fillRect/>
                      </a:stretch>
                    </p:blipFill>
                    <p:spPr>
                      <a:xfrm>
                        <a:off x="-1445838" y="1530645"/>
                        <a:ext cx="11296196" cy="4086046"/>
                      </a:xfrm>
                      <a:prstGeom prst="rect">
                        <a:avLst/>
                      </a:prstGeom>
                    </p:spPr>
                  </p:pic>
                </p:oleObj>
              </mc:Fallback>
            </mc:AlternateContent>
          </a:graphicData>
        </a:graphic>
      </p:graphicFrame>
    </p:spTree>
    <p:extLst>
      <p:ext uri="{BB962C8B-B14F-4D97-AF65-F5344CB8AC3E}">
        <p14:creationId xmlns:p14="http://schemas.microsoft.com/office/powerpoint/2010/main" val="155865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23</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1721185" y="626129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Rectángulo 1"/>
          <p:cNvSpPr/>
          <p:nvPr/>
        </p:nvSpPr>
        <p:spPr>
          <a:xfrm>
            <a:off x="1907540" y="470893"/>
            <a:ext cx="85872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dirty="0">
                <a:solidFill>
                  <a:schemeClr val="tx1"/>
                </a:solidFill>
              </a:rPr>
              <a:t>Asignación de valores para cada elemento y armado de la matriz de rigidez para cada miembro, utilizando la formula [15-1]</a:t>
            </a:r>
          </a:p>
        </p:txBody>
      </p:sp>
      <p:graphicFrame>
        <p:nvGraphicFramePr>
          <p:cNvPr id="3" name="Tabla 2"/>
          <p:cNvGraphicFramePr>
            <a:graphicFrameLocks noGrp="1"/>
          </p:cNvGraphicFramePr>
          <p:nvPr/>
        </p:nvGraphicFramePr>
        <p:xfrm>
          <a:off x="8400256" y="2846725"/>
          <a:ext cx="2160240" cy="1461947"/>
        </p:xfrm>
        <a:graphic>
          <a:graphicData uri="http://schemas.openxmlformats.org/drawingml/2006/table">
            <a:tbl>
              <a:tblPr>
                <a:tableStyleId>{2D5ABB26-0587-4C30-8999-92F81FD0307C}</a:tableStyleId>
              </a:tblPr>
              <a:tblGrid>
                <a:gridCol w="2160240">
                  <a:extLst>
                    <a:ext uri="{9D8B030D-6E8A-4147-A177-3AD203B41FA5}">
                      <a16:colId xmlns:a16="http://schemas.microsoft.com/office/drawing/2014/main" val="20000"/>
                    </a:ext>
                  </a:extLst>
                </a:gridCol>
              </a:tblGrid>
              <a:tr h="298067">
                <a:tc>
                  <a:txBody>
                    <a:bodyPr/>
                    <a:lstStyle/>
                    <a:p>
                      <a:pPr algn="ctr" fontAlgn="b"/>
                      <a:r>
                        <a:rPr lang="es-MX" sz="1400" b="1" u="none" strike="noStrike" dirty="0">
                          <a:effectLst/>
                        </a:rPr>
                        <a:t>DATOS</a:t>
                      </a:r>
                      <a:r>
                        <a:rPr lang="es-MX" sz="1400" b="1" u="none" strike="noStrike" baseline="0" dirty="0">
                          <a:effectLst/>
                        </a:rPr>
                        <a:t> INICIALES</a:t>
                      </a:r>
                      <a:endParaRPr lang="es-MX" sz="14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0"/>
                  </a:ext>
                </a:extLst>
              </a:tr>
              <a:tr h="283873">
                <a:tc>
                  <a:txBody>
                    <a:bodyPr/>
                    <a:lstStyle/>
                    <a:p>
                      <a:pPr algn="ctr" fontAlgn="b"/>
                      <a:r>
                        <a:rPr lang="es-MX" sz="1400" u="none" strike="noStrike" dirty="0">
                          <a:effectLst/>
                        </a:rPr>
                        <a:t>Longitud 12 metros</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1"/>
                  </a:ext>
                </a:extLst>
              </a:tr>
              <a:tr h="298067">
                <a:tc>
                  <a:txBody>
                    <a:bodyPr/>
                    <a:lstStyle/>
                    <a:p>
                      <a:pPr algn="ctr" fontAlgn="b"/>
                      <a:r>
                        <a:rPr lang="es-MX" sz="1400" u="none" strike="noStrike" dirty="0">
                          <a:effectLst/>
                        </a:rPr>
                        <a:t>Área 1 M2</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2"/>
                  </a:ext>
                </a:extLst>
              </a:tr>
              <a:tr h="283873">
                <a:tc>
                  <a:txBody>
                    <a:bodyPr/>
                    <a:lstStyle/>
                    <a:p>
                      <a:pPr algn="ctr" fontAlgn="b"/>
                      <a:r>
                        <a:rPr lang="es-MX" sz="1400" u="none" strike="noStrike" dirty="0">
                          <a:effectLst/>
                        </a:rPr>
                        <a:t>Modulo Elasticidad 1 </a:t>
                      </a:r>
                      <a:r>
                        <a:rPr lang="es-MX" sz="1400" u="none" strike="noStrike" dirty="0" err="1">
                          <a:effectLst/>
                        </a:rPr>
                        <a:t>Mpa</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3"/>
                  </a:ext>
                </a:extLst>
              </a:tr>
              <a:tr h="298067">
                <a:tc>
                  <a:txBody>
                    <a:bodyPr/>
                    <a:lstStyle/>
                    <a:p>
                      <a:pPr algn="ctr" fontAlgn="b"/>
                      <a:r>
                        <a:rPr lang="es-MX" sz="1400" u="none" strike="noStrike" dirty="0">
                          <a:effectLst/>
                        </a:rPr>
                        <a:t>Momento Inercia 1 M4</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4"/>
                  </a:ext>
                </a:extLst>
              </a:tr>
            </a:tbl>
          </a:graphicData>
        </a:graphic>
      </p:graphicFrame>
      <p:graphicFrame>
        <p:nvGraphicFramePr>
          <p:cNvPr id="4" name="Tabla 3"/>
          <p:cNvGraphicFramePr>
            <a:graphicFrameLocks noGrp="1"/>
          </p:cNvGraphicFramePr>
          <p:nvPr/>
        </p:nvGraphicFramePr>
        <p:xfrm>
          <a:off x="8976320" y="4869160"/>
          <a:ext cx="1080120" cy="993323"/>
        </p:xfrm>
        <a:graphic>
          <a:graphicData uri="http://schemas.openxmlformats.org/drawingml/2006/table">
            <a:tbl>
              <a:tblPr>
                <a:tableStyleId>{5C22544A-7EE6-4342-B048-85BDC9FD1C3A}</a:tableStyleId>
              </a:tblPr>
              <a:tblGrid>
                <a:gridCol w="540060">
                  <a:extLst>
                    <a:ext uri="{9D8B030D-6E8A-4147-A177-3AD203B41FA5}">
                      <a16:colId xmlns:a16="http://schemas.microsoft.com/office/drawing/2014/main" val="20000"/>
                    </a:ext>
                  </a:extLst>
                </a:gridCol>
                <a:gridCol w="540060">
                  <a:extLst>
                    <a:ext uri="{9D8B030D-6E8A-4147-A177-3AD203B41FA5}">
                      <a16:colId xmlns:a16="http://schemas.microsoft.com/office/drawing/2014/main" val="20001"/>
                    </a:ext>
                  </a:extLst>
                </a:gridCol>
              </a:tblGrid>
              <a:tr h="257528">
                <a:tc>
                  <a:txBody>
                    <a:bodyPr/>
                    <a:lstStyle/>
                    <a:p>
                      <a:pPr algn="ctr" fontAlgn="b"/>
                      <a:r>
                        <a:rPr lang="es-MX" sz="1400" u="none" strike="noStrike" dirty="0" err="1">
                          <a:effectLst/>
                        </a:rPr>
                        <a:t>Ny</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0"/>
                  </a:ext>
                </a:extLst>
              </a:tr>
              <a:tr h="245265">
                <a:tc>
                  <a:txBody>
                    <a:bodyPr/>
                    <a:lstStyle/>
                    <a:p>
                      <a:pPr algn="ctr" fontAlgn="b"/>
                      <a:r>
                        <a:rPr lang="es-MX" sz="1400" u="none" strike="noStrike" dirty="0" err="1">
                          <a:effectLst/>
                        </a:rPr>
                        <a:t>Nz</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b"/>
                      <a:r>
                        <a:rPr lang="es-MX" sz="1400" u="none" strike="noStrike">
                          <a:effectLst/>
                        </a:rPr>
                        <a:t>5</a:t>
                      </a:r>
                      <a:endParaRPr lang="es-MX" sz="1400" b="0" i="0" u="none" strike="noStrike">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1"/>
                  </a:ext>
                </a:extLst>
              </a:tr>
              <a:tr h="245265">
                <a:tc>
                  <a:txBody>
                    <a:bodyPr/>
                    <a:lstStyle/>
                    <a:p>
                      <a:pPr algn="ctr" fontAlgn="b"/>
                      <a:r>
                        <a:rPr lang="es-MX" sz="1400" u="none" strike="noStrike" dirty="0" err="1">
                          <a:effectLst/>
                        </a:rPr>
                        <a:t>Fy</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b"/>
                      <a:r>
                        <a:rPr lang="es-MX" sz="1400" u="none" strike="noStrike">
                          <a:effectLst/>
                        </a:rPr>
                        <a:t>4</a:t>
                      </a:r>
                      <a:endParaRPr lang="es-MX" sz="1400" b="0" i="0" u="none" strike="noStrike">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2"/>
                  </a:ext>
                </a:extLst>
              </a:tr>
              <a:tr h="245265">
                <a:tc>
                  <a:txBody>
                    <a:bodyPr/>
                    <a:lstStyle/>
                    <a:p>
                      <a:pPr algn="ctr" fontAlgn="ctr"/>
                      <a:r>
                        <a:rPr lang="es-MX" sz="1400" u="none" strike="noStrike">
                          <a:effectLst/>
                        </a:rPr>
                        <a:t>FZ</a:t>
                      </a:r>
                      <a:endParaRPr lang="es-MX" sz="1400" b="0" i="0" u="none" strike="noStrike">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3"/>
                  </a:ext>
                </a:extLst>
              </a:tr>
            </a:tbl>
          </a:graphicData>
        </a:graphic>
      </p:graphicFrame>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
        <p:nvSpPr>
          <p:cNvPr id="19" name="Botón de acción: Inicio 18">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20" name="Objeto 19">
            <a:extLst>
              <a:ext uri="{FF2B5EF4-FFF2-40B4-BE49-F238E27FC236}">
                <a16:creationId xmlns:a16="http://schemas.microsoft.com/office/drawing/2014/main" id="{46762398-343F-4F28-9371-E388BCAEEA8E}"/>
              </a:ext>
            </a:extLst>
          </p:cNvPr>
          <p:cNvGraphicFramePr>
            <a:graphicFrameLocks noChangeAspect="1"/>
          </p:cNvGraphicFramePr>
          <p:nvPr>
            <p:extLst>
              <p:ext uri="{D42A27DB-BD31-4B8C-83A1-F6EECF244321}">
                <p14:modId xmlns:p14="http://schemas.microsoft.com/office/powerpoint/2010/main" val="565497038"/>
              </p:ext>
            </p:extLst>
          </p:nvPr>
        </p:nvGraphicFramePr>
        <p:xfrm>
          <a:off x="-1445838" y="1530645"/>
          <a:ext cx="11296196" cy="4086046"/>
        </p:xfrm>
        <a:graphic>
          <a:graphicData uri="http://schemas.openxmlformats.org/presentationml/2006/ole">
            <mc:AlternateContent xmlns:mc="http://schemas.openxmlformats.org/markup-compatibility/2006">
              <mc:Choice xmlns:v="urn:schemas-microsoft-com:vml" Requires="v">
                <p:oleObj spid="_x0000_s17464" name="AutoCAD Drawing" r:id="rId9" imgW="12820680" imgH="4638600" progId="AutoCAD.Drawing.20">
                  <p:embed/>
                </p:oleObj>
              </mc:Choice>
              <mc:Fallback>
                <p:oleObj name="AutoCAD Drawing" r:id="rId9" imgW="12820680" imgH="4638600" progId="AutoCAD.Drawing.20">
                  <p:embed/>
                  <p:pic>
                    <p:nvPicPr>
                      <p:cNvPr id="3" name="Objeto 2">
                        <a:extLst>
                          <a:ext uri="{FF2B5EF4-FFF2-40B4-BE49-F238E27FC236}">
                            <a16:creationId xmlns:a16="http://schemas.microsoft.com/office/drawing/2014/main" id="{03DFFE17-25A9-4CAA-93AB-75142C9ABBB1}"/>
                          </a:ext>
                        </a:extLst>
                      </p:cNvPr>
                      <p:cNvPicPr/>
                      <p:nvPr/>
                    </p:nvPicPr>
                    <p:blipFill>
                      <a:blip r:embed="rId10"/>
                      <a:stretch>
                        <a:fillRect/>
                      </a:stretch>
                    </p:blipFill>
                    <p:spPr>
                      <a:xfrm>
                        <a:off x="-1445838" y="1530645"/>
                        <a:ext cx="11296196" cy="4086046"/>
                      </a:xfrm>
                      <a:prstGeom prst="rect">
                        <a:avLst/>
                      </a:prstGeom>
                    </p:spPr>
                  </p:pic>
                </p:oleObj>
              </mc:Fallback>
            </mc:AlternateContent>
          </a:graphicData>
        </a:graphic>
      </p:graphicFrame>
    </p:spTree>
    <p:extLst>
      <p:ext uri="{BB962C8B-B14F-4D97-AF65-F5344CB8AC3E}">
        <p14:creationId xmlns:p14="http://schemas.microsoft.com/office/powerpoint/2010/main" val="4277942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24</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1748907" y="5990337"/>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nvGraphicFramePr>
            <p:xfrm>
              <a:off x="8317850" y="1585749"/>
              <a:ext cx="3874150" cy="258299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𝑵</m:t>
                                    </m:r>
                                  </m:e>
                                  <m:sub>
                                    <m:r>
                                      <a:rPr lang="es-MX" smtClean="0">
                                        <a:latin typeface="Cambria Math" panose="02040503050406030204" pitchFamily="18" charset="0"/>
                                      </a:rPr>
                                      <m:t>𝒚</m:t>
                                    </m:r>
                                    <m:r>
                                      <a:rPr lang="es-MX" smtClean="0">
                                        <a:latin typeface="Cambria Math" panose="02040503050406030204" pitchFamily="18" charset="0"/>
                                      </a:rPr>
                                      <m:t>′</m:t>
                                    </m:r>
                                  </m:sub>
                                </m:sSub>
                              </m:oMath>
                            </m:oMathPara>
                          </a14:m>
                          <a:endParaRPr lang="es-MX"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𝑵</m:t>
                                    </m:r>
                                  </m:e>
                                  <m:sub>
                                    <m:r>
                                      <a:rPr lang="es-MX" smtClean="0">
                                        <a:latin typeface="Cambria Math" panose="02040503050406030204" pitchFamily="18" charset="0"/>
                                      </a:rPr>
                                      <m:t>𝒛</m:t>
                                    </m:r>
                                    <m:r>
                                      <a:rPr lang="es-MX" smtClean="0">
                                        <a:latin typeface="Cambria Math" panose="02040503050406030204" pitchFamily="18" charset="0"/>
                                      </a:rPr>
                                      <m:t>′</m:t>
                                    </m:r>
                                  </m:sub>
                                </m:sSub>
                              </m:oMath>
                            </m:oMathPara>
                          </a14:m>
                          <a:endParaRPr lang="es-MX"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𝑭</m:t>
                                    </m:r>
                                  </m:e>
                                  <m:sub>
                                    <m:r>
                                      <a:rPr lang="es-MX" smtClean="0">
                                        <a:latin typeface="Cambria Math" panose="02040503050406030204" pitchFamily="18" charset="0"/>
                                      </a:rPr>
                                      <m:t>𝒚</m:t>
                                    </m:r>
                                    <m:r>
                                      <a:rPr lang="es-MX" smtClean="0">
                                        <a:latin typeface="Cambria Math" panose="02040503050406030204" pitchFamily="18" charset="0"/>
                                      </a:rPr>
                                      <m:t>′</m:t>
                                    </m:r>
                                  </m:sub>
                                </m:sSub>
                              </m:oMath>
                            </m:oMathPara>
                          </a14:m>
                          <a:endParaRPr lang="es-MX"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𝑭</m:t>
                                    </m:r>
                                  </m:e>
                                  <m:sub>
                                    <m:r>
                                      <a:rPr lang="es-MX" smtClean="0">
                                        <a:latin typeface="Cambria Math" panose="02040503050406030204" pitchFamily="18" charset="0"/>
                                      </a:rPr>
                                      <m:t>𝒛</m:t>
                                    </m:r>
                                    <m:r>
                                      <a:rPr lang="es-MX" smtClean="0">
                                        <a:latin typeface="Cambria Math" panose="02040503050406030204" pitchFamily="18" charset="0"/>
                                      </a:rPr>
                                      <m:t>′</m:t>
                                    </m:r>
                                  </m:sub>
                                </m:sSub>
                              </m:oMath>
                            </m:oMathPara>
                          </a14:m>
                          <a:endParaRPr lang="es-MX"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4</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2</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2</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4</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10" name="Tabla 9"/>
              <p:cNvGraphicFramePr>
                <a:graphicFrameLocks noGrp="1"/>
              </p:cNvGraphicFramePr>
              <p:nvPr>
                <p:extLst/>
              </p:nvPr>
            </p:nvGraphicFramePr>
            <p:xfrm>
              <a:off x="8317850" y="1585749"/>
              <a:ext cx="3874150" cy="258299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90970">
                    <a:tc>
                      <a:txBody>
                        <a:bodyPr/>
                        <a:lstStyle/>
                        <a:p>
                          <a:endParaRPr lang="es-MX"/>
                        </a:p>
                      </a:txBody>
                      <a:tcPr anchor="ctr">
                        <a:blipFill rotWithShape="0">
                          <a:blip r:embed="rId9"/>
                          <a:stretch>
                            <a:fillRect r="-326846" b="-562500"/>
                          </a:stretch>
                        </a:blipFill>
                      </a:tcPr>
                    </a:tc>
                    <a:tc>
                      <a:txBody>
                        <a:bodyPr/>
                        <a:lstStyle/>
                        <a:p>
                          <a:endParaRPr lang="es-MX"/>
                        </a:p>
                      </a:txBody>
                      <a:tcPr anchor="ctr">
                        <a:blipFill rotWithShape="0">
                          <a:blip r:embed="rId9"/>
                          <a:stretch>
                            <a:fillRect l="-114615" r="-274615" b="-562500"/>
                          </a:stretch>
                        </a:blipFill>
                      </a:tcPr>
                    </a:tc>
                    <a:tc>
                      <a:txBody>
                        <a:bodyPr/>
                        <a:lstStyle/>
                        <a:p>
                          <a:endParaRPr lang="es-MX"/>
                        </a:p>
                      </a:txBody>
                      <a:tcPr anchor="ctr">
                        <a:blipFill rotWithShape="0">
                          <a:blip r:embed="rId9"/>
                          <a:stretch>
                            <a:fillRect l="-234454" r="-200000" b="-562500"/>
                          </a:stretch>
                        </a:blipFill>
                      </a:tcPr>
                    </a:tc>
                    <a:tc>
                      <a:txBody>
                        <a:bodyPr/>
                        <a:lstStyle/>
                        <a:p>
                          <a:endParaRPr lang="es-MX"/>
                        </a:p>
                      </a:txBody>
                      <a:tcPr anchor="ctr">
                        <a:blipFill rotWithShape="0">
                          <a:blip r:embed="rId9"/>
                          <a:stretch>
                            <a:fillRect l="-306154" r="-83077" b="-562500"/>
                          </a:stretch>
                        </a:blipFill>
                      </a:tcPr>
                    </a:tc>
                    <a:tc>
                      <a:txBody>
                        <a:bodyPr/>
                        <a:lstStyle/>
                        <a:p>
                          <a:pPr algn="ctr"/>
                          <a:endParaRPr lang="es-MX" dirty="0"/>
                        </a:p>
                      </a:txBody>
                      <a:tcPr anchor="ctr"/>
                    </a:tc>
                  </a:tr>
                  <a:tr h="548005">
                    <a:tc>
                      <a:txBody>
                        <a:bodyPr/>
                        <a:lstStyle/>
                        <a:p>
                          <a:endParaRPr lang="es-MX"/>
                        </a:p>
                      </a:txBody>
                      <a:tcPr anchor="ctr">
                        <a:blipFill rotWithShape="0">
                          <a:blip r:embed="rId9"/>
                          <a:stretch>
                            <a:fillRect t="-71111" r="-326846" b="-300000"/>
                          </a:stretch>
                        </a:blipFill>
                      </a:tcPr>
                    </a:tc>
                    <a:tc>
                      <a:txBody>
                        <a:bodyPr/>
                        <a:lstStyle/>
                        <a:p>
                          <a:endParaRPr lang="es-MX"/>
                        </a:p>
                      </a:txBody>
                      <a:tcPr anchor="ctr">
                        <a:blipFill rotWithShape="0">
                          <a:blip r:embed="rId9"/>
                          <a:stretch>
                            <a:fillRect l="-114615" t="-71111" r="-274615" b="-300000"/>
                          </a:stretch>
                        </a:blipFill>
                      </a:tcPr>
                    </a:tc>
                    <a:tc>
                      <a:txBody>
                        <a:bodyPr/>
                        <a:lstStyle/>
                        <a:p>
                          <a:endParaRPr lang="es-MX"/>
                        </a:p>
                      </a:txBody>
                      <a:tcPr anchor="ctr">
                        <a:blipFill rotWithShape="0">
                          <a:blip r:embed="rId9"/>
                          <a:stretch>
                            <a:fillRect l="-234454" t="-71111" r="-200000" b="-300000"/>
                          </a:stretch>
                        </a:blipFill>
                      </a:tcPr>
                    </a:tc>
                    <a:tc>
                      <a:txBody>
                        <a:bodyPr/>
                        <a:lstStyle/>
                        <a:p>
                          <a:endParaRPr lang="es-MX"/>
                        </a:p>
                      </a:txBody>
                      <a:tcPr anchor="ctr">
                        <a:blipFill rotWithShape="0">
                          <a:blip r:embed="rId9"/>
                          <a:stretch>
                            <a:fillRect l="-306154" t="-71111" r="-83077" b="-300000"/>
                          </a:stretch>
                        </a:blipFill>
                      </a:tcPr>
                    </a:tc>
                    <a:tc>
                      <a:txBody>
                        <a:bodyPr/>
                        <a:lstStyle/>
                        <a:p>
                          <a:endParaRPr lang="es-MX"/>
                        </a:p>
                      </a:txBody>
                      <a:tcPr anchor="ctr">
                        <a:blipFill rotWithShape="0">
                          <a:blip r:embed="rId9"/>
                          <a:stretch>
                            <a:fillRect l="-488889" t="-71111" b="-300000"/>
                          </a:stretch>
                        </a:blipFill>
                      </a:tcPr>
                    </a:tc>
                  </a:tr>
                  <a:tr h="548005">
                    <a:tc>
                      <a:txBody>
                        <a:bodyPr/>
                        <a:lstStyle/>
                        <a:p>
                          <a:endParaRPr lang="es-MX"/>
                        </a:p>
                      </a:txBody>
                      <a:tcPr anchor="ctr">
                        <a:blipFill rotWithShape="0">
                          <a:blip r:embed="rId9"/>
                          <a:stretch>
                            <a:fillRect t="-171111" r="-326846" b="-200000"/>
                          </a:stretch>
                        </a:blipFill>
                      </a:tcPr>
                    </a:tc>
                    <a:tc>
                      <a:txBody>
                        <a:bodyPr/>
                        <a:lstStyle/>
                        <a:p>
                          <a:endParaRPr lang="es-MX"/>
                        </a:p>
                      </a:txBody>
                      <a:tcPr anchor="ctr">
                        <a:blipFill rotWithShape="0">
                          <a:blip r:embed="rId9"/>
                          <a:stretch>
                            <a:fillRect l="-114615" t="-171111" r="-274615" b="-200000"/>
                          </a:stretch>
                        </a:blipFill>
                      </a:tcPr>
                    </a:tc>
                    <a:tc>
                      <a:txBody>
                        <a:bodyPr/>
                        <a:lstStyle/>
                        <a:p>
                          <a:endParaRPr lang="es-MX"/>
                        </a:p>
                      </a:txBody>
                      <a:tcPr anchor="ctr">
                        <a:blipFill rotWithShape="0">
                          <a:blip r:embed="rId9"/>
                          <a:stretch>
                            <a:fillRect l="-234454" t="-171111" r="-200000" b="-200000"/>
                          </a:stretch>
                        </a:blipFill>
                      </a:tcPr>
                    </a:tc>
                    <a:tc>
                      <a:txBody>
                        <a:bodyPr/>
                        <a:lstStyle/>
                        <a:p>
                          <a:endParaRPr lang="es-MX"/>
                        </a:p>
                      </a:txBody>
                      <a:tcPr anchor="ctr">
                        <a:blipFill rotWithShape="0">
                          <a:blip r:embed="rId9"/>
                          <a:stretch>
                            <a:fillRect l="-306154" t="-171111" r="-83077" b="-200000"/>
                          </a:stretch>
                        </a:blipFill>
                      </a:tcPr>
                    </a:tc>
                    <a:tc>
                      <a:txBody>
                        <a:bodyPr/>
                        <a:lstStyle/>
                        <a:p>
                          <a:endParaRPr lang="es-MX"/>
                        </a:p>
                      </a:txBody>
                      <a:tcPr anchor="ctr">
                        <a:blipFill rotWithShape="0">
                          <a:blip r:embed="rId9"/>
                          <a:stretch>
                            <a:fillRect l="-488889" t="-171111" b="-200000"/>
                          </a:stretch>
                        </a:blipFill>
                      </a:tcPr>
                    </a:tc>
                  </a:tr>
                  <a:tr h="548005">
                    <a:tc>
                      <a:txBody>
                        <a:bodyPr/>
                        <a:lstStyle/>
                        <a:p>
                          <a:endParaRPr lang="es-MX"/>
                        </a:p>
                      </a:txBody>
                      <a:tcPr anchor="ctr">
                        <a:blipFill rotWithShape="0">
                          <a:blip r:embed="rId9"/>
                          <a:stretch>
                            <a:fillRect t="-271111" r="-326846" b="-100000"/>
                          </a:stretch>
                        </a:blipFill>
                      </a:tcPr>
                    </a:tc>
                    <a:tc>
                      <a:txBody>
                        <a:bodyPr/>
                        <a:lstStyle/>
                        <a:p>
                          <a:endParaRPr lang="es-MX"/>
                        </a:p>
                      </a:txBody>
                      <a:tcPr anchor="ctr">
                        <a:blipFill rotWithShape="0">
                          <a:blip r:embed="rId9"/>
                          <a:stretch>
                            <a:fillRect l="-114615" t="-271111" r="-274615" b="-100000"/>
                          </a:stretch>
                        </a:blipFill>
                      </a:tcPr>
                    </a:tc>
                    <a:tc>
                      <a:txBody>
                        <a:bodyPr/>
                        <a:lstStyle/>
                        <a:p>
                          <a:endParaRPr lang="es-MX"/>
                        </a:p>
                      </a:txBody>
                      <a:tcPr anchor="ctr">
                        <a:blipFill rotWithShape="0">
                          <a:blip r:embed="rId9"/>
                          <a:stretch>
                            <a:fillRect l="-234454" t="-271111" r="-200000" b="-100000"/>
                          </a:stretch>
                        </a:blipFill>
                      </a:tcPr>
                    </a:tc>
                    <a:tc>
                      <a:txBody>
                        <a:bodyPr/>
                        <a:lstStyle/>
                        <a:p>
                          <a:endParaRPr lang="es-MX"/>
                        </a:p>
                      </a:txBody>
                      <a:tcPr anchor="ctr">
                        <a:blipFill rotWithShape="0">
                          <a:blip r:embed="rId9"/>
                          <a:stretch>
                            <a:fillRect l="-306154" t="-271111" r="-83077" b="-100000"/>
                          </a:stretch>
                        </a:blipFill>
                      </a:tcPr>
                    </a:tc>
                    <a:tc>
                      <a:txBody>
                        <a:bodyPr/>
                        <a:lstStyle/>
                        <a:p>
                          <a:endParaRPr lang="es-MX"/>
                        </a:p>
                      </a:txBody>
                      <a:tcPr anchor="ctr">
                        <a:blipFill rotWithShape="0">
                          <a:blip r:embed="rId9"/>
                          <a:stretch>
                            <a:fillRect l="-488889" t="-271111" b="-100000"/>
                          </a:stretch>
                        </a:blipFill>
                      </a:tcPr>
                    </a:tc>
                  </a:tr>
                  <a:tr h="548005">
                    <a:tc>
                      <a:txBody>
                        <a:bodyPr/>
                        <a:lstStyle/>
                        <a:p>
                          <a:endParaRPr lang="es-MX"/>
                        </a:p>
                      </a:txBody>
                      <a:tcPr anchor="ctr">
                        <a:blipFill rotWithShape="0">
                          <a:blip r:embed="rId9"/>
                          <a:stretch>
                            <a:fillRect t="-371111" r="-326846"/>
                          </a:stretch>
                        </a:blipFill>
                      </a:tcPr>
                    </a:tc>
                    <a:tc>
                      <a:txBody>
                        <a:bodyPr/>
                        <a:lstStyle/>
                        <a:p>
                          <a:endParaRPr lang="es-MX"/>
                        </a:p>
                      </a:txBody>
                      <a:tcPr anchor="ctr">
                        <a:blipFill rotWithShape="0">
                          <a:blip r:embed="rId9"/>
                          <a:stretch>
                            <a:fillRect l="-114615" t="-371111" r="-274615"/>
                          </a:stretch>
                        </a:blipFill>
                      </a:tcPr>
                    </a:tc>
                    <a:tc>
                      <a:txBody>
                        <a:bodyPr/>
                        <a:lstStyle/>
                        <a:p>
                          <a:endParaRPr lang="es-MX"/>
                        </a:p>
                      </a:txBody>
                      <a:tcPr anchor="ctr">
                        <a:blipFill rotWithShape="0">
                          <a:blip r:embed="rId9"/>
                          <a:stretch>
                            <a:fillRect l="-234454" t="-371111" r="-200000"/>
                          </a:stretch>
                        </a:blipFill>
                      </a:tcPr>
                    </a:tc>
                    <a:tc>
                      <a:txBody>
                        <a:bodyPr/>
                        <a:lstStyle/>
                        <a:p>
                          <a:endParaRPr lang="es-MX"/>
                        </a:p>
                      </a:txBody>
                      <a:tcPr anchor="ctr">
                        <a:blipFill rotWithShape="0">
                          <a:blip r:embed="rId9"/>
                          <a:stretch>
                            <a:fillRect l="-306154" t="-371111" r="-83077"/>
                          </a:stretch>
                        </a:blipFill>
                      </a:tcPr>
                    </a:tc>
                    <a:tc>
                      <a:txBody>
                        <a:bodyPr/>
                        <a:lstStyle/>
                        <a:p>
                          <a:endParaRPr lang="es-MX"/>
                        </a:p>
                      </a:txBody>
                      <a:tcPr anchor="ctr">
                        <a:blipFill rotWithShape="0">
                          <a:blip r:embed="rId9"/>
                          <a:stretch>
                            <a:fillRect l="-488889" t="-371111"/>
                          </a:stretch>
                        </a:blipFill>
                      </a:tcPr>
                    </a:tc>
                  </a:tr>
                </a:tbl>
              </a:graphicData>
            </a:graphic>
          </p:graphicFrame>
        </mc:Fallback>
      </mc:AlternateContent>
      <p:sp>
        <p:nvSpPr>
          <p:cNvPr id="11" name="41 Corchetes"/>
          <p:cNvSpPr/>
          <p:nvPr/>
        </p:nvSpPr>
        <p:spPr>
          <a:xfrm>
            <a:off x="8281268" y="1945789"/>
            <a:ext cx="3241408" cy="2451555"/>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12" name="41 Corchetes"/>
          <p:cNvSpPr/>
          <p:nvPr/>
        </p:nvSpPr>
        <p:spPr>
          <a:xfrm>
            <a:off x="11586495" y="1945789"/>
            <a:ext cx="479459" cy="2447317"/>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19" name="Tabla 18"/>
              <p:cNvGraphicFramePr>
                <a:graphicFrameLocks noGrp="1"/>
              </p:cNvGraphicFramePr>
              <p:nvPr/>
            </p:nvGraphicFramePr>
            <p:xfrm>
              <a:off x="7508288" y="1894274"/>
              <a:ext cx="515829" cy="2368420"/>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𝑞𝑁𝑦</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0"/>
                      </a:ext>
                    </a:extLst>
                  </a:tr>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𝑞𝑁𝑧</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1"/>
                      </a:ext>
                    </a:extLst>
                  </a:tr>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𝑞𝐹𝑦</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2"/>
                      </a:ext>
                    </a:extLst>
                  </a:tr>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𝑞𝐹𝑧</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19" name="Tabla 18"/>
              <p:cNvGraphicFramePr>
                <a:graphicFrameLocks noGrp="1"/>
              </p:cNvGraphicFramePr>
              <p:nvPr>
                <p:extLst/>
              </p:nvPr>
            </p:nvGraphicFramePr>
            <p:xfrm>
              <a:off x="7508288" y="1894274"/>
              <a:ext cx="515829" cy="2368420"/>
            </p:xfrm>
            <a:graphic>
              <a:graphicData uri="http://schemas.openxmlformats.org/drawingml/2006/table">
                <a:tbl>
                  <a:tblPr firstRow="1" bandRow="1">
                    <a:tableStyleId>{2D5ABB26-0587-4C30-8999-92F81FD0307C}</a:tableStyleId>
                  </a:tblPr>
                  <a:tblGrid>
                    <a:gridCol w="515829"/>
                  </a:tblGrid>
                  <a:tr h="592105">
                    <a:tc>
                      <a:txBody>
                        <a:bodyPr/>
                        <a:lstStyle/>
                        <a:p>
                          <a:endParaRPr lang="es-MX"/>
                        </a:p>
                      </a:txBody>
                      <a:tcPr anchor="ctr">
                        <a:blipFill rotWithShape="0">
                          <a:blip r:embed="rId10"/>
                          <a:stretch>
                            <a:fillRect b="-297959"/>
                          </a:stretch>
                        </a:blipFill>
                      </a:tcPr>
                    </a:tc>
                  </a:tr>
                  <a:tr h="592105">
                    <a:tc>
                      <a:txBody>
                        <a:bodyPr/>
                        <a:lstStyle/>
                        <a:p>
                          <a:endParaRPr lang="es-MX"/>
                        </a:p>
                      </a:txBody>
                      <a:tcPr anchor="ctr">
                        <a:blipFill rotWithShape="0">
                          <a:blip r:embed="rId10"/>
                          <a:stretch>
                            <a:fillRect t="-101031" b="-201031"/>
                          </a:stretch>
                        </a:blipFill>
                      </a:tcPr>
                    </a:tc>
                  </a:tr>
                  <a:tr h="592105">
                    <a:tc>
                      <a:txBody>
                        <a:bodyPr/>
                        <a:lstStyle/>
                        <a:p>
                          <a:endParaRPr lang="es-MX"/>
                        </a:p>
                      </a:txBody>
                      <a:tcPr anchor="ctr">
                        <a:blipFill rotWithShape="0">
                          <a:blip r:embed="rId10"/>
                          <a:stretch>
                            <a:fillRect t="-198980" b="-98980"/>
                          </a:stretch>
                        </a:blipFill>
                      </a:tcPr>
                    </a:tc>
                  </a:tr>
                  <a:tr h="592105">
                    <a:tc>
                      <a:txBody>
                        <a:bodyPr/>
                        <a:lstStyle/>
                        <a:p>
                          <a:endParaRPr lang="es-MX"/>
                        </a:p>
                      </a:txBody>
                      <a:tcPr anchor="ctr">
                        <a:blipFill rotWithShape="0">
                          <a:blip r:embed="rId10"/>
                          <a:stretch>
                            <a:fillRect t="-302062"/>
                          </a:stretch>
                        </a:blipFill>
                      </a:tcPr>
                    </a:tc>
                  </a:tr>
                </a:tbl>
              </a:graphicData>
            </a:graphic>
          </p:graphicFrame>
        </mc:Fallback>
      </mc:AlternateContent>
      <p:sp>
        <p:nvSpPr>
          <p:cNvPr id="20" name="CuadroTexto 19"/>
          <p:cNvSpPr txBox="1"/>
          <p:nvPr/>
        </p:nvSpPr>
        <p:spPr>
          <a:xfrm>
            <a:off x="7794483" y="3296909"/>
            <a:ext cx="272846" cy="369332"/>
          </a:xfrm>
          <a:prstGeom prst="rect">
            <a:avLst/>
          </a:prstGeom>
          <a:noFill/>
        </p:spPr>
        <p:txBody>
          <a:bodyPr wrap="square" rtlCol="0">
            <a:spAutoFit/>
          </a:bodyPr>
          <a:lstStyle/>
          <a:p>
            <a:r>
              <a:rPr lang="es-MX" dirty="0"/>
              <a:t>=</a:t>
            </a:r>
          </a:p>
        </p:txBody>
      </p:sp>
      <mc:AlternateContent xmlns:mc="http://schemas.openxmlformats.org/markup-compatibility/2006" xmlns:a14="http://schemas.microsoft.com/office/drawing/2010/main">
        <mc:Choice Requires="a14">
          <p:graphicFrame>
            <p:nvGraphicFramePr>
              <p:cNvPr id="21" name="Tabla 20"/>
              <p:cNvGraphicFramePr>
                <a:graphicFrameLocks noGrp="1"/>
              </p:cNvGraphicFramePr>
              <p:nvPr/>
            </p:nvGraphicFramePr>
            <p:xfrm>
              <a:off x="5663952" y="1628800"/>
              <a:ext cx="1728192" cy="2460107"/>
            </p:xfrm>
            <a:graphic>
              <a:graphicData uri="http://schemas.openxmlformats.org/drawingml/2006/table">
                <a:tbl>
                  <a:tblPr firstRow="1" bandRow="1">
                    <a:tableStyleId>{2D5ABB26-0587-4C30-8999-92F81FD0307C}</a:tableStyleId>
                  </a:tblPr>
                  <a:tblGrid>
                    <a:gridCol w="86409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tblGrid>
                  <a:tr h="478446">
                    <a:tc>
                      <a:txBody>
                        <a:bodyPr/>
                        <a:lstStyle/>
                        <a:p>
                          <a:pPr/>
                          <a14:m>
                            <m:oMathPara xmlns:m="http://schemas.openxmlformats.org/officeDocument/2006/math">
                              <m:oMathParaPr>
                                <m:jc m:val="centerGroup"/>
                              </m:oMathParaPr>
                              <m:oMath xmlns:m="http://schemas.openxmlformats.org/officeDocument/2006/math">
                                <m:f>
                                  <m:fPr>
                                    <m:ctrlPr>
                                      <a:rPr lang="es-MX" sz="1400" b="1" i="1" smtClean="0">
                                        <a:latin typeface="Cambria Math" panose="02040503050406030204" pitchFamily="18" charset="0"/>
                                      </a:rPr>
                                    </m:ctrlPr>
                                  </m:fPr>
                                  <m:num>
                                    <m:r>
                                      <a:rPr lang="es-MX" sz="1400" b="1" i="1" smtClean="0">
                                        <a:latin typeface="Cambria Math" panose="02040503050406030204" pitchFamily="18" charset="0"/>
                                      </a:rPr>
                                      <m:t>𝐀𝐄</m:t>
                                    </m:r>
                                  </m:num>
                                  <m:den>
                                    <m:r>
                                      <a:rPr lang="es-MX" sz="1400" b="1" i="1" smtClean="0">
                                        <a:latin typeface="Cambria Math" panose="02040503050406030204" pitchFamily="18" charset="0"/>
                                      </a:rPr>
                                      <m:t>𝐋</m:t>
                                    </m:r>
                                  </m:den>
                                </m:f>
                              </m:oMath>
                            </m:oMathPara>
                          </a14:m>
                          <a:endParaRPr lang="es-MX" sz="1400" b="1" dirty="0">
                            <a:latin typeface="+mn-lt"/>
                          </a:endParaRPr>
                        </a:p>
                      </a:txBody>
                      <a:tcPr>
                        <a:solidFill>
                          <a:srgbClr val="FFFF99"/>
                        </a:solidFill>
                      </a:tcPr>
                    </a:tc>
                    <a:tc>
                      <a:txBody>
                        <a:bodyPr/>
                        <a:lstStyle/>
                        <a:p>
                          <a:pPr algn="ctr"/>
                          <a:r>
                            <a:rPr lang="es-MX" sz="1400" dirty="0"/>
                            <a:t>0.08333</a:t>
                          </a:r>
                          <a:endParaRPr lang="es-MX" sz="1400" dirty="0">
                            <a:latin typeface="+mn-lt"/>
                          </a:endParaRPr>
                        </a:p>
                      </a:txBody>
                      <a:tcPr anchor="ctr">
                        <a:solidFill>
                          <a:srgbClr val="FFFF99"/>
                        </a:solidFill>
                      </a:tcPr>
                    </a:tc>
                    <a:extLst>
                      <a:ext uri="{0D108BD9-81ED-4DB2-BD59-A6C34878D82A}">
                        <a16:rowId xmlns:a16="http://schemas.microsoft.com/office/drawing/2014/main" val="10000"/>
                      </a:ext>
                    </a:extLst>
                  </a:tr>
                  <a:tr h="494533">
                    <a:tc>
                      <a:txBody>
                        <a:bodyPr/>
                        <a:lstStyle/>
                        <a:p>
                          <a:pPr/>
                          <a14:m>
                            <m:oMathPara xmlns:m="http://schemas.openxmlformats.org/officeDocument/2006/math">
                              <m:oMathParaPr>
                                <m:jc m:val="centerGroup"/>
                              </m:oMathParaPr>
                              <m:oMath xmlns:m="http://schemas.openxmlformats.org/officeDocument/2006/math">
                                <m:f>
                                  <m:fPr>
                                    <m:ctrlPr>
                                      <a:rPr lang="es-MX" sz="1400" b="1" i="1" smtClean="0">
                                        <a:latin typeface="Cambria Math" panose="02040503050406030204" pitchFamily="18" charset="0"/>
                                      </a:rPr>
                                    </m:ctrlPr>
                                  </m:fPr>
                                  <m:num>
                                    <m:r>
                                      <a:rPr lang="es-MX" sz="1400" b="1" i="1" smtClean="0">
                                        <a:latin typeface="Cambria Math" panose="02040503050406030204" pitchFamily="18" charset="0"/>
                                      </a:rPr>
                                      <m:t>𝟏𝟐𝐄𝐈</m:t>
                                    </m:r>
                                  </m:num>
                                  <m:den>
                                    <m:sSup>
                                      <m:sSupPr>
                                        <m:ctrlPr>
                                          <a:rPr lang="es-MX" sz="1400" b="1" i="1" smtClean="0">
                                            <a:latin typeface="Cambria Math" panose="02040503050406030204" pitchFamily="18" charset="0"/>
                                          </a:rPr>
                                        </m:ctrlPr>
                                      </m:sSupPr>
                                      <m:e>
                                        <m:r>
                                          <a:rPr lang="es-MX" sz="1400" b="1" i="1" smtClean="0">
                                            <a:latin typeface="Cambria Math" panose="02040503050406030204" pitchFamily="18" charset="0"/>
                                          </a:rPr>
                                          <m:t>𝐋</m:t>
                                        </m:r>
                                      </m:e>
                                      <m:sup>
                                        <m:r>
                                          <a:rPr lang="es-MX" sz="1400" b="1" i="1" smtClean="0">
                                            <a:latin typeface="Cambria Math" panose="02040503050406030204" pitchFamily="18" charset="0"/>
                                          </a:rPr>
                                          <m:t>𝟑</m:t>
                                        </m:r>
                                      </m:sup>
                                    </m:sSup>
                                  </m:den>
                                </m:f>
                              </m:oMath>
                            </m:oMathPara>
                          </a14:m>
                          <a:endParaRPr lang="es-MX" sz="1400" b="1" dirty="0">
                            <a:latin typeface="+mn-lt"/>
                          </a:endParaRPr>
                        </a:p>
                      </a:txBody>
                      <a:tcPr>
                        <a:solidFill>
                          <a:srgbClr val="FFFF99"/>
                        </a:solidFill>
                      </a:tcPr>
                    </a:tc>
                    <a:tc>
                      <a:txBody>
                        <a:bodyPr/>
                        <a:lstStyle/>
                        <a:p>
                          <a:pPr algn="ctr"/>
                          <a:r>
                            <a:rPr lang="es-MX" sz="1400" dirty="0"/>
                            <a:t>0.00694</a:t>
                          </a:r>
                          <a:endParaRPr lang="es-MX" sz="1400" dirty="0">
                            <a:latin typeface="+mn-lt"/>
                          </a:endParaRPr>
                        </a:p>
                      </a:txBody>
                      <a:tcPr anchor="ctr">
                        <a:solidFill>
                          <a:srgbClr val="FFFF99"/>
                        </a:solidFill>
                      </a:tcPr>
                    </a:tc>
                    <a:extLst>
                      <a:ext uri="{0D108BD9-81ED-4DB2-BD59-A6C34878D82A}">
                        <a16:rowId xmlns:a16="http://schemas.microsoft.com/office/drawing/2014/main" val="10001"/>
                      </a:ext>
                    </a:extLst>
                  </a:tr>
                  <a:tr h="494533">
                    <a:tc>
                      <a:txBody>
                        <a:bodyPr/>
                        <a:lstStyle/>
                        <a:p>
                          <a:pPr/>
                          <a14:m>
                            <m:oMathPara xmlns:m="http://schemas.openxmlformats.org/officeDocument/2006/math">
                              <m:oMathParaPr>
                                <m:jc m:val="centerGroup"/>
                              </m:oMathParaPr>
                              <m:oMath xmlns:m="http://schemas.openxmlformats.org/officeDocument/2006/math">
                                <m:f>
                                  <m:fPr>
                                    <m:ctrlPr>
                                      <a:rPr lang="es-MX" sz="1400" b="1" i="1" smtClean="0">
                                        <a:latin typeface="Cambria Math" panose="02040503050406030204" pitchFamily="18" charset="0"/>
                                      </a:rPr>
                                    </m:ctrlPr>
                                  </m:fPr>
                                  <m:num>
                                    <m:r>
                                      <a:rPr lang="es-MX" sz="1400" b="1" i="1" smtClean="0">
                                        <a:latin typeface="Cambria Math" panose="02040503050406030204" pitchFamily="18" charset="0"/>
                                      </a:rPr>
                                      <m:t>𝟔𝐄𝐈</m:t>
                                    </m:r>
                                  </m:num>
                                  <m:den>
                                    <m:sSup>
                                      <m:sSupPr>
                                        <m:ctrlPr>
                                          <a:rPr lang="es-MX" sz="1400" b="1" i="1" smtClean="0">
                                            <a:latin typeface="Cambria Math" panose="02040503050406030204" pitchFamily="18" charset="0"/>
                                          </a:rPr>
                                        </m:ctrlPr>
                                      </m:sSupPr>
                                      <m:e>
                                        <m:r>
                                          <a:rPr lang="es-MX" sz="1400" b="1" i="1" smtClean="0">
                                            <a:latin typeface="Cambria Math" panose="02040503050406030204" pitchFamily="18" charset="0"/>
                                          </a:rPr>
                                          <m:t>𝐋</m:t>
                                        </m:r>
                                      </m:e>
                                      <m:sup>
                                        <m:r>
                                          <a:rPr lang="es-MX" sz="1400" b="1" i="1" smtClean="0">
                                            <a:latin typeface="Cambria Math" panose="02040503050406030204" pitchFamily="18" charset="0"/>
                                          </a:rPr>
                                          <m:t>𝟐</m:t>
                                        </m:r>
                                      </m:sup>
                                    </m:sSup>
                                  </m:den>
                                </m:f>
                              </m:oMath>
                            </m:oMathPara>
                          </a14:m>
                          <a:endParaRPr lang="es-MX" sz="1400" b="1" dirty="0">
                            <a:latin typeface="+mn-lt"/>
                          </a:endParaRPr>
                        </a:p>
                      </a:txBody>
                      <a:tcPr>
                        <a:solidFill>
                          <a:srgbClr val="FFFF99"/>
                        </a:solidFill>
                      </a:tcPr>
                    </a:tc>
                    <a:tc>
                      <a:txBody>
                        <a:bodyPr/>
                        <a:lstStyle/>
                        <a:p>
                          <a:pPr algn="ctr"/>
                          <a:r>
                            <a:rPr lang="es-MX" sz="1400" dirty="0"/>
                            <a:t>0.04166</a:t>
                          </a:r>
                          <a:endParaRPr lang="es-MX" sz="1400" dirty="0">
                            <a:latin typeface="+mn-lt"/>
                          </a:endParaRPr>
                        </a:p>
                      </a:txBody>
                      <a:tcPr anchor="ctr">
                        <a:solidFill>
                          <a:srgbClr val="FFFF99"/>
                        </a:solidFill>
                      </a:tcPr>
                    </a:tc>
                    <a:extLst>
                      <a:ext uri="{0D108BD9-81ED-4DB2-BD59-A6C34878D82A}">
                        <a16:rowId xmlns:a16="http://schemas.microsoft.com/office/drawing/2014/main" val="10002"/>
                      </a:ext>
                    </a:extLst>
                  </a:tr>
                  <a:tr h="470165">
                    <a:tc>
                      <a:txBody>
                        <a:bodyPr/>
                        <a:lstStyle/>
                        <a:p>
                          <a:pPr/>
                          <a14:m>
                            <m:oMathPara xmlns:m="http://schemas.openxmlformats.org/officeDocument/2006/math">
                              <m:oMathParaPr>
                                <m:jc m:val="centerGroup"/>
                              </m:oMathParaPr>
                              <m:oMath xmlns:m="http://schemas.openxmlformats.org/officeDocument/2006/math">
                                <m:f>
                                  <m:fPr>
                                    <m:ctrlPr>
                                      <a:rPr lang="es-MX" sz="1400" b="1" i="1" smtClean="0">
                                        <a:latin typeface="Cambria Math" panose="02040503050406030204" pitchFamily="18" charset="0"/>
                                      </a:rPr>
                                    </m:ctrlPr>
                                  </m:fPr>
                                  <m:num>
                                    <m:r>
                                      <a:rPr lang="es-MX" sz="1400" b="1" i="1" smtClean="0">
                                        <a:latin typeface="Cambria Math" panose="02040503050406030204" pitchFamily="18" charset="0"/>
                                      </a:rPr>
                                      <m:t>𝟒𝐄𝐈</m:t>
                                    </m:r>
                                  </m:num>
                                  <m:den>
                                    <m:r>
                                      <a:rPr lang="es-MX" sz="1400" b="1" i="1" smtClean="0">
                                        <a:latin typeface="Cambria Math" panose="02040503050406030204" pitchFamily="18" charset="0"/>
                                      </a:rPr>
                                      <m:t>𝐋</m:t>
                                    </m:r>
                                  </m:den>
                                </m:f>
                              </m:oMath>
                            </m:oMathPara>
                          </a14:m>
                          <a:endParaRPr lang="es-MX" sz="1400" b="1" dirty="0">
                            <a:latin typeface="+mn-lt"/>
                          </a:endParaRPr>
                        </a:p>
                      </a:txBody>
                      <a:tcPr>
                        <a:solidFill>
                          <a:srgbClr val="FFFF99"/>
                        </a:solidFill>
                      </a:tcPr>
                    </a:tc>
                    <a:tc>
                      <a:txBody>
                        <a:bodyPr/>
                        <a:lstStyle/>
                        <a:p>
                          <a:pPr algn="ctr"/>
                          <a:r>
                            <a:rPr lang="es-MX" sz="1400" dirty="0"/>
                            <a:t>0.33333</a:t>
                          </a:r>
                          <a:endParaRPr lang="es-MX" sz="1400" dirty="0">
                            <a:latin typeface="+mn-lt"/>
                          </a:endParaRPr>
                        </a:p>
                      </a:txBody>
                      <a:tcPr anchor="ctr">
                        <a:solidFill>
                          <a:srgbClr val="FFFF99"/>
                        </a:solidFill>
                      </a:tcPr>
                    </a:tc>
                    <a:extLst>
                      <a:ext uri="{0D108BD9-81ED-4DB2-BD59-A6C34878D82A}">
                        <a16:rowId xmlns:a16="http://schemas.microsoft.com/office/drawing/2014/main" val="10003"/>
                      </a:ext>
                    </a:extLst>
                  </a:tr>
                  <a:tr h="470896">
                    <a:tc>
                      <a:txBody>
                        <a:bodyPr/>
                        <a:lstStyle/>
                        <a:p>
                          <a:pPr/>
                          <a14:m>
                            <m:oMathPara xmlns:m="http://schemas.openxmlformats.org/officeDocument/2006/math">
                              <m:oMathParaPr>
                                <m:jc m:val="centerGroup"/>
                              </m:oMathParaPr>
                              <m:oMath xmlns:m="http://schemas.openxmlformats.org/officeDocument/2006/math">
                                <m:f>
                                  <m:fPr>
                                    <m:ctrlPr>
                                      <a:rPr lang="es-MX" sz="1400" b="1" i="1" smtClean="0">
                                        <a:latin typeface="Cambria Math" panose="02040503050406030204" pitchFamily="18" charset="0"/>
                                      </a:rPr>
                                    </m:ctrlPr>
                                  </m:fPr>
                                  <m:num>
                                    <m:r>
                                      <a:rPr lang="es-MX" sz="1400" b="1" i="1" smtClean="0">
                                        <a:latin typeface="Cambria Math" panose="02040503050406030204" pitchFamily="18" charset="0"/>
                                      </a:rPr>
                                      <m:t>𝟐𝐄𝐈</m:t>
                                    </m:r>
                                  </m:num>
                                  <m:den>
                                    <m:r>
                                      <a:rPr lang="es-MX" sz="1400" b="1" i="1" smtClean="0">
                                        <a:latin typeface="Cambria Math" panose="02040503050406030204" pitchFamily="18" charset="0"/>
                                      </a:rPr>
                                      <m:t>𝐋</m:t>
                                    </m:r>
                                  </m:den>
                                </m:f>
                              </m:oMath>
                            </m:oMathPara>
                          </a14:m>
                          <a:endParaRPr lang="es-MX" sz="1400" b="1" dirty="0">
                            <a:latin typeface="+mn-lt"/>
                          </a:endParaRPr>
                        </a:p>
                      </a:txBody>
                      <a:tcPr>
                        <a:solidFill>
                          <a:srgbClr val="FFFF99"/>
                        </a:solidFill>
                      </a:tcPr>
                    </a:tc>
                    <a:tc>
                      <a:txBody>
                        <a:bodyPr/>
                        <a:lstStyle/>
                        <a:p>
                          <a:pPr algn="ctr"/>
                          <a:r>
                            <a:rPr lang="es-MX" sz="1400" dirty="0"/>
                            <a:t>0.16666</a:t>
                          </a:r>
                          <a:endParaRPr lang="es-MX" sz="1400" dirty="0">
                            <a:latin typeface="+mn-lt"/>
                          </a:endParaRPr>
                        </a:p>
                      </a:txBody>
                      <a:tcPr anchor="ctr">
                        <a:solidFill>
                          <a:srgbClr val="FFFF99"/>
                        </a:solidFill>
                      </a:tcPr>
                    </a:tc>
                    <a:extLst>
                      <a:ext uri="{0D108BD9-81ED-4DB2-BD59-A6C34878D82A}">
                        <a16:rowId xmlns:a16="http://schemas.microsoft.com/office/drawing/2014/main" val="10004"/>
                      </a:ext>
                    </a:extLst>
                  </a:tr>
                </a:tbl>
              </a:graphicData>
            </a:graphic>
          </p:graphicFrame>
        </mc:Choice>
        <mc:Fallback xmlns="">
          <p:graphicFrame>
            <p:nvGraphicFramePr>
              <p:cNvPr id="21" name="Tabla 20"/>
              <p:cNvGraphicFramePr>
                <a:graphicFrameLocks noGrp="1"/>
              </p:cNvGraphicFramePr>
              <p:nvPr>
                <p:extLst/>
              </p:nvPr>
            </p:nvGraphicFramePr>
            <p:xfrm>
              <a:off x="5663952" y="1628800"/>
              <a:ext cx="1728192" cy="2460107"/>
            </p:xfrm>
            <a:graphic>
              <a:graphicData uri="http://schemas.openxmlformats.org/drawingml/2006/table">
                <a:tbl>
                  <a:tblPr firstRow="1" bandRow="1">
                    <a:tableStyleId>{2D5ABB26-0587-4C30-8999-92F81FD0307C}</a:tableStyleId>
                  </a:tblPr>
                  <a:tblGrid>
                    <a:gridCol w="864096"/>
                    <a:gridCol w="864096"/>
                  </a:tblGrid>
                  <a:tr h="490093">
                    <a:tc>
                      <a:txBody>
                        <a:bodyPr/>
                        <a:lstStyle/>
                        <a:p>
                          <a:endParaRPr lang="es-MX"/>
                        </a:p>
                      </a:txBody>
                      <a:tcPr>
                        <a:blipFill rotWithShape="0">
                          <a:blip r:embed="rId11"/>
                          <a:stretch>
                            <a:fillRect r="-100000" b="-407500"/>
                          </a:stretch>
                        </a:blipFill>
                      </a:tcPr>
                    </a:tc>
                    <a:tc>
                      <a:txBody>
                        <a:bodyPr/>
                        <a:lstStyle/>
                        <a:p>
                          <a:pPr algn="ctr"/>
                          <a:r>
                            <a:rPr lang="es-MX" sz="1400" dirty="0" smtClean="0"/>
                            <a:t>0.08333</a:t>
                          </a:r>
                          <a:endParaRPr lang="es-MX" sz="1400" dirty="0">
                            <a:latin typeface="+mn-lt"/>
                          </a:endParaRPr>
                        </a:p>
                      </a:txBody>
                      <a:tcPr anchor="ctr">
                        <a:solidFill>
                          <a:srgbClr val="FFFF99"/>
                        </a:solidFill>
                      </a:tcPr>
                    </a:tc>
                  </a:tr>
                  <a:tr h="494533">
                    <a:tc>
                      <a:txBody>
                        <a:bodyPr/>
                        <a:lstStyle/>
                        <a:p>
                          <a:endParaRPr lang="es-MX"/>
                        </a:p>
                      </a:txBody>
                      <a:tcPr>
                        <a:blipFill rotWithShape="0">
                          <a:blip r:embed="rId11"/>
                          <a:stretch>
                            <a:fillRect t="-97561" r="-100000" b="-297561"/>
                          </a:stretch>
                        </a:blipFill>
                      </a:tcPr>
                    </a:tc>
                    <a:tc>
                      <a:txBody>
                        <a:bodyPr/>
                        <a:lstStyle/>
                        <a:p>
                          <a:pPr algn="ctr"/>
                          <a:r>
                            <a:rPr lang="es-MX" sz="1400" dirty="0" smtClean="0"/>
                            <a:t>0.00694</a:t>
                          </a:r>
                          <a:endParaRPr lang="es-MX" sz="1400" dirty="0">
                            <a:latin typeface="+mn-lt"/>
                          </a:endParaRPr>
                        </a:p>
                      </a:txBody>
                      <a:tcPr anchor="ctr">
                        <a:solidFill>
                          <a:srgbClr val="FFFF99"/>
                        </a:solidFill>
                      </a:tcPr>
                    </a:tc>
                  </a:tr>
                  <a:tr h="494533">
                    <a:tc>
                      <a:txBody>
                        <a:bodyPr/>
                        <a:lstStyle/>
                        <a:p>
                          <a:endParaRPr lang="es-MX"/>
                        </a:p>
                      </a:txBody>
                      <a:tcPr>
                        <a:blipFill rotWithShape="0">
                          <a:blip r:embed="rId11"/>
                          <a:stretch>
                            <a:fillRect t="-200000" r="-100000" b="-201235"/>
                          </a:stretch>
                        </a:blipFill>
                      </a:tcPr>
                    </a:tc>
                    <a:tc>
                      <a:txBody>
                        <a:bodyPr/>
                        <a:lstStyle/>
                        <a:p>
                          <a:pPr algn="ctr"/>
                          <a:r>
                            <a:rPr lang="es-MX" sz="1400" dirty="0" smtClean="0"/>
                            <a:t>0.04166</a:t>
                          </a:r>
                          <a:endParaRPr lang="es-MX" sz="1400" dirty="0">
                            <a:latin typeface="+mn-lt"/>
                          </a:endParaRPr>
                        </a:p>
                      </a:txBody>
                      <a:tcPr anchor="ctr">
                        <a:solidFill>
                          <a:srgbClr val="FFFF99"/>
                        </a:solidFill>
                      </a:tcPr>
                    </a:tc>
                  </a:tr>
                  <a:tr h="490093">
                    <a:tc>
                      <a:txBody>
                        <a:bodyPr/>
                        <a:lstStyle/>
                        <a:p>
                          <a:endParaRPr lang="es-MX"/>
                        </a:p>
                      </a:txBody>
                      <a:tcPr>
                        <a:blipFill rotWithShape="0">
                          <a:blip r:embed="rId11"/>
                          <a:stretch>
                            <a:fillRect t="-303750" r="-100000" b="-103750"/>
                          </a:stretch>
                        </a:blipFill>
                      </a:tcPr>
                    </a:tc>
                    <a:tc>
                      <a:txBody>
                        <a:bodyPr/>
                        <a:lstStyle/>
                        <a:p>
                          <a:pPr algn="ctr"/>
                          <a:r>
                            <a:rPr lang="es-MX" sz="1400" dirty="0" smtClean="0"/>
                            <a:t>0.33333</a:t>
                          </a:r>
                          <a:endParaRPr lang="es-MX" sz="1400" dirty="0">
                            <a:latin typeface="+mn-lt"/>
                          </a:endParaRPr>
                        </a:p>
                      </a:txBody>
                      <a:tcPr anchor="ctr">
                        <a:solidFill>
                          <a:srgbClr val="FFFF99"/>
                        </a:solidFill>
                      </a:tcPr>
                    </a:tc>
                  </a:tr>
                  <a:tr h="490855">
                    <a:tc>
                      <a:txBody>
                        <a:bodyPr/>
                        <a:lstStyle/>
                        <a:p>
                          <a:endParaRPr lang="es-MX"/>
                        </a:p>
                      </a:txBody>
                      <a:tcPr>
                        <a:blipFill rotWithShape="0">
                          <a:blip r:embed="rId11"/>
                          <a:stretch>
                            <a:fillRect t="-398765" r="-100000" b="-2469"/>
                          </a:stretch>
                        </a:blipFill>
                      </a:tcPr>
                    </a:tc>
                    <a:tc>
                      <a:txBody>
                        <a:bodyPr/>
                        <a:lstStyle/>
                        <a:p>
                          <a:pPr algn="ctr"/>
                          <a:r>
                            <a:rPr lang="es-MX" sz="1400" dirty="0" smtClean="0"/>
                            <a:t>0.16666</a:t>
                          </a:r>
                          <a:endParaRPr lang="es-MX" sz="1400" dirty="0">
                            <a:latin typeface="+mn-lt"/>
                          </a:endParaRPr>
                        </a:p>
                      </a:txBody>
                      <a:tcPr anchor="ctr">
                        <a:solidFill>
                          <a:srgbClr val="FFFF99"/>
                        </a:solidFill>
                      </a:tcPr>
                    </a:tc>
                  </a:tr>
                </a:tbl>
              </a:graphicData>
            </a:graphic>
          </p:graphicFrame>
        </mc:Fallback>
      </mc:AlternateContent>
      <p:graphicFrame>
        <p:nvGraphicFramePr>
          <p:cNvPr id="22" name="Tabla 21"/>
          <p:cNvGraphicFramePr>
            <a:graphicFrameLocks noGrp="1"/>
          </p:cNvGraphicFramePr>
          <p:nvPr/>
        </p:nvGraphicFramePr>
        <p:xfrm>
          <a:off x="5905005" y="4404582"/>
          <a:ext cx="4752526" cy="1724045"/>
        </p:xfrm>
        <a:graphic>
          <a:graphicData uri="http://schemas.openxmlformats.org/drawingml/2006/table">
            <a:tbl>
              <a:tblPr>
                <a:tableStyleId>{2D5ABB26-0587-4C30-8999-92F81FD0307C}</a:tableStyleId>
              </a:tblPr>
              <a:tblGrid>
                <a:gridCol w="457403">
                  <a:extLst>
                    <a:ext uri="{9D8B030D-6E8A-4147-A177-3AD203B41FA5}">
                      <a16:colId xmlns:a16="http://schemas.microsoft.com/office/drawing/2014/main" val="20000"/>
                    </a:ext>
                  </a:extLst>
                </a:gridCol>
                <a:gridCol w="867103">
                  <a:extLst>
                    <a:ext uri="{9D8B030D-6E8A-4147-A177-3AD203B41FA5}">
                      <a16:colId xmlns:a16="http://schemas.microsoft.com/office/drawing/2014/main" val="20001"/>
                    </a:ext>
                  </a:extLst>
                </a:gridCol>
                <a:gridCol w="867103">
                  <a:extLst>
                    <a:ext uri="{9D8B030D-6E8A-4147-A177-3AD203B41FA5}">
                      <a16:colId xmlns:a16="http://schemas.microsoft.com/office/drawing/2014/main" val="20002"/>
                    </a:ext>
                  </a:extLst>
                </a:gridCol>
                <a:gridCol w="867103">
                  <a:extLst>
                    <a:ext uri="{9D8B030D-6E8A-4147-A177-3AD203B41FA5}">
                      <a16:colId xmlns:a16="http://schemas.microsoft.com/office/drawing/2014/main" val="20003"/>
                    </a:ext>
                  </a:extLst>
                </a:gridCol>
                <a:gridCol w="1387365">
                  <a:extLst>
                    <a:ext uri="{9D8B030D-6E8A-4147-A177-3AD203B41FA5}">
                      <a16:colId xmlns:a16="http://schemas.microsoft.com/office/drawing/2014/main" val="20004"/>
                    </a:ext>
                  </a:extLst>
                </a:gridCol>
                <a:gridCol w="306449">
                  <a:extLst>
                    <a:ext uri="{9D8B030D-6E8A-4147-A177-3AD203B41FA5}">
                      <a16:colId xmlns:a16="http://schemas.microsoft.com/office/drawing/2014/main" val="20005"/>
                    </a:ext>
                  </a:extLst>
                </a:gridCol>
              </a:tblGrid>
              <a:tr h="344809">
                <a:tc>
                  <a:txBody>
                    <a:bodyPr/>
                    <a:lstStyle/>
                    <a:p>
                      <a:pPr algn="ctr" fontAlgn="b"/>
                      <a:r>
                        <a:rPr lang="es-MX" sz="1600" u="none" strike="noStrike" dirty="0">
                          <a:effectLst/>
                        </a:rPr>
                        <a:t> </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b="1" u="none" strike="noStrike" dirty="0">
                          <a:solidFill>
                            <a:srgbClr val="FF0000"/>
                          </a:solidFill>
                          <a:effectLst/>
                        </a:rPr>
                        <a:t>6</a:t>
                      </a:r>
                      <a:endParaRPr lang="es-MX" sz="1600" b="1" i="0" u="none" strike="noStrike" dirty="0">
                        <a:solidFill>
                          <a:srgbClr val="FF0000"/>
                        </a:solidFill>
                        <a:effectLst/>
                        <a:latin typeface="+mn-lt"/>
                      </a:endParaRPr>
                    </a:p>
                  </a:txBody>
                  <a:tcPr marL="9525" marR="9525" marT="9525" marB="0" anchor="b"/>
                </a:tc>
                <a:tc>
                  <a:txBody>
                    <a:bodyPr/>
                    <a:lstStyle/>
                    <a:p>
                      <a:pPr algn="ctr" fontAlgn="b"/>
                      <a:r>
                        <a:rPr lang="es-MX" sz="1600" b="1" u="none" strike="noStrike" dirty="0">
                          <a:solidFill>
                            <a:srgbClr val="FF0000"/>
                          </a:solidFill>
                          <a:effectLst/>
                        </a:rPr>
                        <a:t>5</a:t>
                      </a:r>
                      <a:endParaRPr lang="es-MX" sz="1600" b="1" i="0" u="none" strike="noStrike" dirty="0">
                        <a:solidFill>
                          <a:srgbClr val="FF0000"/>
                        </a:solidFill>
                        <a:effectLst/>
                        <a:latin typeface="+mn-lt"/>
                      </a:endParaRPr>
                    </a:p>
                  </a:txBody>
                  <a:tcPr marL="9525" marR="9525" marT="9525" marB="0" anchor="b"/>
                </a:tc>
                <a:tc>
                  <a:txBody>
                    <a:bodyPr/>
                    <a:lstStyle/>
                    <a:p>
                      <a:pPr algn="ctr" fontAlgn="b"/>
                      <a:r>
                        <a:rPr lang="es-MX" sz="1600" b="1" u="none" strike="noStrike" dirty="0">
                          <a:solidFill>
                            <a:srgbClr val="FF0000"/>
                          </a:solidFill>
                          <a:effectLst/>
                        </a:rPr>
                        <a:t>4</a:t>
                      </a:r>
                      <a:endParaRPr lang="es-MX" sz="1600" b="1" i="0" u="none" strike="noStrike" dirty="0">
                        <a:solidFill>
                          <a:srgbClr val="FF0000"/>
                        </a:solidFill>
                        <a:effectLst/>
                        <a:latin typeface="+mn-lt"/>
                      </a:endParaRPr>
                    </a:p>
                  </a:txBody>
                  <a:tcPr marL="9525" marR="9525" marT="9525" marB="0" anchor="b"/>
                </a:tc>
                <a:tc>
                  <a:txBody>
                    <a:bodyPr/>
                    <a:lstStyle/>
                    <a:p>
                      <a:pPr algn="ctr" fontAlgn="b"/>
                      <a:r>
                        <a:rPr lang="es-MX" sz="1600" b="1" u="none" strike="noStrike" dirty="0">
                          <a:solidFill>
                            <a:srgbClr val="FF0000"/>
                          </a:solidFill>
                          <a:effectLst/>
                        </a:rPr>
                        <a:t>2</a:t>
                      </a:r>
                      <a:endParaRPr lang="es-MX" sz="1600" b="1" i="0" u="none" strike="noStrike" dirty="0">
                        <a:solidFill>
                          <a:srgbClr val="FF0000"/>
                        </a:solidFill>
                        <a:effectLst/>
                        <a:latin typeface="+mn-lt"/>
                      </a:endParaRPr>
                    </a:p>
                  </a:txBody>
                  <a:tcPr marL="9525" marR="9525" marT="9525" marB="0" anchor="b"/>
                </a:tc>
                <a:tc>
                  <a:txBody>
                    <a:bodyPr/>
                    <a:lstStyle/>
                    <a:p>
                      <a:pPr algn="ctr" fontAlgn="b"/>
                      <a:r>
                        <a:rPr lang="es-MX" sz="1600" u="none" strike="noStrike">
                          <a:effectLst/>
                        </a:rPr>
                        <a:t> </a:t>
                      </a:r>
                      <a:endParaRPr lang="es-MX" sz="16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344809">
                <a:tc>
                  <a:txBody>
                    <a:bodyPr/>
                    <a:lstStyle/>
                    <a:p>
                      <a:pPr algn="ctr" fontAlgn="b"/>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0.0069</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-0.0069</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tc>
                  <a:txBody>
                    <a:bodyPr/>
                    <a:lstStyle/>
                    <a:p>
                      <a:pPr algn="l" fontAlgn="b"/>
                      <a:r>
                        <a:rPr lang="es-MX" sz="1600" b="1" u="none" strike="noStrike" dirty="0">
                          <a:solidFill>
                            <a:srgbClr val="FF0000"/>
                          </a:solidFill>
                          <a:effectLst/>
                        </a:rPr>
                        <a:t>6</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1"/>
                  </a:ext>
                </a:extLst>
              </a:tr>
              <a:tr h="344809">
                <a:tc rowSpan="2">
                  <a:txBody>
                    <a:bodyPr/>
                    <a:lstStyle/>
                    <a:p>
                      <a:pPr algn="r" fontAlgn="ctr"/>
                      <a:r>
                        <a:rPr lang="es-MX" sz="1600" u="none" strike="noStrike" dirty="0">
                          <a:effectLst/>
                        </a:rPr>
                        <a:t>k1=</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0.3333</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0.1667</a:t>
                      </a:r>
                      <a:endParaRPr lang="es-MX" sz="1600" b="0" i="0" u="none" strike="noStrike" dirty="0">
                        <a:solidFill>
                          <a:srgbClr val="000000"/>
                        </a:solidFill>
                        <a:effectLst/>
                        <a:latin typeface="+mn-lt"/>
                      </a:endParaRPr>
                    </a:p>
                  </a:txBody>
                  <a:tcPr marL="9525" marR="9525" marT="9525" marB="0" anchor="ctr"/>
                </a:tc>
                <a:tc>
                  <a:txBody>
                    <a:bodyPr/>
                    <a:lstStyle/>
                    <a:p>
                      <a:pPr algn="l" fontAlgn="b"/>
                      <a:r>
                        <a:rPr lang="es-MX" sz="1600" b="1" u="none" strike="noStrike" dirty="0">
                          <a:solidFill>
                            <a:srgbClr val="FF0000"/>
                          </a:solidFill>
                          <a:effectLst/>
                        </a:rPr>
                        <a:t>5</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2"/>
                  </a:ext>
                </a:extLst>
              </a:tr>
              <a:tr h="344809">
                <a:tc vMerge="1">
                  <a:txBody>
                    <a:bodyPr/>
                    <a:lstStyle/>
                    <a:p>
                      <a:endParaRPr lang="es-MX"/>
                    </a:p>
                  </a:txBody>
                  <a:tcPr/>
                </a:tc>
                <a:tc>
                  <a:txBody>
                    <a:bodyPr/>
                    <a:lstStyle/>
                    <a:p>
                      <a:pPr algn="ctr" fontAlgn="b"/>
                      <a:r>
                        <a:rPr lang="es-MX" sz="1600" u="none" strike="noStrike">
                          <a:effectLst/>
                        </a:rPr>
                        <a:t>-0.0069</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0.0069</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tc>
                  <a:txBody>
                    <a:bodyPr/>
                    <a:lstStyle/>
                    <a:p>
                      <a:pPr algn="l" fontAlgn="b"/>
                      <a:r>
                        <a:rPr lang="es-MX" sz="1600" b="1" u="none" strike="noStrike" dirty="0">
                          <a:solidFill>
                            <a:srgbClr val="FF0000"/>
                          </a:solidFill>
                          <a:effectLst/>
                        </a:rPr>
                        <a:t>4</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3"/>
                  </a:ext>
                </a:extLst>
              </a:tr>
              <a:tr h="344809">
                <a:tc>
                  <a:txBody>
                    <a:bodyPr/>
                    <a:lstStyle/>
                    <a:p>
                      <a:pPr algn="ctr" fontAlgn="b"/>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0.0417</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0.1667</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-0.0417</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0.3333</a:t>
                      </a:r>
                      <a:endParaRPr lang="es-MX" sz="1600" b="0" i="0" u="none" strike="noStrike" dirty="0">
                        <a:solidFill>
                          <a:srgbClr val="000000"/>
                        </a:solidFill>
                        <a:effectLst/>
                        <a:latin typeface="+mn-lt"/>
                      </a:endParaRPr>
                    </a:p>
                  </a:txBody>
                  <a:tcPr marL="9525" marR="9525" marT="9525" marB="0" anchor="ctr"/>
                </a:tc>
                <a:tc>
                  <a:txBody>
                    <a:bodyPr/>
                    <a:lstStyle/>
                    <a:p>
                      <a:pPr algn="l" fontAlgn="b"/>
                      <a:r>
                        <a:rPr lang="es-MX" sz="1600" b="1" u="none" strike="noStrike" dirty="0">
                          <a:solidFill>
                            <a:srgbClr val="FF0000"/>
                          </a:solidFill>
                          <a:effectLst/>
                        </a:rPr>
                        <a:t>2</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4"/>
                  </a:ext>
                </a:extLst>
              </a:tr>
            </a:tbl>
          </a:graphicData>
        </a:graphic>
      </p:graphicFrame>
      <p:sp>
        <p:nvSpPr>
          <p:cNvPr id="23" name="41 Corchetes"/>
          <p:cNvSpPr/>
          <p:nvPr/>
        </p:nvSpPr>
        <p:spPr>
          <a:xfrm>
            <a:off x="6337053" y="4762549"/>
            <a:ext cx="3816424" cy="1506637"/>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 name="CuadroTexto 1"/>
          <p:cNvSpPr txBox="1"/>
          <p:nvPr/>
        </p:nvSpPr>
        <p:spPr>
          <a:xfrm>
            <a:off x="4248582" y="510902"/>
            <a:ext cx="394229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2400" dirty="0">
                <a:solidFill>
                  <a:schemeClr val="tx1"/>
                </a:solidFill>
              </a:rPr>
              <a:t>Matriz de rigidez Miembro 1</a:t>
            </a:r>
          </a:p>
        </p:txBody>
      </p:sp>
      <p:sp>
        <p:nvSpPr>
          <p:cNvPr id="24"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graphicFrame>
        <p:nvGraphicFramePr>
          <p:cNvPr id="25" name="Objeto 24"/>
          <p:cNvGraphicFramePr>
            <a:graphicFrameLocks noChangeAspect="1"/>
          </p:cNvGraphicFramePr>
          <p:nvPr/>
        </p:nvGraphicFramePr>
        <p:xfrm>
          <a:off x="-1234319" y="1945789"/>
          <a:ext cx="7195157" cy="3082731"/>
        </p:xfrm>
        <a:graphic>
          <a:graphicData uri="http://schemas.openxmlformats.org/presentationml/2006/ole">
            <mc:AlternateContent xmlns:mc="http://schemas.openxmlformats.org/markup-compatibility/2006">
              <mc:Choice xmlns:v="urn:schemas-microsoft-com:vml" Requires="v">
                <p:oleObj spid="_x0000_s18488"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1234319" y="1945789"/>
                        <a:ext cx="7195157" cy="3082731"/>
                      </a:xfrm>
                      <a:prstGeom prst="rect">
                        <a:avLst/>
                      </a:prstGeom>
                    </p:spPr>
                  </p:pic>
                </p:oleObj>
              </mc:Fallback>
            </mc:AlternateContent>
          </a:graphicData>
        </a:graphic>
      </p:graphicFrame>
      <p:sp>
        <p:nvSpPr>
          <p:cNvPr id="26" name="Botón de acción: Inicio 25">
            <a:hlinkClick r:id="rId8" action="ppaction://hlinksldjump" highlightClick="1"/>
          </p:cNvPr>
          <p:cNvSpPr/>
          <p:nvPr/>
        </p:nvSpPr>
        <p:spPr>
          <a:xfrm>
            <a:off x="9221895" y="6232914"/>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47634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25</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5133581" y="581009"/>
            <a:ext cx="217229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Miembro 2</a:t>
            </a:r>
          </a:p>
        </p:txBody>
      </p:sp>
      <p:graphicFrame>
        <p:nvGraphicFramePr>
          <p:cNvPr id="18" name="Tabla 17"/>
          <p:cNvGraphicFramePr>
            <a:graphicFrameLocks noGrp="1"/>
          </p:cNvGraphicFramePr>
          <p:nvPr/>
        </p:nvGraphicFramePr>
        <p:xfrm>
          <a:off x="9638155" y="1782249"/>
          <a:ext cx="2160240" cy="1461947"/>
        </p:xfrm>
        <a:graphic>
          <a:graphicData uri="http://schemas.openxmlformats.org/drawingml/2006/table">
            <a:tbl>
              <a:tblPr>
                <a:tableStyleId>{2D5ABB26-0587-4C30-8999-92F81FD0307C}</a:tableStyleId>
              </a:tblPr>
              <a:tblGrid>
                <a:gridCol w="2160240">
                  <a:extLst>
                    <a:ext uri="{9D8B030D-6E8A-4147-A177-3AD203B41FA5}">
                      <a16:colId xmlns:a16="http://schemas.microsoft.com/office/drawing/2014/main" val="20000"/>
                    </a:ext>
                  </a:extLst>
                </a:gridCol>
              </a:tblGrid>
              <a:tr h="298067">
                <a:tc>
                  <a:txBody>
                    <a:bodyPr/>
                    <a:lstStyle/>
                    <a:p>
                      <a:pPr algn="ctr" fontAlgn="b"/>
                      <a:r>
                        <a:rPr lang="es-MX" sz="1400" b="1" u="none" strike="noStrike" dirty="0">
                          <a:effectLst/>
                        </a:rPr>
                        <a:t>DATOS</a:t>
                      </a:r>
                      <a:r>
                        <a:rPr lang="es-MX" sz="1400" b="1" u="none" strike="noStrike" baseline="0" dirty="0">
                          <a:effectLst/>
                        </a:rPr>
                        <a:t> INICIALES</a:t>
                      </a:r>
                      <a:endParaRPr lang="es-MX" sz="14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0"/>
                  </a:ext>
                </a:extLst>
              </a:tr>
              <a:tr h="283873">
                <a:tc>
                  <a:txBody>
                    <a:bodyPr/>
                    <a:lstStyle/>
                    <a:p>
                      <a:pPr algn="ctr" fontAlgn="b"/>
                      <a:r>
                        <a:rPr lang="es-MX" sz="1400" u="none" strike="noStrike" dirty="0">
                          <a:effectLst/>
                        </a:rPr>
                        <a:t>Longitud 8 metros</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1"/>
                  </a:ext>
                </a:extLst>
              </a:tr>
              <a:tr h="298067">
                <a:tc>
                  <a:txBody>
                    <a:bodyPr/>
                    <a:lstStyle/>
                    <a:p>
                      <a:pPr algn="ctr" fontAlgn="b"/>
                      <a:r>
                        <a:rPr lang="es-MX" sz="1400" u="none" strike="noStrike" dirty="0">
                          <a:effectLst/>
                        </a:rPr>
                        <a:t>Área 1 M2</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2"/>
                  </a:ext>
                </a:extLst>
              </a:tr>
              <a:tr h="283873">
                <a:tc>
                  <a:txBody>
                    <a:bodyPr/>
                    <a:lstStyle/>
                    <a:p>
                      <a:pPr algn="ctr" fontAlgn="b"/>
                      <a:r>
                        <a:rPr lang="es-MX" sz="1400" u="none" strike="noStrike" dirty="0">
                          <a:effectLst/>
                        </a:rPr>
                        <a:t>Modulo Elasticidad 1 </a:t>
                      </a:r>
                      <a:r>
                        <a:rPr lang="es-MX" sz="1400" u="none" strike="noStrike" dirty="0" err="1">
                          <a:effectLst/>
                        </a:rPr>
                        <a:t>Mpa</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3"/>
                  </a:ext>
                </a:extLst>
              </a:tr>
              <a:tr h="298067">
                <a:tc>
                  <a:txBody>
                    <a:bodyPr/>
                    <a:lstStyle/>
                    <a:p>
                      <a:pPr algn="ctr" fontAlgn="b"/>
                      <a:r>
                        <a:rPr lang="es-MX" sz="1400" u="none" strike="noStrike" dirty="0">
                          <a:effectLst/>
                        </a:rPr>
                        <a:t>Momento Inercia 1 M4</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10004"/>
                  </a:ext>
                </a:extLst>
              </a:tr>
            </a:tbl>
          </a:graphicData>
        </a:graphic>
      </p:graphicFrame>
      <p:graphicFrame>
        <p:nvGraphicFramePr>
          <p:cNvPr id="19" name="Tabla 18"/>
          <p:cNvGraphicFramePr>
            <a:graphicFrameLocks noGrp="1"/>
          </p:cNvGraphicFramePr>
          <p:nvPr/>
        </p:nvGraphicFramePr>
        <p:xfrm>
          <a:off x="10089723" y="3732672"/>
          <a:ext cx="1080120" cy="1186967"/>
        </p:xfrm>
        <a:graphic>
          <a:graphicData uri="http://schemas.openxmlformats.org/drawingml/2006/table">
            <a:tbl>
              <a:tblPr>
                <a:tableStyleId>{5C22544A-7EE6-4342-B048-85BDC9FD1C3A}</a:tableStyleId>
              </a:tblPr>
              <a:tblGrid>
                <a:gridCol w="540060">
                  <a:extLst>
                    <a:ext uri="{9D8B030D-6E8A-4147-A177-3AD203B41FA5}">
                      <a16:colId xmlns:a16="http://schemas.microsoft.com/office/drawing/2014/main" val="20000"/>
                    </a:ext>
                  </a:extLst>
                </a:gridCol>
                <a:gridCol w="540060">
                  <a:extLst>
                    <a:ext uri="{9D8B030D-6E8A-4147-A177-3AD203B41FA5}">
                      <a16:colId xmlns:a16="http://schemas.microsoft.com/office/drawing/2014/main" val="20001"/>
                    </a:ext>
                  </a:extLst>
                </a:gridCol>
              </a:tblGrid>
              <a:tr h="314825">
                <a:tc>
                  <a:txBody>
                    <a:bodyPr/>
                    <a:lstStyle/>
                    <a:p>
                      <a:pPr algn="ctr" fontAlgn="b"/>
                      <a:r>
                        <a:rPr lang="es-MX" sz="1400" u="none" strike="noStrike" dirty="0" err="1">
                          <a:effectLst/>
                        </a:rPr>
                        <a:t>Ny</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400" b="0" i="0" u="none" strike="noStrike" dirty="0">
                          <a:solidFill>
                            <a:schemeClr val="dk1"/>
                          </a:solidFill>
                          <a:effectLst/>
                          <a:latin typeface="+mn-lt"/>
                        </a:rPr>
                        <a:t>4</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99834">
                <a:tc>
                  <a:txBody>
                    <a:bodyPr/>
                    <a:lstStyle/>
                    <a:p>
                      <a:pPr algn="ctr" fontAlgn="b"/>
                      <a:r>
                        <a:rPr lang="es-MX" sz="1400" u="none" strike="noStrike" dirty="0" err="1">
                          <a:effectLst/>
                        </a:rPr>
                        <a:t>Nz</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400" b="0" i="0" u="none" strike="noStrike" dirty="0">
                          <a:solidFill>
                            <a:schemeClr val="dk1"/>
                          </a:solidFill>
                          <a:effectLst/>
                          <a:latin typeface="+mn-lt"/>
                        </a:rPr>
                        <a:t>2</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99834">
                <a:tc>
                  <a:txBody>
                    <a:bodyPr/>
                    <a:lstStyle/>
                    <a:p>
                      <a:pPr algn="ctr" fontAlgn="b"/>
                      <a:r>
                        <a:rPr lang="es-MX" sz="1400" u="none" strike="noStrike" dirty="0" err="1">
                          <a:effectLst/>
                        </a:rPr>
                        <a:t>Fy</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400" b="0" i="0" u="none" strike="noStrike" dirty="0">
                          <a:solidFill>
                            <a:schemeClr val="dk1"/>
                          </a:solidFill>
                          <a:effectLst/>
                          <a:latin typeface="+mn-lt"/>
                        </a:rPr>
                        <a:t>3</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72474">
                <a:tc>
                  <a:txBody>
                    <a:bodyPr/>
                    <a:lstStyle/>
                    <a:p>
                      <a:pPr algn="ctr" fontAlgn="ctr"/>
                      <a:r>
                        <a:rPr lang="es-MX" sz="1400" u="none" strike="noStrike">
                          <a:effectLst/>
                        </a:rPr>
                        <a:t>FZ</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MX" sz="1400" b="0" i="0" u="none" strike="noStrike" dirty="0">
                          <a:solidFill>
                            <a:schemeClr val="dk1"/>
                          </a:solidFill>
                          <a:effectLst/>
                          <a:latin typeface="+mn-lt"/>
                        </a:rPr>
                        <a:t>1</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2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graphicFrame>
        <p:nvGraphicFramePr>
          <p:cNvPr id="22" name="Objeto 21">
            <a:extLst>
              <a:ext uri="{FF2B5EF4-FFF2-40B4-BE49-F238E27FC236}">
                <a16:creationId xmlns:a16="http://schemas.microsoft.com/office/drawing/2014/main" id="{AF7A8FE4-360F-4207-8F92-A7FD52BE957A}"/>
              </a:ext>
            </a:extLst>
          </p:cNvPr>
          <p:cNvGraphicFramePr>
            <a:graphicFrameLocks noChangeAspect="1"/>
          </p:cNvGraphicFramePr>
          <p:nvPr>
            <p:extLst>
              <p:ext uri="{D42A27DB-BD31-4B8C-83A1-F6EECF244321}">
                <p14:modId xmlns:p14="http://schemas.microsoft.com/office/powerpoint/2010/main" val="2901543863"/>
              </p:ext>
            </p:extLst>
          </p:nvPr>
        </p:nvGraphicFramePr>
        <p:xfrm>
          <a:off x="-783283" y="1398907"/>
          <a:ext cx="6879283" cy="2488366"/>
        </p:xfrm>
        <a:graphic>
          <a:graphicData uri="http://schemas.openxmlformats.org/presentationml/2006/ole">
            <mc:AlternateContent xmlns:mc="http://schemas.openxmlformats.org/markup-compatibility/2006">
              <mc:Choice xmlns:v="urn:schemas-microsoft-com:vml" Requires="v">
                <p:oleObj spid="_x0000_s19566" name="AutoCAD Drawing" r:id="rId9" imgW="12820680" imgH="4638600" progId="AutoCAD.Drawing.20">
                  <p:embed/>
                </p:oleObj>
              </mc:Choice>
              <mc:Fallback>
                <p:oleObj name="AutoCAD Drawing" r:id="rId9" imgW="12820680" imgH="4638600" progId="AutoCAD.Drawing.20">
                  <p:embed/>
                  <p:pic>
                    <p:nvPicPr>
                      <p:cNvPr id="3" name="Objeto 2">
                        <a:extLst>
                          <a:ext uri="{FF2B5EF4-FFF2-40B4-BE49-F238E27FC236}">
                            <a16:creationId xmlns:a16="http://schemas.microsoft.com/office/drawing/2014/main" id="{03DFFE17-25A9-4CAA-93AB-75142C9ABBB1}"/>
                          </a:ext>
                        </a:extLst>
                      </p:cNvPr>
                      <p:cNvPicPr/>
                      <p:nvPr/>
                    </p:nvPicPr>
                    <p:blipFill>
                      <a:blip r:embed="rId10"/>
                      <a:stretch>
                        <a:fillRect/>
                      </a:stretch>
                    </p:blipFill>
                    <p:spPr>
                      <a:xfrm>
                        <a:off x="-783283" y="1398907"/>
                        <a:ext cx="6879283" cy="2488366"/>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783776C1-06DB-4D68-A196-8313E0C13F92}"/>
              </a:ext>
            </a:extLst>
          </p:cNvPr>
          <p:cNvGraphicFramePr>
            <a:graphicFrameLocks noChangeAspect="1"/>
          </p:cNvGraphicFramePr>
          <p:nvPr>
            <p:extLst>
              <p:ext uri="{D42A27DB-BD31-4B8C-83A1-F6EECF244321}">
                <p14:modId xmlns:p14="http://schemas.microsoft.com/office/powerpoint/2010/main" val="436389119"/>
              </p:ext>
            </p:extLst>
          </p:nvPr>
        </p:nvGraphicFramePr>
        <p:xfrm>
          <a:off x="2183918" y="2359928"/>
          <a:ext cx="11364510" cy="4162372"/>
        </p:xfrm>
        <a:graphic>
          <a:graphicData uri="http://schemas.openxmlformats.org/presentationml/2006/ole">
            <mc:AlternateContent xmlns:mc="http://schemas.openxmlformats.org/markup-compatibility/2006">
              <mc:Choice xmlns:v="urn:schemas-microsoft-com:vml" Requires="v">
                <p:oleObj spid="_x0000_s19567" name="AutoCAD Drawing" r:id="rId11" imgW="12820680" imgH="4638600" progId="AutoCAD.Drawing.20">
                  <p:embed/>
                </p:oleObj>
              </mc:Choice>
              <mc:Fallback>
                <p:oleObj name="AutoCAD Drawing" r:id="rId11" imgW="12820680" imgH="4638600" progId="AutoCAD.Drawing.20">
                  <p:embed/>
                  <p:pic>
                    <p:nvPicPr>
                      <p:cNvPr id="0" name=""/>
                      <p:cNvPicPr/>
                      <p:nvPr/>
                    </p:nvPicPr>
                    <p:blipFill>
                      <a:blip r:embed="rId12"/>
                      <a:stretch>
                        <a:fillRect/>
                      </a:stretch>
                    </p:blipFill>
                    <p:spPr>
                      <a:xfrm>
                        <a:off x="2183918" y="2359928"/>
                        <a:ext cx="11364510" cy="4162372"/>
                      </a:xfrm>
                      <a:prstGeom prst="rect">
                        <a:avLst/>
                      </a:prstGeom>
                    </p:spPr>
                  </p:pic>
                </p:oleObj>
              </mc:Fallback>
            </mc:AlternateContent>
          </a:graphicData>
        </a:graphic>
      </p:graphicFrame>
    </p:spTree>
    <p:extLst>
      <p:ext uri="{BB962C8B-B14F-4D97-AF65-F5344CB8AC3E}">
        <p14:creationId xmlns:p14="http://schemas.microsoft.com/office/powerpoint/2010/main" val="3049910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26</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2071431" y="5935916"/>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2" name="Tabla 1"/>
          <p:cNvGraphicFramePr>
            <a:graphicFrameLocks noGrp="1"/>
          </p:cNvGraphicFramePr>
          <p:nvPr/>
        </p:nvGraphicFramePr>
        <p:xfrm>
          <a:off x="5808766" y="4436157"/>
          <a:ext cx="4517126" cy="1757694"/>
        </p:xfrm>
        <a:graphic>
          <a:graphicData uri="http://schemas.openxmlformats.org/drawingml/2006/table">
            <a:tbl>
              <a:tblPr>
                <a:tableStyleId>{2D5ABB26-0587-4C30-8999-92F81FD0307C}</a:tableStyleId>
              </a:tblPr>
              <a:tblGrid>
                <a:gridCol w="424274">
                  <a:extLst>
                    <a:ext uri="{9D8B030D-6E8A-4147-A177-3AD203B41FA5}">
                      <a16:colId xmlns:a16="http://schemas.microsoft.com/office/drawing/2014/main" val="20000"/>
                    </a:ext>
                  </a:extLst>
                </a:gridCol>
                <a:gridCol w="838613">
                  <a:extLst>
                    <a:ext uri="{9D8B030D-6E8A-4147-A177-3AD203B41FA5}">
                      <a16:colId xmlns:a16="http://schemas.microsoft.com/office/drawing/2014/main" val="20001"/>
                    </a:ext>
                  </a:extLst>
                </a:gridCol>
                <a:gridCol w="838613">
                  <a:extLst>
                    <a:ext uri="{9D8B030D-6E8A-4147-A177-3AD203B41FA5}">
                      <a16:colId xmlns:a16="http://schemas.microsoft.com/office/drawing/2014/main" val="20002"/>
                    </a:ext>
                  </a:extLst>
                </a:gridCol>
                <a:gridCol w="838613">
                  <a:extLst>
                    <a:ext uri="{9D8B030D-6E8A-4147-A177-3AD203B41FA5}">
                      <a16:colId xmlns:a16="http://schemas.microsoft.com/office/drawing/2014/main" val="20003"/>
                    </a:ext>
                  </a:extLst>
                </a:gridCol>
                <a:gridCol w="1050016">
                  <a:extLst>
                    <a:ext uri="{9D8B030D-6E8A-4147-A177-3AD203B41FA5}">
                      <a16:colId xmlns:a16="http://schemas.microsoft.com/office/drawing/2014/main" val="20004"/>
                    </a:ext>
                  </a:extLst>
                </a:gridCol>
                <a:gridCol w="526997">
                  <a:extLst>
                    <a:ext uri="{9D8B030D-6E8A-4147-A177-3AD203B41FA5}">
                      <a16:colId xmlns:a16="http://schemas.microsoft.com/office/drawing/2014/main" val="20005"/>
                    </a:ext>
                  </a:extLst>
                </a:gridCol>
              </a:tblGrid>
              <a:tr h="308784">
                <a:tc>
                  <a:txBody>
                    <a:bodyPr/>
                    <a:lstStyle/>
                    <a:p>
                      <a:pPr algn="l" fontAlgn="b"/>
                      <a:r>
                        <a:rPr lang="es-MX" sz="1600" u="none" strike="noStrike" dirty="0">
                          <a:effectLst/>
                        </a:rPr>
                        <a:t> </a:t>
                      </a:r>
                      <a:endParaRPr lang="es-MX" sz="1600" b="0" i="0" u="none" strike="noStrike" dirty="0">
                        <a:solidFill>
                          <a:srgbClr val="000000"/>
                        </a:solidFill>
                        <a:effectLst/>
                        <a:latin typeface="+mn-lt"/>
                      </a:endParaRPr>
                    </a:p>
                  </a:txBody>
                  <a:tcPr marL="9525" marR="9525" marT="9525" marB="0" anchor="b"/>
                </a:tc>
                <a:tc>
                  <a:txBody>
                    <a:bodyPr/>
                    <a:lstStyle/>
                    <a:p>
                      <a:pPr algn="ctr" fontAlgn="b"/>
                      <a:r>
                        <a:rPr lang="es-MX" sz="1600" b="1" u="none" strike="noStrike">
                          <a:solidFill>
                            <a:srgbClr val="FF0000"/>
                          </a:solidFill>
                          <a:effectLst/>
                        </a:rPr>
                        <a:t>4</a:t>
                      </a:r>
                      <a:endParaRPr lang="es-MX" sz="1600" b="1" i="0" u="none" strike="noStrike">
                        <a:solidFill>
                          <a:srgbClr val="FF0000"/>
                        </a:solidFill>
                        <a:effectLst/>
                        <a:latin typeface="+mn-lt"/>
                      </a:endParaRPr>
                    </a:p>
                  </a:txBody>
                  <a:tcPr marL="9525" marR="9525" marT="9525" marB="0" anchor="b"/>
                </a:tc>
                <a:tc>
                  <a:txBody>
                    <a:bodyPr/>
                    <a:lstStyle/>
                    <a:p>
                      <a:pPr algn="ctr" fontAlgn="b"/>
                      <a:r>
                        <a:rPr lang="es-MX" sz="1600" b="1" u="none" strike="noStrike">
                          <a:solidFill>
                            <a:srgbClr val="FF0000"/>
                          </a:solidFill>
                          <a:effectLst/>
                        </a:rPr>
                        <a:t>2</a:t>
                      </a:r>
                      <a:endParaRPr lang="es-MX" sz="1600" b="1" i="0" u="none" strike="noStrike">
                        <a:solidFill>
                          <a:srgbClr val="FF0000"/>
                        </a:solidFill>
                        <a:effectLst/>
                        <a:latin typeface="+mn-lt"/>
                      </a:endParaRPr>
                    </a:p>
                  </a:txBody>
                  <a:tcPr marL="9525" marR="9525" marT="9525" marB="0" anchor="b"/>
                </a:tc>
                <a:tc>
                  <a:txBody>
                    <a:bodyPr/>
                    <a:lstStyle/>
                    <a:p>
                      <a:pPr algn="ctr" fontAlgn="b"/>
                      <a:r>
                        <a:rPr lang="es-MX" sz="1600" b="1" u="none" strike="noStrike">
                          <a:solidFill>
                            <a:srgbClr val="FF0000"/>
                          </a:solidFill>
                          <a:effectLst/>
                        </a:rPr>
                        <a:t>3</a:t>
                      </a:r>
                      <a:endParaRPr lang="es-MX" sz="1600" b="1" i="0" u="none" strike="noStrike">
                        <a:solidFill>
                          <a:srgbClr val="FF0000"/>
                        </a:solidFill>
                        <a:effectLst/>
                        <a:latin typeface="+mn-lt"/>
                      </a:endParaRPr>
                    </a:p>
                  </a:txBody>
                  <a:tcPr marL="9525" marR="9525" marT="9525" marB="0" anchor="b"/>
                </a:tc>
                <a:tc>
                  <a:txBody>
                    <a:bodyPr/>
                    <a:lstStyle/>
                    <a:p>
                      <a:pPr algn="ctr" fontAlgn="b"/>
                      <a:r>
                        <a:rPr lang="es-MX" sz="1600" b="1" u="none" strike="noStrike" dirty="0">
                          <a:solidFill>
                            <a:srgbClr val="FF0000"/>
                          </a:solidFill>
                          <a:effectLst/>
                        </a:rPr>
                        <a:t>1</a:t>
                      </a:r>
                      <a:endParaRPr lang="es-MX" sz="1600" b="1" i="0" u="none" strike="noStrike" dirty="0">
                        <a:solidFill>
                          <a:srgbClr val="FF0000"/>
                        </a:solidFill>
                        <a:effectLst/>
                        <a:latin typeface="+mn-lt"/>
                      </a:endParaRPr>
                    </a:p>
                  </a:txBody>
                  <a:tcPr marL="9525" marR="9525" marT="9525" marB="0" anchor="b"/>
                </a:tc>
                <a:tc>
                  <a:txBody>
                    <a:bodyPr/>
                    <a:lstStyle/>
                    <a:p>
                      <a:pPr algn="ctr" fontAlgn="b"/>
                      <a:r>
                        <a:rPr lang="es-MX" sz="1600" u="none" strike="noStrike" dirty="0">
                          <a:effectLst/>
                        </a:rPr>
                        <a:t> </a:t>
                      </a:r>
                      <a:endParaRPr lang="es-MX"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08784">
                <a:tc>
                  <a:txBody>
                    <a:bodyPr/>
                    <a:lstStyle/>
                    <a:p>
                      <a:pPr algn="l" fontAlgn="b"/>
                      <a:endParaRPr lang="es-MX" sz="1600" b="0" i="0" u="none" strike="noStrike">
                        <a:solidFill>
                          <a:srgbClr val="000000"/>
                        </a:solidFill>
                        <a:effectLst/>
                        <a:latin typeface="+mn-lt"/>
                      </a:endParaRPr>
                    </a:p>
                  </a:txBody>
                  <a:tcPr marL="9525" marR="9525" marT="9525" marB="0" anchor="b"/>
                </a:tc>
                <a:tc>
                  <a:txBody>
                    <a:bodyPr/>
                    <a:lstStyle/>
                    <a:p>
                      <a:pPr algn="ctr" fontAlgn="b"/>
                      <a:r>
                        <a:rPr lang="es-MX" sz="1600" u="none" strike="noStrike" dirty="0">
                          <a:effectLst/>
                        </a:rPr>
                        <a:t>0.0234</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-0.0234</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0.0938</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b="1" u="none" strike="noStrike" dirty="0">
                          <a:solidFill>
                            <a:srgbClr val="FF0000"/>
                          </a:solidFill>
                          <a:effectLst/>
                        </a:rPr>
                        <a:t>4</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1"/>
                  </a:ext>
                </a:extLst>
              </a:tr>
              <a:tr h="422269">
                <a:tc>
                  <a:txBody>
                    <a:bodyPr/>
                    <a:lstStyle/>
                    <a:p>
                      <a:pPr algn="l" fontAlgn="ctr"/>
                      <a:r>
                        <a:rPr lang="es-MX" sz="1600" u="none" strike="noStrike" dirty="0">
                          <a:effectLst/>
                        </a:rPr>
                        <a:t>k2=</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0.0938</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0.5000</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0.2500</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b="1" u="none" strike="noStrike" dirty="0">
                          <a:solidFill>
                            <a:srgbClr val="FF0000"/>
                          </a:solidFill>
                          <a:effectLst/>
                        </a:rPr>
                        <a:t>2</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2"/>
                  </a:ext>
                </a:extLst>
              </a:tr>
              <a:tr h="409073">
                <a:tc>
                  <a:txBody>
                    <a:bodyPr/>
                    <a:lstStyle/>
                    <a:p>
                      <a:pPr algn="ctr" fontAlgn="ctr"/>
                      <a:r>
                        <a:rPr lang="es-MX" sz="1600" u="none" strike="noStrike">
                          <a:effectLst/>
                        </a:rPr>
                        <a:t> </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-0.0234</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0.0234</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b="1" u="none" strike="noStrike" dirty="0">
                          <a:solidFill>
                            <a:srgbClr val="FF0000"/>
                          </a:solidFill>
                          <a:effectLst/>
                        </a:rPr>
                        <a:t>3</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3"/>
                  </a:ext>
                </a:extLst>
              </a:tr>
              <a:tr h="308784">
                <a:tc>
                  <a:txBody>
                    <a:bodyPr/>
                    <a:lstStyle/>
                    <a:p>
                      <a:pPr algn="l" fontAlgn="b"/>
                      <a:endParaRPr lang="es-MX" sz="1600" b="0" i="0" u="none" strike="noStrike">
                        <a:solidFill>
                          <a:srgbClr val="000000"/>
                        </a:solidFill>
                        <a:effectLst/>
                        <a:latin typeface="+mn-lt"/>
                      </a:endParaRPr>
                    </a:p>
                  </a:txBody>
                  <a:tcPr marL="9525" marR="9525" marT="9525" marB="0" anchor="b"/>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0.2500</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0.5000</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b="1" u="none" strike="noStrike" dirty="0">
                          <a:solidFill>
                            <a:srgbClr val="FF0000"/>
                          </a:solidFill>
                          <a:effectLst/>
                        </a:rPr>
                        <a:t>1</a:t>
                      </a:r>
                      <a:endParaRPr lang="es-MX" sz="16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21" name="Tabla 20"/>
              <p:cNvGraphicFramePr>
                <a:graphicFrameLocks noGrp="1"/>
              </p:cNvGraphicFramePr>
              <p:nvPr>
                <p:extLst>
                  <p:ext uri="{D42A27DB-BD31-4B8C-83A1-F6EECF244321}">
                    <p14:modId xmlns:p14="http://schemas.microsoft.com/office/powerpoint/2010/main" val="1143793992"/>
                  </p:ext>
                </p:extLst>
              </p:nvPr>
            </p:nvGraphicFramePr>
            <p:xfrm>
              <a:off x="5575160" y="1679078"/>
              <a:ext cx="1655386" cy="2800477"/>
            </p:xfrm>
            <a:graphic>
              <a:graphicData uri="http://schemas.openxmlformats.org/drawingml/2006/table">
                <a:tbl>
                  <a:tblPr firstRow="1" bandRow="1">
                    <a:tableStyleId>{2D5ABB26-0587-4C30-8999-92F81FD0307C}</a:tableStyleId>
                  </a:tblPr>
                  <a:tblGrid>
                    <a:gridCol w="827693">
                      <a:extLst>
                        <a:ext uri="{9D8B030D-6E8A-4147-A177-3AD203B41FA5}">
                          <a16:colId xmlns:a16="http://schemas.microsoft.com/office/drawing/2014/main" val="20000"/>
                        </a:ext>
                      </a:extLst>
                    </a:gridCol>
                    <a:gridCol w="827693">
                      <a:extLst>
                        <a:ext uri="{9D8B030D-6E8A-4147-A177-3AD203B41FA5}">
                          <a16:colId xmlns:a16="http://schemas.microsoft.com/office/drawing/2014/main" val="20001"/>
                        </a:ext>
                      </a:extLst>
                    </a:gridCol>
                  </a:tblGrid>
                  <a:tr h="535702">
                    <a:tc>
                      <a:txBody>
                        <a:bodyPr/>
                        <a:lstStyle/>
                        <a:p>
                          <a:pPr/>
                          <a14:m>
                            <m:oMathPara xmlns:m="http://schemas.openxmlformats.org/officeDocument/2006/math">
                              <m:oMathParaPr>
                                <m:jc m:val="centerGroup"/>
                              </m:oMathParaPr>
                              <m:oMath xmlns:m="http://schemas.openxmlformats.org/officeDocument/2006/math">
                                <m:f>
                                  <m:fPr>
                                    <m:ctrlPr>
                                      <a:rPr lang="es-MX" sz="1600" b="1" i="1" smtClean="0">
                                        <a:latin typeface="Cambria Math" panose="02040503050406030204" pitchFamily="18" charset="0"/>
                                      </a:rPr>
                                    </m:ctrlPr>
                                  </m:fPr>
                                  <m:num>
                                    <m:r>
                                      <a:rPr lang="es-MX" sz="1600" b="1" i="1" smtClean="0">
                                        <a:latin typeface="Cambria Math" panose="02040503050406030204" pitchFamily="18" charset="0"/>
                                      </a:rPr>
                                      <m:t>𝐀𝐄</m:t>
                                    </m:r>
                                  </m:num>
                                  <m:den>
                                    <m:r>
                                      <a:rPr lang="es-MX" sz="1600" b="1" i="1" smtClean="0">
                                        <a:latin typeface="Cambria Math" panose="02040503050406030204" pitchFamily="18" charset="0"/>
                                      </a:rPr>
                                      <m:t>𝐋</m:t>
                                    </m:r>
                                  </m:den>
                                </m:f>
                              </m:oMath>
                            </m:oMathPara>
                          </a14:m>
                          <a:endParaRPr lang="es-MX" sz="1600" b="1" dirty="0">
                            <a:latin typeface="+mn-lt"/>
                          </a:endParaRPr>
                        </a:p>
                      </a:txBody>
                      <a:tcPr>
                        <a:solidFill>
                          <a:srgbClr val="FFFF99"/>
                        </a:solidFill>
                      </a:tcPr>
                    </a:tc>
                    <a:tc>
                      <a:txBody>
                        <a:bodyPr/>
                        <a:lstStyle/>
                        <a:p>
                          <a:pPr algn="ctr"/>
                          <a:r>
                            <a:rPr lang="es-MX" sz="1600" dirty="0"/>
                            <a:t>0.125</a:t>
                          </a:r>
                          <a:endParaRPr lang="es-MX" sz="1600" dirty="0">
                            <a:latin typeface="+mn-lt"/>
                          </a:endParaRPr>
                        </a:p>
                      </a:txBody>
                      <a:tcPr anchor="ctr">
                        <a:solidFill>
                          <a:srgbClr val="FFFF99"/>
                        </a:solidFill>
                      </a:tcPr>
                    </a:tc>
                    <a:extLst>
                      <a:ext uri="{0D108BD9-81ED-4DB2-BD59-A6C34878D82A}">
                        <a16:rowId xmlns:a16="http://schemas.microsoft.com/office/drawing/2014/main" val="10000"/>
                      </a:ext>
                    </a:extLst>
                  </a:tr>
                  <a:tr h="536573">
                    <a:tc>
                      <a:txBody>
                        <a:bodyPr/>
                        <a:lstStyle/>
                        <a:p>
                          <a:pPr/>
                          <a14:m>
                            <m:oMathPara xmlns:m="http://schemas.openxmlformats.org/officeDocument/2006/math">
                              <m:oMathParaPr>
                                <m:jc m:val="centerGroup"/>
                              </m:oMathParaPr>
                              <m:oMath xmlns:m="http://schemas.openxmlformats.org/officeDocument/2006/math">
                                <m:f>
                                  <m:fPr>
                                    <m:ctrlPr>
                                      <a:rPr lang="es-MX" sz="1600" b="1" i="1" smtClean="0">
                                        <a:latin typeface="Cambria Math" panose="02040503050406030204" pitchFamily="18" charset="0"/>
                                      </a:rPr>
                                    </m:ctrlPr>
                                  </m:fPr>
                                  <m:num>
                                    <m:r>
                                      <a:rPr lang="es-MX" sz="1600" b="1" i="1" smtClean="0">
                                        <a:latin typeface="Cambria Math" panose="02040503050406030204" pitchFamily="18" charset="0"/>
                                      </a:rPr>
                                      <m:t>𝟏𝟐𝐄𝐈</m:t>
                                    </m:r>
                                  </m:num>
                                  <m:den>
                                    <m:sSup>
                                      <m:sSupPr>
                                        <m:ctrlPr>
                                          <a:rPr lang="es-MX" sz="1600" b="1" i="1" smtClean="0">
                                            <a:latin typeface="Cambria Math" panose="02040503050406030204" pitchFamily="18" charset="0"/>
                                          </a:rPr>
                                        </m:ctrlPr>
                                      </m:sSupPr>
                                      <m:e>
                                        <m:r>
                                          <a:rPr lang="es-MX" sz="1600" b="1" i="1" smtClean="0">
                                            <a:latin typeface="Cambria Math" panose="02040503050406030204" pitchFamily="18" charset="0"/>
                                          </a:rPr>
                                          <m:t>𝐋</m:t>
                                        </m:r>
                                      </m:e>
                                      <m:sup>
                                        <m:r>
                                          <a:rPr lang="es-MX" sz="1600" b="1" i="1" smtClean="0">
                                            <a:latin typeface="Cambria Math" panose="02040503050406030204" pitchFamily="18" charset="0"/>
                                          </a:rPr>
                                          <m:t>𝟑</m:t>
                                        </m:r>
                                      </m:sup>
                                    </m:sSup>
                                  </m:den>
                                </m:f>
                              </m:oMath>
                            </m:oMathPara>
                          </a14:m>
                          <a:endParaRPr lang="es-MX" sz="1600" b="1" dirty="0">
                            <a:latin typeface="+mn-lt"/>
                          </a:endParaRPr>
                        </a:p>
                      </a:txBody>
                      <a:tcPr>
                        <a:solidFill>
                          <a:srgbClr val="FFFF99"/>
                        </a:solidFill>
                      </a:tcPr>
                    </a:tc>
                    <a:tc>
                      <a:txBody>
                        <a:bodyPr/>
                        <a:lstStyle/>
                        <a:p>
                          <a:pPr algn="ctr"/>
                          <a:r>
                            <a:rPr lang="es-MX" sz="1600" dirty="0"/>
                            <a:t>0.02343</a:t>
                          </a:r>
                          <a:endParaRPr lang="es-MX" sz="1600" dirty="0">
                            <a:latin typeface="+mn-lt"/>
                          </a:endParaRPr>
                        </a:p>
                      </a:txBody>
                      <a:tcPr anchor="ctr">
                        <a:solidFill>
                          <a:srgbClr val="FFFF99"/>
                        </a:solidFill>
                      </a:tcPr>
                    </a:tc>
                    <a:extLst>
                      <a:ext uri="{0D108BD9-81ED-4DB2-BD59-A6C34878D82A}">
                        <a16:rowId xmlns:a16="http://schemas.microsoft.com/office/drawing/2014/main" val="10001"/>
                      </a:ext>
                    </a:extLst>
                  </a:tr>
                  <a:tr h="536573">
                    <a:tc>
                      <a:txBody>
                        <a:bodyPr/>
                        <a:lstStyle/>
                        <a:p>
                          <a:pPr/>
                          <a14:m>
                            <m:oMathPara xmlns:m="http://schemas.openxmlformats.org/officeDocument/2006/math">
                              <m:oMathParaPr>
                                <m:jc m:val="centerGroup"/>
                              </m:oMathParaPr>
                              <m:oMath xmlns:m="http://schemas.openxmlformats.org/officeDocument/2006/math">
                                <m:f>
                                  <m:fPr>
                                    <m:ctrlPr>
                                      <a:rPr lang="es-MX" sz="1600" b="1" i="1" smtClean="0">
                                        <a:latin typeface="Cambria Math" panose="02040503050406030204" pitchFamily="18" charset="0"/>
                                      </a:rPr>
                                    </m:ctrlPr>
                                  </m:fPr>
                                  <m:num>
                                    <m:r>
                                      <a:rPr lang="es-MX" sz="1600" b="1" i="1" smtClean="0">
                                        <a:latin typeface="Cambria Math" panose="02040503050406030204" pitchFamily="18" charset="0"/>
                                      </a:rPr>
                                      <m:t>𝟔𝐄𝐈</m:t>
                                    </m:r>
                                  </m:num>
                                  <m:den>
                                    <m:sSup>
                                      <m:sSupPr>
                                        <m:ctrlPr>
                                          <a:rPr lang="es-MX" sz="1600" b="1" i="1" smtClean="0">
                                            <a:latin typeface="Cambria Math" panose="02040503050406030204" pitchFamily="18" charset="0"/>
                                          </a:rPr>
                                        </m:ctrlPr>
                                      </m:sSupPr>
                                      <m:e>
                                        <m:r>
                                          <a:rPr lang="es-MX" sz="1600" b="1" i="1" smtClean="0">
                                            <a:latin typeface="Cambria Math" panose="02040503050406030204" pitchFamily="18" charset="0"/>
                                          </a:rPr>
                                          <m:t>𝐋</m:t>
                                        </m:r>
                                      </m:e>
                                      <m:sup>
                                        <m:r>
                                          <a:rPr lang="es-MX" sz="1600" b="1" i="1" smtClean="0">
                                            <a:latin typeface="Cambria Math" panose="02040503050406030204" pitchFamily="18" charset="0"/>
                                          </a:rPr>
                                          <m:t>𝟐</m:t>
                                        </m:r>
                                      </m:sup>
                                    </m:sSup>
                                  </m:den>
                                </m:f>
                              </m:oMath>
                            </m:oMathPara>
                          </a14:m>
                          <a:endParaRPr lang="es-MX" sz="1600" b="1" dirty="0">
                            <a:latin typeface="+mn-lt"/>
                          </a:endParaRPr>
                        </a:p>
                      </a:txBody>
                      <a:tcPr>
                        <a:solidFill>
                          <a:srgbClr val="FFFF99"/>
                        </a:solidFill>
                      </a:tcPr>
                    </a:tc>
                    <a:tc>
                      <a:txBody>
                        <a:bodyPr/>
                        <a:lstStyle/>
                        <a:p>
                          <a:pPr algn="ctr"/>
                          <a:r>
                            <a:rPr lang="es-MX" sz="1600" dirty="0"/>
                            <a:t>0.09375</a:t>
                          </a:r>
                          <a:endParaRPr lang="es-MX" sz="1600" dirty="0">
                            <a:latin typeface="+mn-lt"/>
                          </a:endParaRPr>
                        </a:p>
                      </a:txBody>
                      <a:tcPr anchor="ctr">
                        <a:solidFill>
                          <a:srgbClr val="FFFF99"/>
                        </a:solidFill>
                      </a:tcPr>
                    </a:tc>
                    <a:extLst>
                      <a:ext uri="{0D108BD9-81ED-4DB2-BD59-A6C34878D82A}">
                        <a16:rowId xmlns:a16="http://schemas.microsoft.com/office/drawing/2014/main" val="10002"/>
                      </a:ext>
                    </a:extLst>
                  </a:tr>
                  <a:tr h="535702">
                    <a:tc>
                      <a:txBody>
                        <a:bodyPr/>
                        <a:lstStyle/>
                        <a:p>
                          <a:pPr/>
                          <a14:m>
                            <m:oMathPara xmlns:m="http://schemas.openxmlformats.org/officeDocument/2006/math">
                              <m:oMathParaPr>
                                <m:jc m:val="centerGroup"/>
                              </m:oMathParaPr>
                              <m:oMath xmlns:m="http://schemas.openxmlformats.org/officeDocument/2006/math">
                                <m:f>
                                  <m:fPr>
                                    <m:ctrlPr>
                                      <a:rPr lang="es-MX" sz="1600" b="1" i="1" smtClean="0">
                                        <a:latin typeface="Cambria Math" panose="02040503050406030204" pitchFamily="18" charset="0"/>
                                      </a:rPr>
                                    </m:ctrlPr>
                                  </m:fPr>
                                  <m:num>
                                    <m:r>
                                      <a:rPr lang="es-MX" sz="1600" b="1" i="1" smtClean="0">
                                        <a:latin typeface="Cambria Math" panose="02040503050406030204" pitchFamily="18" charset="0"/>
                                      </a:rPr>
                                      <m:t>𝟒𝐄𝐈</m:t>
                                    </m:r>
                                  </m:num>
                                  <m:den>
                                    <m:r>
                                      <a:rPr lang="es-MX" sz="1600" b="1" i="1" smtClean="0">
                                        <a:latin typeface="Cambria Math" panose="02040503050406030204" pitchFamily="18" charset="0"/>
                                      </a:rPr>
                                      <m:t>𝐋</m:t>
                                    </m:r>
                                  </m:den>
                                </m:f>
                              </m:oMath>
                            </m:oMathPara>
                          </a14:m>
                          <a:endParaRPr lang="es-MX" sz="1600" b="1" dirty="0">
                            <a:latin typeface="+mn-lt"/>
                          </a:endParaRPr>
                        </a:p>
                      </a:txBody>
                      <a:tcPr>
                        <a:solidFill>
                          <a:srgbClr val="FFFF99"/>
                        </a:solidFill>
                      </a:tcPr>
                    </a:tc>
                    <a:tc>
                      <a:txBody>
                        <a:bodyPr/>
                        <a:lstStyle/>
                        <a:p>
                          <a:pPr algn="ctr"/>
                          <a:r>
                            <a:rPr lang="es-MX" sz="1600" dirty="0"/>
                            <a:t>0.5</a:t>
                          </a:r>
                          <a:endParaRPr lang="es-MX" sz="1600" dirty="0">
                            <a:latin typeface="+mn-lt"/>
                          </a:endParaRPr>
                        </a:p>
                      </a:txBody>
                      <a:tcPr anchor="ctr">
                        <a:solidFill>
                          <a:srgbClr val="FFFF99"/>
                        </a:solidFill>
                      </a:tcPr>
                    </a:tc>
                    <a:extLst>
                      <a:ext uri="{0D108BD9-81ED-4DB2-BD59-A6C34878D82A}">
                        <a16:rowId xmlns:a16="http://schemas.microsoft.com/office/drawing/2014/main" val="10003"/>
                      </a:ext>
                    </a:extLst>
                  </a:tr>
                  <a:tr h="536573">
                    <a:tc>
                      <a:txBody>
                        <a:bodyPr/>
                        <a:lstStyle/>
                        <a:p>
                          <a:pPr/>
                          <a14:m>
                            <m:oMathPara xmlns:m="http://schemas.openxmlformats.org/officeDocument/2006/math">
                              <m:oMathParaPr>
                                <m:jc m:val="centerGroup"/>
                              </m:oMathParaPr>
                              <m:oMath xmlns:m="http://schemas.openxmlformats.org/officeDocument/2006/math">
                                <m:f>
                                  <m:fPr>
                                    <m:ctrlPr>
                                      <a:rPr lang="es-MX" sz="1600" b="1" i="1" smtClean="0">
                                        <a:latin typeface="Cambria Math" panose="02040503050406030204" pitchFamily="18" charset="0"/>
                                      </a:rPr>
                                    </m:ctrlPr>
                                  </m:fPr>
                                  <m:num>
                                    <m:r>
                                      <a:rPr lang="es-MX" sz="1600" b="1" i="1" smtClean="0">
                                        <a:latin typeface="Cambria Math" panose="02040503050406030204" pitchFamily="18" charset="0"/>
                                      </a:rPr>
                                      <m:t>𝟐𝐄𝐈</m:t>
                                    </m:r>
                                  </m:num>
                                  <m:den>
                                    <m:r>
                                      <a:rPr lang="es-MX" sz="1600" b="1" i="1" smtClean="0">
                                        <a:latin typeface="Cambria Math" panose="02040503050406030204" pitchFamily="18" charset="0"/>
                                      </a:rPr>
                                      <m:t>𝐋</m:t>
                                    </m:r>
                                  </m:den>
                                </m:f>
                              </m:oMath>
                            </m:oMathPara>
                          </a14:m>
                          <a:endParaRPr lang="es-MX" sz="1600" b="1" dirty="0">
                            <a:latin typeface="+mn-lt"/>
                          </a:endParaRPr>
                        </a:p>
                      </a:txBody>
                      <a:tcPr>
                        <a:solidFill>
                          <a:srgbClr val="FFFF99"/>
                        </a:solidFill>
                      </a:tcPr>
                    </a:tc>
                    <a:tc>
                      <a:txBody>
                        <a:bodyPr/>
                        <a:lstStyle/>
                        <a:p>
                          <a:pPr algn="ctr"/>
                          <a:r>
                            <a:rPr lang="es-MX" sz="1600" dirty="0"/>
                            <a:t>0.25</a:t>
                          </a:r>
                          <a:endParaRPr lang="es-MX" sz="1600" dirty="0">
                            <a:latin typeface="+mn-lt"/>
                          </a:endParaRPr>
                        </a:p>
                      </a:txBody>
                      <a:tcPr anchor="ctr">
                        <a:solidFill>
                          <a:srgbClr val="FFFF99"/>
                        </a:solidFill>
                      </a:tcPr>
                    </a:tc>
                    <a:extLst>
                      <a:ext uri="{0D108BD9-81ED-4DB2-BD59-A6C34878D82A}">
                        <a16:rowId xmlns:a16="http://schemas.microsoft.com/office/drawing/2014/main" val="10004"/>
                      </a:ext>
                    </a:extLst>
                  </a:tr>
                </a:tbl>
              </a:graphicData>
            </a:graphic>
          </p:graphicFrame>
        </mc:Choice>
        <mc:Fallback xmlns="">
          <p:graphicFrame>
            <p:nvGraphicFramePr>
              <p:cNvPr id="21" name="Tabla 20"/>
              <p:cNvGraphicFramePr>
                <a:graphicFrameLocks noGrp="1"/>
              </p:cNvGraphicFramePr>
              <p:nvPr>
                <p:extLst>
                  <p:ext uri="{D42A27DB-BD31-4B8C-83A1-F6EECF244321}">
                    <p14:modId xmlns:p14="http://schemas.microsoft.com/office/powerpoint/2010/main" val="1143793992"/>
                  </p:ext>
                </p:extLst>
              </p:nvPr>
            </p:nvGraphicFramePr>
            <p:xfrm>
              <a:off x="5575160" y="1679078"/>
              <a:ext cx="1655386" cy="2800477"/>
            </p:xfrm>
            <a:graphic>
              <a:graphicData uri="http://schemas.openxmlformats.org/drawingml/2006/table">
                <a:tbl>
                  <a:tblPr firstRow="1" bandRow="1">
                    <a:tableStyleId>{2D5ABB26-0587-4C30-8999-92F81FD0307C}</a:tableStyleId>
                  </a:tblPr>
                  <a:tblGrid>
                    <a:gridCol w="827693"/>
                    <a:gridCol w="827693"/>
                  </a:tblGrid>
                  <a:tr h="547116">
                    <a:tc>
                      <a:txBody>
                        <a:bodyPr/>
                        <a:lstStyle/>
                        <a:p>
                          <a:endParaRPr lang="es-MX"/>
                        </a:p>
                      </a:txBody>
                      <a:tcPr>
                        <a:blipFill rotWithShape="0">
                          <a:blip r:embed="rId9"/>
                          <a:stretch>
                            <a:fillRect r="-99270" b="-411111"/>
                          </a:stretch>
                        </a:blipFill>
                      </a:tcPr>
                    </a:tc>
                    <a:tc>
                      <a:txBody>
                        <a:bodyPr/>
                        <a:lstStyle/>
                        <a:p>
                          <a:pPr algn="ctr"/>
                          <a:r>
                            <a:rPr lang="es-MX" sz="1600" dirty="0" smtClean="0"/>
                            <a:t>0.125</a:t>
                          </a:r>
                          <a:endParaRPr lang="es-MX" sz="1600" dirty="0">
                            <a:latin typeface="+mn-lt"/>
                          </a:endParaRPr>
                        </a:p>
                      </a:txBody>
                      <a:tcPr anchor="ctr">
                        <a:solidFill>
                          <a:srgbClr val="FFFF99"/>
                        </a:solidFill>
                      </a:tcPr>
                    </a:tc>
                  </a:tr>
                  <a:tr h="579120">
                    <a:tc>
                      <a:txBody>
                        <a:bodyPr/>
                        <a:lstStyle/>
                        <a:p>
                          <a:endParaRPr lang="es-MX"/>
                        </a:p>
                      </a:txBody>
                      <a:tcPr>
                        <a:blipFill rotWithShape="0">
                          <a:blip r:embed="rId9"/>
                          <a:stretch>
                            <a:fillRect t="-94737" r="-99270" b="-289474"/>
                          </a:stretch>
                        </a:blipFill>
                      </a:tcPr>
                    </a:tc>
                    <a:tc>
                      <a:txBody>
                        <a:bodyPr/>
                        <a:lstStyle/>
                        <a:p>
                          <a:pPr algn="ctr"/>
                          <a:r>
                            <a:rPr lang="es-MX" sz="1600" dirty="0" smtClean="0"/>
                            <a:t>0.02343</a:t>
                          </a:r>
                          <a:endParaRPr lang="es-MX" sz="1600" dirty="0">
                            <a:latin typeface="+mn-lt"/>
                          </a:endParaRPr>
                        </a:p>
                      </a:txBody>
                      <a:tcPr anchor="ctr">
                        <a:solidFill>
                          <a:srgbClr val="FFFF99"/>
                        </a:solidFill>
                      </a:tcPr>
                    </a:tc>
                  </a:tr>
                  <a:tr h="579120">
                    <a:tc>
                      <a:txBody>
                        <a:bodyPr/>
                        <a:lstStyle/>
                        <a:p>
                          <a:endParaRPr lang="es-MX"/>
                        </a:p>
                      </a:txBody>
                      <a:tcPr>
                        <a:blipFill rotWithShape="0">
                          <a:blip r:embed="rId9"/>
                          <a:stretch>
                            <a:fillRect t="-194737" r="-99270" b="-189474"/>
                          </a:stretch>
                        </a:blipFill>
                      </a:tcPr>
                    </a:tc>
                    <a:tc>
                      <a:txBody>
                        <a:bodyPr/>
                        <a:lstStyle/>
                        <a:p>
                          <a:pPr algn="ctr"/>
                          <a:r>
                            <a:rPr lang="es-MX" sz="1600" dirty="0" smtClean="0"/>
                            <a:t>0.09375</a:t>
                          </a:r>
                          <a:endParaRPr lang="es-MX" sz="1600" dirty="0">
                            <a:latin typeface="+mn-lt"/>
                          </a:endParaRPr>
                        </a:p>
                      </a:txBody>
                      <a:tcPr anchor="ctr">
                        <a:solidFill>
                          <a:srgbClr val="FFFF99"/>
                        </a:solidFill>
                      </a:tcPr>
                    </a:tc>
                  </a:tr>
                  <a:tr h="547116">
                    <a:tc>
                      <a:txBody>
                        <a:bodyPr/>
                        <a:lstStyle/>
                        <a:p>
                          <a:endParaRPr lang="es-MX"/>
                        </a:p>
                      </a:txBody>
                      <a:tcPr>
                        <a:blipFill rotWithShape="0">
                          <a:blip r:embed="rId9"/>
                          <a:stretch>
                            <a:fillRect t="-311111" r="-99270" b="-100000"/>
                          </a:stretch>
                        </a:blipFill>
                      </a:tcPr>
                    </a:tc>
                    <a:tc>
                      <a:txBody>
                        <a:bodyPr/>
                        <a:lstStyle/>
                        <a:p>
                          <a:pPr algn="ctr"/>
                          <a:r>
                            <a:rPr lang="es-MX" sz="1600" dirty="0" smtClean="0"/>
                            <a:t>0.5</a:t>
                          </a:r>
                          <a:endParaRPr lang="es-MX" sz="1600" dirty="0">
                            <a:latin typeface="+mn-lt"/>
                          </a:endParaRPr>
                        </a:p>
                      </a:txBody>
                      <a:tcPr anchor="ctr">
                        <a:solidFill>
                          <a:srgbClr val="FFFF99"/>
                        </a:solidFill>
                      </a:tcPr>
                    </a:tc>
                  </a:tr>
                  <a:tr h="548005">
                    <a:tc>
                      <a:txBody>
                        <a:bodyPr/>
                        <a:lstStyle/>
                        <a:p>
                          <a:endParaRPr lang="es-MX"/>
                        </a:p>
                      </a:txBody>
                      <a:tcPr>
                        <a:blipFill rotWithShape="0">
                          <a:blip r:embed="rId9"/>
                          <a:stretch>
                            <a:fillRect t="-411111" r="-99270"/>
                          </a:stretch>
                        </a:blipFill>
                      </a:tcPr>
                    </a:tc>
                    <a:tc>
                      <a:txBody>
                        <a:bodyPr/>
                        <a:lstStyle/>
                        <a:p>
                          <a:pPr algn="ctr"/>
                          <a:r>
                            <a:rPr lang="es-MX" sz="1600" dirty="0" smtClean="0"/>
                            <a:t>0.25</a:t>
                          </a:r>
                          <a:endParaRPr lang="es-MX" sz="1600" dirty="0">
                            <a:latin typeface="+mn-lt"/>
                          </a:endParaRPr>
                        </a:p>
                      </a:txBody>
                      <a:tcPr anchor="ctr">
                        <a:solidFill>
                          <a:srgbClr val="FFFF99"/>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a 21"/>
              <p:cNvGraphicFramePr>
                <a:graphicFrameLocks noGrp="1"/>
              </p:cNvGraphicFramePr>
              <p:nvPr/>
            </p:nvGraphicFramePr>
            <p:xfrm>
              <a:off x="8317850" y="1628800"/>
              <a:ext cx="3874150" cy="258299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𝑵</m:t>
                                    </m:r>
                                  </m:e>
                                  <m:sub>
                                    <m:r>
                                      <a:rPr lang="es-MX" smtClean="0">
                                        <a:latin typeface="Cambria Math" panose="02040503050406030204" pitchFamily="18" charset="0"/>
                                      </a:rPr>
                                      <m:t>𝒚</m:t>
                                    </m:r>
                                    <m:r>
                                      <a:rPr lang="es-MX" smtClean="0">
                                        <a:latin typeface="Cambria Math" panose="02040503050406030204" pitchFamily="18" charset="0"/>
                                      </a:rPr>
                                      <m:t>′</m:t>
                                    </m:r>
                                  </m:sub>
                                </m:sSub>
                              </m:oMath>
                            </m:oMathPara>
                          </a14:m>
                          <a:endParaRPr lang="es-MX"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𝑵</m:t>
                                    </m:r>
                                  </m:e>
                                  <m:sub>
                                    <m:r>
                                      <a:rPr lang="es-MX" smtClean="0">
                                        <a:latin typeface="Cambria Math" panose="02040503050406030204" pitchFamily="18" charset="0"/>
                                      </a:rPr>
                                      <m:t>𝒛</m:t>
                                    </m:r>
                                    <m:r>
                                      <a:rPr lang="es-MX" smtClean="0">
                                        <a:latin typeface="Cambria Math" panose="02040503050406030204" pitchFamily="18" charset="0"/>
                                      </a:rPr>
                                      <m:t>′</m:t>
                                    </m:r>
                                  </m:sub>
                                </m:sSub>
                              </m:oMath>
                            </m:oMathPara>
                          </a14:m>
                          <a:endParaRPr lang="es-MX"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𝑭</m:t>
                                    </m:r>
                                  </m:e>
                                  <m:sub>
                                    <m:r>
                                      <a:rPr lang="es-MX" smtClean="0">
                                        <a:latin typeface="Cambria Math" panose="02040503050406030204" pitchFamily="18" charset="0"/>
                                      </a:rPr>
                                      <m:t>𝒚</m:t>
                                    </m:r>
                                    <m:r>
                                      <a:rPr lang="es-MX" smtClean="0">
                                        <a:latin typeface="Cambria Math" panose="02040503050406030204" pitchFamily="18" charset="0"/>
                                      </a:rPr>
                                      <m:t>′</m:t>
                                    </m:r>
                                  </m:sub>
                                </m:sSub>
                              </m:oMath>
                            </m:oMathPara>
                          </a14:m>
                          <a:endParaRPr lang="es-MX"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smtClean="0">
                                        <a:latin typeface="Cambria Math" panose="02040503050406030204" pitchFamily="18" charset="0"/>
                                      </a:rPr>
                                      <m:t>𝑭</m:t>
                                    </m:r>
                                  </m:e>
                                  <m:sub>
                                    <m:r>
                                      <a:rPr lang="es-MX" smtClean="0">
                                        <a:latin typeface="Cambria Math" panose="02040503050406030204" pitchFamily="18" charset="0"/>
                                      </a:rPr>
                                      <m:t>𝒛</m:t>
                                    </m:r>
                                    <m:r>
                                      <a:rPr lang="es-MX" smtClean="0">
                                        <a:latin typeface="Cambria Math" panose="02040503050406030204" pitchFamily="18" charset="0"/>
                                      </a:rPr>
                                      <m:t>′</m:t>
                                    </m:r>
                                  </m:sub>
                                </m:sSub>
                              </m:oMath>
                            </m:oMathPara>
                          </a14:m>
                          <a:endParaRPr lang="es-MX"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4</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2</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12</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3</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2</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600" smtClean="0">
                                    <a:latin typeface="Cambria Math" panose="02040503050406030204" pitchFamily="18" charset="0"/>
                                  </a:rPr>
                                  <m:t>−</m:t>
                                </m:r>
                                <m:f>
                                  <m:fPr>
                                    <m:ctrlPr>
                                      <a:rPr lang="es-MX" sz="1600" i="1" smtClean="0">
                                        <a:latin typeface="Cambria Math" panose="02040503050406030204" pitchFamily="18" charset="0"/>
                                      </a:rPr>
                                    </m:ctrlPr>
                                  </m:fPr>
                                  <m:num>
                                    <m:r>
                                      <a:rPr lang="es-MX" sz="1600" smtClean="0">
                                        <a:latin typeface="Cambria Math" panose="02040503050406030204" pitchFamily="18" charset="0"/>
                                      </a:rPr>
                                      <m:t>6</m:t>
                                    </m:r>
                                    <m:r>
                                      <a:rPr lang="es-MX" sz="1600" smtClean="0">
                                        <a:latin typeface="Cambria Math" panose="02040503050406030204" pitchFamily="18" charset="0"/>
                                      </a:rPr>
                                      <m:t>𝐸𝐼</m:t>
                                    </m:r>
                                  </m:num>
                                  <m:den>
                                    <m:sSup>
                                      <m:sSupPr>
                                        <m:ctrlPr>
                                          <a:rPr lang="es-MX" sz="1600" i="1" smtClean="0">
                                            <a:latin typeface="Cambria Math" panose="02040503050406030204" pitchFamily="18" charset="0"/>
                                          </a:rPr>
                                        </m:ctrlPr>
                                      </m:sSupPr>
                                      <m:e>
                                        <m:r>
                                          <a:rPr lang="es-MX" sz="1600" smtClean="0">
                                            <a:latin typeface="Cambria Math" panose="02040503050406030204" pitchFamily="18" charset="0"/>
                                          </a:rPr>
                                          <m:t>𝐿</m:t>
                                        </m:r>
                                      </m:e>
                                      <m:sup>
                                        <m:r>
                                          <a:rPr lang="es-MX" sz="1600" smtClean="0">
                                            <a:latin typeface="Cambria Math" panose="02040503050406030204" pitchFamily="18" charset="0"/>
                                          </a:rPr>
                                          <m:t>2</m:t>
                                        </m:r>
                                      </m:sup>
                                    </m:sSup>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600" i="1" smtClean="0">
                                        <a:latin typeface="Cambria Math" panose="02040503050406030204" pitchFamily="18" charset="0"/>
                                      </a:rPr>
                                    </m:ctrlPr>
                                  </m:fPr>
                                  <m:num>
                                    <m:r>
                                      <a:rPr lang="es-MX" sz="1600" smtClean="0">
                                        <a:latin typeface="Cambria Math" panose="02040503050406030204" pitchFamily="18" charset="0"/>
                                      </a:rPr>
                                      <m:t>4</m:t>
                                    </m:r>
                                    <m:r>
                                      <a:rPr lang="es-MX" sz="1600" smtClean="0">
                                        <a:latin typeface="Cambria Math" panose="02040503050406030204" pitchFamily="18" charset="0"/>
                                      </a:rPr>
                                      <m:t>𝐸𝐼</m:t>
                                    </m:r>
                                  </m:num>
                                  <m:den>
                                    <m:r>
                                      <a:rPr lang="es-MX" sz="1600" smtClean="0">
                                        <a:latin typeface="Cambria Math" panose="02040503050406030204" pitchFamily="18" charset="0"/>
                                      </a:rPr>
                                      <m:t>𝐿</m:t>
                                    </m:r>
                                  </m:den>
                                </m:f>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22" name="Tabla 21"/>
              <p:cNvGraphicFramePr>
                <a:graphicFrameLocks noGrp="1"/>
              </p:cNvGraphicFramePr>
              <p:nvPr>
                <p:extLst/>
              </p:nvPr>
            </p:nvGraphicFramePr>
            <p:xfrm>
              <a:off x="8317850" y="1628800"/>
              <a:ext cx="3874150" cy="258299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90970">
                    <a:tc>
                      <a:txBody>
                        <a:bodyPr/>
                        <a:lstStyle/>
                        <a:p>
                          <a:endParaRPr lang="es-MX"/>
                        </a:p>
                      </a:txBody>
                      <a:tcPr anchor="ctr">
                        <a:blipFill rotWithShape="0">
                          <a:blip r:embed="rId10"/>
                          <a:stretch>
                            <a:fillRect r="-326846" b="-562500"/>
                          </a:stretch>
                        </a:blipFill>
                      </a:tcPr>
                    </a:tc>
                    <a:tc>
                      <a:txBody>
                        <a:bodyPr/>
                        <a:lstStyle/>
                        <a:p>
                          <a:endParaRPr lang="es-MX"/>
                        </a:p>
                      </a:txBody>
                      <a:tcPr anchor="ctr">
                        <a:blipFill rotWithShape="0">
                          <a:blip r:embed="rId10"/>
                          <a:stretch>
                            <a:fillRect l="-114615" r="-274615" b="-562500"/>
                          </a:stretch>
                        </a:blipFill>
                      </a:tcPr>
                    </a:tc>
                    <a:tc>
                      <a:txBody>
                        <a:bodyPr/>
                        <a:lstStyle/>
                        <a:p>
                          <a:endParaRPr lang="es-MX"/>
                        </a:p>
                      </a:txBody>
                      <a:tcPr anchor="ctr">
                        <a:blipFill rotWithShape="0">
                          <a:blip r:embed="rId10"/>
                          <a:stretch>
                            <a:fillRect l="-234454" r="-200000" b="-562500"/>
                          </a:stretch>
                        </a:blipFill>
                      </a:tcPr>
                    </a:tc>
                    <a:tc>
                      <a:txBody>
                        <a:bodyPr/>
                        <a:lstStyle/>
                        <a:p>
                          <a:endParaRPr lang="es-MX"/>
                        </a:p>
                      </a:txBody>
                      <a:tcPr anchor="ctr">
                        <a:blipFill rotWithShape="0">
                          <a:blip r:embed="rId10"/>
                          <a:stretch>
                            <a:fillRect l="-306154" r="-83077" b="-562500"/>
                          </a:stretch>
                        </a:blipFill>
                      </a:tcPr>
                    </a:tc>
                    <a:tc>
                      <a:txBody>
                        <a:bodyPr/>
                        <a:lstStyle/>
                        <a:p>
                          <a:pPr algn="ctr"/>
                          <a:endParaRPr lang="es-MX" dirty="0"/>
                        </a:p>
                      </a:txBody>
                      <a:tcPr anchor="ctr"/>
                    </a:tc>
                  </a:tr>
                  <a:tr h="548005">
                    <a:tc>
                      <a:txBody>
                        <a:bodyPr/>
                        <a:lstStyle/>
                        <a:p>
                          <a:endParaRPr lang="es-MX"/>
                        </a:p>
                      </a:txBody>
                      <a:tcPr anchor="ctr">
                        <a:blipFill rotWithShape="0">
                          <a:blip r:embed="rId10"/>
                          <a:stretch>
                            <a:fillRect t="-71111" r="-326846" b="-300000"/>
                          </a:stretch>
                        </a:blipFill>
                      </a:tcPr>
                    </a:tc>
                    <a:tc>
                      <a:txBody>
                        <a:bodyPr/>
                        <a:lstStyle/>
                        <a:p>
                          <a:endParaRPr lang="es-MX"/>
                        </a:p>
                      </a:txBody>
                      <a:tcPr anchor="ctr">
                        <a:blipFill rotWithShape="0">
                          <a:blip r:embed="rId10"/>
                          <a:stretch>
                            <a:fillRect l="-114615" t="-71111" r="-274615" b="-300000"/>
                          </a:stretch>
                        </a:blipFill>
                      </a:tcPr>
                    </a:tc>
                    <a:tc>
                      <a:txBody>
                        <a:bodyPr/>
                        <a:lstStyle/>
                        <a:p>
                          <a:endParaRPr lang="es-MX"/>
                        </a:p>
                      </a:txBody>
                      <a:tcPr anchor="ctr">
                        <a:blipFill rotWithShape="0">
                          <a:blip r:embed="rId10"/>
                          <a:stretch>
                            <a:fillRect l="-234454" t="-71111" r="-200000" b="-300000"/>
                          </a:stretch>
                        </a:blipFill>
                      </a:tcPr>
                    </a:tc>
                    <a:tc>
                      <a:txBody>
                        <a:bodyPr/>
                        <a:lstStyle/>
                        <a:p>
                          <a:endParaRPr lang="es-MX"/>
                        </a:p>
                      </a:txBody>
                      <a:tcPr anchor="ctr">
                        <a:blipFill rotWithShape="0">
                          <a:blip r:embed="rId10"/>
                          <a:stretch>
                            <a:fillRect l="-306154" t="-71111" r="-83077" b="-300000"/>
                          </a:stretch>
                        </a:blipFill>
                      </a:tcPr>
                    </a:tc>
                    <a:tc>
                      <a:txBody>
                        <a:bodyPr/>
                        <a:lstStyle/>
                        <a:p>
                          <a:endParaRPr lang="es-MX"/>
                        </a:p>
                      </a:txBody>
                      <a:tcPr anchor="ctr">
                        <a:blipFill rotWithShape="0">
                          <a:blip r:embed="rId10"/>
                          <a:stretch>
                            <a:fillRect l="-488889" t="-71111" b="-300000"/>
                          </a:stretch>
                        </a:blipFill>
                      </a:tcPr>
                    </a:tc>
                  </a:tr>
                  <a:tr h="548005">
                    <a:tc>
                      <a:txBody>
                        <a:bodyPr/>
                        <a:lstStyle/>
                        <a:p>
                          <a:endParaRPr lang="es-MX"/>
                        </a:p>
                      </a:txBody>
                      <a:tcPr anchor="ctr">
                        <a:blipFill rotWithShape="0">
                          <a:blip r:embed="rId10"/>
                          <a:stretch>
                            <a:fillRect t="-171111" r="-326846" b="-200000"/>
                          </a:stretch>
                        </a:blipFill>
                      </a:tcPr>
                    </a:tc>
                    <a:tc>
                      <a:txBody>
                        <a:bodyPr/>
                        <a:lstStyle/>
                        <a:p>
                          <a:endParaRPr lang="es-MX"/>
                        </a:p>
                      </a:txBody>
                      <a:tcPr anchor="ctr">
                        <a:blipFill rotWithShape="0">
                          <a:blip r:embed="rId10"/>
                          <a:stretch>
                            <a:fillRect l="-114615" t="-171111" r="-274615" b="-200000"/>
                          </a:stretch>
                        </a:blipFill>
                      </a:tcPr>
                    </a:tc>
                    <a:tc>
                      <a:txBody>
                        <a:bodyPr/>
                        <a:lstStyle/>
                        <a:p>
                          <a:endParaRPr lang="es-MX"/>
                        </a:p>
                      </a:txBody>
                      <a:tcPr anchor="ctr">
                        <a:blipFill rotWithShape="0">
                          <a:blip r:embed="rId10"/>
                          <a:stretch>
                            <a:fillRect l="-234454" t="-171111" r="-200000" b="-200000"/>
                          </a:stretch>
                        </a:blipFill>
                      </a:tcPr>
                    </a:tc>
                    <a:tc>
                      <a:txBody>
                        <a:bodyPr/>
                        <a:lstStyle/>
                        <a:p>
                          <a:endParaRPr lang="es-MX"/>
                        </a:p>
                      </a:txBody>
                      <a:tcPr anchor="ctr">
                        <a:blipFill rotWithShape="0">
                          <a:blip r:embed="rId10"/>
                          <a:stretch>
                            <a:fillRect l="-306154" t="-171111" r="-83077" b="-200000"/>
                          </a:stretch>
                        </a:blipFill>
                      </a:tcPr>
                    </a:tc>
                    <a:tc>
                      <a:txBody>
                        <a:bodyPr/>
                        <a:lstStyle/>
                        <a:p>
                          <a:endParaRPr lang="es-MX"/>
                        </a:p>
                      </a:txBody>
                      <a:tcPr anchor="ctr">
                        <a:blipFill rotWithShape="0">
                          <a:blip r:embed="rId10"/>
                          <a:stretch>
                            <a:fillRect l="-488889" t="-171111" b="-200000"/>
                          </a:stretch>
                        </a:blipFill>
                      </a:tcPr>
                    </a:tc>
                  </a:tr>
                  <a:tr h="548005">
                    <a:tc>
                      <a:txBody>
                        <a:bodyPr/>
                        <a:lstStyle/>
                        <a:p>
                          <a:endParaRPr lang="es-MX"/>
                        </a:p>
                      </a:txBody>
                      <a:tcPr anchor="ctr">
                        <a:blipFill rotWithShape="0">
                          <a:blip r:embed="rId10"/>
                          <a:stretch>
                            <a:fillRect t="-271111" r="-326846" b="-100000"/>
                          </a:stretch>
                        </a:blipFill>
                      </a:tcPr>
                    </a:tc>
                    <a:tc>
                      <a:txBody>
                        <a:bodyPr/>
                        <a:lstStyle/>
                        <a:p>
                          <a:endParaRPr lang="es-MX"/>
                        </a:p>
                      </a:txBody>
                      <a:tcPr anchor="ctr">
                        <a:blipFill rotWithShape="0">
                          <a:blip r:embed="rId10"/>
                          <a:stretch>
                            <a:fillRect l="-114615" t="-271111" r="-274615" b="-100000"/>
                          </a:stretch>
                        </a:blipFill>
                      </a:tcPr>
                    </a:tc>
                    <a:tc>
                      <a:txBody>
                        <a:bodyPr/>
                        <a:lstStyle/>
                        <a:p>
                          <a:endParaRPr lang="es-MX"/>
                        </a:p>
                      </a:txBody>
                      <a:tcPr anchor="ctr">
                        <a:blipFill rotWithShape="0">
                          <a:blip r:embed="rId10"/>
                          <a:stretch>
                            <a:fillRect l="-234454" t="-271111" r="-200000" b="-100000"/>
                          </a:stretch>
                        </a:blipFill>
                      </a:tcPr>
                    </a:tc>
                    <a:tc>
                      <a:txBody>
                        <a:bodyPr/>
                        <a:lstStyle/>
                        <a:p>
                          <a:endParaRPr lang="es-MX"/>
                        </a:p>
                      </a:txBody>
                      <a:tcPr anchor="ctr">
                        <a:blipFill rotWithShape="0">
                          <a:blip r:embed="rId10"/>
                          <a:stretch>
                            <a:fillRect l="-306154" t="-271111" r="-83077" b="-100000"/>
                          </a:stretch>
                        </a:blipFill>
                      </a:tcPr>
                    </a:tc>
                    <a:tc>
                      <a:txBody>
                        <a:bodyPr/>
                        <a:lstStyle/>
                        <a:p>
                          <a:endParaRPr lang="es-MX"/>
                        </a:p>
                      </a:txBody>
                      <a:tcPr anchor="ctr">
                        <a:blipFill rotWithShape="0">
                          <a:blip r:embed="rId10"/>
                          <a:stretch>
                            <a:fillRect l="-488889" t="-271111" b="-100000"/>
                          </a:stretch>
                        </a:blipFill>
                      </a:tcPr>
                    </a:tc>
                  </a:tr>
                  <a:tr h="548005">
                    <a:tc>
                      <a:txBody>
                        <a:bodyPr/>
                        <a:lstStyle/>
                        <a:p>
                          <a:endParaRPr lang="es-MX"/>
                        </a:p>
                      </a:txBody>
                      <a:tcPr anchor="ctr">
                        <a:blipFill rotWithShape="0">
                          <a:blip r:embed="rId10"/>
                          <a:stretch>
                            <a:fillRect t="-371111" r="-326846"/>
                          </a:stretch>
                        </a:blipFill>
                      </a:tcPr>
                    </a:tc>
                    <a:tc>
                      <a:txBody>
                        <a:bodyPr/>
                        <a:lstStyle/>
                        <a:p>
                          <a:endParaRPr lang="es-MX"/>
                        </a:p>
                      </a:txBody>
                      <a:tcPr anchor="ctr">
                        <a:blipFill rotWithShape="0">
                          <a:blip r:embed="rId10"/>
                          <a:stretch>
                            <a:fillRect l="-114615" t="-371111" r="-274615"/>
                          </a:stretch>
                        </a:blipFill>
                      </a:tcPr>
                    </a:tc>
                    <a:tc>
                      <a:txBody>
                        <a:bodyPr/>
                        <a:lstStyle/>
                        <a:p>
                          <a:endParaRPr lang="es-MX"/>
                        </a:p>
                      </a:txBody>
                      <a:tcPr anchor="ctr">
                        <a:blipFill rotWithShape="0">
                          <a:blip r:embed="rId10"/>
                          <a:stretch>
                            <a:fillRect l="-234454" t="-371111" r="-200000"/>
                          </a:stretch>
                        </a:blipFill>
                      </a:tcPr>
                    </a:tc>
                    <a:tc>
                      <a:txBody>
                        <a:bodyPr/>
                        <a:lstStyle/>
                        <a:p>
                          <a:endParaRPr lang="es-MX"/>
                        </a:p>
                      </a:txBody>
                      <a:tcPr anchor="ctr">
                        <a:blipFill rotWithShape="0">
                          <a:blip r:embed="rId10"/>
                          <a:stretch>
                            <a:fillRect l="-306154" t="-371111" r="-83077"/>
                          </a:stretch>
                        </a:blipFill>
                      </a:tcPr>
                    </a:tc>
                    <a:tc>
                      <a:txBody>
                        <a:bodyPr/>
                        <a:lstStyle/>
                        <a:p>
                          <a:endParaRPr lang="es-MX"/>
                        </a:p>
                      </a:txBody>
                      <a:tcPr anchor="ctr">
                        <a:blipFill rotWithShape="0">
                          <a:blip r:embed="rId10"/>
                          <a:stretch>
                            <a:fillRect l="-488889" t="-371111"/>
                          </a:stretch>
                        </a:blipFill>
                      </a:tcPr>
                    </a:tc>
                  </a:tr>
                </a:tbl>
              </a:graphicData>
            </a:graphic>
          </p:graphicFrame>
        </mc:Fallback>
      </mc:AlternateContent>
      <p:sp>
        <p:nvSpPr>
          <p:cNvPr id="23" name="41 Corchetes"/>
          <p:cNvSpPr/>
          <p:nvPr/>
        </p:nvSpPr>
        <p:spPr>
          <a:xfrm>
            <a:off x="8281268" y="1988840"/>
            <a:ext cx="3241408" cy="2451555"/>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4" name="41 Corchetes"/>
          <p:cNvSpPr/>
          <p:nvPr/>
        </p:nvSpPr>
        <p:spPr>
          <a:xfrm>
            <a:off x="11586495" y="1988840"/>
            <a:ext cx="479459" cy="2447317"/>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25" name="Tabla 24"/>
              <p:cNvGraphicFramePr>
                <a:graphicFrameLocks noGrp="1"/>
              </p:cNvGraphicFramePr>
              <p:nvPr/>
            </p:nvGraphicFramePr>
            <p:xfrm>
              <a:off x="7508288" y="1937325"/>
              <a:ext cx="515829" cy="2368420"/>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𝑞𝑁𝑦</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0"/>
                      </a:ext>
                    </a:extLst>
                  </a:tr>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𝑞𝑁𝑧</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1"/>
                      </a:ext>
                    </a:extLst>
                  </a:tr>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𝑞𝐹𝑦</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2"/>
                      </a:ext>
                    </a:extLst>
                  </a:tr>
                  <a:tr h="592105">
                    <a:tc>
                      <a:txBody>
                        <a:bodyPr/>
                        <a:lstStyle/>
                        <a:p>
                          <a:pPr algn="ct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𝑞𝐹𝑧</m:t>
                                </m:r>
                                <m:r>
                                  <a:rPr lang="es-MX" sz="1600" b="0" smtClean="0">
                                    <a:latin typeface="Cambria Math" panose="02040503050406030204" pitchFamily="18" charset="0"/>
                                  </a:rPr>
                                  <m:t>′</m:t>
                                </m:r>
                              </m:oMath>
                            </m:oMathPara>
                          </a14:m>
                          <a:endParaRPr lang="es-MX" sz="16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25" name="Tabla 24"/>
              <p:cNvGraphicFramePr>
                <a:graphicFrameLocks noGrp="1"/>
              </p:cNvGraphicFramePr>
              <p:nvPr>
                <p:extLst/>
              </p:nvPr>
            </p:nvGraphicFramePr>
            <p:xfrm>
              <a:off x="7508288" y="1937325"/>
              <a:ext cx="515829" cy="2368420"/>
            </p:xfrm>
            <a:graphic>
              <a:graphicData uri="http://schemas.openxmlformats.org/drawingml/2006/table">
                <a:tbl>
                  <a:tblPr firstRow="1" bandRow="1">
                    <a:tableStyleId>{2D5ABB26-0587-4C30-8999-92F81FD0307C}</a:tableStyleId>
                  </a:tblPr>
                  <a:tblGrid>
                    <a:gridCol w="515829"/>
                  </a:tblGrid>
                  <a:tr h="592105">
                    <a:tc>
                      <a:txBody>
                        <a:bodyPr/>
                        <a:lstStyle/>
                        <a:p>
                          <a:endParaRPr lang="es-MX"/>
                        </a:p>
                      </a:txBody>
                      <a:tcPr anchor="ctr">
                        <a:blipFill rotWithShape="0">
                          <a:blip r:embed="rId11"/>
                          <a:stretch>
                            <a:fillRect b="-297959"/>
                          </a:stretch>
                        </a:blipFill>
                      </a:tcPr>
                    </a:tc>
                  </a:tr>
                  <a:tr h="592105">
                    <a:tc>
                      <a:txBody>
                        <a:bodyPr/>
                        <a:lstStyle/>
                        <a:p>
                          <a:endParaRPr lang="es-MX"/>
                        </a:p>
                      </a:txBody>
                      <a:tcPr anchor="ctr">
                        <a:blipFill rotWithShape="0">
                          <a:blip r:embed="rId11"/>
                          <a:stretch>
                            <a:fillRect t="-101031" b="-201031"/>
                          </a:stretch>
                        </a:blipFill>
                      </a:tcPr>
                    </a:tc>
                  </a:tr>
                  <a:tr h="592105">
                    <a:tc>
                      <a:txBody>
                        <a:bodyPr/>
                        <a:lstStyle/>
                        <a:p>
                          <a:endParaRPr lang="es-MX"/>
                        </a:p>
                      </a:txBody>
                      <a:tcPr anchor="ctr">
                        <a:blipFill rotWithShape="0">
                          <a:blip r:embed="rId11"/>
                          <a:stretch>
                            <a:fillRect t="-198980" b="-98980"/>
                          </a:stretch>
                        </a:blipFill>
                      </a:tcPr>
                    </a:tc>
                  </a:tr>
                  <a:tr h="592105">
                    <a:tc>
                      <a:txBody>
                        <a:bodyPr/>
                        <a:lstStyle/>
                        <a:p>
                          <a:endParaRPr lang="es-MX"/>
                        </a:p>
                      </a:txBody>
                      <a:tcPr anchor="ctr">
                        <a:blipFill rotWithShape="0">
                          <a:blip r:embed="rId11"/>
                          <a:stretch>
                            <a:fillRect t="-302062"/>
                          </a:stretch>
                        </a:blipFill>
                      </a:tcPr>
                    </a:tc>
                  </a:tr>
                </a:tbl>
              </a:graphicData>
            </a:graphic>
          </p:graphicFrame>
        </mc:Fallback>
      </mc:AlternateContent>
      <p:sp>
        <p:nvSpPr>
          <p:cNvPr id="26" name="CuadroTexto 25"/>
          <p:cNvSpPr txBox="1"/>
          <p:nvPr/>
        </p:nvSpPr>
        <p:spPr>
          <a:xfrm>
            <a:off x="7794483" y="3296909"/>
            <a:ext cx="272846" cy="369332"/>
          </a:xfrm>
          <a:prstGeom prst="rect">
            <a:avLst/>
          </a:prstGeom>
          <a:noFill/>
        </p:spPr>
        <p:txBody>
          <a:bodyPr wrap="square" rtlCol="0">
            <a:spAutoFit/>
          </a:bodyPr>
          <a:lstStyle/>
          <a:p>
            <a:r>
              <a:rPr lang="es-MX" dirty="0"/>
              <a:t>=</a:t>
            </a:r>
          </a:p>
        </p:txBody>
      </p:sp>
      <p:sp>
        <p:nvSpPr>
          <p:cNvPr id="28" name="41 Corchetes"/>
          <p:cNvSpPr/>
          <p:nvPr/>
        </p:nvSpPr>
        <p:spPr>
          <a:xfrm>
            <a:off x="6168806" y="4665776"/>
            <a:ext cx="3672408" cy="1506637"/>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18" name="CuadroTexto 17"/>
          <p:cNvSpPr txBox="1"/>
          <p:nvPr/>
        </p:nvSpPr>
        <p:spPr>
          <a:xfrm>
            <a:off x="4248582" y="510902"/>
            <a:ext cx="394229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2400" dirty="0">
                <a:solidFill>
                  <a:schemeClr val="tx1"/>
                </a:solidFill>
              </a:rPr>
              <a:t>Matriz de rigidez Miembro 2</a:t>
            </a:r>
          </a:p>
        </p:txBody>
      </p:sp>
      <p:sp>
        <p:nvSpPr>
          <p:cNvPr id="1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
        <p:nvSpPr>
          <p:cNvPr id="29" name="Botón de acción: Inicio 28">
            <a:hlinkClick r:id="rId8" action="ppaction://hlinksldjump" highlightClick="1"/>
          </p:cNvPr>
          <p:cNvSpPr/>
          <p:nvPr/>
        </p:nvSpPr>
        <p:spPr>
          <a:xfrm>
            <a:off x="10012505" y="6191857"/>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30" name="Objeto 29">
            <a:extLst>
              <a:ext uri="{FF2B5EF4-FFF2-40B4-BE49-F238E27FC236}">
                <a16:creationId xmlns:a16="http://schemas.microsoft.com/office/drawing/2014/main" id="{91CF66C1-2EB8-4E12-B54D-4EF327FFAC46}"/>
              </a:ext>
            </a:extLst>
          </p:cNvPr>
          <p:cNvGraphicFramePr>
            <a:graphicFrameLocks noChangeAspect="1"/>
          </p:cNvGraphicFramePr>
          <p:nvPr>
            <p:extLst>
              <p:ext uri="{D42A27DB-BD31-4B8C-83A1-F6EECF244321}">
                <p14:modId xmlns:p14="http://schemas.microsoft.com/office/powerpoint/2010/main" val="1861455955"/>
              </p:ext>
            </p:extLst>
          </p:nvPr>
        </p:nvGraphicFramePr>
        <p:xfrm>
          <a:off x="-1523296" y="1648460"/>
          <a:ext cx="11364510" cy="4162372"/>
        </p:xfrm>
        <a:graphic>
          <a:graphicData uri="http://schemas.openxmlformats.org/presentationml/2006/ole">
            <mc:AlternateContent xmlns:mc="http://schemas.openxmlformats.org/markup-compatibility/2006">
              <mc:Choice xmlns:v="urn:schemas-microsoft-com:vml" Requires="v">
                <p:oleObj spid="_x0000_s20537" name="AutoCAD Drawing" r:id="rId12" imgW="12820680" imgH="4638600" progId="AutoCAD.Drawing.20">
                  <p:embed/>
                </p:oleObj>
              </mc:Choice>
              <mc:Fallback>
                <p:oleObj name="AutoCAD Drawing" r:id="rId12" imgW="12820680" imgH="4638600" progId="AutoCAD.Drawing.20">
                  <p:embed/>
                  <p:pic>
                    <p:nvPicPr>
                      <p:cNvPr id="3" name="Objeto 2">
                        <a:extLst>
                          <a:ext uri="{FF2B5EF4-FFF2-40B4-BE49-F238E27FC236}">
                            <a16:creationId xmlns:a16="http://schemas.microsoft.com/office/drawing/2014/main" id="{783776C1-06DB-4D68-A196-8313E0C13F92}"/>
                          </a:ext>
                        </a:extLst>
                      </p:cNvPr>
                      <p:cNvPicPr/>
                      <p:nvPr/>
                    </p:nvPicPr>
                    <p:blipFill>
                      <a:blip r:embed="rId13"/>
                      <a:stretch>
                        <a:fillRect/>
                      </a:stretch>
                    </p:blipFill>
                    <p:spPr>
                      <a:xfrm>
                        <a:off x="-1523296" y="1648460"/>
                        <a:ext cx="11364510" cy="4162372"/>
                      </a:xfrm>
                      <a:prstGeom prst="rect">
                        <a:avLst/>
                      </a:prstGeom>
                    </p:spPr>
                  </p:pic>
                </p:oleObj>
              </mc:Fallback>
            </mc:AlternateContent>
          </a:graphicData>
        </a:graphic>
      </p:graphicFrame>
    </p:spTree>
    <p:extLst>
      <p:ext uri="{BB962C8B-B14F-4D97-AF65-F5344CB8AC3E}">
        <p14:creationId xmlns:p14="http://schemas.microsoft.com/office/powerpoint/2010/main" val="2326997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27</a:t>
            </a:fld>
            <a:r>
              <a:rPr lang="es-MX" dirty="0"/>
              <a:t>/38</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267402" y="545144"/>
            <a:ext cx="590465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Ensamble de la matriz de rigidez de la viga</a:t>
            </a:r>
          </a:p>
        </p:txBody>
      </p:sp>
      <p:sp>
        <p:nvSpPr>
          <p:cNvPr id="3" name="CuadroTexto 2"/>
          <p:cNvSpPr txBox="1"/>
          <p:nvPr/>
        </p:nvSpPr>
        <p:spPr>
          <a:xfrm>
            <a:off x="551384" y="1700808"/>
            <a:ext cx="15841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dirty="0">
                <a:solidFill>
                  <a:schemeClr val="tx1"/>
                </a:solidFill>
              </a:rPr>
              <a:t>K = k1 + k2</a:t>
            </a:r>
          </a:p>
        </p:txBody>
      </p:sp>
      <p:graphicFrame>
        <p:nvGraphicFramePr>
          <p:cNvPr id="11" name="Tabla 10"/>
          <p:cNvGraphicFramePr>
            <a:graphicFrameLocks noGrp="1"/>
          </p:cNvGraphicFramePr>
          <p:nvPr/>
        </p:nvGraphicFramePr>
        <p:xfrm>
          <a:off x="2153646" y="2280048"/>
          <a:ext cx="4596455" cy="1541605"/>
        </p:xfrm>
        <a:graphic>
          <a:graphicData uri="http://schemas.openxmlformats.org/drawingml/2006/table">
            <a:tbl>
              <a:tblPr>
                <a:tableStyleId>{2D5ABB26-0587-4C30-8999-92F81FD0307C}</a:tableStyleId>
              </a:tblPr>
              <a:tblGrid>
                <a:gridCol w="442381">
                  <a:extLst>
                    <a:ext uri="{9D8B030D-6E8A-4147-A177-3AD203B41FA5}">
                      <a16:colId xmlns:a16="http://schemas.microsoft.com/office/drawing/2014/main" val="20000"/>
                    </a:ext>
                  </a:extLst>
                </a:gridCol>
                <a:gridCol w="838628">
                  <a:extLst>
                    <a:ext uri="{9D8B030D-6E8A-4147-A177-3AD203B41FA5}">
                      <a16:colId xmlns:a16="http://schemas.microsoft.com/office/drawing/2014/main" val="20001"/>
                    </a:ext>
                  </a:extLst>
                </a:gridCol>
                <a:gridCol w="838628">
                  <a:extLst>
                    <a:ext uri="{9D8B030D-6E8A-4147-A177-3AD203B41FA5}">
                      <a16:colId xmlns:a16="http://schemas.microsoft.com/office/drawing/2014/main" val="20002"/>
                    </a:ext>
                  </a:extLst>
                </a:gridCol>
                <a:gridCol w="838628">
                  <a:extLst>
                    <a:ext uri="{9D8B030D-6E8A-4147-A177-3AD203B41FA5}">
                      <a16:colId xmlns:a16="http://schemas.microsoft.com/office/drawing/2014/main" val="20003"/>
                    </a:ext>
                  </a:extLst>
                </a:gridCol>
                <a:gridCol w="1025329">
                  <a:extLst>
                    <a:ext uri="{9D8B030D-6E8A-4147-A177-3AD203B41FA5}">
                      <a16:colId xmlns:a16="http://schemas.microsoft.com/office/drawing/2014/main" val="20004"/>
                    </a:ext>
                  </a:extLst>
                </a:gridCol>
                <a:gridCol w="612861">
                  <a:extLst>
                    <a:ext uri="{9D8B030D-6E8A-4147-A177-3AD203B41FA5}">
                      <a16:colId xmlns:a16="http://schemas.microsoft.com/office/drawing/2014/main" val="20005"/>
                    </a:ext>
                  </a:extLst>
                </a:gridCol>
              </a:tblGrid>
              <a:tr h="279587">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b="1" u="none" strike="noStrike" dirty="0">
                          <a:solidFill>
                            <a:srgbClr val="FF0000"/>
                          </a:solidFill>
                          <a:effectLst/>
                        </a:rPr>
                        <a:t>6</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5</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4</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2</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u="none" strike="noStrike">
                          <a:effectLst/>
                        </a:rPr>
                        <a:t> </a:t>
                      </a:r>
                      <a:endParaRPr lang="es-MX" sz="14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321841">
                <a:tc>
                  <a:txBody>
                    <a:bodyPr/>
                    <a:lstStyle/>
                    <a:p>
                      <a:pPr algn="ctr" fontAlgn="b"/>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0.0069</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-0.0069</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6</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1"/>
                  </a:ext>
                </a:extLst>
              </a:tr>
              <a:tr h="321841">
                <a:tc rowSpan="2">
                  <a:txBody>
                    <a:bodyPr/>
                    <a:lstStyle/>
                    <a:p>
                      <a:pPr algn="r" fontAlgn="ctr"/>
                      <a:endParaRPr lang="es-MX" sz="1400" b="0" i="0" u="none" strike="noStrike" dirty="0">
                        <a:solidFill>
                          <a:srgbClr val="000000"/>
                        </a:solidFill>
                        <a:effectLst/>
                        <a:latin typeface="+mn-lt"/>
                      </a:endParaRPr>
                    </a:p>
                  </a:txBody>
                  <a:tcPr marL="9525" marR="9525" marT="9525" marB="0"/>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0.3333</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0.1667</a:t>
                      </a:r>
                      <a:endParaRPr lang="es-MX" sz="1400" b="0"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5</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2"/>
                  </a:ext>
                </a:extLst>
              </a:tr>
              <a:tr h="321841">
                <a:tc vMerge="1">
                  <a:txBody>
                    <a:bodyPr/>
                    <a:lstStyle/>
                    <a:p>
                      <a:endParaRPr lang="es-MX"/>
                    </a:p>
                  </a:txBody>
                  <a:tcPr/>
                </a:tc>
                <a:tc>
                  <a:txBody>
                    <a:bodyPr/>
                    <a:lstStyle/>
                    <a:p>
                      <a:pPr algn="ctr" fontAlgn="b"/>
                      <a:r>
                        <a:rPr lang="es-MX" sz="1400" u="none" strike="noStrike">
                          <a:effectLst/>
                        </a:rPr>
                        <a:t>-0.0069</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0.0069</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4</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3"/>
                  </a:ext>
                </a:extLst>
              </a:tr>
              <a:tr h="296495">
                <a:tc>
                  <a:txBody>
                    <a:bodyPr/>
                    <a:lstStyle/>
                    <a:p>
                      <a:pPr algn="ctr" fontAlgn="b"/>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0.1667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0.3333</a:t>
                      </a:r>
                      <a:endParaRPr lang="es-MX" sz="1400" b="0"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2</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2" name="Tabla 11"/>
          <p:cNvGraphicFramePr>
            <a:graphicFrameLocks noGrp="1"/>
          </p:cNvGraphicFramePr>
          <p:nvPr/>
        </p:nvGraphicFramePr>
        <p:xfrm>
          <a:off x="6384032" y="2220852"/>
          <a:ext cx="4528314" cy="1561491"/>
        </p:xfrm>
        <a:graphic>
          <a:graphicData uri="http://schemas.openxmlformats.org/drawingml/2006/table">
            <a:tbl>
              <a:tblPr>
                <a:tableStyleId>{2D5ABB26-0587-4C30-8999-92F81FD0307C}</a:tableStyleId>
              </a:tblPr>
              <a:tblGrid>
                <a:gridCol w="425325">
                  <a:extLst>
                    <a:ext uri="{9D8B030D-6E8A-4147-A177-3AD203B41FA5}">
                      <a16:colId xmlns:a16="http://schemas.microsoft.com/office/drawing/2014/main" val="20000"/>
                    </a:ext>
                  </a:extLst>
                </a:gridCol>
                <a:gridCol w="840690">
                  <a:extLst>
                    <a:ext uri="{9D8B030D-6E8A-4147-A177-3AD203B41FA5}">
                      <a16:colId xmlns:a16="http://schemas.microsoft.com/office/drawing/2014/main" val="20001"/>
                    </a:ext>
                  </a:extLst>
                </a:gridCol>
                <a:gridCol w="840690">
                  <a:extLst>
                    <a:ext uri="{9D8B030D-6E8A-4147-A177-3AD203B41FA5}">
                      <a16:colId xmlns:a16="http://schemas.microsoft.com/office/drawing/2014/main" val="20002"/>
                    </a:ext>
                  </a:extLst>
                </a:gridCol>
                <a:gridCol w="840690">
                  <a:extLst>
                    <a:ext uri="{9D8B030D-6E8A-4147-A177-3AD203B41FA5}">
                      <a16:colId xmlns:a16="http://schemas.microsoft.com/office/drawing/2014/main" val="20003"/>
                    </a:ext>
                  </a:extLst>
                </a:gridCol>
                <a:gridCol w="865922">
                  <a:extLst>
                    <a:ext uri="{9D8B030D-6E8A-4147-A177-3AD203B41FA5}">
                      <a16:colId xmlns:a16="http://schemas.microsoft.com/office/drawing/2014/main" val="20004"/>
                    </a:ext>
                  </a:extLst>
                </a:gridCol>
                <a:gridCol w="714997">
                  <a:extLst>
                    <a:ext uri="{9D8B030D-6E8A-4147-A177-3AD203B41FA5}">
                      <a16:colId xmlns:a16="http://schemas.microsoft.com/office/drawing/2014/main" val="20005"/>
                    </a:ext>
                  </a:extLst>
                </a:gridCol>
              </a:tblGrid>
              <a:tr h="274316">
                <a:tc>
                  <a:txBody>
                    <a:bodyPr/>
                    <a:lstStyle/>
                    <a:p>
                      <a:pPr algn="l" fontAlgn="b"/>
                      <a:r>
                        <a:rPr lang="es-MX" sz="1400" u="none" strike="noStrike" dirty="0">
                          <a:effectLst/>
                        </a:rPr>
                        <a:t> </a:t>
                      </a:r>
                      <a:endParaRPr lang="es-MX" sz="1400" b="0" i="0" u="none" strike="noStrike" dirty="0">
                        <a:solidFill>
                          <a:srgbClr val="000000"/>
                        </a:solidFill>
                        <a:effectLst/>
                        <a:latin typeface="+mn-lt"/>
                      </a:endParaRPr>
                    </a:p>
                  </a:txBody>
                  <a:tcPr marL="9525" marR="9525" marT="9525" marB="0" anchor="b"/>
                </a:tc>
                <a:tc>
                  <a:txBody>
                    <a:bodyPr/>
                    <a:lstStyle/>
                    <a:p>
                      <a:pPr algn="ctr" fontAlgn="b"/>
                      <a:r>
                        <a:rPr lang="es-MX" sz="1400" b="1" u="none" strike="noStrike">
                          <a:solidFill>
                            <a:srgbClr val="FF0000"/>
                          </a:solidFill>
                          <a:effectLst/>
                        </a:rPr>
                        <a:t>4</a:t>
                      </a:r>
                      <a:endParaRPr lang="es-MX" sz="1400" b="1" i="0" u="none" strike="noStrike">
                        <a:solidFill>
                          <a:srgbClr val="FF0000"/>
                        </a:solidFill>
                        <a:effectLst/>
                        <a:latin typeface="+mn-lt"/>
                      </a:endParaRPr>
                    </a:p>
                  </a:txBody>
                  <a:tcPr marL="9525" marR="9525" marT="9525" marB="0" anchor="b"/>
                </a:tc>
                <a:tc>
                  <a:txBody>
                    <a:bodyPr/>
                    <a:lstStyle/>
                    <a:p>
                      <a:pPr algn="ctr" fontAlgn="b"/>
                      <a:r>
                        <a:rPr lang="es-MX" sz="1400" b="1" u="none" strike="noStrike">
                          <a:solidFill>
                            <a:srgbClr val="FF0000"/>
                          </a:solidFill>
                          <a:effectLst/>
                        </a:rPr>
                        <a:t>2</a:t>
                      </a:r>
                      <a:endParaRPr lang="es-MX" sz="1400" b="1" i="0" u="none" strike="noStrike">
                        <a:solidFill>
                          <a:srgbClr val="FF0000"/>
                        </a:solidFill>
                        <a:effectLst/>
                        <a:latin typeface="+mn-lt"/>
                      </a:endParaRPr>
                    </a:p>
                  </a:txBody>
                  <a:tcPr marL="9525" marR="9525" marT="9525" marB="0" anchor="b"/>
                </a:tc>
                <a:tc>
                  <a:txBody>
                    <a:bodyPr/>
                    <a:lstStyle/>
                    <a:p>
                      <a:pPr algn="ctr" fontAlgn="b"/>
                      <a:r>
                        <a:rPr lang="es-MX" sz="1400" b="1" u="none" strike="noStrike">
                          <a:solidFill>
                            <a:srgbClr val="FF0000"/>
                          </a:solidFill>
                          <a:effectLst/>
                        </a:rPr>
                        <a:t>3</a:t>
                      </a:r>
                      <a:endParaRPr lang="es-MX" sz="1400" b="1" i="0" u="none" strike="noStrike">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1</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u="none" strike="noStrike">
                          <a:effectLst/>
                        </a:rPr>
                        <a:t> </a:t>
                      </a:r>
                      <a:endParaRPr lang="es-MX" sz="14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274316">
                <a:tc>
                  <a:txBody>
                    <a:bodyPr/>
                    <a:lstStyle/>
                    <a:p>
                      <a:pPr algn="l" fontAlgn="b"/>
                      <a:endParaRPr lang="es-MX" sz="1400" b="0" i="0" u="none" strike="noStrike">
                        <a:solidFill>
                          <a:srgbClr val="000000"/>
                        </a:solidFill>
                        <a:effectLst/>
                        <a:latin typeface="+mn-lt"/>
                      </a:endParaRPr>
                    </a:p>
                  </a:txBody>
                  <a:tcPr marL="9525" marR="9525" marT="9525" marB="0" anchor="b"/>
                </a:tc>
                <a:tc>
                  <a:txBody>
                    <a:bodyPr/>
                    <a:lstStyle/>
                    <a:p>
                      <a:pPr algn="ctr" fontAlgn="b"/>
                      <a:r>
                        <a:rPr lang="es-MX" sz="1400" u="none" strike="noStrike">
                          <a:effectLst/>
                        </a:rPr>
                        <a:t>0.0234</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-0.0234</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l" fontAlgn="b"/>
                      <a:r>
                        <a:rPr lang="es-MX" sz="1400" b="1" u="none" strike="noStrike">
                          <a:solidFill>
                            <a:srgbClr val="FF0000"/>
                          </a:solidFill>
                          <a:effectLst/>
                        </a:rPr>
                        <a:t>4</a:t>
                      </a:r>
                      <a:endParaRPr lang="es-MX" sz="1400" b="1" i="0" u="none" strike="noStrike">
                        <a:solidFill>
                          <a:srgbClr val="FF0000"/>
                        </a:solidFill>
                        <a:effectLst/>
                        <a:latin typeface="+mn-lt"/>
                      </a:endParaRPr>
                    </a:p>
                  </a:txBody>
                  <a:tcPr marL="9525" marR="9525" marT="9525" marB="0" anchor="b"/>
                </a:tc>
                <a:extLst>
                  <a:ext uri="{0D108BD9-81ED-4DB2-BD59-A6C34878D82A}">
                    <a16:rowId xmlns:a16="http://schemas.microsoft.com/office/drawing/2014/main" val="10001"/>
                  </a:ext>
                </a:extLst>
              </a:tr>
              <a:tr h="375133">
                <a:tc>
                  <a:txBody>
                    <a:bodyPr/>
                    <a:lstStyle/>
                    <a:p>
                      <a:pPr algn="r" fontAlgn="ct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0.5000</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-0.0938</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0.2500</a:t>
                      </a:r>
                      <a:endParaRPr lang="es-MX" sz="1400" b="0" i="0" u="none" strike="noStrike">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2</a:t>
                      </a:r>
                      <a:endParaRPr lang="es-MX" sz="1400" b="1"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2"/>
                  </a:ext>
                </a:extLst>
              </a:tr>
              <a:tr h="363410">
                <a:tc>
                  <a:txBody>
                    <a:bodyPr/>
                    <a:lstStyle/>
                    <a:p>
                      <a:pPr algn="ctr" fontAlgn="ctr"/>
                      <a:r>
                        <a:rPr lang="es-MX" sz="1400" u="none" strike="noStrike">
                          <a:effectLst/>
                        </a:rPr>
                        <a:t> </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-0.0234</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0.0234</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-0.0938</a:t>
                      </a:r>
                      <a:endParaRPr lang="es-MX" sz="1400" b="0"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3</a:t>
                      </a:r>
                      <a:endParaRPr lang="es-MX" sz="1400" b="1"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3"/>
                  </a:ext>
                </a:extLst>
              </a:tr>
              <a:tr h="274316">
                <a:tc>
                  <a:txBody>
                    <a:bodyPr/>
                    <a:lstStyle/>
                    <a:p>
                      <a:pPr algn="l" fontAlgn="b"/>
                      <a:endParaRPr lang="es-MX" sz="1400" b="0" i="0" u="none" strike="noStrike" dirty="0">
                        <a:solidFill>
                          <a:srgbClr val="000000"/>
                        </a:solidFill>
                        <a:effectLst/>
                        <a:latin typeface="+mn-lt"/>
                      </a:endParaRPr>
                    </a:p>
                  </a:txBody>
                  <a:tcPr marL="9525" marR="9525" marT="9525" marB="0" anchor="b"/>
                </a:tc>
                <a:tc>
                  <a:txBody>
                    <a:bodyPr/>
                    <a:lstStyle/>
                    <a:p>
                      <a:pPr algn="ctr" fontAlgn="b"/>
                      <a:r>
                        <a:rPr lang="es-MX" sz="1400" u="none" strike="noStrike" dirty="0">
                          <a:effectLst/>
                        </a:rPr>
                        <a:t>0.0938</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0.2500</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0.5000</a:t>
                      </a:r>
                      <a:endParaRPr lang="es-MX" sz="1400" b="0"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1</a:t>
                      </a:r>
                      <a:endParaRPr lang="es-MX" sz="1400" b="1"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4"/>
                  </a:ext>
                </a:extLst>
              </a:tr>
            </a:tbl>
          </a:graphicData>
        </a:graphic>
      </p:graphicFrame>
      <p:sp>
        <p:nvSpPr>
          <p:cNvPr id="4" name="CuadroTexto 3"/>
          <p:cNvSpPr txBox="1"/>
          <p:nvPr/>
        </p:nvSpPr>
        <p:spPr>
          <a:xfrm>
            <a:off x="1872274" y="2959420"/>
            <a:ext cx="814604" cy="369332"/>
          </a:xfrm>
          <a:prstGeom prst="rect">
            <a:avLst/>
          </a:prstGeom>
          <a:noFill/>
        </p:spPr>
        <p:txBody>
          <a:bodyPr wrap="square" rtlCol="0">
            <a:spAutoFit/>
          </a:bodyPr>
          <a:lstStyle/>
          <a:p>
            <a:r>
              <a:rPr lang="es-MX" dirty="0"/>
              <a:t>K =</a:t>
            </a:r>
          </a:p>
        </p:txBody>
      </p:sp>
      <p:sp>
        <p:nvSpPr>
          <p:cNvPr id="5" name="CuadroTexto 4"/>
          <p:cNvSpPr txBox="1"/>
          <p:nvPr/>
        </p:nvSpPr>
        <p:spPr>
          <a:xfrm>
            <a:off x="6269072" y="2959420"/>
            <a:ext cx="288032" cy="369332"/>
          </a:xfrm>
          <a:prstGeom prst="rect">
            <a:avLst/>
          </a:prstGeom>
          <a:noFill/>
        </p:spPr>
        <p:txBody>
          <a:bodyPr wrap="square" rtlCol="0">
            <a:spAutoFit/>
          </a:bodyPr>
          <a:lstStyle/>
          <a:p>
            <a:r>
              <a:rPr lang="es-MX" dirty="0"/>
              <a:t>+</a:t>
            </a:r>
          </a:p>
        </p:txBody>
      </p:sp>
      <p:graphicFrame>
        <p:nvGraphicFramePr>
          <p:cNvPr id="6" name="Tabla 5"/>
          <p:cNvGraphicFramePr>
            <a:graphicFrameLocks noGrp="1"/>
          </p:cNvGraphicFramePr>
          <p:nvPr/>
        </p:nvGraphicFramePr>
        <p:xfrm>
          <a:off x="3568772" y="4149080"/>
          <a:ext cx="5400600" cy="2006487"/>
        </p:xfrm>
        <a:graphic>
          <a:graphicData uri="http://schemas.openxmlformats.org/drawingml/2006/table">
            <a:tbl>
              <a:tblPr>
                <a:tableStyleId>{2D5ABB26-0587-4C30-8999-92F81FD0307C}</a:tableStyleId>
              </a:tblPr>
              <a:tblGrid>
                <a:gridCol w="852985">
                  <a:extLst>
                    <a:ext uri="{9D8B030D-6E8A-4147-A177-3AD203B41FA5}">
                      <a16:colId xmlns:a16="http://schemas.microsoft.com/office/drawing/2014/main" val="20000"/>
                    </a:ext>
                  </a:extLst>
                </a:gridCol>
                <a:gridCol w="852985">
                  <a:extLst>
                    <a:ext uri="{9D8B030D-6E8A-4147-A177-3AD203B41FA5}">
                      <a16:colId xmlns:a16="http://schemas.microsoft.com/office/drawing/2014/main" val="20001"/>
                    </a:ext>
                  </a:extLst>
                </a:gridCol>
                <a:gridCol w="852985">
                  <a:extLst>
                    <a:ext uri="{9D8B030D-6E8A-4147-A177-3AD203B41FA5}">
                      <a16:colId xmlns:a16="http://schemas.microsoft.com/office/drawing/2014/main" val="20002"/>
                    </a:ext>
                  </a:extLst>
                </a:gridCol>
                <a:gridCol w="852985">
                  <a:extLst>
                    <a:ext uri="{9D8B030D-6E8A-4147-A177-3AD203B41FA5}">
                      <a16:colId xmlns:a16="http://schemas.microsoft.com/office/drawing/2014/main" val="20003"/>
                    </a:ext>
                  </a:extLst>
                </a:gridCol>
                <a:gridCol w="852985">
                  <a:extLst>
                    <a:ext uri="{9D8B030D-6E8A-4147-A177-3AD203B41FA5}">
                      <a16:colId xmlns:a16="http://schemas.microsoft.com/office/drawing/2014/main" val="20004"/>
                    </a:ext>
                  </a:extLst>
                </a:gridCol>
                <a:gridCol w="852985">
                  <a:extLst>
                    <a:ext uri="{9D8B030D-6E8A-4147-A177-3AD203B41FA5}">
                      <a16:colId xmlns:a16="http://schemas.microsoft.com/office/drawing/2014/main" val="20005"/>
                    </a:ext>
                  </a:extLst>
                </a:gridCol>
                <a:gridCol w="282690">
                  <a:extLst>
                    <a:ext uri="{9D8B030D-6E8A-4147-A177-3AD203B41FA5}">
                      <a16:colId xmlns:a16="http://schemas.microsoft.com/office/drawing/2014/main" val="20006"/>
                    </a:ext>
                  </a:extLst>
                </a:gridCol>
              </a:tblGrid>
              <a:tr h="286641">
                <a:tc>
                  <a:txBody>
                    <a:bodyPr/>
                    <a:lstStyle/>
                    <a:p>
                      <a:pPr algn="ctr" fontAlgn="b"/>
                      <a:r>
                        <a:rPr lang="es-MX" sz="1500" b="1" u="none" strike="noStrike" dirty="0">
                          <a:solidFill>
                            <a:srgbClr val="FF0000"/>
                          </a:solidFill>
                          <a:effectLst/>
                        </a:rPr>
                        <a:t>1</a:t>
                      </a:r>
                      <a:endParaRPr lang="es-MX" sz="1500" b="1" i="0" u="none" strike="noStrike" dirty="0">
                        <a:solidFill>
                          <a:srgbClr val="FF0000"/>
                        </a:solidFill>
                        <a:effectLst/>
                        <a:latin typeface="+mn-lt"/>
                      </a:endParaRPr>
                    </a:p>
                  </a:txBody>
                  <a:tcPr marL="9525" marR="9525" marT="9525" marB="0" anchor="b"/>
                </a:tc>
                <a:tc>
                  <a:txBody>
                    <a:bodyPr/>
                    <a:lstStyle/>
                    <a:p>
                      <a:pPr algn="ctr" fontAlgn="b"/>
                      <a:r>
                        <a:rPr lang="es-MX" sz="1500" b="1" u="none" strike="noStrike" dirty="0">
                          <a:solidFill>
                            <a:srgbClr val="FF0000"/>
                          </a:solidFill>
                          <a:effectLst/>
                        </a:rPr>
                        <a:t>2</a:t>
                      </a:r>
                      <a:endParaRPr lang="es-MX" sz="1500" b="1" i="0" u="none" strike="noStrike" dirty="0">
                        <a:solidFill>
                          <a:srgbClr val="FF0000"/>
                        </a:solidFill>
                        <a:effectLst/>
                        <a:latin typeface="+mn-lt"/>
                      </a:endParaRPr>
                    </a:p>
                  </a:txBody>
                  <a:tcPr marL="9525" marR="9525" marT="9525" marB="0" anchor="b"/>
                </a:tc>
                <a:tc>
                  <a:txBody>
                    <a:bodyPr/>
                    <a:lstStyle/>
                    <a:p>
                      <a:pPr algn="ctr" fontAlgn="b"/>
                      <a:r>
                        <a:rPr lang="es-MX" sz="1500" b="1" u="none" strike="noStrike" dirty="0">
                          <a:solidFill>
                            <a:srgbClr val="FF0000"/>
                          </a:solidFill>
                          <a:effectLst/>
                        </a:rPr>
                        <a:t>3</a:t>
                      </a:r>
                      <a:endParaRPr lang="es-MX" sz="1500" b="1" i="0" u="none" strike="noStrike" dirty="0">
                        <a:solidFill>
                          <a:srgbClr val="FF0000"/>
                        </a:solidFill>
                        <a:effectLst/>
                        <a:latin typeface="+mn-lt"/>
                      </a:endParaRPr>
                    </a:p>
                  </a:txBody>
                  <a:tcPr marL="9525" marR="9525" marT="9525" marB="0" anchor="b"/>
                </a:tc>
                <a:tc>
                  <a:txBody>
                    <a:bodyPr/>
                    <a:lstStyle/>
                    <a:p>
                      <a:pPr algn="ctr" fontAlgn="b"/>
                      <a:r>
                        <a:rPr lang="es-MX" sz="1500" b="1" u="none" strike="noStrike" dirty="0">
                          <a:solidFill>
                            <a:srgbClr val="FF0000"/>
                          </a:solidFill>
                          <a:effectLst/>
                        </a:rPr>
                        <a:t>4</a:t>
                      </a:r>
                      <a:endParaRPr lang="es-MX" sz="1500" b="1" i="0" u="none" strike="noStrike" dirty="0">
                        <a:solidFill>
                          <a:srgbClr val="FF0000"/>
                        </a:solidFill>
                        <a:effectLst/>
                        <a:latin typeface="+mn-lt"/>
                      </a:endParaRPr>
                    </a:p>
                  </a:txBody>
                  <a:tcPr marL="9525" marR="9525" marT="9525" marB="0" anchor="b"/>
                </a:tc>
                <a:tc>
                  <a:txBody>
                    <a:bodyPr/>
                    <a:lstStyle/>
                    <a:p>
                      <a:pPr algn="ctr" fontAlgn="b"/>
                      <a:r>
                        <a:rPr lang="es-MX" sz="1500" b="1" u="none" strike="noStrike" dirty="0">
                          <a:solidFill>
                            <a:srgbClr val="FF0000"/>
                          </a:solidFill>
                          <a:effectLst/>
                        </a:rPr>
                        <a:t>5</a:t>
                      </a:r>
                      <a:endParaRPr lang="es-MX" sz="1500" b="1" i="0" u="none" strike="noStrike" dirty="0">
                        <a:solidFill>
                          <a:srgbClr val="FF0000"/>
                        </a:solidFill>
                        <a:effectLst/>
                        <a:latin typeface="+mn-lt"/>
                      </a:endParaRPr>
                    </a:p>
                  </a:txBody>
                  <a:tcPr marL="9525" marR="9525" marT="9525" marB="0" anchor="b"/>
                </a:tc>
                <a:tc>
                  <a:txBody>
                    <a:bodyPr/>
                    <a:lstStyle/>
                    <a:p>
                      <a:pPr algn="ctr" fontAlgn="b"/>
                      <a:r>
                        <a:rPr lang="es-MX" sz="1500" b="1" u="none" strike="noStrike" dirty="0">
                          <a:solidFill>
                            <a:srgbClr val="FF0000"/>
                          </a:solidFill>
                          <a:effectLst/>
                        </a:rPr>
                        <a:t>6</a:t>
                      </a:r>
                      <a:endParaRPr lang="es-MX" sz="1500" b="1" i="0" u="none" strike="noStrike" dirty="0">
                        <a:solidFill>
                          <a:srgbClr val="FF0000"/>
                        </a:solidFill>
                        <a:effectLst/>
                        <a:latin typeface="+mn-lt"/>
                      </a:endParaRPr>
                    </a:p>
                  </a:txBody>
                  <a:tcPr marL="9525" marR="9525" marT="9525" marB="0" anchor="b"/>
                </a:tc>
                <a:tc>
                  <a:txBody>
                    <a:bodyPr/>
                    <a:lstStyle/>
                    <a:p>
                      <a:pPr algn="l" fontAlgn="b"/>
                      <a:endParaRPr lang="es-MX" sz="15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286641">
                <a:tc>
                  <a:txBody>
                    <a:bodyPr/>
                    <a:lstStyle/>
                    <a:p>
                      <a:pPr algn="ctr" fontAlgn="b"/>
                      <a:r>
                        <a:rPr lang="es-MX" sz="1500" u="none" strike="noStrike">
                          <a:effectLst/>
                        </a:rPr>
                        <a:t>0.5000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0.2500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-0.0938</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dirty="0">
                          <a:effectLst/>
                        </a:rPr>
                        <a:t>0.0938</a:t>
                      </a:r>
                      <a:endParaRPr lang="es-MX" sz="1500" b="0" i="0" u="none" strike="noStrike" dirty="0">
                        <a:solidFill>
                          <a:srgbClr val="000000"/>
                        </a:solidFill>
                        <a:effectLst/>
                        <a:latin typeface="+mn-lt"/>
                      </a:endParaRPr>
                    </a:p>
                  </a:txBody>
                  <a:tcPr marL="9525" marR="9525" marT="9525" marB="0" anchor="ctr"/>
                </a:tc>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l" fontAlgn="b"/>
                      <a:r>
                        <a:rPr lang="es-MX" sz="1500" b="1" u="none" strike="noStrike" dirty="0">
                          <a:solidFill>
                            <a:srgbClr val="FF0000"/>
                          </a:solidFill>
                          <a:effectLst/>
                        </a:rPr>
                        <a:t>1</a:t>
                      </a:r>
                      <a:endParaRPr lang="es-MX" sz="1500" b="1"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1"/>
                  </a:ext>
                </a:extLst>
              </a:tr>
              <a:tr h="286641">
                <a:tc>
                  <a:txBody>
                    <a:bodyPr/>
                    <a:lstStyle/>
                    <a:p>
                      <a:pPr algn="ctr" fontAlgn="b"/>
                      <a:r>
                        <a:rPr lang="es-MX" sz="1500" u="none" strike="noStrike">
                          <a:effectLst/>
                        </a:rPr>
                        <a:t>0.2500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0.8333</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-0.0938</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0.0521</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0.1667</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0.0417</a:t>
                      </a:r>
                      <a:endParaRPr lang="es-MX" sz="1500" b="0" i="0" u="none" strike="noStrike">
                        <a:solidFill>
                          <a:srgbClr val="000000"/>
                        </a:solidFill>
                        <a:effectLst/>
                        <a:latin typeface="+mn-lt"/>
                      </a:endParaRPr>
                    </a:p>
                  </a:txBody>
                  <a:tcPr marL="9525" marR="9525" marT="9525" marB="0" anchor="ctr"/>
                </a:tc>
                <a:tc>
                  <a:txBody>
                    <a:bodyPr/>
                    <a:lstStyle/>
                    <a:p>
                      <a:pPr algn="l" fontAlgn="ctr"/>
                      <a:r>
                        <a:rPr lang="es-MX" sz="1500" b="1" u="none" strike="noStrike" dirty="0">
                          <a:solidFill>
                            <a:srgbClr val="FF0000"/>
                          </a:solidFill>
                          <a:effectLst/>
                        </a:rPr>
                        <a:t>2</a:t>
                      </a:r>
                      <a:endParaRPr lang="es-MX" sz="15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2"/>
                  </a:ext>
                </a:extLst>
              </a:tr>
              <a:tr h="286641">
                <a:tc>
                  <a:txBody>
                    <a:bodyPr/>
                    <a:lstStyle/>
                    <a:p>
                      <a:pPr algn="ctr" fontAlgn="b"/>
                      <a:r>
                        <a:rPr lang="es-MX" sz="1500" u="none" strike="noStrike">
                          <a:effectLst/>
                        </a:rPr>
                        <a:t>-0.0938</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-0.0938</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0.0234</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-0.0234</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dirty="0">
                          <a:effectLst/>
                        </a:rPr>
                        <a:t>0</a:t>
                      </a:r>
                      <a:endParaRPr lang="es-MX" sz="1500" b="0" i="0" u="none" strike="noStrike" dirty="0">
                        <a:solidFill>
                          <a:srgbClr val="000000"/>
                        </a:solidFill>
                        <a:effectLst/>
                        <a:latin typeface="+mn-lt"/>
                      </a:endParaRPr>
                    </a:p>
                  </a:txBody>
                  <a:tcPr marL="9525" marR="9525" marT="9525" marB="0" anchor="ctr"/>
                </a:tc>
                <a:tc>
                  <a:txBody>
                    <a:bodyPr/>
                    <a:lstStyle/>
                    <a:p>
                      <a:pPr algn="l" fontAlgn="ctr"/>
                      <a:r>
                        <a:rPr lang="es-MX" sz="1500" b="1" u="none" strike="noStrike" dirty="0">
                          <a:solidFill>
                            <a:srgbClr val="FF0000"/>
                          </a:solidFill>
                          <a:effectLst/>
                        </a:rPr>
                        <a:t>3</a:t>
                      </a:r>
                      <a:endParaRPr lang="es-MX" sz="15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3"/>
                  </a:ext>
                </a:extLst>
              </a:tr>
              <a:tr h="286641">
                <a:tc>
                  <a:txBody>
                    <a:bodyPr/>
                    <a:lstStyle/>
                    <a:p>
                      <a:pPr algn="ctr" fontAlgn="b"/>
                      <a:r>
                        <a:rPr lang="es-MX" sz="1500" u="none" strike="noStrike">
                          <a:effectLst/>
                        </a:rPr>
                        <a:t>0.0417</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0.0521</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-0.0234</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0.0304</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-0.0417</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-0.0069</a:t>
                      </a:r>
                      <a:endParaRPr lang="es-MX" sz="1500" b="0" i="0" u="none" strike="noStrike">
                        <a:solidFill>
                          <a:srgbClr val="000000"/>
                        </a:solidFill>
                        <a:effectLst/>
                        <a:latin typeface="+mn-lt"/>
                      </a:endParaRPr>
                    </a:p>
                  </a:txBody>
                  <a:tcPr marL="9525" marR="9525" marT="9525" marB="0" anchor="ctr"/>
                </a:tc>
                <a:tc>
                  <a:txBody>
                    <a:bodyPr/>
                    <a:lstStyle/>
                    <a:p>
                      <a:pPr algn="l" fontAlgn="ctr"/>
                      <a:r>
                        <a:rPr lang="es-MX" sz="1500" b="1" u="none" strike="noStrike" dirty="0">
                          <a:solidFill>
                            <a:srgbClr val="FF0000"/>
                          </a:solidFill>
                          <a:effectLst/>
                        </a:rPr>
                        <a:t>4</a:t>
                      </a:r>
                      <a:endParaRPr lang="es-MX" sz="15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4"/>
                  </a:ext>
                </a:extLst>
              </a:tr>
              <a:tr h="286641">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0.1667</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dirty="0">
                          <a:effectLst/>
                        </a:rPr>
                        <a:t>-0.0417</a:t>
                      </a:r>
                      <a:endParaRPr lang="es-MX" sz="1500" b="0" i="0" u="none" strike="noStrike" dirty="0">
                        <a:solidFill>
                          <a:srgbClr val="000000"/>
                        </a:solidFill>
                        <a:effectLst/>
                        <a:latin typeface="+mn-lt"/>
                      </a:endParaRPr>
                    </a:p>
                  </a:txBody>
                  <a:tcPr marL="9525" marR="9525" marT="9525" marB="0" anchor="ctr"/>
                </a:tc>
                <a:tc>
                  <a:txBody>
                    <a:bodyPr/>
                    <a:lstStyle/>
                    <a:p>
                      <a:pPr algn="ctr" fontAlgn="b"/>
                      <a:r>
                        <a:rPr lang="es-MX" sz="1500" u="none" strike="noStrike">
                          <a:effectLst/>
                        </a:rPr>
                        <a:t>0.3333</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0.0417</a:t>
                      </a:r>
                      <a:endParaRPr lang="es-MX" sz="1500" b="0" i="0" u="none" strike="noStrike">
                        <a:solidFill>
                          <a:srgbClr val="000000"/>
                        </a:solidFill>
                        <a:effectLst/>
                        <a:latin typeface="+mn-lt"/>
                      </a:endParaRPr>
                    </a:p>
                  </a:txBody>
                  <a:tcPr marL="9525" marR="9525" marT="9525" marB="0" anchor="ctr"/>
                </a:tc>
                <a:tc>
                  <a:txBody>
                    <a:bodyPr/>
                    <a:lstStyle/>
                    <a:p>
                      <a:pPr algn="l" fontAlgn="ctr"/>
                      <a:r>
                        <a:rPr lang="es-MX" sz="1500" b="1" u="none" strike="noStrike" dirty="0">
                          <a:solidFill>
                            <a:srgbClr val="FF0000"/>
                          </a:solidFill>
                          <a:effectLst/>
                        </a:rPr>
                        <a:t>5</a:t>
                      </a:r>
                      <a:endParaRPr lang="es-MX" sz="15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5"/>
                  </a:ext>
                </a:extLst>
              </a:tr>
              <a:tr h="286641">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0.0417</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-0.0069</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a:effectLst/>
                        </a:rPr>
                        <a:t>0.0417</a:t>
                      </a:r>
                      <a:endParaRPr lang="es-MX" sz="1500" b="0" i="0" u="none" strike="noStrike">
                        <a:solidFill>
                          <a:srgbClr val="000000"/>
                        </a:solidFill>
                        <a:effectLst/>
                        <a:latin typeface="+mn-lt"/>
                      </a:endParaRPr>
                    </a:p>
                  </a:txBody>
                  <a:tcPr marL="9525" marR="9525" marT="9525" marB="0" anchor="ctr"/>
                </a:tc>
                <a:tc>
                  <a:txBody>
                    <a:bodyPr/>
                    <a:lstStyle/>
                    <a:p>
                      <a:pPr algn="ctr" fontAlgn="b"/>
                      <a:r>
                        <a:rPr lang="es-MX" sz="1500" u="none" strike="noStrike" dirty="0">
                          <a:effectLst/>
                        </a:rPr>
                        <a:t>0.0069</a:t>
                      </a:r>
                      <a:endParaRPr lang="es-MX" sz="1500" b="0" i="0" u="none" strike="noStrike" dirty="0">
                        <a:solidFill>
                          <a:srgbClr val="000000"/>
                        </a:solidFill>
                        <a:effectLst/>
                        <a:latin typeface="+mn-lt"/>
                      </a:endParaRPr>
                    </a:p>
                  </a:txBody>
                  <a:tcPr marL="9525" marR="9525" marT="9525" marB="0" anchor="ctr"/>
                </a:tc>
                <a:tc>
                  <a:txBody>
                    <a:bodyPr/>
                    <a:lstStyle/>
                    <a:p>
                      <a:pPr algn="l" fontAlgn="ctr"/>
                      <a:r>
                        <a:rPr lang="es-MX" sz="1500" b="1" u="none" strike="noStrike" dirty="0">
                          <a:solidFill>
                            <a:srgbClr val="FF0000"/>
                          </a:solidFill>
                          <a:effectLst/>
                        </a:rPr>
                        <a:t>6</a:t>
                      </a:r>
                      <a:endParaRPr lang="es-MX" sz="15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6"/>
                  </a:ext>
                </a:extLst>
              </a:tr>
            </a:tbl>
          </a:graphicData>
        </a:graphic>
      </p:graphicFrame>
      <p:sp>
        <p:nvSpPr>
          <p:cNvPr id="18" name="CuadroTexto 17"/>
          <p:cNvSpPr txBox="1"/>
          <p:nvPr/>
        </p:nvSpPr>
        <p:spPr>
          <a:xfrm>
            <a:off x="2802999" y="4963521"/>
            <a:ext cx="814604" cy="369332"/>
          </a:xfrm>
          <a:prstGeom prst="rect">
            <a:avLst/>
          </a:prstGeom>
          <a:noFill/>
        </p:spPr>
        <p:txBody>
          <a:bodyPr wrap="square" rtlCol="0">
            <a:spAutoFit/>
          </a:bodyPr>
          <a:lstStyle/>
          <a:p>
            <a:r>
              <a:rPr lang="es-MX" dirty="0"/>
              <a:t>K =</a:t>
            </a:r>
          </a:p>
        </p:txBody>
      </p:sp>
      <p:sp>
        <p:nvSpPr>
          <p:cNvPr id="19" name="41 Corchetes"/>
          <p:cNvSpPr/>
          <p:nvPr/>
        </p:nvSpPr>
        <p:spPr>
          <a:xfrm>
            <a:off x="2612232" y="2548382"/>
            <a:ext cx="3397864" cy="1296144"/>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0" name="41 Corchetes"/>
          <p:cNvSpPr/>
          <p:nvPr/>
        </p:nvSpPr>
        <p:spPr>
          <a:xfrm>
            <a:off x="6816080" y="2499129"/>
            <a:ext cx="3325856" cy="1296144"/>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1" name="41 Corchetes"/>
          <p:cNvSpPr/>
          <p:nvPr/>
        </p:nvSpPr>
        <p:spPr>
          <a:xfrm>
            <a:off x="3528402" y="4380884"/>
            <a:ext cx="5088026" cy="173522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2"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Tree>
    <p:extLst>
      <p:ext uri="{BB962C8B-B14F-4D97-AF65-F5344CB8AC3E}">
        <p14:creationId xmlns:p14="http://schemas.microsoft.com/office/powerpoint/2010/main" val="2830636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28</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5027689" y="1757044"/>
            <a:ext cx="4824536" cy="369332"/>
          </a:xfrm>
          <a:prstGeom prst="rect">
            <a:avLst/>
          </a:prstGeom>
          <a:noFill/>
        </p:spPr>
        <p:txBody>
          <a:bodyPr wrap="square" rtlCol="0">
            <a:spAutoFit/>
          </a:bodyPr>
          <a:lstStyle/>
          <a:p>
            <a:r>
              <a:rPr lang="es-MX" dirty="0"/>
              <a:t>Mediante la ecuación [14-14]</a:t>
            </a:r>
          </a:p>
        </p:txBody>
      </p:sp>
      <p:sp>
        <p:nvSpPr>
          <p:cNvPr id="3" name="CuadroTexto 2"/>
          <p:cNvSpPr txBox="1"/>
          <p:nvPr/>
        </p:nvSpPr>
        <p:spPr>
          <a:xfrm>
            <a:off x="8375564" y="1757044"/>
            <a:ext cx="1064402" cy="369332"/>
          </a:xfrm>
          <a:prstGeom prst="rect">
            <a:avLst/>
          </a:prstGeom>
          <a:solidFill>
            <a:srgbClr val="FFFF99"/>
          </a:solidFill>
        </p:spPr>
        <p:txBody>
          <a:bodyPr wrap="square" rtlCol="0">
            <a:spAutoFit/>
          </a:bodyPr>
          <a:lstStyle/>
          <a:p>
            <a:r>
              <a:rPr lang="es-MX" dirty="0"/>
              <a:t>Q = KD</a:t>
            </a:r>
          </a:p>
        </p:txBody>
      </p:sp>
      <p:graphicFrame>
        <p:nvGraphicFramePr>
          <p:cNvPr id="4" name="Tabla 3"/>
          <p:cNvGraphicFramePr>
            <a:graphicFrameLocks noGrp="1"/>
          </p:cNvGraphicFramePr>
          <p:nvPr>
            <p:extLst>
              <p:ext uri="{D42A27DB-BD31-4B8C-83A1-F6EECF244321}">
                <p14:modId xmlns:p14="http://schemas.microsoft.com/office/powerpoint/2010/main" val="1783502570"/>
              </p:ext>
            </p:extLst>
          </p:nvPr>
        </p:nvGraphicFramePr>
        <p:xfrm>
          <a:off x="1686711" y="3818599"/>
          <a:ext cx="8058920" cy="2218244"/>
        </p:xfrm>
        <a:graphic>
          <a:graphicData uri="http://schemas.openxmlformats.org/drawingml/2006/table">
            <a:tbl>
              <a:tblPr>
                <a:tableStyleId>{2D5ABB26-0587-4C30-8999-92F81FD0307C}</a:tableStyleId>
              </a:tblPr>
              <a:tblGrid>
                <a:gridCol w="805892">
                  <a:extLst>
                    <a:ext uri="{9D8B030D-6E8A-4147-A177-3AD203B41FA5}">
                      <a16:colId xmlns:a16="http://schemas.microsoft.com/office/drawing/2014/main" val="20000"/>
                    </a:ext>
                  </a:extLst>
                </a:gridCol>
                <a:gridCol w="805892">
                  <a:extLst>
                    <a:ext uri="{9D8B030D-6E8A-4147-A177-3AD203B41FA5}">
                      <a16:colId xmlns:a16="http://schemas.microsoft.com/office/drawing/2014/main" val="20001"/>
                    </a:ext>
                  </a:extLst>
                </a:gridCol>
                <a:gridCol w="805892">
                  <a:extLst>
                    <a:ext uri="{9D8B030D-6E8A-4147-A177-3AD203B41FA5}">
                      <a16:colId xmlns:a16="http://schemas.microsoft.com/office/drawing/2014/main" val="20002"/>
                    </a:ext>
                  </a:extLst>
                </a:gridCol>
                <a:gridCol w="805892">
                  <a:extLst>
                    <a:ext uri="{9D8B030D-6E8A-4147-A177-3AD203B41FA5}">
                      <a16:colId xmlns:a16="http://schemas.microsoft.com/office/drawing/2014/main" val="20003"/>
                    </a:ext>
                  </a:extLst>
                </a:gridCol>
                <a:gridCol w="805892">
                  <a:extLst>
                    <a:ext uri="{9D8B030D-6E8A-4147-A177-3AD203B41FA5}">
                      <a16:colId xmlns:a16="http://schemas.microsoft.com/office/drawing/2014/main" val="20004"/>
                    </a:ext>
                  </a:extLst>
                </a:gridCol>
                <a:gridCol w="805892">
                  <a:extLst>
                    <a:ext uri="{9D8B030D-6E8A-4147-A177-3AD203B41FA5}">
                      <a16:colId xmlns:a16="http://schemas.microsoft.com/office/drawing/2014/main" val="20005"/>
                    </a:ext>
                  </a:extLst>
                </a:gridCol>
                <a:gridCol w="805892">
                  <a:extLst>
                    <a:ext uri="{9D8B030D-6E8A-4147-A177-3AD203B41FA5}">
                      <a16:colId xmlns:a16="http://schemas.microsoft.com/office/drawing/2014/main" val="20006"/>
                    </a:ext>
                  </a:extLst>
                </a:gridCol>
                <a:gridCol w="805892">
                  <a:extLst>
                    <a:ext uri="{9D8B030D-6E8A-4147-A177-3AD203B41FA5}">
                      <a16:colId xmlns:a16="http://schemas.microsoft.com/office/drawing/2014/main" val="20007"/>
                    </a:ext>
                  </a:extLst>
                </a:gridCol>
                <a:gridCol w="344132">
                  <a:extLst>
                    <a:ext uri="{9D8B030D-6E8A-4147-A177-3AD203B41FA5}">
                      <a16:colId xmlns:a16="http://schemas.microsoft.com/office/drawing/2014/main" val="20008"/>
                    </a:ext>
                  </a:extLst>
                </a:gridCol>
                <a:gridCol w="1267652">
                  <a:extLst>
                    <a:ext uri="{9D8B030D-6E8A-4147-A177-3AD203B41FA5}">
                      <a16:colId xmlns:a16="http://schemas.microsoft.com/office/drawing/2014/main" val="20009"/>
                    </a:ext>
                  </a:extLst>
                </a:gridCol>
              </a:tblGrid>
              <a:tr h="316892">
                <a:tc>
                  <a:txBody>
                    <a:bodyPr/>
                    <a:lstStyle/>
                    <a:p>
                      <a:pPr algn="ctr" fontAlgn="b"/>
                      <a:endParaRPr lang="es-MX" sz="1400" b="0" i="0" u="none" strike="noStrike" dirty="0">
                        <a:solidFill>
                          <a:srgbClr val="000000"/>
                        </a:solidFill>
                        <a:effectLst/>
                        <a:latin typeface="+mn-lt"/>
                      </a:endParaRPr>
                    </a:p>
                  </a:txBody>
                  <a:tcPr marL="9525" marR="9525" marT="9525" marB="0" anchor="ctr"/>
                </a:tc>
                <a:tc>
                  <a:txBody>
                    <a:bodyPr/>
                    <a:lstStyle/>
                    <a:p>
                      <a:pPr algn="ctr" fontAlgn="b"/>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b="1" u="none" strike="noStrike" dirty="0">
                          <a:solidFill>
                            <a:srgbClr val="FF0000"/>
                          </a:solidFill>
                          <a:effectLst/>
                        </a:rPr>
                        <a:t>1</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2</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3</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4</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5</a:t>
                      </a:r>
                      <a:endParaRPr lang="es-MX" sz="1400" b="1" i="0" u="none" strike="noStrike" dirty="0">
                        <a:solidFill>
                          <a:srgbClr val="FF0000"/>
                        </a:solidFill>
                        <a:effectLst/>
                        <a:latin typeface="+mn-lt"/>
                      </a:endParaRPr>
                    </a:p>
                  </a:txBody>
                  <a:tcPr marL="9525" marR="9525" marT="9525" marB="0" anchor="b"/>
                </a:tc>
                <a:tc>
                  <a:txBody>
                    <a:bodyPr/>
                    <a:lstStyle/>
                    <a:p>
                      <a:pPr algn="ctr" fontAlgn="b"/>
                      <a:r>
                        <a:rPr lang="es-MX" sz="1400" b="1" u="none" strike="noStrike" dirty="0">
                          <a:solidFill>
                            <a:srgbClr val="FF0000"/>
                          </a:solidFill>
                          <a:effectLst/>
                        </a:rPr>
                        <a:t>6</a:t>
                      </a:r>
                      <a:endParaRPr lang="es-MX" sz="1400" b="1" i="0" u="none" strike="noStrike" dirty="0">
                        <a:solidFill>
                          <a:srgbClr val="FF0000"/>
                        </a:solidFill>
                        <a:effectLst/>
                        <a:latin typeface="+mn-lt"/>
                      </a:endParaRPr>
                    </a:p>
                  </a:txBody>
                  <a:tcPr marL="9525" marR="9525" marT="9525" marB="0" anchor="b"/>
                </a:tc>
                <a:tc>
                  <a:txBody>
                    <a:bodyPr/>
                    <a:lstStyle/>
                    <a:p>
                      <a:pPr algn="ctr" fontAlgn="b"/>
                      <a:endParaRPr lang="es-MX" sz="1400" b="1" i="0" u="none" strike="noStrike">
                        <a:solidFill>
                          <a:srgbClr val="000000"/>
                        </a:solidFill>
                        <a:effectLst/>
                        <a:latin typeface="+mn-lt"/>
                      </a:endParaRPr>
                    </a:p>
                  </a:txBody>
                  <a:tcPr marL="9525" marR="9525" marT="9525" marB="0" anchor="ctr"/>
                </a:tc>
                <a:tc>
                  <a:txBody>
                    <a:bodyPr/>
                    <a:lstStyle/>
                    <a:p>
                      <a:pPr algn="ctr" fontAlgn="b"/>
                      <a:endParaRPr lang="es-MX" sz="14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316892">
                <a:tc>
                  <a:txBody>
                    <a:bodyPr/>
                    <a:lstStyle/>
                    <a:p>
                      <a:pPr algn="ctr" fontAlgn="b"/>
                      <a:r>
                        <a:rPr lang="es-MX" sz="1400" u="none" strike="noStrike">
                          <a:effectLst/>
                        </a:rPr>
                        <a:t>20</a:t>
                      </a:r>
                      <a:endParaRPr lang="es-MX" sz="1400" b="0" i="0" u="none" strike="noStrike">
                        <a:solidFill>
                          <a:srgbClr val="000000"/>
                        </a:solidFill>
                        <a:effectLst/>
                        <a:latin typeface="+mn-lt"/>
                      </a:endParaRPr>
                    </a:p>
                  </a:txBody>
                  <a:tcPr marL="9525" marR="9525" marT="9525" marB="0" anchor="ctr"/>
                </a:tc>
                <a:tc>
                  <a:txBody>
                    <a:bodyPr/>
                    <a:lstStyle/>
                    <a:p>
                      <a:pPr algn="ctr" fontAlgn="b"/>
                      <a:endParaRPr lang="es-MX" sz="1400" b="1"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0.5000</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0.2500</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-0.0938</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1</a:t>
                      </a:r>
                      <a:endParaRPr lang="es-MX" sz="1400" b="1"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D1</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1"/>
                  </a:ext>
                </a:extLst>
              </a:tr>
              <a:tr h="316892">
                <a:tc>
                  <a:txBody>
                    <a:bodyPr/>
                    <a:lstStyle/>
                    <a:p>
                      <a:pPr algn="ctr" fontAlgn="b"/>
                      <a:r>
                        <a:rPr lang="es-MX" sz="1400" u="none" strike="noStrike">
                          <a:effectLst/>
                        </a:rPr>
                        <a:t>72</a:t>
                      </a:r>
                      <a:endParaRPr lang="es-MX" sz="1400" b="0" i="0" u="none" strike="noStrike">
                        <a:solidFill>
                          <a:srgbClr val="000000"/>
                        </a:solidFill>
                        <a:effectLst/>
                        <a:latin typeface="+mn-lt"/>
                      </a:endParaRPr>
                    </a:p>
                  </a:txBody>
                  <a:tcPr marL="9525" marR="9525" marT="9525" marB="0" anchor="ctr"/>
                </a:tc>
                <a:tc>
                  <a:txBody>
                    <a:bodyPr/>
                    <a:lstStyle/>
                    <a:p>
                      <a:pPr algn="ctr" fontAlgn="ctr"/>
                      <a:endParaRPr lang="es-MX" sz="1400" b="1"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0.2500</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0.8333</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-0.0938</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0.0521</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0.1667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ctr"/>
                      <a:r>
                        <a:rPr lang="es-MX" sz="1400" u="none" strike="noStrike">
                          <a:effectLst/>
                        </a:rPr>
                        <a:t>2</a:t>
                      </a:r>
                      <a:endParaRPr lang="es-MX" sz="1400" b="1" i="0" u="none" strike="noStrike">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D2</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2"/>
                  </a:ext>
                </a:extLst>
              </a:tr>
              <a:tr h="316892">
                <a:tc>
                  <a:txBody>
                    <a:bodyPr/>
                    <a:lstStyle/>
                    <a:p>
                      <a:pPr algn="ctr" fontAlgn="b"/>
                      <a:r>
                        <a:rPr lang="es-MX" sz="1400" u="none" strike="noStrike">
                          <a:effectLst/>
                        </a:rPr>
                        <a:t>Q3</a:t>
                      </a:r>
                      <a:endParaRPr lang="es-MX" sz="1400" b="0" i="0" u="none" strike="noStrike">
                        <a:solidFill>
                          <a:srgbClr val="000000"/>
                        </a:solidFill>
                        <a:effectLst/>
                        <a:latin typeface="+mn-lt"/>
                      </a:endParaRPr>
                    </a:p>
                  </a:txBody>
                  <a:tcPr marL="9525" marR="9525" marT="9525" marB="0" anchor="ctr"/>
                </a:tc>
                <a:tc rowSpan="2">
                  <a:txBody>
                    <a:bodyPr/>
                    <a:lstStyle/>
                    <a:p>
                      <a:pPr algn="ctr" fontAlgn="ctr"/>
                      <a:r>
                        <a:rPr lang="es-MX" sz="1400" u="none" strike="noStrike">
                          <a:effectLst/>
                        </a:rPr>
                        <a:t>=</a:t>
                      </a:r>
                      <a:endParaRPr lang="es-MX" sz="1400" b="1"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-0.0938</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0.0234</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-0.0234</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a:t>
                      </a:r>
                      <a:endParaRPr lang="es-MX" sz="1400" b="0" i="0" u="none" strike="noStrike">
                        <a:solidFill>
                          <a:srgbClr val="000000"/>
                        </a:solidFill>
                        <a:effectLst/>
                        <a:latin typeface="+mn-lt"/>
                      </a:endParaRPr>
                    </a:p>
                  </a:txBody>
                  <a:tcPr marL="9525" marR="9525" marT="9525" marB="0" anchor="ctr"/>
                </a:tc>
                <a:tc>
                  <a:txBody>
                    <a:bodyPr/>
                    <a:lstStyle/>
                    <a:p>
                      <a:pPr algn="ctr" fontAlgn="ctr"/>
                      <a:r>
                        <a:rPr lang="es-MX" sz="1400" u="none" strike="noStrike">
                          <a:effectLst/>
                        </a:rPr>
                        <a:t>3</a:t>
                      </a:r>
                      <a:endParaRPr lang="es-MX" sz="1400" b="1" i="0" u="none" strike="noStrike">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0</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3"/>
                  </a:ext>
                </a:extLst>
              </a:tr>
              <a:tr h="316892">
                <a:tc>
                  <a:txBody>
                    <a:bodyPr/>
                    <a:lstStyle/>
                    <a:p>
                      <a:pPr algn="ctr" fontAlgn="b"/>
                      <a:r>
                        <a:rPr lang="es-MX" sz="1400" u="none" strike="noStrike">
                          <a:effectLst/>
                        </a:rPr>
                        <a:t>Q4</a:t>
                      </a:r>
                      <a:endParaRPr lang="es-MX" sz="1400" b="0" i="0" u="none" strike="noStrike">
                        <a:solidFill>
                          <a:srgbClr val="000000"/>
                        </a:solidFill>
                        <a:effectLst/>
                        <a:latin typeface="+mn-lt"/>
                      </a:endParaRPr>
                    </a:p>
                  </a:txBody>
                  <a:tcPr marL="9525" marR="9525" marT="9525" marB="0" anchor="ctr"/>
                </a:tc>
                <a:tc vMerge="1">
                  <a:txBody>
                    <a:bodyPr/>
                    <a:lstStyle/>
                    <a:p>
                      <a:endParaRPr lang="es-MX"/>
                    </a:p>
                  </a:txBody>
                  <a:tcP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0.0521</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-0.0234</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0.0304</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a:effectLst/>
                        </a:rPr>
                        <a:t>-0.0069</a:t>
                      </a:r>
                      <a:endParaRPr lang="es-MX" sz="1400" b="0" i="0" u="none" strike="noStrike">
                        <a:solidFill>
                          <a:srgbClr val="000000"/>
                        </a:solidFill>
                        <a:effectLst/>
                        <a:latin typeface="+mn-lt"/>
                      </a:endParaRPr>
                    </a:p>
                  </a:txBody>
                  <a:tcPr marL="9525" marR="9525" marT="9525" marB="0" anchor="ctr"/>
                </a:tc>
                <a:tc>
                  <a:txBody>
                    <a:bodyPr/>
                    <a:lstStyle/>
                    <a:p>
                      <a:pPr algn="ctr" fontAlgn="ctr"/>
                      <a:r>
                        <a:rPr lang="es-MX" sz="1400" u="none" strike="noStrike">
                          <a:effectLst/>
                        </a:rPr>
                        <a:t>4</a:t>
                      </a:r>
                      <a:endParaRPr lang="es-MX" sz="1400" b="1" i="0" u="none" strike="noStrike">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0</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4"/>
                  </a:ext>
                </a:extLst>
              </a:tr>
              <a:tr h="316892">
                <a:tc>
                  <a:txBody>
                    <a:bodyPr/>
                    <a:lstStyle/>
                    <a:p>
                      <a:pPr algn="ctr" fontAlgn="b"/>
                      <a:r>
                        <a:rPr lang="es-MX" sz="1400" u="none" strike="noStrike">
                          <a:effectLst/>
                        </a:rPr>
                        <a:t>Q5</a:t>
                      </a:r>
                      <a:endParaRPr lang="es-MX" sz="1400" b="0" i="0" u="none" strike="noStrike">
                        <a:solidFill>
                          <a:srgbClr val="000000"/>
                        </a:solidFill>
                        <a:effectLst/>
                        <a:latin typeface="+mn-lt"/>
                      </a:endParaRPr>
                    </a:p>
                  </a:txBody>
                  <a:tcPr marL="9525" marR="9525" marT="9525" marB="0" anchor="ctr"/>
                </a:tc>
                <a:tc>
                  <a:txBody>
                    <a:bodyPr/>
                    <a:lstStyle/>
                    <a:p>
                      <a:pPr algn="ctr" fontAlgn="ctr"/>
                      <a:endParaRPr lang="es-MX" sz="1400" b="1"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0.1667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0.3333</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ctr" fontAlgn="ctr"/>
                      <a:r>
                        <a:rPr lang="es-MX" sz="1400" u="none" strike="noStrike" dirty="0">
                          <a:effectLst/>
                        </a:rPr>
                        <a:t>5</a:t>
                      </a:r>
                      <a:endParaRPr lang="es-MX" sz="1400" b="1" i="0" u="none" strike="noStrike" dirty="0">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0</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5"/>
                  </a:ext>
                </a:extLst>
              </a:tr>
              <a:tr h="316892">
                <a:tc>
                  <a:txBody>
                    <a:bodyPr/>
                    <a:lstStyle/>
                    <a:p>
                      <a:pPr algn="ctr" fontAlgn="b"/>
                      <a:r>
                        <a:rPr lang="es-MX" sz="1400" u="none" strike="noStrike">
                          <a:effectLst/>
                        </a:rPr>
                        <a:t>Q6</a:t>
                      </a:r>
                      <a:endParaRPr lang="es-MX" sz="1400" b="0" i="0" u="none" strike="noStrike">
                        <a:solidFill>
                          <a:srgbClr val="000000"/>
                        </a:solidFill>
                        <a:effectLst/>
                        <a:latin typeface="+mn-lt"/>
                      </a:endParaRPr>
                    </a:p>
                  </a:txBody>
                  <a:tcPr marL="9525" marR="9525" marT="9525" marB="0" anchor="ctr"/>
                </a:tc>
                <a:tc>
                  <a:txBody>
                    <a:bodyPr/>
                    <a:lstStyle/>
                    <a:p>
                      <a:pPr algn="ctr" fontAlgn="ctr"/>
                      <a:endParaRPr lang="es-MX" sz="1400" b="1"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0.0417</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a:effectLst/>
                        </a:rPr>
                        <a:t>-0.0069</a:t>
                      </a:r>
                      <a:endParaRPr lang="es-MX" sz="1400" b="0" i="0" u="none" strike="noStrike">
                        <a:solidFill>
                          <a:srgbClr val="000000"/>
                        </a:solidFill>
                        <a:effectLst/>
                        <a:latin typeface="+mn-lt"/>
                      </a:endParaRPr>
                    </a:p>
                  </a:txBody>
                  <a:tcPr marL="9525" marR="9525" marT="9525" marB="0" anchor="ctr"/>
                </a:tc>
                <a:tc>
                  <a:txBody>
                    <a:bodyPr/>
                    <a:lstStyle/>
                    <a:p>
                      <a:pPr algn="ctr" fontAlgn="b"/>
                      <a:r>
                        <a:rPr lang="es-MX" sz="1400" u="none" strike="noStrike" dirty="0">
                          <a:effectLst/>
                        </a:rPr>
                        <a:t>0.0417</a:t>
                      </a:r>
                      <a:endParaRPr lang="es-MX" sz="1400" b="0" i="0" u="none" strike="noStrike" dirty="0">
                        <a:solidFill>
                          <a:srgbClr val="000000"/>
                        </a:solidFill>
                        <a:effectLst/>
                        <a:latin typeface="+mn-lt"/>
                      </a:endParaRPr>
                    </a:p>
                  </a:txBody>
                  <a:tcPr marL="9525" marR="9525" marT="9525" marB="0" anchor="ctr"/>
                </a:tc>
                <a:tc>
                  <a:txBody>
                    <a:bodyPr/>
                    <a:lstStyle/>
                    <a:p>
                      <a:pPr algn="ctr" fontAlgn="b"/>
                      <a:r>
                        <a:rPr lang="es-MX" sz="1400" u="none" strike="noStrike" dirty="0">
                          <a:effectLst/>
                        </a:rPr>
                        <a:t>0.0069</a:t>
                      </a:r>
                      <a:endParaRPr lang="es-MX" sz="1400" b="0" i="0" u="none" strike="noStrike" dirty="0">
                        <a:solidFill>
                          <a:srgbClr val="000000"/>
                        </a:solidFill>
                        <a:effectLst/>
                        <a:latin typeface="+mn-lt"/>
                      </a:endParaRPr>
                    </a:p>
                  </a:txBody>
                  <a:tcPr marL="9525" marR="9525" marT="9525" marB="0" anchor="ctr"/>
                </a:tc>
                <a:tc>
                  <a:txBody>
                    <a:bodyPr/>
                    <a:lstStyle/>
                    <a:p>
                      <a:pPr algn="ctr" fontAlgn="ctr"/>
                      <a:r>
                        <a:rPr lang="es-MX" sz="1400" u="none" strike="noStrike">
                          <a:effectLst/>
                        </a:rPr>
                        <a:t>6</a:t>
                      </a:r>
                      <a:endParaRPr lang="es-MX" sz="1400" b="1" i="0" u="none" strike="noStrike">
                        <a:solidFill>
                          <a:srgbClr val="000000"/>
                        </a:solidFill>
                        <a:effectLst/>
                        <a:latin typeface="+mn-lt"/>
                      </a:endParaRPr>
                    </a:p>
                  </a:txBody>
                  <a:tcPr marL="9525" marR="9525" marT="9525" marB="0" anchor="ctr"/>
                </a:tc>
                <a:tc>
                  <a:txBody>
                    <a:bodyPr/>
                    <a:lstStyle/>
                    <a:p>
                      <a:pPr algn="l" fontAlgn="b"/>
                      <a:r>
                        <a:rPr lang="es-MX" sz="1400" b="1" u="none" strike="noStrike" dirty="0">
                          <a:solidFill>
                            <a:srgbClr val="FF0000"/>
                          </a:solidFill>
                          <a:effectLst/>
                        </a:rPr>
                        <a:t>0</a:t>
                      </a:r>
                      <a:endParaRPr lang="es-MX" sz="1400" b="1" i="0" u="none" strike="noStrike" dirty="0">
                        <a:solidFill>
                          <a:srgbClr val="FF0000"/>
                        </a:solidFill>
                        <a:effectLst/>
                        <a:latin typeface="+mn-lt"/>
                      </a:endParaRP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33428152"/>
              </p:ext>
            </p:extLst>
          </p:nvPr>
        </p:nvGraphicFramePr>
        <p:xfrm>
          <a:off x="7554866" y="2420888"/>
          <a:ext cx="2286000" cy="567044"/>
        </p:xfrm>
        <a:graphic>
          <a:graphicData uri="http://schemas.openxmlformats.org/drawingml/2006/table">
            <a:tbl>
              <a:tblPr>
                <a:tableStyleId>{2D5ABB26-0587-4C30-8999-92F81FD0307C}</a:tableStyleId>
              </a:tblPr>
              <a:tblGrid>
                <a:gridCol w="762000">
                  <a:extLst>
                    <a:ext uri="{9D8B030D-6E8A-4147-A177-3AD203B41FA5}">
                      <a16:colId xmlns:a16="http://schemas.microsoft.com/office/drawing/2014/main" val="20000"/>
                    </a:ext>
                  </a:extLst>
                </a:gridCol>
                <a:gridCol w="1471781">
                  <a:extLst>
                    <a:ext uri="{9D8B030D-6E8A-4147-A177-3AD203B41FA5}">
                      <a16:colId xmlns:a16="http://schemas.microsoft.com/office/drawing/2014/main" val="20001"/>
                    </a:ext>
                  </a:extLst>
                </a:gridCol>
                <a:gridCol w="52219">
                  <a:extLst>
                    <a:ext uri="{9D8B030D-6E8A-4147-A177-3AD203B41FA5}">
                      <a16:colId xmlns:a16="http://schemas.microsoft.com/office/drawing/2014/main" val="20002"/>
                    </a:ext>
                  </a:extLst>
                </a:gridCol>
              </a:tblGrid>
              <a:tr h="283522">
                <a:tc>
                  <a:txBody>
                    <a:bodyPr/>
                    <a:lstStyle/>
                    <a:p>
                      <a:pPr algn="ctr" fontAlgn="b"/>
                      <a:r>
                        <a:rPr lang="es-MX" sz="1600" b="1" u="none" strike="noStrike" dirty="0">
                          <a:effectLst/>
                        </a:rPr>
                        <a:t>D1=</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-3.76</a:t>
                      </a:r>
                      <a:r>
                        <a:rPr lang="es-MX" sz="1600" u="none" strike="noStrike" baseline="0" dirty="0">
                          <a:effectLst/>
                        </a:rPr>
                        <a:t> Rad</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83522">
                <a:tc>
                  <a:txBody>
                    <a:bodyPr/>
                    <a:lstStyle/>
                    <a:p>
                      <a:pPr algn="ctr" fontAlgn="b"/>
                      <a:r>
                        <a:rPr lang="es-MX" sz="1600" b="1" u="none" strike="noStrike" dirty="0">
                          <a:effectLst/>
                        </a:rPr>
                        <a:t>D2=</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87.5 Ras</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nvGraphicFramePr>
        <p:xfrm>
          <a:off x="9830261" y="2096618"/>
          <a:ext cx="1776028" cy="1070827"/>
        </p:xfrm>
        <a:graphic>
          <a:graphicData uri="http://schemas.openxmlformats.org/drawingml/2006/table">
            <a:tbl>
              <a:tblPr>
                <a:tableStyleId>{2D5ABB26-0587-4C30-8999-92F81FD0307C}</a:tableStyleId>
              </a:tblPr>
              <a:tblGrid>
                <a:gridCol w="888014">
                  <a:extLst>
                    <a:ext uri="{9D8B030D-6E8A-4147-A177-3AD203B41FA5}">
                      <a16:colId xmlns:a16="http://schemas.microsoft.com/office/drawing/2014/main" val="20000"/>
                    </a:ext>
                  </a:extLst>
                </a:gridCol>
                <a:gridCol w="888014">
                  <a:extLst>
                    <a:ext uri="{9D8B030D-6E8A-4147-A177-3AD203B41FA5}">
                      <a16:colId xmlns:a16="http://schemas.microsoft.com/office/drawing/2014/main" val="20001"/>
                    </a:ext>
                  </a:extLst>
                </a:gridCol>
              </a:tblGrid>
              <a:tr h="270932">
                <a:tc>
                  <a:txBody>
                    <a:bodyPr/>
                    <a:lstStyle/>
                    <a:p>
                      <a:pPr algn="ctr" fontAlgn="b"/>
                      <a:r>
                        <a:rPr lang="es-MX" sz="1600" b="1" u="none" strike="noStrike" dirty="0">
                          <a:effectLst/>
                        </a:rPr>
                        <a:t>D3=</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58031">
                <a:tc>
                  <a:txBody>
                    <a:bodyPr/>
                    <a:lstStyle/>
                    <a:p>
                      <a:pPr algn="ctr" fontAlgn="b"/>
                      <a:r>
                        <a:rPr lang="es-MX" sz="1600" b="1" u="none" strike="noStrike" dirty="0">
                          <a:effectLst/>
                        </a:rPr>
                        <a:t>D4=</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70932">
                <a:tc>
                  <a:txBody>
                    <a:bodyPr/>
                    <a:lstStyle/>
                    <a:p>
                      <a:pPr algn="ctr" fontAlgn="b"/>
                      <a:r>
                        <a:rPr lang="es-MX" sz="1600" b="1" u="none" strike="noStrike" dirty="0">
                          <a:effectLst/>
                        </a:rPr>
                        <a:t>D5=</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0</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70932">
                <a:tc>
                  <a:txBody>
                    <a:bodyPr/>
                    <a:lstStyle/>
                    <a:p>
                      <a:pPr algn="ctr" fontAlgn="b"/>
                      <a:r>
                        <a:rPr lang="es-MX" sz="1600" b="1" u="none" strike="noStrike" dirty="0">
                          <a:effectLst/>
                        </a:rPr>
                        <a:t>D6=</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0</a:t>
                      </a:r>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18" name="41 Corchetes"/>
          <p:cNvSpPr/>
          <p:nvPr/>
        </p:nvSpPr>
        <p:spPr>
          <a:xfrm>
            <a:off x="8375564" y="2403754"/>
            <a:ext cx="1248828" cy="66520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19" name="41 Corchetes"/>
          <p:cNvSpPr/>
          <p:nvPr/>
        </p:nvSpPr>
        <p:spPr>
          <a:xfrm>
            <a:off x="10910381" y="2096618"/>
            <a:ext cx="504056" cy="1118183"/>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0" name="41 Corchetes"/>
          <p:cNvSpPr/>
          <p:nvPr/>
        </p:nvSpPr>
        <p:spPr>
          <a:xfrm>
            <a:off x="3199811" y="4077072"/>
            <a:ext cx="4912262" cy="1959771"/>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10" name="CuadroTexto 9"/>
          <p:cNvSpPr txBox="1"/>
          <p:nvPr/>
        </p:nvSpPr>
        <p:spPr>
          <a:xfrm>
            <a:off x="2855640" y="548680"/>
            <a:ext cx="640871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Aplicando la ecuación Q = KD</a:t>
            </a: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graphicFrame>
        <p:nvGraphicFramePr>
          <p:cNvPr id="23" name="Objeto 22">
            <a:extLst>
              <a:ext uri="{FF2B5EF4-FFF2-40B4-BE49-F238E27FC236}">
                <a16:creationId xmlns:a16="http://schemas.microsoft.com/office/drawing/2014/main" id="{E3847AB3-DB5C-4B1D-BF1B-C08D8E3AEAE1}"/>
              </a:ext>
            </a:extLst>
          </p:cNvPr>
          <p:cNvGraphicFramePr>
            <a:graphicFrameLocks noChangeAspect="1"/>
          </p:cNvGraphicFramePr>
          <p:nvPr>
            <p:extLst>
              <p:ext uri="{D42A27DB-BD31-4B8C-83A1-F6EECF244321}">
                <p14:modId xmlns:p14="http://schemas.microsoft.com/office/powerpoint/2010/main" val="4124471567"/>
              </p:ext>
            </p:extLst>
          </p:nvPr>
        </p:nvGraphicFramePr>
        <p:xfrm>
          <a:off x="-1244549" y="1127298"/>
          <a:ext cx="8342116" cy="3017500"/>
        </p:xfrm>
        <a:graphic>
          <a:graphicData uri="http://schemas.openxmlformats.org/presentationml/2006/ole">
            <mc:AlternateContent xmlns:mc="http://schemas.openxmlformats.org/markup-compatibility/2006">
              <mc:Choice xmlns:v="urn:schemas-microsoft-com:vml" Requires="v">
                <p:oleObj spid="_x0000_s21561" name="AutoCAD Drawing" r:id="rId9" imgW="12820680" imgH="4638600" progId="AutoCAD.Drawing.20">
                  <p:embed/>
                </p:oleObj>
              </mc:Choice>
              <mc:Fallback>
                <p:oleObj name="AutoCAD Drawing" r:id="rId9" imgW="12820680" imgH="4638600" progId="AutoCAD.Drawing.20">
                  <p:embed/>
                  <p:pic>
                    <p:nvPicPr>
                      <p:cNvPr id="20" name="Objeto 19">
                        <a:extLst>
                          <a:ext uri="{FF2B5EF4-FFF2-40B4-BE49-F238E27FC236}">
                            <a16:creationId xmlns:a16="http://schemas.microsoft.com/office/drawing/2014/main" id="{46762398-343F-4F28-9371-E388BCAEEA8E}"/>
                          </a:ext>
                        </a:extLst>
                      </p:cNvPr>
                      <p:cNvPicPr/>
                      <p:nvPr/>
                    </p:nvPicPr>
                    <p:blipFill>
                      <a:blip r:embed="rId10"/>
                      <a:stretch>
                        <a:fillRect/>
                      </a:stretch>
                    </p:blipFill>
                    <p:spPr>
                      <a:xfrm>
                        <a:off x="-1244549" y="1127298"/>
                        <a:ext cx="8342116" cy="3017500"/>
                      </a:xfrm>
                      <a:prstGeom prst="rect">
                        <a:avLst/>
                      </a:prstGeom>
                    </p:spPr>
                  </p:pic>
                </p:oleObj>
              </mc:Fallback>
            </mc:AlternateContent>
          </a:graphicData>
        </a:graphic>
      </p:graphicFrame>
    </p:spTree>
    <p:extLst>
      <p:ext uri="{BB962C8B-B14F-4D97-AF65-F5344CB8AC3E}">
        <p14:creationId xmlns:p14="http://schemas.microsoft.com/office/powerpoint/2010/main" val="379765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29</a:t>
            </a:fld>
            <a:r>
              <a:rPr lang="es-MX" dirty="0"/>
              <a:t>/38</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CuadroTexto 2"/>
          <p:cNvSpPr txBox="1"/>
          <p:nvPr/>
        </p:nvSpPr>
        <p:spPr>
          <a:xfrm>
            <a:off x="897390" y="1700808"/>
            <a:ext cx="3554484" cy="369332"/>
          </a:xfrm>
          <a:prstGeom prst="rect">
            <a:avLst/>
          </a:prstGeom>
          <a:noFill/>
        </p:spPr>
        <p:txBody>
          <a:bodyPr wrap="square" rtlCol="0">
            <a:spAutoFit/>
          </a:bodyPr>
          <a:lstStyle/>
          <a:p>
            <a:r>
              <a:rPr lang="es-MX" dirty="0"/>
              <a:t>Por medio de la ecuación [14-20]</a:t>
            </a:r>
          </a:p>
        </p:txBody>
      </p:sp>
      <mc:AlternateContent xmlns:mc="http://schemas.openxmlformats.org/markup-compatibility/2006" xmlns:a14="http://schemas.microsoft.com/office/drawing/2010/main">
        <mc:Choice Requires="a14">
          <p:sp>
            <p:nvSpPr>
              <p:cNvPr id="4" name="Rectángulo 3"/>
              <p:cNvSpPr/>
              <p:nvPr/>
            </p:nvSpPr>
            <p:spPr>
              <a:xfrm>
                <a:off x="5015880" y="1700808"/>
                <a:ext cx="1478161" cy="369332"/>
              </a:xfrm>
              <a:prstGeom prst="rect">
                <a:avLst/>
              </a:prstGeom>
              <a:solidFill>
                <a:srgbClr val="FFFF99"/>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𝑄</m:t>
                          </m:r>
                        </m:e>
                        <m:sub>
                          <m:r>
                            <a:rPr lang="es-MX" i="1">
                              <a:latin typeface="Cambria Math" panose="02040503050406030204" pitchFamily="18" charset="0"/>
                            </a:rPr>
                            <m:t>𝑘</m:t>
                          </m:r>
                        </m:sub>
                      </m:sSub>
                      <m:r>
                        <a:rPr lang="es-MX" i="1">
                          <a:latin typeface="Cambria Math" panose="02040503050406030204" pitchFamily="18" charset="0"/>
                        </a:rPr>
                        <m:t>= </m:t>
                      </m:r>
                      <m:sSub>
                        <m:sSubPr>
                          <m:ctrlPr>
                            <a:rPr lang="es-MX" i="1">
                              <a:latin typeface="Cambria Math" panose="02040503050406030204" pitchFamily="18" charset="0"/>
                            </a:rPr>
                          </m:ctrlPr>
                        </m:sSubPr>
                        <m:e>
                          <m:r>
                            <a:rPr lang="es-MX" i="1">
                              <a:latin typeface="Cambria Math" panose="02040503050406030204" pitchFamily="18" charset="0"/>
                            </a:rPr>
                            <m:t>𝐾</m:t>
                          </m:r>
                        </m:e>
                        <m:sub>
                          <m:r>
                            <a:rPr lang="es-MX" i="1">
                              <a:latin typeface="Cambria Math" panose="02040503050406030204" pitchFamily="18" charset="0"/>
                            </a:rPr>
                            <m:t>11</m:t>
                          </m:r>
                        </m:sub>
                      </m:sSub>
                      <m:sSub>
                        <m:sSubPr>
                          <m:ctrlPr>
                            <a:rPr lang="es-MX" i="1">
                              <a:latin typeface="Cambria Math" panose="02040503050406030204" pitchFamily="18" charset="0"/>
                            </a:rPr>
                          </m:ctrlPr>
                        </m:sSubPr>
                        <m:e>
                          <m:r>
                            <a:rPr lang="es-MX" i="1">
                              <a:latin typeface="Cambria Math" panose="02040503050406030204" pitchFamily="18" charset="0"/>
                            </a:rPr>
                            <m:t>𝐷</m:t>
                          </m:r>
                        </m:e>
                        <m:sub>
                          <m:r>
                            <a:rPr lang="es-MX" i="1">
                              <a:latin typeface="Cambria Math" panose="02040503050406030204" pitchFamily="18" charset="0"/>
                            </a:rPr>
                            <m:t>𝑢</m:t>
                          </m:r>
                        </m:sub>
                      </m:sSub>
                    </m:oMath>
                  </m:oMathPara>
                </a14:m>
                <a:endParaRPr lang="es-MX" dirty="0"/>
              </a:p>
            </p:txBody>
          </p:sp>
        </mc:Choice>
        <mc:Fallback xmlns="">
          <p:sp>
            <p:nvSpPr>
              <p:cNvPr id="4" name="Rectángulo 3"/>
              <p:cNvSpPr>
                <a:spLocks noRot="1" noChangeAspect="1" noMove="1" noResize="1" noEditPoints="1" noAdjustHandles="1" noChangeArrowheads="1" noChangeShapeType="1" noTextEdit="1"/>
              </p:cNvSpPr>
              <p:nvPr/>
            </p:nvSpPr>
            <p:spPr>
              <a:xfrm>
                <a:off x="5015880" y="1700808"/>
                <a:ext cx="1478161" cy="369332"/>
              </a:xfrm>
              <a:prstGeom prst="rect">
                <a:avLst/>
              </a:prstGeom>
              <a:blipFill rotWithShape="0">
                <a:blip r:embed="rId8"/>
                <a:stretch>
                  <a:fillRect b="-9836"/>
                </a:stretch>
              </a:blipFill>
            </p:spPr>
            <p:txBody>
              <a:bodyPr/>
              <a:lstStyle/>
              <a:p>
                <a:r>
                  <a:rPr lang="es-MX">
                    <a:noFill/>
                  </a:rPr>
                  <a:t> </a:t>
                </a:r>
              </a:p>
            </p:txBody>
          </p:sp>
        </mc:Fallback>
      </mc:AlternateContent>
      <p:graphicFrame>
        <p:nvGraphicFramePr>
          <p:cNvPr id="5" name="Tabla 4"/>
          <p:cNvGraphicFramePr>
            <a:graphicFrameLocks noGrp="1"/>
          </p:cNvGraphicFramePr>
          <p:nvPr/>
        </p:nvGraphicFramePr>
        <p:xfrm>
          <a:off x="272588" y="2774442"/>
          <a:ext cx="4072430" cy="935274"/>
        </p:xfrm>
        <a:graphic>
          <a:graphicData uri="http://schemas.openxmlformats.org/drawingml/2006/table">
            <a:tbl>
              <a:tblPr>
                <a:tableStyleId>{2D5ABB26-0587-4C30-8999-92F81FD0307C}</a:tableStyleId>
              </a:tblPr>
              <a:tblGrid>
                <a:gridCol w="814486">
                  <a:extLst>
                    <a:ext uri="{9D8B030D-6E8A-4147-A177-3AD203B41FA5}">
                      <a16:colId xmlns:a16="http://schemas.microsoft.com/office/drawing/2014/main" val="20000"/>
                    </a:ext>
                  </a:extLst>
                </a:gridCol>
                <a:gridCol w="814486">
                  <a:extLst>
                    <a:ext uri="{9D8B030D-6E8A-4147-A177-3AD203B41FA5}">
                      <a16:colId xmlns:a16="http://schemas.microsoft.com/office/drawing/2014/main" val="20001"/>
                    </a:ext>
                  </a:extLst>
                </a:gridCol>
                <a:gridCol w="814486">
                  <a:extLst>
                    <a:ext uri="{9D8B030D-6E8A-4147-A177-3AD203B41FA5}">
                      <a16:colId xmlns:a16="http://schemas.microsoft.com/office/drawing/2014/main" val="20002"/>
                    </a:ext>
                  </a:extLst>
                </a:gridCol>
                <a:gridCol w="814486">
                  <a:extLst>
                    <a:ext uri="{9D8B030D-6E8A-4147-A177-3AD203B41FA5}">
                      <a16:colId xmlns:a16="http://schemas.microsoft.com/office/drawing/2014/main" val="20003"/>
                    </a:ext>
                  </a:extLst>
                </a:gridCol>
                <a:gridCol w="814486">
                  <a:extLst>
                    <a:ext uri="{9D8B030D-6E8A-4147-A177-3AD203B41FA5}">
                      <a16:colId xmlns:a16="http://schemas.microsoft.com/office/drawing/2014/main" val="20004"/>
                    </a:ext>
                  </a:extLst>
                </a:gridCol>
              </a:tblGrid>
              <a:tr h="311758">
                <a:tc>
                  <a:txBody>
                    <a:bodyPr/>
                    <a:lstStyle/>
                    <a:p>
                      <a:pPr algn="ctr" fontAlgn="b"/>
                      <a:endParaRPr lang="es-MX" sz="1600" b="0" i="0" u="none" strike="noStrike" dirty="0">
                        <a:solidFill>
                          <a:srgbClr val="000000"/>
                        </a:solidFill>
                        <a:effectLst/>
                        <a:latin typeface="+mn-lt"/>
                      </a:endParaRPr>
                    </a:p>
                  </a:txBody>
                  <a:tcPr marL="9525" marR="9525" marT="9525" marB="0" anchor="b"/>
                </a:tc>
                <a:tc>
                  <a:txBody>
                    <a:bodyPr/>
                    <a:lstStyle/>
                    <a:p>
                      <a:pPr algn="ctr" fontAlgn="b"/>
                      <a:endParaRPr lang="es-MX" sz="1600" b="0" i="0" u="none" strike="noStrike">
                        <a:solidFill>
                          <a:srgbClr val="000000"/>
                        </a:solidFill>
                        <a:effectLst/>
                        <a:latin typeface="+mn-lt"/>
                      </a:endParaRPr>
                    </a:p>
                  </a:txBody>
                  <a:tcPr marL="9525" marR="9525" marT="9525" marB="0" anchor="b"/>
                </a:tc>
                <a:tc>
                  <a:txBody>
                    <a:bodyPr/>
                    <a:lstStyle/>
                    <a:p>
                      <a:pPr algn="ctr" fontAlgn="b"/>
                      <a:r>
                        <a:rPr lang="es-MX" sz="1600" b="1" u="none" strike="noStrike" dirty="0">
                          <a:solidFill>
                            <a:srgbClr val="FF0000"/>
                          </a:solidFill>
                          <a:effectLst/>
                        </a:rPr>
                        <a:t>1</a:t>
                      </a:r>
                      <a:endParaRPr lang="es-MX" sz="1600" b="1" i="0" u="none" strike="noStrike" dirty="0">
                        <a:solidFill>
                          <a:srgbClr val="FF0000"/>
                        </a:solidFill>
                        <a:effectLst/>
                        <a:latin typeface="+mn-lt"/>
                      </a:endParaRPr>
                    </a:p>
                  </a:txBody>
                  <a:tcPr marL="9525" marR="9525" marT="9525" marB="0" anchor="b"/>
                </a:tc>
                <a:tc>
                  <a:txBody>
                    <a:bodyPr/>
                    <a:lstStyle/>
                    <a:p>
                      <a:pPr algn="ctr" fontAlgn="b"/>
                      <a:r>
                        <a:rPr lang="es-MX" sz="1600" b="1" u="none" strike="noStrike" dirty="0">
                          <a:solidFill>
                            <a:srgbClr val="FF0000"/>
                          </a:solidFill>
                          <a:effectLst/>
                        </a:rPr>
                        <a:t>2</a:t>
                      </a:r>
                      <a:endParaRPr lang="es-MX" sz="1600" b="1" i="0" u="none" strike="noStrike" dirty="0">
                        <a:solidFill>
                          <a:srgbClr val="FF0000"/>
                        </a:solidFill>
                        <a:effectLst/>
                        <a:latin typeface="+mn-lt"/>
                      </a:endParaRPr>
                    </a:p>
                  </a:txBody>
                  <a:tcPr marL="9525" marR="9525" marT="9525" marB="0" anchor="b"/>
                </a:tc>
                <a:tc>
                  <a:txBody>
                    <a:bodyPr/>
                    <a:lstStyle/>
                    <a:p>
                      <a:pPr algn="ctr" fontAlgn="b"/>
                      <a:endParaRPr lang="es-MX"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11758">
                <a:tc>
                  <a:txBody>
                    <a:bodyPr/>
                    <a:lstStyle/>
                    <a:p>
                      <a:pPr algn="r" fontAlgn="b"/>
                      <a:r>
                        <a:rPr lang="es-MX" sz="1600" u="none" strike="noStrike" dirty="0">
                          <a:effectLst/>
                        </a:rPr>
                        <a:t>20</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a:t>
                      </a:r>
                      <a:endParaRPr lang="es-MX" sz="1600" b="1" i="0" u="none" strike="noStrike" dirty="0">
                        <a:solidFill>
                          <a:srgbClr val="000000"/>
                        </a:solidFill>
                        <a:effectLst/>
                        <a:latin typeface="+mn-lt"/>
                      </a:endParaRPr>
                    </a:p>
                  </a:txBody>
                  <a:tcPr marL="9525" marR="9525" marT="9525" marB="0" anchor="b"/>
                </a:tc>
                <a:tc>
                  <a:txBody>
                    <a:bodyPr/>
                    <a:lstStyle/>
                    <a:p>
                      <a:pPr algn="ctr" fontAlgn="b"/>
                      <a:r>
                        <a:rPr lang="es-MX" sz="1600" u="none" strike="noStrike">
                          <a:effectLst/>
                        </a:rPr>
                        <a:t>0.5000</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0.2500</a:t>
                      </a:r>
                      <a:endParaRPr lang="es-MX" sz="1600" b="0" i="0" u="none" strike="noStrike" dirty="0">
                        <a:solidFill>
                          <a:srgbClr val="000000"/>
                        </a:solidFill>
                        <a:effectLst/>
                        <a:latin typeface="+mn-lt"/>
                      </a:endParaRPr>
                    </a:p>
                  </a:txBody>
                  <a:tcPr marL="9525" marR="9525" marT="9525" marB="0" anchor="ctr"/>
                </a:tc>
                <a:tc>
                  <a:txBody>
                    <a:bodyPr/>
                    <a:lstStyle/>
                    <a:p>
                      <a:pPr algn="l" fontAlgn="b"/>
                      <a:r>
                        <a:rPr lang="es-MX" sz="1600" b="1" u="none" strike="noStrike" dirty="0">
                          <a:solidFill>
                            <a:srgbClr val="FF0000"/>
                          </a:solidFill>
                          <a:effectLst/>
                        </a:rPr>
                        <a:t>1</a:t>
                      </a:r>
                      <a:endParaRPr lang="es-MX" sz="1600" b="1"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1"/>
                  </a:ext>
                </a:extLst>
              </a:tr>
              <a:tr h="311758">
                <a:tc>
                  <a:txBody>
                    <a:bodyPr/>
                    <a:lstStyle/>
                    <a:p>
                      <a:pPr algn="r" fontAlgn="b"/>
                      <a:r>
                        <a:rPr lang="es-MX" sz="1600" u="none" strike="noStrike" dirty="0">
                          <a:effectLst/>
                        </a:rPr>
                        <a:t>72</a:t>
                      </a:r>
                      <a:endParaRPr lang="es-MX" sz="1600" b="0" i="0" u="none" strike="noStrike" dirty="0">
                        <a:solidFill>
                          <a:srgbClr val="000000"/>
                        </a:solidFill>
                        <a:effectLst/>
                        <a:latin typeface="+mn-lt"/>
                      </a:endParaRPr>
                    </a:p>
                  </a:txBody>
                  <a:tcPr marL="9525" marR="9525" marT="9525" marB="0" anchor="ctr"/>
                </a:tc>
                <a:tc>
                  <a:txBody>
                    <a:bodyPr/>
                    <a:lstStyle/>
                    <a:p>
                      <a:pPr algn="ctr" fontAlgn="ctr"/>
                      <a:endParaRPr lang="es-MX" sz="1600" b="1"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0.2500</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0.8333</a:t>
                      </a:r>
                      <a:endParaRPr lang="es-MX" sz="1600" b="0" i="0" u="none" strike="noStrike" dirty="0">
                        <a:solidFill>
                          <a:srgbClr val="000000"/>
                        </a:solidFill>
                        <a:effectLst/>
                        <a:latin typeface="+mn-lt"/>
                      </a:endParaRPr>
                    </a:p>
                  </a:txBody>
                  <a:tcPr marL="9525" marR="9525" marT="9525" marB="0" anchor="ctr"/>
                </a:tc>
                <a:tc>
                  <a:txBody>
                    <a:bodyPr/>
                    <a:lstStyle/>
                    <a:p>
                      <a:pPr algn="l" fontAlgn="b"/>
                      <a:r>
                        <a:rPr lang="es-MX" sz="1600" b="1" u="none" strike="noStrike" dirty="0">
                          <a:solidFill>
                            <a:srgbClr val="FF0000"/>
                          </a:solidFill>
                          <a:effectLst/>
                        </a:rPr>
                        <a:t>2</a:t>
                      </a:r>
                      <a:endParaRPr lang="es-MX" sz="1600" b="1"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6" name="Tabla 5"/>
          <p:cNvGraphicFramePr>
            <a:graphicFrameLocks noGrp="1"/>
          </p:cNvGraphicFramePr>
          <p:nvPr/>
        </p:nvGraphicFramePr>
        <p:xfrm>
          <a:off x="4253880" y="2924944"/>
          <a:ext cx="762000" cy="864096"/>
        </p:xfrm>
        <a:graphic>
          <a:graphicData uri="http://schemas.openxmlformats.org/drawingml/2006/table">
            <a:tbl>
              <a:tblPr>
                <a:tableStyleId>{2D5ABB26-0587-4C30-8999-92F81FD0307C}</a:tableStyleId>
              </a:tblPr>
              <a:tblGrid>
                <a:gridCol w="762000">
                  <a:extLst>
                    <a:ext uri="{9D8B030D-6E8A-4147-A177-3AD203B41FA5}">
                      <a16:colId xmlns:a16="http://schemas.microsoft.com/office/drawing/2014/main" val="20000"/>
                    </a:ext>
                  </a:extLst>
                </a:gridCol>
              </a:tblGrid>
              <a:tr h="432048">
                <a:tc>
                  <a:txBody>
                    <a:bodyPr/>
                    <a:lstStyle/>
                    <a:p>
                      <a:pPr algn="ctr" fontAlgn="b"/>
                      <a:r>
                        <a:rPr lang="es-MX" sz="1600" u="none" strike="noStrike" dirty="0">
                          <a:effectLst/>
                        </a:rPr>
                        <a:t>D1</a:t>
                      </a:r>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32048">
                <a:tc>
                  <a:txBody>
                    <a:bodyPr/>
                    <a:lstStyle/>
                    <a:p>
                      <a:pPr algn="ctr" fontAlgn="b"/>
                      <a:r>
                        <a:rPr lang="es-MX" sz="1600" u="none" strike="noStrike" dirty="0">
                          <a:effectLst/>
                        </a:rPr>
                        <a:t>D2</a:t>
                      </a:r>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8" name="Tabla 7"/>
          <p:cNvGraphicFramePr>
            <a:graphicFrameLocks noGrp="1"/>
          </p:cNvGraphicFramePr>
          <p:nvPr/>
        </p:nvGraphicFramePr>
        <p:xfrm>
          <a:off x="7189882" y="3018438"/>
          <a:ext cx="3528393" cy="864096"/>
        </p:xfrm>
        <a:graphic>
          <a:graphicData uri="http://schemas.openxmlformats.org/drawingml/2006/table">
            <a:tbl>
              <a:tblPr>
                <a:tableStyleId>{2D5ABB26-0587-4C30-8999-92F81FD0307C}</a:tableStyleId>
              </a:tblPr>
              <a:tblGrid>
                <a:gridCol w="108012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32049">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432048">
                <a:tc>
                  <a:txBody>
                    <a:bodyPr/>
                    <a:lstStyle/>
                    <a:p>
                      <a:pPr algn="ctr" fontAlgn="b"/>
                      <a:r>
                        <a:rPr lang="es-MX" sz="1600" u="none" strike="noStrike" dirty="0">
                          <a:effectLst/>
                        </a:rPr>
                        <a:t>0.500 D1 +</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600" u="none" strike="noStrike" dirty="0">
                          <a:effectLst/>
                        </a:rPr>
                        <a:t>0.250 D2</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600" u="none" strike="noStrike">
                          <a:effectLst/>
                        </a:rPr>
                        <a:t>=</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effectLst/>
                        </a:rPr>
                        <a:t>20.000</a:t>
                      </a:r>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32048">
                <a:tc>
                  <a:txBody>
                    <a:bodyPr/>
                    <a:lstStyle/>
                    <a:p>
                      <a:pPr algn="ctr" fontAlgn="b"/>
                      <a:r>
                        <a:rPr lang="es-MX" sz="1600" u="none" strike="noStrike">
                          <a:effectLst/>
                        </a:rPr>
                        <a:t>0.250 D1 +</a:t>
                      </a:r>
                      <a:endParaRPr lang="es-MX"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MX" sz="1600" u="none" strike="noStrike">
                          <a:effectLst/>
                        </a:rPr>
                        <a:t>0.833 D2</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MX" sz="1600" u="none" strike="noStrike" dirty="0">
                          <a:effectLst/>
                        </a:rPr>
                        <a:t>=</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effectLst/>
                        </a:rPr>
                        <a:t>72.000</a:t>
                      </a:r>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11" name="Rectángulo 10"/>
          <p:cNvSpPr/>
          <p:nvPr/>
        </p:nvSpPr>
        <p:spPr>
          <a:xfrm>
            <a:off x="868805" y="4382624"/>
            <a:ext cx="347621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dirty="0">
                <a:solidFill>
                  <a:schemeClr val="tx1"/>
                </a:solidFill>
              </a:rPr>
              <a:t>Mediante sustitución resolvemos el sistema de 2x2</a:t>
            </a:r>
          </a:p>
        </p:txBody>
      </p:sp>
      <p:graphicFrame>
        <p:nvGraphicFramePr>
          <p:cNvPr id="13" name="Tabla 12"/>
          <p:cNvGraphicFramePr>
            <a:graphicFrameLocks noGrp="1"/>
          </p:cNvGraphicFramePr>
          <p:nvPr>
            <p:extLst>
              <p:ext uri="{D42A27DB-BD31-4B8C-83A1-F6EECF244321}">
                <p14:modId xmlns:p14="http://schemas.microsoft.com/office/powerpoint/2010/main" val="1112803230"/>
              </p:ext>
            </p:extLst>
          </p:nvPr>
        </p:nvGraphicFramePr>
        <p:xfrm>
          <a:off x="7122368" y="4583185"/>
          <a:ext cx="2286000" cy="506730"/>
        </p:xfrm>
        <a:graphic>
          <a:graphicData uri="http://schemas.openxmlformats.org/drawingml/2006/table">
            <a:tbl>
              <a:tblPr>
                <a:tableStyleId>{2D5ABB26-0587-4C30-8999-92F81FD0307C}</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190500">
                <a:tc>
                  <a:txBody>
                    <a:bodyPr/>
                    <a:lstStyle/>
                    <a:p>
                      <a:pPr algn="ctr" fontAlgn="b"/>
                      <a:r>
                        <a:rPr lang="es-MX" sz="1600" b="1" u="none" strike="noStrike" dirty="0">
                          <a:effectLst/>
                        </a:rPr>
                        <a:t>D1</a:t>
                      </a:r>
                      <a:endParaRPr lang="es-MX" sz="1600" b="1"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s-MX" sz="1600" u="none" strike="noStrike">
                          <a:effectLst/>
                        </a:rPr>
                        <a:t>-3.76</a:t>
                      </a:r>
                      <a:endParaRPr lang="es-MX" sz="1600" b="0" i="0" u="none" strike="noStrike">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s-MX" sz="1600" b="0" i="0" u="none" strike="noStrike" dirty="0">
                          <a:solidFill>
                            <a:schemeClr val="tx1"/>
                          </a:solidFill>
                          <a:effectLst/>
                          <a:latin typeface="+mn-lt"/>
                        </a:rPr>
                        <a:t>rad</a:t>
                      </a:r>
                      <a:endParaRPr lang="es-MX"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200025">
                <a:tc>
                  <a:txBody>
                    <a:bodyPr/>
                    <a:lstStyle/>
                    <a:p>
                      <a:pPr algn="ctr" fontAlgn="b"/>
                      <a:r>
                        <a:rPr lang="es-MX" sz="1600" b="1" u="none" strike="noStrike" dirty="0">
                          <a:effectLst/>
                        </a:rPr>
                        <a:t>D2</a:t>
                      </a:r>
                      <a:endParaRPr lang="es-MX" sz="1600" b="1"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s-MX" sz="1600" u="none" strike="noStrike" dirty="0">
                          <a:effectLst/>
                        </a:rPr>
                        <a:t>87.5</a:t>
                      </a:r>
                      <a:endParaRPr lang="es-MX"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s-MX" sz="1600" b="0" i="0" u="none" strike="noStrike" dirty="0">
                          <a:solidFill>
                            <a:schemeClr val="tx1"/>
                          </a:solidFill>
                          <a:effectLst/>
                          <a:latin typeface="+mn-lt"/>
                        </a:rPr>
                        <a:t>rad</a:t>
                      </a:r>
                      <a:endParaRPr lang="es-MX"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10001"/>
                  </a:ext>
                </a:extLst>
              </a:tr>
            </a:tbl>
          </a:graphicData>
        </a:graphic>
      </p:graphicFrame>
      <p:sp>
        <p:nvSpPr>
          <p:cNvPr id="19" name="41 Corchetes"/>
          <p:cNvSpPr/>
          <p:nvPr/>
        </p:nvSpPr>
        <p:spPr>
          <a:xfrm>
            <a:off x="1897131" y="3065540"/>
            <a:ext cx="1555002" cy="664594"/>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20" name="41 Corchetes"/>
          <p:cNvSpPr/>
          <p:nvPr/>
        </p:nvSpPr>
        <p:spPr>
          <a:xfrm>
            <a:off x="4298334" y="2996952"/>
            <a:ext cx="717546" cy="768015"/>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21" name="41 Corchetes"/>
          <p:cNvSpPr/>
          <p:nvPr/>
        </p:nvSpPr>
        <p:spPr>
          <a:xfrm>
            <a:off x="7032104" y="3065540"/>
            <a:ext cx="2376264" cy="753445"/>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2" name="CuadroTexto 1"/>
          <p:cNvSpPr txBox="1"/>
          <p:nvPr/>
        </p:nvSpPr>
        <p:spPr>
          <a:xfrm>
            <a:off x="3575720" y="542142"/>
            <a:ext cx="480410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Obtención de desplazamientos</a:t>
            </a:r>
          </a:p>
        </p:txBody>
      </p:sp>
      <p:sp>
        <p:nvSpPr>
          <p:cNvPr id="22"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Tree>
    <p:extLst>
      <p:ext uri="{BB962C8B-B14F-4D97-AF65-F5344CB8AC3E}">
        <p14:creationId xmlns:p14="http://schemas.microsoft.com/office/powerpoint/2010/main" val="1610581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Subtítulo 2"/>
          <p:cNvSpPr txBox="1">
            <a:spLocks/>
          </p:cNvSpPr>
          <p:nvPr/>
        </p:nvSpPr>
        <p:spPr>
          <a:xfrm>
            <a:off x="1055440" y="1628800"/>
            <a:ext cx="10441160" cy="74509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s-MX" sz="2000" dirty="0"/>
              <a:t>Determine las reacciones y las fuerzas en los extremos de cada miembro para la viga mostrada en la figura usando el método de rigideces.</a:t>
            </a:r>
            <a:endParaRPr lang="es-MX" dirty="0"/>
          </a:p>
        </p:txBody>
      </p:sp>
      <p:sp>
        <p:nvSpPr>
          <p:cNvPr id="2" name="CuadroTexto 1"/>
          <p:cNvSpPr txBox="1"/>
          <p:nvPr/>
        </p:nvSpPr>
        <p:spPr>
          <a:xfrm>
            <a:off x="4197124" y="521703"/>
            <a:ext cx="379559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x-none" sz="2400" dirty="0">
                <a:solidFill>
                  <a:schemeClr val="tx1"/>
                </a:solidFill>
              </a:rPr>
              <a:t>Viga doblemente empotrada</a:t>
            </a:r>
          </a:p>
        </p:txBody>
      </p:sp>
      <p:sp>
        <p:nvSpPr>
          <p:cNvPr id="29" name="Subtítulo 2"/>
          <p:cNvSpPr txBox="1">
            <a:spLocks/>
          </p:cNvSpPr>
          <p:nvPr/>
        </p:nvSpPr>
        <p:spPr>
          <a:xfrm>
            <a:off x="6888088" y="2373897"/>
            <a:ext cx="5061463" cy="11271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1800" dirty="0"/>
              <a:t>Dado el modelo analítico mostrado, la figura tiene 2 grados de libertad sin restricción. Los cuales corresponden  a 2 desplazamientos (giros) en el eje Z de los nodos 1 y 2. </a:t>
            </a:r>
          </a:p>
          <a:p>
            <a:endParaRPr lang="es-MX" sz="1800" dirty="0"/>
          </a:p>
          <a:p>
            <a:pPr algn="l"/>
            <a:endParaRPr lang="es-MX" sz="1800" dirty="0"/>
          </a:p>
        </p:txBody>
      </p:sp>
      <p:pic>
        <p:nvPicPr>
          <p:cNvPr id="30" name="Imagen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8325" y="4017331"/>
            <a:ext cx="3904668" cy="2184087"/>
          </a:xfrm>
          <a:prstGeom prst="rect">
            <a:avLst/>
          </a:prstGeom>
        </p:spPr>
      </p:pic>
      <p:graphicFrame>
        <p:nvGraphicFramePr>
          <p:cNvPr id="20" name="Objeto 19"/>
          <p:cNvGraphicFramePr>
            <a:graphicFrameLocks noChangeAspect="1"/>
          </p:cNvGraphicFramePr>
          <p:nvPr>
            <p:extLst>
              <p:ext uri="{D42A27DB-BD31-4B8C-83A1-F6EECF244321}">
                <p14:modId xmlns:p14="http://schemas.microsoft.com/office/powerpoint/2010/main" val="2354832992"/>
              </p:ext>
            </p:extLst>
          </p:nvPr>
        </p:nvGraphicFramePr>
        <p:xfrm>
          <a:off x="709564" y="2013435"/>
          <a:ext cx="5544087" cy="2039928"/>
        </p:xfrm>
        <a:graphic>
          <a:graphicData uri="http://schemas.openxmlformats.org/presentationml/2006/ole">
            <mc:AlternateContent xmlns:mc="http://schemas.openxmlformats.org/markup-compatibility/2006">
              <mc:Choice xmlns:v="urn:schemas-microsoft-com:vml" Requires="v">
                <p:oleObj spid="_x0000_s1146" name="AutoCAD Drawing" r:id="rId10" imgW="10782360" imgH="4619520" progId="AutoCAD.Drawing.18">
                  <p:embed/>
                </p:oleObj>
              </mc:Choice>
              <mc:Fallback>
                <p:oleObj name="AutoCAD Drawing" r:id="rId10" imgW="10782360" imgH="4619520" progId="AutoCAD.Drawing.18">
                  <p:embed/>
                  <p:pic>
                    <p:nvPicPr>
                      <p:cNvPr id="0" name=""/>
                      <p:cNvPicPr/>
                      <p:nvPr/>
                    </p:nvPicPr>
                    <p:blipFill>
                      <a:blip r:embed="rId11"/>
                      <a:stretch>
                        <a:fillRect/>
                      </a:stretch>
                    </p:blipFill>
                    <p:spPr>
                      <a:xfrm>
                        <a:off x="709564" y="2013435"/>
                        <a:ext cx="5544087" cy="2039928"/>
                      </a:xfrm>
                      <a:prstGeom prst="rect">
                        <a:avLst/>
                      </a:prstGeom>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4119102220"/>
              </p:ext>
            </p:extLst>
          </p:nvPr>
        </p:nvGraphicFramePr>
        <p:xfrm>
          <a:off x="6134194" y="3271365"/>
          <a:ext cx="5878698" cy="2518701"/>
        </p:xfrm>
        <a:graphic>
          <a:graphicData uri="http://schemas.openxmlformats.org/presentationml/2006/ole">
            <mc:AlternateContent xmlns:mc="http://schemas.openxmlformats.org/markup-compatibility/2006">
              <mc:Choice xmlns:v="urn:schemas-microsoft-com:vml" Requires="v">
                <p:oleObj spid="_x0000_s1147"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6134194" y="3271365"/>
                        <a:ext cx="5878698" cy="2518701"/>
                      </a:xfrm>
                      <a:prstGeom prst="rect">
                        <a:avLst/>
                      </a:prstGeom>
                    </p:spPr>
                  </p:pic>
                </p:oleObj>
              </mc:Fallback>
            </mc:AlternateContent>
          </a:graphicData>
        </a:graphic>
      </p:graphicFrame>
      <p:cxnSp>
        <p:nvCxnSpPr>
          <p:cNvPr id="4" name="Conector recto de flecha 3"/>
          <p:cNvCxnSpPr/>
          <p:nvPr/>
        </p:nvCxnSpPr>
        <p:spPr>
          <a:xfrm flipV="1">
            <a:off x="1199456" y="2722696"/>
            <a:ext cx="0" cy="4790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p:nvPr/>
        </p:nvCxnSpPr>
        <p:spPr>
          <a:xfrm flipV="1">
            <a:off x="1199456" y="3183038"/>
            <a:ext cx="486469" cy="8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CuadroTexto 7"/>
          <p:cNvSpPr txBox="1"/>
          <p:nvPr/>
        </p:nvSpPr>
        <p:spPr>
          <a:xfrm>
            <a:off x="789559" y="2409135"/>
            <a:ext cx="329902" cy="369332"/>
          </a:xfrm>
          <a:prstGeom prst="rect">
            <a:avLst/>
          </a:prstGeom>
          <a:noFill/>
        </p:spPr>
        <p:txBody>
          <a:bodyPr wrap="square" rtlCol="0">
            <a:spAutoFit/>
          </a:bodyPr>
          <a:lstStyle/>
          <a:p>
            <a:r>
              <a:rPr lang="es-MX" dirty="0"/>
              <a:t>Y</a:t>
            </a:r>
          </a:p>
        </p:txBody>
      </p:sp>
      <p:sp>
        <p:nvSpPr>
          <p:cNvPr id="23" name="CuadroTexto 22"/>
          <p:cNvSpPr txBox="1"/>
          <p:nvPr/>
        </p:nvSpPr>
        <p:spPr>
          <a:xfrm>
            <a:off x="1431037" y="3283950"/>
            <a:ext cx="329902" cy="369332"/>
          </a:xfrm>
          <a:prstGeom prst="rect">
            <a:avLst/>
          </a:prstGeom>
          <a:noFill/>
        </p:spPr>
        <p:txBody>
          <a:bodyPr wrap="square" rtlCol="0">
            <a:spAutoFit/>
          </a:bodyPr>
          <a:lstStyle/>
          <a:p>
            <a:r>
              <a:rPr lang="es-MX" dirty="0"/>
              <a:t>X</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30</a:t>
            </a:fld>
            <a:r>
              <a:rPr lang="es-MX" dirty="0"/>
              <a:t>/38</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6370886" y="1863278"/>
            <a:ext cx="3233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dirty="0">
                <a:solidFill>
                  <a:schemeClr val="tx1"/>
                </a:solidFill>
              </a:rPr>
              <a:t>Mediante la ecuación  [14-22] </a:t>
            </a:r>
          </a:p>
        </p:txBody>
      </p:sp>
      <mc:AlternateContent xmlns:mc="http://schemas.openxmlformats.org/markup-compatibility/2006" xmlns:a14="http://schemas.microsoft.com/office/drawing/2010/main">
        <mc:Choice Requires="a14">
          <p:sp>
            <p:nvSpPr>
              <p:cNvPr id="3" name="CuadroTexto 2"/>
              <p:cNvSpPr txBox="1"/>
              <p:nvPr/>
            </p:nvSpPr>
            <p:spPr>
              <a:xfrm>
                <a:off x="10270497" y="1846039"/>
                <a:ext cx="125188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𝑄</m:t>
                          </m:r>
                        </m:e>
                        <m:sub>
                          <m:r>
                            <a:rPr lang="es-MX" b="0" i="1" smtClean="0">
                              <a:solidFill>
                                <a:schemeClr val="tx1"/>
                              </a:solidFill>
                              <a:latin typeface="Cambria Math" panose="02040503050406030204" pitchFamily="18" charset="0"/>
                            </a:rPr>
                            <m:t>𝑢</m:t>
                          </m:r>
                        </m:sub>
                      </m:sSub>
                      <m:r>
                        <a:rPr lang="es-MX" b="0" i="1" smtClean="0">
                          <a:solidFill>
                            <a:schemeClr val="tx1"/>
                          </a:solidFill>
                          <a:latin typeface="Cambria Math" panose="02040503050406030204" pitchFamily="18" charset="0"/>
                        </a:rPr>
                        <m:t>=</m:t>
                      </m:r>
                      <m:sSub>
                        <m:sSubPr>
                          <m:ctrlPr>
                            <a:rPr lang="es-MX"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𝐾</m:t>
                          </m:r>
                        </m:e>
                        <m:sub>
                          <m:r>
                            <a:rPr lang="es-MX" b="0" i="1" smtClean="0">
                              <a:solidFill>
                                <a:schemeClr val="tx1"/>
                              </a:solidFill>
                              <a:latin typeface="Cambria Math" panose="02040503050406030204" pitchFamily="18" charset="0"/>
                            </a:rPr>
                            <m:t>21</m:t>
                          </m:r>
                        </m:sub>
                      </m:sSub>
                      <m:sSub>
                        <m:sSubPr>
                          <m:ctrlPr>
                            <a:rPr lang="es-MX"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𝐷</m:t>
                          </m:r>
                        </m:e>
                        <m:sub>
                          <m:r>
                            <a:rPr lang="es-MX" b="0" i="1" smtClean="0">
                              <a:solidFill>
                                <a:schemeClr val="tx1"/>
                              </a:solidFill>
                              <a:latin typeface="Cambria Math" panose="02040503050406030204" pitchFamily="18" charset="0"/>
                            </a:rPr>
                            <m:t>𝑢</m:t>
                          </m:r>
                        </m:sub>
                      </m:sSub>
                    </m:oMath>
                  </m:oMathPara>
                </a14:m>
                <a:endParaRPr lang="es-MX" dirty="0">
                  <a:solidFill>
                    <a:schemeClr val="tx1"/>
                  </a:solidFill>
                </a:endParaRPr>
              </a:p>
            </p:txBody>
          </p:sp>
        </mc:Choice>
        <mc:Fallback xmlns="">
          <p:sp>
            <p:nvSpPr>
              <p:cNvPr id="3" name="CuadroTexto 2"/>
              <p:cNvSpPr txBox="1">
                <a:spLocks noRot="1" noChangeAspect="1" noMove="1" noResize="1" noEditPoints="1" noAdjustHandles="1" noChangeArrowheads="1" noChangeShapeType="1" noTextEdit="1"/>
              </p:cNvSpPr>
              <p:nvPr/>
            </p:nvSpPr>
            <p:spPr>
              <a:xfrm>
                <a:off x="10270497" y="1846039"/>
                <a:ext cx="1251881" cy="276999"/>
              </a:xfrm>
              <a:prstGeom prst="rect">
                <a:avLst/>
              </a:prstGeom>
              <a:blipFill rotWithShape="0">
                <a:blip r:embed="rId9"/>
                <a:stretch>
                  <a:fillRect l="-4808" b="-25000"/>
                </a:stretch>
              </a:blipFill>
            </p:spPr>
            <p:txBody>
              <a:bodyPr/>
              <a:lstStyle/>
              <a:p>
                <a:r>
                  <a:rPr lang="es-MX">
                    <a:noFill/>
                  </a:rPr>
                  <a:t> </a:t>
                </a:r>
              </a:p>
            </p:txBody>
          </p:sp>
        </mc:Fallback>
      </mc:AlternateContent>
      <p:graphicFrame>
        <p:nvGraphicFramePr>
          <p:cNvPr id="5" name="Tabla 4"/>
          <p:cNvGraphicFramePr>
            <a:graphicFrameLocks noGrp="1"/>
          </p:cNvGraphicFramePr>
          <p:nvPr/>
        </p:nvGraphicFramePr>
        <p:xfrm>
          <a:off x="6672064" y="2636912"/>
          <a:ext cx="3522276" cy="1296148"/>
        </p:xfrm>
        <a:graphic>
          <a:graphicData uri="http://schemas.openxmlformats.org/drawingml/2006/table">
            <a:tbl>
              <a:tblPr>
                <a:tableStyleId>{2D5ABB26-0587-4C30-8999-92F81FD0307C}</a:tableStyleId>
              </a:tblPr>
              <a:tblGrid>
                <a:gridCol w="880569">
                  <a:extLst>
                    <a:ext uri="{9D8B030D-6E8A-4147-A177-3AD203B41FA5}">
                      <a16:colId xmlns:a16="http://schemas.microsoft.com/office/drawing/2014/main" val="20000"/>
                    </a:ext>
                  </a:extLst>
                </a:gridCol>
                <a:gridCol w="880569">
                  <a:extLst>
                    <a:ext uri="{9D8B030D-6E8A-4147-A177-3AD203B41FA5}">
                      <a16:colId xmlns:a16="http://schemas.microsoft.com/office/drawing/2014/main" val="20001"/>
                    </a:ext>
                  </a:extLst>
                </a:gridCol>
                <a:gridCol w="880569">
                  <a:extLst>
                    <a:ext uri="{9D8B030D-6E8A-4147-A177-3AD203B41FA5}">
                      <a16:colId xmlns:a16="http://schemas.microsoft.com/office/drawing/2014/main" val="20002"/>
                    </a:ext>
                  </a:extLst>
                </a:gridCol>
                <a:gridCol w="880569">
                  <a:extLst>
                    <a:ext uri="{9D8B030D-6E8A-4147-A177-3AD203B41FA5}">
                      <a16:colId xmlns:a16="http://schemas.microsoft.com/office/drawing/2014/main" val="20003"/>
                    </a:ext>
                  </a:extLst>
                </a:gridCol>
              </a:tblGrid>
              <a:tr h="324037">
                <a:tc>
                  <a:txBody>
                    <a:bodyPr/>
                    <a:lstStyle/>
                    <a:p>
                      <a:pPr algn="ctr" fontAlgn="b"/>
                      <a:r>
                        <a:rPr lang="es-MX" sz="1600" u="none" strike="noStrike" dirty="0">
                          <a:effectLst/>
                        </a:rPr>
                        <a:t>Q3</a:t>
                      </a:r>
                      <a:endParaRPr lang="es-MX" sz="1600" b="0" i="0" u="none" strike="noStrike" dirty="0">
                        <a:solidFill>
                          <a:srgbClr val="000000"/>
                        </a:solidFill>
                        <a:effectLst/>
                        <a:latin typeface="+mn-lt"/>
                      </a:endParaRPr>
                    </a:p>
                  </a:txBody>
                  <a:tcPr marL="9525" marR="9525" marT="9525" marB="0" anchor="ctr"/>
                </a:tc>
                <a:tc rowSpan="2">
                  <a:txBody>
                    <a:bodyPr/>
                    <a:lstStyle/>
                    <a:p>
                      <a:pPr algn="ctr" fontAlgn="ctr"/>
                      <a:r>
                        <a:rPr lang="es-MX" sz="1600" u="none" strike="noStrike" dirty="0">
                          <a:effectLst/>
                        </a:rPr>
                        <a:t>=</a:t>
                      </a:r>
                      <a:endParaRPr lang="es-MX" sz="1600" b="1" i="0" u="none" strike="noStrike" dirty="0">
                        <a:solidFill>
                          <a:srgbClr val="000000"/>
                        </a:solidFill>
                        <a:effectLst/>
                        <a:latin typeface="+mn-lt"/>
                      </a:endParaRPr>
                    </a:p>
                  </a:txBody>
                  <a:tcPr marL="9525" marR="9525" marT="9525" marB="0" anchor="b"/>
                </a:tc>
                <a:tc>
                  <a:txBody>
                    <a:bodyPr/>
                    <a:lstStyle/>
                    <a:p>
                      <a:pPr algn="ctr" fontAlgn="b"/>
                      <a:r>
                        <a:rPr lang="es-MX" sz="1600" u="none" strike="noStrike">
                          <a:effectLst/>
                        </a:rPr>
                        <a:t>-0.0938</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-0.0938</a:t>
                      </a:r>
                      <a:endParaRPr lang="es-MX"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324037">
                <a:tc>
                  <a:txBody>
                    <a:bodyPr/>
                    <a:lstStyle/>
                    <a:p>
                      <a:pPr algn="ctr" fontAlgn="b"/>
                      <a:r>
                        <a:rPr lang="es-MX" sz="1600" u="none" strike="noStrike" dirty="0">
                          <a:effectLst/>
                        </a:rPr>
                        <a:t>Q4</a:t>
                      </a:r>
                      <a:endParaRPr lang="es-MX" sz="1600" b="0" i="0" u="none" strike="noStrike" dirty="0">
                        <a:solidFill>
                          <a:srgbClr val="000000"/>
                        </a:solidFill>
                        <a:effectLst/>
                        <a:latin typeface="+mn-lt"/>
                      </a:endParaRPr>
                    </a:p>
                  </a:txBody>
                  <a:tcPr marL="9525" marR="9525" marT="9525" marB="0" anchor="ctr"/>
                </a:tc>
                <a:tc vMerge="1">
                  <a:txBody>
                    <a:bodyPr/>
                    <a:lstStyle/>
                    <a:p>
                      <a:endParaRPr lang="es-MX"/>
                    </a:p>
                  </a:txBody>
                  <a:tcPr/>
                </a:tc>
                <a:tc>
                  <a:txBody>
                    <a:bodyPr/>
                    <a:lstStyle/>
                    <a:p>
                      <a:pPr algn="ctr" fontAlgn="b"/>
                      <a:r>
                        <a:rPr lang="es-MX" sz="1600" u="none" strike="noStrike">
                          <a:effectLst/>
                        </a:rPr>
                        <a:t>0.0417</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0.0521</a:t>
                      </a:r>
                      <a:endParaRPr lang="es-MX"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1"/>
                  </a:ext>
                </a:extLst>
              </a:tr>
              <a:tr h="324037">
                <a:tc>
                  <a:txBody>
                    <a:bodyPr/>
                    <a:lstStyle/>
                    <a:p>
                      <a:pPr algn="ctr" fontAlgn="b"/>
                      <a:r>
                        <a:rPr lang="es-MX" sz="1600" u="none" strike="noStrike" dirty="0">
                          <a:effectLst/>
                        </a:rPr>
                        <a:t>Q5</a:t>
                      </a:r>
                      <a:endParaRPr lang="es-MX" sz="1600" b="0" i="0" u="none" strike="noStrike" dirty="0">
                        <a:solidFill>
                          <a:srgbClr val="000000"/>
                        </a:solidFill>
                        <a:effectLst/>
                        <a:latin typeface="+mn-lt"/>
                      </a:endParaRPr>
                    </a:p>
                  </a:txBody>
                  <a:tcPr marL="9525" marR="9525" marT="9525" marB="0" anchor="ctr"/>
                </a:tc>
                <a:tc>
                  <a:txBody>
                    <a:bodyPr/>
                    <a:lstStyle/>
                    <a:p>
                      <a:pPr algn="r" fontAlgn="ctr"/>
                      <a:endParaRPr lang="es-MX" sz="1600" b="1"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a:t>
                      </a:r>
                      <a:endParaRPr lang="es-MX" sz="1600" b="0" i="0" u="none" strike="noStrike" dirty="0">
                        <a:solidFill>
                          <a:srgbClr val="000000"/>
                        </a:solidFill>
                        <a:effectLst/>
                        <a:latin typeface="+mn-lt"/>
                      </a:endParaRPr>
                    </a:p>
                  </a:txBody>
                  <a:tcPr marL="9525" marR="9525" marT="9525" marB="0" anchor="ctr"/>
                </a:tc>
                <a:tc>
                  <a:txBody>
                    <a:bodyPr/>
                    <a:lstStyle/>
                    <a:p>
                      <a:pPr algn="ctr" fontAlgn="b"/>
                      <a:r>
                        <a:rPr lang="es-MX" sz="1600" u="none" strike="noStrike" dirty="0">
                          <a:effectLst/>
                        </a:rPr>
                        <a:t>0.1667</a:t>
                      </a:r>
                      <a:endParaRPr lang="es-MX"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324037">
                <a:tc>
                  <a:txBody>
                    <a:bodyPr/>
                    <a:lstStyle/>
                    <a:p>
                      <a:pPr algn="ctr" fontAlgn="b"/>
                      <a:r>
                        <a:rPr lang="es-MX" sz="1600" u="none" strike="noStrike" dirty="0">
                          <a:effectLst/>
                        </a:rPr>
                        <a:t>Q6</a:t>
                      </a:r>
                      <a:endParaRPr lang="es-MX" sz="1600" b="0" i="0" u="none" strike="noStrike" dirty="0">
                        <a:solidFill>
                          <a:srgbClr val="000000"/>
                        </a:solidFill>
                        <a:effectLst/>
                        <a:latin typeface="+mn-lt"/>
                      </a:endParaRPr>
                    </a:p>
                  </a:txBody>
                  <a:tcPr marL="9525" marR="9525" marT="9525" marB="0" anchor="ctr"/>
                </a:tc>
                <a:tc>
                  <a:txBody>
                    <a:bodyPr/>
                    <a:lstStyle/>
                    <a:p>
                      <a:pPr algn="r" fontAlgn="ctr"/>
                      <a:endParaRPr lang="es-MX" sz="1600" b="1" i="0" u="none" strike="noStrike">
                        <a:solidFill>
                          <a:srgbClr val="000000"/>
                        </a:solidFill>
                        <a:effectLst/>
                        <a:latin typeface="+mn-lt"/>
                      </a:endParaRPr>
                    </a:p>
                  </a:txBody>
                  <a:tcPr marL="9525" marR="9525" marT="9525" marB="0" anchor="ctr"/>
                </a:tc>
                <a:tc>
                  <a:txBody>
                    <a:bodyPr/>
                    <a:lstStyle/>
                    <a:p>
                      <a:pPr algn="ctr" fontAlgn="b"/>
                      <a:r>
                        <a:rPr lang="es-MX" sz="1600" u="none" strike="noStrike">
                          <a:effectLst/>
                        </a:rPr>
                        <a:t>0</a:t>
                      </a:r>
                      <a:endParaRPr lang="es-MX" sz="1600" b="0" i="0" u="none" strike="noStrike">
                        <a:solidFill>
                          <a:srgbClr val="000000"/>
                        </a:solidFill>
                        <a:effectLst/>
                        <a:latin typeface="+mn-lt"/>
                      </a:endParaRPr>
                    </a:p>
                  </a:txBody>
                  <a:tcPr marL="9525" marR="9525" marT="9525" marB="0" anchor="ctr"/>
                </a:tc>
                <a:tc>
                  <a:txBody>
                    <a:bodyPr/>
                    <a:lstStyle/>
                    <a:p>
                      <a:pPr algn="ctr" fontAlgn="b"/>
                      <a:r>
                        <a:rPr lang="es-MX" sz="1600" u="none" strike="noStrike" dirty="0">
                          <a:effectLst/>
                        </a:rPr>
                        <a:t>0.0417</a:t>
                      </a:r>
                      <a:endParaRPr lang="es-MX"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6" name="Tabla 5"/>
          <p:cNvGraphicFramePr>
            <a:graphicFrameLocks noGrp="1"/>
          </p:cNvGraphicFramePr>
          <p:nvPr/>
        </p:nvGraphicFramePr>
        <p:xfrm>
          <a:off x="10863587" y="2821769"/>
          <a:ext cx="542890" cy="967384"/>
        </p:xfrm>
        <a:graphic>
          <a:graphicData uri="http://schemas.openxmlformats.org/drawingml/2006/table">
            <a:tbl>
              <a:tblPr>
                <a:tableStyleId>{2D5ABB26-0587-4C30-8999-92F81FD0307C}</a:tableStyleId>
              </a:tblPr>
              <a:tblGrid>
                <a:gridCol w="542890">
                  <a:extLst>
                    <a:ext uri="{9D8B030D-6E8A-4147-A177-3AD203B41FA5}">
                      <a16:colId xmlns:a16="http://schemas.microsoft.com/office/drawing/2014/main" val="20000"/>
                    </a:ext>
                  </a:extLst>
                </a:gridCol>
              </a:tblGrid>
              <a:tr h="483692">
                <a:tc>
                  <a:txBody>
                    <a:bodyPr/>
                    <a:lstStyle/>
                    <a:p>
                      <a:pPr algn="ctr" fontAlgn="b"/>
                      <a:r>
                        <a:rPr lang="es-MX" sz="1400" u="none" strike="noStrike" dirty="0">
                          <a:effectLst/>
                        </a:rPr>
                        <a:t>D1</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83692">
                <a:tc>
                  <a:txBody>
                    <a:bodyPr/>
                    <a:lstStyle/>
                    <a:p>
                      <a:pPr algn="ctr" fontAlgn="b"/>
                      <a:r>
                        <a:rPr lang="es-MX" sz="1400" u="none" strike="noStrike" dirty="0">
                          <a:effectLst/>
                        </a:rPr>
                        <a:t>D2</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6169060"/>
              </p:ext>
            </p:extLst>
          </p:nvPr>
        </p:nvGraphicFramePr>
        <p:xfrm>
          <a:off x="5375920" y="4470069"/>
          <a:ext cx="3190868" cy="1182161"/>
        </p:xfrm>
        <a:graphic>
          <a:graphicData uri="http://schemas.openxmlformats.org/drawingml/2006/table">
            <a:tbl>
              <a:tblPr>
                <a:tableStyleId>{2D5ABB26-0587-4C30-8999-92F81FD0307C}</a:tableStyleId>
              </a:tblPr>
              <a:tblGrid>
                <a:gridCol w="1221844">
                  <a:extLst>
                    <a:ext uri="{9D8B030D-6E8A-4147-A177-3AD203B41FA5}">
                      <a16:colId xmlns:a16="http://schemas.microsoft.com/office/drawing/2014/main" val="20000"/>
                    </a:ext>
                  </a:extLst>
                </a:gridCol>
                <a:gridCol w="1221844">
                  <a:extLst>
                    <a:ext uri="{9D8B030D-6E8A-4147-A177-3AD203B41FA5}">
                      <a16:colId xmlns:a16="http://schemas.microsoft.com/office/drawing/2014/main" val="20001"/>
                    </a:ext>
                  </a:extLst>
                </a:gridCol>
                <a:gridCol w="747180">
                  <a:extLst>
                    <a:ext uri="{9D8B030D-6E8A-4147-A177-3AD203B41FA5}">
                      <a16:colId xmlns:a16="http://schemas.microsoft.com/office/drawing/2014/main" val="20002"/>
                    </a:ext>
                  </a:extLst>
                </a:gridCol>
              </a:tblGrid>
              <a:tr h="440270">
                <a:tc>
                  <a:txBody>
                    <a:bodyPr/>
                    <a:lstStyle/>
                    <a:p>
                      <a:pPr algn="ctr" fontAlgn="b"/>
                      <a:r>
                        <a:rPr lang="es-MX" sz="1400" b="1" u="none" strike="noStrike" dirty="0">
                          <a:effectLst/>
                        </a:rPr>
                        <a:t>Q3 =</a:t>
                      </a:r>
                      <a:endParaRPr lang="es-MX" sz="1400" b="1" i="0" u="none" strike="noStrike" dirty="0">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a:effectLst/>
                        </a:rPr>
                        <a:t>-7.85294118</a:t>
                      </a:r>
                      <a:endParaRPr lang="es-MX" sz="1400" b="0" i="0" u="none" strike="noStrike">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a:effectLst/>
                        </a:rPr>
                        <a:t>KN</a:t>
                      </a:r>
                      <a:endParaRPr lang="es-MX" sz="1400" b="0" i="0" u="none" strike="noStrike">
                        <a:solidFill>
                          <a:srgbClr val="000000"/>
                        </a:solidFill>
                        <a:effectLst/>
                        <a:latin typeface="+mn-lt"/>
                      </a:endParaRPr>
                    </a:p>
                  </a:txBody>
                  <a:tcPr marL="9525" marR="9525" marT="9525" marB="0" anchor="ctr">
                    <a:solidFill>
                      <a:srgbClr val="FFFF99"/>
                    </a:solidFill>
                  </a:tcPr>
                </a:tc>
                <a:extLst>
                  <a:ext uri="{0D108BD9-81ED-4DB2-BD59-A6C34878D82A}">
                    <a16:rowId xmlns:a16="http://schemas.microsoft.com/office/drawing/2014/main" val="10000"/>
                  </a:ext>
                </a:extLst>
              </a:tr>
              <a:tr h="243243">
                <a:tc>
                  <a:txBody>
                    <a:bodyPr/>
                    <a:lstStyle/>
                    <a:p>
                      <a:pPr algn="ctr" fontAlgn="b"/>
                      <a:r>
                        <a:rPr lang="es-MX" sz="1400" b="1" u="none" strike="noStrike" dirty="0">
                          <a:effectLst/>
                        </a:rPr>
                        <a:t>Q4 =</a:t>
                      </a:r>
                      <a:endParaRPr lang="es-MX" sz="1400" b="1" i="0" u="none" strike="noStrike" dirty="0">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a:effectLst/>
                        </a:rPr>
                        <a:t>4.40196078</a:t>
                      </a:r>
                      <a:endParaRPr lang="es-MX" sz="1400" b="0" i="0" u="none" strike="noStrike">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a:effectLst/>
                        </a:rPr>
                        <a:t>KN</a:t>
                      </a:r>
                      <a:endParaRPr lang="es-MX" sz="1400" b="0" i="0" u="none" strike="noStrike">
                        <a:solidFill>
                          <a:srgbClr val="000000"/>
                        </a:solidFill>
                        <a:effectLst/>
                        <a:latin typeface="+mn-lt"/>
                      </a:endParaRPr>
                    </a:p>
                  </a:txBody>
                  <a:tcPr marL="9525" marR="9525" marT="9525" marB="0" anchor="ctr">
                    <a:solidFill>
                      <a:srgbClr val="FFFF99"/>
                    </a:solidFill>
                  </a:tcPr>
                </a:tc>
                <a:extLst>
                  <a:ext uri="{0D108BD9-81ED-4DB2-BD59-A6C34878D82A}">
                    <a16:rowId xmlns:a16="http://schemas.microsoft.com/office/drawing/2014/main" val="10001"/>
                  </a:ext>
                </a:extLst>
              </a:tr>
              <a:tr h="243243">
                <a:tc>
                  <a:txBody>
                    <a:bodyPr/>
                    <a:lstStyle/>
                    <a:p>
                      <a:pPr algn="ctr" fontAlgn="b"/>
                      <a:r>
                        <a:rPr lang="es-MX" sz="1400" b="1" u="none" strike="noStrike" dirty="0">
                          <a:effectLst/>
                        </a:rPr>
                        <a:t>Q5 =</a:t>
                      </a:r>
                      <a:endParaRPr lang="es-MX" sz="1400" b="1" i="0" u="none" strike="noStrike" dirty="0">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a:effectLst/>
                        </a:rPr>
                        <a:t>14.5882353</a:t>
                      </a:r>
                      <a:endParaRPr lang="es-MX" sz="1400" b="0" i="0" u="none" strike="noStrike">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dirty="0">
                          <a:effectLst/>
                        </a:rPr>
                        <a:t>KN-M</a:t>
                      </a:r>
                      <a:endParaRPr lang="es-MX" sz="1400" b="0" i="0" u="none" strike="noStrike" dirty="0">
                        <a:solidFill>
                          <a:srgbClr val="000000"/>
                        </a:solidFill>
                        <a:effectLst/>
                        <a:latin typeface="+mn-lt"/>
                      </a:endParaRPr>
                    </a:p>
                  </a:txBody>
                  <a:tcPr marL="9525" marR="9525" marT="9525" marB="0" anchor="ctr">
                    <a:solidFill>
                      <a:srgbClr val="FFFF99"/>
                    </a:solidFill>
                  </a:tcPr>
                </a:tc>
                <a:extLst>
                  <a:ext uri="{0D108BD9-81ED-4DB2-BD59-A6C34878D82A}">
                    <a16:rowId xmlns:a16="http://schemas.microsoft.com/office/drawing/2014/main" val="10002"/>
                  </a:ext>
                </a:extLst>
              </a:tr>
              <a:tr h="255405">
                <a:tc>
                  <a:txBody>
                    <a:bodyPr/>
                    <a:lstStyle/>
                    <a:p>
                      <a:pPr algn="ctr" fontAlgn="b"/>
                      <a:r>
                        <a:rPr lang="es-MX" sz="1400" b="1" u="none" strike="noStrike" dirty="0">
                          <a:effectLst/>
                        </a:rPr>
                        <a:t>Q6 =</a:t>
                      </a:r>
                      <a:endParaRPr lang="es-MX" sz="1400" b="1" i="0" u="none" strike="noStrike" dirty="0">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a:effectLst/>
                        </a:rPr>
                        <a:t>3.64705882</a:t>
                      </a:r>
                      <a:endParaRPr lang="es-MX" sz="1400" b="0" i="0" u="none" strike="noStrike">
                        <a:solidFill>
                          <a:srgbClr val="000000"/>
                        </a:solidFill>
                        <a:effectLst/>
                        <a:latin typeface="+mn-lt"/>
                      </a:endParaRPr>
                    </a:p>
                  </a:txBody>
                  <a:tcPr marL="9525" marR="9525" marT="9525" marB="0" anchor="ctr">
                    <a:solidFill>
                      <a:srgbClr val="FFFF99"/>
                    </a:solidFill>
                  </a:tcPr>
                </a:tc>
                <a:tc>
                  <a:txBody>
                    <a:bodyPr/>
                    <a:lstStyle/>
                    <a:p>
                      <a:pPr algn="ctr" fontAlgn="b"/>
                      <a:r>
                        <a:rPr lang="es-MX" sz="1400" u="none" strike="noStrike" dirty="0">
                          <a:effectLst/>
                        </a:rPr>
                        <a:t>KN</a:t>
                      </a:r>
                      <a:endParaRPr lang="es-MX" sz="1400" b="0" i="0" u="none" strike="noStrike" dirty="0">
                        <a:solidFill>
                          <a:srgbClr val="000000"/>
                        </a:solidFill>
                        <a:effectLst/>
                        <a:latin typeface="+mn-lt"/>
                      </a:endParaRPr>
                    </a:p>
                  </a:txBody>
                  <a:tcPr marL="9525" marR="9525" marT="9525" marB="0" anchor="ctr">
                    <a:solidFill>
                      <a:srgbClr val="FFFF99"/>
                    </a:solidFill>
                  </a:tcPr>
                </a:tc>
                <a:extLst>
                  <a:ext uri="{0D108BD9-81ED-4DB2-BD59-A6C34878D82A}">
                    <a16:rowId xmlns:a16="http://schemas.microsoft.com/office/drawing/2014/main" val="10003"/>
                  </a:ext>
                </a:extLst>
              </a:tr>
            </a:tbl>
          </a:graphicData>
        </a:graphic>
      </p:graphicFrame>
      <p:sp>
        <p:nvSpPr>
          <p:cNvPr id="11" name="CuadroTexto 10"/>
          <p:cNvSpPr txBox="1"/>
          <p:nvPr/>
        </p:nvSpPr>
        <p:spPr>
          <a:xfrm>
            <a:off x="10331249" y="3039128"/>
            <a:ext cx="347982" cy="369332"/>
          </a:xfrm>
          <a:prstGeom prst="rect">
            <a:avLst/>
          </a:prstGeom>
          <a:noFill/>
        </p:spPr>
        <p:txBody>
          <a:bodyPr wrap="square" rtlCol="0">
            <a:spAutoFit/>
          </a:bodyPr>
          <a:lstStyle/>
          <a:p>
            <a:r>
              <a:rPr lang="es-MX" dirty="0"/>
              <a:t>x</a:t>
            </a:r>
          </a:p>
        </p:txBody>
      </p:sp>
      <p:sp>
        <p:nvSpPr>
          <p:cNvPr id="18" name="41 Corchetes"/>
          <p:cNvSpPr/>
          <p:nvPr/>
        </p:nvSpPr>
        <p:spPr>
          <a:xfrm>
            <a:off x="8298816" y="2596333"/>
            <a:ext cx="1911664" cy="1336727"/>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19" name="41 Corchetes"/>
          <p:cNvSpPr/>
          <p:nvPr/>
        </p:nvSpPr>
        <p:spPr>
          <a:xfrm>
            <a:off x="10679231" y="2926404"/>
            <a:ext cx="843147" cy="753445"/>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4" name="CuadroTexto 3"/>
          <p:cNvSpPr txBox="1"/>
          <p:nvPr/>
        </p:nvSpPr>
        <p:spPr>
          <a:xfrm>
            <a:off x="4621681" y="613362"/>
            <a:ext cx="319609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Obtención de cargas</a:t>
            </a:r>
          </a:p>
        </p:txBody>
      </p:sp>
      <p:sp>
        <p:nvSpPr>
          <p:cNvPr id="2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graphicFrame>
        <p:nvGraphicFramePr>
          <p:cNvPr id="22" name="Objeto 21">
            <a:extLst>
              <a:ext uri="{FF2B5EF4-FFF2-40B4-BE49-F238E27FC236}">
                <a16:creationId xmlns:a16="http://schemas.microsoft.com/office/drawing/2014/main" id="{7E627F79-9BDB-45D2-8E72-16F757D64552}"/>
              </a:ext>
            </a:extLst>
          </p:cNvPr>
          <p:cNvGraphicFramePr>
            <a:graphicFrameLocks noChangeAspect="1"/>
          </p:cNvGraphicFramePr>
          <p:nvPr>
            <p:extLst>
              <p:ext uri="{D42A27DB-BD31-4B8C-83A1-F6EECF244321}">
                <p14:modId xmlns:p14="http://schemas.microsoft.com/office/powerpoint/2010/main" val="2928771718"/>
              </p:ext>
            </p:extLst>
          </p:nvPr>
        </p:nvGraphicFramePr>
        <p:xfrm>
          <a:off x="-1176808" y="2052738"/>
          <a:ext cx="8523020" cy="3082936"/>
        </p:xfrm>
        <a:graphic>
          <a:graphicData uri="http://schemas.openxmlformats.org/presentationml/2006/ole">
            <mc:AlternateContent xmlns:mc="http://schemas.openxmlformats.org/markup-compatibility/2006">
              <mc:Choice xmlns:v="urn:schemas-microsoft-com:vml" Requires="v">
                <p:oleObj spid="_x0000_s22584" name="AutoCAD Drawing" r:id="rId10" imgW="12820680" imgH="4638600" progId="AutoCAD.Drawing.20">
                  <p:embed/>
                </p:oleObj>
              </mc:Choice>
              <mc:Fallback>
                <p:oleObj name="AutoCAD Drawing" r:id="rId10" imgW="12820680" imgH="4638600" progId="AutoCAD.Drawing.20">
                  <p:embed/>
                  <p:pic>
                    <p:nvPicPr>
                      <p:cNvPr id="20" name="Objeto 19">
                        <a:extLst>
                          <a:ext uri="{FF2B5EF4-FFF2-40B4-BE49-F238E27FC236}">
                            <a16:creationId xmlns:a16="http://schemas.microsoft.com/office/drawing/2014/main" id="{46762398-343F-4F28-9371-E388BCAEEA8E}"/>
                          </a:ext>
                        </a:extLst>
                      </p:cNvPr>
                      <p:cNvPicPr/>
                      <p:nvPr/>
                    </p:nvPicPr>
                    <p:blipFill>
                      <a:blip r:embed="rId11"/>
                      <a:stretch>
                        <a:fillRect/>
                      </a:stretch>
                    </p:blipFill>
                    <p:spPr>
                      <a:xfrm>
                        <a:off x="-1176808" y="2052738"/>
                        <a:ext cx="8523020" cy="3082936"/>
                      </a:xfrm>
                      <a:prstGeom prst="rect">
                        <a:avLst/>
                      </a:prstGeom>
                    </p:spPr>
                  </p:pic>
                </p:oleObj>
              </mc:Fallback>
            </mc:AlternateContent>
          </a:graphicData>
        </a:graphic>
      </p:graphicFrame>
    </p:spTree>
    <p:extLst>
      <p:ext uri="{BB962C8B-B14F-4D97-AF65-F5344CB8AC3E}">
        <p14:creationId xmlns:p14="http://schemas.microsoft.com/office/powerpoint/2010/main" val="2988897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31</a:t>
            </a:fld>
            <a:r>
              <a:rPr lang="es-MX" dirty="0"/>
              <a:t>/38</a:t>
            </a:r>
          </a:p>
        </p:txBody>
      </p:sp>
      <p:sp>
        <p:nvSpPr>
          <p:cNvPr id="6" name="Rectángulo 5"/>
          <p:cNvSpPr/>
          <p:nvPr/>
        </p:nvSpPr>
        <p:spPr>
          <a:xfrm>
            <a:off x="1629726" y="376292"/>
            <a:ext cx="878675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dirty="0">
                <a:solidFill>
                  <a:schemeClr val="tx1"/>
                </a:solidFill>
              </a:rPr>
              <a:t>Determine las reacciones en los soportes. Suponga que      esta fijo y que      y        son rodillos. EI es constante.</a:t>
            </a:r>
          </a:p>
        </p:txBody>
      </p:sp>
      <p:pic>
        <p:nvPicPr>
          <p:cNvPr id="7"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sp>
        <p:nvSpPr>
          <p:cNvPr id="9" name="3 Elipse"/>
          <p:cNvSpPr/>
          <p:nvPr/>
        </p:nvSpPr>
        <p:spPr>
          <a:xfrm>
            <a:off x="6744072" y="420965"/>
            <a:ext cx="288032" cy="2784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s-MX" dirty="0"/>
              <a:t>1</a:t>
            </a:r>
          </a:p>
        </p:txBody>
      </p:sp>
      <p:sp>
        <p:nvSpPr>
          <p:cNvPr id="10" name="3 Elipse"/>
          <p:cNvSpPr/>
          <p:nvPr/>
        </p:nvSpPr>
        <p:spPr>
          <a:xfrm>
            <a:off x="8436260" y="420965"/>
            <a:ext cx="288032" cy="2784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s-MX" dirty="0"/>
              <a:t>2</a:t>
            </a:r>
          </a:p>
        </p:txBody>
      </p:sp>
      <p:sp>
        <p:nvSpPr>
          <p:cNvPr id="11" name="3 Elipse"/>
          <p:cNvSpPr/>
          <p:nvPr/>
        </p:nvSpPr>
        <p:spPr>
          <a:xfrm>
            <a:off x="9026087" y="420965"/>
            <a:ext cx="288032" cy="2784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s-MX" dirty="0"/>
              <a:t>3</a:t>
            </a:r>
          </a:p>
        </p:txBody>
      </p:sp>
      <p:sp>
        <p:nvSpPr>
          <p:cNvPr id="12" name="15 CuadroTexto"/>
          <p:cNvSpPr txBox="1"/>
          <p:nvPr/>
        </p:nvSpPr>
        <p:spPr>
          <a:xfrm>
            <a:off x="1343472" y="1815304"/>
            <a:ext cx="1492716" cy="646331"/>
          </a:xfrm>
          <a:prstGeom prst="rect">
            <a:avLst/>
          </a:prstGeom>
          <a:noFill/>
        </p:spPr>
        <p:txBody>
          <a:bodyPr wrap="none" rtlCol="0">
            <a:spAutoFit/>
          </a:bodyPr>
          <a:lstStyle/>
          <a:p>
            <a:r>
              <a:rPr lang="es-MX" dirty="0">
                <a:latin typeface="+mj-lt"/>
              </a:rPr>
              <a:t>CONSIDERAR:</a:t>
            </a:r>
          </a:p>
          <a:p>
            <a:r>
              <a:rPr lang="es-MX" dirty="0">
                <a:latin typeface="+mj-lt"/>
              </a:rPr>
              <a:t>AE=constante </a:t>
            </a:r>
          </a:p>
        </p:txBody>
      </p:sp>
      <p:sp>
        <p:nvSpPr>
          <p:cNvPr id="13" name="4 CuadroTexto"/>
          <p:cNvSpPr txBox="1"/>
          <p:nvPr/>
        </p:nvSpPr>
        <p:spPr>
          <a:xfrm>
            <a:off x="3974224" y="1628800"/>
            <a:ext cx="3083802" cy="1200329"/>
          </a:xfrm>
          <a:prstGeom prst="rect">
            <a:avLst/>
          </a:prstGeom>
          <a:noFill/>
        </p:spPr>
        <p:txBody>
          <a:bodyPr wrap="square" rtlCol="0">
            <a:spAutoFit/>
          </a:bodyPr>
          <a:lstStyle/>
          <a:p>
            <a:r>
              <a:rPr lang="es-MX" b="1" dirty="0">
                <a:latin typeface="+mj-lt"/>
              </a:rPr>
              <a:t>Notación:</a:t>
            </a:r>
            <a:endParaRPr lang="es-MX" dirty="0">
              <a:latin typeface="+mj-lt"/>
            </a:endParaRPr>
          </a:p>
          <a:p>
            <a:r>
              <a:rPr lang="es-MX" dirty="0">
                <a:latin typeface="+mj-lt"/>
              </a:rPr>
              <a:t>Nudo: 1</a:t>
            </a:r>
          </a:p>
          <a:p>
            <a:r>
              <a:rPr lang="es-MX" dirty="0">
                <a:latin typeface="+mj-lt"/>
              </a:rPr>
              <a:t>Miembro: 1</a:t>
            </a:r>
          </a:p>
          <a:p>
            <a:endParaRPr lang="es-MX" dirty="0"/>
          </a:p>
        </p:txBody>
      </p:sp>
      <p:sp>
        <p:nvSpPr>
          <p:cNvPr id="15" name="2 CuadroTexto"/>
          <p:cNvSpPr txBox="1"/>
          <p:nvPr/>
        </p:nvSpPr>
        <p:spPr>
          <a:xfrm>
            <a:off x="5718086" y="1676362"/>
            <a:ext cx="5671863" cy="646331"/>
          </a:xfrm>
          <a:prstGeom prst="rect">
            <a:avLst/>
          </a:prstGeom>
          <a:solidFill>
            <a:srgbClr val="FFFFCC"/>
          </a:solidFill>
          <a:ln w="12700">
            <a:solidFill>
              <a:schemeClr val="tx1"/>
            </a:solidFill>
          </a:ln>
        </p:spPr>
        <p:txBody>
          <a:bodyPr wrap="square" rtlCol="0">
            <a:spAutoFit/>
          </a:bodyPr>
          <a:lstStyle/>
          <a:p>
            <a:pPr algn="just"/>
            <a:r>
              <a:rPr lang="es-MX" dirty="0">
                <a:latin typeface="+mj-lt"/>
              </a:rPr>
              <a:t>Numeración de miembros, nudos y acciones de desplazamientos</a:t>
            </a:r>
            <a:r>
              <a:rPr lang="es-MX" dirty="0">
                <a:latin typeface="Comic Sans MS" panose="030F0702030302020204" pitchFamily="66" charset="0"/>
              </a:rPr>
              <a:t>.</a:t>
            </a:r>
          </a:p>
        </p:txBody>
      </p:sp>
      <p:pic>
        <p:nvPicPr>
          <p:cNvPr id="17"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9 Marcador de pie de página"/>
          <p:cNvSpPr>
            <a:spLocks noGrp="1"/>
          </p:cNvSpPr>
          <p:nvPr>
            <p:ph type="ftr" sz="quarter" idx="11"/>
          </p:nvPr>
        </p:nvSpPr>
        <p:spPr>
          <a:xfrm>
            <a:off x="4006879" y="6372256"/>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
        <p:nvSpPr>
          <p:cNvPr id="20" name="16 CuadroTexto"/>
          <p:cNvSpPr txBox="1"/>
          <p:nvPr/>
        </p:nvSpPr>
        <p:spPr>
          <a:xfrm>
            <a:off x="6775741" y="3078968"/>
            <a:ext cx="4589842" cy="2062103"/>
          </a:xfrm>
          <a:prstGeom prst="rect">
            <a:avLst/>
          </a:prstGeom>
          <a:solidFill>
            <a:schemeClr val="accent1"/>
          </a:solidFill>
        </p:spPr>
        <p:txBody>
          <a:bodyPr wrap="square" rtlCol="0">
            <a:spAutoFit/>
          </a:bodyPr>
          <a:lstStyle/>
          <a:p>
            <a:r>
              <a:rPr lang="es-MX" sz="1600" dirty="0">
                <a:latin typeface="+mj-lt"/>
              </a:rPr>
              <a:t>Nota: </a:t>
            </a:r>
          </a:p>
          <a:p>
            <a:pPr algn="just"/>
            <a:r>
              <a:rPr lang="es-MX" sz="1600" dirty="0">
                <a:latin typeface="+mj-lt"/>
              </a:rPr>
              <a:t>Para esta viga se consideró el origen del sistema de coordenadas globales en el nudo.      </a:t>
            </a:r>
          </a:p>
          <a:p>
            <a:pPr algn="just"/>
            <a:endParaRPr lang="es-MX" sz="1600" dirty="0">
              <a:latin typeface="+mj-lt"/>
            </a:endParaRPr>
          </a:p>
          <a:p>
            <a:pPr algn="just"/>
            <a:r>
              <a:rPr lang="es-MX" sz="1600" dirty="0">
                <a:latin typeface="+mj-lt"/>
              </a:rPr>
              <a:t>Aquí los desplazamientos desconocidos son D1 y D2 por las condiciones de apoyo y puntos no restringidos.</a:t>
            </a:r>
          </a:p>
          <a:p>
            <a:pPr algn="just"/>
            <a:endParaRPr lang="es-MX" sz="1600" dirty="0">
              <a:latin typeface="+mj-lt"/>
            </a:endParaRPr>
          </a:p>
          <a:p>
            <a:pPr algn="just"/>
            <a:r>
              <a:rPr lang="es-MX" sz="1600" dirty="0">
                <a:latin typeface="+mj-lt"/>
              </a:rPr>
              <a:t>obtendremos una matriz de 6x6.</a:t>
            </a:r>
          </a:p>
        </p:txBody>
      </p:sp>
      <p:graphicFrame>
        <p:nvGraphicFramePr>
          <p:cNvPr id="21" name="Objeto 20"/>
          <p:cNvGraphicFramePr>
            <a:graphicFrameLocks noChangeAspect="1"/>
          </p:cNvGraphicFramePr>
          <p:nvPr>
            <p:extLst>
              <p:ext uri="{D42A27DB-BD31-4B8C-83A1-F6EECF244321}">
                <p14:modId xmlns:p14="http://schemas.microsoft.com/office/powerpoint/2010/main" val="2837016068"/>
              </p:ext>
            </p:extLst>
          </p:nvPr>
        </p:nvGraphicFramePr>
        <p:xfrm>
          <a:off x="290073" y="2876691"/>
          <a:ext cx="6453999" cy="2765185"/>
        </p:xfrm>
        <a:graphic>
          <a:graphicData uri="http://schemas.openxmlformats.org/presentationml/2006/ole">
            <mc:AlternateContent xmlns:mc="http://schemas.openxmlformats.org/markup-compatibility/2006">
              <mc:Choice xmlns:v="urn:schemas-microsoft-com:vml" Requires="v">
                <p:oleObj spid="_x0000_s23604" name="AutoCAD Drawing" r:id="rId7" imgW="10782360" imgH="4619520" progId="AutoCAD.Drawing.18">
                  <p:embed/>
                </p:oleObj>
              </mc:Choice>
              <mc:Fallback>
                <p:oleObj name="AutoCAD Drawing" r:id="rId7" imgW="10782360" imgH="4619520" progId="AutoCAD.Drawing.18">
                  <p:embed/>
                  <p:pic>
                    <p:nvPicPr>
                      <p:cNvPr id="0" name=""/>
                      <p:cNvPicPr/>
                      <p:nvPr/>
                    </p:nvPicPr>
                    <p:blipFill>
                      <a:blip r:embed="rId8"/>
                      <a:stretch>
                        <a:fillRect/>
                      </a:stretch>
                    </p:blipFill>
                    <p:spPr>
                      <a:xfrm>
                        <a:off x="290073" y="2876691"/>
                        <a:ext cx="6453999" cy="2765185"/>
                      </a:xfrm>
                      <a:prstGeom prst="rect">
                        <a:avLst/>
                      </a:prstGeom>
                    </p:spPr>
                  </p:pic>
                </p:oleObj>
              </mc:Fallback>
            </mc:AlternateContent>
          </a:graphicData>
        </a:graphic>
      </p:graphicFrame>
      <p:sp>
        <p:nvSpPr>
          <p:cNvPr id="23" name="CuadroTexto 22"/>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22" name="Botón de acción: Inicio 21">
            <a:hlinkClick r:id="rId9"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3" name="Conector recto de flecha 2"/>
          <p:cNvCxnSpPr/>
          <p:nvPr/>
        </p:nvCxnSpPr>
        <p:spPr>
          <a:xfrm flipV="1">
            <a:off x="2033114" y="3800777"/>
            <a:ext cx="0" cy="864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p:cNvCxnSpPr/>
          <p:nvPr/>
        </p:nvCxnSpPr>
        <p:spPr>
          <a:xfrm flipV="1">
            <a:off x="1992770" y="4664873"/>
            <a:ext cx="832603" cy="8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CuadroTexto 13"/>
          <p:cNvSpPr txBox="1"/>
          <p:nvPr/>
        </p:nvSpPr>
        <p:spPr>
          <a:xfrm>
            <a:off x="1591674" y="3616111"/>
            <a:ext cx="360040" cy="369332"/>
          </a:xfrm>
          <a:prstGeom prst="rect">
            <a:avLst/>
          </a:prstGeom>
          <a:noFill/>
        </p:spPr>
        <p:txBody>
          <a:bodyPr wrap="square" rtlCol="0">
            <a:spAutoFit/>
          </a:bodyPr>
          <a:lstStyle/>
          <a:p>
            <a:r>
              <a:rPr lang="es-MX" dirty="0"/>
              <a:t>Y</a:t>
            </a:r>
          </a:p>
        </p:txBody>
      </p:sp>
      <p:sp>
        <p:nvSpPr>
          <p:cNvPr id="25" name="CuadroTexto 24"/>
          <p:cNvSpPr txBox="1"/>
          <p:nvPr/>
        </p:nvSpPr>
        <p:spPr>
          <a:xfrm>
            <a:off x="2465333" y="4784769"/>
            <a:ext cx="360040" cy="369332"/>
          </a:xfrm>
          <a:prstGeom prst="rect">
            <a:avLst/>
          </a:prstGeom>
          <a:noFill/>
        </p:spPr>
        <p:txBody>
          <a:bodyPr wrap="square" rtlCol="0">
            <a:spAutoFit/>
          </a:bodyPr>
          <a:lstStyle/>
          <a:p>
            <a:r>
              <a:rPr lang="es-MX" dirty="0"/>
              <a:t>X</a:t>
            </a:r>
          </a:p>
        </p:txBody>
      </p:sp>
    </p:spTree>
    <p:extLst>
      <p:ext uri="{BB962C8B-B14F-4D97-AF65-F5344CB8AC3E}">
        <p14:creationId xmlns:p14="http://schemas.microsoft.com/office/powerpoint/2010/main" val="2785184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32</a:t>
            </a:fld>
            <a:r>
              <a:rPr lang="es-MX" dirty="0"/>
              <a:t>/38</a:t>
            </a:r>
          </a:p>
        </p:txBody>
      </p:sp>
      <p:sp>
        <p:nvSpPr>
          <p:cNvPr id="6" name="4 CuadroTexto"/>
          <p:cNvSpPr txBox="1"/>
          <p:nvPr/>
        </p:nvSpPr>
        <p:spPr>
          <a:xfrm>
            <a:off x="3719736" y="476672"/>
            <a:ext cx="512428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MX" sz="2800" dirty="0">
                <a:solidFill>
                  <a:schemeClr val="tx1"/>
                </a:solidFill>
                <a:latin typeface="+mj-lt"/>
              </a:rPr>
              <a:t>Matriz de Rigidez del Miembro 1</a:t>
            </a:r>
            <a:r>
              <a:rPr lang="es-MX" sz="2000" dirty="0">
                <a:solidFill>
                  <a:schemeClr val="tx1"/>
                </a:solidFill>
                <a:latin typeface="+mj-lt"/>
              </a:rPr>
              <a:t>.</a:t>
            </a:r>
          </a:p>
        </p:txBody>
      </p:sp>
      <p:pic>
        <p:nvPicPr>
          <p:cNvPr id="7"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sp>
        <p:nvSpPr>
          <p:cNvPr id="12" name="39 CuadroTexto"/>
          <p:cNvSpPr txBox="1"/>
          <p:nvPr/>
        </p:nvSpPr>
        <p:spPr>
          <a:xfrm>
            <a:off x="6164460" y="4915823"/>
            <a:ext cx="795411" cy="338554"/>
          </a:xfrm>
          <a:prstGeom prst="rect">
            <a:avLst/>
          </a:prstGeom>
          <a:noFill/>
        </p:spPr>
        <p:txBody>
          <a:bodyPr wrap="none" rtlCol="0">
            <a:spAutoFit/>
          </a:bodyPr>
          <a:lstStyle/>
          <a:p>
            <a:r>
              <a:rPr lang="es-MX" sz="1600" dirty="0"/>
              <a:t>K1=  EI</a:t>
            </a:r>
          </a:p>
        </p:txBody>
      </p:sp>
      <p:sp>
        <p:nvSpPr>
          <p:cNvPr id="13" name="40 CuadroTexto"/>
          <p:cNvSpPr txBox="1"/>
          <p:nvPr/>
        </p:nvSpPr>
        <p:spPr>
          <a:xfrm>
            <a:off x="7176120" y="4454158"/>
            <a:ext cx="3790056" cy="1600438"/>
          </a:xfrm>
          <a:prstGeom prst="rect">
            <a:avLst/>
          </a:prstGeom>
          <a:noFill/>
        </p:spPr>
        <p:txBody>
          <a:bodyPr wrap="square" rtlCol="0">
            <a:spAutoFit/>
          </a:bodyPr>
          <a:lstStyle/>
          <a:p>
            <a:r>
              <a:rPr lang="es-MX" sz="1600" dirty="0">
                <a:solidFill>
                  <a:srgbClr val="FF0000"/>
                </a:solidFill>
              </a:rPr>
              <a:t>  5            6            4              1        </a:t>
            </a:r>
          </a:p>
          <a:p>
            <a:r>
              <a:rPr lang="es-MX" sz="1600" dirty="0"/>
              <a:t>0.055     0.17    -0.055         0.17       </a:t>
            </a:r>
            <a:r>
              <a:rPr lang="es-MX" sz="1600" dirty="0">
                <a:solidFill>
                  <a:srgbClr val="FF0000"/>
                </a:solidFill>
              </a:rPr>
              <a:t>5</a:t>
            </a:r>
          </a:p>
          <a:p>
            <a:r>
              <a:rPr lang="es-MX" sz="1600" dirty="0"/>
              <a:t>0.17       0.667     -0.17        0.33       </a:t>
            </a:r>
            <a:r>
              <a:rPr lang="es-MX" sz="1600" dirty="0">
                <a:solidFill>
                  <a:srgbClr val="FF0000"/>
                </a:solidFill>
              </a:rPr>
              <a:t>6</a:t>
            </a:r>
          </a:p>
          <a:p>
            <a:r>
              <a:rPr lang="es-MX" sz="1600" dirty="0"/>
              <a:t>-0.055   -0.17      0.055       -0.17      </a:t>
            </a:r>
            <a:r>
              <a:rPr lang="es-MX" sz="1600" dirty="0">
                <a:solidFill>
                  <a:srgbClr val="FF0000"/>
                </a:solidFill>
              </a:rPr>
              <a:t>4 </a:t>
            </a:r>
            <a:r>
              <a:rPr lang="es-MX" sz="1600" dirty="0"/>
              <a:t>0.17        0.33     -0.17        0.667      </a:t>
            </a:r>
            <a:r>
              <a:rPr lang="es-MX" sz="1600" dirty="0">
                <a:solidFill>
                  <a:srgbClr val="FF0000"/>
                </a:solidFill>
              </a:rPr>
              <a:t>1</a:t>
            </a:r>
          </a:p>
          <a:p>
            <a:endParaRPr lang="es-MX" dirty="0"/>
          </a:p>
        </p:txBody>
      </p:sp>
      <p:sp>
        <p:nvSpPr>
          <p:cNvPr id="15" name="40 Corchetes"/>
          <p:cNvSpPr/>
          <p:nvPr/>
        </p:nvSpPr>
        <p:spPr>
          <a:xfrm>
            <a:off x="7116135" y="4444005"/>
            <a:ext cx="3241408" cy="1418110"/>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16"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7"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14" name="Tabla 13"/>
              <p:cNvGraphicFramePr>
                <a:graphicFrameLocks noGrp="1"/>
              </p:cNvGraphicFramePr>
              <p:nvPr/>
            </p:nvGraphicFramePr>
            <p:xfrm>
              <a:off x="8185169" y="1681587"/>
              <a:ext cx="3874150" cy="232918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14" name="Tabla 13"/>
              <p:cNvGraphicFramePr>
                <a:graphicFrameLocks noGrp="1"/>
              </p:cNvGraphicFramePr>
              <p:nvPr>
                <p:extLst/>
              </p:nvPr>
            </p:nvGraphicFramePr>
            <p:xfrm>
              <a:off x="8185169" y="1681587"/>
              <a:ext cx="3874150" cy="232918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65760">
                    <a:tc>
                      <a:txBody>
                        <a:bodyPr/>
                        <a:lstStyle/>
                        <a:p>
                          <a:endParaRPr lang="es-MX"/>
                        </a:p>
                      </a:txBody>
                      <a:tcPr anchor="ctr">
                        <a:blipFill rotWithShape="0">
                          <a:blip r:embed="rId7"/>
                          <a:stretch>
                            <a:fillRect r="-324667" b="-541667"/>
                          </a:stretch>
                        </a:blipFill>
                      </a:tcPr>
                    </a:tc>
                    <a:tc>
                      <a:txBody>
                        <a:bodyPr/>
                        <a:lstStyle/>
                        <a:p>
                          <a:endParaRPr lang="es-MX"/>
                        </a:p>
                      </a:txBody>
                      <a:tcPr anchor="ctr">
                        <a:blipFill rotWithShape="0">
                          <a:blip r:embed="rId7"/>
                          <a:stretch>
                            <a:fillRect l="-115385" r="-274615" b="-541667"/>
                          </a:stretch>
                        </a:blipFill>
                      </a:tcPr>
                    </a:tc>
                    <a:tc>
                      <a:txBody>
                        <a:bodyPr/>
                        <a:lstStyle/>
                        <a:p>
                          <a:endParaRPr lang="es-MX"/>
                        </a:p>
                      </a:txBody>
                      <a:tcPr anchor="ctr">
                        <a:blipFill rotWithShape="0">
                          <a:blip r:embed="rId7"/>
                          <a:stretch>
                            <a:fillRect l="-237288" r="-202542" b="-541667"/>
                          </a:stretch>
                        </a:blipFill>
                      </a:tcPr>
                    </a:tc>
                    <a:tc>
                      <a:txBody>
                        <a:bodyPr/>
                        <a:lstStyle/>
                        <a:p>
                          <a:endParaRPr lang="es-MX"/>
                        </a:p>
                      </a:txBody>
                      <a:tcPr anchor="ctr">
                        <a:blipFill rotWithShape="0">
                          <a:blip r:embed="rId7"/>
                          <a:stretch>
                            <a:fillRect l="-306154" r="-83846" b="-541667"/>
                          </a:stretch>
                        </a:blipFill>
                      </a:tcPr>
                    </a:tc>
                    <a:tc>
                      <a:txBody>
                        <a:bodyPr/>
                        <a:lstStyle/>
                        <a:p>
                          <a:pPr algn="ctr"/>
                          <a:endParaRPr lang="es-MX" dirty="0"/>
                        </a:p>
                      </a:txBody>
                      <a:tcPr anchor="ctr"/>
                    </a:tc>
                  </a:tr>
                  <a:tr h="490855">
                    <a:tc>
                      <a:txBody>
                        <a:bodyPr/>
                        <a:lstStyle/>
                        <a:p>
                          <a:endParaRPr lang="es-MX"/>
                        </a:p>
                      </a:txBody>
                      <a:tcPr anchor="ctr">
                        <a:blipFill rotWithShape="0">
                          <a:blip r:embed="rId7"/>
                          <a:stretch>
                            <a:fillRect t="-74074" r="-324667" b="-301235"/>
                          </a:stretch>
                        </a:blipFill>
                      </a:tcPr>
                    </a:tc>
                    <a:tc>
                      <a:txBody>
                        <a:bodyPr/>
                        <a:lstStyle/>
                        <a:p>
                          <a:endParaRPr lang="es-MX"/>
                        </a:p>
                      </a:txBody>
                      <a:tcPr anchor="ctr">
                        <a:blipFill rotWithShape="0">
                          <a:blip r:embed="rId7"/>
                          <a:stretch>
                            <a:fillRect l="-115385" t="-74074" r="-274615" b="-301235"/>
                          </a:stretch>
                        </a:blipFill>
                      </a:tcPr>
                    </a:tc>
                    <a:tc>
                      <a:txBody>
                        <a:bodyPr/>
                        <a:lstStyle/>
                        <a:p>
                          <a:endParaRPr lang="es-MX"/>
                        </a:p>
                      </a:txBody>
                      <a:tcPr anchor="ctr">
                        <a:blipFill rotWithShape="0">
                          <a:blip r:embed="rId7"/>
                          <a:stretch>
                            <a:fillRect l="-237288" t="-74074" r="-202542" b="-301235"/>
                          </a:stretch>
                        </a:blipFill>
                      </a:tcPr>
                    </a:tc>
                    <a:tc>
                      <a:txBody>
                        <a:bodyPr/>
                        <a:lstStyle/>
                        <a:p>
                          <a:endParaRPr lang="es-MX"/>
                        </a:p>
                      </a:txBody>
                      <a:tcPr anchor="ctr">
                        <a:blipFill rotWithShape="0">
                          <a:blip r:embed="rId7"/>
                          <a:stretch>
                            <a:fillRect l="-306154" t="-74074" r="-83846" b="-301235"/>
                          </a:stretch>
                        </a:blipFill>
                      </a:tcPr>
                    </a:tc>
                    <a:tc>
                      <a:txBody>
                        <a:bodyPr/>
                        <a:lstStyle/>
                        <a:p>
                          <a:endParaRPr lang="es-MX"/>
                        </a:p>
                      </a:txBody>
                      <a:tcPr anchor="ctr">
                        <a:blipFill rotWithShape="0">
                          <a:blip r:embed="rId7"/>
                          <a:stretch>
                            <a:fillRect l="-484404" t="-74074" b="-301235"/>
                          </a:stretch>
                        </a:blipFill>
                      </a:tcPr>
                    </a:tc>
                  </a:tr>
                  <a:tr h="490855">
                    <a:tc>
                      <a:txBody>
                        <a:bodyPr/>
                        <a:lstStyle/>
                        <a:p>
                          <a:endParaRPr lang="es-MX"/>
                        </a:p>
                      </a:txBody>
                      <a:tcPr anchor="ctr">
                        <a:blipFill rotWithShape="0">
                          <a:blip r:embed="rId7"/>
                          <a:stretch>
                            <a:fillRect t="-174074" r="-324667" b="-201235"/>
                          </a:stretch>
                        </a:blipFill>
                      </a:tcPr>
                    </a:tc>
                    <a:tc>
                      <a:txBody>
                        <a:bodyPr/>
                        <a:lstStyle/>
                        <a:p>
                          <a:endParaRPr lang="es-MX"/>
                        </a:p>
                      </a:txBody>
                      <a:tcPr anchor="ctr">
                        <a:blipFill rotWithShape="0">
                          <a:blip r:embed="rId7"/>
                          <a:stretch>
                            <a:fillRect l="-115385" t="-174074" r="-274615" b="-201235"/>
                          </a:stretch>
                        </a:blipFill>
                      </a:tcPr>
                    </a:tc>
                    <a:tc>
                      <a:txBody>
                        <a:bodyPr/>
                        <a:lstStyle/>
                        <a:p>
                          <a:endParaRPr lang="es-MX"/>
                        </a:p>
                      </a:txBody>
                      <a:tcPr anchor="ctr">
                        <a:blipFill rotWithShape="0">
                          <a:blip r:embed="rId7"/>
                          <a:stretch>
                            <a:fillRect l="-237288" t="-174074" r="-202542" b="-201235"/>
                          </a:stretch>
                        </a:blipFill>
                      </a:tcPr>
                    </a:tc>
                    <a:tc>
                      <a:txBody>
                        <a:bodyPr/>
                        <a:lstStyle/>
                        <a:p>
                          <a:endParaRPr lang="es-MX"/>
                        </a:p>
                      </a:txBody>
                      <a:tcPr anchor="ctr">
                        <a:blipFill rotWithShape="0">
                          <a:blip r:embed="rId7"/>
                          <a:stretch>
                            <a:fillRect l="-306154" t="-174074" r="-83846" b="-201235"/>
                          </a:stretch>
                        </a:blipFill>
                      </a:tcPr>
                    </a:tc>
                    <a:tc>
                      <a:txBody>
                        <a:bodyPr/>
                        <a:lstStyle/>
                        <a:p>
                          <a:endParaRPr lang="es-MX"/>
                        </a:p>
                      </a:txBody>
                      <a:tcPr anchor="ctr">
                        <a:blipFill rotWithShape="0">
                          <a:blip r:embed="rId7"/>
                          <a:stretch>
                            <a:fillRect l="-484404" t="-174074" b="-201235"/>
                          </a:stretch>
                        </a:blipFill>
                      </a:tcPr>
                    </a:tc>
                  </a:tr>
                  <a:tr h="490855">
                    <a:tc>
                      <a:txBody>
                        <a:bodyPr/>
                        <a:lstStyle/>
                        <a:p>
                          <a:endParaRPr lang="es-MX"/>
                        </a:p>
                      </a:txBody>
                      <a:tcPr anchor="ctr">
                        <a:blipFill rotWithShape="0">
                          <a:blip r:embed="rId7"/>
                          <a:stretch>
                            <a:fillRect t="-277500" r="-324667" b="-103750"/>
                          </a:stretch>
                        </a:blipFill>
                      </a:tcPr>
                    </a:tc>
                    <a:tc>
                      <a:txBody>
                        <a:bodyPr/>
                        <a:lstStyle/>
                        <a:p>
                          <a:endParaRPr lang="es-MX"/>
                        </a:p>
                      </a:txBody>
                      <a:tcPr anchor="ctr">
                        <a:blipFill rotWithShape="0">
                          <a:blip r:embed="rId7"/>
                          <a:stretch>
                            <a:fillRect l="-115385" t="-277500" r="-274615" b="-103750"/>
                          </a:stretch>
                        </a:blipFill>
                      </a:tcPr>
                    </a:tc>
                    <a:tc>
                      <a:txBody>
                        <a:bodyPr/>
                        <a:lstStyle/>
                        <a:p>
                          <a:endParaRPr lang="es-MX"/>
                        </a:p>
                      </a:txBody>
                      <a:tcPr anchor="ctr">
                        <a:blipFill rotWithShape="0">
                          <a:blip r:embed="rId7"/>
                          <a:stretch>
                            <a:fillRect l="-237288" t="-277500" r="-202542" b="-103750"/>
                          </a:stretch>
                        </a:blipFill>
                      </a:tcPr>
                    </a:tc>
                    <a:tc>
                      <a:txBody>
                        <a:bodyPr/>
                        <a:lstStyle/>
                        <a:p>
                          <a:endParaRPr lang="es-MX"/>
                        </a:p>
                      </a:txBody>
                      <a:tcPr anchor="ctr">
                        <a:blipFill rotWithShape="0">
                          <a:blip r:embed="rId7"/>
                          <a:stretch>
                            <a:fillRect l="-306154" t="-277500" r="-83846" b="-103750"/>
                          </a:stretch>
                        </a:blipFill>
                      </a:tcPr>
                    </a:tc>
                    <a:tc>
                      <a:txBody>
                        <a:bodyPr/>
                        <a:lstStyle/>
                        <a:p>
                          <a:endParaRPr lang="es-MX"/>
                        </a:p>
                      </a:txBody>
                      <a:tcPr anchor="ctr">
                        <a:blipFill rotWithShape="0">
                          <a:blip r:embed="rId7"/>
                          <a:stretch>
                            <a:fillRect l="-484404" t="-277500" b="-103750"/>
                          </a:stretch>
                        </a:blipFill>
                      </a:tcPr>
                    </a:tc>
                  </a:tr>
                  <a:tr h="490855">
                    <a:tc>
                      <a:txBody>
                        <a:bodyPr/>
                        <a:lstStyle/>
                        <a:p>
                          <a:endParaRPr lang="es-MX"/>
                        </a:p>
                      </a:txBody>
                      <a:tcPr anchor="ctr">
                        <a:blipFill rotWithShape="0">
                          <a:blip r:embed="rId7"/>
                          <a:stretch>
                            <a:fillRect t="-372840" r="-324667" b="-2469"/>
                          </a:stretch>
                        </a:blipFill>
                      </a:tcPr>
                    </a:tc>
                    <a:tc>
                      <a:txBody>
                        <a:bodyPr/>
                        <a:lstStyle/>
                        <a:p>
                          <a:endParaRPr lang="es-MX"/>
                        </a:p>
                      </a:txBody>
                      <a:tcPr anchor="ctr">
                        <a:blipFill rotWithShape="0">
                          <a:blip r:embed="rId7"/>
                          <a:stretch>
                            <a:fillRect l="-115385" t="-372840" r="-274615" b="-2469"/>
                          </a:stretch>
                        </a:blipFill>
                      </a:tcPr>
                    </a:tc>
                    <a:tc>
                      <a:txBody>
                        <a:bodyPr/>
                        <a:lstStyle/>
                        <a:p>
                          <a:endParaRPr lang="es-MX"/>
                        </a:p>
                      </a:txBody>
                      <a:tcPr anchor="ctr">
                        <a:blipFill rotWithShape="0">
                          <a:blip r:embed="rId7"/>
                          <a:stretch>
                            <a:fillRect l="-237288" t="-372840" r="-202542" b="-2469"/>
                          </a:stretch>
                        </a:blipFill>
                      </a:tcPr>
                    </a:tc>
                    <a:tc>
                      <a:txBody>
                        <a:bodyPr/>
                        <a:lstStyle/>
                        <a:p>
                          <a:endParaRPr lang="es-MX"/>
                        </a:p>
                      </a:txBody>
                      <a:tcPr anchor="ctr">
                        <a:blipFill rotWithShape="0">
                          <a:blip r:embed="rId7"/>
                          <a:stretch>
                            <a:fillRect l="-306154" t="-372840" r="-83846" b="-2469"/>
                          </a:stretch>
                        </a:blipFill>
                      </a:tcPr>
                    </a:tc>
                    <a:tc>
                      <a:txBody>
                        <a:bodyPr/>
                        <a:lstStyle/>
                        <a:p>
                          <a:endParaRPr lang="es-MX"/>
                        </a:p>
                      </a:txBody>
                      <a:tcPr anchor="ctr">
                        <a:blipFill rotWithShape="0">
                          <a:blip r:embed="rId7"/>
                          <a:stretch>
                            <a:fillRect l="-484404" t="-372840" b="-2469"/>
                          </a:stretch>
                        </a:blipFill>
                      </a:tcPr>
                    </a:tc>
                  </a:tr>
                </a:tbl>
              </a:graphicData>
            </a:graphic>
          </p:graphicFrame>
        </mc:Fallback>
      </mc:AlternateContent>
      <p:sp>
        <p:nvSpPr>
          <p:cNvPr id="19" name="41 Corchetes"/>
          <p:cNvSpPr/>
          <p:nvPr/>
        </p:nvSpPr>
        <p:spPr>
          <a:xfrm>
            <a:off x="8185169" y="2021500"/>
            <a:ext cx="3241408" cy="2062972"/>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0" name="41 Corchetes"/>
          <p:cNvSpPr/>
          <p:nvPr/>
        </p:nvSpPr>
        <p:spPr>
          <a:xfrm>
            <a:off x="11506589" y="2021500"/>
            <a:ext cx="479459" cy="194421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21" name="Tabla 20"/>
              <p:cNvGraphicFramePr>
                <a:graphicFrameLocks noGrp="1"/>
              </p:cNvGraphicFramePr>
              <p:nvPr/>
            </p:nvGraphicFramePr>
            <p:xfrm>
              <a:off x="7523489" y="2093506"/>
              <a:ext cx="515829" cy="1879948"/>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0"/>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1"/>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2"/>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21" name="Tabla 20"/>
              <p:cNvGraphicFramePr>
                <a:graphicFrameLocks noGrp="1"/>
              </p:cNvGraphicFramePr>
              <p:nvPr>
                <p:extLst/>
              </p:nvPr>
            </p:nvGraphicFramePr>
            <p:xfrm>
              <a:off x="7523489" y="2093506"/>
              <a:ext cx="515829" cy="1879948"/>
            </p:xfrm>
            <a:graphic>
              <a:graphicData uri="http://schemas.openxmlformats.org/drawingml/2006/table">
                <a:tbl>
                  <a:tblPr firstRow="1" bandRow="1">
                    <a:tableStyleId>{2D5ABB26-0587-4C30-8999-92F81FD0307C}</a:tableStyleId>
                  </a:tblPr>
                  <a:tblGrid>
                    <a:gridCol w="515829"/>
                  </a:tblGrid>
                  <a:tr h="469987">
                    <a:tc>
                      <a:txBody>
                        <a:bodyPr/>
                        <a:lstStyle/>
                        <a:p>
                          <a:endParaRPr lang="es-MX"/>
                        </a:p>
                      </a:txBody>
                      <a:tcPr anchor="ctr">
                        <a:blipFill rotWithShape="0">
                          <a:blip r:embed="rId8"/>
                          <a:stretch>
                            <a:fillRect b="-301299"/>
                          </a:stretch>
                        </a:blipFill>
                      </a:tcPr>
                    </a:tc>
                  </a:tr>
                  <a:tr h="469987">
                    <a:tc>
                      <a:txBody>
                        <a:bodyPr/>
                        <a:lstStyle/>
                        <a:p>
                          <a:endParaRPr lang="es-MX"/>
                        </a:p>
                      </a:txBody>
                      <a:tcPr anchor="ctr">
                        <a:blipFill rotWithShape="0">
                          <a:blip r:embed="rId8"/>
                          <a:stretch>
                            <a:fillRect t="-98718" b="-197436"/>
                          </a:stretch>
                        </a:blipFill>
                      </a:tcPr>
                    </a:tc>
                  </a:tr>
                  <a:tr h="469987">
                    <a:tc>
                      <a:txBody>
                        <a:bodyPr/>
                        <a:lstStyle/>
                        <a:p>
                          <a:endParaRPr lang="es-MX"/>
                        </a:p>
                      </a:txBody>
                      <a:tcPr anchor="ctr">
                        <a:blipFill rotWithShape="0">
                          <a:blip r:embed="rId8"/>
                          <a:stretch>
                            <a:fillRect t="-201299" b="-100000"/>
                          </a:stretch>
                        </a:blipFill>
                      </a:tcPr>
                    </a:tc>
                  </a:tr>
                  <a:tr h="469987">
                    <a:tc>
                      <a:txBody>
                        <a:bodyPr/>
                        <a:lstStyle/>
                        <a:p>
                          <a:endParaRPr lang="es-MX"/>
                        </a:p>
                      </a:txBody>
                      <a:tcPr anchor="ctr">
                        <a:blipFill rotWithShape="0">
                          <a:blip r:embed="rId8"/>
                          <a:stretch>
                            <a:fillRect t="-301299"/>
                          </a:stretch>
                        </a:blipFill>
                      </a:tcPr>
                    </a:tc>
                  </a:tr>
                </a:tbl>
              </a:graphicData>
            </a:graphic>
          </p:graphicFrame>
        </mc:Fallback>
      </mc:AlternateContent>
      <p:graphicFrame>
        <p:nvGraphicFramePr>
          <p:cNvPr id="23" name="Objeto 22"/>
          <p:cNvGraphicFramePr>
            <a:graphicFrameLocks noChangeAspect="1"/>
          </p:cNvGraphicFramePr>
          <p:nvPr>
            <p:extLst>
              <p:ext uri="{D42A27DB-BD31-4B8C-83A1-F6EECF244321}">
                <p14:modId xmlns:p14="http://schemas.microsoft.com/office/powerpoint/2010/main" val="3765520448"/>
              </p:ext>
            </p:extLst>
          </p:nvPr>
        </p:nvGraphicFramePr>
        <p:xfrm>
          <a:off x="-237259" y="1653427"/>
          <a:ext cx="7913990" cy="2061944"/>
        </p:xfrm>
        <a:graphic>
          <a:graphicData uri="http://schemas.openxmlformats.org/presentationml/2006/ole">
            <mc:AlternateContent xmlns:mc="http://schemas.openxmlformats.org/markup-compatibility/2006">
              <mc:Choice xmlns:v="urn:schemas-microsoft-com:vml" Requires="v">
                <p:oleObj spid="_x0000_s24676" name="AutoCAD Drawing" r:id="rId9" imgW="10782360" imgH="4619520" progId="AutoCAD.Drawing.18">
                  <p:embed/>
                </p:oleObj>
              </mc:Choice>
              <mc:Fallback>
                <p:oleObj name="AutoCAD Drawing" r:id="rId9" imgW="10782360" imgH="4619520" progId="AutoCAD.Drawing.18">
                  <p:embed/>
                  <p:pic>
                    <p:nvPicPr>
                      <p:cNvPr id="0" name=""/>
                      <p:cNvPicPr/>
                      <p:nvPr/>
                    </p:nvPicPr>
                    <p:blipFill>
                      <a:blip r:embed="rId10"/>
                      <a:stretch>
                        <a:fillRect/>
                      </a:stretch>
                    </p:blipFill>
                    <p:spPr>
                      <a:xfrm>
                        <a:off x="-237259" y="1653427"/>
                        <a:ext cx="7913990" cy="2061944"/>
                      </a:xfrm>
                      <a:prstGeom prst="rect">
                        <a:avLst/>
                      </a:prstGeom>
                    </p:spPr>
                  </p:pic>
                </p:oleObj>
              </mc:Fallback>
            </mc:AlternateContent>
          </a:graphicData>
        </a:graphic>
      </p:graphicFrame>
      <p:sp>
        <p:nvSpPr>
          <p:cNvPr id="24" name="CuadroTexto 23"/>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25" name="Botón de acción: Inicio 24">
            <a:hlinkClick r:id="rId11"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26" name="Objeto 25">
            <a:extLst>
              <a:ext uri="{FF2B5EF4-FFF2-40B4-BE49-F238E27FC236}">
                <a16:creationId xmlns:a16="http://schemas.microsoft.com/office/drawing/2014/main" id="{0A8B6FCE-F0CD-40D1-9AA7-3A41044B1181}"/>
              </a:ext>
            </a:extLst>
          </p:cNvPr>
          <p:cNvGraphicFramePr>
            <a:graphicFrameLocks noChangeAspect="1"/>
          </p:cNvGraphicFramePr>
          <p:nvPr>
            <p:extLst>
              <p:ext uri="{D42A27DB-BD31-4B8C-83A1-F6EECF244321}">
                <p14:modId xmlns:p14="http://schemas.microsoft.com/office/powerpoint/2010/main" val="3555142875"/>
              </p:ext>
            </p:extLst>
          </p:nvPr>
        </p:nvGraphicFramePr>
        <p:xfrm>
          <a:off x="634022" y="3526093"/>
          <a:ext cx="5780069" cy="2476443"/>
        </p:xfrm>
        <a:graphic>
          <a:graphicData uri="http://schemas.openxmlformats.org/presentationml/2006/ole">
            <mc:AlternateContent xmlns:mc="http://schemas.openxmlformats.org/markup-compatibility/2006">
              <mc:Choice xmlns:v="urn:schemas-microsoft-com:vml" Requires="v">
                <p:oleObj spid="_x0000_s24677" name="AutoCAD Drawing" r:id="rId12" imgW="10782360" imgH="4619520" progId="AutoCAD.Drawing.18">
                  <p:embed/>
                </p:oleObj>
              </mc:Choice>
              <mc:Fallback>
                <p:oleObj name="AutoCAD Drawing" r:id="rId12" imgW="10782360" imgH="4619520" progId="AutoCAD.Drawing.18">
                  <p:embed/>
                  <p:pic>
                    <p:nvPicPr>
                      <p:cNvPr id="22" name="Objeto 21"/>
                      <p:cNvPicPr/>
                      <p:nvPr/>
                    </p:nvPicPr>
                    <p:blipFill>
                      <a:blip r:embed="rId13"/>
                      <a:stretch>
                        <a:fillRect/>
                      </a:stretch>
                    </p:blipFill>
                    <p:spPr>
                      <a:xfrm>
                        <a:off x="634022" y="3526093"/>
                        <a:ext cx="5780069" cy="2476443"/>
                      </a:xfrm>
                      <a:prstGeom prst="rect">
                        <a:avLst/>
                      </a:prstGeom>
                    </p:spPr>
                  </p:pic>
                </p:oleObj>
              </mc:Fallback>
            </mc:AlternateContent>
          </a:graphicData>
        </a:graphic>
      </p:graphicFrame>
    </p:spTree>
    <p:extLst>
      <p:ext uri="{BB962C8B-B14F-4D97-AF65-F5344CB8AC3E}">
        <p14:creationId xmlns:p14="http://schemas.microsoft.com/office/powerpoint/2010/main" val="3688043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33</a:t>
            </a:fld>
            <a:r>
              <a:rPr lang="es-MX" dirty="0"/>
              <a:t>/38</a:t>
            </a:r>
          </a:p>
        </p:txBody>
      </p:sp>
      <p:sp>
        <p:nvSpPr>
          <p:cNvPr id="6" name="40 CuadroTexto"/>
          <p:cNvSpPr txBox="1"/>
          <p:nvPr/>
        </p:nvSpPr>
        <p:spPr>
          <a:xfrm>
            <a:off x="7320136" y="4459234"/>
            <a:ext cx="3790056" cy="1600438"/>
          </a:xfrm>
          <a:prstGeom prst="rect">
            <a:avLst/>
          </a:prstGeom>
          <a:noFill/>
        </p:spPr>
        <p:txBody>
          <a:bodyPr wrap="square" rtlCol="0">
            <a:spAutoFit/>
          </a:bodyPr>
          <a:lstStyle/>
          <a:p>
            <a:r>
              <a:rPr lang="es-MX" sz="1600" dirty="0">
                <a:solidFill>
                  <a:srgbClr val="FF0000"/>
                </a:solidFill>
              </a:rPr>
              <a:t>  4           1            3              2        </a:t>
            </a:r>
          </a:p>
          <a:p>
            <a:r>
              <a:rPr lang="es-MX" sz="1600" dirty="0"/>
              <a:t>0.02     0.09         -0.02     0.09      </a:t>
            </a:r>
            <a:r>
              <a:rPr lang="es-MX" sz="1600" dirty="0">
                <a:solidFill>
                  <a:srgbClr val="FF0000"/>
                </a:solidFill>
              </a:rPr>
              <a:t>4</a:t>
            </a:r>
          </a:p>
          <a:p>
            <a:r>
              <a:rPr lang="es-MX" sz="1600" dirty="0"/>
              <a:t>0.09    0.50         -0.09      0.25      </a:t>
            </a:r>
            <a:r>
              <a:rPr lang="es-MX" sz="1600" dirty="0">
                <a:solidFill>
                  <a:srgbClr val="FF0000"/>
                </a:solidFill>
              </a:rPr>
              <a:t>1</a:t>
            </a:r>
          </a:p>
          <a:p>
            <a:r>
              <a:rPr lang="es-MX" sz="1600" dirty="0"/>
              <a:t>-0.02  -0.09         0.02      -0.09     </a:t>
            </a:r>
            <a:r>
              <a:rPr lang="es-MX" sz="1600" dirty="0">
                <a:solidFill>
                  <a:srgbClr val="FF0000"/>
                </a:solidFill>
              </a:rPr>
              <a:t>3        </a:t>
            </a:r>
            <a:r>
              <a:rPr lang="es-MX" sz="1600" dirty="0"/>
              <a:t>0.09    0.25         -0.09      0.50      </a:t>
            </a:r>
            <a:r>
              <a:rPr lang="es-MX" sz="1600" dirty="0">
                <a:solidFill>
                  <a:srgbClr val="FF0000"/>
                </a:solidFill>
              </a:rPr>
              <a:t>2</a:t>
            </a:r>
          </a:p>
          <a:p>
            <a:endParaRPr lang="es-MX" dirty="0"/>
          </a:p>
        </p:txBody>
      </p:sp>
      <p:sp>
        <p:nvSpPr>
          <p:cNvPr id="7" name="4 CuadroTexto"/>
          <p:cNvSpPr txBox="1"/>
          <p:nvPr/>
        </p:nvSpPr>
        <p:spPr>
          <a:xfrm>
            <a:off x="3495735" y="479686"/>
            <a:ext cx="512428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MX" sz="2800" dirty="0">
                <a:solidFill>
                  <a:schemeClr val="tx1"/>
                </a:solidFill>
                <a:latin typeface="+mj-lt"/>
              </a:rPr>
              <a:t>Matriz de Rigidez del Miembro 2</a:t>
            </a:r>
            <a:r>
              <a:rPr lang="es-MX" sz="2000" dirty="0">
                <a:solidFill>
                  <a:schemeClr val="tx1"/>
                </a:solidFill>
                <a:latin typeface="+mj-lt"/>
              </a:rPr>
              <a:t>.</a:t>
            </a:r>
          </a:p>
        </p:txBody>
      </p:sp>
      <p:pic>
        <p:nvPicPr>
          <p:cNvPr id="8"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sp>
        <p:nvSpPr>
          <p:cNvPr id="12" name="39 CuadroTexto"/>
          <p:cNvSpPr txBox="1"/>
          <p:nvPr/>
        </p:nvSpPr>
        <p:spPr>
          <a:xfrm>
            <a:off x="6177869" y="5004042"/>
            <a:ext cx="795411" cy="338554"/>
          </a:xfrm>
          <a:prstGeom prst="rect">
            <a:avLst/>
          </a:prstGeom>
          <a:noFill/>
        </p:spPr>
        <p:txBody>
          <a:bodyPr wrap="none" rtlCol="0">
            <a:spAutoFit/>
          </a:bodyPr>
          <a:lstStyle/>
          <a:p>
            <a:r>
              <a:rPr lang="es-MX" sz="1600" dirty="0"/>
              <a:t>K2=  EI</a:t>
            </a:r>
          </a:p>
        </p:txBody>
      </p:sp>
      <p:sp>
        <p:nvSpPr>
          <p:cNvPr id="13" name="40 Corchetes"/>
          <p:cNvSpPr/>
          <p:nvPr/>
        </p:nvSpPr>
        <p:spPr>
          <a:xfrm>
            <a:off x="7344545" y="4459234"/>
            <a:ext cx="3384376" cy="1362509"/>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14"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5"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18" name="Tabla 17"/>
              <p:cNvGraphicFramePr>
                <a:graphicFrameLocks noGrp="1"/>
              </p:cNvGraphicFramePr>
              <p:nvPr/>
            </p:nvGraphicFramePr>
            <p:xfrm>
              <a:off x="8185169" y="1681587"/>
              <a:ext cx="3874150" cy="232918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18" name="Tabla 17"/>
              <p:cNvGraphicFramePr>
                <a:graphicFrameLocks noGrp="1"/>
              </p:cNvGraphicFramePr>
              <p:nvPr>
                <p:extLst/>
              </p:nvPr>
            </p:nvGraphicFramePr>
            <p:xfrm>
              <a:off x="8185169" y="1681587"/>
              <a:ext cx="3874150" cy="232918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65760">
                    <a:tc>
                      <a:txBody>
                        <a:bodyPr/>
                        <a:lstStyle/>
                        <a:p>
                          <a:endParaRPr lang="es-MX"/>
                        </a:p>
                      </a:txBody>
                      <a:tcPr anchor="ctr">
                        <a:blipFill rotWithShape="0">
                          <a:blip r:embed="rId7"/>
                          <a:stretch>
                            <a:fillRect r="-324667" b="-541667"/>
                          </a:stretch>
                        </a:blipFill>
                      </a:tcPr>
                    </a:tc>
                    <a:tc>
                      <a:txBody>
                        <a:bodyPr/>
                        <a:lstStyle/>
                        <a:p>
                          <a:endParaRPr lang="es-MX"/>
                        </a:p>
                      </a:txBody>
                      <a:tcPr anchor="ctr">
                        <a:blipFill rotWithShape="0">
                          <a:blip r:embed="rId7"/>
                          <a:stretch>
                            <a:fillRect l="-115385" r="-274615" b="-541667"/>
                          </a:stretch>
                        </a:blipFill>
                      </a:tcPr>
                    </a:tc>
                    <a:tc>
                      <a:txBody>
                        <a:bodyPr/>
                        <a:lstStyle/>
                        <a:p>
                          <a:endParaRPr lang="es-MX"/>
                        </a:p>
                      </a:txBody>
                      <a:tcPr anchor="ctr">
                        <a:blipFill rotWithShape="0">
                          <a:blip r:embed="rId7"/>
                          <a:stretch>
                            <a:fillRect l="-237288" r="-202542" b="-541667"/>
                          </a:stretch>
                        </a:blipFill>
                      </a:tcPr>
                    </a:tc>
                    <a:tc>
                      <a:txBody>
                        <a:bodyPr/>
                        <a:lstStyle/>
                        <a:p>
                          <a:endParaRPr lang="es-MX"/>
                        </a:p>
                      </a:txBody>
                      <a:tcPr anchor="ctr">
                        <a:blipFill rotWithShape="0">
                          <a:blip r:embed="rId7"/>
                          <a:stretch>
                            <a:fillRect l="-306154" r="-83846" b="-541667"/>
                          </a:stretch>
                        </a:blipFill>
                      </a:tcPr>
                    </a:tc>
                    <a:tc>
                      <a:txBody>
                        <a:bodyPr/>
                        <a:lstStyle/>
                        <a:p>
                          <a:pPr algn="ctr"/>
                          <a:endParaRPr lang="es-MX" dirty="0"/>
                        </a:p>
                      </a:txBody>
                      <a:tcPr anchor="ctr"/>
                    </a:tc>
                  </a:tr>
                  <a:tr h="490855">
                    <a:tc>
                      <a:txBody>
                        <a:bodyPr/>
                        <a:lstStyle/>
                        <a:p>
                          <a:endParaRPr lang="es-MX"/>
                        </a:p>
                      </a:txBody>
                      <a:tcPr anchor="ctr">
                        <a:blipFill rotWithShape="0">
                          <a:blip r:embed="rId7"/>
                          <a:stretch>
                            <a:fillRect t="-74074" r="-324667" b="-301235"/>
                          </a:stretch>
                        </a:blipFill>
                      </a:tcPr>
                    </a:tc>
                    <a:tc>
                      <a:txBody>
                        <a:bodyPr/>
                        <a:lstStyle/>
                        <a:p>
                          <a:endParaRPr lang="es-MX"/>
                        </a:p>
                      </a:txBody>
                      <a:tcPr anchor="ctr">
                        <a:blipFill rotWithShape="0">
                          <a:blip r:embed="rId7"/>
                          <a:stretch>
                            <a:fillRect l="-115385" t="-74074" r="-274615" b="-301235"/>
                          </a:stretch>
                        </a:blipFill>
                      </a:tcPr>
                    </a:tc>
                    <a:tc>
                      <a:txBody>
                        <a:bodyPr/>
                        <a:lstStyle/>
                        <a:p>
                          <a:endParaRPr lang="es-MX"/>
                        </a:p>
                      </a:txBody>
                      <a:tcPr anchor="ctr">
                        <a:blipFill rotWithShape="0">
                          <a:blip r:embed="rId7"/>
                          <a:stretch>
                            <a:fillRect l="-237288" t="-74074" r="-202542" b="-301235"/>
                          </a:stretch>
                        </a:blipFill>
                      </a:tcPr>
                    </a:tc>
                    <a:tc>
                      <a:txBody>
                        <a:bodyPr/>
                        <a:lstStyle/>
                        <a:p>
                          <a:endParaRPr lang="es-MX"/>
                        </a:p>
                      </a:txBody>
                      <a:tcPr anchor="ctr">
                        <a:blipFill rotWithShape="0">
                          <a:blip r:embed="rId7"/>
                          <a:stretch>
                            <a:fillRect l="-306154" t="-74074" r="-83846" b="-301235"/>
                          </a:stretch>
                        </a:blipFill>
                      </a:tcPr>
                    </a:tc>
                    <a:tc>
                      <a:txBody>
                        <a:bodyPr/>
                        <a:lstStyle/>
                        <a:p>
                          <a:endParaRPr lang="es-MX"/>
                        </a:p>
                      </a:txBody>
                      <a:tcPr anchor="ctr">
                        <a:blipFill rotWithShape="0">
                          <a:blip r:embed="rId7"/>
                          <a:stretch>
                            <a:fillRect l="-484404" t="-74074" b="-301235"/>
                          </a:stretch>
                        </a:blipFill>
                      </a:tcPr>
                    </a:tc>
                  </a:tr>
                  <a:tr h="490855">
                    <a:tc>
                      <a:txBody>
                        <a:bodyPr/>
                        <a:lstStyle/>
                        <a:p>
                          <a:endParaRPr lang="es-MX"/>
                        </a:p>
                      </a:txBody>
                      <a:tcPr anchor="ctr">
                        <a:blipFill rotWithShape="0">
                          <a:blip r:embed="rId7"/>
                          <a:stretch>
                            <a:fillRect t="-174074" r="-324667" b="-201235"/>
                          </a:stretch>
                        </a:blipFill>
                      </a:tcPr>
                    </a:tc>
                    <a:tc>
                      <a:txBody>
                        <a:bodyPr/>
                        <a:lstStyle/>
                        <a:p>
                          <a:endParaRPr lang="es-MX"/>
                        </a:p>
                      </a:txBody>
                      <a:tcPr anchor="ctr">
                        <a:blipFill rotWithShape="0">
                          <a:blip r:embed="rId7"/>
                          <a:stretch>
                            <a:fillRect l="-115385" t="-174074" r="-274615" b="-201235"/>
                          </a:stretch>
                        </a:blipFill>
                      </a:tcPr>
                    </a:tc>
                    <a:tc>
                      <a:txBody>
                        <a:bodyPr/>
                        <a:lstStyle/>
                        <a:p>
                          <a:endParaRPr lang="es-MX"/>
                        </a:p>
                      </a:txBody>
                      <a:tcPr anchor="ctr">
                        <a:blipFill rotWithShape="0">
                          <a:blip r:embed="rId7"/>
                          <a:stretch>
                            <a:fillRect l="-237288" t="-174074" r="-202542" b="-201235"/>
                          </a:stretch>
                        </a:blipFill>
                      </a:tcPr>
                    </a:tc>
                    <a:tc>
                      <a:txBody>
                        <a:bodyPr/>
                        <a:lstStyle/>
                        <a:p>
                          <a:endParaRPr lang="es-MX"/>
                        </a:p>
                      </a:txBody>
                      <a:tcPr anchor="ctr">
                        <a:blipFill rotWithShape="0">
                          <a:blip r:embed="rId7"/>
                          <a:stretch>
                            <a:fillRect l="-306154" t="-174074" r="-83846" b="-201235"/>
                          </a:stretch>
                        </a:blipFill>
                      </a:tcPr>
                    </a:tc>
                    <a:tc>
                      <a:txBody>
                        <a:bodyPr/>
                        <a:lstStyle/>
                        <a:p>
                          <a:endParaRPr lang="es-MX"/>
                        </a:p>
                      </a:txBody>
                      <a:tcPr anchor="ctr">
                        <a:blipFill rotWithShape="0">
                          <a:blip r:embed="rId7"/>
                          <a:stretch>
                            <a:fillRect l="-484404" t="-174074" b="-201235"/>
                          </a:stretch>
                        </a:blipFill>
                      </a:tcPr>
                    </a:tc>
                  </a:tr>
                  <a:tr h="490855">
                    <a:tc>
                      <a:txBody>
                        <a:bodyPr/>
                        <a:lstStyle/>
                        <a:p>
                          <a:endParaRPr lang="es-MX"/>
                        </a:p>
                      </a:txBody>
                      <a:tcPr anchor="ctr">
                        <a:blipFill rotWithShape="0">
                          <a:blip r:embed="rId7"/>
                          <a:stretch>
                            <a:fillRect t="-277500" r="-324667" b="-103750"/>
                          </a:stretch>
                        </a:blipFill>
                      </a:tcPr>
                    </a:tc>
                    <a:tc>
                      <a:txBody>
                        <a:bodyPr/>
                        <a:lstStyle/>
                        <a:p>
                          <a:endParaRPr lang="es-MX"/>
                        </a:p>
                      </a:txBody>
                      <a:tcPr anchor="ctr">
                        <a:blipFill rotWithShape="0">
                          <a:blip r:embed="rId7"/>
                          <a:stretch>
                            <a:fillRect l="-115385" t="-277500" r="-274615" b="-103750"/>
                          </a:stretch>
                        </a:blipFill>
                      </a:tcPr>
                    </a:tc>
                    <a:tc>
                      <a:txBody>
                        <a:bodyPr/>
                        <a:lstStyle/>
                        <a:p>
                          <a:endParaRPr lang="es-MX"/>
                        </a:p>
                      </a:txBody>
                      <a:tcPr anchor="ctr">
                        <a:blipFill rotWithShape="0">
                          <a:blip r:embed="rId7"/>
                          <a:stretch>
                            <a:fillRect l="-237288" t="-277500" r="-202542" b="-103750"/>
                          </a:stretch>
                        </a:blipFill>
                      </a:tcPr>
                    </a:tc>
                    <a:tc>
                      <a:txBody>
                        <a:bodyPr/>
                        <a:lstStyle/>
                        <a:p>
                          <a:endParaRPr lang="es-MX"/>
                        </a:p>
                      </a:txBody>
                      <a:tcPr anchor="ctr">
                        <a:blipFill rotWithShape="0">
                          <a:blip r:embed="rId7"/>
                          <a:stretch>
                            <a:fillRect l="-306154" t="-277500" r="-83846" b="-103750"/>
                          </a:stretch>
                        </a:blipFill>
                      </a:tcPr>
                    </a:tc>
                    <a:tc>
                      <a:txBody>
                        <a:bodyPr/>
                        <a:lstStyle/>
                        <a:p>
                          <a:endParaRPr lang="es-MX"/>
                        </a:p>
                      </a:txBody>
                      <a:tcPr anchor="ctr">
                        <a:blipFill rotWithShape="0">
                          <a:blip r:embed="rId7"/>
                          <a:stretch>
                            <a:fillRect l="-484404" t="-277500" b="-103750"/>
                          </a:stretch>
                        </a:blipFill>
                      </a:tcPr>
                    </a:tc>
                  </a:tr>
                  <a:tr h="490855">
                    <a:tc>
                      <a:txBody>
                        <a:bodyPr/>
                        <a:lstStyle/>
                        <a:p>
                          <a:endParaRPr lang="es-MX"/>
                        </a:p>
                      </a:txBody>
                      <a:tcPr anchor="ctr">
                        <a:blipFill rotWithShape="0">
                          <a:blip r:embed="rId7"/>
                          <a:stretch>
                            <a:fillRect t="-372840" r="-324667" b="-2469"/>
                          </a:stretch>
                        </a:blipFill>
                      </a:tcPr>
                    </a:tc>
                    <a:tc>
                      <a:txBody>
                        <a:bodyPr/>
                        <a:lstStyle/>
                        <a:p>
                          <a:endParaRPr lang="es-MX"/>
                        </a:p>
                      </a:txBody>
                      <a:tcPr anchor="ctr">
                        <a:blipFill rotWithShape="0">
                          <a:blip r:embed="rId7"/>
                          <a:stretch>
                            <a:fillRect l="-115385" t="-372840" r="-274615" b="-2469"/>
                          </a:stretch>
                        </a:blipFill>
                      </a:tcPr>
                    </a:tc>
                    <a:tc>
                      <a:txBody>
                        <a:bodyPr/>
                        <a:lstStyle/>
                        <a:p>
                          <a:endParaRPr lang="es-MX"/>
                        </a:p>
                      </a:txBody>
                      <a:tcPr anchor="ctr">
                        <a:blipFill rotWithShape="0">
                          <a:blip r:embed="rId7"/>
                          <a:stretch>
                            <a:fillRect l="-237288" t="-372840" r="-202542" b="-2469"/>
                          </a:stretch>
                        </a:blipFill>
                      </a:tcPr>
                    </a:tc>
                    <a:tc>
                      <a:txBody>
                        <a:bodyPr/>
                        <a:lstStyle/>
                        <a:p>
                          <a:endParaRPr lang="es-MX"/>
                        </a:p>
                      </a:txBody>
                      <a:tcPr anchor="ctr">
                        <a:blipFill rotWithShape="0">
                          <a:blip r:embed="rId7"/>
                          <a:stretch>
                            <a:fillRect l="-306154" t="-372840" r="-83846" b="-2469"/>
                          </a:stretch>
                        </a:blipFill>
                      </a:tcPr>
                    </a:tc>
                    <a:tc>
                      <a:txBody>
                        <a:bodyPr/>
                        <a:lstStyle/>
                        <a:p>
                          <a:endParaRPr lang="es-MX"/>
                        </a:p>
                      </a:txBody>
                      <a:tcPr anchor="ctr">
                        <a:blipFill rotWithShape="0">
                          <a:blip r:embed="rId7"/>
                          <a:stretch>
                            <a:fillRect l="-484404" t="-372840" b="-2469"/>
                          </a:stretch>
                        </a:blipFill>
                      </a:tcPr>
                    </a:tc>
                  </a:tr>
                </a:tbl>
              </a:graphicData>
            </a:graphic>
          </p:graphicFrame>
        </mc:Fallback>
      </mc:AlternateContent>
      <p:sp>
        <p:nvSpPr>
          <p:cNvPr id="19" name="41 Corchetes"/>
          <p:cNvSpPr/>
          <p:nvPr/>
        </p:nvSpPr>
        <p:spPr>
          <a:xfrm>
            <a:off x="8185169" y="2021500"/>
            <a:ext cx="3241408" cy="2062972"/>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0" name="41 Corchetes"/>
          <p:cNvSpPr/>
          <p:nvPr/>
        </p:nvSpPr>
        <p:spPr>
          <a:xfrm>
            <a:off x="11506589" y="2021500"/>
            <a:ext cx="479459" cy="194421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21" name="Tabla 20"/>
              <p:cNvGraphicFramePr>
                <a:graphicFrameLocks noGrp="1"/>
              </p:cNvGraphicFramePr>
              <p:nvPr/>
            </p:nvGraphicFramePr>
            <p:xfrm>
              <a:off x="7523489" y="2093506"/>
              <a:ext cx="515829" cy="1879948"/>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0"/>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1"/>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2"/>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21" name="Tabla 20"/>
              <p:cNvGraphicFramePr>
                <a:graphicFrameLocks noGrp="1"/>
              </p:cNvGraphicFramePr>
              <p:nvPr>
                <p:extLst/>
              </p:nvPr>
            </p:nvGraphicFramePr>
            <p:xfrm>
              <a:off x="7523489" y="2093506"/>
              <a:ext cx="515829" cy="1879948"/>
            </p:xfrm>
            <a:graphic>
              <a:graphicData uri="http://schemas.openxmlformats.org/drawingml/2006/table">
                <a:tbl>
                  <a:tblPr firstRow="1" bandRow="1">
                    <a:tableStyleId>{2D5ABB26-0587-4C30-8999-92F81FD0307C}</a:tableStyleId>
                  </a:tblPr>
                  <a:tblGrid>
                    <a:gridCol w="515829"/>
                  </a:tblGrid>
                  <a:tr h="469987">
                    <a:tc>
                      <a:txBody>
                        <a:bodyPr/>
                        <a:lstStyle/>
                        <a:p>
                          <a:endParaRPr lang="es-MX"/>
                        </a:p>
                      </a:txBody>
                      <a:tcPr anchor="ctr">
                        <a:blipFill rotWithShape="0">
                          <a:blip r:embed="rId8"/>
                          <a:stretch>
                            <a:fillRect b="-301299"/>
                          </a:stretch>
                        </a:blipFill>
                      </a:tcPr>
                    </a:tc>
                  </a:tr>
                  <a:tr h="469987">
                    <a:tc>
                      <a:txBody>
                        <a:bodyPr/>
                        <a:lstStyle/>
                        <a:p>
                          <a:endParaRPr lang="es-MX"/>
                        </a:p>
                      </a:txBody>
                      <a:tcPr anchor="ctr">
                        <a:blipFill rotWithShape="0">
                          <a:blip r:embed="rId8"/>
                          <a:stretch>
                            <a:fillRect t="-98718" b="-197436"/>
                          </a:stretch>
                        </a:blipFill>
                      </a:tcPr>
                    </a:tc>
                  </a:tr>
                  <a:tr h="469987">
                    <a:tc>
                      <a:txBody>
                        <a:bodyPr/>
                        <a:lstStyle/>
                        <a:p>
                          <a:endParaRPr lang="es-MX"/>
                        </a:p>
                      </a:txBody>
                      <a:tcPr anchor="ctr">
                        <a:blipFill rotWithShape="0">
                          <a:blip r:embed="rId8"/>
                          <a:stretch>
                            <a:fillRect t="-201299" b="-100000"/>
                          </a:stretch>
                        </a:blipFill>
                      </a:tcPr>
                    </a:tc>
                  </a:tr>
                  <a:tr h="469987">
                    <a:tc>
                      <a:txBody>
                        <a:bodyPr/>
                        <a:lstStyle/>
                        <a:p>
                          <a:endParaRPr lang="es-MX"/>
                        </a:p>
                      </a:txBody>
                      <a:tcPr anchor="ctr">
                        <a:blipFill rotWithShape="0">
                          <a:blip r:embed="rId8"/>
                          <a:stretch>
                            <a:fillRect t="-301299"/>
                          </a:stretch>
                        </a:blipFill>
                      </a:tcPr>
                    </a:tc>
                  </a:tr>
                </a:tbl>
              </a:graphicData>
            </a:graphic>
          </p:graphicFrame>
        </mc:Fallback>
      </mc:AlternateContent>
      <p:graphicFrame>
        <p:nvGraphicFramePr>
          <p:cNvPr id="22" name="Objeto 21"/>
          <p:cNvGraphicFramePr>
            <a:graphicFrameLocks noChangeAspect="1"/>
          </p:cNvGraphicFramePr>
          <p:nvPr>
            <p:extLst>
              <p:ext uri="{D42A27DB-BD31-4B8C-83A1-F6EECF244321}">
                <p14:modId xmlns:p14="http://schemas.microsoft.com/office/powerpoint/2010/main" val="1877161637"/>
              </p:ext>
            </p:extLst>
          </p:nvPr>
        </p:nvGraphicFramePr>
        <p:xfrm>
          <a:off x="1588" y="3743325"/>
          <a:ext cx="6873875" cy="2486025"/>
        </p:xfrm>
        <a:graphic>
          <a:graphicData uri="http://schemas.openxmlformats.org/presentationml/2006/ole">
            <mc:AlternateContent xmlns:mc="http://schemas.openxmlformats.org/markup-compatibility/2006">
              <mc:Choice xmlns:v="urn:schemas-microsoft-com:vml" Requires="v">
                <p:oleObj spid="_x0000_s25708" name="AutoCAD Drawing" r:id="rId9" imgW="12820680" imgH="4638600" progId="AutoCAD.Drawing.20">
                  <p:embed/>
                </p:oleObj>
              </mc:Choice>
              <mc:Fallback>
                <p:oleObj name="AutoCAD Drawing" r:id="rId9" imgW="12820680" imgH="4638600" progId="AutoCAD.Drawing.20">
                  <p:embed/>
                  <p:pic>
                    <p:nvPicPr>
                      <p:cNvPr id="0" name=""/>
                      <p:cNvPicPr/>
                      <p:nvPr/>
                    </p:nvPicPr>
                    <p:blipFill>
                      <a:blip r:embed="rId10"/>
                      <a:stretch>
                        <a:fillRect/>
                      </a:stretch>
                    </p:blipFill>
                    <p:spPr>
                      <a:xfrm>
                        <a:off x="1588" y="3743325"/>
                        <a:ext cx="6873875" cy="2486025"/>
                      </a:xfrm>
                      <a:prstGeom prst="rect">
                        <a:avLst/>
                      </a:prstGeom>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2946019374"/>
              </p:ext>
            </p:extLst>
          </p:nvPr>
        </p:nvGraphicFramePr>
        <p:xfrm>
          <a:off x="272588" y="1516697"/>
          <a:ext cx="6903532" cy="2289677"/>
        </p:xfrm>
        <a:graphic>
          <a:graphicData uri="http://schemas.openxmlformats.org/presentationml/2006/ole">
            <mc:AlternateContent xmlns:mc="http://schemas.openxmlformats.org/markup-compatibility/2006">
              <mc:Choice xmlns:v="urn:schemas-microsoft-com:vml" Requires="v">
                <p:oleObj spid="_x0000_s25709" name="AutoCAD Drawing" r:id="rId11" imgW="10782360" imgH="4619520" progId="AutoCAD.Drawing.20">
                  <p:embed/>
                </p:oleObj>
              </mc:Choice>
              <mc:Fallback>
                <p:oleObj name="AutoCAD Drawing" r:id="rId11" imgW="10782360" imgH="4619520" progId="AutoCAD.Drawing.20">
                  <p:embed/>
                  <p:pic>
                    <p:nvPicPr>
                      <p:cNvPr id="0" name=""/>
                      <p:cNvPicPr/>
                      <p:nvPr/>
                    </p:nvPicPr>
                    <p:blipFill>
                      <a:blip r:embed="rId12"/>
                      <a:stretch>
                        <a:fillRect/>
                      </a:stretch>
                    </p:blipFill>
                    <p:spPr>
                      <a:xfrm>
                        <a:off x="272588" y="1516697"/>
                        <a:ext cx="6903532" cy="2289677"/>
                      </a:xfrm>
                      <a:prstGeom prst="rect">
                        <a:avLst/>
                      </a:prstGeom>
                    </p:spPr>
                  </p:pic>
                </p:oleObj>
              </mc:Fallback>
            </mc:AlternateContent>
          </a:graphicData>
        </a:graphic>
      </p:graphicFrame>
      <p:sp>
        <p:nvSpPr>
          <p:cNvPr id="24" name="CuadroTexto 23"/>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25" name="Botón de acción: Inicio 24">
            <a:hlinkClick r:id="rId13"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26" name="Objeto 25">
            <a:extLst>
              <a:ext uri="{FF2B5EF4-FFF2-40B4-BE49-F238E27FC236}">
                <a16:creationId xmlns:a16="http://schemas.microsoft.com/office/drawing/2014/main" id="{67C868A5-B4EC-469F-B222-041E2472CC8F}"/>
              </a:ext>
            </a:extLst>
          </p:cNvPr>
          <p:cNvGraphicFramePr>
            <a:graphicFrameLocks noChangeAspect="1"/>
          </p:cNvGraphicFramePr>
          <p:nvPr>
            <p:extLst>
              <p:ext uri="{D42A27DB-BD31-4B8C-83A1-F6EECF244321}">
                <p14:modId xmlns:p14="http://schemas.microsoft.com/office/powerpoint/2010/main" val="684227524"/>
              </p:ext>
            </p:extLst>
          </p:nvPr>
        </p:nvGraphicFramePr>
        <p:xfrm>
          <a:off x="-29332" y="3438264"/>
          <a:ext cx="8128000" cy="2940050"/>
        </p:xfrm>
        <a:graphic>
          <a:graphicData uri="http://schemas.openxmlformats.org/presentationml/2006/ole">
            <mc:AlternateContent xmlns:mc="http://schemas.openxmlformats.org/markup-compatibility/2006">
              <mc:Choice xmlns:v="urn:schemas-microsoft-com:vml" Requires="v">
                <p:oleObj spid="_x0000_s25710" name="AutoCAD Drawing" r:id="rId14" imgW="12820680" imgH="4638600" progId="AutoCAD.Drawing.20">
                  <p:embed/>
                </p:oleObj>
              </mc:Choice>
              <mc:Fallback>
                <p:oleObj name="AutoCAD Drawing" r:id="rId14" imgW="12820680" imgH="4638600" progId="AutoCAD.Drawing.20">
                  <p:embed/>
                  <p:pic>
                    <p:nvPicPr>
                      <p:cNvPr id="2" name="Objeto 1">
                        <a:extLst>
                          <a:ext uri="{FF2B5EF4-FFF2-40B4-BE49-F238E27FC236}">
                            <a16:creationId xmlns:a16="http://schemas.microsoft.com/office/drawing/2014/main" id="{55AC6256-8BAD-4927-974E-96A0F79573B5}"/>
                          </a:ext>
                        </a:extLst>
                      </p:cNvPr>
                      <p:cNvPicPr/>
                      <p:nvPr/>
                    </p:nvPicPr>
                    <p:blipFill>
                      <a:blip r:embed="rId15"/>
                      <a:stretch>
                        <a:fillRect/>
                      </a:stretch>
                    </p:blipFill>
                    <p:spPr>
                      <a:xfrm>
                        <a:off x="-29332" y="3438264"/>
                        <a:ext cx="8128000" cy="2940050"/>
                      </a:xfrm>
                      <a:prstGeom prst="rect">
                        <a:avLst/>
                      </a:prstGeom>
                    </p:spPr>
                  </p:pic>
                </p:oleObj>
              </mc:Fallback>
            </mc:AlternateContent>
          </a:graphicData>
        </a:graphic>
      </p:graphicFrame>
    </p:spTree>
    <p:extLst>
      <p:ext uri="{BB962C8B-B14F-4D97-AF65-F5344CB8AC3E}">
        <p14:creationId xmlns:p14="http://schemas.microsoft.com/office/powerpoint/2010/main" val="237302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34</a:t>
            </a:fld>
            <a:r>
              <a:rPr lang="es-MX" dirty="0"/>
              <a:t>/38</a:t>
            </a:r>
          </a:p>
        </p:txBody>
      </p:sp>
      <p:sp>
        <p:nvSpPr>
          <p:cNvPr id="6" name="42 CuadroTexto"/>
          <p:cNvSpPr txBox="1"/>
          <p:nvPr/>
        </p:nvSpPr>
        <p:spPr>
          <a:xfrm>
            <a:off x="2374599" y="448125"/>
            <a:ext cx="777938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2800" dirty="0">
                <a:solidFill>
                  <a:schemeClr val="tx1"/>
                </a:solidFill>
              </a:rPr>
              <a:t>Formación de la Matriz de Rigidez de la Estructura.</a:t>
            </a:r>
            <a:endParaRPr lang="es-MX" sz="2000" dirty="0"/>
          </a:p>
        </p:txBody>
      </p:sp>
      <p:pic>
        <p:nvPicPr>
          <p:cNvPr id="7"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sp>
        <p:nvSpPr>
          <p:cNvPr id="12" name="CuadroTexto 11"/>
          <p:cNvSpPr txBox="1"/>
          <p:nvPr/>
        </p:nvSpPr>
        <p:spPr>
          <a:xfrm>
            <a:off x="4752669" y="1758954"/>
            <a:ext cx="14189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dirty="0">
                <a:solidFill>
                  <a:schemeClr val="tx1"/>
                </a:solidFill>
              </a:rPr>
              <a:t>K= k1+k2=K</a:t>
            </a:r>
          </a:p>
        </p:txBody>
      </p:sp>
      <p:sp>
        <p:nvSpPr>
          <p:cNvPr id="13" name="45 CuadroTexto"/>
          <p:cNvSpPr txBox="1"/>
          <p:nvPr/>
        </p:nvSpPr>
        <p:spPr>
          <a:xfrm>
            <a:off x="6540617" y="2137438"/>
            <a:ext cx="5936560" cy="1815882"/>
          </a:xfrm>
          <a:prstGeom prst="rect">
            <a:avLst/>
          </a:prstGeom>
          <a:noFill/>
        </p:spPr>
        <p:txBody>
          <a:bodyPr wrap="square" rtlCol="0">
            <a:spAutoFit/>
          </a:bodyPr>
          <a:lstStyle/>
          <a:p>
            <a:r>
              <a:rPr lang="es-MX" sz="1600" dirty="0">
                <a:solidFill>
                  <a:srgbClr val="FF0000"/>
                </a:solidFill>
                <a:latin typeface="Comic Sans MS" panose="030F0702030302020204" pitchFamily="66" charset="0"/>
              </a:rPr>
              <a:t>  </a:t>
            </a:r>
            <a:r>
              <a:rPr lang="es-MX" sz="1600" dirty="0">
                <a:solidFill>
                  <a:srgbClr val="FF0000"/>
                </a:solidFill>
              </a:rPr>
              <a:t>1             2            3             4              5            6     </a:t>
            </a:r>
          </a:p>
          <a:p>
            <a:r>
              <a:rPr lang="es-MX" sz="1600" dirty="0"/>
              <a:t>1.167      0.250     -0.09      -0.17         0.17        0.33     </a:t>
            </a:r>
            <a:r>
              <a:rPr lang="es-MX" sz="1600" dirty="0">
                <a:solidFill>
                  <a:srgbClr val="FF0000"/>
                </a:solidFill>
              </a:rPr>
              <a:t>1</a:t>
            </a:r>
            <a:r>
              <a:rPr lang="es-MX" sz="1600" dirty="0"/>
              <a:t>                   </a:t>
            </a:r>
            <a:endParaRPr lang="es-MX" sz="1600" dirty="0">
              <a:solidFill>
                <a:srgbClr val="FF0000"/>
              </a:solidFill>
            </a:endParaRPr>
          </a:p>
          <a:p>
            <a:r>
              <a:rPr lang="es-MX" sz="1600" dirty="0"/>
              <a:t>-0.260     0.50      - 0.09       0.00         0.00        0.00     </a:t>
            </a:r>
            <a:r>
              <a:rPr lang="es-MX" sz="1600" dirty="0">
                <a:solidFill>
                  <a:srgbClr val="FF0000"/>
                </a:solidFill>
              </a:rPr>
              <a:t>2</a:t>
            </a:r>
            <a:r>
              <a:rPr lang="es-MX" sz="1600" dirty="0"/>
              <a:t>                    </a:t>
            </a:r>
            <a:endParaRPr lang="es-MX" sz="1600" dirty="0">
              <a:solidFill>
                <a:srgbClr val="FF0000"/>
              </a:solidFill>
            </a:endParaRPr>
          </a:p>
          <a:p>
            <a:r>
              <a:rPr lang="es-MX" sz="1600" dirty="0"/>
              <a:t>-0.094    -0.09       0.02       -0.02         0.00        0.00     </a:t>
            </a:r>
            <a:r>
              <a:rPr lang="es-MX" sz="1600" dirty="0">
                <a:solidFill>
                  <a:srgbClr val="FF0000"/>
                </a:solidFill>
              </a:rPr>
              <a:t>3</a:t>
            </a:r>
          </a:p>
          <a:p>
            <a:r>
              <a:rPr lang="es-MX" sz="1600" dirty="0"/>
              <a:t>-0.07       0.09      -0.02        0.08        -0.06       -0.17    </a:t>
            </a:r>
            <a:r>
              <a:rPr lang="es-MX" sz="1600" dirty="0">
                <a:solidFill>
                  <a:srgbClr val="FF0000"/>
                </a:solidFill>
              </a:rPr>
              <a:t>4</a:t>
            </a:r>
            <a:r>
              <a:rPr lang="es-MX" sz="1600" dirty="0"/>
              <a:t> </a:t>
            </a:r>
            <a:endParaRPr lang="es-MX" sz="1600" dirty="0">
              <a:solidFill>
                <a:srgbClr val="FF0000"/>
              </a:solidFill>
            </a:endParaRPr>
          </a:p>
          <a:p>
            <a:r>
              <a:rPr lang="es-MX" sz="1600" dirty="0"/>
              <a:t> 0.17       0.00        0.00      -0.06          0.6         0.17     </a:t>
            </a:r>
            <a:r>
              <a:rPr lang="es-MX" sz="1600" dirty="0">
                <a:solidFill>
                  <a:srgbClr val="FF0000"/>
                </a:solidFill>
              </a:rPr>
              <a:t>5</a:t>
            </a:r>
          </a:p>
          <a:p>
            <a:r>
              <a:rPr lang="es-MX" sz="1600" dirty="0"/>
              <a:t> 0.33       0.00        0.00       -0.17        0.17        0.67     </a:t>
            </a:r>
            <a:r>
              <a:rPr lang="es-MX" sz="1600" dirty="0">
                <a:solidFill>
                  <a:srgbClr val="FF0000"/>
                </a:solidFill>
              </a:rPr>
              <a:t>6</a:t>
            </a:r>
          </a:p>
        </p:txBody>
      </p:sp>
      <p:sp>
        <p:nvSpPr>
          <p:cNvPr id="14" name="CuadroTexto 13"/>
          <p:cNvSpPr txBox="1"/>
          <p:nvPr/>
        </p:nvSpPr>
        <p:spPr>
          <a:xfrm>
            <a:off x="8631062" y="1711303"/>
            <a:ext cx="1371914" cy="3385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sz="1600" dirty="0">
                <a:solidFill>
                  <a:schemeClr val="tx1"/>
                </a:solidFill>
              </a:rPr>
              <a:t>MATRIZ K=AE </a:t>
            </a:r>
          </a:p>
        </p:txBody>
      </p:sp>
      <p:sp>
        <p:nvSpPr>
          <p:cNvPr id="15" name="47 CuadroTexto"/>
          <p:cNvSpPr txBox="1"/>
          <p:nvPr/>
        </p:nvSpPr>
        <p:spPr>
          <a:xfrm>
            <a:off x="1424464" y="4496724"/>
            <a:ext cx="91625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dirty="0">
                <a:solidFill>
                  <a:schemeClr val="tx1"/>
                </a:solidFill>
              </a:rPr>
              <a:t>Formación del vector de cargas conocidas “</a:t>
            </a:r>
            <a:r>
              <a:rPr lang="es-MX" dirty="0" err="1">
                <a:solidFill>
                  <a:schemeClr val="tx1"/>
                </a:solidFill>
              </a:rPr>
              <a:t>Qk</a:t>
            </a:r>
            <a:r>
              <a:rPr lang="es-MX" dirty="0">
                <a:solidFill>
                  <a:schemeClr val="tx1"/>
                </a:solidFill>
              </a:rPr>
              <a:t>” y el vector de desplazamientos Conocidos “Dk”. </a:t>
            </a:r>
          </a:p>
        </p:txBody>
      </p:sp>
      <p:sp>
        <p:nvSpPr>
          <p:cNvPr id="16" name="2 CuadroTexto"/>
          <p:cNvSpPr txBox="1"/>
          <p:nvPr/>
        </p:nvSpPr>
        <p:spPr>
          <a:xfrm>
            <a:off x="5273644" y="5370281"/>
            <a:ext cx="898003" cy="1200329"/>
          </a:xfrm>
          <a:prstGeom prst="rect">
            <a:avLst/>
          </a:prstGeom>
          <a:noFill/>
        </p:spPr>
        <p:txBody>
          <a:bodyPr wrap="none" rtlCol="0">
            <a:spAutoFit/>
          </a:bodyPr>
          <a:lstStyle/>
          <a:p>
            <a:r>
              <a:rPr lang="es-MX" dirty="0"/>
              <a:t>-50    </a:t>
            </a:r>
            <a:r>
              <a:rPr lang="es-MX" dirty="0">
                <a:solidFill>
                  <a:srgbClr val="FF0000"/>
                </a:solidFill>
              </a:rPr>
              <a:t>1</a:t>
            </a:r>
          </a:p>
          <a:p>
            <a:r>
              <a:rPr lang="es-MX" dirty="0"/>
              <a:t> 0      </a:t>
            </a:r>
            <a:r>
              <a:rPr lang="es-MX" dirty="0">
                <a:solidFill>
                  <a:srgbClr val="FF0000"/>
                </a:solidFill>
              </a:rPr>
              <a:t>2</a:t>
            </a:r>
          </a:p>
          <a:p>
            <a:r>
              <a:rPr lang="es-MX" dirty="0"/>
              <a:t>    </a:t>
            </a:r>
            <a:endParaRPr lang="es-MX" dirty="0">
              <a:solidFill>
                <a:srgbClr val="FF0000"/>
              </a:solidFill>
            </a:endParaRPr>
          </a:p>
          <a:p>
            <a:endParaRPr lang="es-MX" dirty="0"/>
          </a:p>
        </p:txBody>
      </p:sp>
      <p:sp>
        <p:nvSpPr>
          <p:cNvPr id="17" name="1 CuadroTexto"/>
          <p:cNvSpPr txBox="1"/>
          <p:nvPr/>
        </p:nvSpPr>
        <p:spPr>
          <a:xfrm>
            <a:off x="4635974" y="5465642"/>
            <a:ext cx="617477" cy="369332"/>
          </a:xfrm>
          <a:prstGeom prst="rect">
            <a:avLst/>
          </a:prstGeom>
          <a:noFill/>
        </p:spPr>
        <p:txBody>
          <a:bodyPr wrap="none" rtlCol="0">
            <a:spAutoFit/>
          </a:bodyPr>
          <a:lstStyle/>
          <a:p>
            <a:r>
              <a:rPr lang="es-MX" dirty="0" err="1"/>
              <a:t>Qk</a:t>
            </a:r>
            <a:r>
              <a:rPr lang="es-MX" dirty="0"/>
              <a:t>=</a:t>
            </a:r>
          </a:p>
        </p:txBody>
      </p:sp>
      <p:sp>
        <p:nvSpPr>
          <p:cNvPr id="18" name="49 CuadroTexto"/>
          <p:cNvSpPr txBox="1"/>
          <p:nvPr/>
        </p:nvSpPr>
        <p:spPr>
          <a:xfrm>
            <a:off x="6443467" y="5436904"/>
            <a:ext cx="579005" cy="369332"/>
          </a:xfrm>
          <a:prstGeom prst="rect">
            <a:avLst/>
          </a:prstGeom>
          <a:noFill/>
        </p:spPr>
        <p:txBody>
          <a:bodyPr wrap="none" rtlCol="0">
            <a:spAutoFit/>
          </a:bodyPr>
          <a:lstStyle/>
          <a:p>
            <a:r>
              <a:rPr lang="es-MX" dirty="0"/>
              <a:t>Dk=</a:t>
            </a:r>
          </a:p>
        </p:txBody>
      </p:sp>
      <p:sp>
        <p:nvSpPr>
          <p:cNvPr id="19" name="50 CuadroTexto"/>
          <p:cNvSpPr txBox="1"/>
          <p:nvPr/>
        </p:nvSpPr>
        <p:spPr>
          <a:xfrm>
            <a:off x="7027714" y="5123702"/>
            <a:ext cx="694421" cy="1200329"/>
          </a:xfrm>
          <a:prstGeom prst="rect">
            <a:avLst/>
          </a:prstGeom>
          <a:noFill/>
        </p:spPr>
        <p:txBody>
          <a:bodyPr wrap="none" rtlCol="0">
            <a:spAutoFit/>
          </a:bodyPr>
          <a:lstStyle/>
          <a:p>
            <a:r>
              <a:rPr lang="es-MX" dirty="0"/>
              <a:t>0    </a:t>
            </a:r>
            <a:r>
              <a:rPr lang="es-MX" dirty="0">
                <a:solidFill>
                  <a:srgbClr val="FF0000"/>
                </a:solidFill>
              </a:rPr>
              <a:t>3</a:t>
            </a:r>
          </a:p>
          <a:p>
            <a:r>
              <a:rPr lang="es-MX" dirty="0"/>
              <a:t>0    </a:t>
            </a:r>
            <a:r>
              <a:rPr lang="es-MX" dirty="0">
                <a:solidFill>
                  <a:srgbClr val="FF0000"/>
                </a:solidFill>
              </a:rPr>
              <a:t>4</a:t>
            </a:r>
          </a:p>
          <a:p>
            <a:r>
              <a:rPr lang="es-MX" dirty="0"/>
              <a:t>0    </a:t>
            </a:r>
            <a:r>
              <a:rPr lang="es-MX" dirty="0">
                <a:solidFill>
                  <a:srgbClr val="FF0000"/>
                </a:solidFill>
              </a:rPr>
              <a:t>5</a:t>
            </a:r>
          </a:p>
          <a:p>
            <a:r>
              <a:rPr lang="es-MX" dirty="0"/>
              <a:t>0    </a:t>
            </a:r>
            <a:r>
              <a:rPr lang="es-MX" dirty="0">
                <a:solidFill>
                  <a:srgbClr val="FF0000"/>
                </a:solidFill>
              </a:rPr>
              <a:t>6</a:t>
            </a:r>
          </a:p>
        </p:txBody>
      </p:sp>
      <p:sp>
        <p:nvSpPr>
          <p:cNvPr id="20" name="40 Corchetes"/>
          <p:cNvSpPr/>
          <p:nvPr/>
        </p:nvSpPr>
        <p:spPr>
          <a:xfrm>
            <a:off x="6443467" y="2455137"/>
            <a:ext cx="4957885" cy="1498183"/>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1" name="40 Corchetes"/>
          <p:cNvSpPr/>
          <p:nvPr/>
        </p:nvSpPr>
        <p:spPr>
          <a:xfrm>
            <a:off x="5355826" y="5240558"/>
            <a:ext cx="461679" cy="924746"/>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2" name="40 Corchetes"/>
          <p:cNvSpPr/>
          <p:nvPr/>
        </p:nvSpPr>
        <p:spPr>
          <a:xfrm>
            <a:off x="7007521" y="5066251"/>
            <a:ext cx="421278" cy="1257779"/>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24"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Objeto 26"/>
          <p:cNvGraphicFramePr>
            <a:graphicFrameLocks noChangeAspect="1"/>
          </p:cNvGraphicFramePr>
          <p:nvPr/>
        </p:nvGraphicFramePr>
        <p:xfrm>
          <a:off x="-581583" y="1711303"/>
          <a:ext cx="5526295" cy="2367715"/>
        </p:xfrm>
        <a:graphic>
          <a:graphicData uri="http://schemas.openxmlformats.org/presentationml/2006/ole">
            <mc:AlternateContent xmlns:mc="http://schemas.openxmlformats.org/markup-compatibility/2006">
              <mc:Choice xmlns:v="urn:schemas-microsoft-com:vml" Requires="v">
                <p:oleObj spid="_x0000_s26675" name="AutoCAD Drawing" r:id="rId7" imgW="10782360" imgH="4619520" progId="AutoCAD.Drawing.18">
                  <p:embed/>
                </p:oleObj>
              </mc:Choice>
              <mc:Fallback>
                <p:oleObj name="AutoCAD Drawing" r:id="rId7" imgW="10782360" imgH="4619520" progId="AutoCAD.Drawing.18">
                  <p:embed/>
                  <p:pic>
                    <p:nvPicPr>
                      <p:cNvPr id="0" name=""/>
                      <p:cNvPicPr/>
                      <p:nvPr/>
                    </p:nvPicPr>
                    <p:blipFill>
                      <a:blip r:embed="rId8"/>
                      <a:stretch>
                        <a:fillRect/>
                      </a:stretch>
                    </p:blipFill>
                    <p:spPr>
                      <a:xfrm>
                        <a:off x="-581583" y="1711303"/>
                        <a:ext cx="5526295" cy="2367715"/>
                      </a:xfrm>
                      <a:prstGeom prst="rect">
                        <a:avLst/>
                      </a:prstGeom>
                    </p:spPr>
                  </p:pic>
                </p:oleObj>
              </mc:Fallback>
            </mc:AlternateContent>
          </a:graphicData>
        </a:graphic>
      </p:graphicFrame>
      <p:sp>
        <p:nvSpPr>
          <p:cNvPr id="26" name="CuadroTexto 25"/>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28" name="Botón de acción: Inicio 27">
            <a:hlinkClick r:id="rId9"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32359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35</a:t>
            </a:fld>
            <a:r>
              <a:rPr lang="es-MX" dirty="0"/>
              <a:t>/38</a:t>
            </a:r>
          </a:p>
        </p:txBody>
      </p:sp>
      <p:sp>
        <p:nvSpPr>
          <p:cNvPr id="6" name="42 CuadroTexto"/>
          <p:cNvSpPr txBox="1"/>
          <p:nvPr/>
        </p:nvSpPr>
        <p:spPr>
          <a:xfrm>
            <a:off x="2420697" y="464013"/>
            <a:ext cx="7687183"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2800" dirty="0">
                <a:solidFill>
                  <a:schemeClr val="tx1"/>
                </a:solidFill>
              </a:rPr>
              <a:t>Ensamblaje de la Matriz de Rigidez de la viga.</a:t>
            </a:r>
          </a:p>
        </p:txBody>
      </p:sp>
      <p:sp>
        <p:nvSpPr>
          <p:cNvPr id="7" name="CuadroTexto 6"/>
          <p:cNvSpPr txBox="1"/>
          <p:nvPr/>
        </p:nvSpPr>
        <p:spPr>
          <a:xfrm>
            <a:off x="6800781" y="1606605"/>
            <a:ext cx="84670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dirty="0">
                <a:solidFill>
                  <a:schemeClr val="tx1"/>
                </a:solidFill>
              </a:rPr>
              <a:t> Q=KD</a:t>
            </a:r>
            <a:endParaRPr lang="x-none" dirty="0">
              <a:solidFill>
                <a:schemeClr val="tx1"/>
              </a:solidFill>
            </a:endParaRPr>
          </a:p>
        </p:txBody>
      </p:sp>
      <p:sp>
        <p:nvSpPr>
          <p:cNvPr id="9" name="45 CuadroTexto"/>
          <p:cNvSpPr txBox="1"/>
          <p:nvPr/>
        </p:nvSpPr>
        <p:spPr>
          <a:xfrm>
            <a:off x="5735960" y="2296191"/>
            <a:ext cx="5936560" cy="1815882"/>
          </a:xfrm>
          <a:prstGeom prst="rect">
            <a:avLst/>
          </a:prstGeom>
          <a:noFill/>
        </p:spPr>
        <p:txBody>
          <a:bodyPr wrap="square" rtlCol="0">
            <a:spAutoFit/>
          </a:bodyPr>
          <a:lstStyle/>
          <a:p>
            <a:r>
              <a:rPr lang="es-MX" sz="1600" dirty="0">
                <a:solidFill>
                  <a:srgbClr val="FF0000"/>
                </a:solidFill>
                <a:latin typeface="Comic Sans MS" panose="030F0702030302020204" pitchFamily="66" charset="0"/>
              </a:rPr>
              <a:t>  </a:t>
            </a:r>
            <a:r>
              <a:rPr lang="es-MX" sz="1600" dirty="0">
                <a:solidFill>
                  <a:srgbClr val="FF0000"/>
                </a:solidFill>
              </a:rPr>
              <a:t>1             2            3             4              5            6     </a:t>
            </a:r>
          </a:p>
          <a:p>
            <a:r>
              <a:rPr lang="es-MX" sz="1600" dirty="0"/>
              <a:t>1.167      0.250     -0.09      -0.17         0.17        0.33     </a:t>
            </a:r>
            <a:r>
              <a:rPr lang="es-MX" sz="1600" dirty="0">
                <a:solidFill>
                  <a:srgbClr val="FF0000"/>
                </a:solidFill>
              </a:rPr>
              <a:t>1</a:t>
            </a:r>
            <a:r>
              <a:rPr lang="es-MX" sz="1600" dirty="0"/>
              <a:t>                   </a:t>
            </a:r>
            <a:endParaRPr lang="es-MX" sz="1600" dirty="0">
              <a:solidFill>
                <a:srgbClr val="FF0000"/>
              </a:solidFill>
            </a:endParaRPr>
          </a:p>
          <a:p>
            <a:r>
              <a:rPr lang="es-MX" sz="1600" dirty="0"/>
              <a:t>-0.260     0.50      - 0.09       0.00         0.00        0.00     </a:t>
            </a:r>
            <a:r>
              <a:rPr lang="es-MX" sz="1600" dirty="0">
                <a:solidFill>
                  <a:srgbClr val="FF0000"/>
                </a:solidFill>
              </a:rPr>
              <a:t>2</a:t>
            </a:r>
            <a:r>
              <a:rPr lang="es-MX" sz="1600" dirty="0"/>
              <a:t>                    </a:t>
            </a:r>
            <a:endParaRPr lang="es-MX" sz="1600" dirty="0">
              <a:solidFill>
                <a:srgbClr val="FF0000"/>
              </a:solidFill>
            </a:endParaRPr>
          </a:p>
          <a:p>
            <a:r>
              <a:rPr lang="es-MX" sz="1600" dirty="0"/>
              <a:t>-0.094    -0.09       0.02       -0.02         0.00        0.00     </a:t>
            </a:r>
            <a:r>
              <a:rPr lang="es-MX" sz="1600" dirty="0">
                <a:solidFill>
                  <a:srgbClr val="FF0000"/>
                </a:solidFill>
              </a:rPr>
              <a:t>3</a:t>
            </a:r>
          </a:p>
          <a:p>
            <a:r>
              <a:rPr lang="es-MX" sz="1600" dirty="0"/>
              <a:t>-0.07       0.09      -0.02        0.08        -0.06       -0.17    </a:t>
            </a:r>
            <a:r>
              <a:rPr lang="es-MX" sz="1600" dirty="0">
                <a:solidFill>
                  <a:srgbClr val="FF0000"/>
                </a:solidFill>
              </a:rPr>
              <a:t>4</a:t>
            </a:r>
            <a:r>
              <a:rPr lang="es-MX" sz="1600" dirty="0"/>
              <a:t> </a:t>
            </a:r>
            <a:endParaRPr lang="es-MX" sz="1600" dirty="0">
              <a:solidFill>
                <a:srgbClr val="FF0000"/>
              </a:solidFill>
            </a:endParaRPr>
          </a:p>
          <a:p>
            <a:r>
              <a:rPr lang="es-MX" sz="1600" dirty="0"/>
              <a:t> 0.17       0.00        0.00      -0.06          0.6         0.17     </a:t>
            </a:r>
            <a:r>
              <a:rPr lang="es-MX" sz="1600" dirty="0">
                <a:solidFill>
                  <a:srgbClr val="FF0000"/>
                </a:solidFill>
              </a:rPr>
              <a:t>5</a:t>
            </a:r>
          </a:p>
          <a:p>
            <a:r>
              <a:rPr lang="es-MX" sz="1600" dirty="0"/>
              <a:t> 0.33       0.00        0.00       -0.17        0.17        0.67     </a:t>
            </a:r>
            <a:r>
              <a:rPr lang="es-MX" sz="1600" dirty="0">
                <a:solidFill>
                  <a:srgbClr val="FF0000"/>
                </a:solidFill>
              </a:rPr>
              <a:t>6</a:t>
            </a:r>
          </a:p>
        </p:txBody>
      </p:sp>
      <p:sp>
        <p:nvSpPr>
          <p:cNvPr id="10" name="1 CuadroTexto"/>
          <p:cNvSpPr txBox="1"/>
          <p:nvPr/>
        </p:nvSpPr>
        <p:spPr>
          <a:xfrm>
            <a:off x="4118118" y="2938703"/>
            <a:ext cx="617477" cy="369332"/>
          </a:xfrm>
          <a:prstGeom prst="rect">
            <a:avLst/>
          </a:prstGeom>
          <a:noFill/>
        </p:spPr>
        <p:txBody>
          <a:bodyPr wrap="none" rtlCol="0">
            <a:spAutoFit/>
          </a:bodyPr>
          <a:lstStyle/>
          <a:p>
            <a:r>
              <a:rPr lang="es-MX" dirty="0" err="1"/>
              <a:t>Qk</a:t>
            </a:r>
            <a:r>
              <a:rPr lang="es-MX" dirty="0"/>
              <a:t>=</a:t>
            </a:r>
          </a:p>
        </p:txBody>
      </p:sp>
      <p:sp>
        <p:nvSpPr>
          <p:cNvPr id="11" name="2 CuadroTexto"/>
          <p:cNvSpPr txBox="1"/>
          <p:nvPr/>
        </p:nvSpPr>
        <p:spPr>
          <a:xfrm>
            <a:off x="4988971" y="2587276"/>
            <a:ext cx="569109" cy="2400657"/>
          </a:xfrm>
          <a:prstGeom prst="rect">
            <a:avLst/>
          </a:prstGeom>
          <a:noFill/>
        </p:spPr>
        <p:txBody>
          <a:bodyPr wrap="square" rtlCol="0">
            <a:spAutoFit/>
          </a:bodyPr>
          <a:lstStyle/>
          <a:p>
            <a:r>
              <a:rPr lang="es-MX" sz="1600" dirty="0"/>
              <a:t>-50    </a:t>
            </a:r>
            <a:endParaRPr lang="es-MX" sz="1600" dirty="0">
              <a:solidFill>
                <a:srgbClr val="FF0000"/>
              </a:solidFill>
            </a:endParaRPr>
          </a:p>
          <a:p>
            <a:r>
              <a:rPr lang="es-MX" sz="1600" dirty="0"/>
              <a:t> 0      </a:t>
            </a:r>
            <a:endParaRPr lang="es-MX" sz="1600" dirty="0">
              <a:solidFill>
                <a:srgbClr val="FF0000"/>
              </a:solidFill>
            </a:endParaRPr>
          </a:p>
          <a:p>
            <a:r>
              <a:rPr lang="es-MX" sz="1600" dirty="0"/>
              <a:t>Q3</a:t>
            </a:r>
          </a:p>
          <a:p>
            <a:r>
              <a:rPr lang="es-MX" sz="1600" dirty="0"/>
              <a:t>Q4</a:t>
            </a:r>
          </a:p>
          <a:p>
            <a:r>
              <a:rPr lang="es-MX" sz="1600" dirty="0"/>
              <a:t>Q5</a:t>
            </a:r>
          </a:p>
          <a:p>
            <a:r>
              <a:rPr lang="es-MX" sz="1600" dirty="0"/>
              <a:t>Q6</a:t>
            </a:r>
          </a:p>
          <a:p>
            <a:endParaRPr lang="es-MX" dirty="0">
              <a:solidFill>
                <a:srgbClr val="FF0000"/>
              </a:solidFill>
            </a:endParaRPr>
          </a:p>
          <a:p>
            <a:r>
              <a:rPr lang="es-MX" dirty="0"/>
              <a:t>    </a:t>
            </a:r>
            <a:endParaRPr lang="es-MX" dirty="0">
              <a:solidFill>
                <a:srgbClr val="FF0000"/>
              </a:solidFill>
            </a:endParaRPr>
          </a:p>
          <a:p>
            <a:endParaRPr lang="es-MX" dirty="0"/>
          </a:p>
        </p:txBody>
      </p:sp>
      <p:sp>
        <p:nvSpPr>
          <p:cNvPr id="13" name="2 CuadroTexto"/>
          <p:cNvSpPr txBox="1"/>
          <p:nvPr/>
        </p:nvSpPr>
        <p:spPr>
          <a:xfrm>
            <a:off x="11039020" y="2540888"/>
            <a:ext cx="702436" cy="2400657"/>
          </a:xfrm>
          <a:prstGeom prst="rect">
            <a:avLst/>
          </a:prstGeom>
          <a:noFill/>
        </p:spPr>
        <p:txBody>
          <a:bodyPr wrap="none" rtlCol="0">
            <a:spAutoFit/>
          </a:bodyPr>
          <a:lstStyle/>
          <a:p>
            <a:r>
              <a:rPr lang="es-MX" sz="1600" dirty="0"/>
              <a:t>D1    </a:t>
            </a:r>
          </a:p>
          <a:p>
            <a:r>
              <a:rPr lang="es-MX" sz="1600" dirty="0"/>
              <a:t>D2     </a:t>
            </a:r>
          </a:p>
          <a:p>
            <a:r>
              <a:rPr lang="es-MX" sz="1600" dirty="0"/>
              <a:t>0</a:t>
            </a:r>
          </a:p>
          <a:p>
            <a:r>
              <a:rPr lang="es-MX" sz="1600" dirty="0"/>
              <a:t>0</a:t>
            </a:r>
          </a:p>
          <a:p>
            <a:r>
              <a:rPr lang="es-MX" sz="1600" dirty="0"/>
              <a:t>0</a:t>
            </a:r>
          </a:p>
          <a:p>
            <a:r>
              <a:rPr lang="es-MX" sz="1600" dirty="0"/>
              <a:t>0</a:t>
            </a:r>
          </a:p>
          <a:p>
            <a:endParaRPr lang="es-MX" dirty="0">
              <a:solidFill>
                <a:srgbClr val="FF0000"/>
              </a:solidFill>
            </a:endParaRPr>
          </a:p>
          <a:p>
            <a:r>
              <a:rPr lang="es-MX" dirty="0"/>
              <a:t>    </a:t>
            </a:r>
            <a:endParaRPr lang="es-MX" dirty="0">
              <a:solidFill>
                <a:srgbClr val="FF0000"/>
              </a:solidFill>
            </a:endParaRPr>
          </a:p>
          <a:p>
            <a:endParaRPr lang="es-MX" dirty="0"/>
          </a:p>
        </p:txBody>
      </p:sp>
      <p:sp>
        <p:nvSpPr>
          <p:cNvPr id="14" name="33 CuadroTexto"/>
          <p:cNvSpPr txBox="1"/>
          <p:nvPr/>
        </p:nvSpPr>
        <p:spPr>
          <a:xfrm>
            <a:off x="477952" y="4670340"/>
            <a:ext cx="322248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sz="1600" dirty="0">
                <a:solidFill>
                  <a:schemeClr val="tx1"/>
                </a:solidFill>
              </a:rPr>
              <a:t>Formación del sistema de ecuaciones.</a:t>
            </a:r>
          </a:p>
        </p:txBody>
      </p:sp>
      <p:sp>
        <p:nvSpPr>
          <p:cNvPr id="15" name="CuadroTexto 14"/>
          <p:cNvSpPr txBox="1"/>
          <p:nvPr/>
        </p:nvSpPr>
        <p:spPr>
          <a:xfrm>
            <a:off x="5008145" y="4668957"/>
            <a:ext cx="2005677"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sz="1600" dirty="0">
                <a:solidFill>
                  <a:schemeClr val="tx1"/>
                </a:solidFill>
              </a:rPr>
              <a:t>QK=k11Du +K12 </a:t>
            </a:r>
            <a:r>
              <a:rPr lang="es-MX" sz="1600" dirty="0" err="1">
                <a:solidFill>
                  <a:schemeClr val="tx1"/>
                </a:solidFill>
              </a:rPr>
              <a:t>Dk</a:t>
            </a:r>
            <a:r>
              <a:rPr lang="es-MX" sz="1600" dirty="0">
                <a:solidFill>
                  <a:schemeClr val="tx1"/>
                </a:solidFill>
              </a:rPr>
              <a:t>”</a:t>
            </a:r>
          </a:p>
        </p:txBody>
      </p:sp>
      <p:sp>
        <p:nvSpPr>
          <p:cNvPr id="17" name="34 CuadroTexto"/>
          <p:cNvSpPr txBox="1"/>
          <p:nvPr/>
        </p:nvSpPr>
        <p:spPr>
          <a:xfrm>
            <a:off x="3622587" y="5193560"/>
            <a:ext cx="1165704" cy="1446550"/>
          </a:xfrm>
          <a:prstGeom prst="rect">
            <a:avLst/>
          </a:prstGeom>
          <a:noFill/>
        </p:spPr>
        <p:txBody>
          <a:bodyPr wrap="square" rtlCol="0">
            <a:spAutoFit/>
          </a:bodyPr>
          <a:lstStyle/>
          <a:p>
            <a:endParaRPr lang="es-MX" dirty="0"/>
          </a:p>
          <a:p>
            <a:r>
              <a:rPr lang="es-MX" sz="1600" dirty="0"/>
              <a:t>-50    </a:t>
            </a:r>
            <a:endParaRPr lang="es-MX" sz="1600" dirty="0">
              <a:solidFill>
                <a:srgbClr val="FF0000"/>
              </a:solidFill>
            </a:endParaRPr>
          </a:p>
          <a:p>
            <a:r>
              <a:rPr lang="es-MX" sz="1600" dirty="0"/>
              <a:t>  0     = </a:t>
            </a:r>
            <a:r>
              <a:rPr lang="es-MX" dirty="0"/>
              <a:t>AE   </a:t>
            </a:r>
            <a:endParaRPr lang="es-MX" dirty="0">
              <a:solidFill>
                <a:srgbClr val="FF0000"/>
              </a:solidFill>
            </a:endParaRPr>
          </a:p>
          <a:p>
            <a:r>
              <a:rPr lang="es-MX" dirty="0"/>
              <a:t>    </a:t>
            </a:r>
            <a:endParaRPr lang="es-MX" dirty="0">
              <a:solidFill>
                <a:srgbClr val="FF0000"/>
              </a:solidFill>
            </a:endParaRPr>
          </a:p>
          <a:p>
            <a:endParaRPr lang="es-MX" dirty="0"/>
          </a:p>
        </p:txBody>
      </p:sp>
      <p:sp>
        <p:nvSpPr>
          <p:cNvPr id="18" name="9 Rectángulo"/>
          <p:cNvSpPr/>
          <p:nvPr/>
        </p:nvSpPr>
        <p:spPr>
          <a:xfrm>
            <a:off x="4801320" y="5405585"/>
            <a:ext cx="1648029" cy="861774"/>
          </a:xfrm>
          <a:prstGeom prst="rect">
            <a:avLst/>
          </a:prstGeom>
        </p:spPr>
        <p:txBody>
          <a:bodyPr wrap="square">
            <a:spAutoFit/>
          </a:bodyPr>
          <a:lstStyle/>
          <a:p>
            <a:r>
              <a:rPr lang="es-MX" sz="1600" dirty="0"/>
              <a:t>1.67      0.250                                        </a:t>
            </a:r>
            <a:endParaRPr lang="es-MX" sz="1600" dirty="0">
              <a:solidFill>
                <a:srgbClr val="FF0000"/>
              </a:solidFill>
            </a:endParaRPr>
          </a:p>
          <a:p>
            <a:r>
              <a:rPr lang="es-MX" sz="1600" dirty="0"/>
              <a:t>-0.260   0.50                                                              </a:t>
            </a:r>
            <a:endParaRPr lang="es-MX" sz="1600" dirty="0">
              <a:solidFill>
                <a:srgbClr val="FF0000"/>
              </a:solidFill>
            </a:endParaRPr>
          </a:p>
          <a:p>
            <a:r>
              <a:rPr lang="es-MX" dirty="0"/>
              <a:t>     </a:t>
            </a:r>
          </a:p>
        </p:txBody>
      </p:sp>
      <p:sp>
        <p:nvSpPr>
          <p:cNvPr id="19" name="40 Corchetes"/>
          <p:cNvSpPr/>
          <p:nvPr/>
        </p:nvSpPr>
        <p:spPr>
          <a:xfrm>
            <a:off x="3670113" y="5392497"/>
            <a:ext cx="448005" cy="700012"/>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0" name="40 Corchetes"/>
          <p:cNvSpPr/>
          <p:nvPr/>
        </p:nvSpPr>
        <p:spPr>
          <a:xfrm>
            <a:off x="4735595" y="5407844"/>
            <a:ext cx="1521303" cy="697753"/>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1" name="40 Corchetes"/>
          <p:cNvSpPr/>
          <p:nvPr/>
        </p:nvSpPr>
        <p:spPr>
          <a:xfrm>
            <a:off x="5662542" y="2595309"/>
            <a:ext cx="4915925" cy="1516764"/>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2" name="40 Corchetes"/>
          <p:cNvSpPr/>
          <p:nvPr/>
        </p:nvSpPr>
        <p:spPr>
          <a:xfrm>
            <a:off x="11001295" y="2403335"/>
            <a:ext cx="448005" cy="1708738"/>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5" name="40 Corchetes"/>
          <p:cNvSpPr/>
          <p:nvPr/>
        </p:nvSpPr>
        <p:spPr>
          <a:xfrm>
            <a:off x="4961161" y="2469159"/>
            <a:ext cx="448005" cy="1708738"/>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pic>
        <p:nvPicPr>
          <p:cNvPr id="26" name="5 Imagen" descr="lobo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3 CuadroTexto"/>
          <p:cNvSpPr txBox="1"/>
          <p:nvPr/>
        </p:nvSpPr>
        <p:spPr>
          <a:xfrm>
            <a:off x="7465557" y="5564396"/>
            <a:ext cx="223651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sz="1600" dirty="0">
                <a:solidFill>
                  <a:schemeClr val="tx1"/>
                </a:solidFill>
              </a:rPr>
              <a:t>Solución del sistema 2x2.</a:t>
            </a:r>
          </a:p>
        </p:txBody>
      </p:sp>
      <p:sp>
        <p:nvSpPr>
          <p:cNvPr id="2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30"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itlp.edu.mx/carreras/carreras.files/civil.gif"/>
          <p:cNvPicPr>
            <a:picLocks noChangeAspect="1" noChangeArrowheads="1"/>
          </p:cNvPicPr>
          <p:nvPr/>
        </p:nvPicPr>
        <p:blipFill>
          <a:blip r:embed="rId6" cstate="print"/>
          <a:srcRect/>
          <a:stretch>
            <a:fillRect/>
          </a:stretch>
        </p:blipFill>
        <p:spPr bwMode="auto">
          <a:xfrm>
            <a:off x="10718275" y="58992"/>
            <a:ext cx="1294617" cy="983682"/>
          </a:xfrm>
          <a:prstGeom prst="rect">
            <a:avLst/>
          </a:prstGeom>
          <a:noFill/>
        </p:spPr>
      </p:pic>
      <p:cxnSp>
        <p:nvCxnSpPr>
          <p:cNvPr id="3" name="Conector recto 2"/>
          <p:cNvCxnSpPr/>
          <p:nvPr/>
        </p:nvCxnSpPr>
        <p:spPr>
          <a:xfrm>
            <a:off x="5003284" y="3099841"/>
            <a:ext cx="3637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1043418" y="3087549"/>
            <a:ext cx="3637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H="1">
            <a:off x="5828476" y="3075257"/>
            <a:ext cx="4642320" cy="245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H="1">
            <a:off x="7262094" y="2667597"/>
            <a:ext cx="11629" cy="13230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8" name="Objeto 37"/>
          <p:cNvGraphicFramePr>
            <a:graphicFrameLocks noChangeAspect="1"/>
          </p:cNvGraphicFramePr>
          <p:nvPr/>
        </p:nvGraphicFramePr>
        <p:xfrm>
          <a:off x="-773627" y="1786038"/>
          <a:ext cx="5311959" cy="2275884"/>
        </p:xfrm>
        <a:graphic>
          <a:graphicData uri="http://schemas.openxmlformats.org/presentationml/2006/ole">
            <mc:AlternateContent xmlns:mc="http://schemas.openxmlformats.org/markup-compatibility/2006">
              <mc:Choice xmlns:v="urn:schemas-microsoft-com:vml" Requires="v">
                <p:oleObj spid="_x0000_s27699" name="AutoCAD Drawing" r:id="rId7" imgW="10782360" imgH="4619520" progId="AutoCAD.Drawing.18">
                  <p:embed/>
                </p:oleObj>
              </mc:Choice>
              <mc:Fallback>
                <p:oleObj name="AutoCAD Drawing" r:id="rId7" imgW="10782360" imgH="4619520" progId="AutoCAD.Drawing.18">
                  <p:embed/>
                  <p:pic>
                    <p:nvPicPr>
                      <p:cNvPr id="0" name=""/>
                      <p:cNvPicPr/>
                      <p:nvPr/>
                    </p:nvPicPr>
                    <p:blipFill>
                      <a:blip r:embed="rId8"/>
                      <a:stretch>
                        <a:fillRect/>
                      </a:stretch>
                    </p:blipFill>
                    <p:spPr>
                      <a:xfrm>
                        <a:off x="-773627" y="1786038"/>
                        <a:ext cx="5311959" cy="2275884"/>
                      </a:xfrm>
                      <a:prstGeom prst="rect">
                        <a:avLst/>
                      </a:prstGeom>
                    </p:spPr>
                  </p:pic>
                </p:oleObj>
              </mc:Fallback>
            </mc:AlternateContent>
          </a:graphicData>
        </a:graphic>
      </p:graphicFrame>
      <p:sp>
        <p:nvSpPr>
          <p:cNvPr id="34" name="CuadroTexto 33"/>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35" name="Botón de acción: Inicio 34">
            <a:hlinkClick r:id="rId9"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84555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36</a:t>
            </a:fld>
            <a:r>
              <a:rPr lang="es-MX" dirty="0"/>
              <a:t>/38</a:t>
            </a:r>
          </a:p>
        </p:txBody>
      </p:sp>
      <p:sp>
        <p:nvSpPr>
          <p:cNvPr id="6" name="42 CuadroTexto"/>
          <p:cNvSpPr txBox="1"/>
          <p:nvPr/>
        </p:nvSpPr>
        <p:spPr>
          <a:xfrm>
            <a:off x="4008723" y="476948"/>
            <a:ext cx="459319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800" dirty="0">
                <a:solidFill>
                  <a:schemeClr val="tx1"/>
                </a:solidFill>
              </a:rPr>
              <a:t>RESULTADOS</a:t>
            </a:r>
            <a:endParaRPr lang="es-MX" sz="2800" dirty="0">
              <a:solidFill>
                <a:schemeClr val="tx1"/>
              </a:solidFill>
              <a:latin typeface="Comic Sans MS" panose="030F0702030302020204" pitchFamily="66" charset="0"/>
            </a:endParaRPr>
          </a:p>
        </p:txBody>
      </p:sp>
      <p:sp>
        <p:nvSpPr>
          <p:cNvPr id="7" name="1 CuadroTexto"/>
          <p:cNvSpPr txBox="1"/>
          <p:nvPr/>
        </p:nvSpPr>
        <p:spPr>
          <a:xfrm>
            <a:off x="422985" y="4491286"/>
            <a:ext cx="3531736" cy="861774"/>
          </a:xfrm>
          <a:prstGeom prst="rect">
            <a:avLst/>
          </a:prstGeom>
          <a:noFill/>
        </p:spPr>
        <p:txBody>
          <a:bodyPr wrap="none" rtlCol="0">
            <a:spAutoFit/>
          </a:bodyPr>
          <a:lstStyle/>
          <a:p>
            <a:r>
              <a:rPr lang="es-MX" sz="1600" dirty="0"/>
              <a:t>-50 = EI (1.1667 D1+ 0.25D2)        Ec.1</a:t>
            </a:r>
          </a:p>
          <a:p>
            <a:r>
              <a:rPr lang="es-MX" sz="1600" dirty="0"/>
              <a:t>  0  = EI (0.25D1 + 0.5D2)              Ec.2</a:t>
            </a:r>
          </a:p>
          <a:p>
            <a:endParaRPr lang="es-MX" dirty="0"/>
          </a:p>
        </p:txBody>
      </p:sp>
      <p:sp>
        <p:nvSpPr>
          <p:cNvPr id="9" name="41 Corchetes"/>
          <p:cNvSpPr/>
          <p:nvPr/>
        </p:nvSpPr>
        <p:spPr>
          <a:xfrm>
            <a:off x="434156" y="4519186"/>
            <a:ext cx="3520565" cy="451814"/>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10" name="3 CuadroTexto"/>
          <p:cNvSpPr txBox="1"/>
          <p:nvPr/>
        </p:nvSpPr>
        <p:spPr>
          <a:xfrm>
            <a:off x="3823328" y="5434427"/>
            <a:ext cx="474521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dirty="0">
                <a:solidFill>
                  <a:schemeClr val="tx1"/>
                </a:solidFill>
              </a:rPr>
              <a:t>Solución del sistema de ecuaciones por sustitución.</a:t>
            </a:r>
          </a:p>
        </p:txBody>
      </p:sp>
      <mc:AlternateContent xmlns:mc="http://schemas.openxmlformats.org/markup-compatibility/2006" xmlns:a14="http://schemas.microsoft.com/office/drawing/2010/main">
        <mc:Choice Requires="a14">
          <p:sp>
            <p:nvSpPr>
              <p:cNvPr id="11" name="1 CuadroTexto"/>
              <p:cNvSpPr txBox="1"/>
              <p:nvPr/>
            </p:nvSpPr>
            <p:spPr>
              <a:xfrm>
                <a:off x="2114793" y="5375708"/>
                <a:ext cx="864339" cy="1177245"/>
              </a:xfrm>
              <a:prstGeom prst="rect">
                <a:avLst/>
              </a:prstGeom>
              <a:noFill/>
            </p:spPr>
            <p:txBody>
              <a:bodyPr wrap="none" rtlCol="0">
                <a:spAutoFit/>
              </a:bodyPr>
              <a:lstStyle/>
              <a:p>
                <a:r>
                  <a:rPr lang="es-MX" dirty="0"/>
                  <a:t>D1= </a:t>
                </a:r>
                <a14:m>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48</m:t>
                        </m:r>
                      </m:num>
                      <m:den>
                        <m:r>
                          <a:rPr lang="es-MX" b="0" i="1" smtClean="0">
                            <a:latin typeface="Cambria Math" panose="02040503050406030204" pitchFamily="18" charset="0"/>
                          </a:rPr>
                          <m:t>𝐸𝐼</m:t>
                        </m:r>
                      </m:den>
                    </m:f>
                  </m:oMath>
                </a14:m>
                <a:endParaRPr lang="es-MX" dirty="0"/>
              </a:p>
              <a:p>
                <a:endParaRPr lang="es-MX" dirty="0"/>
              </a:p>
              <a:p>
                <a:r>
                  <a:rPr lang="es-MX" dirty="0"/>
                  <a:t>D2= </a:t>
                </a:r>
                <a14:m>
                  <m:oMath xmlns:m="http://schemas.openxmlformats.org/officeDocument/2006/math">
                    <m:f>
                      <m:fPr>
                        <m:ctrlPr>
                          <a:rPr lang="es-MX" i="1">
                            <a:latin typeface="Cambria Math" panose="02040503050406030204" pitchFamily="18" charset="0"/>
                          </a:rPr>
                        </m:ctrlPr>
                      </m:fPr>
                      <m:num>
                        <m:r>
                          <a:rPr lang="es-MX" b="0" i="1" smtClean="0">
                            <a:latin typeface="Cambria Math" panose="02040503050406030204" pitchFamily="18" charset="0"/>
                          </a:rPr>
                          <m:t>24</m:t>
                        </m:r>
                      </m:num>
                      <m:den>
                        <m:r>
                          <a:rPr lang="es-MX" i="1">
                            <a:latin typeface="Cambria Math" panose="02040503050406030204" pitchFamily="18" charset="0"/>
                          </a:rPr>
                          <m:t>𝐸𝐼</m:t>
                        </m:r>
                      </m:den>
                    </m:f>
                  </m:oMath>
                </a14:m>
                <a:endParaRPr lang="es-MX" dirty="0"/>
              </a:p>
            </p:txBody>
          </p:sp>
        </mc:Choice>
        <mc:Fallback xmlns="">
          <p:sp>
            <p:nvSpPr>
              <p:cNvPr id="11" name="1 CuadroTexto"/>
              <p:cNvSpPr txBox="1">
                <a:spLocks noRot="1" noChangeAspect="1" noMove="1" noResize="1" noEditPoints="1" noAdjustHandles="1" noChangeArrowheads="1" noChangeShapeType="1" noTextEdit="1"/>
              </p:cNvSpPr>
              <p:nvPr/>
            </p:nvSpPr>
            <p:spPr>
              <a:xfrm>
                <a:off x="2114793" y="5375708"/>
                <a:ext cx="864339" cy="1177245"/>
              </a:xfrm>
              <a:prstGeom prst="rect">
                <a:avLst/>
              </a:prstGeom>
              <a:blipFill rotWithShape="0">
                <a:blip r:embed="rId3"/>
                <a:stretch>
                  <a:fillRect l="-6338" b="-518"/>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12" name="6 CuadroTexto"/>
              <p:cNvSpPr txBox="1"/>
              <p:nvPr/>
            </p:nvSpPr>
            <p:spPr>
              <a:xfrm>
                <a:off x="5938655" y="2460762"/>
                <a:ext cx="6254153" cy="3044167"/>
              </a:xfrm>
              <a:prstGeom prst="rect">
                <a:avLst/>
              </a:prstGeom>
              <a:noFill/>
            </p:spPr>
            <p:txBody>
              <a:bodyPr wrap="square" rtlCol="0">
                <a:spAutoFit/>
              </a:bodyPr>
              <a:lstStyle/>
              <a:p>
                <a:r>
                  <a:rPr lang="es-MX" b="1" dirty="0"/>
                  <a:t>Q3</a:t>
                </a:r>
                <a:r>
                  <a:rPr lang="es-MX" dirty="0"/>
                  <a:t>= -0.093EI ( </a:t>
                </a:r>
                <a14:m>
                  <m:oMath xmlns:m="http://schemas.openxmlformats.org/officeDocument/2006/math">
                    <m:f>
                      <m:fPr>
                        <m:ctrlPr>
                          <a:rPr lang="es-MX" i="1">
                            <a:latin typeface="Cambria Math" panose="02040503050406030204" pitchFamily="18" charset="0"/>
                          </a:rPr>
                        </m:ctrlPr>
                      </m:fPr>
                      <m:num>
                        <m:r>
                          <a:rPr lang="es-MX" b="0" i="1">
                            <a:latin typeface="Cambria Math" panose="02040503050406030204" pitchFamily="18" charset="0"/>
                          </a:rPr>
                          <m:t>48</m:t>
                        </m:r>
                      </m:num>
                      <m:den>
                        <m:r>
                          <a:rPr lang="es-MX" b="0" i="1">
                            <a:latin typeface="Cambria Math" panose="02040503050406030204" pitchFamily="18" charset="0"/>
                          </a:rPr>
                          <m:t>𝐸𝐼</m:t>
                        </m:r>
                      </m:den>
                    </m:f>
                  </m:oMath>
                </a14:m>
                <a:r>
                  <a:rPr lang="es-MX" dirty="0"/>
                  <a:t> ) + ( -0.093EI)( </a:t>
                </a:r>
                <a14:m>
                  <m:oMath xmlns:m="http://schemas.openxmlformats.org/officeDocument/2006/math">
                    <m:f>
                      <m:fPr>
                        <m:ctrlPr>
                          <a:rPr lang="es-MX" i="1">
                            <a:latin typeface="Cambria Math" panose="02040503050406030204" pitchFamily="18" charset="0"/>
                          </a:rPr>
                        </m:ctrlPr>
                      </m:fPr>
                      <m:num>
                        <m:r>
                          <a:rPr lang="es-MX" b="0" i="1">
                            <a:latin typeface="Cambria Math" panose="02040503050406030204" pitchFamily="18" charset="0"/>
                          </a:rPr>
                          <m:t>24</m:t>
                        </m:r>
                      </m:num>
                      <m:den>
                        <m:r>
                          <a:rPr lang="es-MX" b="0" i="1">
                            <a:latin typeface="Cambria Math" panose="02040503050406030204" pitchFamily="18" charset="0"/>
                          </a:rPr>
                          <m:t>𝐸𝐼</m:t>
                        </m:r>
                      </m:den>
                    </m:f>
                  </m:oMath>
                </a14:m>
                <a:r>
                  <a:rPr lang="es-MX" dirty="0"/>
                  <a:t> ) + 0 = 2.25KN</a:t>
                </a:r>
              </a:p>
              <a:p>
                <a:endParaRPr lang="es-MX" b="1" dirty="0"/>
              </a:p>
              <a:p>
                <a:r>
                  <a:rPr lang="es-MX" b="1" dirty="0"/>
                  <a:t>Q4</a:t>
                </a:r>
                <a:r>
                  <a:rPr lang="es-MX" dirty="0"/>
                  <a:t>= -0.0729EI ( </a:t>
                </a:r>
                <a14:m>
                  <m:oMath xmlns:m="http://schemas.openxmlformats.org/officeDocument/2006/math">
                    <m:f>
                      <m:fPr>
                        <m:ctrlPr>
                          <a:rPr lang="es-MX" i="1">
                            <a:latin typeface="Cambria Math" panose="02040503050406030204" pitchFamily="18" charset="0"/>
                          </a:rPr>
                        </m:ctrlPr>
                      </m:fPr>
                      <m:num>
                        <m:r>
                          <a:rPr lang="es-MX" b="0" i="1">
                            <a:latin typeface="Cambria Math" panose="02040503050406030204" pitchFamily="18" charset="0"/>
                          </a:rPr>
                          <m:t>48</m:t>
                        </m:r>
                      </m:num>
                      <m:den>
                        <m:r>
                          <a:rPr lang="es-MX" b="0" i="1">
                            <a:latin typeface="Cambria Math" panose="02040503050406030204" pitchFamily="18" charset="0"/>
                          </a:rPr>
                          <m:t>𝐸𝐼</m:t>
                        </m:r>
                      </m:den>
                    </m:f>
                  </m:oMath>
                </a14:m>
                <a:r>
                  <a:rPr lang="es-MX" dirty="0"/>
                  <a:t> )  + 0.0937EI ( </a:t>
                </a:r>
                <a14:m>
                  <m:oMath xmlns:m="http://schemas.openxmlformats.org/officeDocument/2006/math">
                    <m:f>
                      <m:fPr>
                        <m:ctrlPr>
                          <a:rPr lang="es-MX" i="1">
                            <a:latin typeface="Cambria Math" panose="02040503050406030204" pitchFamily="18" charset="0"/>
                          </a:rPr>
                        </m:ctrlPr>
                      </m:fPr>
                      <m:num>
                        <m:r>
                          <a:rPr lang="es-MX" b="0" i="1">
                            <a:latin typeface="Cambria Math" panose="02040503050406030204" pitchFamily="18" charset="0"/>
                          </a:rPr>
                          <m:t>24</m:t>
                        </m:r>
                      </m:num>
                      <m:den>
                        <m:r>
                          <a:rPr lang="es-MX" b="0" i="1">
                            <a:latin typeface="Cambria Math" panose="02040503050406030204" pitchFamily="18" charset="0"/>
                          </a:rPr>
                          <m:t>𝐸𝐼</m:t>
                        </m:r>
                      </m:den>
                    </m:f>
                  </m:oMath>
                </a14:m>
                <a:r>
                  <a:rPr lang="es-MX" dirty="0"/>
                  <a:t> ) + 0 = 5.75KN</a:t>
                </a:r>
              </a:p>
              <a:p>
                <a:endParaRPr lang="es-MX" b="1" dirty="0"/>
              </a:p>
              <a:p>
                <a:r>
                  <a:rPr lang="es-MX" b="1" dirty="0"/>
                  <a:t>Q5</a:t>
                </a:r>
                <a:r>
                  <a:rPr lang="es-MX" dirty="0"/>
                  <a:t>= 0.1666 ( </a:t>
                </a:r>
                <a14:m>
                  <m:oMath xmlns:m="http://schemas.openxmlformats.org/officeDocument/2006/math">
                    <m:f>
                      <m:fPr>
                        <m:ctrlPr>
                          <a:rPr lang="es-MX" i="1">
                            <a:latin typeface="Cambria Math" panose="02040503050406030204" pitchFamily="18" charset="0"/>
                          </a:rPr>
                        </m:ctrlPr>
                      </m:fPr>
                      <m:num>
                        <m:r>
                          <a:rPr lang="es-MX" b="0" i="1">
                            <a:latin typeface="Cambria Math" panose="02040503050406030204" pitchFamily="18" charset="0"/>
                          </a:rPr>
                          <m:t>48</m:t>
                        </m:r>
                      </m:num>
                      <m:den>
                        <m:r>
                          <a:rPr lang="es-MX" b="0" i="1">
                            <a:latin typeface="Cambria Math" panose="02040503050406030204" pitchFamily="18" charset="0"/>
                          </a:rPr>
                          <m:t>𝐸𝐼</m:t>
                        </m:r>
                      </m:den>
                    </m:f>
                  </m:oMath>
                </a14:m>
                <a:r>
                  <a:rPr lang="es-MX" dirty="0"/>
                  <a:t> ) + 0 + 0= -8KN</a:t>
                </a:r>
              </a:p>
              <a:p>
                <a:endParaRPr lang="es-MX" dirty="0"/>
              </a:p>
              <a:p>
                <a:r>
                  <a:rPr lang="es-MX" b="1" dirty="0"/>
                  <a:t>Q6= </a:t>
                </a:r>
                <a:r>
                  <a:rPr lang="es-MX" dirty="0"/>
                  <a:t>(0.3333EI) ( </a:t>
                </a:r>
                <a14:m>
                  <m:oMath xmlns:m="http://schemas.openxmlformats.org/officeDocument/2006/math">
                    <m:f>
                      <m:fPr>
                        <m:ctrlPr>
                          <a:rPr lang="es-MX" i="1">
                            <a:latin typeface="Cambria Math" panose="02040503050406030204" pitchFamily="18" charset="0"/>
                          </a:rPr>
                        </m:ctrlPr>
                      </m:fPr>
                      <m:num>
                        <m:r>
                          <a:rPr lang="es-MX" b="0" i="1">
                            <a:latin typeface="Cambria Math" panose="02040503050406030204" pitchFamily="18" charset="0"/>
                          </a:rPr>
                          <m:t>48</m:t>
                        </m:r>
                      </m:num>
                      <m:den>
                        <m:r>
                          <a:rPr lang="es-MX" b="0" i="1">
                            <a:latin typeface="Cambria Math" panose="02040503050406030204" pitchFamily="18" charset="0"/>
                          </a:rPr>
                          <m:t>𝐸𝐼</m:t>
                        </m:r>
                      </m:den>
                    </m:f>
                  </m:oMath>
                </a14:m>
                <a:r>
                  <a:rPr lang="es-MX" dirty="0"/>
                  <a:t> )  + 0 + 0= -</a:t>
                </a:r>
                <a:r>
                  <a:rPr lang="es-MX" dirty="0" smtClean="0"/>
                  <a:t>16KN-m</a:t>
                </a:r>
                <a:endParaRPr lang="es-MX" dirty="0"/>
              </a:p>
              <a:p>
                <a:endParaRPr lang="es-MX" b="1" dirty="0"/>
              </a:p>
              <a:p>
                <a:endParaRPr lang="es-MX" b="1" dirty="0"/>
              </a:p>
            </p:txBody>
          </p:sp>
        </mc:Choice>
        <mc:Fallback>
          <p:sp>
            <p:nvSpPr>
              <p:cNvPr id="12" name="6 CuadroTexto"/>
              <p:cNvSpPr txBox="1">
                <a:spLocks noRot="1" noChangeAspect="1" noMove="1" noResize="1" noEditPoints="1" noAdjustHandles="1" noChangeArrowheads="1" noChangeShapeType="1" noTextEdit="1"/>
              </p:cNvSpPr>
              <p:nvPr/>
            </p:nvSpPr>
            <p:spPr>
              <a:xfrm>
                <a:off x="5938655" y="2460762"/>
                <a:ext cx="6254153" cy="3044167"/>
              </a:xfrm>
              <a:prstGeom prst="rect">
                <a:avLst/>
              </a:prstGeom>
              <a:blipFill>
                <a:blip r:embed="rId4"/>
                <a:stretch>
                  <a:fillRect l="-780"/>
                </a:stretch>
              </a:blipFill>
            </p:spPr>
            <p:txBody>
              <a:bodyPr/>
              <a:lstStyle/>
              <a:p>
                <a:r>
                  <a:rPr lang="es-MX">
                    <a:noFill/>
                  </a:rPr>
                  <a:t> </a:t>
                </a:r>
              </a:p>
            </p:txBody>
          </p:sp>
        </mc:Fallback>
      </mc:AlternateContent>
      <p:sp>
        <p:nvSpPr>
          <p:cNvPr id="13" name="3 CuadroTexto"/>
          <p:cNvSpPr txBox="1"/>
          <p:nvPr/>
        </p:nvSpPr>
        <p:spPr>
          <a:xfrm>
            <a:off x="5834527" y="1849328"/>
            <a:ext cx="603242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MX" dirty="0">
                <a:solidFill>
                  <a:schemeClr val="tx1"/>
                </a:solidFill>
              </a:rPr>
              <a:t>Usando estos resultados y aplicándolos en </a:t>
            </a:r>
            <a:r>
              <a:rPr lang="es-MX" dirty="0" err="1">
                <a:solidFill>
                  <a:schemeClr val="tx1"/>
                </a:solidFill>
              </a:rPr>
              <a:t>Qu</a:t>
            </a:r>
            <a:r>
              <a:rPr lang="es-MX" dirty="0">
                <a:solidFill>
                  <a:schemeClr val="tx1"/>
                </a:solidFill>
              </a:rPr>
              <a:t>=k</a:t>
            </a:r>
            <a:r>
              <a:rPr lang="es-MX" sz="1400" dirty="0">
                <a:solidFill>
                  <a:schemeClr val="tx1"/>
                </a:solidFill>
              </a:rPr>
              <a:t>21</a:t>
            </a:r>
            <a:r>
              <a:rPr lang="es-MX" dirty="0">
                <a:solidFill>
                  <a:schemeClr val="tx1"/>
                </a:solidFill>
              </a:rPr>
              <a:t>Du +K</a:t>
            </a:r>
            <a:r>
              <a:rPr lang="es-MX" sz="1400" dirty="0">
                <a:solidFill>
                  <a:schemeClr val="tx1"/>
                </a:solidFill>
              </a:rPr>
              <a:t>22</a:t>
            </a:r>
            <a:r>
              <a:rPr lang="es-MX" dirty="0">
                <a:solidFill>
                  <a:schemeClr val="tx1"/>
                </a:solidFill>
              </a:rPr>
              <a:t> </a:t>
            </a:r>
            <a:r>
              <a:rPr lang="es-MX" dirty="0" err="1">
                <a:solidFill>
                  <a:schemeClr val="tx1"/>
                </a:solidFill>
              </a:rPr>
              <a:t>Dk</a:t>
            </a:r>
            <a:r>
              <a:rPr lang="es-MX" dirty="0">
                <a:solidFill>
                  <a:schemeClr val="tx1"/>
                </a:solidFill>
              </a:rPr>
              <a:t> </a:t>
            </a:r>
          </a:p>
        </p:txBody>
      </p:sp>
      <p:sp>
        <p:nvSpPr>
          <p:cNvPr id="14"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5"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TYSON\Documents\a Obras varias\A TRABAJOS 2013\7.- JULIO\Albercas\8.- Alberca Familiar 2\PDF\MD LOGO.jpg"/>
          <p:cNvPicPr>
            <a:picLocks noChangeAspect="1" noChangeArrowheads="1"/>
          </p:cNvPicPr>
          <p:nvPr/>
        </p:nvPicPr>
        <p:blipFill>
          <a:blip r:embed="rId7"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itlp.edu.mx/carreras/carreras.files/civil.gif"/>
          <p:cNvPicPr>
            <a:picLocks noChangeAspect="1" noChangeArrowheads="1"/>
          </p:cNvPicPr>
          <p:nvPr/>
        </p:nvPicPr>
        <p:blipFill>
          <a:blip r:embed="rId8" cstate="print"/>
          <a:srcRect/>
          <a:stretch>
            <a:fillRect/>
          </a:stretch>
        </p:blipFill>
        <p:spPr bwMode="auto">
          <a:xfrm>
            <a:off x="10718275" y="58992"/>
            <a:ext cx="1294617" cy="983682"/>
          </a:xfrm>
          <a:prstGeom prst="rect">
            <a:avLst/>
          </a:prstGeom>
          <a:noFill/>
        </p:spPr>
      </p:pic>
      <p:graphicFrame>
        <p:nvGraphicFramePr>
          <p:cNvPr id="19" name="Objeto 18"/>
          <p:cNvGraphicFramePr>
            <a:graphicFrameLocks noChangeAspect="1"/>
          </p:cNvGraphicFramePr>
          <p:nvPr/>
        </p:nvGraphicFramePr>
        <p:xfrm>
          <a:off x="-456728" y="1673350"/>
          <a:ext cx="5501475" cy="2357081"/>
        </p:xfrm>
        <a:graphic>
          <a:graphicData uri="http://schemas.openxmlformats.org/presentationml/2006/ole">
            <mc:AlternateContent xmlns:mc="http://schemas.openxmlformats.org/markup-compatibility/2006">
              <mc:Choice xmlns:v="urn:schemas-microsoft-com:vml" Requires="v">
                <p:oleObj spid="_x0000_s28723" name="AutoCAD Drawing" r:id="rId9" imgW="10782360" imgH="4619520" progId="AutoCAD.Drawing.18">
                  <p:embed/>
                </p:oleObj>
              </mc:Choice>
              <mc:Fallback>
                <p:oleObj name="AutoCAD Drawing" r:id="rId9" imgW="10782360" imgH="4619520" progId="AutoCAD.Drawing.18">
                  <p:embed/>
                  <p:pic>
                    <p:nvPicPr>
                      <p:cNvPr id="0" name=""/>
                      <p:cNvPicPr/>
                      <p:nvPr/>
                    </p:nvPicPr>
                    <p:blipFill>
                      <a:blip r:embed="rId10"/>
                      <a:stretch>
                        <a:fillRect/>
                      </a:stretch>
                    </p:blipFill>
                    <p:spPr>
                      <a:xfrm>
                        <a:off x="-456728" y="1673350"/>
                        <a:ext cx="5501475" cy="2357081"/>
                      </a:xfrm>
                      <a:prstGeom prst="rect">
                        <a:avLst/>
                      </a:prstGeom>
                    </p:spPr>
                  </p:pic>
                </p:oleObj>
              </mc:Fallback>
            </mc:AlternateContent>
          </a:graphicData>
        </a:graphic>
      </p:graphicFrame>
      <p:sp>
        <p:nvSpPr>
          <p:cNvPr id="20" name="CuadroTexto 19"/>
          <p:cNvSpPr txBox="1"/>
          <p:nvPr/>
        </p:nvSpPr>
        <p:spPr>
          <a:xfrm>
            <a:off x="4451874" y="30161"/>
            <a:ext cx="3535712"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es-MX" sz="1400" dirty="0">
                <a:solidFill>
                  <a:schemeClr val="tx1">
                    <a:lumMod val="65000"/>
                    <a:lumOff val="35000"/>
                  </a:schemeClr>
                </a:solidFill>
              </a:rPr>
              <a:t>VIGA EMPOTRADA Y DOBLEMENTE APOYADA</a:t>
            </a:r>
            <a:endParaRPr lang="x-none" sz="1400" dirty="0">
              <a:solidFill>
                <a:schemeClr val="tx1">
                  <a:lumMod val="65000"/>
                  <a:lumOff val="35000"/>
                </a:schemeClr>
              </a:solidFill>
            </a:endParaRPr>
          </a:p>
        </p:txBody>
      </p:sp>
      <p:sp>
        <p:nvSpPr>
          <p:cNvPr id="21" name="Botón de acción: Inicio 20">
            <a:hlinkClick r:id="rId11"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555682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37</a:t>
            </a:fld>
            <a:r>
              <a:rPr lang="es-MX" dirty="0"/>
              <a:t>/38</a:t>
            </a:r>
          </a:p>
        </p:txBody>
      </p:sp>
      <p:pic>
        <p:nvPicPr>
          <p:cNvPr id="7" name="5 Imagen" descr="lobo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logotec-new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
        <p:nvSpPr>
          <p:cNvPr id="12" name="Botón de acción: Inicio 11">
            <a:hlinkClick r:id="rId6"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839416" y="1988840"/>
            <a:ext cx="10441160"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MX" dirty="0">
                <a:solidFill>
                  <a:schemeClr val="tx1"/>
                </a:solidFill>
              </a:rPr>
              <a:t>Resolver vigas por el método de rigideces resulta muy practico, sin dejar a un lado que para ello se deben realizar los cálculos de manera ordenada. Un factor importante para iniciar a trabajar con una viga utilizando este método es etiquetar cada uno de los elementos de esta misma, esto hace posible resolver la matriz de la viga.</a:t>
            </a:r>
          </a:p>
          <a:p>
            <a:pPr algn="just"/>
            <a:r>
              <a:rPr lang="es-MX" dirty="0">
                <a:solidFill>
                  <a:schemeClr val="tx1"/>
                </a:solidFill>
              </a:rPr>
              <a:t>Aquí los grados de libertad que corresponden al eje x (compresión) se desprecian ya que sus valores no influyen de manera significativa para el calculo. Las vigas son las estructuras mas sencillas de resolver por dicho método, ya que las matrices, son en general de dimensiones más pequeñas en comparación con marcos y armaduras.</a:t>
            </a:r>
          </a:p>
          <a:p>
            <a:pPr algn="just"/>
            <a:r>
              <a:rPr lang="es-MX" dirty="0">
                <a:solidFill>
                  <a:schemeClr val="tx1"/>
                </a:solidFill>
              </a:rPr>
              <a:t>Dentro de este desarrollo se debe contar con conocimiento previo, es decir, para obtener los resultados </a:t>
            </a:r>
            <a:r>
              <a:rPr lang="es-MX" dirty="0" smtClean="0">
                <a:solidFill>
                  <a:schemeClr val="tx1"/>
                </a:solidFill>
              </a:rPr>
              <a:t>precisos</a:t>
            </a:r>
            <a:r>
              <a:rPr lang="es-MX" dirty="0">
                <a:solidFill>
                  <a:schemeClr val="tx1"/>
                </a:solidFill>
              </a:rPr>
              <a:t>.</a:t>
            </a:r>
          </a:p>
        </p:txBody>
      </p:sp>
      <p:sp>
        <p:nvSpPr>
          <p:cNvPr id="3" name="CuadroTexto 2"/>
          <p:cNvSpPr txBox="1"/>
          <p:nvPr/>
        </p:nvSpPr>
        <p:spPr>
          <a:xfrm>
            <a:off x="4979876" y="479102"/>
            <a:ext cx="21602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Conclusión</a:t>
            </a:r>
          </a:p>
        </p:txBody>
      </p:sp>
    </p:spTree>
    <p:extLst>
      <p:ext uri="{BB962C8B-B14F-4D97-AF65-F5344CB8AC3E}">
        <p14:creationId xmlns:p14="http://schemas.microsoft.com/office/powerpoint/2010/main" val="3445873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fld id="{2F54D2E2-4751-499B-BE8E-440F2C3DF017}" type="slidenum">
              <a:rPr lang="es-MX" smtClean="0"/>
              <a:t>38</a:t>
            </a:fld>
            <a:r>
              <a:rPr lang="es-MX" dirty="0"/>
              <a:t>/38</a:t>
            </a:r>
          </a:p>
        </p:txBody>
      </p:sp>
      <p:pic>
        <p:nvPicPr>
          <p:cNvPr id="7" name="5 Imagen" descr="lobo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logotec-new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
        <p:nvSpPr>
          <p:cNvPr id="12" name="Botón de acción: Inicio 11">
            <a:hlinkClick r:id="rId6"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688735" y="1778333"/>
            <a:ext cx="504922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s-MX" dirty="0">
              <a:solidFill>
                <a:schemeClr val="tx1"/>
              </a:solidFill>
            </a:endParaRPr>
          </a:p>
          <a:p>
            <a:pPr algn="ctr"/>
            <a:r>
              <a:rPr lang="es-MX" dirty="0">
                <a:solidFill>
                  <a:schemeClr val="tx1"/>
                </a:solidFill>
              </a:rPr>
              <a:t>Análisis Estructural, Kassimelli 4th Ed.</a:t>
            </a:r>
          </a:p>
          <a:p>
            <a:pPr algn="ctr"/>
            <a:r>
              <a:rPr lang="es-MX" dirty="0">
                <a:solidFill>
                  <a:schemeClr val="tx1"/>
                </a:solidFill>
              </a:rPr>
              <a:t>Análisis Estructural, Hibbeler, 8va Ed.</a:t>
            </a:r>
          </a:p>
          <a:p>
            <a:pPr algn="ctr"/>
            <a:r>
              <a:rPr lang="es-MX" dirty="0">
                <a:solidFill>
                  <a:schemeClr val="tx1"/>
                </a:solidFill>
              </a:rPr>
              <a:t>Análisis de Estructuras, Jack C. McCCorman, 4th Ed.</a:t>
            </a:r>
          </a:p>
          <a:p>
            <a:pPr algn="ctr"/>
            <a:r>
              <a:rPr lang="es-MX" dirty="0">
                <a:solidFill>
                  <a:schemeClr val="tx1"/>
                </a:solidFill>
              </a:rPr>
              <a:t>Análisis Estructural, Gonzales Cuevas.</a:t>
            </a:r>
          </a:p>
          <a:p>
            <a:pPr algn="ctr"/>
            <a:endParaRPr lang="es-MX" dirty="0">
              <a:solidFill>
                <a:schemeClr val="tx1"/>
              </a:solidFill>
            </a:endParaRPr>
          </a:p>
        </p:txBody>
      </p:sp>
      <p:sp>
        <p:nvSpPr>
          <p:cNvPr id="3" name="CuadroTexto 2"/>
          <p:cNvSpPr txBox="1"/>
          <p:nvPr/>
        </p:nvSpPr>
        <p:spPr>
          <a:xfrm>
            <a:off x="4979876" y="479102"/>
            <a:ext cx="21602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Bibliografía</a:t>
            </a:r>
          </a:p>
        </p:txBody>
      </p:sp>
    </p:spTree>
    <p:extLst>
      <p:ext uri="{BB962C8B-B14F-4D97-AF65-F5344CB8AC3E}">
        <p14:creationId xmlns:p14="http://schemas.microsoft.com/office/powerpoint/2010/main" val="3416889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inta perforada 4"/>
          <p:cNvSpPr/>
          <p:nvPr/>
        </p:nvSpPr>
        <p:spPr>
          <a:xfrm>
            <a:off x="2567608" y="2780928"/>
            <a:ext cx="7128792" cy="2520280"/>
          </a:xfrm>
          <a:prstGeom prst="flowChartPunchedTap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Por su Atención, Gracias.</a:t>
            </a:r>
          </a:p>
        </p:txBody>
      </p:sp>
      <p:sp>
        <p:nvSpPr>
          <p:cNvPr id="2" name="Botón de acción: Inicio 1">
            <a:hlinkClick r:id="rId7" action="ppaction://hlinkpres?slideindex=2&amp;slidetitle=Contenido" highlightClick="1"/>
          </p:cNvPr>
          <p:cNvSpPr/>
          <p:nvPr/>
        </p:nvSpPr>
        <p:spPr>
          <a:xfrm>
            <a:off x="9336360" y="6021288"/>
            <a:ext cx="576064" cy="602445"/>
          </a:xfrm>
          <a:prstGeom prst="actionButtonHom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19101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Matriz de Rigidez del Miembro 1</a:t>
            </a:r>
          </a:p>
        </p:txBody>
      </p:sp>
      <p:sp>
        <p:nvSpPr>
          <p:cNvPr id="3" name="CuadroTexto 2"/>
          <p:cNvSpPr txBox="1"/>
          <p:nvPr/>
        </p:nvSpPr>
        <p:spPr>
          <a:xfrm>
            <a:off x="7473736" y="1672571"/>
            <a:ext cx="422102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x-none" dirty="0">
                <a:solidFill>
                  <a:schemeClr val="tx1"/>
                </a:solidFill>
              </a:rPr>
              <a:t>Sustituimos L=10 m en la ecuación siguiente:</a:t>
            </a:r>
          </a:p>
        </p:txBody>
      </p:sp>
      <p:graphicFrame>
        <p:nvGraphicFramePr>
          <p:cNvPr id="5" name="Tabla 4"/>
          <p:cNvGraphicFramePr>
            <a:graphicFrameLocks noGrp="1"/>
          </p:cNvGraphicFramePr>
          <p:nvPr>
            <p:extLst>
              <p:ext uri="{D42A27DB-BD31-4B8C-83A1-F6EECF244321}">
                <p14:modId xmlns:p14="http://schemas.microsoft.com/office/powerpoint/2010/main" val="581136635"/>
              </p:ext>
            </p:extLst>
          </p:nvPr>
        </p:nvGraphicFramePr>
        <p:xfrm>
          <a:off x="5741782" y="4596178"/>
          <a:ext cx="5219699" cy="1219200"/>
        </p:xfrm>
        <a:graphic>
          <a:graphicData uri="http://schemas.openxmlformats.org/drawingml/2006/table">
            <a:tbl>
              <a:tblPr>
                <a:tableStyleId>{5C22544A-7EE6-4342-B048-85BDC9FD1C3A}</a:tableStyleId>
              </a:tblPr>
              <a:tblGrid>
                <a:gridCol w="761537">
                  <a:extLst>
                    <a:ext uri="{9D8B030D-6E8A-4147-A177-3AD203B41FA5}">
                      <a16:colId xmlns:a16="http://schemas.microsoft.com/office/drawing/2014/main" val="20000"/>
                    </a:ext>
                  </a:extLst>
                </a:gridCol>
                <a:gridCol w="1018555">
                  <a:extLst>
                    <a:ext uri="{9D8B030D-6E8A-4147-A177-3AD203B41FA5}">
                      <a16:colId xmlns:a16="http://schemas.microsoft.com/office/drawing/2014/main" val="20001"/>
                    </a:ext>
                  </a:extLst>
                </a:gridCol>
                <a:gridCol w="837690">
                  <a:extLst>
                    <a:ext uri="{9D8B030D-6E8A-4147-A177-3AD203B41FA5}">
                      <a16:colId xmlns:a16="http://schemas.microsoft.com/office/drawing/2014/main" val="20002"/>
                    </a:ext>
                  </a:extLst>
                </a:gridCol>
                <a:gridCol w="964613">
                  <a:extLst>
                    <a:ext uri="{9D8B030D-6E8A-4147-A177-3AD203B41FA5}">
                      <a16:colId xmlns:a16="http://schemas.microsoft.com/office/drawing/2014/main" val="20003"/>
                    </a:ext>
                  </a:extLst>
                </a:gridCol>
                <a:gridCol w="799614">
                  <a:extLst>
                    <a:ext uri="{9D8B030D-6E8A-4147-A177-3AD203B41FA5}">
                      <a16:colId xmlns:a16="http://schemas.microsoft.com/office/drawing/2014/main" val="20004"/>
                    </a:ext>
                  </a:extLst>
                </a:gridCol>
                <a:gridCol w="837690">
                  <a:extLst>
                    <a:ext uri="{9D8B030D-6E8A-4147-A177-3AD203B41FA5}">
                      <a16:colId xmlns:a16="http://schemas.microsoft.com/office/drawing/2014/main" val="20005"/>
                    </a:ext>
                  </a:extLst>
                </a:gridCol>
              </a:tblGrid>
              <a:tr h="200025">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7</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8</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 </a:t>
                      </a:r>
                      <a:endParaRPr lang="es-MX" sz="16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l" fontAlgn="b"/>
                      <a:endParaRPr lang="es-MX" sz="1100" b="0"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975">
                <a:tc rowSpan="2">
                  <a:txBody>
                    <a:bodyPr/>
                    <a:lstStyle/>
                    <a:p>
                      <a:pPr algn="r" fontAlgn="ctr"/>
                      <a:r>
                        <a:rPr lang="es-MX" sz="1800" u="none" strike="noStrike" dirty="0">
                          <a:effectLst/>
                        </a:rPr>
                        <a:t>k1=</a:t>
                      </a:r>
                      <a:endParaRPr lang="es-MX" sz="1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025">
                <a:tc vMerge="1">
                  <a:txBody>
                    <a:bodyPr/>
                    <a:lstStyle/>
                    <a:p>
                      <a:endParaRPr lang="x-none"/>
                    </a:p>
                  </a:txBody>
                  <a:tcPr/>
                </a:tc>
                <a:tc>
                  <a:txBody>
                    <a:bodyPr/>
                    <a:lstStyle/>
                    <a:p>
                      <a:pPr algn="ctr" fontAlgn="b"/>
                      <a:r>
                        <a:rPr lang="es-MX" sz="1600" u="none" strike="noStrike">
                          <a:effectLst/>
                        </a:rPr>
                        <a:t>-0.012</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l" fontAlgn="b"/>
                      <a:endParaRPr lang="es-MX" sz="1100" b="0"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b="0" i="0" u="none" strike="noStrike" dirty="0">
                          <a:solidFill>
                            <a:srgbClr val="FF0000"/>
                          </a:solidFill>
                          <a:effectLst/>
                          <a:latin typeface="Calibri" panose="020F0502020204030204"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1" name="59 Corchetes"/>
          <p:cNvSpPr/>
          <p:nvPr/>
        </p:nvSpPr>
        <p:spPr>
          <a:xfrm>
            <a:off x="6692106" y="4800724"/>
            <a:ext cx="3398139"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24" name="Tabla 23"/>
              <p:cNvGraphicFramePr>
                <a:graphicFrameLocks noGrp="1"/>
              </p:cNvGraphicFramePr>
              <p:nvPr>
                <p:extLst>
                  <p:ext uri="{D42A27DB-BD31-4B8C-83A1-F6EECF244321}">
                    <p14:modId xmlns:p14="http://schemas.microsoft.com/office/powerpoint/2010/main" val="16364001"/>
                  </p:ext>
                </p:extLst>
              </p:nvPr>
            </p:nvGraphicFramePr>
            <p:xfrm>
              <a:off x="7794610" y="2078817"/>
              <a:ext cx="3874150" cy="232918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24" name="Tabla 23"/>
              <p:cNvGraphicFramePr>
                <a:graphicFrameLocks noGrp="1"/>
              </p:cNvGraphicFramePr>
              <p:nvPr>
                <p:extLst>
                  <p:ext uri="{D42A27DB-BD31-4B8C-83A1-F6EECF244321}">
                    <p14:modId xmlns:p14="http://schemas.microsoft.com/office/powerpoint/2010/main" val="16364001"/>
                  </p:ext>
                </p:extLst>
              </p:nvPr>
            </p:nvGraphicFramePr>
            <p:xfrm>
              <a:off x="7794610" y="2078817"/>
              <a:ext cx="3874150" cy="232918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65760">
                    <a:tc>
                      <a:txBody>
                        <a:bodyPr/>
                        <a:lstStyle/>
                        <a:p>
                          <a:endParaRPr lang="es-MX"/>
                        </a:p>
                      </a:txBody>
                      <a:tcPr anchor="ctr">
                        <a:blipFill rotWithShape="0">
                          <a:blip r:embed="rId10"/>
                          <a:stretch>
                            <a:fillRect r="-324667" b="-540000"/>
                          </a:stretch>
                        </a:blipFill>
                      </a:tcPr>
                    </a:tc>
                    <a:tc>
                      <a:txBody>
                        <a:bodyPr/>
                        <a:lstStyle/>
                        <a:p>
                          <a:endParaRPr lang="es-MX"/>
                        </a:p>
                      </a:txBody>
                      <a:tcPr anchor="ctr">
                        <a:blipFill rotWithShape="0">
                          <a:blip r:embed="rId10"/>
                          <a:stretch>
                            <a:fillRect l="-115385" r="-274615" b="-540000"/>
                          </a:stretch>
                        </a:blipFill>
                      </a:tcPr>
                    </a:tc>
                    <a:tc>
                      <a:txBody>
                        <a:bodyPr/>
                        <a:lstStyle/>
                        <a:p>
                          <a:endParaRPr lang="es-MX"/>
                        </a:p>
                      </a:txBody>
                      <a:tcPr anchor="ctr">
                        <a:blipFill rotWithShape="0">
                          <a:blip r:embed="rId10"/>
                          <a:stretch>
                            <a:fillRect l="-237288" r="-202542" b="-540000"/>
                          </a:stretch>
                        </a:blipFill>
                      </a:tcPr>
                    </a:tc>
                    <a:tc>
                      <a:txBody>
                        <a:bodyPr/>
                        <a:lstStyle/>
                        <a:p>
                          <a:endParaRPr lang="es-MX"/>
                        </a:p>
                      </a:txBody>
                      <a:tcPr anchor="ctr">
                        <a:blipFill rotWithShape="0">
                          <a:blip r:embed="rId10"/>
                          <a:stretch>
                            <a:fillRect l="-306154" r="-83846" b="-540000"/>
                          </a:stretch>
                        </a:blipFill>
                      </a:tcPr>
                    </a:tc>
                    <a:tc>
                      <a:txBody>
                        <a:bodyPr/>
                        <a:lstStyle/>
                        <a:p>
                          <a:pPr algn="ctr"/>
                          <a:endParaRPr lang="es-MX" dirty="0"/>
                        </a:p>
                      </a:txBody>
                      <a:tcPr anchor="ctr"/>
                    </a:tc>
                  </a:tr>
                  <a:tr h="490855">
                    <a:tc>
                      <a:txBody>
                        <a:bodyPr/>
                        <a:lstStyle/>
                        <a:p>
                          <a:endParaRPr lang="es-MX"/>
                        </a:p>
                      </a:txBody>
                      <a:tcPr anchor="ctr">
                        <a:blipFill rotWithShape="0">
                          <a:blip r:embed="rId10"/>
                          <a:stretch>
                            <a:fillRect t="-74074" r="-324667" b="-300000"/>
                          </a:stretch>
                        </a:blipFill>
                      </a:tcPr>
                    </a:tc>
                    <a:tc>
                      <a:txBody>
                        <a:bodyPr/>
                        <a:lstStyle/>
                        <a:p>
                          <a:endParaRPr lang="es-MX"/>
                        </a:p>
                      </a:txBody>
                      <a:tcPr anchor="ctr">
                        <a:blipFill rotWithShape="0">
                          <a:blip r:embed="rId10"/>
                          <a:stretch>
                            <a:fillRect l="-115385" t="-74074" r="-274615" b="-300000"/>
                          </a:stretch>
                        </a:blipFill>
                      </a:tcPr>
                    </a:tc>
                    <a:tc>
                      <a:txBody>
                        <a:bodyPr/>
                        <a:lstStyle/>
                        <a:p>
                          <a:endParaRPr lang="es-MX"/>
                        </a:p>
                      </a:txBody>
                      <a:tcPr anchor="ctr">
                        <a:blipFill rotWithShape="0">
                          <a:blip r:embed="rId10"/>
                          <a:stretch>
                            <a:fillRect l="-237288" t="-74074" r="-202542" b="-300000"/>
                          </a:stretch>
                        </a:blipFill>
                      </a:tcPr>
                    </a:tc>
                    <a:tc>
                      <a:txBody>
                        <a:bodyPr/>
                        <a:lstStyle/>
                        <a:p>
                          <a:endParaRPr lang="es-MX"/>
                        </a:p>
                      </a:txBody>
                      <a:tcPr anchor="ctr">
                        <a:blipFill rotWithShape="0">
                          <a:blip r:embed="rId10"/>
                          <a:stretch>
                            <a:fillRect l="-306154" t="-74074" r="-83846" b="-300000"/>
                          </a:stretch>
                        </a:blipFill>
                      </a:tcPr>
                    </a:tc>
                    <a:tc>
                      <a:txBody>
                        <a:bodyPr/>
                        <a:lstStyle/>
                        <a:p>
                          <a:endParaRPr lang="es-MX"/>
                        </a:p>
                      </a:txBody>
                      <a:tcPr anchor="ctr">
                        <a:blipFill rotWithShape="0">
                          <a:blip r:embed="rId10"/>
                          <a:stretch>
                            <a:fillRect l="-484404" t="-74074" b="-300000"/>
                          </a:stretch>
                        </a:blipFill>
                      </a:tcPr>
                    </a:tc>
                  </a:tr>
                  <a:tr h="490855">
                    <a:tc>
                      <a:txBody>
                        <a:bodyPr/>
                        <a:lstStyle/>
                        <a:p>
                          <a:endParaRPr lang="es-MX"/>
                        </a:p>
                      </a:txBody>
                      <a:tcPr anchor="ctr">
                        <a:blipFill rotWithShape="0">
                          <a:blip r:embed="rId10"/>
                          <a:stretch>
                            <a:fillRect t="-174074" r="-324667" b="-200000"/>
                          </a:stretch>
                        </a:blipFill>
                      </a:tcPr>
                    </a:tc>
                    <a:tc>
                      <a:txBody>
                        <a:bodyPr/>
                        <a:lstStyle/>
                        <a:p>
                          <a:endParaRPr lang="es-MX"/>
                        </a:p>
                      </a:txBody>
                      <a:tcPr anchor="ctr">
                        <a:blipFill rotWithShape="0">
                          <a:blip r:embed="rId10"/>
                          <a:stretch>
                            <a:fillRect l="-115385" t="-174074" r="-274615" b="-200000"/>
                          </a:stretch>
                        </a:blipFill>
                      </a:tcPr>
                    </a:tc>
                    <a:tc>
                      <a:txBody>
                        <a:bodyPr/>
                        <a:lstStyle/>
                        <a:p>
                          <a:endParaRPr lang="es-MX"/>
                        </a:p>
                      </a:txBody>
                      <a:tcPr anchor="ctr">
                        <a:blipFill rotWithShape="0">
                          <a:blip r:embed="rId10"/>
                          <a:stretch>
                            <a:fillRect l="-237288" t="-174074" r="-202542" b="-200000"/>
                          </a:stretch>
                        </a:blipFill>
                      </a:tcPr>
                    </a:tc>
                    <a:tc>
                      <a:txBody>
                        <a:bodyPr/>
                        <a:lstStyle/>
                        <a:p>
                          <a:endParaRPr lang="es-MX"/>
                        </a:p>
                      </a:txBody>
                      <a:tcPr anchor="ctr">
                        <a:blipFill rotWithShape="0">
                          <a:blip r:embed="rId10"/>
                          <a:stretch>
                            <a:fillRect l="-306154" t="-174074" r="-83846" b="-200000"/>
                          </a:stretch>
                        </a:blipFill>
                      </a:tcPr>
                    </a:tc>
                    <a:tc>
                      <a:txBody>
                        <a:bodyPr/>
                        <a:lstStyle/>
                        <a:p>
                          <a:endParaRPr lang="es-MX"/>
                        </a:p>
                      </a:txBody>
                      <a:tcPr anchor="ctr">
                        <a:blipFill rotWithShape="0">
                          <a:blip r:embed="rId10"/>
                          <a:stretch>
                            <a:fillRect l="-484404" t="-174074" b="-200000"/>
                          </a:stretch>
                        </a:blipFill>
                      </a:tcPr>
                    </a:tc>
                  </a:tr>
                  <a:tr h="490855">
                    <a:tc>
                      <a:txBody>
                        <a:bodyPr/>
                        <a:lstStyle/>
                        <a:p>
                          <a:endParaRPr lang="es-MX"/>
                        </a:p>
                      </a:txBody>
                      <a:tcPr anchor="ctr">
                        <a:blipFill rotWithShape="0">
                          <a:blip r:embed="rId10"/>
                          <a:stretch>
                            <a:fillRect t="-277500" r="-324667" b="-102500"/>
                          </a:stretch>
                        </a:blipFill>
                      </a:tcPr>
                    </a:tc>
                    <a:tc>
                      <a:txBody>
                        <a:bodyPr/>
                        <a:lstStyle/>
                        <a:p>
                          <a:endParaRPr lang="es-MX"/>
                        </a:p>
                      </a:txBody>
                      <a:tcPr anchor="ctr">
                        <a:blipFill rotWithShape="0">
                          <a:blip r:embed="rId10"/>
                          <a:stretch>
                            <a:fillRect l="-115385" t="-277500" r="-274615" b="-102500"/>
                          </a:stretch>
                        </a:blipFill>
                      </a:tcPr>
                    </a:tc>
                    <a:tc>
                      <a:txBody>
                        <a:bodyPr/>
                        <a:lstStyle/>
                        <a:p>
                          <a:endParaRPr lang="es-MX"/>
                        </a:p>
                      </a:txBody>
                      <a:tcPr anchor="ctr">
                        <a:blipFill rotWithShape="0">
                          <a:blip r:embed="rId10"/>
                          <a:stretch>
                            <a:fillRect l="-237288" t="-277500" r="-202542" b="-102500"/>
                          </a:stretch>
                        </a:blipFill>
                      </a:tcPr>
                    </a:tc>
                    <a:tc>
                      <a:txBody>
                        <a:bodyPr/>
                        <a:lstStyle/>
                        <a:p>
                          <a:endParaRPr lang="es-MX"/>
                        </a:p>
                      </a:txBody>
                      <a:tcPr anchor="ctr">
                        <a:blipFill rotWithShape="0">
                          <a:blip r:embed="rId10"/>
                          <a:stretch>
                            <a:fillRect l="-306154" t="-277500" r="-83846" b="-102500"/>
                          </a:stretch>
                        </a:blipFill>
                      </a:tcPr>
                    </a:tc>
                    <a:tc>
                      <a:txBody>
                        <a:bodyPr/>
                        <a:lstStyle/>
                        <a:p>
                          <a:endParaRPr lang="es-MX"/>
                        </a:p>
                      </a:txBody>
                      <a:tcPr anchor="ctr">
                        <a:blipFill rotWithShape="0">
                          <a:blip r:embed="rId10"/>
                          <a:stretch>
                            <a:fillRect l="-484404" t="-277500" b="-102500"/>
                          </a:stretch>
                        </a:blipFill>
                      </a:tcPr>
                    </a:tc>
                  </a:tr>
                  <a:tr h="490855">
                    <a:tc>
                      <a:txBody>
                        <a:bodyPr/>
                        <a:lstStyle/>
                        <a:p>
                          <a:endParaRPr lang="es-MX"/>
                        </a:p>
                      </a:txBody>
                      <a:tcPr anchor="ctr">
                        <a:blipFill rotWithShape="0">
                          <a:blip r:embed="rId10"/>
                          <a:stretch>
                            <a:fillRect t="-372840" r="-324667" b="-1235"/>
                          </a:stretch>
                        </a:blipFill>
                      </a:tcPr>
                    </a:tc>
                    <a:tc>
                      <a:txBody>
                        <a:bodyPr/>
                        <a:lstStyle/>
                        <a:p>
                          <a:endParaRPr lang="es-MX"/>
                        </a:p>
                      </a:txBody>
                      <a:tcPr anchor="ctr">
                        <a:blipFill rotWithShape="0">
                          <a:blip r:embed="rId10"/>
                          <a:stretch>
                            <a:fillRect l="-115385" t="-372840" r="-274615" b="-1235"/>
                          </a:stretch>
                        </a:blipFill>
                      </a:tcPr>
                    </a:tc>
                    <a:tc>
                      <a:txBody>
                        <a:bodyPr/>
                        <a:lstStyle/>
                        <a:p>
                          <a:endParaRPr lang="es-MX"/>
                        </a:p>
                      </a:txBody>
                      <a:tcPr anchor="ctr">
                        <a:blipFill rotWithShape="0">
                          <a:blip r:embed="rId10"/>
                          <a:stretch>
                            <a:fillRect l="-237288" t="-372840" r="-202542" b="-1235"/>
                          </a:stretch>
                        </a:blipFill>
                      </a:tcPr>
                    </a:tc>
                    <a:tc>
                      <a:txBody>
                        <a:bodyPr/>
                        <a:lstStyle/>
                        <a:p>
                          <a:endParaRPr lang="es-MX"/>
                        </a:p>
                      </a:txBody>
                      <a:tcPr anchor="ctr">
                        <a:blipFill rotWithShape="0">
                          <a:blip r:embed="rId10"/>
                          <a:stretch>
                            <a:fillRect l="-306154" t="-372840" r="-83846" b="-1235"/>
                          </a:stretch>
                        </a:blipFill>
                      </a:tcPr>
                    </a:tc>
                    <a:tc>
                      <a:txBody>
                        <a:bodyPr/>
                        <a:lstStyle/>
                        <a:p>
                          <a:endParaRPr lang="es-MX"/>
                        </a:p>
                      </a:txBody>
                      <a:tcPr anchor="ctr">
                        <a:blipFill rotWithShape="0">
                          <a:blip r:embed="rId10"/>
                          <a:stretch>
                            <a:fillRect l="-484404" t="-372840" b="-1235"/>
                          </a:stretch>
                        </a:blipFill>
                      </a:tcPr>
                    </a:tc>
                  </a:tr>
                </a:tbl>
              </a:graphicData>
            </a:graphic>
          </p:graphicFrame>
        </mc:Fallback>
      </mc:AlternateContent>
      <p:sp>
        <p:nvSpPr>
          <p:cNvPr id="25" name="41 Corchetes"/>
          <p:cNvSpPr/>
          <p:nvPr/>
        </p:nvSpPr>
        <p:spPr>
          <a:xfrm>
            <a:off x="7794610" y="2418730"/>
            <a:ext cx="3241408" cy="2062972"/>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6" name="41 Corchetes"/>
          <p:cNvSpPr/>
          <p:nvPr/>
        </p:nvSpPr>
        <p:spPr>
          <a:xfrm>
            <a:off x="11116030" y="2418730"/>
            <a:ext cx="479459" cy="194421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31" name="Tabla 30"/>
              <p:cNvGraphicFramePr>
                <a:graphicFrameLocks noGrp="1"/>
              </p:cNvGraphicFramePr>
              <p:nvPr>
                <p:extLst>
                  <p:ext uri="{D42A27DB-BD31-4B8C-83A1-F6EECF244321}">
                    <p14:modId xmlns:p14="http://schemas.microsoft.com/office/powerpoint/2010/main" val="2926126859"/>
                  </p:ext>
                </p:extLst>
              </p:nvPr>
            </p:nvGraphicFramePr>
            <p:xfrm>
              <a:off x="7132930" y="2490736"/>
              <a:ext cx="515829" cy="1879948"/>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0"/>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1"/>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2"/>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31" name="Tabla 30"/>
              <p:cNvGraphicFramePr>
                <a:graphicFrameLocks noGrp="1"/>
              </p:cNvGraphicFramePr>
              <p:nvPr>
                <p:extLst>
                  <p:ext uri="{D42A27DB-BD31-4B8C-83A1-F6EECF244321}">
                    <p14:modId xmlns:p14="http://schemas.microsoft.com/office/powerpoint/2010/main" val="2926126859"/>
                  </p:ext>
                </p:extLst>
              </p:nvPr>
            </p:nvGraphicFramePr>
            <p:xfrm>
              <a:off x="7132930" y="2490736"/>
              <a:ext cx="515829" cy="1879948"/>
            </p:xfrm>
            <a:graphic>
              <a:graphicData uri="http://schemas.openxmlformats.org/drawingml/2006/table">
                <a:tbl>
                  <a:tblPr firstRow="1" bandRow="1">
                    <a:tableStyleId>{2D5ABB26-0587-4C30-8999-92F81FD0307C}</a:tableStyleId>
                  </a:tblPr>
                  <a:tblGrid>
                    <a:gridCol w="515829"/>
                  </a:tblGrid>
                  <a:tr h="469987">
                    <a:tc>
                      <a:txBody>
                        <a:bodyPr/>
                        <a:lstStyle/>
                        <a:p>
                          <a:endParaRPr lang="es-MX"/>
                        </a:p>
                      </a:txBody>
                      <a:tcPr anchor="ctr">
                        <a:blipFill rotWithShape="0">
                          <a:blip r:embed="rId11"/>
                          <a:stretch>
                            <a:fillRect b="-301299"/>
                          </a:stretch>
                        </a:blipFill>
                      </a:tcPr>
                    </a:tc>
                  </a:tr>
                  <a:tr h="469987">
                    <a:tc>
                      <a:txBody>
                        <a:bodyPr/>
                        <a:lstStyle/>
                        <a:p>
                          <a:endParaRPr lang="es-MX"/>
                        </a:p>
                      </a:txBody>
                      <a:tcPr anchor="ctr">
                        <a:blipFill rotWithShape="0">
                          <a:blip r:embed="rId11"/>
                          <a:stretch>
                            <a:fillRect t="-98718" b="-197436"/>
                          </a:stretch>
                        </a:blipFill>
                      </a:tcPr>
                    </a:tc>
                  </a:tr>
                  <a:tr h="469987">
                    <a:tc>
                      <a:txBody>
                        <a:bodyPr/>
                        <a:lstStyle/>
                        <a:p>
                          <a:endParaRPr lang="es-MX"/>
                        </a:p>
                      </a:txBody>
                      <a:tcPr anchor="ctr">
                        <a:blipFill rotWithShape="0">
                          <a:blip r:embed="rId11"/>
                          <a:stretch>
                            <a:fillRect t="-201299" b="-100000"/>
                          </a:stretch>
                        </a:blipFill>
                      </a:tcPr>
                    </a:tc>
                  </a:tr>
                  <a:tr h="469987">
                    <a:tc>
                      <a:txBody>
                        <a:bodyPr/>
                        <a:lstStyle/>
                        <a:p>
                          <a:endParaRPr lang="es-MX"/>
                        </a:p>
                      </a:txBody>
                      <a:tcPr anchor="ctr">
                        <a:blipFill rotWithShape="0">
                          <a:blip r:embed="rId11"/>
                          <a:stretch>
                            <a:fillRect t="-301299"/>
                          </a:stretch>
                        </a:blipFill>
                      </a:tcPr>
                    </a:tc>
                  </a:tr>
                </a:tbl>
              </a:graphicData>
            </a:graphic>
          </p:graphicFrame>
        </mc:Fallback>
      </mc:AlternateContent>
      <p:sp>
        <p:nvSpPr>
          <p:cNvPr id="6" name="CuadroTexto 5"/>
          <p:cNvSpPr txBox="1"/>
          <p:nvPr/>
        </p:nvSpPr>
        <p:spPr>
          <a:xfrm>
            <a:off x="7489718" y="3236949"/>
            <a:ext cx="304892" cy="307777"/>
          </a:xfrm>
          <a:prstGeom prst="rect">
            <a:avLst/>
          </a:prstGeom>
          <a:noFill/>
        </p:spPr>
        <p:txBody>
          <a:bodyPr wrap="none" rtlCol="0">
            <a:spAutoFit/>
          </a:bodyPr>
          <a:lstStyle/>
          <a:p>
            <a:r>
              <a:rPr lang="x-none" sz="1400" dirty="0"/>
              <a:t>=</a:t>
            </a:r>
          </a:p>
        </p:txBody>
      </p:sp>
      <p:graphicFrame>
        <p:nvGraphicFramePr>
          <p:cNvPr id="22" name="Objeto 21"/>
          <p:cNvGraphicFramePr>
            <a:graphicFrameLocks noChangeAspect="1"/>
          </p:cNvGraphicFramePr>
          <p:nvPr>
            <p:extLst>
              <p:ext uri="{D42A27DB-BD31-4B8C-83A1-F6EECF244321}">
                <p14:modId xmlns:p14="http://schemas.microsoft.com/office/powerpoint/2010/main" val="3184521993"/>
              </p:ext>
            </p:extLst>
          </p:nvPr>
        </p:nvGraphicFramePr>
        <p:xfrm>
          <a:off x="429650" y="1570445"/>
          <a:ext cx="5982700" cy="2039928"/>
        </p:xfrm>
        <a:graphic>
          <a:graphicData uri="http://schemas.openxmlformats.org/presentationml/2006/ole">
            <mc:AlternateContent xmlns:mc="http://schemas.openxmlformats.org/markup-compatibility/2006">
              <mc:Choice xmlns:v="urn:schemas-microsoft-com:vml" Requires="v">
                <p:oleObj spid="_x0000_s2170"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429650" y="1570445"/>
                        <a:ext cx="5982700" cy="2039928"/>
                      </a:xfrm>
                      <a:prstGeom prst="rect">
                        <a:avLst/>
                      </a:prstGeom>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1940615292"/>
              </p:ext>
            </p:extLst>
          </p:nvPr>
        </p:nvGraphicFramePr>
        <p:xfrm>
          <a:off x="228610" y="3260505"/>
          <a:ext cx="5878698" cy="2518701"/>
        </p:xfrm>
        <a:graphic>
          <a:graphicData uri="http://schemas.openxmlformats.org/presentationml/2006/ole">
            <mc:AlternateContent xmlns:mc="http://schemas.openxmlformats.org/markup-compatibility/2006">
              <mc:Choice xmlns:v="urn:schemas-microsoft-com:vml" Requires="v">
                <p:oleObj spid="_x0000_s2171"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228610" y="3260505"/>
                        <a:ext cx="5878698" cy="2518701"/>
                      </a:xfrm>
                      <a:prstGeom prst="rect">
                        <a:avLst/>
                      </a:prstGeom>
                    </p:spPr>
                  </p:pic>
                </p:oleObj>
              </mc:Fallback>
            </mc:AlternateContent>
          </a:graphicData>
        </a:graphic>
      </p:graphicFrame>
    </p:spTree>
    <p:extLst>
      <p:ext uri="{BB962C8B-B14F-4D97-AF65-F5344CB8AC3E}">
        <p14:creationId xmlns:p14="http://schemas.microsoft.com/office/powerpoint/2010/main" val="3220927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5</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ángulo 2"/>
          <p:cNvSpPr/>
          <p:nvPr/>
        </p:nvSpPr>
        <p:spPr>
          <a:xfrm>
            <a:off x="983432" y="1525991"/>
            <a:ext cx="8592616" cy="646331"/>
          </a:xfrm>
          <a:prstGeom prst="rect">
            <a:avLst/>
          </a:prstGeom>
        </p:spPr>
        <p:txBody>
          <a:bodyPr wrap="square">
            <a:spAutoFit/>
          </a:bodyPr>
          <a:lstStyle/>
          <a:p>
            <a:r>
              <a:rPr lang="es-MX" dirty="0"/>
              <a:t>Debido a que las cargas no están aplicadas sobre los nudos, las transformamos en cargas equivalentes mediante las formulas de empotramiento perfecto.</a:t>
            </a:r>
          </a:p>
        </p:txBody>
      </p:sp>
      <p:sp>
        <p:nvSpPr>
          <p:cNvPr id="12" name="CuadroTexto 11"/>
          <p:cNvSpPr txBox="1"/>
          <p:nvPr/>
        </p:nvSpPr>
        <p:spPr>
          <a:xfrm>
            <a:off x="2694145" y="547568"/>
            <a:ext cx="70633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Momentos de Empotramiento Perfecto del Miembro 1</a:t>
            </a:r>
          </a:p>
        </p:txBody>
      </p:sp>
      <p:sp>
        <p:nvSpPr>
          <p:cNvPr id="4" name="CuadroTexto 3"/>
          <p:cNvSpPr txBox="1"/>
          <p:nvPr/>
        </p:nvSpPr>
        <p:spPr>
          <a:xfrm>
            <a:off x="6225813" y="2892701"/>
            <a:ext cx="5809935"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x-none" sz="1600" dirty="0">
                <a:solidFill>
                  <a:schemeClr val="tx1"/>
                </a:solidFill>
              </a:rPr>
              <a:t>Evaluamos los momentos de empotramiento debido a la carga de 80 KN utilizando las expresiones siguiente:</a:t>
            </a:r>
          </a:p>
        </p:txBody>
      </p:sp>
      <mc:AlternateContent xmlns:mc="http://schemas.openxmlformats.org/markup-compatibility/2006" xmlns:a14="http://schemas.microsoft.com/office/drawing/2010/main">
        <mc:Choice Requires="a14">
          <p:sp>
            <p:nvSpPr>
              <p:cNvPr id="6" name="Rectángulo 5"/>
              <p:cNvSpPr/>
              <p:nvPr/>
            </p:nvSpPr>
            <p:spPr>
              <a:xfrm>
                <a:off x="7252858" y="3689111"/>
                <a:ext cx="3912096" cy="129599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latin typeface="Cambria Math" panose="02040503050406030204" pitchFamily="18" charset="0"/>
                              <a:ea typeface="Calibri" panose="020F0502020204030204" pitchFamily="34" charset="0"/>
                              <a:cs typeface="Times New Roman" panose="02020603050405020304" pitchFamily="18" charset="0"/>
                            </a:rPr>
                          </m:ctrlPr>
                        </m:sSubPr>
                        <m:e>
                          <m:r>
                            <a:rPr lang="es-ES"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400" i="1">
                              <a:effectLst/>
                              <a:latin typeface="Cambria Math" panose="02040503050406030204" pitchFamily="18" charset="0"/>
                              <a:ea typeface="Calibri" panose="020F0502020204030204" pitchFamily="34" charset="0"/>
                              <a:cs typeface="Times New Roman" panose="02020603050405020304" pitchFamily="18" charset="0"/>
                            </a:rPr>
                            <m:t>𝑓</m:t>
                          </m:r>
                          <m:r>
                            <a:rPr lang="es-ES" sz="1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sz="1400" i="1">
                              <a:effectLst/>
                              <a:latin typeface="Cambria Math" panose="02040503050406030204" pitchFamily="18" charset="0"/>
                              <a:ea typeface="Calibri" panose="020F0502020204030204" pitchFamily="34" charset="0"/>
                              <a:cs typeface="Times New Roman" panose="02020603050405020304" pitchFamily="18" charset="0"/>
                            </a:rPr>
                            <m:t>(80)(6)</m:t>
                          </m:r>
                          <m:sSup>
                            <m:sSup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400" i="1">
                                  <a:effectLst/>
                                  <a:latin typeface="Cambria Math" panose="02040503050406030204" pitchFamily="18" charset="0"/>
                                  <a:ea typeface="Calibri" panose="020F0502020204030204" pitchFamily="34" charset="0"/>
                                  <a:cs typeface="Times New Roman" panose="02020603050405020304" pitchFamily="18" charset="0"/>
                                </a:rPr>
                                <m:t>(4)</m:t>
                              </m:r>
                            </m:e>
                            <m:sup>
                              <m:r>
                                <a:rPr lang="es-ES" sz="14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s-ES" sz="1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s-ES" sz="1400" i="1">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𝟕𝟔</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𝟖</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 </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𝐊𝐍</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𝐦</m:t>
                      </m:r>
                    </m:oMath>
                  </m:oMathPara>
                </a14:m>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400" i="1">
                              <a:effectLst/>
                              <a:latin typeface="Cambria Math" panose="02040503050406030204" pitchFamily="18" charset="0"/>
                              <a:ea typeface="Calibri" panose="020F0502020204030204" pitchFamily="34" charset="0"/>
                              <a:cs typeface="Times New Roman" panose="02020603050405020304" pitchFamily="18" charset="0"/>
                            </a:rPr>
                            <m:t>𝑓</m:t>
                          </m:r>
                          <m:r>
                            <a:rPr lang="es-ES" sz="1400" i="1">
                              <a:effectLst/>
                              <a:latin typeface="Cambria Math" panose="02040503050406030204" pitchFamily="18" charset="0"/>
                              <a:ea typeface="Calibri" panose="020F0502020204030204" pitchFamily="34" charset="0"/>
                              <a:cs typeface="Times New Roman" panose="02020603050405020304" pitchFamily="18" charset="0"/>
                            </a:rPr>
                            <m:t>4</m:t>
                          </m:r>
                        </m:sub>
                      </m:sSub>
                      <m:r>
                        <a:rPr lang="es-ES"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400" i="1">
                                  <a:effectLst/>
                                  <a:latin typeface="Cambria Math" panose="02040503050406030204" pitchFamily="18" charset="0"/>
                                  <a:ea typeface="Calibri" panose="020F0502020204030204" pitchFamily="34" charset="0"/>
                                  <a:cs typeface="Times New Roman" panose="02020603050405020304" pitchFamily="18" charset="0"/>
                                </a:rPr>
                                <m:t>80</m:t>
                              </m:r>
                            </m:e>
                          </m:d>
                          <m:sSup>
                            <m:sSup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400" i="1">
                                      <a:effectLst/>
                                      <a:latin typeface="Cambria Math" panose="02040503050406030204" pitchFamily="18" charset="0"/>
                                      <a:ea typeface="Calibri" panose="020F0502020204030204" pitchFamily="34" charset="0"/>
                                      <a:cs typeface="Times New Roman" panose="02020603050405020304" pitchFamily="18" charset="0"/>
                                    </a:rPr>
                                    <m:t>6</m:t>
                                  </m:r>
                                </m:e>
                              </m:d>
                            </m:e>
                            <m:sup>
                              <m:r>
                                <a:rPr lang="es-ES" sz="1400" i="1">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400" i="1">
                                  <a:effectLst/>
                                  <a:latin typeface="Cambria Math" panose="02040503050406030204" pitchFamily="18" charset="0"/>
                                  <a:ea typeface="Calibri" panose="020F0502020204030204" pitchFamily="34" charset="0"/>
                                  <a:cs typeface="Times New Roman" panose="02020603050405020304" pitchFamily="18" charset="0"/>
                                </a:rPr>
                                <m:t>4</m:t>
                              </m:r>
                            </m:e>
                          </m:d>
                        </m:num>
                        <m:den>
                          <m:sSup>
                            <m:sSup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400" i="1">
                                      <a:effectLst/>
                                      <a:latin typeface="Cambria Math" panose="02040503050406030204" pitchFamily="18" charset="0"/>
                                      <a:ea typeface="Calibri" panose="020F0502020204030204" pitchFamily="34" charset="0"/>
                                      <a:cs typeface="Times New Roman" panose="02020603050405020304" pitchFamily="18" charset="0"/>
                                    </a:rPr>
                                    <m:t>10</m:t>
                                  </m:r>
                                </m:e>
                              </m:d>
                            </m:e>
                            <m:sup>
                              <m:r>
                                <a:rPr lang="es-ES" sz="1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s-ES" sz="1400" i="1">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𝟏𝟏𝟓</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𝟐</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 </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𝐊𝐍</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𝐦</m:t>
                      </m:r>
                    </m:oMath>
                  </m:oMathPara>
                </a14:m>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7252858" y="3689111"/>
                <a:ext cx="3912096" cy="1295996"/>
              </a:xfrm>
              <a:prstGeom prst="rect">
                <a:avLst/>
              </a:prstGeom>
              <a:blipFill rotWithShape="0">
                <a:blip r:embed="rId11"/>
                <a:stretch>
                  <a:fillRect/>
                </a:stretch>
              </a:blipFill>
            </p:spPr>
            <p:txBody>
              <a:bodyPr/>
              <a:lstStyle/>
              <a:p>
                <a:r>
                  <a:rPr lang="es-419">
                    <a:noFill/>
                  </a:rPr>
                  <a:t> </a:t>
                </a:r>
              </a:p>
            </p:txBody>
          </p:sp>
        </mc:Fallback>
      </mc:AlternateContent>
      <p:graphicFrame>
        <p:nvGraphicFramePr>
          <p:cNvPr id="18" name="Objeto 17"/>
          <p:cNvGraphicFramePr>
            <a:graphicFrameLocks noChangeAspect="1"/>
          </p:cNvGraphicFramePr>
          <p:nvPr>
            <p:extLst>
              <p:ext uri="{D42A27DB-BD31-4B8C-83A1-F6EECF244321}">
                <p14:modId xmlns:p14="http://schemas.microsoft.com/office/powerpoint/2010/main" val="1902853269"/>
              </p:ext>
            </p:extLst>
          </p:nvPr>
        </p:nvGraphicFramePr>
        <p:xfrm>
          <a:off x="286597" y="1930945"/>
          <a:ext cx="5450326" cy="1690705"/>
        </p:xfrm>
        <a:graphic>
          <a:graphicData uri="http://schemas.openxmlformats.org/presentationml/2006/ole">
            <mc:AlternateContent xmlns:mc="http://schemas.openxmlformats.org/markup-compatibility/2006">
              <mc:Choice xmlns:v="urn:schemas-microsoft-com:vml" Requires="v">
                <p:oleObj spid="_x0000_s3251"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286597" y="1930945"/>
                        <a:ext cx="5450326" cy="1690705"/>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3240763332"/>
              </p:ext>
            </p:extLst>
          </p:nvPr>
        </p:nvGraphicFramePr>
        <p:xfrm>
          <a:off x="136058" y="3302486"/>
          <a:ext cx="5815926" cy="1594791"/>
        </p:xfrm>
        <a:graphic>
          <a:graphicData uri="http://schemas.openxmlformats.org/presentationml/2006/ole">
            <mc:AlternateContent xmlns:mc="http://schemas.openxmlformats.org/markup-compatibility/2006">
              <mc:Choice xmlns:v="urn:schemas-microsoft-com:vml" Requires="v">
                <p:oleObj spid="_x0000_s3252"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136058" y="3302486"/>
                        <a:ext cx="5815926" cy="1594791"/>
                      </a:xfrm>
                      <a:prstGeom prst="rect">
                        <a:avLst/>
                      </a:prstGeom>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1710777524"/>
              </p:ext>
            </p:extLst>
          </p:nvPr>
        </p:nvGraphicFramePr>
        <p:xfrm>
          <a:off x="2808128" y="4895978"/>
          <a:ext cx="5857589" cy="1538457"/>
        </p:xfrm>
        <a:graphic>
          <a:graphicData uri="http://schemas.openxmlformats.org/presentationml/2006/ole">
            <mc:AlternateContent xmlns:mc="http://schemas.openxmlformats.org/markup-compatibility/2006">
              <mc:Choice xmlns:v="urn:schemas-microsoft-com:vml" Requires="v">
                <p:oleObj spid="_x0000_s3253" name="AutoCAD Drawing" r:id="rId16" imgW="10782360" imgH="4619520" progId="AutoCAD.Drawing.18">
                  <p:embed/>
                </p:oleObj>
              </mc:Choice>
              <mc:Fallback>
                <p:oleObj name="AutoCAD Drawing" r:id="rId16" imgW="10782360" imgH="4619520" progId="AutoCAD.Drawing.18">
                  <p:embed/>
                  <p:pic>
                    <p:nvPicPr>
                      <p:cNvPr id="0" name=""/>
                      <p:cNvPicPr/>
                      <p:nvPr/>
                    </p:nvPicPr>
                    <p:blipFill>
                      <a:blip r:embed="rId17"/>
                      <a:stretch>
                        <a:fillRect/>
                      </a:stretch>
                    </p:blipFill>
                    <p:spPr>
                      <a:xfrm>
                        <a:off x="2808128" y="4895978"/>
                        <a:ext cx="5857589" cy="1538457"/>
                      </a:xfrm>
                      <a:prstGeom prst="rect">
                        <a:avLst/>
                      </a:prstGeom>
                    </p:spPr>
                  </p:pic>
                </p:oleObj>
              </mc:Fallback>
            </mc:AlternateContent>
          </a:graphicData>
        </a:graphic>
      </p:graphicFrame>
    </p:spTree>
    <p:extLst>
      <p:ext uri="{BB962C8B-B14F-4D97-AF65-F5344CB8AC3E}">
        <p14:creationId xmlns:p14="http://schemas.microsoft.com/office/powerpoint/2010/main" val="1896275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6</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11" name="Rectángulo 10"/>
              <p:cNvSpPr/>
              <p:nvPr/>
            </p:nvSpPr>
            <p:spPr>
              <a:xfrm>
                <a:off x="6001249" y="2922500"/>
                <a:ext cx="6096000" cy="1572803"/>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②</m:t>
                          </m:r>
                        </m:sub>
                      </m:s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=0          76.8−</m:t>
                      </m:r>
                      <m:sSub>
                        <m:sSub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10</m:t>
                          </m:r>
                        </m:e>
                      </m:d>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+80</m:t>
                      </m:r>
                      <m:d>
                        <m:d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4</m:t>
                          </m:r>
                        </m:e>
                      </m:d>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−115.2=0</m:t>
                      </m:r>
                    </m:oMath>
                  </m:oMathPara>
                </a14:m>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𝟐𝟖</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𝒌𝑵</m:t>
                      </m:r>
                    </m:oMath>
                  </m:oMathPara>
                </a14:m>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=0          28.16−80+</m:t>
                      </m:r>
                      <m:sSub>
                        <m:sSub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3</m:t>
                          </m:r>
                        </m:sub>
                      </m:sSub>
                      <m:d>
                        <m:d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10</m:t>
                          </m:r>
                        </m:e>
                      </m:d>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𝟓𝟏</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𝟖𝟒</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b="1" i="1">
                          <a:effectLst/>
                          <a:latin typeface="Cambria Math" panose="02040503050406030204" pitchFamily="18" charset="0"/>
                          <a:ea typeface="Times New Roman" panose="02020603050405020304" pitchFamily="18" charset="0"/>
                          <a:cs typeface="Times New Roman" panose="02020603050405020304" pitchFamily="18" charset="0"/>
                        </a:rPr>
                        <m:t>𝒌𝑵</m:t>
                      </m:r>
                    </m:oMath>
                  </m:oMathPara>
                </a14:m>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6001249" y="2922500"/>
                <a:ext cx="6096000" cy="1572803"/>
              </a:xfrm>
              <a:prstGeom prst="rect">
                <a:avLst/>
              </a:prstGeom>
              <a:blipFill rotWithShape="0">
                <a:blip r:embed="rId9"/>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6132723" y="1800423"/>
                <a:ext cx="5833052" cy="882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1600" dirty="0">
                    <a:solidFill>
                      <a:schemeClr val="tx1"/>
                    </a:solidFill>
                  </a:rPr>
                  <a:t>Las reacciones </a:t>
                </a:r>
                <a14:m>
                  <m:oMath xmlns:m="http://schemas.openxmlformats.org/officeDocument/2006/math">
                    <m:sSub>
                      <m:sSubPr>
                        <m:ctrlPr>
                          <a:rPr lang="es-MX" sz="1600" i="1">
                            <a:solidFill>
                              <a:schemeClr val="tx1"/>
                            </a:solidFill>
                            <a:latin typeface="Cambria Math" panose="02040503050406030204" pitchFamily="18" charset="0"/>
                          </a:rPr>
                        </m:ctrlPr>
                      </m:sSubPr>
                      <m:e>
                        <m:r>
                          <a:rPr lang="es-ES" sz="1600" i="1">
                            <a:solidFill>
                              <a:schemeClr val="tx1"/>
                            </a:solidFill>
                            <a:latin typeface="Cambria Math" panose="02040503050406030204" pitchFamily="18" charset="0"/>
                          </a:rPr>
                          <m:t>𝑄</m:t>
                        </m:r>
                      </m:e>
                      <m:sub>
                        <m:r>
                          <a:rPr lang="es-ES" sz="1600" i="1">
                            <a:solidFill>
                              <a:schemeClr val="tx1"/>
                            </a:solidFill>
                            <a:latin typeface="Cambria Math" panose="02040503050406030204" pitchFamily="18" charset="0"/>
                          </a:rPr>
                          <m:t>𝑓</m:t>
                        </m:r>
                        <m:r>
                          <a:rPr lang="es-ES" sz="1600" i="1">
                            <a:solidFill>
                              <a:schemeClr val="tx1"/>
                            </a:solidFill>
                            <a:latin typeface="Cambria Math" panose="02040503050406030204" pitchFamily="18" charset="0"/>
                          </a:rPr>
                          <m:t>3</m:t>
                        </m:r>
                      </m:sub>
                    </m:sSub>
                  </m:oMath>
                </a14:m>
                <a:r>
                  <a:rPr lang="x-none" sz="1600" dirty="0">
                    <a:solidFill>
                      <a:schemeClr val="tx1"/>
                    </a:solidFill>
                  </a:rPr>
                  <a:t> y </a:t>
                </a:r>
                <a14:m>
                  <m:oMath xmlns:m="http://schemas.openxmlformats.org/officeDocument/2006/math">
                    <m:sSub>
                      <m:sSubPr>
                        <m:ctrlPr>
                          <a:rPr lang="es-MX" sz="1600" i="1">
                            <a:solidFill>
                              <a:schemeClr val="tx1"/>
                            </a:solidFill>
                            <a:latin typeface="Cambria Math" panose="02040503050406030204" pitchFamily="18" charset="0"/>
                          </a:rPr>
                        </m:ctrlPr>
                      </m:sSubPr>
                      <m:e>
                        <m:r>
                          <a:rPr lang="es-ES" sz="1600" i="1">
                            <a:solidFill>
                              <a:schemeClr val="tx1"/>
                            </a:solidFill>
                            <a:latin typeface="Cambria Math" panose="02040503050406030204" pitchFamily="18" charset="0"/>
                          </a:rPr>
                          <m:t>𝑄</m:t>
                        </m:r>
                      </m:e>
                      <m:sub>
                        <m:r>
                          <a:rPr lang="es-ES" sz="1600" i="1">
                            <a:solidFill>
                              <a:schemeClr val="tx1"/>
                            </a:solidFill>
                            <a:latin typeface="Cambria Math" panose="02040503050406030204" pitchFamily="18" charset="0"/>
                          </a:rPr>
                          <m:t>𝑓</m:t>
                        </m:r>
                        <m:r>
                          <a:rPr lang="es-ES" sz="1600" i="1">
                            <a:solidFill>
                              <a:schemeClr val="tx1"/>
                            </a:solidFill>
                            <a:latin typeface="Cambria Math" panose="02040503050406030204" pitchFamily="18" charset="0"/>
                          </a:rPr>
                          <m:t>1</m:t>
                        </m:r>
                      </m:sub>
                    </m:sSub>
                  </m:oMath>
                </a14:m>
                <a:r>
                  <a:rPr lang="x-none" sz="1600" dirty="0">
                    <a:solidFill>
                      <a:schemeClr val="tx1"/>
                    </a:solidFill>
                  </a:rPr>
                  <a:t> se pueden determinar tomando en cuenta el diagrama de cuerpo libre del miembro 1, como se muestra en la figura:</a:t>
                </a:r>
              </a:p>
            </p:txBody>
          </p:sp>
        </mc:Choice>
        <mc:Fallback xmlns="">
          <p:sp>
            <p:nvSpPr>
              <p:cNvPr id="12" name="CuadroTexto 11"/>
              <p:cNvSpPr txBox="1">
                <a:spLocks noRot="1" noChangeAspect="1" noMove="1" noResize="1" noEditPoints="1" noAdjustHandles="1" noChangeArrowheads="1" noChangeShapeType="1" noTextEdit="1"/>
              </p:cNvSpPr>
              <p:nvPr/>
            </p:nvSpPr>
            <p:spPr>
              <a:xfrm>
                <a:off x="6132723" y="1800423"/>
                <a:ext cx="5833052" cy="882806"/>
              </a:xfrm>
              <a:prstGeom prst="rect">
                <a:avLst/>
              </a:prstGeom>
              <a:blipFill rotWithShape="0">
                <a:blip r:embed="rId10"/>
                <a:stretch>
                  <a:fillRect l="-417" t="-676" b="-6757"/>
                </a:stretch>
              </a:blipFill>
            </p:spPr>
            <p:txBody>
              <a:bodyPr/>
              <a:lstStyle/>
              <a:p>
                <a:r>
                  <a:rPr lang="es-419">
                    <a:noFill/>
                  </a:rPr>
                  <a:t> </a:t>
                </a:r>
              </a:p>
            </p:txBody>
          </p:sp>
        </mc:Fallback>
      </mc:AlternateContent>
      <p:sp>
        <p:nvSpPr>
          <p:cNvPr id="18" name="CuadroTexto 17"/>
          <p:cNvSpPr txBox="1"/>
          <p:nvPr/>
        </p:nvSpPr>
        <p:spPr>
          <a:xfrm>
            <a:off x="2694145" y="547568"/>
            <a:ext cx="70633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Momentos de Empotramiento Perfecto del Miembro 1</a:t>
            </a:r>
          </a:p>
        </p:txBody>
      </p:sp>
      <p:graphicFrame>
        <p:nvGraphicFramePr>
          <p:cNvPr id="3" name="Tabla 2"/>
          <p:cNvGraphicFramePr>
            <a:graphicFrameLocks noGrp="1"/>
          </p:cNvGraphicFramePr>
          <p:nvPr>
            <p:extLst>
              <p:ext uri="{D42A27DB-BD31-4B8C-83A1-F6EECF244321}">
                <p14:modId xmlns:p14="http://schemas.microsoft.com/office/powerpoint/2010/main" val="2276704069"/>
              </p:ext>
            </p:extLst>
          </p:nvPr>
        </p:nvGraphicFramePr>
        <p:xfrm>
          <a:off x="7822495" y="4495303"/>
          <a:ext cx="2544237" cy="1337310"/>
        </p:xfrm>
        <a:graphic>
          <a:graphicData uri="http://schemas.openxmlformats.org/drawingml/2006/table">
            <a:tbl>
              <a:tblPr>
                <a:tableStyleId>{5C22544A-7EE6-4342-B048-85BDC9FD1C3A}</a:tableStyleId>
              </a:tblPr>
              <a:tblGrid>
                <a:gridCol w="639535">
                  <a:extLst>
                    <a:ext uri="{9D8B030D-6E8A-4147-A177-3AD203B41FA5}">
                      <a16:colId xmlns:a16="http://schemas.microsoft.com/office/drawing/2014/main" val="20000"/>
                    </a:ext>
                  </a:extLst>
                </a:gridCol>
                <a:gridCol w="319768">
                  <a:extLst>
                    <a:ext uri="{9D8B030D-6E8A-4147-A177-3AD203B41FA5}">
                      <a16:colId xmlns:a16="http://schemas.microsoft.com/office/drawing/2014/main" val="20001"/>
                    </a:ext>
                  </a:extLst>
                </a:gridCol>
                <a:gridCol w="792467">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tblGrid>
              <a:tr h="200025">
                <a:tc gridSpan="4">
                  <a:txBody>
                    <a:bodyPr/>
                    <a:lstStyle/>
                    <a:p>
                      <a:pPr algn="ctr" fontAlgn="b"/>
                      <a:r>
                        <a:rPr lang="es-MX" sz="1400" b="1" u="none" strike="noStrike" dirty="0" err="1">
                          <a:effectLst/>
                        </a:rPr>
                        <a:t>Antihorario</a:t>
                      </a:r>
                      <a:r>
                        <a:rPr lang="es-MX" sz="1400" b="1" u="none" strike="noStrike" dirty="0">
                          <a:effectLst/>
                        </a:rPr>
                        <a:t> Positivo</a:t>
                      </a:r>
                      <a:endParaRPr lang="es-MX" sz="1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0000"/>
                  </a:ext>
                </a:extLst>
              </a:tr>
              <a:tr h="200025">
                <a:tc>
                  <a:txBody>
                    <a:bodyPr/>
                    <a:lstStyle/>
                    <a:p>
                      <a:pPr algn="ctr" fontAlgn="b"/>
                      <a:endParaRPr lang="es-MX"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b="1" u="none" strike="noStrike" dirty="0" err="1">
                          <a:effectLst/>
                        </a:rPr>
                        <a:t>React</a:t>
                      </a:r>
                      <a:endParaRPr lang="es-MX"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b="1" u="none" strike="noStrike" dirty="0">
                          <a:effectLst/>
                        </a:rPr>
                        <a:t>Activo</a:t>
                      </a:r>
                      <a:endParaRPr lang="es-MX"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ctr" fontAlgn="b"/>
                      <a:r>
                        <a:rPr lang="es-MX" sz="1400" b="1" u="none" strike="noStrike" dirty="0" err="1">
                          <a:effectLst/>
                        </a:rPr>
                        <a:t>Qyn</a:t>
                      </a:r>
                      <a:endParaRPr lang="es-MX" sz="1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28.16</a:t>
                      </a:r>
                      <a:endParaRPr lang="es-MX"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-28.16</a:t>
                      </a:r>
                      <a:endParaRPr lang="es-MX"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975">
                <a:tc>
                  <a:txBody>
                    <a:bodyPr/>
                    <a:lstStyle/>
                    <a:p>
                      <a:pPr algn="ctr" fontAlgn="b"/>
                      <a:r>
                        <a:rPr lang="es-MX" sz="1400" b="1" u="none" strike="noStrike" dirty="0" err="1">
                          <a:effectLst/>
                        </a:rPr>
                        <a:t>Qzn</a:t>
                      </a:r>
                      <a:endParaRPr lang="es-MX" sz="1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a:effectLst/>
                        </a:rPr>
                        <a:t>8</a:t>
                      </a:r>
                      <a:endParaRPr lang="es-MX" sz="14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76.8</a:t>
                      </a:r>
                      <a:endParaRPr lang="es-MX"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-76.8</a:t>
                      </a:r>
                      <a:endParaRPr lang="es-MX"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ctr" fontAlgn="b"/>
                      <a:r>
                        <a:rPr lang="es-MX" sz="1400" b="1" u="none" strike="noStrike" dirty="0" err="1">
                          <a:effectLst/>
                        </a:rPr>
                        <a:t>Qyf</a:t>
                      </a:r>
                      <a:endParaRPr lang="es-MX" sz="1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a:effectLst/>
                        </a:rPr>
                        <a:t>3</a:t>
                      </a:r>
                      <a:endParaRPr lang="es-MX" sz="14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51.84</a:t>
                      </a:r>
                      <a:endParaRPr lang="es-MX"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-51.84</a:t>
                      </a:r>
                      <a:endParaRPr lang="es-MX"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0025">
                <a:tc>
                  <a:txBody>
                    <a:bodyPr/>
                    <a:lstStyle/>
                    <a:p>
                      <a:pPr algn="ctr" fontAlgn="b"/>
                      <a:r>
                        <a:rPr lang="es-MX" sz="1400" b="1" u="none" strike="noStrike" dirty="0" err="1">
                          <a:effectLst/>
                        </a:rPr>
                        <a:t>Qzf</a:t>
                      </a:r>
                      <a:endParaRPr lang="es-MX" sz="1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a:effectLst/>
                        </a:rPr>
                        <a:t>1</a:t>
                      </a:r>
                      <a:endParaRPr lang="es-MX" sz="14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-115.2</a:t>
                      </a:r>
                      <a:endParaRPr lang="es-MX"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400" u="none" strike="noStrike" dirty="0">
                          <a:effectLst/>
                        </a:rPr>
                        <a:t>115.2</a:t>
                      </a:r>
                      <a:endParaRPr lang="es-MX"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247805614"/>
              </p:ext>
            </p:extLst>
          </p:nvPr>
        </p:nvGraphicFramePr>
        <p:xfrm>
          <a:off x="272587" y="1426756"/>
          <a:ext cx="5450326" cy="1690705"/>
        </p:xfrm>
        <a:graphic>
          <a:graphicData uri="http://schemas.openxmlformats.org/presentationml/2006/ole">
            <mc:AlternateContent xmlns:mc="http://schemas.openxmlformats.org/markup-compatibility/2006">
              <mc:Choice xmlns:v="urn:schemas-microsoft-com:vml" Requires="v">
                <p:oleObj spid="_x0000_s4275" name="AutoCAD Drawing" r:id="rId11" imgW="10782360" imgH="4619520" progId="AutoCAD.Drawing.18">
                  <p:embed/>
                </p:oleObj>
              </mc:Choice>
              <mc:Fallback>
                <p:oleObj name="AutoCAD Drawing" r:id="rId11" imgW="10782360" imgH="4619520" progId="AutoCAD.Drawing.18">
                  <p:embed/>
                  <p:pic>
                    <p:nvPicPr>
                      <p:cNvPr id="0" name=""/>
                      <p:cNvPicPr/>
                      <p:nvPr/>
                    </p:nvPicPr>
                    <p:blipFill>
                      <a:blip r:embed="rId12"/>
                      <a:stretch>
                        <a:fillRect/>
                      </a:stretch>
                    </p:blipFill>
                    <p:spPr>
                      <a:xfrm>
                        <a:off x="272587" y="1426756"/>
                        <a:ext cx="5450326" cy="1690705"/>
                      </a:xfrm>
                      <a:prstGeom prst="rect">
                        <a:avLst/>
                      </a:prstGeom>
                    </p:spPr>
                  </p:pic>
                </p:oleObj>
              </mc:Fallback>
            </mc:AlternateContent>
          </a:graphicData>
        </a:graphic>
      </p:graphicFrame>
      <p:graphicFrame>
        <p:nvGraphicFramePr>
          <p:cNvPr id="20" name="Objeto 19"/>
          <p:cNvGraphicFramePr>
            <a:graphicFrameLocks noChangeAspect="1"/>
          </p:cNvGraphicFramePr>
          <p:nvPr>
            <p:extLst>
              <p:ext uri="{D42A27DB-BD31-4B8C-83A1-F6EECF244321}">
                <p14:modId xmlns:p14="http://schemas.microsoft.com/office/powerpoint/2010/main" val="4165893306"/>
              </p:ext>
            </p:extLst>
          </p:nvPr>
        </p:nvGraphicFramePr>
        <p:xfrm>
          <a:off x="122048" y="2798297"/>
          <a:ext cx="5815926" cy="1594791"/>
        </p:xfrm>
        <a:graphic>
          <a:graphicData uri="http://schemas.openxmlformats.org/presentationml/2006/ole">
            <mc:AlternateContent xmlns:mc="http://schemas.openxmlformats.org/markup-compatibility/2006">
              <mc:Choice xmlns:v="urn:schemas-microsoft-com:vml" Requires="v">
                <p:oleObj spid="_x0000_s4276" name="AutoCAD Drawing" r:id="rId13" imgW="10782360" imgH="4619520" progId="AutoCAD.Drawing.18">
                  <p:embed/>
                </p:oleObj>
              </mc:Choice>
              <mc:Fallback>
                <p:oleObj name="AutoCAD Drawing" r:id="rId13" imgW="10782360" imgH="4619520" progId="AutoCAD.Drawing.18">
                  <p:embed/>
                  <p:pic>
                    <p:nvPicPr>
                      <p:cNvPr id="0" name=""/>
                      <p:cNvPicPr/>
                      <p:nvPr/>
                    </p:nvPicPr>
                    <p:blipFill>
                      <a:blip r:embed="rId14"/>
                      <a:stretch>
                        <a:fillRect/>
                      </a:stretch>
                    </p:blipFill>
                    <p:spPr>
                      <a:xfrm>
                        <a:off x="122048" y="2798297"/>
                        <a:ext cx="5815926" cy="1594791"/>
                      </a:xfrm>
                      <a:prstGeom prst="rect">
                        <a:avLst/>
                      </a:prstGeom>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2091418605"/>
              </p:ext>
            </p:extLst>
          </p:nvPr>
        </p:nvGraphicFramePr>
        <p:xfrm>
          <a:off x="1709607" y="4563056"/>
          <a:ext cx="5857589" cy="1648086"/>
        </p:xfrm>
        <a:graphic>
          <a:graphicData uri="http://schemas.openxmlformats.org/presentationml/2006/ole">
            <mc:AlternateContent xmlns:mc="http://schemas.openxmlformats.org/markup-compatibility/2006">
              <mc:Choice xmlns:v="urn:schemas-microsoft-com:vml" Requires="v">
                <p:oleObj spid="_x0000_s4277" name="AutoCAD Drawing" r:id="rId15" imgW="10782360" imgH="4619520" progId="AutoCAD.Drawing.18">
                  <p:embed/>
                </p:oleObj>
              </mc:Choice>
              <mc:Fallback>
                <p:oleObj name="AutoCAD Drawing" r:id="rId15" imgW="10782360" imgH="4619520" progId="AutoCAD.Drawing.18">
                  <p:embed/>
                  <p:pic>
                    <p:nvPicPr>
                      <p:cNvPr id="0" name=""/>
                      <p:cNvPicPr/>
                      <p:nvPr/>
                    </p:nvPicPr>
                    <p:blipFill>
                      <a:blip r:embed="rId16"/>
                      <a:stretch>
                        <a:fillRect/>
                      </a:stretch>
                    </p:blipFill>
                    <p:spPr>
                      <a:xfrm>
                        <a:off x="1709607" y="4563056"/>
                        <a:ext cx="5857589" cy="1648086"/>
                      </a:xfrm>
                      <a:prstGeom prst="rect">
                        <a:avLst/>
                      </a:prstGeom>
                    </p:spPr>
                  </p:pic>
                </p:oleObj>
              </mc:Fallback>
            </mc:AlternateContent>
          </a:graphicData>
        </a:graphic>
      </p:graphicFrame>
    </p:spTree>
    <p:extLst>
      <p:ext uri="{BB962C8B-B14F-4D97-AF65-F5344CB8AC3E}">
        <p14:creationId xmlns:p14="http://schemas.microsoft.com/office/powerpoint/2010/main" val="3966342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7</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CuadroTexto 2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Matriz de Rigidez del Miembro 2</a:t>
            </a:r>
          </a:p>
        </p:txBody>
      </p:sp>
      <p:graphicFrame>
        <p:nvGraphicFramePr>
          <p:cNvPr id="4" name="Tabla 3"/>
          <p:cNvGraphicFramePr>
            <a:graphicFrameLocks noGrp="1"/>
          </p:cNvGraphicFramePr>
          <p:nvPr>
            <p:extLst>
              <p:ext uri="{D42A27DB-BD31-4B8C-83A1-F6EECF244321}">
                <p14:modId xmlns:p14="http://schemas.microsoft.com/office/powerpoint/2010/main" val="3973200228"/>
              </p:ext>
            </p:extLst>
          </p:nvPr>
        </p:nvGraphicFramePr>
        <p:xfrm>
          <a:off x="5816319" y="4598995"/>
          <a:ext cx="5219699" cy="1280160"/>
        </p:xfrm>
        <a:graphic>
          <a:graphicData uri="http://schemas.openxmlformats.org/drawingml/2006/table">
            <a:tbl>
              <a:tblPr>
                <a:tableStyleId>{5C22544A-7EE6-4342-B048-85BDC9FD1C3A}</a:tableStyleId>
              </a:tblPr>
              <a:tblGrid>
                <a:gridCol w="761537">
                  <a:extLst>
                    <a:ext uri="{9D8B030D-6E8A-4147-A177-3AD203B41FA5}">
                      <a16:colId xmlns:a16="http://schemas.microsoft.com/office/drawing/2014/main" val="20000"/>
                    </a:ext>
                  </a:extLst>
                </a:gridCol>
                <a:gridCol w="1018555">
                  <a:extLst>
                    <a:ext uri="{9D8B030D-6E8A-4147-A177-3AD203B41FA5}">
                      <a16:colId xmlns:a16="http://schemas.microsoft.com/office/drawing/2014/main" val="20001"/>
                    </a:ext>
                  </a:extLst>
                </a:gridCol>
                <a:gridCol w="837690">
                  <a:extLst>
                    <a:ext uri="{9D8B030D-6E8A-4147-A177-3AD203B41FA5}">
                      <a16:colId xmlns:a16="http://schemas.microsoft.com/office/drawing/2014/main" val="20002"/>
                    </a:ext>
                  </a:extLst>
                </a:gridCol>
                <a:gridCol w="964613">
                  <a:extLst>
                    <a:ext uri="{9D8B030D-6E8A-4147-A177-3AD203B41FA5}">
                      <a16:colId xmlns:a16="http://schemas.microsoft.com/office/drawing/2014/main" val="20003"/>
                    </a:ext>
                  </a:extLst>
                </a:gridCol>
                <a:gridCol w="799614">
                  <a:extLst>
                    <a:ext uri="{9D8B030D-6E8A-4147-A177-3AD203B41FA5}">
                      <a16:colId xmlns:a16="http://schemas.microsoft.com/office/drawing/2014/main" val="20004"/>
                    </a:ext>
                  </a:extLst>
                </a:gridCol>
                <a:gridCol w="837690">
                  <a:extLst>
                    <a:ext uri="{9D8B030D-6E8A-4147-A177-3AD203B41FA5}">
                      <a16:colId xmlns:a16="http://schemas.microsoft.com/office/drawing/2014/main" val="20005"/>
                    </a:ext>
                  </a:extLst>
                </a:gridCol>
              </a:tblGrid>
              <a:tr h="200025">
                <a:tc>
                  <a:txBody>
                    <a:bodyPr/>
                    <a:lstStyle/>
                    <a:p>
                      <a:pPr algn="ctr"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 </a:t>
                      </a:r>
                      <a:endParaRPr lang="es-MX" sz="16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endParaRPr lang="es-MX" sz="11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-0.012</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3</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r" fontAlgn="ctr"/>
                      <a:r>
                        <a:rPr lang="es-MX" sz="1800" u="none" strike="noStrike" dirty="0">
                          <a:effectLst/>
                        </a:rPr>
                        <a:t>k2=</a:t>
                      </a:r>
                      <a:endParaRPr lang="es-MX" sz="1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1</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ctr" fontAlgn="ctr"/>
                      <a:r>
                        <a:rPr lang="es-MX" sz="1800" u="none" strike="noStrike">
                          <a:effectLst/>
                        </a:rPr>
                        <a:t> </a:t>
                      </a:r>
                      <a:endParaRPr lang="es-MX" sz="1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0.012</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ctr" fontAlgn="b"/>
                      <a:endParaRPr lang="es-MX" sz="11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0.060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-0.060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0.400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4" name="59 Corchetes"/>
          <p:cNvSpPr/>
          <p:nvPr/>
        </p:nvSpPr>
        <p:spPr>
          <a:xfrm>
            <a:off x="6781083" y="4789684"/>
            <a:ext cx="3384376"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sp>
        <p:nvSpPr>
          <p:cNvPr id="25" name="CuadroTexto 24"/>
          <p:cNvSpPr txBox="1"/>
          <p:nvPr/>
        </p:nvSpPr>
        <p:spPr>
          <a:xfrm>
            <a:off x="7473736" y="1672571"/>
            <a:ext cx="422102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x-none" dirty="0">
                <a:solidFill>
                  <a:schemeClr val="tx1"/>
                </a:solidFill>
              </a:rPr>
              <a:t>Sustituimos L=10 m en la ecuación siguiente:</a:t>
            </a:r>
          </a:p>
        </p:txBody>
      </p:sp>
      <mc:AlternateContent xmlns:mc="http://schemas.openxmlformats.org/markup-compatibility/2006" xmlns:a14="http://schemas.microsoft.com/office/drawing/2010/main">
        <mc:Choice Requires="a14">
          <p:graphicFrame>
            <p:nvGraphicFramePr>
              <p:cNvPr id="28" name="Tabla 27"/>
              <p:cNvGraphicFramePr>
                <a:graphicFrameLocks noGrp="1"/>
              </p:cNvGraphicFramePr>
              <p:nvPr>
                <p:extLst>
                  <p:ext uri="{D42A27DB-BD31-4B8C-83A1-F6EECF244321}">
                    <p14:modId xmlns:p14="http://schemas.microsoft.com/office/powerpoint/2010/main" val="2741672429"/>
                  </p:ext>
                </p:extLst>
              </p:nvPr>
            </p:nvGraphicFramePr>
            <p:xfrm>
              <a:off x="7794610" y="2078817"/>
              <a:ext cx="3874150" cy="232918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28" name="Tabla 27"/>
              <p:cNvGraphicFramePr>
                <a:graphicFrameLocks noGrp="1"/>
              </p:cNvGraphicFramePr>
              <p:nvPr>
                <p:extLst>
                  <p:ext uri="{D42A27DB-BD31-4B8C-83A1-F6EECF244321}">
                    <p14:modId xmlns:p14="http://schemas.microsoft.com/office/powerpoint/2010/main" val="2741672429"/>
                  </p:ext>
                </p:extLst>
              </p:nvPr>
            </p:nvGraphicFramePr>
            <p:xfrm>
              <a:off x="7794610" y="2078817"/>
              <a:ext cx="3874150" cy="232918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65760">
                    <a:tc>
                      <a:txBody>
                        <a:bodyPr/>
                        <a:lstStyle/>
                        <a:p>
                          <a:endParaRPr lang="es-MX"/>
                        </a:p>
                      </a:txBody>
                      <a:tcPr anchor="ctr">
                        <a:blipFill rotWithShape="0">
                          <a:blip r:embed="rId10"/>
                          <a:stretch>
                            <a:fillRect r="-324667" b="-540000"/>
                          </a:stretch>
                        </a:blipFill>
                      </a:tcPr>
                    </a:tc>
                    <a:tc>
                      <a:txBody>
                        <a:bodyPr/>
                        <a:lstStyle/>
                        <a:p>
                          <a:endParaRPr lang="es-MX"/>
                        </a:p>
                      </a:txBody>
                      <a:tcPr anchor="ctr">
                        <a:blipFill rotWithShape="0">
                          <a:blip r:embed="rId10"/>
                          <a:stretch>
                            <a:fillRect l="-115385" r="-274615" b="-540000"/>
                          </a:stretch>
                        </a:blipFill>
                      </a:tcPr>
                    </a:tc>
                    <a:tc>
                      <a:txBody>
                        <a:bodyPr/>
                        <a:lstStyle/>
                        <a:p>
                          <a:endParaRPr lang="es-MX"/>
                        </a:p>
                      </a:txBody>
                      <a:tcPr anchor="ctr">
                        <a:blipFill rotWithShape="0">
                          <a:blip r:embed="rId10"/>
                          <a:stretch>
                            <a:fillRect l="-237288" r="-202542" b="-540000"/>
                          </a:stretch>
                        </a:blipFill>
                      </a:tcPr>
                    </a:tc>
                    <a:tc>
                      <a:txBody>
                        <a:bodyPr/>
                        <a:lstStyle/>
                        <a:p>
                          <a:endParaRPr lang="es-MX"/>
                        </a:p>
                      </a:txBody>
                      <a:tcPr anchor="ctr">
                        <a:blipFill rotWithShape="0">
                          <a:blip r:embed="rId10"/>
                          <a:stretch>
                            <a:fillRect l="-306154" r="-83846" b="-540000"/>
                          </a:stretch>
                        </a:blipFill>
                      </a:tcPr>
                    </a:tc>
                    <a:tc>
                      <a:txBody>
                        <a:bodyPr/>
                        <a:lstStyle/>
                        <a:p>
                          <a:pPr algn="ctr"/>
                          <a:endParaRPr lang="es-MX" dirty="0"/>
                        </a:p>
                      </a:txBody>
                      <a:tcPr anchor="ctr"/>
                    </a:tc>
                  </a:tr>
                  <a:tr h="490855">
                    <a:tc>
                      <a:txBody>
                        <a:bodyPr/>
                        <a:lstStyle/>
                        <a:p>
                          <a:endParaRPr lang="es-MX"/>
                        </a:p>
                      </a:txBody>
                      <a:tcPr anchor="ctr">
                        <a:blipFill rotWithShape="0">
                          <a:blip r:embed="rId10"/>
                          <a:stretch>
                            <a:fillRect t="-74074" r="-324667" b="-300000"/>
                          </a:stretch>
                        </a:blipFill>
                      </a:tcPr>
                    </a:tc>
                    <a:tc>
                      <a:txBody>
                        <a:bodyPr/>
                        <a:lstStyle/>
                        <a:p>
                          <a:endParaRPr lang="es-MX"/>
                        </a:p>
                      </a:txBody>
                      <a:tcPr anchor="ctr">
                        <a:blipFill rotWithShape="0">
                          <a:blip r:embed="rId10"/>
                          <a:stretch>
                            <a:fillRect l="-115385" t="-74074" r="-274615" b="-300000"/>
                          </a:stretch>
                        </a:blipFill>
                      </a:tcPr>
                    </a:tc>
                    <a:tc>
                      <a:txBody>
                        <a:bodyPr/>
                        <a:lstStyle/>
                        <a:p>
                          <a:endParaRPr lang="es-MX"/>
                        </a:p>
                      </a:txBody>
                      <a:tcPr anchor="ctr">
                        <a:blipFill rotWithShape="0">
                          <a:blip r:embed="rId10"/>
                          <a:stretch>
                            <a:fillRect l="-237288" t="-74074" r="-202542" b="-300000"/>
                          </a:stretch>
                        </a:blipFill>
                      </a:tcPr>
                    </a:tc>
                    <a:tc>
                      <a:txBody>
                        <a:bodyPr/>
                        <a:lstStyle/>
                        <a:p>
                          <a:endParaRPr lang="es-MX"/>
                        </a:p>
                      </a:txBody>
                      <a:tcPr anchor="ctr">
                        <a:blipFill rotWithShape="0">
                          <a:blip r:embed="rId10"/>
                          <a:stretch>
                            <a:fillRect l="-306154" t="-74074" r="-83846" b="-300000"/>
                          </a:stretch>
                        </a:blipFill>
                      </a:tcPr>
                    </a:tc>
                    <a:tc>
                      <a:txBody>
                        <a:bodyPr/>
                        <a:lstStyle/>
                        <a:p>
                          <a:endParaRPr lang="es-MX"/>
                        </a:p>
                      </a:txBody>
                      <a:tcPr anchor="ctr">
                        <a:blipFill rotWithShape="0">
                          <a:blip r:embed="rId10"/>
                          <a:stretch>
                            <a:fillRect l="-484404" t="-74074" b="-300000"/>
                          </a:stretch>
                        </a:blipFill>
                      </a:tcPr>
                    </a:tc>
                  </a:tr>
                  <a:tr h="490855">
                    <a:tc>
                      <a:txBody>
                        <a:bodyPr/>
                        <a:lstStyle/>
                        <a:p>
                          <a:endParaRPr lang="es-MX"/>
                        </a:p>
                      </a:txBody>
                      <a:tcPr anchor="ctr">
                        <a:blipFill rotWithShape="0">
                          <a:blip r:embed="rId10"/>
                          <a:stretch>
                            <a:fillRect t="-174074" r="-324667" b="-200000"/>
                          </a:stretch>
                        </a:blipFill>
                      </a:tcPr>
                    </a:tc>
                    <a:tc>
                      <a:txBody>
                        <a:bodyPr/>
                        <a:lstStyle/>
                        <a:p>
                          <a:endParaRPr lang="es-MX"/>
                        </a:p>
                      </a:txBody>
                      <a:tcPr anchor="ctr">
                        <a:blipFill rotWithShape="0">
                          <a:blip r:embed="rId10"/>
                          <a:stretch>
                            <a:fillRect l="-115385" t="-174074" r="-274615" b="-200000"/>
                          </a:stretch>
                        </a:blipFill>
                      </a:tcPr>
                    </a:tc>
                    <a:tc>
                      <a:txBody>
                        <a:bodyPr/>
                        <a:lstStyle/>
                        <a:p>
                          <a:endParaRPr lang="es-MX"/>
                        </a:p>
                      </a:txBody>
                      <a:tcPr anchor="ctr">
                        <a:blipFill rotWithShape="0">
                          <a:blip r:embed="rId10"/>
                          <a:stretch>
                            <a:fillRect l="-237288" t="-174074" r="-202542" b="-200000"/>
                          </a:stretch>
                        </a:blipFill>
                      </a:tcPr>
                    </a:tc>
                    <a:tc>
                      <a:txBody>
                        <a:bodyPr/>
                        <a:lstStyle/>
                        <a:p>
                          <a:endParaRPr lang="es-MX"/>
                        </a:p>
                      </a:txBody>
                      <a:tcPr anchor="ctr">
                        <a:blipFill rotWithShape="0">
                          <a:blip r:embed="rId10"/>
                          <a:stretch>
                            <a:fillRect l="-306154" t="-174074" r="-83846" b="-200000"/>
                          </a:stretch>
                        </a:blipFill>
                      </a:tcPr>
                    </a:tc>
                    <a:tc>
                      <a:txBody>
                        <a:bodyPr/>
                        <a:lstStyle/>
                        <a:p>
                          <a:endParaRPr lang="es-MX"/>
                        </a:p>
                      </a:txBody>
                      <a:tcPr anchor="ctr">
                        <a:blipFill rotWithShape="0">
                          <a:blip r:embed="rId10"/>
                          <a:stretch>
                            <a:fillRect l="-484404" t="-174074" b="-200000"/>
                          </a:stretch>
                        </a:blipFill>
                      </a:tcPr>
                    </a:tc>
                  </a:tr>
                  <a:tr h="490855">
                    <a:tc>
                      <a:txBody>
                        <a:bodyPr/>
                        <a:lstStyle/>
                        <a:p>
                          <a:endParaRPr lang="es-MX"/>
                        </a:p>
                      </a:txBody>
                      <a:tcPr anchor="ctr">
                        <a:blipFill rotWithShape="0">
                          <a:blip r:embed="rId10"/>
                          <a:stretch>
                            <a:fillRect t="-277500" r="-324667" b="-102500"/>
                          </a:stretch>
                        </a:blipFill>
                      </a:tcPr>
                    </a:tc>
                    <a:tc>
                      <a:txBody>
                        <a:bodyPr/>
                        <a:lstStyle/>
                        <a:p>
                          <a:endParaRPr lang="es-MX"/>
                        </a:p>
                      </a:txBody>
                      <a:tcPr anchor="ctr">
                        <a:blipFill rotWithShape="0">
                          <a:blip r:embed="rId10"/>
                          <a:stretch>
                            <a:fillRect l="-115385" t="-277500" r="-274615" b="-102500"/>
                          </a:stretch>
                        </a:blipFill>
                      </a:tcPr>
                    </a:tc>
                    <a:tc>
                      <a:txBody>
                        <a:bodyPr/>
                        <a:lstStyle/>
                        <a:p>
                          <a:endParaRPr lang="es-MX"/>
                        </a:p>
                      </a:txBody>
                      <a:tcPr anchor="ctr">
                        <a:blipFill rotWithShape="0">
                          <a:blip r:embed="rId10"/>
                          <a:stretch>
                            <a:fillRect l="-237288" t="-277500" r="-202542" b="-102500"/>
                          </a:stretch>
                        </a:blipFill>
                      </a:tcPr>
                    </a:tc>
                    <a:tc>
                      <a:txBody>
                        <a:bodyPr/>
                        <a:lstStyle/>
                        <a:p>
                          <a:endParaRPr lang="es-MX"/>
                        </a:p>
                      </a:txBody>
                      <a:tcPr anchor="ctr">
                        <a:blipFill rotWithShape="0">
                          <a:blip r:embed="rId10"/>
                          <a:stretch>
                            <a:fillRect l="-306154" t="-277500" r="-83846" b="-102500"/>
                          </a:stretch>
                        </a:blipFill>
                      </a:tcPr>
                    </a:tc>
                    <a:tc>
                      <a:txBody>
                        <a:bodyPr/>
                        <a:lstStyle/>
                        <a:p>
                          <a:endParaRPr lang="es-MX"/>
                        </a:p>
                      </a:txBody>
                      <a:tcPr anchor="ctr">
                        <a:blipFill rotWithShape="0">
                          <a:blip r:embed="rId10"/>
                          <a:stretch>
                            <a:fillRect l="-484404" t="-277500" b="-102500"/>
                          </a:stretch>
                        </a:blipFill>
                      </a:tcPr>
                    </a:tc>
                  </a:tr>
                  <a:tr h="490855">
                    <a:tc>
                      <a:txBody>
                        <a:bodyPr/>
                        <a:lstStyle/>
                        <a:p>
                          <a:endParaRPr lang="es-MX"/>
                        </a:p>
                      </a:txBody>
                      <a:tcPr anchor="ctr">
                        <a:blipFill rotWithShape="0">
                          <a:blip r:embed="rId10"/>
                          <a:stretch>
                            <a:fillRect t="-372840" r="-324667" b="-1235"/>
                          </a:stretch>
                        </a:blipFill>
                      </a:tcPr>
                    </a:tc>
                    <a:tc>
                      <a:txBody>
                        <a:bodyPr/>
                        <a:lstStyle/>
                        <a:p>
                          <a:endParaRPr lang="es-MX"/>
                        </a:p>
                      </a:txBody>
                      <a:tcPr anchor="ctr">
                        <a:blipFill rotWithShape="0">
                          <a:blip r:embed="rId10"/>
                          <a:stretch>
                            <a:fillRect l="-115385" t="-372840" r="-274615" b="-1235"/>
                          </a:stretch>
                        </a:blipFill>
                      </a:tcPr>
                    </a:tc>
                    <a:tc>
                      <a:txBody>
                        <a:bodyPr/>
                        <a:lstStyle/>
                        <a:p>
                          <a:endParaRPr lang="es-MX"/>
                        </a:p>
                      </a:txBody>
                      <a:tcPr anchor="ctr">
                        <a:blipFill rotWithShape="0">
                          <a:blip r:embed="rId10"/>
                          <a:stretch>
                            <a:fillRect l="-237288" t="-372840" r="-202542" b="-1235"/>
                          </a:stretch>
                        </a:blipFill>
                      </a:tcPr>
                    </a:tc>
                    <a:tc>
                      <a:txBody>
                        <a:bodyPr/>
                        <a:lstStyle/>
                        <a:p>
                          <a:endParaRPr lang="es-MX"/>
                        </a:p>
                      </a:txBody>
                      <a:tcPr anchor="ctr">
                        <a:blipFill rotWithShape="0">
                          <a:blip r:embed="rId10"/>
                          <a:stretch>
                            <a:fillRect l="-306154" t="-372840" r="-83846" b="-1235"/>
                          </a:stretch>
                        </a:blipFill>
                      </a:tcPr>
                    </a:tc>
                    <a:tc>
                      <a:txBody>
                        <a:bodyPr/>
                        <a:lstStyle/>
                        <a:p>
                          <a:endParaRPr lang="es-MX"/>
                        </a:p>
                      </a:txBody>
                      <a:tcPr anchor="ctr">
                        <a:blipFill rotWithShape="0">
                          <a:blip r:embed="rId10"/>
                          <a:stretch>
                            <a:fillRect l="-484404" t="-372840" b="-1235"/>
                          </a:stretch>
                        </a:blipFill>
                      </a:tcPr>
                    </a:tc>
                  </a:tr>
                </a:tbl>
              </a:graphicData>
            </a:graphic>
          </p:graphicFrame>
        </mc:Fallback>
      </mc:AlternateContent>
      <p:sp>
        <p:nvSpPr>
          <p:cNvPr id="29" name="41 Corchetes"/>
          <p:cNvSpPr/>
          <p:nvPr/>
        </p:nvSpPr>
        <p:spPr>
          <a:xfrm>
            <a:off x="7794610" y="2418730"/>
            <a:ext cx="3241408" cy="2062972"/>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30" name="41 Corchetes"/>
          <p:cNvSpPr/>
          <p:nvPr/>
        </p:nvSpPr>
        <p:spPr>
          <a:xfrm>
            <a:off x="11116030" y="2418730"/>
            <a:ext cx="479459" cy="194421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31" name="Tabla 30"/>
              <p:cNvGraphicFramePr>
                <a:graphicFrameLocks noGrp="1"/>
              </p:cNvGraphicFramePr>
              <p:nvPr>
                <p:extLst>
                  <p:ext uri="{D42A27DB-BD31-4B8C-83A1-F6EECF244321}">
                    <p14:modId xmlns:p14="http://schemas.microsoft.com/office/powerpoint/2010/main" val="113833338"/>
                  </p:ext>
                </p:extLst>
              </p:nvPr>
            </p:nvGraphicFramePr>
            <p:xfrm>
              <a:off x="7132930" y="2490736"/>
              <a:ext cx="515829" cy="1879948"/>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0"/>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1"/>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2"/>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31" name="Tabla 30"/>
              <p:cNvGraphicFramePr>
                <a:graphicFrameLocks noGrp="1"/>
              </p:cNvGraphicFramePr>
              <p:nvPr>
                <p:extLst>
                  <p:ext uri="{D42A27DB-BD31-4B8C-83A1-F6EECF244321}">
                    <p14:modId xmlns:p14="http://schemas.microsoft.com/office/powerpoint/2010/main" val="113833338"/>
                  </p:ext>
                </p:extLst>
              </p:nvPr>
            </p:nvGraphicFramePr>
            <p:xfrm>
              <a:off x="7132930" y="2490736"/>
              <a:ext cx="515829" cy="1879948"/>
            </p:xfrm>
            <a:graphic>
              <a:graphicData uri="http://schemas.openxmlformats.org/drawingml/2006/table">
                <a:tbl>
                  <a:tblPr firstRow="1" bandRow="1">
                    <a:tableStyleId>{2D5ABB26-0587-4C30-8999-92F81FD0307C}</a:tableStyleId>
                  </a:tblPr>
                  <a:tblGrid>
                    <a:gridCol w="515829"/>
                  </a:tblGrid>
                  <a:tr h="469987">
                    <a:tc>
                      <a:txBody>
                        <a:bodyPr/>
                        <a:lstStyle/>
                        <a:p>
                          <a:endParaRPr lang="es-MX"/>
                        </a:p>
                      </a:txBody>
                      <a:tcPr anchor="ctr">
                        <a:blipFill rotWithShape="0">
                          <a:blip r:embed="rId11"/>
                          <a:stretch>
                            <a:fillRect b="-301299"/>
                          </a:stretch>
                        </a:blipFill>
                      </a:tcPr>
                    </a:tc>
                  </a:tr>
                  <a:tr h="469987">
                    <a:tc>
                      <a:txBody>
                        <a:bodyPr/>
                        <a:lstStyle/>
                        <a:p>
                          <a:endParaRPr lang="es-MX"/>
                        </a:p>
                      </a:txBody>
                      <a:tcPr anchor="ctr">
                        <a:blipFill rotWithShape="0">
                          <a:blip r:embed="rId11"/>
                          <a:stretch>
                            <a:fillRect t="-98718" b="-197436"/>
                          </a:stretch>
                        </a:blipFill>
                      </a:tcPr>
                    </a:tc>
                  </a:tr>
                  <a:tr h="469987">
                    <a:tc>
                      <a:txBody>
                        <a:bodyPr/>
                        <a:lstStyle/>
                        <a:p>
                          <a:endParaRPr lang="es-MX"/>
                        </a:p>
                      </a:txBody>
                      <a:tcPr anchor="ctr">
                        <a:blipFill rotWithShape="0">
                          <a:blip r:embed="rId11"/>
                          <a:stretch>
                            <a:fillRect t="-201299" b="-100000"/>
                          </a:stretch>
                        </a:blipFill>
                      </a:tcPr>
                    </a:tc>
                  </a:tr>
                  <a:tr h="469987">
                    <a:tc>
                      <a:txBody>
                        <a:bodyPr/>
                        <a:lstStyle/>
                        <a:p>
                          <a:endParaRPr lang="es-MX"/>
                        </a:p>
                      </a:txBody>
                      <a:tcPr anchor="ctr">
                        <a:blipFill rotWithShape="0">
                          <a:blip r:embed="rId11"/>
                          <a:stretch>
                            <a:fillRect t="-301299"/>
                          </a:stretch>
                        </a:blipFill>
                      </a:tcPr>
                    </a:tc>
                  </a:tr>
                </a:tbl>
              </a:graphicData>
            </a:graphic>
          </p:graphicFrame>
        </mc:Fallback>
      </mc:AlternateContent>
      <p:sp>
        <p:nvSpPr>
          <p:cNvPr id="32" name="CuadroTexto 31"/>
          <p:cNvSpPr txBox="1"/>
          <p:nvPr/>
        </p:nvSpPr>
        <p:spPr>
          <a:xfrm>
            <a:off x="7489718" y="3236949"/>
            <a:ext cx="304892" cy="307777"/>
          </a:xfrm>
          <a:prstGeom prst="rect">
            <a:avLst/>
          </a:prstGeom>
          <a:noFill/>
        </p:spPr>
        <p:txBody>
          <a:bodyPr wrap="none" rtlCol="0">
            <a:spAutoFit/>
          </a:bodyPr>
          <a:lstStyle/>
          <a:p>
            <a:r>
              <a:rPr lang="x-none" sz="1400" dirty="0"/>
              <a:t>=</a:t>
            </a:r>
          </a:p>
        </p:txBody>
      </p:sp>
      <p:graphicFrame>
        <p:nvGraphicFramePr>
          <p:cNvPr id="26" name="Objeto 25"/>
          <p:cNvGraphicFramePr>
            <a:graphicFrameLocks noChangeAspect="1"/>
          </p:cNvGraphicFramePr>
          <p:nvPr>
            <p:extLst>
              <p:ext uri="{D42A27DB-BD31-4B8C-83A1-F6EECF244321}">
                <p14:modId xmlns:p14="http://schemas.microsoft.com/office/powerpoint/2010/main" val="3823574270"/>
              </p:ext>
            </p:extLst>
          </p:nvPr>
        </p:nvGraphicFramePr>
        <p:xfrm>
          <a:off x="464619" y="1598670"/>
          <a:ext cx="6316464" cy="2221342"/>
        </p:xfrm>
        <a:graphic>
          <a:graphicData uri="http://schemas.openxmlformats.org/presentationml/2006/ole">
            <mc:AlternateContent xmlns:mc="http://schemas.openxmlformats.org/markup-compatibility/2006">
              <mc:Choice xmlns:v="urn:schemas-microsoft-com:vml" Requires="v">
                <p:oleObj spid="_x0000_s5242"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464619" y="1598670"/>
                        <a:ext cx="6316464" cy="2221342"/>
                      </a:xfrm>
                      <a:prstGeom prst="rect">
                        <a:avLst/>
                      </a:prstGeom>
                    </p:spPr>
                  </p:pic>
                </p:oleObj>
              </mc:Fallback>
            </mc:AlternateContent>
          </a:graphicData>
        </a:graphic>
      </p:graphicFrame>
      <p:graphicFrame>
        <p:nvGraphicFramePr>
          <p:cNvPr id="33" name="Objeto 32"/>
          <p:cNvGraphicFramePr>
            <a:graphicFrameLocks noChangeAspect="1"/>
          </p:cNvGraphicFramePr>
          <p:nvPr>
            <p:extLst>
              <p:ext uri="{D42A27DB-BD31-4B8C-83A1-F6EECF244321}">
                <p14:modId xmlns:p14="http://schemas.microsoft.com/office/powerpoint/2010/main" val="1390740105"/>
              </p:ext>
            </p:extLst>
          </p:nvPr>
        </p:nvGraphicFramePr>
        <p:xfrm>
          <a:off x="355600" y="3581796"/>
          <a:ext cx="5815926" cy="2130051"/>
        </p:xfrm>
        <a:graphic>
          <a:graphicData uri="http://schemas.openxmlformats.org/presentationml/2006/ole">
            <mc:AlternateContent xmlns:mc="http://schemas.openxmlformats.org/markup-compatibility/2006">
              <mc:Choice xmlns:v="urn:schemas-microsoft-com:vml" Requires="v">
                <p:oleObj spid="_x0000_s5243"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355600" y="3581796"/>
                        <a:ext cx="5815926" cy="2130051"/>
                      </a:xfrm>
                      <a:prstGeom prst="rect">
                        <a:avLst/>
                      </a:prstGeom>
                    </p:spPr>
                  </p:pic>
                </p:oleObj>
              </mc:Fallback>
            </mc:AlternateContent>
          </a:graphicData>
        </a:graphic>
      </p:graphicFrame>
    </p:spTree>
    <p:extLst>
      <p:ext uri="{BB962C8B-B14F-4D97-AF65-F5344CB8AC3E}">
        <p14:creationId xmlns:p14="http://schemas.microsoft.com/office/powerpoint/2010/main" val="388557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8</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CuadroTexto 10"/>
          <p:cNvSpPr txBox="1"/>
          <p:nvPr/>
        </p:nvSpPr>
        <p:spPr>
          <a:xfrm>
            <a:off x="2694145" y="547568"/>
            <a:ext cx="70633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Momentos de Empotramiento Perfecto del Miembro 2</a:t>
            </a:r>
          </a:p>
        </p:txBody>
      </p:sp>
      <p:sp>
        <p:nvSpPr>
          <p:cNvPr id="12" name="Rectángulo 11"/>
          <p:cNvSpPr/>
          <p:nvPr/>
        </p:nvSpPr>
        <p:spPr>
          <a:xfrm>
            <a:off x="983432" y="1525991"/>
            <a:ext cx="8592616" cy="646331"/>
          </a:xfrm>
          <a:prstGeom prst="rect">
            <a:avLst/>
          </a:prstGeom>
        </p:spPr>
        <p:txBody>
          <a:bodyPr wrap="square">
            <a:spAutoFit/>
          </a:bodyPr>
          <a:lstStyle/>
          <a:p>
            <a:r>
              <a:rPr lang="es-MX" dirty="0"/>
              <a:t>Debido a que las cargas no están aplicadas sobre los nudos, las transformamos en cargas equivalentes mediante las formulas de empotramiento perfecto.</a:t>
            </a:r>
          </a:p>
        </p:txBody>
      </p:sp>
      <p:sp>
        <p:nvSpPr>
          <p:cNvPr id="18" name="CuadroTexto 17"/>
          <p:cNvSpPr txBox="1"/>
          <p:nvPr/>
        </p:nvSpPr>
        <p:spPr>
          <a:xfrm>
            <a:off x="6225813" y="2439552"/>
            <a:ext cx="5809935"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x-none" sz="1600" dirty="0">
                <a:solidFill>
                  <a:schemeClr val="tx1"/>
                </a:solidFill>
              </a:rPr>
              <a:t>Evaluamos los momentos de empotramiento perfecto utilizando las expresiones siguiente:</a:t>
            </a:r>
          </a:p>
        </p:txBody>
      </p:sp>
      <mc:AlternateContent xmlns:mc="http://schemas.openxmlformats.org/markup-compatibility/2006" xmlns:a14="http://schemas.microsoft.com/office/drawing/2010/main">
        <mc:Choice Requires="a14">
          <p:sp>
            <p:nvSpPr>
              <p:cNvPr id="19" name="Rectángulo 18"/>
              <p:cNvSpPr/>
              <p:nvPr/>
            </p:nvSpPr>
            <p:spPr>
              <a:xfrm>
                <a:off x="7329076" y="3156352"/>
                <a:ext cx="3912096" cy="134844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ES"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S" sz="1400" i="1">
                              <a:effectLst/>
                              <a:latin typeface="Cambria Math" panose="02040503050406030204" pitchFamily="18" charset="0"/>
                              <a:ea typeface="Calibri" panose="020F0502020204030204" pitchFamily="34" charset="0"/>
                              <a:cs typeface="Times New Roman" panose="02020603050405020304" pitchFamily="18" charset="0"/>
                            </a:rPr>
                            <m:t>𝑓</m:t>
                          </m:r>
                          <m:r>
                            <a:rPr lang="es-ES" sz="1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s-ES"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400" b="0" i="1" smtClean="0">
                              <a:effectLst/>
                              <a:latin typeface="Cambria Math" panose="02040503050406030204" pitchFamily="18" charset="0"/>
                              <a:cs typeface="Times New Roman" panose="02020603050405020304" pitchFamily="18" charset="0"/>
                            </a:rPr>
                          </m:ctrlPr>
                        </m:sSubPr>
                        <m:e>
                          <m:r>
                            <a:rPr lang="es-ES" sz="1400" b="0" i="1" smtClean="0">
                              <a:effectLst/>
                              <a:latin typeface="Cambria Math" panose="02040503050406030204" pitchFamily="18" charset="0"/>
                              <a:cs typeface="Times New Roman" panose="02020603050405020304" pitchFamily="18" charset="0"/>
                            </a:rPr>
                            <m:t>𝑄</m:t>
                          </m:r>
                        </m:e>
                        <m:sub>
                          <m:r>
                            <a:rPr lang="es-ES" sz="1400" b="0" i="1" smtClean="0">
                              <a:effectLst/>
                              <a:latin typeface="Cambria Math" panose="02040503050406030204" pitchFamily="18" charset="0"/>
                              <a:cs typeface="Times New Roman" panose="02020603050405020304" pitchFamily="18" charset="0"/>
                            </a:rPr>
                            <m:t>𝑓</m:t>
                          </m:r>
                          <m:r>
                            <a:rPr lang="es-ES" sz="1400" b="0" i="1" smtClean="0">
                              <a:effectLst/>
                              <a:latin typeface="Cambria Math" panose="02040503050406030204" pitchFamily="18" charset="0"/>
                              <a:cs typeface="Times New Roman" panose="02020603050405020304" pitchFamily="18" charset="0"/>
                            </a:rPr>
                            <m:t>3</m:t>
                          </m:r>
                        </m:sub>
                      </m:sSub>
                      <m:r>
                        <a:rPr lang="es-ES" sz="1400" i="1">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smtClean="0">
                          <a:effectLst/>
                          <a:latin typeface="Cambria Math" panose="02040503050406030204" pitchFamily="18" charset="0"/>
                          <a:ea typeface="Calibri" panose="020F0502020204030204" pitchFamily="34" charset="0"/>
                          <a:cs typeface="Times New Roman" panose="02020603050405020304" pitchFamily="18" charset="0"/>
                        </a:rPr>
                        <m:t>𝟏𝟐𝟎</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 </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𝐊𝐍</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m:t>
                      </m:r>
                      <m:r>
                        <a:rPr lang="es-ES" sz="1400" b="1" i="0">
                          <a:effectLst/>
                          <a:latin typeface="Cambria Math" panose="02040503050406030204" pitchFamily="18" charset="0"/>
                          <a:ea typeface="Calibri" panose="020F0502020204030204" pitchFamily="34" charset="0"/>
                          <a:cs typeface="Times New Roman" panose="02020603050405020304" pitchFamily="18" charset="0"/>
                        </a:rPr>
                        <m:t>𝐦</m:t>
                      </m:r>
                    </m:oMath>
                  </m:oMathPara>
                </a14:m>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S" sz="1400" b="0" i="1" smtClean="0">
                              <a:effectLst/>
                              <a:latin typeface="Cambria Math" panose="02040503050406030204" pitchFamily="18" charset="0"/>
                              <a:cs typeface="Times New Roman" panose="02020603050405020304" pitchFamily="18" charset="0"/>
                            </a:rPr>
                          </m:ctrlPr>
                        </m:sSubPr>
                        <m:e>
                          <m:r>
                            <a:rPr lang="es-ES" sz="1400" b="0" i="1" smtClean="0">
                              <a:effectLst/>
                              <a:latin typeface="Cambria Math" panose="02040503050406030204" pitchFamily="18" charset="0"/>
                              <a:cs typeface="Times New Roman" panose="02020603050405020304" pitchFamily="18" charset="0"/>
                            </a:rPr>
                            <m:t>𝐹</m:t>
                          </m:r>
                        </m:e>
                        <m:sub>
                          <m:r>
                            <a:rPr lang="es-ES" sz="1400" b="0" i="1" smtClean="0">
                              <a:effectLst/>
                              <a:latin typeface="Cambria Math" panose="02040503050406030204" pitchFamily="18" charset="0"/>
                              <a:cs typeface="Times New Roman" panose="02020603050405020304" pitchFamily="18" charset="0"/>
                            </a:rPr>
                            <m:t>𝑓</m:t>
                          </m:r>
                          <m:r>
                            <a:rPr lang="es-ES" sz="1400" b="0" i="1" smtClean="0">
                              <a:effectLst/>
                              <a:latin typeface="Cambria Math" panose="02040503050406030204" pitchFamily="18" charset="0"/>
                              <a:cs typeface="Times New Roman" panose="02020603050405020304" pitchFamily="18" charset="0"/>
                            </a:rPr>
                            <m:t>2</m:t>
                          </m:r>
                        </m:sub>
                      </m:sSub>
                      <m:r>
                        <a:rPr lang="es-ES" sz="1400" b="0" i="1" smtClean="0">
                          <a:effectLst/>
                          <a:latin typeface="Cambria Math" panose="02040503050406030204" pitchFamily="18" charset="0"/>
                          <a:cs typeface="Times New Roman" panose="02020603050405020304" pitchFamily="18" charset="0"/>
                        </a:rPr>
                        <m:t>=</m:t>
                      </m:r>
                      <m:sSub>
                        <m:sSubPr>
                          <m:ctrlPr>
                            <a:rPr lang="es-ES" sz="1400" b="0" i="1" smtClean="0">
                              <a:effectLst/>
                              <a:latin typeface="Cambria Math" panose="02040503050406030204" pitchFamily="18" charset="0"/>
                              <a:cs typeface="Times New Roman" panose="02020603050405020304" pitchFamily="18" charset="0"/>
                            </a:rPr>
                          </m:ctrlPr>
                        </m:sSubPr>
                        <m:e>
                          <m:r>
                            <a:rPr lang="es-ES" sz="1400" b="0" i="1" smtClean="0">
                              <a:effectLst/>
                              <a:latin typeface="Cambria Math" panose="02040503050406030204" pitchFamily="18" charset="0"/>
                              <a:cs typeface="Times New Roman" panose="02020603050405020304" pitchFamily="18" charset="0"/>
                            </a:rPr>
                            <m:t>𝑄</m:t>
                          </m:r>
                        </m:e>
                        <m:sub>
                          <m:r>
                            <a:rPr lang="es-ES" sz="1400" b="0" i="1" smtClean="0">
                              <a:effectLst/>
                              <a:latin typeface="Cambria Math" panose="02040503050406030204" pitchFamily="18" charset="0"/>
                              <a:cs typeface="Times New Roman" panose="02020603050405020304" pitchFamily="18" charset="0"/>
                            </a:rPr>
                            <m:t>𝑓</m:t>
                          </m:r>
                          <m:r>
                            <a:rPr lang="es-ES" sz="1400" b="0" i="1" smtClean="0">
                              <a:effectLst/>
                              <a:latin typeface="Cambria Math" panose="02040503050406030204" pitchFamily="18" charset="0"/>
                              <a:cs typeface="Times New Roman" panose="02020603050405020304" pitchFamily="18" charset="0"/>
                            </a:rPr>
                            <m:t>2</m:t>
                          </m:r>
                        </m:sub>
                      </m:sSub>
                      <m:r>
                        <a:rPr lang="es-ES" sz="1400" b="0" i="1" smtClean="0">
                          <a:effectLst/>
                          <a:latin typeface="Cambria Math" panose="02040503050406030204" pitchFamily="18" charset="0"/>
                          <a:cs typeface="Times New Roman" panose="02020603050405020304" pitchFamily="18" charset="0"/>
                        </a:rPr>
                        <m:t>=</m:t>
                      </m:r>
                      <m:m>
                        <m:mPr>
                          <m:mcs>
                            <m:mc>
                              <m:mcPr>
                                <m:count m:val="2"/>
                                <m:mcJc m:val="center"/>
                              </m:mcPr>
                            </m:mc>
                          </m:mcs>
                          <m:ctrlPr>
                            <a:rPr lang="es-ES" sz="1400" b="0" i="1" smtClean="0">
                              <a:effectLst/>
                              <a:latin typeface="Cambria Math" panose="02040503050406030204" pitchFamily="18" charset="0"/>
                              <a:cs typeface="Times New Roman" panose="02020603050405020304" pitchFamily="18" charset="0"/>
                            </a:rPr>
                          </m:ctrlPr>
                        </m:mPr>
                        <m:mr>
                          <m:e>
                            <m:r>
                              <m:rPr>
                                <m:brk m:alnAt="7"/>
                              </m:rPr>
                              <a:rPr lang="es-ES" sz="1400" b="0" i="1" smtClean="0">
                                <a:effectLst/>
                                <a:latin typeface="Cambria Math" panose="02040503050406030204" pitchFamily="18" charset="0"/>
                                <a:cs typeface="Times New Roman" panose="02020603050405020304" pitchFamily="18" charset="0"/>
                              </a:rPr>
                              <m:t>1</m:t>
                            </m:r>
                            <m:r>
                              <a:rPr lang="es-ES" sz="1400" b="0" i="1" smtClean="0">
                                <a:effectLst/>
                                <a:latin typeface="Cambria Math" panose="02040503050406030204" pitchFamily="18" charset="0"/>
                                <a:cs typeface="Times New Roman" panose="02020603050405020304" pitchFamily="18" charset="0"/>
                              </a:rPr>
                              <m:t>20</m:t>
                            </m:r>
                          </m:e>
                          <m:e>
                            <m:r>
                              <a:rPr lang="es-ES" sz="1400" b="0" i="1" smtClean="0">
                                <a:effectLst/>
                                <a:latin typeface="Cambria Math" panose="02040503050406030204" pitchFamily="18" charset="0"/>
                                <a:cs typeface="Times New Roman" panose="02020603050405020304" pitchFamily="18" charset="0"/>
                              </a:rPr>
                              <m:t>0</m:t>
                            </m:r>
                          </m:e>
                        </m:mr>
                        <m:mr>
                          <m:e>
                            <m:r>
                              <a:rPr lang="es-ES" sz="1400" b="0" i="1" smtClean="0">
                                <a:effectLst/>
                                <a:latin typeface="Cambria Math" panose="02040503050406030204" pitchFamily="18" charset="0"/>
                                <a:cs typeface="Times New Roman" panose="02020603050405020304" pitchFamily="18" charset="0"/>
                              </a:rPr>
                              <m:t>200</m:t>
                            </m:r>
                          </m:e>
                          <m:e>
                            <m:r>
                              <a:rPr lang="es-ES" sz="1400" b="0" i="1" smtClean="0">
                                <a:effectLst/>
                                <a:latin typeface="Cambria Math" panose="02040503050406030204" pitchFamily="18" charset="0"/>
                                <a:cs typeface="Times New Roman" panose="02020603050405020304" pitchFamily="18" charset="0"/>
                              </a:rPr>
                              <m:t>1</m:t>
                            </m:r>
                          </m:e>
                        </m:mr>
                        <m:mr>
                          <m:e>
                            <m:eqArr>
                              <m:eqArrPr>
                                <m:ctrlPr>
                                  <a:rPr lang="es-ES" sz="1400" b="0" i="1" smtClean="0">
                                    <a:effectLst/>
                                    <a:latin typeface="Cambria Math" panose="02040503050406030204" pitchFamily="18" charset="0"/>
                                    <a:cs typeface="Times New Roman" panose="02020603050405020304" pitchFamily="18" charset="0"/>
                                  </a:rPr>
                                </m:ctrlPr>
                              </m:eqArrPr>
                              <m:e>
                                <m:r>
                                  <a:rPr lang="es-ES" sz="1400" b="0" i="1" smtClean="0">
                                    <a:effectLst/>
                                    <a:latin typeface="Cambria Math" panose="02040503050406030204" pitchFamily="18" charset="0"/>
                                    <a:cs typeface="Times New Roman" panose="02020603050405020304" pitchFamily="18" charset="0"/>
                                  </a:rPr>
                                  <m:t>120</m:t>
                                </m:r>
                              </m:e>
                              <m:e>
                                <m:r>
                                  <a:rPr lang="es-ES" sz="1400" b="0" i="1" smtClean="0">
                                    <a:effectLst/>
                                    <a:latin typeface="Cambria Math" panose="02040503050406030204" pitchFamily="18" charset="0"/>
                                    <a:cs typeface="Times New Roman" panose="02020603050405020304" pitchFamily="18" charset="0"/>
                                  </a:rPr>
                                  <m:t>−200</m:t>
                                </m:r>
                              </m:e>
                            </m:eqArr>
                          </m:e>
                          <m:e>
                            <m:eqArr>
                              <m:eqArrPr>
                                <m:ctrlPr>
                                  <a:rPr lang="es-ES" sz="1400" b="0" i="1" smtClean="0">
                                    <a:effectLst/>
                                    <a:latin typeface="Cambria Math" panose="02040503050406030204" pitchFamily="18" charset="0"/>
                                    <a:cs typeface="Times New Roman" panose="02020603050405020304" pitchFamily="18" charset="0"/>
                                  </a:rPr>
                                </m:ctrlPr>
                              </m:eqArrPr>
                              <m:e>
                                <m:r>
                                  <a:rPr lang="es-ES" sz="1400" b="0" i="1" smtClean="0">
                                    <a:effectLst/>
                                    <a:latin typeface="Cambria Math" panose="02040503050406030204" pitchFamily="18" charset="0"/>
                                    <a:cs typeface="Times New Roman" panose="02020603050405020304" pitchFamily="18" charset="0"/>
                                  </a:rPr>
                                  <m:t>0</m:t>
                                </m:r>
                              </m:e>
                              <m:e>
                                <m:r>
                                  <a:rPr lang="es-ES" sz="1400" b="0" i="1" smtClean="0">
                                    <a:effectLst/>
                                    <a:latin typeface="Cambria Math" panose="02040503050406030204" pitchFamily="18" charset="0"/>
                                    <a:cs typeface="Times New Roman" panose="02020603050405020304" pitchFamily="18" charset="0"/>
                                  </a:rPr>
                                  <m:t>2</m:t>
                                </m:r>
                              </m:e>
                            </m:eqArr>
                          </m:e>
                        </m:mr>
                      </m:m>
                    </m:oMath>
                  </m:oMathPara>
                </a14:m>
                <a:endParaRPr lang="es-ES" sz="1400" b="0" i="1" dirty="0">
                  <a:effectLst/>
                  <a:latin typeface="Cambria Math" panose="02040503050406030204" pitchFamily="18" charset="0"/>
                  <a:cs typeface="Times New Roman" panose="020206030504050203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7329076" y="3156352"/>
                <a:ext cx="3912096" cy="1348446"/>
              </a:xfrm>
              <a:prstGeom prst="rect">
                <a:avLst/>
              </a:prstGeom>
              <a:blipFill rotWithShape="0">
                <a:blip r:embed="rId9"/>
                <a:stretch>
                  <a:fillRect/>
                </a:stretch>
              </a:blipFill>
            </p:spPr>
            <p:txBody>
              <a:bodyPr/>
              <a:lstStyle/>
              <a:p>
                <a:r>
                  <a:rPr lang="es-419">
                    <a:noFill/>
                  </a:rPr>
                  <a:t> </a:t>
                </a:r>
              </a:p>
            </p:txBody>
          </p:sp>
        </mc:Fallback>
      </mc:AlternateContent>
      <p:sp>
        <p:nvSpPr>
          <p:cNvPr id="20" name="59 Corchetes"/>
          <p:cNvSpPr/>
          <p:nvPr/>
        </p:nvSpPr>
        <p:spPr>
          <a:xfrm>
            <a:off x="9408368" y="3554676"/>
            <a:ext cx="493347" cy="899970"/>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p:graphicFrame>
        <p:nvGraphicFramePr>
          <p:cNvPr id="22" name="Objeto 21"/>
          <p:cNvGraphicFramePr>
            <a:graphicFrameLocks noChangeAspect="1"/>
          </p:cNvGraphicFramePr>
          <p:nvPr>
            <p:extLst>
              <p:ext uri="{D42A27DB-BD31-4B8C-83A1-F6EECF244321}">
                <p14:modId xmlns:p14="http://schemas.microsoft.com/office/powerpoint/2010/main" val="554214230"/>
              </p:ext>
            </p:extLst>
          </p:nvPr>
        </p:nvGraphicFramePr>
        <p:xfrm>
          <a:off x="324232" y="1742074"/>
          <a:ext cx="5450326" cy="1690705"/>
        </p:xfrm>
        <a:graphic>
          <a:graphicData uri="http://schemas.openxmlformats.org/presentationml/2006/ole">
            <mc:AlternateContent xmlns:mc="http://schemas.openxmlformats.org/markup-compatibility/2006">
              <mc:Choice xmlns:v="urn:schemas-microsoft-com:vml" Requires="v">
                <p:oleObj spid="_x0000_s6322" name="AutoCAD Drawing" r:id="rId10" imgW="10782360" imgH="4619520" progId="AutoCAD.Drawing.18">
                  <p:embed/>
                </p:oleObj>
              </mc:Choice>
              <mc:Fallback>
                <p:oleObj name="AutoCAD Drawing" r:id="rId10" imgW="10782360" imgH="4619520" progId="AutoCAD.Drawing.18">
                  <p:embed/>
                  <p:pic>
                    <p:nvPicPr>
                      <p:cNvPr id="0" name=""/>
                      <p:cNvPicPr/>
                      <p:nvPr/>
                    </p:nvPicPr>
                    <p:blipFill>
                      <a:blip r:embed="rId11"/>
                      <a:stretch>
                        <a:fillRect/>
                      </a:stretch>
                    </p:blipFill>
                    <p:spPr>
                      <a:xfrm>
                        <a:off x="324232" y="1742074"/>
                        <a:ext cx="5450326" cy="1690705"/>
                      </a:xfrm>
                      <a:prstGeom prst="rect">
                        <a:avLst/>
                      </a:prstGeom>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807997872"/>
              </p:ext>
            </p:extLst>
          </p:nvPr>
        </p:nvGraphicFramePr>
        <p:xfrm>
          <a:off x="141432" y="3134590"/>
          <a:ext cx="5815926" cy="1594791"/>
        </p:xfrm>
        <a:graphic>
          <a:graphicData uri="http://schemas.openxmlformats.org/presentationml/2006/ole">
            <mc:AlternateContent xmlns:mc="http://schemas.openxmlformats.org/markup-compatibility/2006">
              <mc:Choice xmlns:v="urn:schemas-microsoft-com:vml" Requires="v">
                <p:oleObj spid="_x0000_s6323"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141432" y="3134590"/>
                        <a:ext cx="5815926" cy="1594791"/>
                      </a:xfrm>
                      <a:prstGeom prst="rect">
                        <a:avLst/>
                      </a:prstGeom>
                    </p:spPr>
                  </p:pic>
                </p:oleObj>
              </mc:Fallback>
            </mc:AlternateContent>
          </a:graphicData>
        </a:graphic>
      </p:graphicFrame>
      <p:graphicFrame>
        <p:nvGraphicFramePr>
          <p:cNvPr id="28" name="Objeto 27"/>
          <p:cNvGraphicFramePr>
            <a:graphicFrameLocks noChangeAspect="1"/>
          </p:cNvGraphicFramePr>
          <p:nvPr>
            <p:extLst>
              <p:ext uri="{D42A27DB-BD31-4B8C-83A1-F6EECF244321}">
                <p14:modId xmlns:p14="http://schemas.microsoft.com/office/powerpoint/2010/main" val="233815190"/>
              </p:ext>
            </p:extLst>
          </p:nvPr>
        </p:nvGraphicFramePr>
        <p:xfrm>
          <a:off x="1721185" y="4763612"/>
          <a:ext cx="5241715" cy="1637636"/>
        </p:xfrm>
        <a:graphic>
          <a:graphicData uri="http://schemas.openxmlformats.org/presentationml/2006/ole">
            <mc:AlternateContent xmlns:mc="http://schemas.openxmlformats.org/markup-compatibility/2006">
              <mc:Choice xmlns:v="urn:schemas-microsoft-com:vml" Requires="v">
                <p:oleObj spid="_x0000_s6324"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1721185" y="4763612"/>
                        <a:ext cx="5241715" cy="1637636"/>
                      </a:xfrm>
                      <a:prstGeom prst="rect">
                        <a:avLst/>
                      </a:prstGeom>
                    </p:spPr>
                  </p:pic>
                </p:oleObj>
              </mc:Fallback>
            </mc:AlternateContent>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588063007"/>
              </p:ext>
            </p:extLst>
          </p:nvPr>
        </p:nvGraphicFramePr>
        <p:xfrm>
          <a:off x="7153280" y="4634336"/>
          <a:ext cx="2422768" cy="1504969"/>
        </p:xfrm>
        <a:graphic>
          <a:graphicData uri="http://schemas.openxmlformats.org/drawingml/2006/table">
            <a:tbl>
              <a:tblPr>
                <a:tableStyleId>{5C22544A-7EE6-4342-B048-85BDC9FD1C3A}</a:tableStyleId>
              </a:tblPr>
              <a:tblGrid>
                <a:gridCol w="643436">
                  <a:extLst>
                    <a:ext uri="{9D8B030D-6E8A-4147-A177-3AD203B41FA5}">
                      <a16:colId xmlns:a16="http://schemas.microsoft.com/office/drawing/2014/main" val="20000"/>
                    </a:ext>
                  </a:extLst>
                </a:gridCol>
                <a:gridCol w="541536">
                  <a:extLst>
                    <a:ext uri="{9D8B030D-6E8A-4147-A177-3AD203B41FA5}">
                      <a16:colId xmlns:a16="http://schemas.microsoft.com/office/drawing/2014/main" val="20001"/>
                    </a:ext>
                  </a:extLst>
                </a:gridCol>
                <a:gridCol w="696260">
                  <a:extLst>
                    <a:ext uri="{9D8B030D-6E8A-4147-A177-3AD203B41FA5}">
                      <a16:colId xmlns:a16="http://schemas.microsoft.com/office/drawing/2014/main" val="20002"/>
                    </a:ext>
                  </a:extLst>
                </a:gridCol>
                <a:gridCol w="541536">
                  <a:extLst>
                    <a:ext uri="{9D8B030D-6E8A-4147-A177-3AD203B41FA5}">
                      <a16:colId xmlns:a16="http://schemas.microsoft.com/office/drawing/2014/main" val="20003"/>
                    </a:ext>
                  </a:extLst>
                </a:gridCol>
              </a:tblGrid>
              <a:tr h="247924">
                <a:tc gridSpan="4">
                  <a:txBody>
                    <a:bodyPr/>
                    <a:lstStyle/>
                    <a:p>
                      <a:pPr algn="ctr" rtl="0" fontAlgn="b"/>
                      <a:r>
                        <a:rPr lang="es-MX" sz="1400" b="1" u="none" strike="noStrike" dirty="0" err="1">
                          <a:solidFill>
                            <a:schemeClr val="tx1"/>
                          </a:solidFill>
                          <a:effectLst/>
                        </a:rPr>
                        <a:t>Antihorario</a:t>
                      </a:r>
                      <a:r>
                        <a:rPr lang="es-MX" sz="1400" b="1" u="none" strike="noStrike" dirty="0">
                          <a:solidFill>
                            <a:schemeClr val="tx1"/>
                          </a:solidFill>
                          <a:effectLst/>
                        </a:rPr>
                        <a:t> Positivo</a:t>
                      </a:r>
                      <a:endParaRPr lang="es-MX" sz="1400" b="1" i="0" u="none" strike="noStrike" dirty="0">
                        <a:solidFill>
                          <a:schemeClr val="tx1"/>
                        </a:solidFill>
                        <a:effectLst/>
                        <a:latin typeface="Tw Cen MT" panose="020B0602020104020603" pitchFamily="34" charset="0"/>
                      </a:endParaRPr>
                    </a:p>
                  </a:txBody>
                  <a:tcPr marL="9525" marR="9525" marT="9525" marB="0" anchor="b">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74932">
                <a:tc>
                  <a:txBody>
                    <a:bodyPr/>
                    <a:lstStyle/>
                    <a:p>
                      <a:pPr algn="ctr" fontAlgn="ctr"/>
                      <a:r>
                        <a:rPr lang="es-MX" sz="1800" u="none" strike="noStrike">
                          <a:effectLst/>
                        </a:rPr>
                        <a:t> </a:t>
                      </a:r>
                      <a:endParaRPr lang="es-MX" sz="1800" b="0" i="0" u="none" strike="noStrike">
                        <a:solidFill>
                          <a:srgbClr val="000000"/>
                        </a:solidFill>
                        <a:effectLst/>
                        <a:latin typeface="Arial" panose="020B0604020202020204" pitchFamily="34" charset="0"/>
                      </a:endParaRPr>
                    </a:p>
                  </a:txBody>
                  <a:tcPr marL="9525" marR="9525" marT="9525" marB="0" anchor="ctr">
                    <a:solidFill>
                      <a:srgbClr val="FFFFCC"/>
                    </a:solidFill>
                  </a:tcPr>
                </a:tc>
                <a:tc>
                  <a:txBody>
                    <a:bodyPr/>
                    <a:lstStyle/>
                    <a:p>
                      <a:pPr algn="ctr" fontAlgn="ctr"/>
                      <a:r>
                        <a:rPr lang="es-MX" sz="1800" u="none" strike="noStrike" dirty="0">
                          <a:effectLst/>
                        </a:rPr>
                        <a:t> </a:t>
                      </a:r>
                      <a:endParaRPr lang="es-MX" sz="1800" b="0" i="0" u="none" strike="noStrike" dirty="0">
                        <a:solidFill>
                          <a:srgbClr val="000000"/>
                        </a:solidFill>
                        <a:effectLst/>
                        <a:latin typeface="Arial" panose="020B0604020202020204" pitchFamily="34" charset="0"/>
                      </a:endParaRPr>
                    </a:p>
                  </a:txBody>
                  <a:tcPr marL="9525" marR="9525" marT="9525" marB="0" anchor="ctr">
                    <a:solidFill>
                      <a:srgbClr val="FFFFCC"/>
                    </a:solidFill>
                  </a:tcPr>
                </a:tc>
                <a:tc>
                  <a:txBody>
                    <a:bodyPr/>
                    <a:lstStyle/>
                    <a:p>
                      <a:pPr algn="ctr" rtl="0" fontAlgn="b"/>
                      <a:r>
                        <a:rPr lang="es-MX" sz="1400" u="none" strike="noStrike" dirty="0" err="1">
                          <a:effectLst/>
                        </a:rPr>
                        <a:t>React</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Activo</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1"/>
                  </a:ext>
                </a:extLst>
              </a:tr>
              <a:tr h="243300">
                <a:tc>
                  <a:txBody>
                    <a:bodyPr/>
                    <a:lstStyle/>
                    <a:p>
                      <a:pPr algn="ctr" rtl="0" fontAlgn="b"/>
                      <a:r>
                        <a:rPr lang="es-MX" sz="1400" u="none" strike="noStrike">
                          <a:effectLst/>
                        </a:rPr>
                        <a:t>Qyn</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a:effectLst/>
                        </a:rPr>
                        <a:t>3</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120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a:effectLst/>
                        </a:rPr>
                        <a:t>-120</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2"/>
                  </a:ext>
                </a:extLst>
              </a:tr>
              <a:tr h="243300">
                <a:tc>
                  <a:txBody>
                    <a:bodyPr/>
                    <a:lstStyle/>
                    <a:p>
                      <a:pPr algn="ctr" rtl="0" fontAlgn="b"/>
                      <a:r>
                        <a:rPr lang="es-MX" sz="1400" u="none" strike="noStrike">
                          <a:effectLst/>
                        </a:rPr>
                        <a:t>Qzn</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a:effectLst/>
                        </a:rPr>
                        <a:t>1</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200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-200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3"/>
                  </a:ext>
                </a:extLst>
              </a:tr>
              <a:tr h="243300">
                <a:tc>
                  <a:txBody>
                    <a:bodyPr/>
                    <a:lstStyle/>
                    <a:p>
                      <a:pPr algn="ctr" rtl="0" fontAlgn="b"/>
                      <a:r>
                        <a:rPr lang="es-MX" sz="1400" u="none" strike="noStrike">
                          <a:effectLst/>
                        </a:rPr>
                        <a:t>Qyf</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a:effectLst/>
                        </a:rPr>
                        <a:t>4</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a:effectLst/>
                        </a:rPr>
                        <a:t>120</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-120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4"/>
                  </a:ext>
                </a:extLst>
              </a:tr>
              <a:tr h="243300">
                <a:tc>
                  <a:txBody>
                    <a:bodyPr/>
                    <a:lstStyle/>
                    <a:p>
                      <a:pPr algn="ctr" rtl="0" fontAlgn="b"/>
                      <a:r>
                        <a:rPr lang="es-MX" sz="1400" u="none" strike="noStrike">
                          <a:effectLst/>
                        </a:rPr>
                        <a:t>Qzf</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2</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a:effectLst/>
                        </a:rPr>
                        <a:t>-200</a:t>
                      </a:r>
                      <a:endParaRPr lang="es-MX" sz="1400" b="0" i="0" u="none" strike="noStrike">
                        <a:solidFill>
                          <a:srgbClr val="000000"/>
                        </a:solidFill>
                        <a:effectLst/>
                        <a:latin typeface="Tw Cen MT" panose="020B0602020104020603" pitchFamily="34" charset="0"/>
                      </a:endParaRPr>
                    </a:p>
                  </a:txBody>
                  <a:tcPr marL="9525" marR="9525" marT="9525" marB="0" anchor="b">
                    <a:solidFill>
                      <a:srgbClr val="FFFFCC"/>
                    </a:solidFill>
                  </a:tcPr>
                </a:tc>
                <a:tc>
                  <a:txBody>
                    <a:bodyPr/>
                    <a:lstStyle/>
                    <a:p>
                      <a:pPr algn="ctr" rtl="0" fontAlgn="b"/>
                      <a:r>
                        <a:rPr lang="es-MX" sz="1400" u="none" strike="noStrike" dirty="0">
                          <a:effectLst/>
                        </a:rPr>
                        <a:t>200</a:t>
                      </a:r>
                      <a:endParaRPr lang="es-MX" sz="1400" b="0" i="0" u="none" strike="noStrike" dirty="0">
                        <a:solidFill>
                          <a:srgbClr val="000000"/>
                        </a:solidFill>
                        <a:effectLst/>
                        <a:latin typeface="Tw Cen MT" panose="020B0602020104020603" pitchFamily="34" charset="0"/>
                      </a:endParaRPr>
                    </a:p>
                  </a:txBody>
                  <a:tcPr marL="9525" marR="9525" marT="9525" marB="0" anchor="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0805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9</a:t>
            </a:fld>
            <a:r>
              <a:rPr lang="es-MX" dirty="0"/>
              <a:t>/38</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856983" y="30161"/>
            <a:ext cx="2712730" cy="307777"/>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400" b="1" dirty="0">
                <a:solidFill>
                  <a:schemeClr val="tx1">
                    <a:lumMod val="65000"/>
                    <a:lumOff val="35000"/>
                  </a:schemeClr>
                </a:solidFill>
              </a:rPr>
              <a:t>VIGA DOBLEMENTE EMPOTRADA</a:t>
            </a:r>
            <a:endParaRPr lang="x-none" sz="1400" b="1" dirty="0">
              <a:solidFill>
                <a:schemeClr val="tx1">
                  <a:lumMod val="65000"/>
                  <a:lumOff val="35000"/>
                </a:schemeClr>
              </a:solidFill>
            </a:endParaRPr>
          </a:p>
        </p:txBody>
      </p:sp>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CuadroTexto 10"/>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Matriz de Rigidez del Miembro 3</a:t>
            </a:r>
          </a:p>
        </p:txBody>
      </p:sp>
      <p:sp>
        <p:nvSpPr>
          <p:cNvPr id="21" name="CuadroTexto 20"/>
          <p:cNvSpPr txBox="1"/>
          <p:nvPr/>
        </p:nvSpPr>
        <p:spPr>
          <a:xfrm>
            <a:off x="7473736" y="1672571"/>
            <a:ext cx="409439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x-none" dirty="0">
                <a:solidFill>
                  <a:schemeClr val="tx1"/>
                </a:solidFill>
              </a:rPr>
              <a:t>Sustituimos L=5 m en la ecuación siguiente:</a:t>
            </a:r>
          </a:p>
        </p:txBody>
      </p:sp>
      <p:graphicFrame>
        <p:nvGraphicFramePr>
          <p:cNvPr id="3" name="Tabla 2"/>
          <p:cNvGraphicFramePr>
            <a:graphicFrameLocks noGrp="1"/>
          </p:cNvGraphicFramePr>
          <p:nvPr>
            <p:extLst>
              <p:ext uri="{D42A27DB-BD31-4B8C-83A1-F6EECF244321}">
                <p14:modId xmlns:p14="http://schemas.microsoft.com/office/powerpoint/2010/main" val="2061638621"/>
              </p:ext>
            </p:extLst>
          </p:nvPr>
        </p:nvGraphicFramePr>
        <p:xfrm>
          <a:off x="6096000" y="4653136"/>
          <a:ext cx="5219699" cy="1249680"/>
        </p:xfrm>
        <a:graphic>
          <a:graphicData uri="http://schemas.openxmlformats.org/drawingml/2006/table">
            <a:tbl>
              <a:tblPr>
                <a:tableStyleId>{5C22544A-7EE6-4342-B048-85BDC9FD1C3A}</a:tableStyleId>
              </a:tblPr>
              <a:tblGrid>
                <a:gridCol w="761537">
                  <a:extLst>
                    <a:ext uri="{9D8B030D-6E8A-4147-A177-3AD203B41FA5}">
                      <a16:colId xmlns:a16="http://schemas.microsoft.com/office/drawing/2014/main" val="20000"/>
                    </a:ext>
                  </a:extLst>
                </a:gridCol>
                <a:gridCol w="1018555">
                  <a:extLst>
                    <a:ext uri="{9D8B030D-6E8A-4147-A177-3AD203B41FA5}">
                      <a16:colId xmlns:a16="http://schemas.microsoft.com/office/drawing/2014/main" val="20001"/>
                    </a:ext>
                  </a:extLst>
                </a:gridCol>
                <a:gridCol w="837690">
                  <a:extLst>
                    <a:ext uri="{9D8B030D-6E8A-4147-A177-3AD203B41FA5}">
                      <a16:colId xmlns:a16="http://schemas.microsoft.com/office/drawing/2014/main" val="20002"/>
                    </a:ext>
                  </a:extLst>
                </a:gridCol>
                <a:gridCol w="964613">
                  <a:extLst>
                    <a:ext uri="{9D8B030D-6E8A-4147-A177-3AD203B41FA5}">
                      <a16:colId xmlns:a16="http://schemas.microsoft.com/office/drawing/2014/main" val="20003"/>
                    </a:ext>
                  </a:extLst>
                </a:gridCol>
                <a:gridCol w="799614">
                  <a:extLst>
                    <a:ext uri="{9D8B030D-6E8A-4147-A177-3AD203B41FA5}">
                      <a16:colId xmlns:a16="http://schemas.microsoft.com/office/drawing/2014/main" val="20004"/>
                    </a:ext>
                  </a:extLst>
                </a:gridCol>
                <a:gridCol w="837690">
                  <a:extLst>
                    <a:ext uri="{9D8B030D-6E8A-4147-A177-3AD203B41FA5}">
                      <a16:colId xmlns:a16="http://schemas.microsoft.com/office/drawing/2014/main" val="20005"/>
                    </a:ext>
                  </a:extLst>
                </a:gridCol>
              </a:tblGrid>
              <a:tr h="200025">
                <a:tc>
                  <a:txBody>
                    <a:bodyPr/>
                    <a:lstStyle/>
                    <a:p>
                      <a:pPr algn="ctr" fontAlgn="b"/>
                      <a:r>
                        <a:rPr lang="es-MX" sz="1600" u="none" strike="noStrike" dirty="0">
                          <a:effectLst/>
                        </a:rPr>
                        <a:t> </a:t>
                      </a:r>
                      <a:endParaRPr lang="es-MX" sz="1600" b="0" i="0" u="none" strike="noStrike" dirty="0">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solidFill>
                            <a:srgbClr val="FF0000"/>
                          </a:solidFill>
                          <a:effectLst/>
                        </a:rPr>
                        <a:t>5</a:t>
                      </a:r>
                      <a:endParaRPr lang="es-MX" sz="1600" b="1" i="0" u="none" strike="noStrike">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solidFill>
                            <a:srgbClr val="FF0000"/>
                          </a:solidFill>
                          <a:effectLst/>
                        </a:rPr>
                        <a:t>6</a:t>
                      </a:r>
                      <a:endParaRPr lang="es-MX" sz="16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 </a:t>
                      </a:r>
                      <a:endParaRPr lang="es-MX" sz="1600" b="1" i="0" u="none" strike="noStrike">
                        <a:solidFill>
                          <a:srgbClr val="00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0025">
                <a:tc>
                  <a:txBody>
                    <a:bodyPr/>
                    <a:lstStyle/>
                    <a:p>
                      <a:pPr algn="ctr" fontAlgn="b"/>
                      <a:endParaRPr lang="es-MX" sz="1600" b="0" i="0" u="none" strike="noStrike">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4</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025">
                <a:tc>
                  <a:txBody>
                    <a:bodyPr/>
                    <a:lstStyle/>
                    <a:p>
                      <a:pPr algn="ctr" fontAlgn="ctr"/>
                      <a:r>
                        <a:rPr lang="es-MX" sz="1800" u="none" strike="noStrike" dirty="0">
                          <a:effectLst/>
                        </a:rPr>
                        <a:t>k3=</a:t>
                      </a:r>
                      <a:endParaRPr lang="es-MX" sz="1800" b="0" i="0" u="none" strike="noStrike" dirty="0">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0.800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0.400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2</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p>
                      <a:pPr algn="ctr" fontAlgn="ctr"/>
                      <a:r>
                        <a:rPr lang="es-MX" sz="1600" u="none" strike="noStrike">
                          <a:effectLst/>
                        </a:rPr>
                        <a:t> </a:t>
                      </a:r>
                      <a:endParaRPr lang="es-MX" sz="1600" b="0" i="0" u="none" strike="noStrike">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a:effectLst/>
                        </a:rPr>
                        <a:t>-0.240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0.096</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5</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025">
                <a:tc>
                  <a:txBody>
                    <a:bodyPr/>
                    <a:lstStyle/>
                    <a:p>
                      <a:pPr algn="ctr" fontAlgn="b"/>
                      <a:endParaRPr lang="es-MX" sz="1600" b="0" i="0" u="none" strike="noStrike">
                        <a:solidFill>
                          <a:srgbClr val="000000"/>
                        </a:solidFill>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0.240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rPr>
                        <a:t>0.400</a:t>
                      </a:r>
                      <a:endParaRPr lang="es-MX" sz="16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rPr>
                        <a:t>-0.240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rPr>
                        <a:t>0.800</a:t>
                      </a:r>
                      <a:endParaRPr lang="es-MX" sz="16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MX" sz="1600" u="none" strike="noStrike" dirty="0">
                          <a:solidFill>
                            <a:srgbClr val="FF0000"/>
                          </a:solidFill>
                          <a:effectLst/>
                        </a:rPr>
                        <a:t>6</a:t>
                      </a:r>
                      <a:endParaRPr lang="es-MX" sz="1600" b="1" i="0" u="none" strike="noStrike" dirty="0">
                        <a:solidFill>
                          <a:srgbClr val="FF0000"/>
                        </a:solidFill>
                        <a:effectLst/>
                        <a:latin typeface="Calibri" panose="020F0502020204030204" pitchFamily="34" charset="0"/>
                      </a:endParaRPr>
                    </a:p>
                  </a:txBody>
                  <a:tcPr marL="0" marR="0" marT="0" marB="0" anchor="b">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3" name="59 Corchetes"/>
          <p:cNvSpPr/>
          <p:nvPr/>
        </p:nvSpPr>
        <p:spPr>
          <a:xfrm>
            <a:off x="7073236" y="4824310"/>
            <a:ext cx="3384376" cy="1129865"/>
          </a:xfrm>
          <a:prstGeom prst="bracketPair">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24" name="Tabla 23"/>
              <p:cNvGraphicFramePr>
                <a:graphicFrameLocks noGrp="1"/>
              </p:cNvGraphicFramePr>
              <p:nvPr>
                <p:extLst>
                  <p:ext uri="{D42A27DB-BD31-4B8C-83A1-F6EECF244321}">
                    <p14:modId xmlns:p14="http://schemas.microsoft.com/office/powerpoint/2010/main" val="2741672429"/>
                  </p:ext>
                </p:extLst>
              </p:nvPr>
            </p:nvGraphicFramePr>
            <p:xfrm>
              <a:off x="7794610" y="2078817"/>
              <a:ext cx="3874150" cy="2329180"/>
            </p:xfrm>
            <a:graphic>
              <a:graphicData uri="http://schemas.openxmlformats.org/drawingml/2006/table">
                <a:tbl>
                  <a:tblPr firstRow="1" bandRow="1">
                    <a:tableStyleId>{2D5ABB26-0587-4C30-8999-92F81FD0307C}</a:tableStyleId>
                  </a:tblPr>
                  <a:tblGrid>
                    <a:gridCol w="90958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60309">
                      <a:extLst>
                        <a:ext uri="{9D8B030D-6E8A-4147-A177-3AD203B41FA5}">
                          <a16:colId xmlns:a16="http://schemas.microsoft.com/office/drawing/2014/main" val="20004"/>
                        </a:ext>
                      </a:extLst>
                    </a:gridCol>
                  </a:tblGrid>
                  <a:tr h="318962">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𝑵</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𝒚</m:t>
                                    </m:r>
                                    <m:r>
                                      <a:rPr lang="es-MX" sz="1600" smtClean="0">
                                        <a:latin typeface="Cambria Math" panose="02040503050406030204" pitchFamily="18" charset="0"/>
                                      </a:rPr>
                                      <m:t>′</m:t>
                                    </m:r>
                                  </m:sub>
                                </m:sSub>
                              </m:oMath>
                            </m:oMathPara>
                          </a14:m>
                          <a:endParaRPr lang="es-MX"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𝑭</m:t>
                                    </m:r>
                                  </m:e>
                                  <m:sub>
                                    <m:r>
                                      <a:rPr lang="es-MX" sz="1600" smtClean="0">
                                        <a:latin typeface="Cambria Math" panose="02040503050406030204" pitchFamily="18" charset="0"/>
                                      </a:rPr>
                                      <m:t>𝒛</m:t>
                                    </m:r>
                                    <m:r>
                                      <a:rPr lang="es-MX" sz="1600" smtClean="0">
                                        <a:latin typeface="Cambria Math" panose="02040503050406030204" pitchFamily="18" charset="0"/>
                                      </a:rPr>
                                      <m:t>′</m:t>
                                    </m:r>
                                  </m:sub>
                                </m:sSub>
                              </m:oMath>
                            </m:oMathPara>
                          </a14:m>
                          <a:endParaRPr lang="es-MX" sz="1600" dirty="0"/>
                        </a:p>
                      </a:txBody>
                      <a:tcPr anchor="ctr"/>
                    </a:tc>
                    <a:tc>
                      <a:txBody>
                        <a:bodyPr/>
                        <a:lstStyle/>
                        <a:p>
                          <a:pPr algn="ctr"/>
                          <a:endParaRPr lang="es-MX" dirty="0"/>
                        </a:p>
                      </a:txBody>
                      <a:tcPr anchor="ctr"/>
                    </a:tc>
                    <a:extLst>
                      <a:ext uri="{0D108BD9-81ED-4DB2-BD59-A6C34878D82A}">
                        <a16:rowId xmlns:a16="http://schemas.microsoft.com/office/drawing/2014/main" val="10000"/>
                      </a:ext>
                    </a:extLst>
                  </a:tr>
                  <a:tr h="457651">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1"/>
                      </a:ext>
                    </a:extLst>
                  </a:tr>
                  <a:tr h="360040">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𝑁𝑧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2"/>
                      </a:ext>
                    </a:extLst>
                  </a:tr>
                  <a:tr h="358319">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12</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3</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𝐹𝑦</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3"/>
                      </a:ext>
                    </a:extLst>
                  </a:tr>
                  <a:tr h="356598">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2</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s-MX" sz="1400" smtClean="0">
                                    <a:latin typeface="Cambria Math" panose="02040503050406030204" pitchFamily="18" charset="0"/>
                                  </a:rPr>
                                  <m:t>−</m:t>
                                </m:r>
                                <m:f>
                                  <m:fPr>
                                    <m:ctrlPr>
                                      <a:rPr lang="es-MX" sz="1400" i="1" smtClean="0">
                                        <a:latin typeface="Cambria Math" panose="02040503050406030204" pitchFamily="18" charset="0"/>
                                      </a:rPr>
                                    </m:ctrlPr>
                                  </m:fPr>
                                  <m:num>
                                    <m:r>
                                      <a:rPr lang="es-MX" sz="1400" smtClean="0">
                                        <a:latin typeface="Cambria Math" panose="02040503050406030204" pitchFamily="18" charset="0"/>
                                      </a:rPr>
                                      <m:t>6</m:t>
                                    </m:r>
                                    <m:r>
                                      <a:rPr lang="es-MX" sz="1400" smtClean="0">
                                        <a:latin typeface="Cambria Math" panose="02040503050406030204" pitchFamily="18" charset="0"/>
                                      </a:rPr>
                                      <m:t>𝐸𝐼</m:t>
                                    </m:r>
                                  </m:num>
                                  <m:den>
                                    <m:sSup>
                                      <m:sSupPr>
                                        <m:ctrlPr>
                                          <a:rPr lang="es-MX" sz="1400" i="1" smtClean="0">
                                            <a:latin typeface="Cambria Math" panose="02040503050406030204" pitchFamily="18" charset="0"/>
                                          </a:rPr>
                                        </m:ctrlPr>
                                      </m:sSupPr>
                                      <m:e>
                                        <m:r>
                                          <a:rPr lang="es-MX" sz="1400" smtClean="0">
                                            <a:latin typeface="Cambria Math" panose="02040503050406030204" pitchFamily="18" charset="0"/>
                                          </a:rPr>
                                          <m:t>𝐿</m:t>
                                        </m:r>
                                      </m:e>
                                      <m:sup>
                                        <m:r>
                                          <a:rPr lang="es-MX" sz="1400" smtClean="0">
                                            <a:latin typeface="Cambria Math" panose="02040503050406030204" pitchFamily="18" charset="0"/>
                                          </a:rPr>
                                          <m:t>2</m:t>
                                        </m:r>
                                      </m:sup>
                                    </m:sSup>
                                  </m:den>
                                </m:f>
                              </m:oMath>
                            </m:oMathPara>
                          </a14:m>
                          <a:endParaRPr lang="es-MX" sz="1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s-MX" sz="1400" i="1" smtClean="0">
                                        <a:latin typeface="Cambria Math" panose="02040503050406030204" pitchFamily="18" charset="0"/>
                                      </a:rPr>
                                    </m:ctrlPr>
                                  </m:fPr>
                                  <m:num>
                                    <m:r>
                                      <a:rPr lang="es-MX" sz="1400" smtClean="0">
                                        <a:latin typeface="Cambria Math" panose="02040503050406030204" pitchFamily="18" charset="0"/>
                                      </a:rPr>
                                      <m:t>4</m:t>
                                    </m:r>
                                    <m:r>
                                      <a:rPr lang="es-MX" sz="1400" smtClean="0">
                                        <a:latin typeface="Cambria Math" panose="02040503050406030204" pitchFamily="18" charset="0"/>
                                      </a:rPr>
                                      <m:t>𝐸𝐼</m:t>
                                    </m:r>
                                  </m:num>
                                  <m:den>
                                    <m:r>
                                      <a:rPr lang="es-MX" sz="1400" smtClean="0">
                                        <a:latin typeface="Cambria Math" panose="02040503050406030204" pitchFamily="18" charset="0"/>
                                      </a:rPr>
                                      <m:t>𝐿</m:t>
                                    </m:r>
                                  </m:den>
                                </m:f>
                              </m:oMath>
                            </m:oMathPara>
                          </a14:m>
                          <a:endParaRPr lang="es-MX" sz="1400" dirty="0"/>
                        </a:p>
                      </a:txBody>
                      <a:tcPr anchor="ctr"/>
                    </a:tc>
                    <a:tc>
                      <a:txBody>
                        <a:bodyPr/>
                        <a:lstStyle/>
                        <a:p>
                          <a:pPr algn="r"/>
                          <a14:m>
                            <m:oMathPara xmlns:m="http://schemas.openxmlformats.org/officeDocument/2006/math">
                              <m:oMathParaPr>
                                <m:jc m:val="centerGroup"/>
                              </m:oMathParaPr>
                              <m:oMath xmlns:m="http://schemas.openxmlformats.org/officeDocument/2006/math">
                                <m:sSub>
                                  <m:sSubPr>
                                    <m:ctrlPr>
                                      <a:rPr lang="es-MX" sz="1600" i="1" smtClean="0">
                                        <a:latin typeface="Cambria Math" panose="02040503050406030204" pitchFamily="18" charset="0"/>
                                      </a:rPr>
                                    </m:ctrlPr>
                                  </m:sSubPr>
                                  <m:e>
                                    <m:r>
                                      <a:rPr lang="es-MX" sz="1600" smtClean="0">
                                        <a:latin typeface="Cambria Math" panose="02040503050406030204" pitchFamily="18" charset="0"/>
                                      </a:rPr>
                                      <m:t>𝑑</m:t>
                                    </m:r>
                                  </m:e>
                                  <m:sub>
                                    <m:r>
                                      <a:rPr lang="es-MX" sz="1600" smtClean="0">
                                        <a:latin typeface="Cambria Math" panose="02040503050406030204" pitchFamily="18" charset="0"/>
                                      </a:rPr>
                                      <m:t>𝐹𝑧</m:t>
                                    </m:r>
                                    <m:r>
                                      <a:rPr lang="es-MX" sz="1600" smtClean="0">
                                        <a:latin typeface="Cambria Math" panose="02040503050406030204" pitchFamily="18" charset="0"/>
                                      </a:rPr>
                                      <m:t>′</m:t>
                                    </m:r>
                                  </m:sub>
                                </m:sSub>
                              </m:oMath>
                            </m:oMathPara>
                          </a14:m>
                          <a:endParaRPr lang="es-MX"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24" name="Tabla 23"/>
              <p:cNvGraphicFramePr>
                <a:graphicFrameLocks noGrp="1"/>
              </p:cNvGraphicFramePr>
              <p:nvPr>
                <p:extLst>
                  <p:ext uri="{D42A27DB-BD31-4B8C-83A1-F6EECF244321}">
                    <p14:modId xmlns:p14="http://schemas.microsoft.com/office/powerpoint/2010/main" val="2741672429"/>
                  </p:ext>
                </p:extLst>
              </p:nvPr>
            </p:nvGraphicFramePr>
            <p:xfrm>
              <a:off x="7794610" y="2078817"/>
              <a:ext cx="3874150" cy="2329180"/>
            </p:xfrm>
            <a:graphic>
              <a:graphicData uri="http://schemas.openxmlformats.org/drawingml/2006/table">
                <a:tbl>
                  <a:tblPr firstRow="1" bandRow="1">
                    <a:tableStyleId>{2D5ABB26-0587-4C30-8999-92F81FD0307C}</a:tableStyleId>
                  </a:tblPr>
                  <a:tblGrid>
                    <a:gridCol w="909585"/>
                    <a:gridCol w="792088"/>
                    <a:gridCol w="720080"/>
                    <a:gridCol w="792088"/>
                    <a:gridCol w="660309"/>
                  </a:tblGrid>
                  <a:tr h="365760">
                    <a:tc>
                      <a:txBody>
                        <a:bodyPr/>
                        <a:lstStyle/>
                        <a:p>
                          <a:endParaRPr lang="es-MX"/>
                        </a:p>
                      </a:txBody>
                      <a:tcPr anchor="ctr">
                        <a:blipFill rotWithShape="0">
                          <a:blip r:embed="rId10"/>
                          <a:stretch>
                            <a:fillRect r="-324667" b="-540000"/>
                          </a:stretch>
                        </a:blipFill>
                      </a:tcPr>
                    </a:tc>
                    <a:tc>
                      <a:txBody>
                        <a:bodyPr/>
                        <a:lstStyle/>
                        <a:p>
                          <a:endParaRPr lang="es-MX"/>
                        </a:p>
                      </a:txBody>
                      <a:tcPr anchor="ctr">
                        <a:blipFill rotWithShape="0">
                          <a:blip r:embed="rId10"/>
                          <a:stretch>
                            <a:fillRect l="-115385" r="-274615" b="-540000"/>
                          </a:stretch>
                        </a:blipFill>
                      </a:tcPr>
                    </a:tc>
                    <a:tc>
                      <a:txBody>
                        <a:bodyPr/>
                        <a:lstStyle/>
                        <a:p>
                          <a:endParaRPr lang="es-MX"/>
                        </a:p>
                      </a:txBody>
                      <a:tcPr anchor="ctr">
                        <a:blipFill rotWithShape="0">
                          <a:blip r:embed="rId10"/>
                          <a:stretch>
                            <a:fillRect l="-237288" r="-202542" b="-540000"/>
                          </a:stretch>
                        </a:blipFill>
                      </a:tcPr>
                    </a:tc>
                    <a:tc>
                      <a:txBody>
                        <a:bodyPr/>
                        <a:lstStyle/>
                        <a:p>
                          <a:endParaRPr lang="es-MX"/>
                        </a:p>
                      </a:txBody>
                      <a:tcPr anchor="ctr">
                        <a:blipFill rotWithShape="0">
                          <a:blip r:embed="rId10"/>
                          <a:stretch>
                            <a:fillRect l="-306154" r="-83846" b="-540000"/>
                          </a:stretch>
                        </a:blipFill>
                      </a:tcPr>
                    </a:tc>
                    <a:tc>
                      <a:txBody>
                        <a:bodyPr/>
                        <a:lstStyle/>
                        <a:p>
                          <a:pPr algn="ctr"/>
                          <a:endParaRPr lang="es-MX" dirty="0"/>
                        </a:p>
                      </a:txBody>
                      <a:tcPr anchor="ctr"/>
                    </a:tc>
                  </a:tr>
                  <a:tr h="490855">
                    <a:tc>
                      <a:txBody>
                        <a:bodyPr/>
                        <a:lstStyle/>
                        <a:p>
                          <a:endParaRPr lang="es-MX"/>
                        </a:p>
                      </a:txBody>
                      <a:tcPr anchor="ctr">
                        <a:blipFill rotWithShape="0">
                          <a:blip r:embed="rId10"/>
                          <a:stretch>
                            <a:fillRect t="-74074" r="-324667" b="-300000"/>
                          </a:stretch>
                        </a:blipFill>
                      </a:tcPr>
                    </a:tc>
                    <a:tc>
                      <a:txBody>
                        <a:bodyPr/>
                        <a:lstStyle/>
                        <a:p>
                          <a:endParaRPr lang="es-MX"/>
                        </a:p>
                      </a:txBody>
                      <a:tcPr anchor="ctr">
                        <a:blipFill rotWithShape="0">
                          <a:blip r:embed="rId10"/>
                          <a:stretch>
                            <a:fillRect l="-115385" t="-74074" r="-274615" b="-300000"/>
                          </a:stretch>
                        </a:blipFill>
                      </a:tcPr>
                    </a:tc>
                    <a:tc>
                      <a:txBody>
                        <a:bodyPr/>
                        <a:lstStyle/>
                        <a:p>
                          <a:endParaRPr lang="es-MX"/>
                        </a:p>
                      </a:txBody>
                      <a:tcPr anchor="ctr">
                        <a:blipFill rotWithShape="0">
                          <a:blip r:embed="rId10"/>
                          <a:stretch>
                            <a:fillRect l="-237288" t="-74074" r="-202542" b="-300000"/>
                          </a:stretch>
                        </a:blipFill>
                      </a:tcPr>
                    </a:tc>
                    <a:tc>
                      <a:txBody>
                        <a:bodyPr/>
                        <a:lstStyle/>
                        <a:p>
                          <a:endParaRPr lang="es-MX"/>
                        </a:p>
                      </a:txBody>
                      <a:tcPr anchor="ctr">
                        <a:blipFill rotWithShape="0">
                          <a:blip r:embed="rId10"/>
                          <a:stretch>
                            <a:fillRect l="-306154" t="-74074" r="-83846" b="-300000"/>
                          </a:stretch>
                        </a:blipFill>
                      </a:tcPr>
                    </a:tc>
                    <a:tc>
                      <a:txBody>
                        <a:bodyPr/>
                        <a:lstStyle/>
                        <a:p>
                          <a:endParaRPr lang="es-MX"/>
                        </a:p>
                      </a:txBody>
                      <a:tcPr anchor="ctr">
                        <a:blipFill rotWithShape="0">
                          <a:blip r:embed="rId10"/>
                          <a:stretch>
                            <a:fillRect l="-484404" t="-74074" b="-300000"/>
                          </a:stretch>
                        </a:blipFill>
                      </a:tcPr>
                    </a:tc>
                  </a:tr>
                  <a:tr h="490855">
                    <a:tc>
                      <a:txBody>
                        <a:bodyPr/>
                        <a:lstStyle/>
                        <a:p>
                          <a:endParaRPr lang="es-MX"/>
                        </a:p>
                      </a:txBody>
                      <a:tcPr anchor="ctr">
                        <a:blipFill rotWithShape="0">
                          <a:blip r:embed="rId10"/>
                          <a:stretch>
                            <a:fillRect t="-174074" r="-324667" b="-200000"/>
                          </a:stretch>
                        </a:blipFill>
                      </a:tcPr>
                    </a:tc>
                    <a:tc>
                      <a:txBody>
                        <a:bodyPr/>
                        <a:lstStyle/>
                        <a:p>
                          <a:endParaRPr lang="es-MX"/>
                        </a:p>
                      </a:txBody>
                      <a:tcPr anchor="ctr">
                        <a:blipFill rotWithShape="0">
                          <a:blip r:embed="rId10"/>
                          <a:stretch>
                            <a:fillRect l="-115385" t="-174074" r="-274615" b="-200000"/>
                          </a:stretch>
                        </a:blipFill>
                      </a:tcPr>
                    </a:tc>
                    <a:tc>
                      <a:txBody>
                        <a:bodyPr/>
                        <a:lstStyle/>
                        <a:p>
                          <a:endParaRPr lang="es-MX"/>
                        </a:p>
                      </a:txBody>
                      <a:tcPr anchor="ctr">
                        <a:blipFill rotWithShape="0">
                          <a:blip r:embed="rId10"/>
                          <a:stretch>
                            <a:fillRect l="-237288" t="-174074" r="-202542" b="-200000"/>
                          </a:stretch>
                        </a:blipFill>
                      </a:tcPr>
                    </a:tc>
                    <a:tc>
                      <a:txBody>
                        <a:bodyPr/>
                        <a:lstStyle/>
                        <a:p>
                          <a:endParaRPr lang="es-MX"/>
                        </a:p>
                      </a:txBody>
                      <a:tcPr anchor="ctr">
                        <a:blipFill rotWithShape="0">
                          <a:blip r:embed="rId10"/>
                          <a:stretch>
                            <a:fillRect l="-306154" t="-174074" r="-83846" b="-200000"/>
                          </a:stretch>
                        </a:blipFill>
                      </a:tcPr>
                    </a:tc>
                    <a:tc>
                      <a:txBody>
                        <a:bodyPr/>
                        <a:lstStyle/>
                        <a:p>
                          <a:endParaRPr lang="es-MX"/>
                        </a:p>
                      </a:txBody>
                      <a:tcPr anchor="ctr">
                        <a:blipFill rotWithShape="0">
                          <a:blip r:embed="rId10"/>
                          <a:stretch>
                            <a:fillRect l="-484404" t="-174074" b="-200000"/>
                          </a:stretch>
                        </a:blipFill>
                      </a:tcPr>
                    </a:tc>
                  </a:tr>
                  <a:tr h="490855">
                    <a:tc>
                      <a:txBody>
                        <a:bodyPr/>
                        <a:lstStyle/>
                        <a:p>
                          <a:endParaRPr lang="es-MX"/>
                        </a:p>
                      </a:txBody>
                      <a:tcPr anchor="ctr">
                        <a:blipFill rotWithShape="0">
                          <a:blip r:embed="rId10"/>
                          <a:stretch>
                            <a:fillRect t="-277500" r="-324667" b="-102500"/>
                          </a:stretch>
                        </a:blipFill>
                      </a:tcPr>
                    </a:tc>
                    <a:tc>
                      <a:txBody>
                        <a:bodyPr/>
                        <a:lstStyle/>
                        <a:p>
                          <a:endParaRPr lang="es-MX"/>
                        </a:p>
                      </a:txBody>
                      <a:tcPr anchor="ctr">
                        <a:blipFill rotWithShape="0">
                          <a:blip r:embed="rId10"/>
                          <a:stretch>
                            <a:fillRect l="-115385" t="-277500" r="-274615" b="-102500"/>
                          </a:stretch>
                        </a:blipFill>
                      </a:tcPr>
                    </a:tc>
                    <a:tc>
                      <a:txBody>
                        <a:bodyPr/>
                        <a:lstStyle/>
                        <a:p>
                          <a:endParaRPr lang="es-MX"/>
                        </a:p>
                      </a:txBody>
                      <a:tcPr anchor="ctr">
                        <a:blipFill rotWithShape="0">
                          <a:blip r:embed="rId10"/>
                          <a:stretch>
                            <a:fillRect l="-237288" t="-277500" r="-202542" b="-102500"/>
                          </a:stretch>
                        </a:blipFill>
                      </a:tcPr>
                    </a:tc>
                    <a:tc>
                      <a:txBody>
                        <a:bodyPr/>
                        <a:lstStyle/>
                        <a:p>
                          <a:endParaRPr lang="es-MX"/>
                        </a:p>
                      </a:txBody>
                      <a:tcPr anchor="ctr">
                        <a:blipFill rotWithShape="0">
                          <a:blip r:embed="rId10"/>
                          <a:stretch>
                            <a:fillRect l="-306154" t="-277500" r="-83846" b="-102500"/>
                          </a:stretch>
                        </a:blipFill>
                      </a:tcPr>
                    </a:tc>
                    <a:tc>
                      <a:txBody>
                        <a:bodyPr/>
                        <a:lstStyle/>
                        <a:p>
                          <a:endParaRPr lang="es-MX"/>
                        </a:p>
                      </a:txBody>
                      <a:tcPr anchor="ctr">
                        <a:blipFill rotWithShape="0">
                          <a:blip r:embed="rId10"/>
                          <a:stretch>
                            <a:fillRect l="-484404" t="-277500" b="-102500"/>
                          </a:stretch>
                        </a:blipFill>
                      </a:tcPr>
                    </a:tc>
                  </a:tr>
                  <a:tr h="490855">
                    <a:tc>
                      <a:txBody>
                        <a:bodyPr/>
                        <a:lstStyle/>
                        <a:p>
                          <a:endParaRPr lang="es-MX"/>
                        </a:p>
                      </a:txBody>
                      <a:tcPr anchor="ctr">
                        <a:blipFill rotWithShape="0">
                          <a:blip r:embed="rId10"/>
                          <a:stretch>
                            <a:fillRect t="-372840" r="-324667" b="-1235"/>
                          </a:stretch>
                        </a:blipFill>
                      </a:tcPr>
                    </a:tc>
                    <a:tc>
                      <a:txBody>
                        <a:bodyPr/>
                        <a:lstStyle/>
                        <a:p>
                          <a:endParaRPr lang="es-MX"/>
                        </a:p>
                      </a:txBody>
                      <a:tcPr anchor="ctr">
                        <a:blipFill rotWithShape="0">
                          <a:blip r:embed="rId10"/>
                          <a:stretch>
                            <a:fillRect l="-115385" t="-372840" r="-274615" b="-1235"/>
                          </a:stretch>
                        </a:blipFill>
                      </a:tcPr>
                    </a:tc>
                    <a:tc>
                      <a:txBody>
                        <a:bodyPr/>
                        <a:lstStyle/>
                        <a:p>
                          <a:endParaRPr lang="es-MX"/>
                        </a:p>
                      </a:txBody>
                      <a:tcPr anchor="ctr">
                        <a:blipFill rotWithShape="0">
                          <a:blip r:embed="rId10"/>
                          <a:stretch>
                            <a:fillRect l="-237288" t="-372840" r="-202542" b="-1235"/>
                          </a:stretch>
                        </a:blipFill>
                      </a:tcPr>
                    </a:tc>
                    <a:tc>
                      <a:txBody>
                        <a:bodyPr/>
                        <a:lstStyle/>
                        <a:p>
                          <a:endParaRPr lang="es-MX"/>
                        </a:p>
                      </a:txBody>
                      <a:tcPr anchor="ctr">
                        <a:blipFill rotWithShape="0">
                          <a:blip r:embed="rId10"/>
                          <a:stretch>
                            <a:fillRect l="-306154" t="-372840" r="-83846" b="-1235"/>
                          </a:stretch>
                        </a:blipFill>
                      </a:tcPr>
                    </a:tc>
                    <a:tc>
                      <a:txBody>
                        <a:bodyPr/>
                        <a:lstStyle/>
                        <a:p>
                          <a:endParaRPr lang="es-MX"/>
                        </a:p>
                      </a:txBody>
                      <a:tcPr anchor="ctr">
                        <a:blipFill rotWithShape="0">
                          <a:blip r:embed="rId10"/>
                          <a:stretch>
                            <a:fillRect l="-484404" t="-372840" b="-1235"/>
                          </a:stretch>
                        </a:blipFill>
                      </a:tcPr>
                    </a:tc>
                  </a:tr>
                </a:tbl>
              </a:graphicData>
            </a:graphic>
          </p:graphicFrame>
        </mc:Fallback>
      </mc:AlternateContent>
      <p:sp>
        <p:nvSpPr>
          <p:cNvPr id="25" name="41 Corchetes"/>
          <p:cNvSpPr/>
          <p:nvPr/>
        </p:nvSpPr>
        <p:spPr>
          <a:xfrm>
            <a:off x="7794610" y="2418730"/>
            <a:ext cx="3241408" cy="2062972"/>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6" name="41 Corchetes"/>
          <p:cNvSpPr/>
          <p:nvPr/>
        </p:nvSpPr>
        <p:spPr>
          <a:xfrm>
            <a:off x="11116030" y="2418730"/>
            <a:ext cx="479459" cy="1944216"/>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graphicFrame>
            <p:nvGraphicFramePr>
              <p:cNvPr id="28" name="Tabla 27"/>
              <p:cNvGraphicFramePr>
                <a:graphicFrameLocks noGrp="1"/>
              </p:cNvGraphicFramePr>
              <p:nvPr>
                <p:extLst>
                  <p:ext uri="{D42A27DB-BD31-4B8C-83A1-F6EECF244321}">
                    <p14:modId xmlns:p14="http://schemas.microsoft.com/office/powerpoint/2010/main" val="113833338"/>
                  </p:ext>
                </p:extLst>
              </p:nvPr>
            </p:nvGraphicFramePr>
            <p:xfrm>
              <a:off x="7132930" y="2490736"/>
              <a:ext cx="515829" cy="1879948"/>
            </p:xfrm>
            <a:graphic>
              <a:graphicData uri="http://schemas.openxmlformats.org/drawingml/2006/table">
                <a:tbl>
                  <a:tblPr firstRow="1" bandRow="1">
                    <a:tableStyleId>{2D5ABB26-0587-4C30-8999-92F81FD0307C}</a:tableStyleId>
                  </a:tblPr>
                  <a:tblGrid>
                    <a:gridCol w="515829">
                      <a:extLst>
                        <a:ext uri="{9D8B030D-6E8A-4147-A177-3AD203B41FA5}">
                          <a16:colId xmlns:a16="http://schemas.microsoft.com/office/drawing/2014/main" val="20000"/>
                        </a:ext>
                      </a:extLst>
                    </a:gridCol>
                  </a:tblGrid>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0"/>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𝑞𝑁𝑧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1"/>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𝑞𝐹𝑦</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2"/>
                      </a:ext>
                    </a:extLst>
                  </a:tr>
                  <a:tr h="469987">
                    <a:tc>
                      <a:txBody>
                        <a:bodyPr/>
                        <a:lstStyle/>
                        <a:p>
                          <a:pPr algn="ct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𝑞𝐹𝑧</m:t>
                                </m:r>
                                <m:r>
                                  <a:rPr lang="es-MX" sz="1400" b="0" smtClean="0">
                                    <a:latin typeface="Cambria Math" panose="02040503050406030204" pitchFamily="18" charset="0"/>
                                  </a:rPr>
                                  <m:t>′</m:t>
                                </m:r>
                              </m:oMath>
                            </m:oMathPara>
                          </a14:m>
                          <a:endParaRPr lang="es-MX" sz="14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28" name="Tabla 27"/>
              <p:cNvGraphicFramePr>
                <a:graphicFrameLocks noGrp="1"/>
              </p:cNvGraphicFramePr>
              <p:nvPr>
                <p:extLst>
                  <p:ext uri="{D42A27DB-BD31-4B8C-83A1-F6EECF244321}">
                    <p14:modId xmlns:p14="http://schemas.microsoft.com/office/powerpoint/2010/main" val="113833338"/>
                  </p:ext>
                </p:extLst>
              </p:nvPr>
            </p:nvGraphicFramePr>
            <p:xfrm>
              <a:off x="7132930" y="2490736"/>
              <a:ext cx="515829" cy="1879948"/>
            </p:xfrm>
            <a:graphic>
              <a:graphicData uri="http://schemas.openxmlformats.org/drawingml/2006/table">
                <a:tbl>
                  <a:tblPr firstRow="1" bandRow="1">
                    <a:tableStyleId>{2D5ABB26-0587-4C30-8999-92F81FD0307C}</a:tableStyleId>
                  </a:tblPr>
                  <a:tblGrid>
                    <a:gridCol w="515829"/>
                  </a:tblGrid>
                  <a:tr h="469987">
                    <a:tc>
                      <a:txBody>
                        <a:bodyPr/>
                        <a:lstStyle/>
                        <a:p>
                          <a:endParaRPr lang="es-MX"/>
                        </a:p>
                      </a:txBody>
                      <a:tcPr anchor="ctr">
                        <a:blipFill rotWithShape="0">
                          <a:blip r:embed="rId11"/>
                          <a:stretch>
                            <a:fillRect b="-301299"/>
                          </a:stretch>
                        </a:blipFill>
                      </a:tcPr>
                    </a:tc>
                  </a:tr>
                  <a:tr h="469987">
                    <a:tc>
                      <a:txBody>
                        <a:bodyPr/>
                        <a:lstStyle/>
                        <a:p>
                          <a:endParaRPr lang="es-MX"/>
                        </a:p>
                      </a:txBody>
                      <a:tcPr anchor="ctr">
                        <a:blipFill rotWithShape="0">
                          <a:blip r:embed="rId11"/>
                          <a:stretch>
                            <a:fillRect t="-98718" b="-197436"/>
                          </a:stretch>
                        </a:blipFill>
                      </a:tcPr>
                    </a:tc>
                  </a:tr>
                  <a:tr h="469987">
                    <a:tc>
                      <a:txBody>
                        <a:bodyPr/>
                        <a:lstStyle/>
                        <a:p>
                          <a:endParaRPr lang="es-MX"/>
                        </a:p>
                      </a:txBody>
                      <a:tcPr anchor="ctr">
                        <a:blipFill rotWithShape="0">
                          <a:blip r:embed="rId11"/>
                          <a:stretch>
                            <a:fillRect t="-201299" b="-100000"/>
                          </a:stretch>
                        </a:blipFill>
                      </a:tcPr>
                    </a:tc>
                  </a:tr>
                  <a:tr h="469987">
                    <a:tc>
                      <a:txBody>
                        <a:bodyPr/>
                        <a:lstStyle/>
                        <a:p>
                          <a:endParaRPr lang="es-MX"/>
                        </a:p>
                      </a:txBody>
                      <a:tcPr anchor="ctr">
                        <a:blipFill rotWithShape="0">
                          <a:blip r:embed="rId11"/>
                          <a:stretch>
                            <a:fillRect t="-301299"/>
                          </a:stretch>
                        </a:blipFill>
                      </a:tcPr>
                    </a:tc>
                  </a:tr>
                </a:tbl>
              </a:graphicData>
            </a:graphic>
          </p:graphicFrame>
        </mc:Fallback>
      </mc:AlternateContent>
      <p:sp>
        <p:nvSpPr>
          <p:cNvPr id="29" name="CuadroTexto 28"/>
          <p:cNvSpPr txBox="1"/>
          <p:nvPr/>
        </p:nvSpPr>
        <p:spPr>
          <a:xfrm>
            <a:off x="7489718" y="3236949"/>
            <a:ext cx="304892" cy="307777"/>
          </a:xfrm>
          <a:prstGeom prst="rect">
            <a:avLst/>
          </a:prstGeom>
          <a:noFill/>
        </p:spPr>
        <p:txBody>
          <a:bodyPr wrap="none" rtlCol="0">
            <a:spAutoFit/>
          </a:bodyPr>
          <a:lstStyle/>
          <a:p>
            <a:r>
              <a:rPr lang="x-none" sz="1400" dirty="0"/>
              <a:t>=</a:t>
            </a:r>
          </a:p>
        </p:txBody>
      </p:sp>
      <p:graphicFrame>
        <p:nvGraphicFramePr>
          <p:cNvPr id="31" name="Objeto 30"/>
          <p:cNvGraphicFramePr>
            <a:graphicFrameLocks noChangeAspect="1"/>
          </p:cNvGraphicFramePr>
          <p:nvPr>
            <p:extLst>
              <p:ext uri="{D42A27DB-BD31-4B8C-83A1-F6EECF244321}">
                <p14:modId xmlns:p14="http://schemas.microsoft.com/office/powerpoint/2010/main" val="126194700"/>
              </p:ext>
            </p:extLst>
          </p:nvPr>
        </p:nvGraphicFramePr>
        <p:xfrm>
          <a:off x="464619" y="1598670"/>
          <a:ext cx="6316464" cy="2221342"/>
        </p:xfrm>
        <a:graphic>
          <a:graphicData uri="http://schemas.openxmlformats.org/presentationml/2006/ole">
            <mc:AlternateContent xmlns:mc="http://schemas.openxmlformats.org/markup-compatibility/2006">
              <mc:Choice xmlns:v="urn:schemas-microsoft-com:vml" Requires="v">
                <p:oleObj spid="_x0000_s7290" name="AutoCAD Drawing" r:id="rId12" imgW="10782360" imgH="4619520" progId="AutoCAD.Drawing.18">
                  <p:embed/>
                </p:oleObj>
              </mc:Choice>
              <mc:Fallback>
                <p:oleObj name="AutoCAD Drawing" r:id="rId12" imgW="10782360" imgH="4619520" progId="AutoCAD.Drawing.18">
                  <p:embed/>
                  <p:pic>
                    <p:nvPicPr>
                      <p:cNvPr id="0" name=""/>
                      <p:cNvPicPr/>
                      <p:nvPr/>
                    </p:nvPicPr>
                    <p:blipFill>
                      <a:blip r:embed="rId13"/>
                      <a:stretch>
                        <a:fillRect/>
                      </a:stretch>
                    </p:blipFill>
                    <p:spPr>
                      <a:xfrm>
                        <a:off x="464619" y="1598670"/>
                        <a:ext cx="6316464" cy="2221342"/>
                      </a:xfrm>
                      <a:prstGeom prst="rect">
                        <a:avLst/>
                      </a:prstGeom>
                    </p:spPr>
                  </p:pic>
                </p:oleObj>
              </mc:Fallback>
            </mc:AlternateContent>
          </a:graphicData>
        </a:graphic>
      </p:graphicFrame>
      <p:graphicFrame>
        <p:nvGraphicFramePr>
          <p:cNvPr id="32" name="Objeto 31"/>
          <p:cNvGraphicFramePr>
            <a:graphicFrameLocks noChangeAspect="1"/>
          </p:cNvGraphicFramePr>
          <p:nvPr>
            <p:extLst>
              <p:ext uri="{D42A27DB-BD31-4B8C-83A1-F6EECF244321}">
                <p14:modId xmlns:p14="http://schemas.microsoft.com/office/powerpoint/2010/main" val="3370636288"/>
              </p:ext>
            </p:extLst>
          </p:nvPr>
        </p:nvGraphicFramePr>
        <p:xfrm>
          <a:off x="355600" y="3581796"/>
          <a:ext cx="5815926" cy="2130051"/>
        </p:xfrm>
        <a:graphic>
          <a:graphicData uri="http://schemas.openxmlformats.org/presentationml/2006/ole">
            <mc:AlternateContent xmlns:mc="http://schemas.openxmlformats.org/markup-compatibility/2006">
              <mc:Choice xmlns:v="urn:schemas-microsoft-com:vml" Requires="v">
                <p:oleObj spid="_x0000_s7291" name="AutoCAD Drawing" r:id="rId14" imgW="10782360" imgH="4619520" progId="AutoCAD.Drawing.18">
                  <p:embed/>
                </p:oleObj>
              </mc:Choice>
              <mc:Fallback>
                <p:oleObj name="AutoCAD Drawing" r:id="rId14" imgW="10782360" imgH="4619520" progId="AutoCAD.Drawing.18">
                  <p:embed/>
                  <p:pic>
                    <p:nvPicPr>
                      <p:cNvPr id="0" name=""/>
                      <p:cNvPicPr/>
                      <p:nvPr/>
                    </p:nvPicPr>
                    <p:blipFill>
                      <a:blip r:embed="rId15"/>
                      <a:stretch>
                        <a:fillRect/>
                      </a:stretch>
                    </p:blipFill>
                    <p:spPr>
                      <a:xfrm>
                        <a:off x="355600" y="3581796"/>
                        <a:ext cx="5815926" cy="2130051"/>
                      </a:xfrm>
                      <a:prstGeom prst="rect">
                        <a:avLst/>
                      </a:prstGeom>
                    </p:spPr>
                  </p:pic>
                </p:oleObj>
              </mc:Fallback>
            </mc:AlternateContent>
          </a:graphicData>
        </a:graphic>
      </p:graphicFrame>
    </p:spTree>
    <p:extLst>
      <p:ext uri="{BB962C8B-B14F-4D97-AF65-F5344CB8AC3E}">
        <p14:creationId xmlns:p14="http://schemas.microsoft.com/office/powerpoint/2010/main" val="2787002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3093</TotalTime>
  <Words>3255</Words>
  <Application>Microsoft Office PowerPoint</Application>
  <PresentationFormat>Panorámica</PresentationFormat>
  <Paragraphs>1389</Paragraphs>
  <Slides>39</Slides>
  <Notes>29</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9" baseType="lpstr">
      <vt:lpstr>Arial</vt:lpstr>
      <vt:lpstr>Calibri</vt:lpstr>
      <vt:lpstr>Cambria Math</vt:lpstr>
      <vt:lpstr>Comic Sans MS</vt:lpstr>
      <vt:lpstr>Times New Roman</vt:lpstr>
      <vt:lpstr>Tw Cen MT</vt:lpstr>
      <vt:lpstr>Wingdings</vt:lpstr>
      <vt:lpstr>Wingdings 2</vt:lpstr>
      <vt:lpstr>Intermedio</vt:lpstr>
      <vt:lpstr>AutoCAD Drawing</vt:lpstr>
      <vt:lpstr>Análisis estructural avanzado  INGENIERÍA CIVIL    DOCENTE:  M.C. ANTONIO DANIEL MARTÍNEZ DIBENE  UNIDAD III: RIGIDECES  TEMA: VIGAS</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Edgar PC</dc:creator>
  <cp:lastModifiedBy>Usuario</cp:lastModifiedBy>
  <cp:revision>236</cp:revision>
  <dcterms:created xsi:type="dcterms:W3CDTF">2015-05-13T01:18:38Z</dcterms:created>
  <dcterms:modified xsi:type="dcterms:W3CDTF">2023-11-22T01:02:06Z</dcterms:modified>
</cp:coreProperties>
</file>