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1" r:id="rId3"/>
    <p:sldId id="389" r:id="rId4"/>
    <p:sldId id="390" r:id="rId5"/>
    <p:sldId id="391" r:id="rId6"/>
    <p:sldId id="392" r:id="rId7"/>
    <p:sldId id="393" r:id="rId8"/>
    <p:sldId id="394" r:id="rId9"/>
    <p:sldId id="415" r:id="rId10"/>
    <p:sldId id="395" r:id="rId11"/>
    <p:sldId id="396" r:id="rId12"/>
    <p:sldId id="397" r:id="rId13"/>
    <p:sldId id="398" r:id="rId14"/>
    <p:sldId id="399" r:id="rId15"/>
    <p:sldId id="400" r:id="rId16"/>
    <p:sldId id="262" r:id="rId17"/>
    <p:sldId id="365" r:id="rId18"/>
    <p:sldId id="387" r:id="rId19"/>
    <p:sldId id="366" r:id="rId20"/>
    <p:sldId id="368" r:id="rId21"/>
    <p:sldId id="388" r:id="rId22"/>
    <p:sldId id="372" r:id="rId23"/>
    <p:sldId id="385" r:id="rId24"/>
    <p:sldId id="383" r:id="rId25"/>
    <p:sldId id="384" r:id="rId26"/>
    <p:sldId id="401" r:id="rId27"/>
    <p:sldId id="402" r:id="rId28"/>
    <p:sldId id="403" r:id="rId29"/>
    <p:sldId id="404" r:id="rId30"/>
    <p:sldId id="405" r:id="rId31"/>
    <p:sldId id="406" r:id="rId32"/>
    <p:sldId id="407" r:id="rId33"/>
    <p:sldId id="408" r:id="rId34"/>
    <p:sldId id="409" r:id="rId35"/>
    <p:sldId id="410" r:id="rId36"/>
    <p:sldId id="411" r:id="rId37"/>
    <p:sldId id="412" r:id="rId38"/>
    <p:sldId id="413" r:id="rId39"/>
    <p:sldId id="414" r:id="rId40"/>
    <p:sldId id="364" r:id="rId4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434" autoAdjust="0"/>
  </p:normalViewPr>
  <p:slideViewPr>
    <p:cSldViewPr>
      <p:cViewPr varScale="1">
        <p:scale>
          <a:sx n="86" d="100"/>
          <a:sy n="86" d="100"/>
        </p:scale>
        <p:origin x="490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slide" Target="../slides/slide16.xml"/><Relationship Id="rId1" Type="http://schemas.openxmlformats.org/officeDocument/2006/relationships/slide" Target="../slides/slide3.xml"/><Relationship Id="rId5" Type="http://schemas.openxmlformats.org/officeDocument/2006/relationships/slide" Target="../slides/slide39.xml"/><Relationship Id="rId4" Type="http://schemas.openxmlformats.org/officeDocument/2006/relationships/slide" Target="../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D0246-A7E9-41F1-921B-6161F7F5D79E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92741B2-ED22-456F-BA7F-2C1E56FF6E2D}">
      <dgm:prSet phldrT="[Texto]"/>
      <dgm:spPr/>
      <dgm:t>
        <a:bodyPr/>
        <a:lstStyle/>
        <a:p>
          <a:r>
            <a:rPr lang="es-MX" dirty="0">
              <a:hlinkClick xmlns:r="http://schemas.openxmlformats.org/officeDocument/2006/relationships" r:id="rId1" action="ppaction://hlinksldjump"/>
            </a:rPr>
            <a:t>Marco Empotrado - Empotrado</a:t>
          </a:r>
          <a:endParaRPr lang="es-MX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2A0AC141-18C3-4211-9C53-1A0FD7E23083}" type="parTrans" cxnId="{3DDB3C60-B949-48D4-8D83-EC7A39CDB2D7}">
      <dgm:prSet/>
      <dgm:spPr/>
      <dgm:t>
        <a:bodyPr/>
        <a:lstStyle/>
        <a:p>
          <a:endParaRPr lang="es-MX"/>
        </a:p>
      </dgm:t>
    </dgm:pt>
    <dgm:pt modelId="{DA4A4296-C73B-446E-8D47-333BEA985F0B}" type="sibTrans" cxnId="{3DDB3C60-B949-48D4-8D83-EC7A39CDB2D7}">
      <dgm:prSet/>
      <dgm:spPr/>
      <dgm:t>
        <a:bodyPr/>
        <a:lstStyle/>
        <a:p>
          <a:endParaRPr lang="es-MX"/>
        </a:p>
      </dgm:t>
    </dgm:pt>
    <dgm:pt modelId="{057F5793-DDDF-42D0-93D5-A4ADB36099F4}">
      <dgm:prSet phldrT="[Texto]"/>
      <dgm:spPr/>
      <dgm:t>
        <a:bodyPr/>
        <a:lstStyle/>
        <a:p>
          <a:r>
            <a:rPr lang="es-MX" dirty="0">
              <a:hlinkClick xmlns:r="http://schemas.openxmlformats.org/officeDocument/2006/relationships" r:id="rId2" action="ppaction://hlinksldjump"/>
            </a:rPr>
            <a:t>Marco Articulado - Articulado</a:t>
          </a:r>
          <a:endParaRPr lang="es-MX" dirty="0"/>
        </a:p>
      </dgm:t>
    </dgm:pt>
    <dgm:pt modelId="{AEAC058C-65D5-4741-ACE3-AC335853E199}" type="parTrans" cxnId="{B417042C-1FFC-4B5D-B70D-79B5636EB994}">
      <dgm:prSet/>
      <dgm:spPr/>
      <dgm:t>
        <a:bodyPr/>
        <a:lstStyle/>
        <a:p>
          <a:endParaRPr lang="es-MX"/>
        </a:p>
      </dgm:t>
    </dgm:pt>
    <dgm:pt modelId="{4A7250F0-295A-4804-BDC7-D69F80521471}" type="sibTrans" cxnId="{B417042C-1FFC-4B5D-B70D-79B5636EB994}">
      <dgm:prSet/>
      <dgm:spPr/>
      <dgm:t>
        <a:bodyPr/>
        <a:lstStyle/>
        <a:p>
          <a:endParaRPr lang="es-MX"/>
        </a:p>
      </dgm:t>
    </dgm:pt>
    <dgm:pt modelId="{B00B7B53-B60F-4692-8744-7D3FAEF58744}">
      <dgm:prSet phldrT="[Texto]"/>
      <dgm:spPr/>
      <dgm:t>
        <a:bodyPr/>
        <a:lstStyle/>
        <a:p>
          <a:r>
            <a:rPr lang="es-MX" dirty="0">
              <a:hlinkClick xmlns:r="http://schemas.openxmlformats.org/officeDocument/2006/relationships" r:id="rId3" action="ppaction://hlinksldjump"/>
            </a:rPr>
            <a:t>Marco Articulado – Articulado con Carga puntual</a:t>
          </a:r>
          <a:endParaRPr lang="es-MX" dirty="0"/>
        </a:p>
      </dgm:t>
    </dgm:pt>
    <dgm:pt modelId="{EE815684-8B0D-4EAA-8A0C-F2B40E6AC57B}" type="parTrans" cxnId="{4CFC69E9-F449-45FF-BDAA-675082BC1B3A}">
      <dgm:prSet/>
      <dgm:spPr/>
      <dgm:t>
        <a:bodyPr/>
        <a:lstStyle/>
        <a:p>
          <a:endParaRPr lang="x-none"/>
        </a:p>
      </dgm:t>
    </dgm:pt>
    <dgm:pt modelId="{90B54FC0-057C-4525-8689-A9BF6527AA5A}" type="sibTrans" cxnId="{4CFC69E9-F449-45FF-BDAA-675082BC1B3A}">
      <dgm:prSet/>
      <dgm:spPr/>
      <dgm:t>
        <a:bodyPr/>
        <a:lstStyle/>
        <a:p>
          <a:endParaRPr lang="x-none"/>
        </a:p>
      </dgm:t>
    </dgm:pt>
    <dgm:pt modelId="{AAFD2E15-B8CA-4505-931D-4F748DE5286B}">
      <dgm:prSet phldrT="[Texto]"/>
      <dgm:spPr/>
      <dgm:t>
        <a:bodyPr/>
        <a:lstStyle/>
        <a:p>
          <a:r>
            <a:rPr lang="es-MX" dirty="0">
              <a:hlinkClick xmlns:r="http://schemas.openxmlformats.org/officeDocument/2006/relationships" r:id="rId4" action="ppaction://hlinksldjump"/>
            </a:rPr>
            <a:t>Conclusiones</a:t>
          </a:r>
          <a:endParaRPr lang="es-MX" dirty="0"/>
        </a:p>
      </dgm:t>
    </dgm:pt>
    <dgm:pt modelId="{13C417C8-85FE-4B26-A60D-AD3C27DA13E3}" type="parTrans" cxnId="{7ED0388F-59AB-4BB1-AA99-3F6F7CA2EA86}">
      <dgm:prSet/>
      <dgm:spPr/>
      <dgm:t>
        <a:bodyPr/>
        <a:lstStyle/>
        <a:p>
          <a:endParaRPr lang="es-MX"/>
        </a:p>
      </dgm:t>
    </dgm:pt>
    <dgm:pt modelId="{FBBEDF74-EA93-484A-ADD2-910C2F590D32}" type="sibTrans" cxnId="{7ED0388F-59AB-4BB1-AA99-3F6F7CA2EA86}">
      <dgm:prSet/>
      <dgm:spPr/>
      <dgm:t>
        <a:bodyPr/>
        <a:lstStyle/>
        <a:p>
          <a:endParaRPr lang="es-MX"/>
        </a:p>
      </dgm:t>
    </dgm:pt>
    <dgm:pt modelId="{67C474EE-CEB7-47B9-9A41-0B47430E83A8}">
      <dgm:prSet phldrT="[Texto]"/>
      <dgm:spPr/>
      <dgm:t>
        <a:bodyPr/>
        <a:lstStyle/>
        <a:p>
          <a:r>
            <a:rPr lang="es-MX" dirty="0">
              <a:hlinkClick xmlns:r="http://schemas.openxmlformats.org/officeDocument/2006/relationships" r:id="rId5" action="ppaction://hlinksldjump"/>
            </a:rPr>
            <a:t>Bibliografía</a:t>
          </a:r>
          <a:endParaRPr lang="es-MX" dirty="0"/>
        </a:p>
      </dgm:t>
    </dgm:pt>
    <dgm:pt modelId="{4BBFC9F8-41E4-4D8B-A255-0AB23619A5EE}" type="parTrans" cxnId="{65E43E80-DF89-49B7-BC39-6D40FB736CBF}">
      <dgm:prSet/>
      <dgm:spPr/>
      <dgm:t>
        <a:bodyPr/>
        <a:lstStyle/>
        <a:p>
          <a:endParaRPr lang="es-MX"/>
        </a:p>
      </dgm:t>
    </dgm:pt>
    <dgm:pt modelId="{41477B6F-49E1-44FE-B170-0F366B7AF5BA}" type="sibTrans" cxnId="{65E43E80-DF89-49B7-BC39-6D40FB736CBF}">
      <dgm:prSet/>
      <dgm:spPr/>
      <dgm:t>
        <a:bodyPr/>
        <a:lstStyle/>
        <a:p>
          <a:endParaRPr lang="es-MX"/>
        </a:p>
      </dgm:t>
    </dgm:pt>
    <dgm:pt modelId="{7E974F31-9196-4D1B-B41A-B700E8BD6287}" type="pres">
      <dgm:prSet presAssocID="{098D0246-A7E9-41F1-921B-6161F7F5D79E}" presName="linear" presStyleCnt="0">
        <dgm:presLayoutVars>
          <dgm:dir/>
          <dgm:animLvl val="lvl"/>
          <dgm:resizeHandles val="exact"/>
        </dgm:presLayoutVars>
      </dgm:prSet>
      <dgm:spPr/>
    </dgm:pt>
    <dgm:pt modelId="{21893ED2-C853-4E05-8D6D-B145E9BACBBF}" type="pres">
      <dgm:prSet presAssocID="{F92741B2-ED22-456F-BA7F-2C1E56FF6E2D}" presName="parentLin" presStyleCnt="0"/>
      <dgm:spPr/>
    </dgm:pt>
    <dgm:pt modelId="{45593D67-EBDC-4186-BB23-EB25B5CBA0A1}" type="pres">
      <dgm:prSet presAssocID="{F92741B2-ED22-456F-BA7F-2C1E56FF6E2D}" presName="parentLeftMargin" presStyleLbl="node1" presStyleIdx="0" presStyleCnt="5"/>
      <dgm:spPr/>
    </dgm:pt>
    <dgm:pt modelId="{337E3773-5BFA-4660-ADE5-172F2310D28B}" type="pres">
      <dgm:prSet presAssocID="{F92741B2-ED22-456F-BA7F-2C1E56FF6E2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0FB1F77-4597-43E9-8956-A9BC86531018}" type="pres">
      <dgm:prSet presAssocID="{F92741B2-ED22-456F-BA7F-2C1E56FF6E2D}" presName="negativeSpace" presStyleCnt="0"/>
      <dgm:spPr/>
    </dgm:pt>
    <dgm:pt modelId="{8589FBEC-2FB3-40BF-950A-7C7EC8A4F75B}" type="pres">
      <dgm:prSet presAssocID="{F92741B2-ED22-456F-BA7F-2C1E56FF6E2D}" presName="childText" presStyleLbl="conFgAcc1" presStyleIdx="0" presStyleCnt="5">
        <dgm:presLayoutVars>
          <dgm:bulletEnabled val="1"/>
        </dgm:presLayoutVars>
      </dgm:prSet>
      <dgm:spPr/>
    </dgm:pt>
    <dgm:pt modelId="{6AA81C9C-5DD5-4EB4-AC27-EA6856FA466D}" type="pres">
      <dgm:prSet presAssocID="{DA4A4296-C73B-446E-8D47-333BEA985F0B}" presName="spaceBetweenRectangles" presStyleCnt="0"/>
      <dgm:spPr/>
    </dgm:pt>
    <dgm:pt modelId="{5565AE61-2020-4EBE-A516-FFF7965F0640}" type="pres">
      <dgm:prSet presAssocID="{057F5793-DDDF-42D0-93D5-A4ADB36099F4}" presName="parentLin" presStyleCnt="0"/>
      <dgm:spPr/>
    </dgm:pt>
    <dgm:pt modelId="{3DFDE451-8F93-43B8-8928-856C7CA373DE}" type="pres">
      <dgm:prSet presAssocID="{057F5793-DDDF-42D0-93D5-A4ADB36099F4}" presName="parentLeftMargin" presStyleLbl="node1" presStyleIdx="0" presStyleCnt="5"/>
      <dgm:spPr/>
    </dgm:pt>
    <dgm:pt modelId="{EAC5E08F-4746-40C9-AD25-65CBA230D94D}" type="pres">
      <dgm:prSet presAssocID="{057F5793-DDDF-42D0-93D5-A4ADB36099F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A72561A-9CD7-45FD-BD1B-8BA1BD95B7AF}" type="pres">
      <dgm:prSet presAssocID="{057F5793-DDDF-42D0-93D5-A4ADB36099F4}" presName="negativeSpace" presStyleCnt="0"/>
      <dgm:spPr/>
    </dgm:pt>
    <dgm:pt modelId="{A40F5902-FA1D-47A6-B5B0-D9E9CB3F0CAC}" type="pres">
      <dgm:prSet presAssocID="{057F5793-DDDF-42D0-93D5-A4ADB36099F4}" presName="childText" presStyleLbl="conFgAcc1" presStyleIdx="1" presStyleCnt="5">
        <dgm:presLayoutVars>
          <dgm:bulletEnabled val="1"/>
        </dgm:presLayoutVars>
      </dgm:prSet>
      <dgm:spPr/>
    </dgm:pt>
    <dgm:pt modelId="{9BF6C473-0AAE-4307-B3A9-1BC04C115C7D}" type="pres">
      <dgm:prSet presAssocID="{4A7250F0-295A-4804-BDC7-D69F80521471}" presName="spaceBetweenRectangles" presStyleCnt="0"/>
      <dgm:spPr/>
    </dgm:pt>
    <dgm:pt modelId="{2AABCFBB-32F3-4708-A89D-069A28A7F426}" type="pres">
      <dgm:prSet presAssocID="{B00B7B53-B60F-4692-8744-7D3FAEF58744}" presName="parentLin" presStyleCnt="0"/>
      <dgm:spPr/>
    </dgm:pt>
    <dgm:pt modelId="{19234AB5-92FB-4CCF-BED3-F783A8334A02}" type="pres">
      <dgm:prSet presAssocID="{B00B7B53-B60F-4692-8744-7D3FAEF58744}" presName="parentLeftMargin" presStyleLbl="node1" presStyleIdx="1" presStyleCnt="5"/>
      <dgm:spPr/>
    </dgm:pt>
    <dgm:pt modelId="{48723A22-476F-46A5-9DA8-0F752B7811C3}" type="pres">
      <dgm:prSet presAssocID="{B00B7B53-B60F-4692-8744-7D3FAEF5874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0F9AA5B-0533-4212-A70F-1AEC31D1D4BF}" type="pres">
      <dgm:prSet presAssocID="{B00B7B53-B60F-4692-8744-7D3FAEF58744}" presName="negativeSpace" presStyleCnt="0"/>
      <dgm:spPr/>
    </dgm:pt>
    <dgm:pt modelId="{7DBF4C72-D3C8-4276-A615-83293568A101}" type="pres">
      <dgm:prSet presAssocID="{B00B7B53-B60F-4692-8744-7D3FAEF58744}" presName="childText" presStyleLbl="conFgAcc1" presStyleIdx="2" presStyleCnt="5">
        <dgm:presLayoutVars>
          <dgm:bulletEnabled val="1"/>
        </dgm:presLayoutVars>
      </dgm:prSet>
      <dgm:spPr/>
    </dgm:pt>
    <dgm:pt modelId="{5EFACDE5-3387-49D0-BC56-B206D623DB9D}" type="pres">
      <dgm:prSet presAssocID="{90B54FC0-057C-4525-8689-A9BF6527AA5A}" presName="spaceBetweenRectangles" presStyleCnt="0"/>
      <dgm:spPr/>
    </dgm:pt>
    <dgm:pt modelId="{4CAA1626-DF43-410B-A8E1-7483CA6B6AD7}" type="pres">
      <dgm:prSet presAssocID="{AAFD2E15-B8CA-4505-931D-4F748DE5286B}" presName="parentLin" presStyleCnt="0"/>
      <dgm:spPr/>
    </dgm:pt>
    <dgm:pt modelId="{708FC893-0F7F-4884-885B-87D92B91969D}" type="pres">
      <dgm:prSet presAssocID="{AAFD2E15-B8CA-4505-931D-4F748DE5286B}" presName="parentLeftMargin" presStyleLbl="node1" presStyleIdx="2" presStyleCnt="5"/>
      <dgm:spPr/>
    </dgm:pt>
    <dgm:pt modelId="{8DA1A857-C125-4733-96EB-5356F75C94CB}" type="pres">
      <dgm:prSet presAssocID="{AAFD2E15-B8CA-4505-931D-4F748DE5286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51C9FD2-53C6-499F-AF6C-6E31FD4E0C50}" type="pres">
      <dgm:prSet presAssocID="{AAFD2E15-B8CA-4505-931D-4F748DE5286B}" presName="negativeSpace" presStyleCnt="0"/>
      <dgm:spPr/>
    </dgm:pt>
    <dgm:pt modelId="{8EC2970B-00B8-4242-910F-8D867E32C078}" type="pres">
      <dgm:prSet presAssocID="{AAFD2E15-B8CA-4505-931D-4F748DE5286B}" presName="childText" presStyleLbl="conFgAcc1" presStyleIdx="3" presStyleCnt="5">
        <dgm:presLayoutVars>
          <dgm:bulletEnabled val="1"/>
        </dgm:presLayoutVars>
      </dgm:prSet>
      <dgm:spPr/>
    </dgm:pt>
    <dgm:pt modelId="{5DA78634-63EB-42CC-9600-480C9B025B4B}" type="pres">
      <dgm:prSet presAssocID="{FBBEDF74-EA93-484A-ADD2-910C2F590D32}" presName="spaceBetweenRectangles" presStyleCnt="0"/>
      <dgm:spPr/>
    </dgm:pt>
    <dgm:pt modelId="{5F2B1386-96DE-4AA0-B9F5-E5BE8534AEE4}" type="pres">
      <dgm:prSet presAssocID="{67C474EE-CEB7-47B9-9A41-0B47430E83A8}" presName="parentLin" presStyleCnt="0"/>
      <dgm:spPr/>
    </dgm:pt>
    <dgm:pt modelId="{982A7252-5AF6-4EE8-8064-2E72777CB741}" type="pres">
      <dgm:prSet presAssocID="{67C474EE-CEB7-47B9-9A41-0B47430E83A8}" presName="parentLeftMargin" presStyleLbl="node1" presStyleIdx="3" presStyleCnt="5"/>
      <dgm:spPr/>
    </dgm:pt>
    <dgm:pt modelId="{47D75989-AE7E-405E-90C9-4E9181A4DACE}" type="pres">
      <dgm:prSet presAssocID="{67C474EE-CEB7-47B9-9A41-0B47430E83A8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39F5BB7-005E-4BAC-A45D-08F17A44CF2D}" type="pres">
      <dgm:prSet presAssocID="{67C474EE-CEB7-47B9-9A41-0B47430E83A8}" presName="negativeSpace" presStyleCnt="0"/>
      <dgm:spPr/>
    </dgm:pt>
    <dgm:pt modelId="{D69F8E05-D8D6-47B1-B45D-6838C4A55B05}" type="pres">
      <dgm:prSet presAssocID="{67C474EE-CEB7-47B9-9A41-0B47430E83A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BC2B6815-2956-4E19-B051-4CB110248A2C}" type="presOf" srcId="{057F5793-DDDF-42D0-93D5-A4ADB36099F4}" destId="{3DFDE451-8F93-43B8-8928-856C7CA373DE}" srcOrd="0" destOrd="0" presId="urn:microsoft.com/office/officeart/2005/8/layout/list1"/>
    <dgm:cxn modelId="{98614C16-81F3-40A1-BBDA-866AF5BC6F01}" type="presOf" srcId="{67C474EE-CEB7-47B9-9A41-0B47430E83A8}" destId="{47D75989-AE7E-405E-90C9-4E9181A4DACE}" srcOrd="1" destOrd="0" presId="urn:microsoft.com/office/officeart/2005/8/layout/list1"/>
    <dgm:cxn modelId="{B417042C-1FFC-4B5D-B70D-79B5636EB994}" srcId="{098D0246-A7E9-41F1-921B-6161F7F5D79E}" destId="{057F5793-DDDF-42D0-93D5-A4ADB36099F4}" srcOrd="1" destOrd="0" parTransId="{AEAC058C-65D5-4741-ACE3-AC335853E199}" sibTransId="{4A7250F0-295A-4804-BDC7-D69F80521471}"/>
    <dgm:cxn modelId="{C4D2592E-9F6B-4934-9920-A1251F525B63}" type="presOf" srcId="{AAFD2E15-B8CA-4505-931D-4F748DE5286B}" destId="{8DA1A857-C125-4733-96EB-5356F75C94CB}" srcOrd="1" destOrd="0" presId="urn:microsoft.com/office/officeart/2005/8/layout/list1"/>
    <dgm:cxn modelId="{1775822E-8EFD-46A2-8964-00AFFEF4DCEE}" type="presOf" srcId="{B00B7B53-B60F-4692-8744-7D3FAEF58744}" destId="{48723A22-476F-46A5-9DA8-0F752B7811C3}" srcOrd="1" destOrd="0" presId="urn:microsoft.com/office/officeart/2005/8/layout/list1"/>
    <dgm:cxn modelId="{05A2C73A-718B-49AB-8DD5-7C112110F5E0}" type="presOf" srcId="{F92741B2-ED22-456F-BA7F-2C1E56FF6E2D}" destId="{45593D67-EBDC-4186-BB23-EB25B5CBA0A1}" srcOrd="0" destOrd="0" presId="urn:microsoft.com/office/officeart/2005/8/layout/list1"/>
    <dgm:cxn modelId="{3DDB3C60-B949-48D4-8D83-EC7A39CDB2D7}" srcId="{098D0246-A7E9-41F1-921B-6161F7F5D79E}" destId="{F92741B2-ED22-456F-BA7F-2C1E56FF6E2D}" srcOrd="0" destOrd="0" parTransId="{2A0AC141-18C3-4211-9C53-1A0FD7E23083}" sibTransId="{DA4A4296-C73B-446E-8D47-333BEA985F0B}"/>
    <dgm:cxn modelId="{F4A4BF6E-AF40-4A5F-9CB5-F36A069C58EA}" type="presOf" srcId="{098D0246-A7E9-41F1-921B-6161F7F5D79E}" destId="{7E974F31-9196-4D1B-B41A-B700E8BD6287}" srcOrd="0" destOrd="0" presId="urn:microsoft.com/office/officeart/2005/8/layout/list1"/>
    <dgm:cxn modelId="{65E43E80-DF89-49B7-BC39-6D40FB736CBF}" srcId="{098D0246-A7E9-41F1-921B-6161F7F5D79E}" destId="{67C474EE-CEB7-47B9-9A41-0B47430E83A8}" srcOrd="4" destOrd="0" parTransId="{4BBFC9F8-41E4-4D8B-A255-0AB23619A5EE}" sibTransId="{41477B6F-49E1-44FE-B170-0F366B7AF5BA}"/>
    <dgm:cxn modelId="{7ED0388F-59AB-4BB1-AA99-3F6F7CA2EA86}" srcId="{098D0246-A7E9-41F1-921B-6161F7F5D79E}" destId="{AAFD2E15-B8CA-4505-931D-4F748DE5286B}" srcOrd="3" destOrd="0" parTransId="{13C417C8-85FE-4B26-A60D-AD3C27DA13E3}" sibTransId="{FBBEDF74-EA93-484A-ADD2-910C2F590D32}"/>
    <dgm:cxn modelId="{236E69A6-0176-444A-A6A0-F285CF7EEE4F}" type="presOf" srcId="{F92741B2-ED22-456F-BA7F-2C1E56FF6E2D}" destId="{337E3773-5BFA-4660-ADE5-172F2310D28B}" srcOrd="1" destOrd="0" presId="urn:microsoft.com/office/officeart/2005/8/layout/list1"/>
    <dgm:cxn modelId="{8103ADB2-A03E-4B72-8F23-7986CEC80B8D}" type="presOf" srcId="{057F5793-DDDF-42D0-93D5-A4ADB36099F4}" destId="{EAC5E08F-4746-40C9-AD25-65CBA230D94D}" srcOrd="1" destOrd="0" presId="urn:microsoft.com/office/officeart/2005/8/layout/list1"/>
    <dgm:cxn modelId="{5FEB55BD-16EC-4D9C-A3F3-059EC5280350}" type="presOf" srcId="{67C474EE-CEB7-47B9-9A41-0B47430E83A8}" destId="{982A7252-5AF6-4EE8-8064-2E72777CB741}" srcOrd="0" destOrd="0" presId="urn:microsoft.com/office/officeart/2005/8/layout/list1"/>
    <dgm:cxn modelId="{9B5CB1E4-929C-47BE-A313-9EF0E92CDB11}" type="presOf" srcId="{B00B7B53-B60F-4692-8744-7D3FAEF58744}" destId="{19234AB5-92FB-4CCF-BED3-F783A8334A02}" srcOrd="0" destOrd="0" presId="urn:microsoft.com/office/officeart/2005/8/layout/list1"/>
    <dgm:cxn modelId="{4CFC69E9-F449-45FF-BDAA-675082BC1B3A}" srcId="{098D0246-A7E9-41F1-921B-6161F7F5D79E}" destId="{B00B7B53-B60F-4692-8744-7D3FAEF58744}" srcOrd="2" destOrd="0" parTransId="{EE815684-8B0D-4EAA-8A0C-F2B40E6AC57B}" sibTransId="{90B54FC0-057C-4525-8689-A9BF6527AA5A}"/>
    <dgm:cxn modelId="{8D4CD7ED-72DB-48DF-BC2C-55D6F0CE5F58}" type="presOf" srcId="{AAFD2E15-B8CA-4505-931D-4F748DE5286B}" destId="{708FC893-0F7F-4884-885B-87D92B91969D}" srcOrd="0" destOrd="0" presId="urn:microsoft.com/office/officeart/2005/8/layout/list1"/>
    <dgm:cxn modelId="{A46B5DCB-3DA6-4BDB-B738-AF1F21329FB7}" type="presParOf" srcId="{7E974F31-9196-4D1B-B41A-B700E8BD6287}" destId="{21893ED2-C853-4E05-8D6D-B145E9BACBBF}" srcOrd="0" destOrd="0" presId="urn:microsoft.com/office/officeart/2005/8/layout/list1"/>
    <dgm:cxn modelId="{E378FD96-2BD5-4325-91C2-6A9FF78C1414}" type="presParOf" srcId="{21893ED2-C853-4E05-8D6D-B145E9BACBBF}" destId="{45593D67-EBDC-4186-BB23-EB25B5CBA0A1}" srcOrd="0" destOrd="0" presId="urn:microsoft.com/office/officeart/2005/8/layout/list1"/>
    <dgm:cxn modelId="{0B9CFCF4-3A47-47C3-BF64-CEE34272238C}" type="presParOf" srcId="{21893ED2-C853-4E05-8D6D-B145E9BACBBF}" destId="{337E3773-5BFA-4660-ADE5-172F2310D28B}" srcOrd="1" destOrd="0" presId="urn:microsoft.com/office/officeart/2005/8/layout/list1"/>
    <dgm:cxn modelId="{D884094A-77FB-4460-A14E-A50FF3B25A6C}" type="presParOf" srcId="{7E974F31-9196-4D1B-B41A-B700E8BD6287}" destId="{B0FB1F77-4597-43E9-8956-A9BC86531018}" srcOrd="1" destOrd="0" presId="urn:microsoft.com/office/officeart/2005/8/layout/list1"/>
    <dgm:cxn modelId="{64EBAEC8-1CB3-4DF7-90D0-990C9989ECA4}" type="presParOf" srcId="{7E974F31-9196-4D1B-B41A-B700E8BD6287}" destId="{8589FBEC-2FB3-40BF-950A-7C7EC8A4F75B}" srcOrd="2" destOrd="0" presId="urn:microsoft.com/office/officeart/2005/8/layout/list1"/>
    <dgm:cxn modelId="{76C1C0A5-486B-49FA-A7F1-27D600A0322D}" type="presParOf" srcId="{7E974F31-9196-4D1B-B41A-B700E8BD6287}" destId="{6AA81C9C-5DD5-4EB4-AC27-EA6856FA466D}" srcOrd="3" destOrd="0" presId="urn:microsoft.com/office/officeart/2005/8/layout/list1"/>
    <dgm:cxn modelId="{9490BCC8-8802-4986-BA3D-0D92F4464B27}" type="presParOf" srcId="{7E974F31-9196-4D1B-B41A-B700E8BD6287}" destId="{5565AE61-2020-4EBE-A516-FFF7965F0640}" srcOrd="4" destOrd="0" presId="urn:microsoft.com/office/officeart/2005/8/layout/list1"/>
    <dgm:cxn modelId="{A2B2F76B-4240-4A8F-8203-B0435ACB7E21}" type="presParOf" srcId="{5565AE61-2020-4EBE-A516-FFF7965F0640}" destId="{3DFDE451-8F93-43B8-8928-856C7CA373DE}" srcOrd="0" destOrd="0" presId="urn:microsoft.com/office/officeart/2005/8/layout/list1"/>
    <dgm:cxn modelId="{EAFA01F5-E85B-4D10-AC83-274308413AE7}" type="presParOf" srcId="{5565AE61-2020-4EBE-A516-FFF7965F0640}" destId="{EAC5E08F-4746-40C9-AD25-65CBA230D94D}" srcOrd="1" destOrd="0" presId="urn:microsoft.com/office/officeart/2005/8/layout/list1"/>
    <dgm:cxn modelId="{A94DB8A0-0892-4A23-9112-7292C2B8C028}" type="presParOf" srcId="{7E974F31-9196-4D1B-B41A-B700E8BD6287}" destId="{3A72561A-9CD7-45FD-BD1B-8BA1BD95B7AF}" srcOrd="5" destOrd="0" presId="urn:microsoft.com/office/officeart/2005/8/layout/list1"/>
    <dgm:cxn modelId="{74CCE981-E244-4C33-B534-CFD6A082CA72}" type="presParOf" srcId="{7E974F31-9196-4D1B-B41A-B700E8BD6287}" destId="{A40F5902-FA1D-47A6-B5B0-D9E9CB3F0CAC}" srcOrd="6" destOrd="0" presId="urn:microsoft.com/office/officeart/2005/8/layout/list1"/>
    <dgm:cxn modelId="{E5BCA78B-68F4-405F-A2EE-217F5B5393C0}" type="presParOf" srcId="{7E974F31-9196-4D1B-B41A-B700E8BD6287}" destId="{9BF6C473-0AAE-4307-B3A9-1BC04C115C7D}" srcOrd="7" destOrd="0" presId="urn:microsoft.com/office/officeart/2005/8/layout/list1"/>
    <dgm:cxn modelId="{295D9DC3-CFAD-40B4-B38F-EC3A77593242}" type="presParOf" srcId="{7E974F31-9196-4D1B-B41A-B700E8BD6287}" destId="{2AABCFBB-32F3-4708-A89D-069A28A7F426}" srcOrd="8" destOrd="0" presId="urn:microsoft.com/office/officeart/2005/8/layout/list1"/>
    <dgm:cxn modelId="{2220E3DC-3BF3-4953-9A9C-A00A536FF126}" type="presParOf" srcId="{2AABCFBB-32F3-4708-A89D-069A28A7F426}" destId="{19234AB5-92FB-4CCF-BED3-F783A8334A02}" srcOrd="0" destOrd="0" presId="urn:microsoft.com/office/officeart/2005/8/layout/list1"/>
    <dgm:cxn modelId="{3959DD90-6AA4-4B53-B28E-B26EF8DF0D68}" type="presParOf" srcId="{2AABCFBB-32F3-4708-A89D-069A28A7F426}" destId="{48723A22-476F-46A5-9DA8-0F752B7811C3}" srcOrd="1" destOrd="0" presId="urn:microsoft.com/office/officeart/2005/8/layout/list1"/>
    <dgm:cxn modelId="{FE6977E9-7A2C-4335-92B1-B0B81085B4E3}" type="presParOf" srcId="{7E974F31-9196-4D1B-B41A-B700E8BD6287}" destId="{00F9AA5B-0533-4212-A70F-1AEC31D1D4BF}" srcOrd="9" destOrd="0" presId="urn:microsoft.com/office/officeart/2005/8/layout/list1"/>
    <dgm:cxn modelId="{653605E8-B70B-4A7A-A4AA-E592B4C183DB}" type="presParOf" srcId="{7E974F31-9196-4D1B-B41A-B700E8BD6287}" destId="{7DBF4C72-D3C8-4276-A615-83293568A101}" srcOrd="10" destOrd="0" presId="urn:microsoft.com/office/officeart/2005/8/layout/list1"/>
    <dgm:cxn modelId="{06C18E3A-07CE-4231-A940-ACD9FD9DD798}" type="presParOf" srcId="{7E974F31-9196-4D1B-B41A-B700E8BD6287}" destId="{5EFACDE5-3387-49D0-BC56-B206D623DB9D}" srcOrd="11" destOrd="0" presId="urn:microsoft.com/office/officeart/2005/8/layout/list1"/>
    <dgm:cxn modelId="{E8F09A8A-58F8-4BE2-9E0C-A4006DD423DD}" type="presParOf" srcId="{7E974F31-9196-4D1B-B41A-B700E8BD6287}" destId="{4CAA1626-DF43-410B-A8E1-7483CA6B6AD7}" srcOrd="12" destOrd="0" presId="urn:microsoft.com/office/officeart/2005/8/layout/list1"/>
    <dgm:cxn modelId="{123A14F5-2B4D-4B4F-8C01-172BC6842E40}" type="presParOf" srcId="{4CAA1626-DF43-410B-A8E1-7483CA6B6AD7}" destId="{708FC893-0F7F-4884-885B-87D92B91969D}" srcOrd="0" destOrd="0" presId="urn:microsoft.com/office/officeart/2005/8/layout/list1"/>
    <dgm:cxn modelId="{53271FE0-957C-4699-B7A4-95CE3BA709C0}" type="presParOf" srcId="{4CAA1626-DF43-410B-A8E1-7483CA6B6AD7}" destId="{8DA1A857-C125-4733-96EB-5356F75C94CB}" srcOrd="1" destOrd="0" presId="urn:microsoft.com/office/officeart/2005/8/layout/list1"/>
    <dgm:cxn modelId="{65271A32-12D8-4EE7-88E7-02FF5612309F}" type="presParOf" srcId="{7E974F31-9196-4D1B-B41A-B700E8BD6287}" destId="{251C9FD2-53C6-499F-AF6C-6E31FD4E0C50}" srcOrd="13" destOrd="0" presId="urn:microsoft.com/office/officeart/2005/8/layout/list1"/>
    <dgm:cxn modelId="{E42632A9-C37C-43B0-9ED2-C2E342072F77}" type="presParOf" srcId="{7E974F31-9196-4D1B-B41A-B700E8BD6287}" destId="{8EC2970B-00B8-4242-910F-8D867E32C078}" srcOrd="14" destOrd="0" presId="urn:microsoft.com/office/officeart/2005/8/layout/list1"/>
    <dgm:cxn modelId="{F0A4B1C1-3D89-47EC-92DF-149E81F77CAA}" type="presParOf" srcId="{7E974F31-9196-4D1B-B41A-B700E8BD6287}" destId="{5DA78634-63EB-42CC-9600-480C9B025B4B}" srcOrd="15" destOrd="0" presId="urn:microsoft.com/office/officeart/2005/8/layout/list1"/>
    <dgm:cxn modelId="{ADC610EC-48B0-453E-B94E-4136E70F6889}" type="presParOf" srcId="{7E974F31-9196-4D1B-B41A-B700E8BD6287}" destId="{5F2B1386-96DE-4AA0-B9F5-E5BE8534AEE4}" srcOrd="16" destOrd="0" presId="urn:microsoft.com/office/officeart/2005/8/layout/list1"/>
    <dgm:cxn modelId="{2EE46076-CB7B-4DB0-912F-5E7A7BFF063E}" type="presParOf" srcId="{5F2B1386-96DE-4AA0-B9F5-E5BE8534AEE4}" destId="{982A7252-5AF6-4EE8-8064-2E72777CB741}" srcOrd="0" destOrd="0" presId="urn:microsoft.com/office/officeart/2005/8/layout/list1"/>
    <dgm:cxn modelId="{B76B5B15-2BBB-4EA2-A90A-F99435897743}" type="presParOf" srcId="{5F2B1386-96DE-4AA0-B9F5-E5BE8534AEE4}" destId="{47D75989-AE7E-405E-90C9-4E9181A4DACE}" srcOrd="1" destOrd="0" presId="urn:microsoft.com/office/officeart/2005/8/layout/list1"/>
    <dgm:cxn modelId="{FC121386-0E00-4F66-8969-139BD4E7499E}" type="presParOf" srcId="{7E974F31-9196-4D1B-B41A-B700E8BD6287}" destId="{639F5BB7-005E-4BAC-A45D-08F17A44CF2D}" srcOrd="17" destOrd="0" presId="urn:microsoft.com/office/officeart/2005/8/layout/list1"/>
    <dgm:cxn modelId="{F738039E-6F5E-4D98-9690-4DCA3F1CBA55}" type="presParOf" srcId="{7E974F31-9196-4D1B-B41A-B700E8BD6287}" destId="{D69F8E05-D8D6-47B1-B45D-6838C4A55B0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9FBEC-2FB3-40BF-950A-7C7EC8A4F75B}">
      <dsp:nvSpPr>
        <dsp:cNvPr id="0" name=""/>
        <dsp:cNvSpPr/>
      </dsp:nvSpPr>
      <dsp:spPr>
        <a:xfrm>
          <a:off x="0" y="300169"/>
          <a:ext cx="900288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E3773-5BFA-4660-ADE5-172F2310D28B}">
      <dsp:nvSpPr>
        <dsp:cNvPr id="0" name=""/>
        <dsp:cNvSpPr/>
      </dsp:nvSpPr>
      <dsp:spPr>
        <a:xfrm>
          <a:off x="450144" y="4969"/>
          <a:ext cx="6302018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8201" tIns="0" rIns="2382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hlinkClick xmlns:r="http://schemas.openxmlformats.org/officeDocument/2006/relationships" r:id="" action="ppaction://hlinksldjump"/>
            </a:rPr>
            <a:t>Marco Empotrado - Empotrado</a:t>
          </a:r>
          <a:endParaRPr lang="es-MX" sz="2000" kern="1200" dirty="0"/>
        </a:p>
      </dsp:txBody>
      <dsp:txXfrm>
        <a:off x="478965" y="33790"/>
        <a:ext cx="6244376" cy="532758"/>
      </dsp:txXfrm>
    </dsp:sp>
    <dsp:sp modelId="{A40F5902-FA1D-47A6-B5B0-D9E9CB3F0CAC}">
      <dsp:nvSpPr>
        <dsp:cNvPr id="0" name=""/>
        <dsp:cNvSpPr/>
      </dsp:nvSpPr>
      <dsp:spPr>
        <a:xfrm>
          <a:off x="0" y="1207369"/>
          <a:ext cx="900288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5E08F-4746-40C9-AD25-65CBA230D94D}">
      <dsp:nvSpPr>
        <dsp:cNvPr id="0" name=""/>
        <dsp:cNvSpPr/>
      </dsp:nvSpPr>
      <dsp:spPr>
        <a:xfrm>
          <a:off x="450144" y="912169"/>
          <a:ext cx="6302018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8201" tIns="0" rIns="2382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hlinkClick xmlns:r="http://schemas.openxmlformats.org/officeDocument/2006/relationships" r:id="" action="ppaction://hlinksldjump"/>
            </a:rPr>
            <a:t>Marco Articulado - Articulado</a:t>
          </a:r>
          <a:endParaRPr lang="es-MX" sz="2000" kern="1200" dirty="0"/>
        </a:p>
      </dsp:txBody>
      <dsp:txXfrm>
        <a:off x="478965" y="940990"/>
        <a:ext cx="6244376" cy="532758"/>
      </dsp:txXfrm>
    </dsp:sp>
    <dsp:sp modelId="{7DBF4C72-D3C8-4276-A615-83293568A101}">
      <dsp:nvSpPr>
        <dsp:cNvPr id="0" name=""/>
        <dsp:cNvSpPr/>
      </dsp:nvSpPr>
      <dsp:spPr>
        <a:xfrm>
          <a:off x="0" y="2114569"/>
          <a:ext cx="900288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23A22-476F-46A5-9DA8-0F752B7811C3}">
      <dsp:nvSpPr>
        <dsp:cNvPr id="0" name=""/>
        <dsp:cNvSpPr/>
      </dsp:nvSpPr>
      <dsp:spPr>
        <a:xfrm>
          <a:off x="450144" y="1819369"/>
          <a:ext cx="6302018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8201" tIns="0" rIns="2382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hlinkClick xmlns:r="http://schemas.openxmlformats.org/officeDocument/2006/relationships" r:id="" action="ppaction://hlinksldjump"/>
            </a:rPr>
            <a:t>Marco Articulado – Articulado con Carga puntual</a:t>
          </a:r>
          <a:endParaRPr lang="es-MX" sz="2000" kern="1200" dirty="0"/>
        </a:p>
      </dsp:txBody>
      <dsp:txXfrm>
        <a:off x="478965" y="1848190"/>
        <a:ext cx="6244376" cy="532758"/>
      </dsp:txXfrm>
    </dsp:sp>
    <dsp:sp modelId="{8EC2970B-00B8-4242-910F-8D867E32C078}">
      <dsp:nvSpPr>
        <dsp:cNvPr id="0" name=""/>
        <dsp:cNvSpPr/>
      </dsp:nvSpPr>
      <dsp:spPr>
        <a:xfrm>
          <a:off x="0" y="3021769"/>
          <a:ext cx="900288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A1A857-C125-4733-96EB-5356F75C94CB}">
      <dsp:nvSpPr>
        <dsp:cNvPr id="0" name=""/>
        <dsp:cNvSpPr/>
      </dsp:nvSpPr>
      <dsp:spPr>
        <a:xfrm>
          <a:off x="450144" y="2726569"/>
          <a:ext cx="6302018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8201" tIns="0" rIns="2382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hlinkClick xmlns:r="http://schemas.openxmlformats.org/officeDocument/2006/relationships" r:id="" action="ppaction://hlinksldjump"/>
            </a:rPr>
            <a:t>Conclusiones</a:t>
          </a:r>
          <a:endParaRPr lang="es-MX" sz="2000" kern="1200" dirty="0"/>
        </a:p>
      </dsp:txBody>
      <dsp:txXfrm>
        <a:off x="478965" y="2755390"/>
        <a:ext cx="6244376" cy="532758"/>
      </dsp:txXfrm>
    </dsp:sp>
    <dsp:sp modelId="{D69F8E05-D8D6-47B1-B45D-6838C4A55B05}">
      <dsp:nvSpPr>
        <dsp:cNvPr id="0" name=""/>
        <dsp:cNvSpPr/>
      </dsp:nvSpPr>
      <dsp:spPr>
        <a:xfrm>
          <a:off x="0" y="3928969"/>
          <a:ext cx="900288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75989-AE7E-405E-90C9-4E9181A4DACE}">
      <dsp:nvSpPr>
        <dsp:cNvPr id="0" name=""/>
        <dsp:cNvSpPr/>
      </dsp:nvSpPr>
      <dsp:spPr>
        <a:xfrm>
          <a:off x="450144" y="3633769"/>
          <a:ext cx="6302018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8201" tIns="0" rIns="2382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hlinkClick xmlns:r="http://schemas.openxmlformats.org/officeDocument/2006/relationships" r:id="" action="ppaction://hlinksldjump"/>
            </a:rPr>
            <a:t>Bibliografía</a:t>
          </a:r>
          <a:endParaRPr lang="es-MX" sz="2000" kern="1200" dirty="0"/>
        </a:p>
      </dsp:txBody>
      <dsp:txXfrm>
        <a:off x="478965" y="3662590"/>
        <a:ext cx="6244376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MX"/>
              <a:t>Examen: Unidad 2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7FFAA-F967-4623-8F02-03A512530D57}" type="datetimeFigureOut">
              <a:rPr lang="es-MX" smtClean="0"/>
              <a:t>13/11/2020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BFC31-1469-42E5-AE35-C0B5BB87E8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340715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MX"/>
              <a:t>Examen: Unidad 2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72D05-A526-4633-B3D2-B9A8675BC04B}" type="datetimeFigureOut">
              <a:rPr lang="es-MX" smtClean="0"/>
              <a:t>13/11/2020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34DBC-4CE9-4242-9EBD-B0F0522E9A8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868001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2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17096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>
                <a:solidFill>
                  <a:prstClr val="black"/>
                </a:solidFill>
              </a:rPr>
              <a:pPr/>
              <a:t>11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712180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>
                <a:solidFill>
                  <a:prstClr val="black"/>
                </a:solidFill>
              </a:rPr>
              <a:pPr/>
              <a:t>12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1255238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237505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>
                <a:solidFill>
                  <a:prstClr val="black"/>
                </a:solidFill>
              </a:rPr>
              <a:pPr/>
              <a:t>14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514555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>
                <a:solidFill>
                  <a:prstClr val="black"/>
                </a:solidFill>
              </a:rPr>
              <a:pPr/>
              <a:t>15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320289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16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886378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17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892510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18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46654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19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16846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20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106454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>
                <a:solidFill>
                  <a:prstClr val="black"/>
                </a:solidFill>
              </a:rPr>
              <a:pPr/>
              <a:t>3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1146305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21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312928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22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807395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23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894393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24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476558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25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9015050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26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281179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27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75795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28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586033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29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603208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30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196250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4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615943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31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16686802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32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0694352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33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029311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34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1450923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35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3244338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36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9245884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37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0626497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38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1924155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39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06226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>
                <a:solidFill>
                  <a:prstClr val="black"/>
                </a:solidFill>
              </a:rPr>
              <a:pPr/>
              <a:t>5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03191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/>
              <a:t>6</a:t>
            </a:fld>
            <a:endParaRPr lang="es-MX"/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/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580517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>
                <a:solidFill>
                  <a:prstClr val="black"/>
                </a:solidFill>
              </a:rPr>
              <a:pPr/>
              <a:t>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277813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>
                <a:solidFill>
                  <a:prstClr val="black"/>
                </a:solidFill>
              </a:rPr>
              <a:pPr/>
              <a:t>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414770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>
                <a:solidFill>
                  <a:prstClr val="black"/>
                </a:solidFill>
              </a:rPr>
              <a:pPr/>
              <a:t>9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371670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4DBC-4CE9-4242-9EBD-B0F0522E9A86}" type="slidenum">
              <a:rPr lang="es-MX" smtClean="0">
                <a:solidFill>
                  <a:prstClr val="black"/>
                </a:solidFill>
              </a:rPr>
              <a:pPr/>
              <a:t>10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5" name="4 Marcador de encabezado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s-MX">
                <a:solidFill>
                  <a:prstClr val="black"/>
                </a:solidFill>
              </a:rPr>
              <a:t>Examen: Unidad 2</a:t>
            </a:r>
          </a:p>
        </p:txBody>
      </p:sp>
    </p:spTree>
    <p:extLst>
      <p:ext uri="{BB962C8B-B14F-4D97-AF65-F5344CB8AC3E}">
        <p14:creationId xmlns:p14="http://schemas.microsoft.com/office/powerpoint/2010/main" val="3359033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Rectángulo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Rectángulo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09AC995-A785-4ACB-9E7A-387854EC88BD}" type="datetime1">
              <a:rPr lang="es-MX" smtClean="0"/>
              <a:t>13/11/2020</a:t>
            </a:fld>
            <a:endParaRPr lang="es-MX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780524" y="236541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s-MX"/>
              <a:t>AGUIÑIGA GARCIA EDGAR</a:t>
            </a: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4AEBA-10C8-4BB1-8E46-BEC5916D3A0E}" type="datetime1">
              <a:rPr lang="es-MX" smtClean="0"/>
              <a:t>13/11/2020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AGUIÑIGA GARCIA EDGAR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737600" y="609603"/>
            <a:ext cx="2743200" cy="55165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8737600" y="6248405"/>
            <a:ext cx="2946400" cy="365125"/>
          </a:xfrm>
        </p:spPr>
        <p:txBody>
          <a:bodyPr/>
          <a:lstStyle/>
          <a:p>
            <a:fld id="{F5CC1DEF-8C41-45EF-A270-0E20412B231E}" type="datetime1">
              <a:rPr lang="es-MX" smtClean="0"/>
              <a:t>13/11/2020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09603" y="6248210"/>
            <a:ext cx="7431311" cy="365125"/>
          </a:xfrm>
        </p:spPr>
        <p:txBody>
          <a:bodyPr/>
          <a:lstStyle/>
          <a:p>
            <a:r>
              <a:rPr lang="es-MX"/>
              <a:t>AGUIÑIGA GARCIA EDGAR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Rectángulo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Rectángulo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CED4-8D02-4E0D-B16E-0CE378F9B537}" type="datetime1">
              <a:rPr lang="es-MX" smtClean="0"/>
              <a:t>13/11/2020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AGUIÑIGA GARCIA EDGAR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828802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Rectángulo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D9E6-440F-4D74-9C6B-8548205CEDDE}" type="datetime1">
              <a:rPr lang="es-MX" smtClean="0"/>
              <a:t>13/11/2020</a:t>
            </a:fld>
            <a:endParaRPr lang="es-MX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MX"/>
              <a:t>AGUIÑIGA GARCIA EDGAR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57FD2F9-E201-4A30-9865-158D46E5ED08}" type="datetime1">
              <a:rPr lang="es-MX" smtClean="0"/>
              <a:t>13/11/2020</a:t>
            </a:fld>
            <a:endParaRPr lang="es-MX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s-MX"/>
              <a:t>AGUIÑIGA GARCIA EDGAR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87F8274-AC61-4CFE-9801-3C3C3B44380A}" type="datetime1">
              <a:rPr lang="es-MX" smtClean="0"/>
              <a:t>13/11/2020</a:t>
            </a:fld>
            <a:endParaRPr lang="es-MX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s-MX"/>
              <a:t>AGUIÑIGA GARCIA EDGAR</a:t>
            </a:r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D49F-A5D8-4E5F-8AAC-B9F18B95D862}" type="datetime1">
              <a:rPr lang="es-MX" smtClean="0"/>
              <a:t>13/11/2020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AGUIÑIGA GARCIA EDGAR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FE35B-C6C1-4324-A393-9B151104E24A}" type="datetime1">
              <a:rPr lang="es-MX" smtClean="0"/>
              <a:t>13/11/2020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AGUIÑIGA GARCIA EDGAR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429C-A09A-4EFC-832F-1763EB8F691D}" type="datetime1">
              <a:rPr lang="es-MX" smtClean="0"/>
              <a:t>13/11/2020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AGUIÑIGA GARCIA EDGAR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Rectángulo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Rectángulo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8331200" y="6248403"/>
            <a:ext cx="3556000" cy="365125"/>
          </a:xfrm>
        </p:spPr>
        <p:txBody>
          <a:bodyPr rtlCol="0"/>
          <a:lstStyle/>
          <a:p>
            <a:fld id="{A39F2DA3-C157-4C10-BDAF-E6EC02BC1AEB}" type="datetime1">
              <a:rPr lang="es-MX" smtClean="0"/>
              <a:t>13/11/2020</a:t>
            </a:fld>
            <a:endParaRPr lang="es-MX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2133600" y="6248209"/>
            <a:ext cx="6096000" cy="365125"/>
          </a:xfrm>
        </p:spPr>
        <p:txBody>
          <a:bodyPr rtlCol="0"/>
          <a:lstStyle/>
          <a:p>
            <a:r>
              <a:rPr lang="es-MX"/>
              <a:t>AGUIÑIGA GARCIA EDGAR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8128000" y="6248403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1209C8A-997B-4422-9656-DD857FA17BC8}" type="datetime1">
              <a:rPr lang="es-MX" smtClean="0"/>
              <a:t>13/11/2020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812802" y="6248209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s-MX"/>
              <a:t>AGUIÑIGA GARCIA EDGAR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Rectángulo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F54D2E2-4751-499B-BE8E-440F2C3DF017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png"/><Relationship Id="rId11" Type="http://schemas.openxmlformats.org/officeDocument/2006/relationships/image" Target="../media/image11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.gif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20.wmf"/><Relationship Id="rId4" Type="http://schemas.openxmlformats.org/officeDocument/2006/relationships/image" Target="../media/image3.gif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3.gif"/><Relationship Id="rId7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70.png"/><Relationship Id="rId5" Type="http://schemas.openxmlformats.org/officeDocument/2006/relationships/image" Target="../media/image5.png"/><Relationship Id="rId10" Type="http://schemas.openxmlformats.org/officeDocument/2006/relationships/image" Target="../media/image201.png"/><Relationship Id="rId4" Type="http://schemas.openxmlformats.org/officeDocument/2006/relationships/image" Target="../media/image4.jpeg"/><Relationship Id="rId9" Type="http://schemas.openxmlformats.org/officeDocument/2006/relationships/image" Target="../media/image19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8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4.jpe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3.gif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.png"/><Relationship Id="rId11" Type="http://schemas.openxmlformats.org/officeDocument/2006/relationships/image" Target="../media/image8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3.gif"/><Relationship Id="rId9" Type="http://schemas.openxmlformats.org/officeDocument/2006/relationships/image" Target="../media/image2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8.wmf"/><Relationship Id="rId4" Type="http://schemas.openxmlformats.org/officeDocument/2006/relationships/image" Target="../media/image3.gif"/><Relationship Id="rId9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.png"/><Relationship Id="rId11" Type="http://schemas.openxmlformats.org/officeDocument/2006/relationships/image" Target="../media/image21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3.gif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emf"/><Relationship Id="rId3" Type="http://schemas.openxmlformats.org/officeDocument/2006/relationships/image" Target="../media/image3.gif"/><Relationship Id="rId7" Type="http://schemas.openxmlformats.org/officeDocument/2006/relationships/slide" Target="slide2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4.jpeg"/><Relationship Id="rId9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gif"/><Relationship Id="rId7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4.emf"/><Relationship Id="rId5" Type="http://schemas.openxmlformats.org/officeDocument/2006/relationships/image" Target="../media/image5.png"/><Relationship Id="rId10" Type="http://schemas.openxmlformats.org/officeDocument/2006/relationships/image" Target="../media/image23.emf"/><Relationship Id="rId4" Type="http://schemas.openxmlformats.org/officeDocument/2006/relationships/image" Target="../media/image4.jpe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w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.png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.png"/><Relationship Id="rId11" Type="http://schemas.openxmlformats.org/officeDocument/2006/relationships/image" Target="../media/image25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3.gif"/><Relationship Id="rId9" Type="http://schemas.openxmlformats.org/officeDocument/2006/relationships/image" Target="../media/image2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gif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jpe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emf"/><Relationship Id="rId3" Type="http://schemas.openxmlformats.org/officeDocument/2006/relationships/image" Target="../media/image3.gif"/><Relationship Id="rId7" Type="http://schemas.openxmlformats.org/officeDocument/2006/relationships/slide" Target="slide2.xm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20.png"/><Relationship Id="rId5" Type="http://schemas.openxmlformats.org/officeDocument/2006/relationships/image" Target="../media/image5.png"/><Relationship Id="rId10" Type="http://schemas.openxmlformats.org/officeDocument/2006/relationships/image" Target="../media/image200.png"/><Relationship Id="rId4" Type="http://schemas.openxmlformats.org/officeDocument/2006/relationships/image" Target="../media/image4.jpeg"/><Relationship Id="rId9" Type="http://schemas.openxmlformats.org/officeDocument/2006/relationships/image" Target="../media/image1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oleObject" Target="../embeddings/oleObject1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.png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4.jpeg"/><Relationship Id="rId10" Type="http://schemas.openxmlformats.org/officeDocument/2006/relationships/image" Target="../media/image230.png"/><Relationship Id="rId4" Type="http://schemas.openxmlformats.org/officeDocument/2006/relationships/image" Target="../media/image3.gif"/><Relationship Id="rId9" Type="http://schemas.openxmlformats.org/officeDocument/2006/relationships/image" Target="../media/image220.png"/><Relationship Id="rId1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slide" Target="slid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5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.png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png"/><Relationship Id="rId11" Type="http://schemas.openxmlformats.org/officeDocument/2006/relationships/image" Target="../media/image300.png"/><Relationship Id="rId5" Type="http://schemas.openxmlformats.org/officeDocument/2006/relationships/image" Target="../media/image4.jpeg"/><Relationship Id="rId4" Type="http://schemas.openxmlformats.org/officeDocument/2006/relationships/image" Target="../media/image3.gif"/><Relationship Id="rId9" Type="http://schemas.openxmlformats.org/officeDocument/2006/relationships/image" Target="../media/image2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.png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4.jpeg"/><Relationship Id="rId10" Type="http://schemas.openxmlformats.org/officeDocument/2006/relationships/image" Target="../media/image42.png"/><Relationship Id="rId4" Type="http://schemas.openxmlformats.org/officeDocument/2006/relationships/image" Target="../media/image3.gif"/><Relationship Id="rId9" Type="http://schemas.openxmlformats.org/officeDocument/2006/relationships/image" Target="../media/image2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21.wmf"/><Relationship Id="rId4" Type="http://schemas.openxmlformats.org/officeDocument/2006/relationships/image" Target="../media/image3.gif"/><Relationship Id="rId9" Type="http://schemas.openxmlformats.org/officeDocument/2006/relationships/oleObject" Target="../embeddings/oleObject1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.png"/><Relationship Id="rId11" Type="http://schemas.openxmlformats.org/officeDocument/2006/relationships/image" Target="../media/image28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3.gif"/><Relationship Id="rId9" Type="http://schemas.openxmlformats.org/officeDocument/2006/relationships/image" Target="../media/image3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oleObject" Target="../embeddings/oleObject20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.png"/><Relationship Id="rId11" Type="http://schemas.openxmlformats.org/officeDocument/2006/relationships/image" Target="../media/image37.png"/><Relationship Id="rId5" Type="http://schemas.openxmlformats.org/officeDocument/2006/relationships/image" Target="../media/image4.jpeg"/><Relationship Id="rId10" Type="http://schemas.openxmlformats.org/officeDocument/2006/relationships/image" Target="../media/image36.png"/><Relationship Id="rId4" Type="http://schemas.openxmlformats.org/officeDocument/2006/relationships/image" Target="../media/image3.gif"/><Relationship Id="rId9" Type="http://schemas.openxmlformats.org/officeDocument/2006/relationships/image" Target="../media/image350.png"/><Relationship Id="rId14" Type="http://schemas.openxmlformats.org/officeDocument/2006/relationships/image" Target="../media/image28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oleObject" Target="../embeddings/oleObject22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.png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4.jpeg"/><Relationship Id="rId10" Type="http://schemas.openxmlformats.org/officeDocument/2006/relationships/image" Target="../media/image41.png"/><Relationship Id="rId4" Type="http://schemas.openxmlformats.org/officeDocument/2006/relationships/image" Target="../media/image3.gif"/><Relationship Id="rId9" Type="http://schemas.openxmlformats.org/officeDocument/2006/relationships/image" Target="../media/image40.png"/><Relationship Id="rId14" Type="http://schemas.openxmlformats.org/officeDocument/2006/relationships/image" Target="../media/image28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gif"/><Relationship Id="rId7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2.emf"/><Relationship Id="rId5" Type="http://schemas.openxmlformats.org/officeDocument/2006/relationships/image" Target="../media/image5.png"/><Relationship Id="rId10" Type="http://schemas.openxmlformats.org/officeDocument/2006/relationships/image" Target="../media/image31.emf"/><Relationship Id="rId4" Type="http://schemas.openxmlformats.org/officeDocument/2006/relationships/image" Target="../media/image4.jpeg"/><Relationship Id="rId9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8.wmf"/><Relationship Id="rId4" Type="http://schemas.openxmlformats.org/officeDocument/2006/relationships/image" Target="../media/image3.gif"/><Relationship Id="rId9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oleObject" Target="../embeddings/oleObject23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.png"/><Relationship Id="rId12" Type="http://schemas.openxmlformats.org/officeDocument/2006/relationships/image" Target="../media/image3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.png"/><Relationship Id="rId11" Type="http://schemas.openxmlformats.org/officeDocument/2006/relationships/image" Target="../media/image460.png"/><Relationship Id="rId5" Type="http://schemas.openxmlformats.org/officeDocument/2006/relationships/image" Target="../media/image4.jpeg"/><Relationship Id="rId10" Type="http://schemas.openxmlformats.org/officeDocument/2006/relationships/image" Target="../media/image45.png"/><Relationship Id="rId4" Type="http://schemas.openxmlformats.org/officeDocument/2006/relationships/image" Target="../media/image3.gif"/><Relationship Id="rId9" Type="http://schemas.openxmlformats.org/officeDocument/2006/relationships/image" Target="../media/image44.png"/><Relationship Id="rId14" Type="http://schemas.openxmlformats.org/officeDocument/2006/relationships/image" Target="../media/image28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3.e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.png"/><Relationship Id="rId12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4.jpeg"/><Relationship Id="rId10" Type="http://schemas.openxmlformats.org/officeDocument/2006/relationships/image" Target="../media/image49.png"/><Relationship Id="rId4" Type="http://schemas.openxmlformats.org/officeDocument/2006/relationships/image" Target="../media/image3.gif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28.wmf"/><Relationship Id="rId4" Type="http://schemas.openxmlformats.org/officeDocument/2006/relationships/image" Target="../media/image3.gif"/><Relationship Id="rId9" Type="http://schemas.openxmlformats.org/officeDocument/2006/relationships/oleObject" Target="../embeddings/oleObject25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oleObject" Target="../embeddings/oleObject26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.png"/><Relationship Id="rId11" Type="http://schemas.openxmlformats.org/officeDocument/2006/relationships/image" Target="../media/image52.png"/><Relationship Id="rId5" Type="http://schemas.openxmlformats.org/officeDocument/2006/relationships/image" Target="../media/image4.jpeg"/><Relationship Id="rId10" Type="http://schemas.openxmlformats.org/officeDocument/2006/relationships/image" Target="../media/image33.png"/><Relationship Id="rId4" Type="http://schemas.openxmlformats.org/officeDocument/2006/relationships/image" Target="../media/image3.gif"/><Relationship Id="rId9" Type="http://schemas.openxmlformats.org/officeDocument/2006/relationships/image" Target="../media/image50.png"/><Relationship Id="rId14" Type="http://schemas.openxmlformats.org/officeDocument/2006/relationships/image" Target="../media/image28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gif"/><Relationship Id="rId7" Type="http://schemas.openxmlformats.org/officeDocument/2006/relationships/slide" Target="slide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gif"/><Relationship Id="rId7" Type="http://schemas.openxmlformats.org/officeDocument/2006/relationships/slide" Target="slide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.png"/><Relationship Id="rId12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27.bin"/><Relationship Id="rId5" Type="http://schemas.openxmlformats.org/officeDocument/2006/relationships/image" Target="../media/image4.jpeg"/><Relationship Id="rId10" Type="http://schemas.openxmlformats.org/officeDocument/2006/relationships/image" Target="../media/image56.png"/><Relationship Id="rId4" Type="http://schemas.openxmlformats.org/officeDocument/2006/relationships/image" Target="../media/image3.gif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8.wm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.png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5.png"/><Relationship Id="rId11" Type="http://schemas.openxmlformats.org/officeDocument/2006/relationships/image" Target="../media/image60.png"/><Relationship Id="rId5" Type="http://schemas.openxmlformats.org/officeDocument/2006/relationships/image" Target="../media/image4.jpeg"/><Relationship Id="rId10" Type="http://schemas.openxmlformats.org/officeDocument/2006/relationships/image" Target="../media/image240.png"/><Relationship Id="rId4" Type="http://schemas.openxmlformats.org/officeDocument/2006/relationships/image" Target="../media/image3.gif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gif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11" Type="http://schemas.openxmlformats.org/officeDocument/2006/relationships/image" Target="../media/image8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.gif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file:///C:\Users\Edgar\Desktop\Presentaciones%20Rigideces%20MD\MENU%20RIGIDECES.pptx#-1,2,Contenido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11" Type="http://schemas.openxmlformats.org/officeDocument/2006/relationships/image" Target="../media/image9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.gif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11" Type="http://schemas.openxmlformats.org/officeDocument/2006/relationships/image" Target="../media/image10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.gif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11" Type="http://schemas.openxmlformats.org/officeDocument/2006/relationships/image" Target="../media/image10.w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.gif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gif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gif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99360" y="2274435"/>
            <a:ext cx="8083624" cy="3418711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</a:rPr>
              <a:t>Análisis estructural avanzado</a:t>
            </a:r>
            <a:br>
              <a:rPr lang="es-MX" sz="2800" b="1" dirty="0">
                <a:solidFill>
                  <a:schemeClr val="bg1"/>
                </a:solidFill>
              </a:rPr>
            </a:br>
            <a:br>
              <a:rPr lang="es-MX" sz="2800" b="1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INGENIERÍA CIVIL  </a:t>
            </a:r>
            <a:br>
              <a:rPr lang="es-ES" sz="2800" b="1" dirty="0">
                <a:solidFill>
                  <a:schemeClr val="bg1"/>
                </a:solidFill>
              </a:rPr>
            </a:b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800" b="1" u="sng" dirty="0">
                <a:solidFill>
                  <a:schemeClr val="bg1"/>
                </a:solidFill>
              </a:rPr>
              <a:t>DOCENTE: </a:t>
            </a:r>
            <a:br>
              <a:rPr lang="es-ES" sz="2800" b="1" u="sng" dirty="0">
                <a:solidFill>
                  <a:schemeClr val="bg1"/>
                </a:solidFill>
              </a:rPr>
            </a:br>
            <a:r>
              <a:rPr lang="es-ES" sz="2800" dirty="0">
                <a:solidFill>
                  <a:schemeClr val="bg1"/>
                </a:solidFill>
              </a:rPr>
              <a:t>M.C. ANTONIO DANIEL MARTÍNEZ DIBENE</a:t>
            </a:r>
            <a:br>
              <a:rPr lang="es-ES" sz="2800" dirty="0">
                <a:solidFill>
                  <a:schemeClr val="bg1"/>
                </a:solidFill>
              </a:rPr>
            </a:br>
            <a:br>
              <a:rPr lang="es-ES" sz="2800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UNIDAD III: </a:t>
            </a:r>
            <a:r>
              <a:rPr lang="es-ES" sz="2800" dirty="0">
                <a:solidFill>
                  <a:schemeClr val="bg1"/>
                </a:solidFill>
              </a:rPr>
              <a:t>RIGIDECES</a:t>
            </a:r>
            <a:br>
              <a:rPr lang="es-ES" sz="2800" dirty="0">
                <a:solidFill>
                  <a:schemeClr val="bg1"/>
                </a:solidFill>
              </a:rPr>
            </a:br>
            <a:br>
              <a:rPr lang="es-ES" sz="2800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TEMA: </a:t>
            </a:r>
            <a:r>
              <a:rPr lang="es-ES" sz="2800" b="1" u="sng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MARCOS</a:t>
            </a:r>
            <a:endParaRPr lang="es-MX" sz="2800" b="1" u="sng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sp>
        <p:nvSpPr>
          <p:cNvPr id="11" name="CuadroTexto 10"/>
          <p:cNvSpPr txBox="1"/>
          <p:nvPr/>
        </p:nvSpPr>
        <p:spPr>
          <a:xfrm>
            <a:off x="2135560" y="396343"/>
            <a:ext cx="7689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>
                <a:solidFill>
                  <a:schemeClr val="bg1"/>
                </a:solidFill>
              </a:rPr>
              <a:t>INSTITUTO TECNOLÒGICO DE LA PAZ </a:t>
            </a:r>
          </a:p>
        </p:txBody>
      </p:sp>
      <p:pic>
        <p:nvPicPr>
          <p:cNvPr id="12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2 Imagen" descr="logotec-new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972" y="1628800"/>
            <a:ext cx="4118490" cy="42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pPr/>
              <a:t>10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210908" y="613362"/>
            <a:ext cx="8017643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</a:rPr>
              <a:t>Marco Doblemente Empotrado – Cargas y desplazamientos</a:t>
            </a:r>
            <a:endParaRPr lang="es-419" sz="2400" dirty="0">
              <a:solidFill>
                <a:prstClr val="black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54808"/>
              </p:ext>
            </p:extLst>
          </p:nvPr>
        </p:nvGraphicFramePr>
        <p:xfrm>
          <a:off x="6744072" y="2492896"/>
          <a:ext cx="2161504" cy="109341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80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47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DATOS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4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W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12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4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L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4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44114"/>
              </p:ext>
            </p:extLst>
          </p:nvPr>
        </p:nvGraphicFramePr>
        <p:xfrm>
          <a:off x="9552384" y="2492896"/>
          <a:ext cx="1934006" cy="12007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67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18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Momento de </a:t>
                      </a:r>
                      <a:br>
                        <a:rPr lang="es-MX" sz="1600" b="1" u="none" strike="noStrike" dirty="0">
                          <a:effectLst/>
                        </a:rPr>
                      </a:br>
                      <a:r>
                        <a:rPr lang="es-MX" sz="1600" b="1" u="none" strike="noStrike" dirty="0">
                          <a:effectLst/>
                        </a:rPr>
                        <a:t>empotramiento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A=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16.000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77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B=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-16.000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745826"/>
              </p:ext>
            </p:extLst>
          </p:nvPr>
        </p:nvGraphicFramePr>
        <p:xfrm>
          <a:off x="8067027" y="4124196"/>
          <a:ext cx="1803400" cy="731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63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7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Cortantes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A=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24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B=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24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309" name="24 Conector recto de flecha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151613" y="37893625"/>
            <a:ext cx="8431212" cy="295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8" name="Objeto 47"/>
          <p:cNvGraphicFramePr>
            <a:graphicFrameLocks noChangeAspect="1"/>
          </p:cNvGraphicFramePr>
          <p:nvPr/>
        </p:nvGraphicFramePr>
        <p:xfrm>
          <a:off x="1055756" y="1909998"/>
          <a:ext cx="5256875" cy="398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0" name="AutoCAD Drawing" r:id="rId10" imgW="4848120" imgH="3676680" progId="AutoCAD.Drawing.18">
                  <p:embed/>
                </p:oleObj>
              </mc:Choice>
              <mc:Fallback>
                <p:oleObj name="AutoCAD Drawing" r:id="rId10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55756" y="1909998"/>
                        <a:ext cx="5256875" cy="398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620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pPr/>
              <a:t>11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036308" y="550833"/>
            <a:ext cx="680455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</a:rPr>
              <a:t>Marco Doblemente Empotrado – Cargas Externas</a:t>
            </a:r>
            <a:endParaRPr lang="es-419" sz="2400" dirty="0">
              <a:solidFill>
                <a:prstClr val="black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447827"/>
              </p:ext>
            </p:extLst>
          </p:nvPr>
        </p:nvGraphicFramePr>
        <p:xfrm>
          <a:off x="6672064" y="2492896"/>
          <a:ext cx="1651000" cy="76009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20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12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effectLst/>
                        </a:rPr>
                        <a:t>DATOS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w=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L=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4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385637"/>
              </p:ext>
            </p:extLst>
          </p:nvPr>
        </p:nvGraphicFramePr>
        <p:xfrm>
          <a:off x="9067275" y="2492896"/>
          <a:ext cx="1651000" cy="100958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20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85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Momento de </a:t>
                      </a:r>
                      <a:br>
                        <a:rPr lang="es-MX" sz="1600" b="1" u="none" strike="noStrike" dirty="0">
                          <a:effectLst/>
                        </a:rPr>
                      </a:br>
                      <a:r>
                        <a:rPr lang="es-MX" sz="1600" b="1" u="none" strike="noStrike" dirty="0">
                          <a:effectLst/>
                        </a:rPr>
                        <a:t>empotramiento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A=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5.000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B=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-5.000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258091"/>
              </p:ext>
            </p:extLst>
          </p:nvPr>
        </p:nvGraphicFramePr>
        <p:xfrm>
          <a:off x="7752184" y="4077072"/>
          <a:ext cx="1651000" cy="76009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20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36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Cortantes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A=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B=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9" name="Objeto 38"/>
          <p:cNvGraphicFramePr>
            <a:graphicFrameLocks noChangeAspect="1"/>
          </p:cNvGraphicFramePr>
          <p:nvPr/>
        </p:nvGraphicFramePr>
        <p:xfrm>
          <a:off x="1451954" y="1766594"/>
          <a:ext cx="5630975" cy="4270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3" name="AutoCAD Drawing" r:id="rId9" imgW="4848120" imgH="3676680" progId="AutoCAD.Drawing.18">
                  <p:embed/>
                </p:oleObj>
              </mc:Choice>
              <mc:Fallback>
                <p:oleObj name="AutoCAD Drawing" r:id="rId9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51954" y="1766594"/>
                        <a:ext cx="5630975" cy="4270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48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pPr/>
              <a:t>12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Botón de acción: Inicio 6">
            <a:hlinkClick r:id="rId7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497041" y="581009"/>
            <a:ext cx="720075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</a:rPr>
              <a:t>Marco Doblemente – Relación Carga Desplazamiento</a:t>
            </a:r>
            <a:endParaRPr lang="es-419" sz="2400" dirty="0">
              <a:solidFill>
                <a:prstClr val="black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1957589" y="1714134"/>
          <a:ext cx="1197735" cy="882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36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-5000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-24000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11000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7044716" y="1625425"/>
          <a:ext cx="811396" cy="14287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28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1296635" y="1970468"/>
                <a:ext cx="6609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sub>
                      </m:sSub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35" y="1970468"/>
                <a:ext cx="660954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5952546" y="2155134"/>
                <a:ext cx="13394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MX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546" y="2155134"/>
                <a:ext cx="1339403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1197735" y="3344250"/>
          <a:ext cx="759854" cy="21756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59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269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-5000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-24000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862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11000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32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32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801135"/>
              </p:ext>
            </p:extLst>
          </p:nvPr>
        </p:nvGraphicFramePr>
        <p:xfrm>
          <a:off x="2530656" y="3318493"/>
          <a:ext cx="7118127" cy="219639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46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7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2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68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4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2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00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84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511.25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22.5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-11.25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22.5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-500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511.25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-22.5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-500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-11.25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-22.5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60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22.5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-22.5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120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-22.5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22.5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30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32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-11.25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-22.5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11.25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-22.5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32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-500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500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22.5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30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-22.5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60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-500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500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-11.25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22.5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11.25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22.5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-22.5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22.5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60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128755"/>
              </p:ext>
            </p:extLst>
          </p:nvPr>
        </p:nvGraphicFramePr>
        <p:xfrm>
          <a:off x="10759793" y="3331238"/>
          <a:ext cx="605790" cy="21756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05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D1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D2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86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32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32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2086379" y="4146997"/>
            <a:ext cx="539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=</a:t>
            </a:r>
            <a:endParaRPr lang="es-MX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0299836" y="4146997"/>
            <a:ext cx="34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x</a:t>
            </a:r>
          </a:p>
        </p:txBody>
      </p:sp>
      <p:sp>
        <p:nvSpPr>
          <p:cNvPr id="20" name="41 Corchetes"/>
          <p:cNvSpPr/>
          <p:nvPr/>
        </p:nvSpPr>
        <p:spPr>
          <a:xfrm>
            <a:off x="6975662" y="1665991"/>
            <a:ext cx="632573" cy="145069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41 Corchetes"/>
          <p:cNvSpPr/>
          <p:nvPr/>
        </p:nvSpPr>
        <p:spPr>
          <a:xfrm>
            <a:off x="10713038" y="3280340"/>
            <a:ext cx="652545" cy="219497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41 Corchetes"/>
          <p:cNvSpPr/>
          <p:nvPr/>
        </p:nvSpPr>
        <p:spPr>
          <a:xfrm>
            <a:off x="2045013" y="1675582"/>
            <a:ext cx="698187" cy="104186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41 Corchetes"/>
          <p:cNvSpPr/>
          <p:nvPr/>
        </p:nvSpPr>
        <p:spPr>
          <a:xfrm>
            <a:off x="2497041" y="3267594"/>
            <a:ext cx="7084841" cy="230895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41 Corchetes"/>
          <p:cNvSpPr/>
          <p:nvPr/>
        </p:nvSpPr>
        <p:spPr>
          <a:xfrm>
            <a:off x="1122496" y="3267594"/>
            <a:ext cx="922517" cy="219497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uadroTexto 18"/>
          <p:cNvSpPr txBox="1"/>
          <p:nvPr/>
        </p:nvSpPr>
        <p:spPr>
          <a:xfrm>
            <a:off x="4160081" y="2054985"/>
            <a:ext cx="1064804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Q = KD</a:t>
            </a:r>
          </a:p>
        </p:txBody>
      </p:sp>
      <p:cxnSp>
        <p:nvCxnSpPr>
          <p:cNvPr id="28" name="Conector recto 27"/>
          <p:cNvCxnSpPr/>
          <p:nvPr/>
        </p:nvCxnSpPr>
        <p:spPr>
          <a:xfrm>
            <a:off x="1209920" y="4095479"/>
            <a:ext cx="8350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2625831" y="4095479"/>
            <a:ext cx="69575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10724116" y="4095479"/>
            <a:ext cx="670757" cy="21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 flipH="1">
            <a:off x="4919730" y="3387144"/>
            <a:ext cx="25757" cy="21547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29 CuadroTexto"/>
              <p:cNvSpPr txBox="1"/>
              <p:nvPr/>
            </p:nvSpPr>
            <p:spPr>
              <a:xfrm>
                <a:off x="9294442" y="1979100"/>
                <a:ext cx="2039471" cy="721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s-MX" sz="2000" b="0" i="1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s-MX" sz="2000" b="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MX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MX" sz="20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MX" sz="20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𝑺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MX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𝐷𝑅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MX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2000" b="1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𝑺</m:t>
                                    </m:r>
                                  </m:e>
                                  <m:sub>
                                    <m:r>
                                      <a:rPr lang="es-MX" sz="2000" b="1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𝑹𝑫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s-MX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𝑅𝑅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MX" sz="2000" dirty="0"/>
              </a:p>
            </p:txBody>
          </p:sp>
        </mc:Choice>
        <mc:Fallback xmlns="">
          <p:sp>
            <p:nvSpPr>
              <p:cNvPr id="31" name="2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4442" y="1979100"/>
                <a:ext cx="2039471" cy="72140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/>
              <p:cNvSpPr txBox="1"/>
              <p:nvPr/>
            </p:nvSpPr>
            <p:spPr>
              <a:xfrm>
                <a:off x="9616226" y="4184005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33" name="Cuadro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6226" y="4184005"/>
                <a:ext cx="1080120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4494" t="-6557" b="-2623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6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pPr/>
              <a:t>13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428504" y="581009"/>
            <a:ext cx="766439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</a:rPr>
              <a:t>Marco Doblemente Empotrado – Sistemas de Ecuaciones</a:t>
            </a:r>
            <a:endParaRPr lang="es-419" sz="2400" dirty="0">
              <a:solidFill>
                <a:prstClr val="black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547446" y="2125834"/>
          <a:ext cx="3406368" cy="1262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7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7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77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500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D1  +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 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D2   +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D3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761"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D1  +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511.25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D2    -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D3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366"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D1   -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D2   +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120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D3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6027312" y="1682327"/>
          <a:ext cx="5530480" cy="148741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98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9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56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89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06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94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0536">
                <a:tc rowSpan="2" gridSpan="3">
                  <a:txBody>
                    <a:bodyPr/>
                    <a:lstStyle/>
                    <a:p>
                      <a:pPr algn="ctr" fontAlgn="ctr"/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1" i="0" u="none" strike="noStrike" dirty="0">
                        <a:solidFill>
                          <a:srgbClr val="CCFF6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  <a:latin typeface="+mn-lt"/>
                        </a:rPr>
                        <a:t>MATRIZ INVERSA DE 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1" i="0" u="none" strike="noStrike" dirty="0">
                        <a:solidFill>
                          <a:srgbClr val="CCFF66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  <a:latin typeface="+mn-lt"/>
                        </a:rPr>
                        <a:t>MATRIZ DE CARGAS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429">
                <a:tc gridSpan="3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3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211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D1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0.002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-1.6411E-05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0.000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-5000.000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459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D2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0.000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0.0019724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0.000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x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-24000.00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833"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D3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0.000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0.0003729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0.008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11000.000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48108"/>
              </p:ext>
            </p:extLst>
          </p:nvPr>
        </p:nvGraphicFramePr>
        <p:xfrm>
          <a:off x="1111878" y="4181985"/>
          <a:ext cx="3255929" cy="10210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79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1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DESPLAZAMIENTOS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ctr"/>
                      <a:r>
                        <a:rPr lang="es-MX" sz="1600" b="0" u="none" strike="noStrike" dirty="0">
                          <a:effectLst/>
                        </a:rPr>
                        <a:t>D1      =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-13.5701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              m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u="none" strike="noStrike" dirty="0">
                          <a:effectLst/>
                        </a:rPr>
                        <a:t>D2      =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-43.1537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              m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606"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0" u="none" strike="noStrike" dirty="0">
                          <a:effectLst/>
                        </a:rPr>
                        <a:t>D3      =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86.1197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            rad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7"/>
              <p:cNvSpPr txBox="1"/>
              <p:nvPr/>
            </p:nvSpPr>
            <p:spPr>
              <a:xfrm>
                <a:off x="12674600" y="16563975"/>
                <a:ext cx="439738" cy="163513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000" b="1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1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10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MX" sz="10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MX" sz="10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MX" sz="1000" b="1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1000" b="1" i="0"/>
              </a:p>
            </p:txBody>
          </p:sp>
        </mc:Choice>
        <mc:Fallback xmlns="">
          <p:sp>
            <p:nvSpPr>
              <p:cNvPr id="22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4600" y="16563975"/>
                <a:ext cx="439738" cy="163513"/>
              </a:xfrm>
              <a:prstGeom prst="rect">
                <a:avLst/>
              </a:prstGeom>
              <a:blipFill rotWithShape="0">
                <a:blip r:embed="rId9"/>
                <a:stretch>
                  <a:fillRect l="-6944" t="-3704" r="-11111" b="-3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18"/>
              <p:cNvSpPr txBox="1"/>
              <p:nvPr/>
            </p:nvSpPr>
            <p:spPr>
              <a:xfrm>
                <a:off x="12663488" y="16808450"/>
                <a:ext cx="466725" cy="163513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000" b="1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1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10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MX" sz="10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MX" sz="10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MX" sz="1000" b="1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1000" b="1" i="0"/>
              </a:p>
            </p:txBody>
          </p:sp>
        </mc:Choice>
        <mc:Fallback xmlns="">
          <p:sp>
            <p:nvSpPr>
              <p:cNvPr id="23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3488" y="16808450"/>
                <a:ext cx="466725" cy="163513"/>
              </a:xfrm>
              <a:prstGeom prst="rect">
                <a:avLst/>
              </a:prstGeom>
              <a:blipFill rotWithShape="0">
                <a:blip r:embed="rId9"/>
                <a:stretch>
                  <a:fillRect l="-3896" t="-3704" r="-6494" b="-3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19"/>
              <p:cNvSpPr txBox="1"/>
              <p:nvPr/>
            </p:nvSpPr>
            <p:spPr>
              <a:xfrm>
                <a:off x="12682538" y="16308388"/>
                <a:ext cx="436562" cy="163512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000" b="1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1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10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MX" sz="1000" b="1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MX" sz="10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MX" sz="1000" b="1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1000" b="1" i="0" dirty="0"/>
              </a:p>
            </p:txBody>
          </p:sp>
        </mc:Choice>
        <mc:Fallback xmlns="">
          <p:sp>
            <p:nvSpPr>
              <p:cNvPr id="24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2538" y="16308388"/>
                <a:ext cx="436562" cy="163512"/>
              </a:xfrm>
              <a:prstGeom prst="rect">
                <a:avLst/>
              </a:prstGeom>
              <a:blipFill rotWithShape="0">
                <a:blip r:embed="rId10"/>
                <a:stretch>
                  <a:fillRect l="-8333" t="-3704" r="-9722" b="-3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41 Corchetes"/>
          <p:cNvSpPr/>
          <p:nvPr/>
        </p:nvSpPr>
        <p:spPr>
          <a:xfrm>
            <a:off x="7239256" y="2132684"/>
            <a:ext cx="4210061" cy="1009005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41 Corchetes"/>
          <p:cNvSpPr/>
          <p:nvPr/>
        </p:nvSpPr>
        <p:spPr>
          <a:xfrm>
            <a:off x="5955771" y="2239347"/>
            <a:ext cx="887223" cy="902341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41 Corchetes"/>
          <p:cNvSpPr/>
          <p:nvPr/>
        </p:nvSpPr>
        <p:spPr>
          <a:xfrm>
            <a:off x="547446" y="2095313"/>
            <a:ext cx="3519501" cy="133464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adroTexto 31"/>
              <p:cNvSpPr txBox="1"/>
              <p:nvPr/>
            </p:nvSpPr>
            <p:spPr>
              <a:xfrm>
                <a:off x="10156839" y="3854819"/>
                <a:ext cx="1237554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MX" dirty="0"/>
                  <a:t>Q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MX" dirty="0"/>
                  <a:t> = D</a:t>
                </a:r>
              </a:p>
            </p:txBody>
          </p:sp>
        </mc:Choice>
        <mc:Fallback xmlns="">
          <p:sp>
            <p:nvSpPr>
              <p:cNvPr id="32" name="Cuadro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6839" y="3854819"/>
                <a:ext cx="1237554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3941" t="-6557" b="-2623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adroTexto 4"/>
          <p:cNvSpPr txBox="1"/>
          <p:nvPr/>
        </p:nvSpPr>
        <p:spPr>
          <a:xfrm>
            <a:off x="1594203" y="1725981"/>
            <a:ext cx="247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Matriz S</a:t>
            </a:r>
          </a:p>
        </p:txBody>
      </p:sp>
      <p:graphicFrame>
        <p:nvGraphicFramePr>
          <p:cNvPr id="29" name="Objeto 28"/>
          <p:cNvGraphicFramePr>
            <a:graphicFrameLocks noChangeAspect="1"/>
          </p:cNvGraphicFramePr>
          <p:nvPr/>
        </p:nvGraphicFramePr>
        <p:xfrm>
          <a:off x="5058902" y="3277095"/>
          <a:ext cx="4278900" cy="3244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7" name="AutoCAD Drawing" r:id="rId12" imgW="4848120" imgH="3676680" progId="AutoCAD.Drawing.18">
                  <p:embed/>
                </p:oleObj>
              </mc:Choice>
              <mc:Fallback>
                <p:oleObj name="AutoCAD Drawing" r:id="rId12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58902" y="3277095"/>
                        <a:ext cx="4278900" cy="3244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/>
              <p:cNvSpPr txBox="1"/>
              <p:nvPr/>
            </p:nvSpPr>
            <p:spPr>
              <a:xfrm>
                <a:off x="4137460" y="2452520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25" name="Cuadro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460" y="2452520"/>
                <a:ext cx="1080120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5085" t="-6557" b="-2623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uadroTexto 30"/>
              <p:cNvSpPr txBox="1"/>
              <p:nvPr/>
            </p:nvSpPr>
            <p:spPr>
              <a:xfrm>
                <a:off x="3117004" y="4389301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31" name="CuadroTex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4" y="4389301"/>
                <a:ext cx="1080120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4494" t="-6557" b="-2623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/>
              <p:cNvSpPr txBox="1"/>
              <p:nvPr/>
            </p:nvSpPr>
            <p:spPr>
              <a:xfrm>
                <a:off x="3117004" y="4655133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33" name="Cuadro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004" y="4655133"/>
                <a:ext cx="1080120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4494" t="-8333" b="-28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/>
              <p:cNvSpPr txBox="1"/>
              <p:nvPr/>
            </p:nvSpPr>
            <p:spPr>
              <a:xfrm>
                <a:off x="3090273" y="4899546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34" name="Cuadro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273" y="4899546"/>
                <a:ext cx="1080120" cy="369332"/>
              </a:xfrm>
              <a:prstGeom prst="rect">
                <a:avLst/>
              </a:prstGeom>
              <a:blipFill rotWithShape="0">
                <a:blip r:embed="rId17"/>
                <a:stretch>
                  <a:fillRect l="-5085" t="-8333" b="-28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1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pPr/>
              <a:t>14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651552" y="550833"/>
            <a:ext cx="713635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</a:rPr>
              <a:t>Marco Doblemente Empotrado – Obtención de Cargas</a:t>
            </a:r>
            <a:endParaRPr lang="es-419" sz="2400" dirty="0">
              <a:solidFill>
                <a:prstClr val="black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679582"/>
              </p:ext>
            </p:extLst>
          </p:nvPr>
        </p:nvGraphicFramePr>
        <p:xfrm>
          <a:off x="5735960" y="1628800"/>
          <a:ext cx="5491564" cy="19358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39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4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1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67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459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MATRIZ 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DESPLAZAMIENTOS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0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-13.570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0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0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30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u="none" strike="noStrike" dirty="0">
                          <a:effectLst/>
                        </a:rPr>
                        <a:t>-43.154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0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-500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0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-11.25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u="none" strike="noStrike" dirty="0">
                          <a:effectLst/>
                        </a:rPr>
                        <a:t>86.120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0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30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7"/>
              <p:cNvSpPr txBox="1"/>
              <p:nvPr/>
            </p:nvSpPr>
            <p:spPr>
              <a:xfrm>
                <a:off x="12239625" y="17251363"/>
                <a:ext cx="292100" cy="188912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s-MX" sz="1200" b="1" i="1">
                              <a:latin typeface="Cambria Math" panose="02040503050406030204" pitchFamily="18" charset="0"/>
                            </a:rPr>
                            <m:t>𝑹𝑫</m:t>
                          </m:r>
                        </m:sub>
                      </m:sSub>
                    </m:oMath>
                  </m:oMathPara>
                </a14:m>
                <a:endParaRPr lang="es-MX" sz="1200" b="1"/>
              </a:p>
            </p:txBody>
          </p:sp>
        </mc:Choice>
        <mc:Fallback xmlns="">
          <p:sp>
            <p:nvSpPr>
              <p:cNvPr id="12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9625" y="17251363"/>
                <a:ext cx="292100" cy="188912"/>
              </a:xfrm>
              <a:prstGeom prst="rect">
                <a:avLst/>
              </a:prstGeom>
              <a:blipFill rotWithShape="0">
                <a:blip r:embed="rId9"/>
                <a:stretch>
                  <a:fillRect l="-12500" r="-4167" b="-1290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457935"/>
              </p:ext>
            </p:extLst>
          </p:nvPr>
        </p:nvGraphicFramePr>
        <p:xfrm>
          <a:off x="6096000" y="3948905"/>
          <a:ext cx="3761439" cy="17735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9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2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65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8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799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CARGAS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effectLst/>
                        </a:rPr>
                        <a:t>Q4    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-1.785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KN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effectLst/>
                        </a:rPr>
                        <a:t>Q5    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21.577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KN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effectLst/>
                        </a:rPr>
                        <a:t>Q6    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2.278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KN * m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effectLst/>
                        </a:rPr>
                        <a:t>Q7    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6.785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KN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effectLst/>
                        </a:rPr>
                        <a:t>Q8    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2.423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KN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992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 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effectLst/>
                        </a:rPr>
                        <a:t>Q9    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3.555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KN * m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 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" name="41 Corchetes"/>
          <p:cNvSpPr/>
          <p:nvPr/>
        </p:nvSpPr>
        <p:spPr>
          <a:xfrm>
            <a:off x="5735960" y="1916833"/>
            <a:ext cx="2949927" cy="162319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41 Corchetes"/>
          <p:cNvSpPr/>
          <p:nvPr/>
        </p:nvSpPr>
        <p:spPr>
          <a:xfrm>
            <a:off x="9498550" y="1933667"/>
            <a:ext cx="996287" cy="1623191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21" name="Obje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370542"/>
              </p:ext>
            </p:extLst>
          </p:nvPr>
        </p:nvGraphicFramePr>
        <p:xfrm>
          <a:off x="304837" y="2107083"/>
          <a:ext cx="4702293" cy="3565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1" name="AutoCAD Drawing" r:id="rId10" imgW="4848120" imgH="3676680" progId="AutoCAD.Drawing.18">
                  <p:embed/>
                </p:oleObj>
              </mc:Choice>
              <mc:Fallback>
                <p:oleObj name="AutoCAD Drawing" r:id="rId10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4837" y="2107083"/>
                        <a:ext cx="4702293" cy="3565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/>
              <p:cNvSpPr txBox="1"/>
              <p:nvPr/>
            </p:nvSpPr>
            <p:spPr>
              <a:xfrm>
                <a:off x="8685887" y="2405371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18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887" y="2405371"/>
                <a:ext cx="1080120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5085" t="-8333" b="-28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0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pPr/>
              <a:t>15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07023" y="613362"/>
            <a:ext cx="6025413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</a:rPr>
              <a:t>Marco Doblemente Empotrado - Reacciones</a:t>
            </a:r>
            <a:endParaRPr lang="es-419" sz="2400" dirty="0">
              <a:solidFill>
                <a:prstClr val="black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1148522" y="1935563"/>
          <a:ext cx="3771900" cy="15201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32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8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R4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-1.785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+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5.000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R5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21.577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+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0.000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R6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2.278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-5.000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R7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6.785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+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0.000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R8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2.423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+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24.000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R9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3.555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+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16.000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22518"/>
              </p:ext>
            </p:extLst>
          </p:nvPr>
        </p:nvGraphicFramePr>
        <p:xfrm>
          <a:off x="2089816" y="3944414"/>
          <a:ext cx="3044939" cy="166694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77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462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R4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3.215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KN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62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R5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21.577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KN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833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R6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-2.722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KN * m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62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R7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6.785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KN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62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R8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26.423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KN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62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R9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19.555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KN * m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8" name="Conector recto de flecha 17"/>
          <p:cNvCxnSpPr/>
          <p:nvPr/>
        </p:nvCxnSpPr>
        <p:spPr>
          <a:xfrm>
            <a:off x="15173325" y="33708975"/>
            <a:ext cx="2095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 flipV="1">
            <a:off x="15259050" y="33813750"/>
            <a:ext cx="0" cy="200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15154275" y="34270950"/>
            <a:ext cx="2095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15240000" y="34375725"/>
            <a:ext cx="0" cy="200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Arco 21"/>
          <p:cNvSpPr/>
          <p:nvPr/>
        </p:nvSpPr>
        <p:spPr>
          <a:xfrm>
            <a:off x="15097125" y="34061400"/>
            <a:ext cx="257175" cy="276225"/>
          </a:xfrm>
          <a:prstGeom prst="arc">
            <a:avLst>
              <a:gd name="adj1" fmla="val 13842636"/>
              <a:gd name="adj2" fmla="val 0"/>
            </a:avLst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MX" sz="1100"/>
          </a:p>
        </p:txBody>
      </p:sp>
      <p:sp>
        <p:nvSpPr>
          <p:cNvPr id="23" name="Arco 22"/>
          <p:cNvSpPr/>
          <p:nvPr/>
        </p:nvSpPr>
        <p:spPr>
          <a:xfrm rot="13188327" flipV="1">
            <a:off x="15087600" y="34642425"/>
            <a:ext cx="257175" cy="276225"/>
          </a:xfrm>
          <a:prstGeom prst="arc">
            <a:avLst>
              <a:gd name="adj1" fmla="val 14534676"/>
              <a:gd name="adj2" fmla="val 0"/>
            </a:avLst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MX" sz="1100"/>
          </a:p>
        </p:txBody>
      </p:sp>
      <p:sp>
        <p:nvSpPr>
          <p:cNvPr id="25" name="41 Corchetes"/>
          <p:cNvSpPr/>
          <p:nvPr/>
        </p:nvSpPr>
        <p:spPr>
          <a:xfrm>
            <a:off x="3913717" y="1952176"/>
            <a:ext cx="806051" cy="155879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26" name="Objeto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065395"/>
              </p:ext>
            </p:extLst>
          </p:nvPr>
        </p:nvGraphicFramePr>
        <p:xfrm>
          <a:off x="5951984" y="1884053"/>
          <a:ext cx="4848225" cy="367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5" name="AutoCAD Drawing" r:id="rId9" imgW="4848120" imgH="3676680" progId="AutoCAD.Drawing.18">
                  <p:embed/>
                </p:oleObj>
              </mc:Choice>
              <mc:Fallback>
                <p:oleObj name="AutoCAD Drawing" r:id="rId9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51984" y="1884053"/>
                        <a:ext cx="4848225" cy="367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31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16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4578896" y="30161"/>
            <a:ext cx="30320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ARTICULADO - ARTICULADO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4078696" y="529964"/>
            <a:ext cx="403244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chemeClr val="tx1"/>
                </a:solidFill>
              </a:rPr>
              <a:t>Marco Articulado – Articulado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863653" y="1711753"/>
                <a:ext cx="1094188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419" sz="2000" dirty="0"/>
                  <a:t>Determine las reacciones en los soportes articulados </a:t>
                </a:r>
                <a:r>
                  <a:rPr lang="es-419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① y ③</a:t>
                </a:r>
                <a:r>
                  <a:rPr lang="es-419" sz="2000" dirty="0"/>
                  <a:t>. Considere E = 29 </a:t>
                </a:r>
                <a:r>
                  <a:rPr lang="es-419" sz="2000" dirty="0" err="1"/>
                  <a:t>Ksi</a:t>
                </a:r>
                <a:r>
                  <a:rPr lang="es-419" sz="2000" dirty="0"/>
                  <a:t>, I = 700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419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 sz="2000" b="0" i="0" smtClean="0">
                            <a:latin typeface="Cambria Math" panose="02040503050406030204" pitchFamily="18" charset="0"/>
                          </a:rPr>
                          <m:t>in</m:t>
                        </m:r>
                      </m:e>
                      <m:sup>
                        <m:r>
                          <a:rPr lang="es-E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s-419" sz="2000" dirty="0"/>
                  <a:t> y A = 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419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 sz="2000" b="0" i="0" dirty="0" smtClean="0">
                            <a:latin typeface="Cambria Math" panose="02040503050406030204" pitchFamily="18" charset="0"/>
                          </a:rPr>
                          <m:t>in</m:t>
                        </m:r>
                      </m:e>
                      <m:sup>
                        <m:r>
                          <a:rPr lang="es-ES" sz="20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419" sz="2000" dirty="0"/>
                  <a:t>, para cada elemento.</a:t>
                </a: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53" y="1711753"/>
                <a:ext cx="10941881" cy="707886"/>
              </a:xfrm>
              <a:prstGeom prst="rect">
                <a:avLst/>
              </a:prstGeom>
              <a:blipFill>
                <a:blip r:embed="rId9"/>
                <a:stretch>
                  <a:fillRect l="-613" t="-6034" r="-947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ubtítulo 2"/>
          <p:cNvSpPr txBox="1">
            <a:spLocks/>
          </p:cNvSpPr>
          <p:nvPr/>
        </p:nvSpPr>
        <p:spPr>
          <a:xfrm>
            <a:off x="6744072" y="3315038"/>
            <a:ext cx="5061463" cy="1378935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800" dirty="0"/>
              <a:t>Dado el modelo analítico mostrado, la figura tiene 5 grados de libertad sin restricción. Los cuales corresponden, 3 desplazamientos (giros) en el eje Z de los nodos </a:t>
            </a:r>
            <a:r>
              <a:rPr lang="es-MX" sz="1800" dirty="0">
                <a:ea typeface="Cambria Math" panose="02040503050406030204" pitchFamily="18" charset="0"/>
              </a:rPr>
              <a:t>①, ② y ③. Y dos desplazamientos en el nodo ② en el eje X y </a:t>
            </a:r>
            <a:r>
              <a:rPr lang="es-MX" sz="1800" dirty="0" err="1">
                <a:ea typeface="Cambria Math" panose="02040503050406030204" pitchFamily="18" charset="0"/>
              </a:rPr>
              <a:t>Y</a:t>
            </a:r>
            <a:r>
              <a:rPr lang="es-MX" sz="1800" dirty="0">
                <a:ea typeface="Cambria Math" panose="02040503050406030204" pitchFamily="18" charset="0"/>
              </a:rPr>
              <a:t>.</a:t>
            </a:r>
            <a:endParaRPr lang="es-MX" sz="1800" dirty="0"/>
          </a:p>
          <a:p>
            <a:endParaRPr lang="es-MX" sz="1800" dirty="0">
              <a:solidFill>
                <a:srgbClr val="FFFF99"/>
              </a:solidFill>
            </a:endParaRPr>
          </a:p>
          <a:p>
            <a:pPr algn="l"/>
            <a:endParaRPr lang="es-MX" sz="1800" dirty="0">
              <a:solidFill>
                <a:srgbClr val="FFFF99"/>
              </a:solidFill>
            </a:endParaRPr>
          </a:p>
        </p:txBody>
      </p:sp>
      <p:graphicFrame>
        <p:nvGraphicFramePr>
          <p:cNvPr id="18" name="Obje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545007"/>
              </p:ext>
            </p:extLst>
          </p:nvPr>
        </p:nvGraphicFramePr>
        <p:xfrm>
          <a:off x="1215875" y="2419640"/>
          <a:ext cx="5231157" cy="3967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2" name="AutoCAD Drawing" r:id="rId10" imgW="4848120" imgH="3676680" progId="AutoCAD.Drawing.18">
                  <p:embed/>
                </p:oleObj>
              </mc:Choice>
              <mc:Fallback>
                <p:oleObj name="AutoCAD Drawing" r:id="rId10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15875" y="2419640"/>
                        <a:ext cx="5231157" cy="3967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Conector recto de flecha 4"/>
          <p:cNvCxnSpPr/>
          <p:nvPr/>
        </p:nvCxnSpPr>
        <p:spPr>
          <a:xfrm flipV="1">
            <a:off x="1991544" y="4403163"/>
            <a:ext cx="0" cy="760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2135560" y="5752714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1561405" y="4233358"/>
            <a:ext cx="66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Y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222078" y="5745963"/>
            <a:ext cx="66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17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938" y="5834181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7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3929208" y="598861"/>
            <a:ext cx="43003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del Miembro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5355058" y="1637670"/>
                <a:ext cx="6594494" cy="6646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419" dirty="0">
                    <a:solidFill>
                      <a:schemeClr val="tx1"/>
                    </a:solidFill>
                  </a:rPr>
                  <a:t>Sustituimos L=288 in, A=20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419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e>
                      <m:sup>
                        <m:r>
                          <a:rPr lang="es-E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419" dirty="0">
                    <a:solidFill>
                      <a:schemeClr val="tx1"/>
                    </a:solidFill>
                  </a:rPr>
                  <a:t>, E = 29(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419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s-419" dirty="0">
                    <a:solidFill>
                      <a:schemeClr val="tx1"/>
                    </a:solidFill>
                  </a:rPr>
                  <a:t>) </a:t>
                </a:r>
                <a:r>
                  <a:rPr lang="es-419" dirty="0" err="1">
                    <a:solidFill>
                      <a:schemeClr val="tx1"/>
                    </a:solidFill>
                  </a:rPr>
                  <a:t>Ksi</a:t>
                </a:r>
                <a:r>
                  <a:rPr lang="es-419" dirty="0">
                    <a:solidFill>
                      <a:schemeClr val="tx1"/>
                    </a:solidFill>
                  </a:rPr>
                  <a:t>, I = 700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419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e>
                      <m:sup>
                        <m:r>
                          <a:rPr lang="es-E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s-419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s-E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s-419" dirty="0">
                    <a:solidFill>
                      <a:schemeClr val="tx1"/>
                    </a:solidFill>
                  </a:rPr>
                  <a:t>, en la ecuación siguiente:</a:t>
                </a:r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058" y="1637670"/>
                <a:ext cx="6594494" cy="664606"/>
              </a:xfrm>
              <a:prstGeom prst="rect">
                <a:avLst/>
              </a:prstGeom>
              <a:blipFill rotWithShape="0">
                <a:blip r:embed="rId9"/>
                <a:stretch>
                  <a:fillRect l="-645" t="-3571" r="-184" b="-12500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/>
              <p:cNvSpPr txBox="1"/>
              <p:nvPr/>
            </p:nvSpPr>
            <p:spPr>
              <a:xfrm>
                <a:off x="272587" y="4472990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3" name="Cuadro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87" y="4472990"/>
                <a:ext cx="1878760" cy="46262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/>
              <p:cNvSpPr txBox="1"/>
              <p:nvPr/>
            </p:nvSpPr>
            <p:spPr>
              <a:xfrm>
                <a:off x="1789315" y="5210319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5" name="Cuadro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315" y="5210319"/>
                <a:ext cx="1878760" cy="4626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uadroTexto 35"/>
          <p:cNvSpPr txBox="1"/>
          <p:nvPr/>
        </p:nvSpPr>
        <p:spPr>
          <a:xfrm>
            <a:off x="4578896" y="30161"/>
            <a:ext cx="30320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ARTICULADO - ARTICULADO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9153213"/>
                  </p:ext>
                </p:extLst>
              </p:nvPr>
            </p:nvGraphicFramePr>
            <p:xfrm>
              <a:off x="4096107" y="3063765"/>
              <a:ext cx="7697508" cy="268500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67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74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4878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7060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272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784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268677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50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50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9189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95040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50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918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9153213"/>
                  </p:ext>
                </p:extLst>
              </p:nvPr>
            </p:nvGraphicFramePr>
            <p:xfrm>
              <a:off x="4096107" y="3063765"/>
              <a:ext cx="7697508" cy="268500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67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74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4878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7060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272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784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44646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r="-445413" b="-5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r="-307983" b="-5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r="-463846" b="-5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r="-183099" b="-5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r="-87500" b="-5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r="-76699" b="-5095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50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110606" r="-445413" b="-4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110606" r="-307983" b="-4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110606" r="-463846" b="-4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110606" r="-183099" b="-4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110606" r="-87500" b="-4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110606" r="-76699" b="-4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110606" b="-46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50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213846" r="-445413" b="-37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213846" r="-307983" b="-37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213846" r="-463846" b="-37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213846" r="-183099" b="-37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213846" r="-87500" b="-37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213846" r="-76699" b="-37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213846" b="-3707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9189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377778" r="-445413" b="-34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377778" r="-307983" b="-34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377778" r="-463846" b="-34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377778" r="-183099" b="-34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377778" r="-87500" b="-34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377778" r="-76699" b="-34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377778" b="-34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95040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396923" r="-445413" b="-1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396923" r="-307983" b="-1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396923" r="-463846" b="-1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396923" r="-183099" b="-1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396923" r="-87500" b="-1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396923" r="-76699" b="-1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396923" b="-18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50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496923" r="-445413" b="-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496923" r="-307983" b="-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496923" r="-463846" b="-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496923" r="-183099" b="-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496923" r="-87500" b="-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496923" r="-76699" b="-8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496923" b="-8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918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718519" r="-445413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718519" r="-307983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718519" r="-463846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718519" r="-183099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718519" r="-87500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718519" r="-76699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718519" b="-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7" name="59 Corchetes"/>
          <p:cNvSpPr/>
          <p:nvPr/>
        </p:nvSpPr>
        <p:spPr>
          <a:xfrm>
            <a:off x="4587481" y="3380874"/>
            <a:ext cx="6693095" cy="2496397"/>
          </a:xfrm>
          <a:prstGeom prst="bracketPair">
            <a:avLst>
              <a:gd name="adj" fmla="val 4136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1587A4-D246-4C77-A400-0C00E43F86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88289" y="1621248"/>
            <a:ext cx="5508020" cy="25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18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" y="580516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7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3929208" y="598861"/>
            <a:ext cx="43003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del Miembro 1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384683" y="1543556"/>
            <a:ext cx="270821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1"/>
                </a:solidFill>
              </a:rPr>
              <a:t>Como resultado obtenemos:</a:t>
            </a:r>
          </a:p>
        </p:txBody>
      </p:sp>
      <p:sp>
        <p:nvSpPr>
          <p:cNvPr id="21" name="59 Corchetes"/>
          <p:cNvSpPr/>
          <p:nvPr/>
        </p:nvSpPr>
        <p:spPr>
          <a:xfrm>
            <a:off x="5913887" y="3163218"/>
            <a:ext cx="5582714" cy="1657278"/>
          </a:xfrm>
          <a:prstGeom prst="bracketPair">
            <a:avLst>
              <a:gd name="adj" fmla="val 9148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/>
              <p:cNvSpPr txBox="1"/>
              <p:nvPr/>
            </p:nvSpPr>
            <p:spPr>
              <a:xfrm>
                <a:off x="6213348" y="2135991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3" name="Cuadro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348" y="2135991"/>
                <a:ext cx="1878760" cy="4626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/>
              <p:cNvSpPr txBox="1"/>
              <p:nvPr/>
            </p:nvSpPr>
            <p:spPr>
              <a:xfrm>
                <a:off x="8901486" y="2103000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5" name="Cuadro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1486" y="2103000"/>
                <a:ext cx="1878760" cy="4626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883600"/>
              </p:ext>
            </p:extLst>
          </p:nvPr>
        </p:nvGraphicFramePr>
        <p:xfrm>
          <a:off x="4801660" y="2884751"/>
          <a:ext cx="7518401" cy="1935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6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2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9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4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64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6535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35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2013.89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-2013.89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535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10.20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1468.46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-10.20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1468.46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535"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K1=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1468.46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281944.44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-1468.46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140972.22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535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-2013.89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2013.89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535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-10.20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-1468.46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10.20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-1468.46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535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1468.46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140972.22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-1468.46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281944.44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6" name="CuadroTexto 35"/>
          <p:cNvSpPr txBox="1"/>
          <p:nvPr/>
        </p:nvSpPr>
        <p:spPr>
          <a:xfrm>
            <a:off x="4578896" y="30161"/>
            <a:ext cx="30320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ARTICULADO - ARTICULADO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9CBB52-70FA-4E18-8E63-2674A4FD69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192" y="3889182"/>
            <a:ext cx="5111496" cy="282397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4CCDC39-68A3-44BE-BFB5-86B127CDE9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312" y="1566433"/>
            <a:ext cx="5093208" cy="26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5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19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ángulo 2"/>
          <p:cNvSpPr/>
          <p:nvPr/>
        </p:nvSpPr>
        <p:spPr>
          <a:xfrm>
            <a:off x="5816400" y="1625020"/>
            <a:ext cx="6785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Debido a que las cargas no están aplicadas sobre los nudos, las transformamos en cargas equivalentes mediante las formulas de empotramiento perfecto.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694145" y="547568"/>
            <a:ext cx="706333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Momentos de Empotramiento Perfecto del Miembro 1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023992" y="2892701"/>
            <a:ext cx="6011757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sz="1600" dirty="0">
                <a:solidFill>
                  <a:schemeClr val="tx1"/>
                </a:solidFill>
              </a:rPr>
              <a:t>Evaluamos los momentos de empotramiento debido a la carga de 20 K utilizando las expresiones siguiente: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7995758" y="3858795"/>
                <a:ext cx="3912096" cy="11895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𝑃𝐿</m:t>
                          </m:r>
                          <m:r>
                            <a:rPr lang="es-MX" sz="14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(3)(20)(288)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𝟏𝟎𝟖𝟎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𝐊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·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𝐢𝐧</m:t>
                      </m:r>
                    </m:oMath>
                  </m:oMathPara>
                </a14:m>
                <a:endParaRPr lang="es-MX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𝐵𝑦</m:t>
                          </m:r>
                        </m:sub>
                      </m:sSub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(11)(20)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𝟏𝟑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𝐊</m:t>
                      </m:r>
                    </m:oMath>
                  </m:oMathPara>
                </a14:m>
                <a:endParaRPr lang="es-MX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58" y="3858795"/>
                <a:ext cx="3912096" cy="118955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CuadroTexto 44"/>
          <p:cNvSpPr txBox="1"/>
          <p:nvPr/>
        </p:nvSpPr>
        <p:spPr>
          <a:xfrm>
            <a:off x="4578896" y="30161"/>
            <a:ext cx="30320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ARTICULADO - ARTICULADO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6" name="Objeto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487601"/>
              </p:ext>
            </p:extLst>
          </p:nvPr>
        </p:nvGraphicFramePr>
        <p:xfrm>
          <a:off x="3613923" y="3506949"/>
          <a:ext cx="4606499" cy="3022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4" name="AutoCAD Drawing" r:id="rId10" imgW="4848120" imgH="3676680" progId="AutoCAD.Drawing.18">
                  <p:embed/>
                </p:oleObj>
              </mc:Choice>
              <mc:Fallback>
                <p:oleObj name="AutoCAD Drawing" r:id="rId10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613923" y="3506949"/>
                        <a:ext cx="4606499" cy="3022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to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256274"/>
              </p:ext>
            </p:extLst>
          </p:nvPr>
        </p:nvGraphicFramePr>
        <p:xfrm>
          <a:off x="-40880" y="1628681"/>
          <a:ext cx="5621727" cy="31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5" name="AutoCAD Drawing" r:id="rId12" imgW="4848120" imgH="3676680" progId="AutoCAD.Drawing.18">
                  <p:embed/>
                </p:oleObj>
              </mc:Choice>
              <mc:Fallback>
                <p:oleObj name="AutoCAD Drawing" r:id="rId12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40880" y="1628681"/>
                        <a:ext cx="5621727" cy="3112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627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59496" y="193288"/>
            <a:ext cx="8997091" cy="990600"/>
          </a:xfrm>
        </p:spPr>
        <p:txBody>
          <a:bodyPr/>
          <a:lstStyle/>
          <a:p>
            <a:pPr algn="ctr"/>
            <a:r>
              <a:rPr lang="es-MX" b="1" dirty="0">
                <a:solidFill>
                  <a:schemeClr val="tx1"/>
                </a:solidFill>
              </a:rPr>
              <a:t>Contenido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2</a:t>
            </a:fld>
            <a:r>
              <a:rPr lang="es-MX" dirty="0"/>
              <a:t>/40</a:t>
            </a:r>
          </a:p>
        </p:txBody>
      </p:sp>
      <p:sp>
        <p:nvSpPr>
          <p:cNvPr id="15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6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7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135274114"/>
              </p:ext>
            </p:extLst>
          </p:nvPr>
        </p:nvGraphicFramePr>
        <p:xfrm>
          <a:off x="1715392" y="1570356"/>
          <a:ext cx="9002883" cy="4437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20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7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CuadroTexto 21"/>
          <p:cNvSpPr txBox="1"/>
          <p:nvPr/>
        </p:nvSpPr>
        <p:spPr>
          <a:xfrm>
            <a:off x="3929208" y="598861"/>
            <a:ext cx="43003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del Miembro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/>
              <p:cNvSpPr txBox="1"/>
              <p:nvPr/>
            </p:nvSpPr>
            <p:spPr>
              <a:xfrm>
                <a:off x="6350812" y="2740208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192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6" name="Cuadro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812" y="2740208"/>
                <a:ext cx="1878760" cy="46262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/>
              <p:cNvSpPr txBox="1"/>
              <p:nvPr/>
            </p:nvSpPr>
            <p:spPr>
              <a:xfrm>
                <a:off x="8901486" y="2714095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192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192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7" name="Cuadro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1486" y="2714095"/>
                <a:ext cx="1878760" cy="46262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uadroTexto 39"/>
          <p:cNvSpPr txBox="1"/>
          <p:nvPr/>
        </p:nvSpPr>
        <p:spPr>
          <a:xfrm>
            <a:off x="4578896" y="30161"/>
            <a:ext cx="30320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ARTICULADO - ARTICULADO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/>
              <p:cNvSpPr txBox="1"/>
              <p:nvPr/>
            </p:nvSpPr>
            <p:spPr>
              <a:xfrm>
                <a:off x="5355058" y="1637670"/>
                <a:ext cx="6594494" cy="6646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419" dirty="0">
                    <a:solidFill>
                      <a:schemeClr val="tx1"/>
                    </a:solidFill>
                  </a:rPr>
                  <a:t>Sustituimos L=192 in, A=20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419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e>
                      <m:sup>
                        <m:r>
                          <a:rPr lang="es-E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419" dirty="0">
                    <a:solidFill>
                      <a:schemeClr val="tx1"/>
                    </a:solidFill>
                  </a:rPr>
                  <a:t>, E = 29 </a:t>
                </a:r>
                <a:r>
                  <a:rPr lang="es-419" dirty="0" err="1">
                    <a:solidFill>
                      <a:schemeClr val="tx1"/>
                    </a:solidFill>
                  </a:rPr>
                  <a:t>Ksi</a:t>
                </a:r>
                <a:r>
                  <a:rPr lang="es-419" dirty="0">
                    <a:solidFill>
                      <a:schemeClr val="tx1"/>
                    </a:solidFill>
                  </a:rPr>
                  <a:t>, I = 700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419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</m:t>
                        </m:r>
                      </m:e>
                      <m:sup>
                        <m:r>
                          <a:rPr lang="es-E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s-419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s-E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s-419" dirty="0">
                    <a:solidFill>
                      <a:schemeClr val="tx1"/>
                    </a:solidFill>
                  </a:rPr>
                  <a:t>, en la ecuación siguiente:</a:t>
                </a:r>
              </a:p>
            </p:txBody>
          </p:sp>
        </mc:Choice>
        <mc:Fallback xmlns="">
          <p:sp>
            <p:nvSpPr>
              <p:cNvPr id="41" name="CuadroTexto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058" y="1637670"/>
                <a:ext cx="6594494" cy="664606"/>
              </a:xfrm>
              <a:prstGeom prst="rect">
                <a:avLst/>
              </a:prstGeom>
              <a:blipFill>
                <a:blip r:embed="rId11"/>
                <a:stretch>
                  <a:fillRect l="-645" t="-3571" r="-64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a 4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4779947"/>
                  </p:ext>
                </p:extLst>
              </p:nvPr>
            </p:nvGraphicFramePr>
            <p:xfrm>
              <a:off x="1824951" y="4175839"/>
              <a:ext cx="7697508" cy="232581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67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74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4878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7060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272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784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92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0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a 4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4779947"/>
                  </p:ext>
                </p:extLst>
              </p:nvPr>
            </p:nvGraphicFramePr>
            <p:xfrm>
              <a:off x="1824951" y="4175839"/>
              <a:ext cx="7697508" cy="232581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67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74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4878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7060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272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784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24923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r="-445413" b="-8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r="-307983" b="-8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r="-463846" b="-8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r="-183099" b="-8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r="-87500" b="-8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r="-76699" b="-8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645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68333" r="-445413" b="-4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68333" r="-307983" b="-4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68333" r="-463846" b="-4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68333" r="-183099" b="-4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68333" r="-87500" b="-4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68333" r="-76699" b="-4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68333" b="-4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645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168333" r="-445413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168333" r="-307983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168333" r="-463846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168333" r="-183099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168333" r="-87500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168333" r="-76699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168333" b="-3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372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322000" r="-445413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322000" r="-307983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322000" r="-463846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322000" r="-183099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322000" r="-87500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322000" r="-76699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322000" b="-35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6459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345902" r="-445413" b="-1918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345902" r="-307983" b="-1918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345902" r="-463846" b="-1918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345902" r="-183099" b="-1918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345902" r="-87500" b="-1918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345902" r="-76699" b="-1918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345902" b="-1918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645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453333" r="-445413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453333" r="-307983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453333" r="-463846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453333" r="-183099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453333" r="-87500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453333" r="-76699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453333" b="-9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372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4404" t="-664000" r="-445413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23109" t="-664000" r="-307983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08462" t="-664000" r="-463846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10329" t="-664000" r="-183099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0192" t="-664000" r="-87500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050485" t="-664000" r="-76699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1500000" t="-664000" b="-1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3" name="59 Corchetes"/>
          <p:cNvSpPr/>
          <p:nvPr/>
        </p:nvSpPr>
        <p:spPr>
          <a:xfrm>
            <a:off x="2334200" y="4272409"/>
            <a:ext cx="6778103" cy="2188730"/>
          </a:xfrm>
          <a:prstGeom prst="bracketPair">
            <a:avLst>
              <a:gd name="adj" fmla="val 7872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0B0EC0-B53F-47D6-A2A1-BDF198DEAF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1739" y="1394460"/>
            <a:ext cx="5658612" cy="27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21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CuadroTexto 21"/>
          <p:cNvSpPr txBox="1"/>
          <p:nvPr/>
        </p:nvSpPr>
        <p:spPr>
          <a:xfrm>
            <a:off x="3929208" y="598861"/>
            <a:ext cx="43003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del Miembro 2</a:t>
            </a:r>
          </a:p>
        </p:txBody>
      </p:sp>
      <p:sp>
        <p:nvSpPr>
          <p:cNvPr id="34" name="59 Corchetes"/>
          <p:cNvSpPr/>
          <p:nvPr/>
        </p:nvSpPr>
        <p:spPr>
          <a:xfrm>
            <a:off x="6236690" y="3493305"/>
            <a:ext cx="5616624" cy="1440160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/>
              <p:cNvSpPr txBox="1"/>
              <p:nvPr/>
            </p:nvSpPr>
            <p:spPr>
              <a:xfrm>
                <a:off x="6671564" y="2476906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192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6" name="Cuadro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564" y="2476906"/>
                <a:ext cx="1878760" cy="46262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/>
              <p:cNvSpPr txBox="1"/>
              <p:nvPr/>
            </p:nvSpPr>
            <p:spPr>
              <a:xfrm>
                <a:off x="9045002" y="2476906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192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192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7" name="Cuadro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5002" y="2476906"/>
                <a:ext cx="1878760" cy="46262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989463"/>
              </p:ext>
            </p:extLst>
          </p:nvPr>
        </p:nvGraphicFramePr>
        <p:xfrm>
          <a:off x="5159896" y="3288758"/>
          <a:ext cx="7518401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6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2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9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98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10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34.42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-3304.04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-34.42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-3304.04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3020.83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-3020.83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K2=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-3304.04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422916.67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3304.04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211458.33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-34.42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3304.04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34.42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3304.04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-3020.83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3020.83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-3304.04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211458.33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3304.04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422916.67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" name="CuadroTexto 39"/>
          <p:cNvSpPr txBox="1"/>
          <p:nvPr/>
        </p:nvSpPr>
        <p:spPr>
          <a:xfrm>
            <a:off x="4578896" y="30161"/>
            <a:ext cx="30320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ARTICULADO - ARTICULADO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7395728" y="1689741"/>
            <a:ext cx="270821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1"/>
                </a:solidFill>
              </a:rPr>
              <a:t>Como resultado obtenemos:</a:t>
            </a:r>
          </a:p>
        </p:txBody>
      </p:sp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229124"/>
              </p:ext>
            </p:extLst>
          </p:nvPr>
        </p:nvGraphicFramePr>
        <p:xfrm>
          <a:off x="-405120" y="1561232"/>
          <a:ext cx="4387228" cy="2789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0" name="AutoCAD Drawing" r:id="rId11" imgW="4848120" imgH="3676680" progId="AutoCAD.Drawing.18">
                  <p:embed/>
                </p:oleObj>
              </mc:Choice>
              <mc:Fallback>
                <p:oleObj name="AutoCAD Drawing" r:id="rId11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-405120" y="1561232"/>
                        <a:ext cx="4387228" cy="2789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747488"/>
              </p:ext>
            </p:extLst>
          </p:nvPr>
        </p:nvGraphicFramePr>
        <p:xfrm>
          <a:off x="2456656" y="2267789"/>
          <a:ext cx="4385709" cy="4166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1" name="AutoCAD Drawing" r:id="rId13" imgW="5229360" imgH="4238640" progId="AutoCAD.Drawing.18">
                  <p:embed/>
                </p:oleObj>
              </mc:Choice>
              <mc:Fallback>
                <p:oleObj name="AutoCAD Drawing" r:id="rId13" imgW="5229360" imgH="423864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56656" y="2267789"/>
                        <a:ext cx="4385709" cy="4166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706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22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7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3967766" y="550833"/>
            <a:ext cx="4491163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 la Estructura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076957" y="1542241"/>
            <a:ext cx="5799545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>
                <a:solidFill>
                  <a:schemeClr val="tx1"/>
                </a:solidFill>
              </a:rPr>
              <a:t>Teniendo cada matriz de miembro, se ensambla la matriz de la estructura, conforme a la formula general de la matriz de rigideces de la estructura.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5650532" y="2662819"/>
            <a:ext cx="112562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1"/>
                </a:solidFill>
              </a:rPr>
              <a:t>K=K1+K2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709272"/>
              </p:ext>
            </p:extLst>
          </p:nvPr>
        </p:nvGraphicFramePr>
        <p:xfrm>
          <a:off x="686488" y="3257442"/>
          <a:ext cx="10706100" cy="2228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1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57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04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61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3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38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01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 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2048.31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-3304.04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-3304.04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-34.42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-2013.89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3031.03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-1468.46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-1468.46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-3020.83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-10.20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-3304.04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-1468.46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704861.11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211458.33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140972.22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3304.04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1468.46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-3304.04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211458.33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422916.67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3304.04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K=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-1468.46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140972.22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281944.44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1468.46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-34.42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3304.04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3304.04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34.42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-3020.83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3020.83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-2013.89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2013.89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-10.20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1468.46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1468.46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10.20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" name="59 Corchetes"/>
          <p:cNvSpPr/>
          <p:nvPr/>
        </p:nvSpPr>
        <p:spPr>
          <a:xfrm>
            <a:off x="1464972" y="3287618"/>
            <a:ext cx="9023516" cy="2354946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CuadroTexto 42"/>
          <p:cNvSpPr txBox="1"/>
          <p:nvPr/>
        </p:nvSpPr>
        <p:spPr>
          <a:xfrm>
            <a:off x="4578896" y="30161"/>
            <a:ext cx="30320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ARTICULADO - ARTICULADO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23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4197124" y="521703"/>
            <a:ext cx="403244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chemeClr val="tx1"/>
                </a:solidFill>
              </a:rPr>
              <a:t>Vector de Cargas Equivalentes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578896" y="30161"/>
            <a:ext cx="30320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ARTICULADO - ARTICULADO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ángulo 59"/>
              <p:cNvSpPr/>
              <p:nvPr/>
            </p:nvSpPr>
            <p:spPr>
              <a:xfrm>
                <a:off x="6765762" y="2739720"/>
                <a:ext cx="3912096" cy="1937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𝑃𝐿</m:t>
                          </m:r>
                          <m:r>
                            <a:rPr lang="es-MX" sz="14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(3)(20)(288)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𝟏𝟎𝟖𝟎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𝐊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·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𝐢𝐧</m:t>
                      </m:r>
                    </m:oMath>
                  </m:oMathPara>
                </a14:m>
                <a:endParaRPr lang="es-MX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𝐵𝑦</m:t>
                          </m:r>
                        </m:sub>
                      </m:sSub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(11)(20)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𝟏𝟑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𝐊</m:t>
                      </m:r>
                    </m:oMath>
                  </m:oMathPara>
                </a14:m>
                <a:endParaRPr lang="es-MX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MX" sz="1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S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MX" sz="1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s-ES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MX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s-ES" sz="1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)(20)</m:t>
                          </m:r>
                        </m:num>
                        <m:den>
                          <m:r>
                            <a:rPr lang="es-ES" sz="1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b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MX" sz="14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s-MX" sz="14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s-MX" sz="14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𝟐𝟓</m:t>
                      </m:r>
                      <m:r>
                        <a:rPr lang="es-MX" sz="14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400" b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𝐊</m:t>
                      </m:r>
                    </m:oMath>
                  </m:oMathPara>
                </a14:m>
                <a:endParaRPr lang="es-MX" sz="1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s-MX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Rectángulo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762" y="2739720"/>
                <a:ext cx="3912096" cy="19377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1098550" y="-8074025"/>
          <a:ext cx="718820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5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06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3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13.750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1080.000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Miembro 1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Miembro 2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uadroTexto 60"/>
              <p:cNvSpPr txBox="1"/>
              <p:nvPr/>
            </p:nvSpPr>
            <p:spPr>
              <a:xfrm>
                <a:off x="10242550" y="14620875"/>
                <a:ext cx="852488" cy="31273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MX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s-MX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𝑴𝑳</m:t>
                        </m:r>
                      </m:sub>
                    </m:sSub>
                  </m:oMath>
                </a14:m>
                <a:r>
                  <a:rPr lang="es-MX" sz="2000" b="1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61" name="CuadroTexto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550" y="14620875"/>
                <a:ext cx="852488" cy="312738"/>
              </a:xfrm>
              <a:prstGeom prst="rect">
                <a:avLst/>
              </a:prstGeom>
              <a:blipFill rotWithShape="0">
                <a:blip r:embed="rId11"/>
                <a:stretch>
                  <a:fillRect l="-10000" t="-25000" b="-46154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8" name="Objeto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417063"/>
              </p:ext>
            </p:extLst>
          </p:nvPr>
        </p:nvGraphicFramePr>
        <p:xfrm>
          <a:off x="663419" y="1417833"/>
          <a:ext cx="6048672" cy="3666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4" name="AutoCAD Drawing" r:id="rId12" imgW="4848120" imgH="3676680" progId="AutoCAD.Drawing.18">
                  <p:embed/>
                </p:oleObj>
              </mc:Choice>
              <mc:Fallback>
                <p:oleObj name="AutoCAD Drawing" r:id="rId12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3419" y="1417833"/>
                        <a:ext cx="6048672" cy="3666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148675"/>
              </p:ext>
            </p:extLst>
          </p:nvPr>
        </p:nvGraphicFramePr>
        <p:xfrm>
          <a:off x="5017413" y="4667883"/>
          <a:ext cx="1968500" cy="1419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</a:rPr>
                        <a:t>0.0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</a:rPr>
                        <a:t>-13.8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MX" sz="1800" u="none" strike="noStrike" dirty="0">
                          <a:effectLst/>
                        </a:rPr>
                        <a:t>Qk=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</a:rPr>
                        <a:t>1080.0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</a:rPr>
                        <a:t>0.0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u="none" strike="noStrike" dirty="0">
                          <a:effectLst/>
                        </a:rPr>
                        <a:t>0.0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59 Corchetes"/>
          <p:cNvSpPr/>
          <p:nvPr/>
        </p:nvSpPr>
        <p:spPr>
          <a:xfrm>
            <a:off x="6168007" y="4690735"/>
            <a:ext cx="720081" cy="1346107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33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24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50938" y="6181285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4197124" y="550833"/>
            <a:ext cx="403244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chemeClr val="tx1"/>
                </a:solidFill>
              </a:rPr>
              <a:t>Obtención de Desplazamientos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815423"/>
              </p:ext>
            </p:extLst>
          </p:nvPr>
        </p:nvGraphicFramePr>
        <p:xfrm>
          <a:off x="-268953" y="1722932"/>
          <a:ext cx="5688630" cy="1114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2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2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3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2048.31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-3304.04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-3304.04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3031.03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-1468.46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-1468.46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A=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-3304.04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-1468.46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704861.11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211458.33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140972.22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-3304.04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211458.33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422916.67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-1468.46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140972.22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281944.44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-149225" y="-4395788"/>
          <a:ext cx="619760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2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0.0004957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0.0000004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0.0000031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0.0000004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0.0003309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0.0000031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0.0000029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0.00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65"/>
              <p:cNvSpPr txBox="1"/>
              <p:nvPr/>
            </p:nvSpPr>
            <p:spPr>
              <a:xfrm>
                <a:off x="11382375" y="11025188"/>
                <a:ext cx="960438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MX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s-MX" sz="1400" b="1"/>
                  <a:t>=</a:t>
                </a:r>
              </a:p>
            </p:txBody>
          </p:sp>
        </mc:Choice>
        <mc:Fallback xmlns="">
          <p:sp>
            <p:nvSpPr>
              <p:cNvPr id="21" name="Cuadro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375" y="11025188"/>
                <a:ext cx="960438" cy="228600"/>
              </a:xfrm>
              <a:prstGeom prst="rect">
                <a:avLst/>
              </a:prstGeom>
              <a:blipFill rotWithShape="0">
                <a:blip r:embed="rId9"/>
                <a:stretch>
                  <a:fillRect l="-6329" t="-21622" b="-48649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a 11"/>
          <p:cNvGraphicFramePr>
            <a:graphicFrameLocks noGrp="1"/>
          </p:cNvGraphicFramePr>
          <p:nvPr/>
        </p:nvGraphicFramePr>
        <p:xfrm>
          <a:off x="-149225" y="-4395788"/>
          <a:ext cx="619760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2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0.0004957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0.0000004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0.0000031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0.0000004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0.0003309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0.0000031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0.0000029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0.00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65"/>
              <p:cNvSpPr txBox="1"/>
              <p:nvPr/>
            </p:nvSpPr>
            <p:spPr>
              <a:xfrm>
                <a:off x="11382375" y="11025188"/>
                <a:ext cx="960438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MX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s-MX" sz="1400" b="1"/>
                  <a:t>=</a:t>
                </a:r>
              </a:p>
            </p:txBody>
          </p:sp>
        </mc:Choice>
        <mc:Fallback xmlns="">
          <p:sp>
            <p:nvSpPr>
              <p:cNvPr id="25" name="Cuadro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375" y="11025188"/>
                <a:ext cx="960438" cy="228600"/>
              </a:xfrm>
              <a:prstGeom prst="rect">
                <a:avLst/>
              </a:prstGeom>
              <a:blipFill rotWithShape="0">
                <a:blip r:embed="rId9"/>
                <a:stretch>
                  <a:fillRect l="-6329" t="-21622" b="-48649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a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0422843"/>
                  </p:ext>
                </p:extLst>
              </p:nvPr>
            </p:nvGraphicFramePr>
            <p:xfrm>
              <a:off x="5297630" y="1698462"/>
              <a:ext cx="6564964" cy="1114425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1294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0425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2776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3533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0982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58331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0.0004957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0.0000004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0.0000015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0.0000031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0.00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0.0000004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0.0003309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0.0000005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-0.0000002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S" sz="14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4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es-ES" sz="14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es-ES" sz="14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0.0000015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0.0000005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0.0000019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-0.0000009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0.0000031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-0.0000002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-0.0000009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0.0000029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-0.0000008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0.0000015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-0.0000009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0.0000005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a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0422843"/>
                  </p:ext>
                </p:extLst>
              </p:nvPr>
            </p:nvGraphicFramePr>
            <p:xfrm>
              <a:off x="5297630" y="1698462"/>
              <a:ext cx="6564964" cy="1114425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1294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0425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2776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3533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0982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58331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22885">
                    <a:tc>
                      <a:txBody>
                        <a:bodyPr/>
                        <a:lstStyle/>
                        <a:p>
                          <a:pPr algn="l" fontAlgn="b"/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0.0004957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0.0000004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0.0000015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0.0000031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0.00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22885">
                    <a:tc>
                      <a:txBody>
                        <a:bodyPr/>
                        <a:lstStyle/>
                        <a:p>
                          <a:pPr algn="l" fontAlgn="b"/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0.0000004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0.0003309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0.0000005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-0.0000002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22885"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9525" marR="9525" marT="9525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t="-225000" r="-482162" b="-25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0.0000015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0.0000005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0.0000019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-0.0000009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22885">
                    <a:tc>
                      <a:txBody>
                        <a:bodyPr/>
                        <a:lstStyle/>
                        <a:p>
                          <a:pPr algn="l" fontAlgn="b"/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0.0000031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-0.0000002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-0.0000009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0.0000029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22885">
                    <a:tc>
                      <a:txBody>
                        <a:bodyPr/>
                        <a:lstStyle/>
                        <a:p>
                          <a:pPr algn="l" fontAlgn="b"/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-0.0000008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0.0000015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-0.0000009</a:t>
                          </a:r>
                          <a:endParaRPr lang="es-MX" sz="14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0.0000005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0.00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59 Corchetes"/>
          <p:cNvSpPr/>
          <p:nvPr/>
        </p:nvSpPr>
        <p:spPr>
          <a:xfrm>
            <a:off x="711200" y="1690104"/>
            <a:ext cx="4608512" cy="1224136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59 Corchetes"/>
          <p:cNvSpPr/>
          <p:nvPr/>
        </p:nvSpPr>
        <p:spPr>
          <a:xfrm>
            <a:off x="6484964" y="1677357"/>
            <a:ext cx="5196812" cy="1224136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0" name="Tab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120756"/>
              </p:ext>
            </p:extLst>
          </p:nvPr>
        </p:nvGraphicFramePr>
        <p:xfrm>
          <a:off x="8040216" y="3218528"/>
          <a:ext cx="1608296" cy="1114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1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-13.8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Qk=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1080.0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59 Corchetes"/>
          <p:cNvSpPr/>
          <p:nvPr/>
        </p:nvSpPr>
        <p:spPr>
          <a:xfrm>
            <a:off x="8969824" y="3206127"/>
            <a:ext cx="648072" cy="1177744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2" name="Tab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129394"/>
              </p:ext>
            </p:extLst>
          </p:nvPr>
        </p:nvGraphicFramePr>
        <p:xfrm>
          <a:off x="8255051" y="4656420"/>
          <a:ext cx="2089871" cy="137257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19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1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DESPLAZAMIENTOS</a:t>
                      </a:r>
                      <a:endParaRPr lang="es-MX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1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D1=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0.001668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D2=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-0.004052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D3=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0.002043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D4=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-0.001008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29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D5=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-0.001042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" name="CuadroTexto 32"/>
          <p:cNvSpPr txBox="1"/>
          <p:nvPr/>
        </p:nvSpPr>
        <p:spPr>
          <a:xfrm>
            <a:off x="4578896" y="30161"/>
            <a:ext cx="30320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ARTICULADO - ARTICULADO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2" name="Objeto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991710"/>
              </p:ext>
            </p:extLst>
          </p:nvPr>
        </p:nvGraphicFramePr>
        <p:xfrm>
          <a:off x="1121463" y="2887573"/>
          <a:ext cx="5525696" cy="357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1" name="AutoCAD Drawing" r:id="rId11" imgW="4848120" imgH="3676680" progId="AutoCAD.Drawing.18">
                  <p:embed/>
                </p:oleObj>
              </mc:Choice>
              <mc:Fallback>
                <p:oleObj name="AutoCAD Drawing" r:id="rId11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21463" y="2887573"/>
                        <a:ext cx="5525696" cy="357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/>
              <p:cNvSpPr txBox="1"/>
              <p:nvPr/>
            </p:nvSpPr>
            <p:spPr>
              <a:xfrm>
                <a:off x="6754455" y="2901493"/>
                <a:ext cx="4657829" cy="3077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400" dirty="0">
                    <a:solidFill>
                      <a:schemeClr val="tx1"/>
                    </a:solidFill>
                  </a:rPr>
                  <a:t>Multiplicando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MX" sz="1400" dirty="0">
                    <a:solidFill>
                      <a:schemeClr val="tx1"/>
                    </a:solidFill>
                  </a:rPr>
                  <a:t> por el vector de cargas equivalentes:</a:t>
                </a:r>
                <a:endParaRPr lang="es-419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455" y="2901493"/>
                <a:ext cx="4657829" cy="307777"/>
              </a:xfrm>
              <a:prstGeom prst="rect">
                <a:avLst/>
              </a:prstGeom>
              <a:blipFill>
                <a:blip r:embed="rId13"/>
                <a:stretch>
                  <a:fillRect t="-2000" b="-2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adroTexto 23"/>
          <p:cNvSpPr txBox="1"/>
          <p:nvPr/>
        </p:nvSpPr>
        <p:spPr>
          <a:xfrm>
            <a:off x="7253700" y="4353227"/>
            <a:ext cx="403244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tx1"/>
                </a:solidFill>
              </a:rPr>
              <a:t>Obtenemos los desplazamientos:</a:t>
            </a:r>
            <a:endParaRPr lang="es-419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6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25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4197124" y="521703"/>
            <a:ext cx="3795593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chemeClr val="tx1"/>
                </a:solidFill>
              </a:rPr>
              <a:t>Obtención de Reacciones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578897" y="30161"/>
            <a:ext cx="3032047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ARTICULADO - ARTICULADO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337199" y="1702943"/>
            <a:ext cx="11862588" cy="1372377"/>
            <a:chOff x="1089430" y="1844824"/>
            <a:chExt cx="11862588" cy="1372377"/>
          </a:xfrm>
        </p:grpSpPr>
        <p:sp>
          <p:nvSpPr>
            <p:cNvPr id="4" name="Rectángulo 3"/>
            <p:cNvSpPr/>
            <p:nvPr/>
          </p:nvSpPr>
          <p:spPr>
            <a:xfrm>
              <a:off x="1118761" y="1844824"/>
              <a:ext cx="110823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dirty="0"/>
                <a:t>Q6=-34.42 D1 + 3304.04 D3 +3304.04 D4 = -34.42 (0.001668) + 3304.04 (0.002043) +3304.04 (-0.001008)</a:t>
              </a: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1109662" y="2181024"/>
              <a:ext cx="42995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419" dirty="0"/>
                <a:t>Q7=-3020.83 D2 = -3020.83 (-0.004052) 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096145" y="2523061"/>
              <a:ext cx="42226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419" dirty="0"/>
                <a:t>Q8=-2013.89 D1 = -2013.89 (0.001668) 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089430" y="2847869"/>
              <a:ext cx="118625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419" dirty="0"/>
                <a:t>Q9=</a:t>
              </a:r>
              <a:r>
                <a:rPr lang="es-MX" dirty="0"/>
                <a:t>[</a:t>
              </a:r>
              <a:r>
                <a:rPr lang="es-419" dirty="0"/>
                <a:t>-10.20 D2 + 1468.46 D3 +1468.46 D5 = -10.20 (-0.004052) + 1468.46 (0.002043) +1468.46 (-0.001042)</a:t>
              </a:r>
              <a:r>
                <a:rPr lang="es-MX" dirty="0"/>
                <a:t>]+6.25</a:t>
              </a:r>
              <a:endParaRPr lang="es-419" dirty="0"/>
            </a:p>
          </p:txBody>
        </p:sp>
      </p:grp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343007"/>
              </p:ext>
            </p:extLst>
          </p:nvPr>
        </p:nvGraphicFramePr>
        <p:xfrm>
          <a:off x="7846381" y="3828024"/>
          <a:ext cx="2029987" cy="115252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13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992">
                <a:tc>
                  <a:txBody>
                    <a:bodyPr/>
                    <a:lstStyle/>
                    <a:p>
                      <a:pPr algn="r" fontAlgn="ctr"/>
                      <a:r>
                        <a:rPr lang="es-MX" sz="1800" u="none" strike="noStrike" dirty="0">
                          <a:effectLst/>
                        </a:rPr>
                        <a:t>Q6=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3.360 K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s-MX" sz="1800" u="none" strike="noStrike" dirty="0">
                          <a:effectLst/>
                        </a:rPr>
                        <a:t>Q7=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12.240 K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s-MX" sz="1800" u="none" strike="noStrike" dirty="0">
                          <a:effectLst/>
                        </a:rPr>
                        <a:t>Q8=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-3.360 K 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 fontAlgn="ctr"/>
                      <a:r>
                        <a:rPr lang="es-MX" sz="1800" u="none" strike="noStrike" dirty="0">
                          <a:effectLst/>
                        </a:rPr>
                        <a:t>Q9=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u="none" strike="noStrike" dirty="0">
                          <a:effectLst/>
                        </a:rPr>
                        <a:t>7.760 K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Obje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597567"/>
              </p:ext>
            </p:extLst>
          </p:nvPr>
        </p:nvGraphicFramePr>
        <p:xfrm>
          <a:off x="1010314" y="3003257"/>
          <a:ext cx="5349937" cy="3544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5" name="AutoCAD Drawing" r:id="rId9" imgW="4848120" imgH="3676680" progId="AutoCAD.Drawing.18">
                  <p:embed/>
                </p:oleObj>
              </mc:Choice>
              <mc:Fallback>
                <p:oleObj name="AutoCAD Drawing" r:id="rId9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0314" y="3003257"/>
                        <a:ext cx="5349937" cy="3544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247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26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3826133" y="504388"/>
            <a:ext cx="453758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chemeClr val="tx1"/>
                </a:solidFill>
              </a:rPr>
              <a:t>Marco con Carga Puntual Aplicada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863654" y="1594169"/>
                <a:ext cx="10776962" cy="76469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s-E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Determine las reacciones en los soportes fijos</a:t>
                </a:r>
                <a:r>
                  <a:rPr lang="es-419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① y ③</a:t>
                </a:r>
                <a:r>
                  <a:rPr lang="es-419" sz="2000" dirty="0">
                    <a:solidFill>
                      <a:schemeClr val="tx1"/>
                    </a:solidFill>
                  </a:rPr>
                  <a:t>.</a:t>
                </a:r>
                <a:r>
                  <a:rPr lang="es-E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Considere que E = 200 Gpa, I = 350(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s-E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s-ES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s-E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y A = 15(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s-E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s-E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para cada elemento.</a:t>
                </a:r>
                <a:endParaRPr lang="es-419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54" y="1594169"/>
                <a:ext cx="10776962" cy="764697"/>
              </a:xfrm>
              <a:prstGeom prst="rect">
                <a:avLst/>
              </a:prstGeom>
              <a:blipFill rotWithShape="0">
                <a:blip r:embed="rId9"/>
                <a:stretch>
                  <a:fillRect l="-565" t="-1563" b="-125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ubtítulo 2"/>
          <p:cNvSpPr txBox="1">
            <a:spLocks/>
          </p:cNvSpPr>
          <p:nvPr/>
        </p:nvSpPr>
        <p:spPr>
          <a:xfrm>
            <a:off x="6310836" y="3356593"/>
            <a:ext cx="5061463" cy="1378935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1800" dirty="0"/>
              <a:t>Dado el modelo analítico mostrado, la figura tiene 5 grados de libertad sin restricción. Los cuales corresponden, 3 desplazamientos (giros) en el eje Z de los nodos </a:t>
            </a:r>
            <a:r>
              <a:rPr lang="es-MX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①, ② y ③. Y dos desplazamientos en el nodo ② en el eje X y </a:t>
            </a:r>
            <a:r>
              <a:rPr lang="es-MX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r>
              <a:rPr lang="es-MX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s-MX" sz="1800" dirty="0"/>
          </a:p>
          <a:p>
            <a:endParaRPr lang="es-MX" sz="1800" dirty="0"/>
          </a:p>
          <a:p>
            <a:pPr algn="l"/>
            <a:endParaRPr lang="es-MX" sz="1800" dirty="0"/>
          </a:p>
        </p:txBody>
      </p:sp>
      <p:graphicFrame>
        <p:nvGraphicFramePr>
          <p:cNvPr id="20" name="Obje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698538"/>
              </p:ext>
            </p:extLst>
          </p:nvPr>
        </p:nvGraphicFramePr>
        <p:xfrm>
          <a:off x="1055440" y="2575182"/>
          <a:ext cx="4848225" cy="367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6" name="AutoCAD Drawing" r:id="rId10" imgW="4848120" imgH="3676680" progId="AutoCAD.Drawing.18">
                  <p:embed/>
                </p:oleObj>
              </mc:Choice>
              <mc:Fallback>
                <p:oleObj name="AutoCAD Drawing" r:id="rId10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55440" y="2575182"/>
                        <a:ext cx="4848225" cy="367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Conector recto de flecha 4"/>
          <p:cNvCxnSpPr/>
          <p:nvPr/>
        </p:nvCxnSpPr>
        <p:spPr>
          <a:xfrm flipV="1">
            <a:off x="1696693" y="3032756"/>
            <a:ext cx="0" cy="6476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1688398" y="3806087"/>
            <a:ext cx="702407" cy="7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1417885" y="2848090"/>
            <a:ext cx="48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Y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688398" y="3932542"/>
            <a:ext cx="48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X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>
            <a:off x="2711624" y="4301874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H="1">
            <a:off x="3479552" y="4509120"/>
            <a:ext cx="8384" cy="6309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66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27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3929208" y="598861"/>
            <a:ext cx="43003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del Miembro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5355058" y="1637670"/>
                <a:ext cx="6594494" cy="6972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419" dirty="0">
                    <a:solidFill>
                      <a:schemeClr val="tx1"/>
                    </a:solidFill>
                  </a:rPr>
                  <a:t>Sustituimos L=4 m,</a:t>
                </a:r>
                <a:r>
                  <a:rPr lang="es-E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E = 200 Gpa, I = 350(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y A = 15(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s-E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419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s-E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s-419" dirty="0">
                    <a:solidFill>
                      <a:schemeClr val="tx1"/>
                    </a:solidFill>
                  </a:rPr>
                  <a:t>, en la ecuación siguiente:</a:t>
                </a:r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058" y="1637670"/>
                <a:ext cx="6594494" cy="697242"/>
              </a:xfrm>
              <a:prstGeom prst="rect">
                <a:avLst/>
              </a:prstGeom>
              <a:blipFill rotWithShape="0">
                <a:blip r:embed="rId9"/>
                <a:stretch>
                  <a:fillRect l="-645" t="-3419" b="-512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/>
              <p:cNvSpPr txBox="1"/>
              <p:nvPr/>
            </p:nvSpPr>
            <p:spPr>
              <a:xfrm>
                <a:off x="6079390" y="2912056"/>
                <a:ext cx="1878760" cy="4617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4−0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3" name="Cuadro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390" y="2912056"/>
                <a:ext cx="1878760" cy="46172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/>
              <p:cNvSpPr txBox="1"/>
              <p:nvPr/>
            </p:nvSpPr>
            <p:spPr>
              <a:xfrm>
                <a:off x="8652305" y="2911158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−0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5" name="Cuadro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305" y="2911158"/>
                <a:ext cx="1878760" cy="46262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/>
              <p:cNvGraphicFramePr>
                <a:graphicFrameLocks noGrp="1"/>
              </p:cNvGraphicFramePr>
              <p:nvPr/>
            </p:nvGraphicFramePr>
            <p:xfrm>
              <a:off x="1991544" y="4023098"/>
              <a:ext cx="7697508" cy="232581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67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74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4878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7060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272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784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92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0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991544" y="4023098"/>
              <a:ext cx="7697508" cy="232581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6748"/>
                    <a:gridCol w="1327476"/>
                    <a:gridCol w="1448787"/>
                    <a:gridCol w="792088"/>
                    <a:gridCol w="1296144"/>
                    <a:gridCol w="1270605"/>
                    <a:gridCol w="627200"/>
                    <a:gridCol w="478460"/>
                  </a:tblGrid>
                  <a:tr h="24923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4404" r="-445413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23109" r="-307983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08462" r="-463846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10329" r="-183099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20192" r="-87500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050485" r="-76699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645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4404" t="-68333" r="-445413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23109" t="-68333" r="-307983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08462" t="-68333" r="-463846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10329" t="-68333" r="-183099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20192" t="-68333" r="-87500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050485" t="-68333" r="-76699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500000" t="-68333" b="-481667"/>
                          </a:stretch>
                        </a:blipFill>
                      </a:tcPr>
                    </a:tc>
                  </a:tr>
                  <a:tr h="36645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4404" t="-165574" r="-445413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23109" t="-165574" r="-307983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08462" t="-165574" r="-463846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10329" t="-165574" r="-183099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20192" t="-165574" r="-87500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050485" t="-165574" r="-76699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500000" t="-165574" b="-373770"/>
                          </a:stretch>
                        </a:blipFill>
                      </a:tcPr>
                    </a:tc>
                  </a:tr>
                  <a:tr h="305372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4404" t="-324000" r="-445413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23109" t="-324000" r="-307983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08462" t="-324000" r="-463846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10329" t="-324000" r="-183099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20192" t="-324000" r="-87500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050485" t="-324000" r="-76699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500000" t="-324000" b="-356000"/>
                          </a:stretch>
                        </a:blipFill>
                      </a:tcPr>
                    </a:tc>
                  </a:tr>
                  <a:tr h="366459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4404" t="-353333" r="-445413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23109" t="-353333" r="-307983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08462" t="-353333" r="-463846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10329" t="-353333" r="-183099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20192" t="-353333" r="-87500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050485" t="-353333" r="-76699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500000" t="-353333" b="-196667"/>
                          </a:stretch>
                        </a:blipFill>
                      </a:tcPr>
                    </a:tc>
                  </a:tr>
                  <a:tr h="36645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4404" t="-445902" r="-445413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23109" t="-445902" r="-307983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08462" t="-445902" r="-463846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10329" t="-445902" r="-183099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20192" t="-445902" r="-87500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050485" t="-445902" r="-76699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500000" t="-445902" b="-93443"/>
                          </a:stretch>
                        </a:blipFill>
                      </a:tcPr>
                    </a:tc>
                  </a:tr>
                  <a:tr h="305372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4404" t="-666000" r="-445413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23109" t="-666000" r="-307983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08462" t="-666000" r="-463846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310329" t="-666000" r="-183099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420192" t="-666000" r="-87500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050485" t="-666000" r="-76699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l="-1500000" t="-666000" b="-14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7" name="59 Corchetes"/>
          <p:cNvSpPr/>
          <p:nvPr/>
        </p:nvSpPr>
        <p:spPr>
          <a:xfrm>
            <a:off x="2495600" y="4244303"/>
            <a:ext cx="6778103" cy="2188730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9" name="Obje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131637"/>
              </p:ext>
            </p:extLst>
          </p:nvPr>
        </p:nvGraphicFramePr>
        <p:xfrm>
          <a:off x="856592" y="1637670"/>
          <a:ext cx="4498466" cy="2439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9" name="AutoCAD Drawing" r:id="rId13" imgW="4848120" imgH="3676680" progId="AutoCAD.Drawing.18">
                  <p:embed/>
                </p:oleObj>
              </mc:Choice>
              <mc:Fallback>
                <p:oleObj name="AutoCAD Drawing" r:id="rId13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56592" y="1637670"/>
                        <a:ext cx="4498466" cy="2439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28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3929208" y="598861"/>
            <a:ext cx="43003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del Miembro 1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395728" y="1689741"/>
            <a:ext cx="270821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1"/>
                </a:solidFill>
              </a:rPr>
              <a:t>Como resultado obtenemos:</a:t>
            </a:r>
          </a:p>
        </p:txBody>
      </p:sp>
      <p:sp>
        <p:nvSpPr>
          <p:cNvPr id="21" name="59 Corchetes"/>
          <p:cNvSpPr/>
          <p:nvPr/>
        </p:nvSpPr>
        <p:spPr>
          <a:xfrm>
            <a:off x="6816080" y="3590526"/>
            <a:ext cx="4896544" cy="1315019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/>
              <p:cNvSpPr txBox="1"/>
              <p:nvPr/>
            </p:nvSpPr>
            <p:spPr>
              <a:xfrm>
                <a:off x="6350812" y="2477022"/>
                <a:ext cx="1878760" cy="4617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4−0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812" y="2477022"/>
                <a:ext cx="1878760" cy="46172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/>
              <p:cNvSpPr txBox="1"/>
              <p:nvPr/>
            </p:nvSpPr>
            <p:spPr>
              <a:xfrm>
                <a:off x="8913334" y="2477022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−0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334" y="2477022"/>
                <a:ext cx="1878760" cy="46262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888436"/>
              </p:ext>
            </p:extLst>
          </p:nvPr>
        </p:nvGraphicFramePr>
        <p:xfrm>
          <a:off x="5735960" y="3418669"/>
          <a:ext cx="7086600" cy="1493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0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7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27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91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93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32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750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-750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13.125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-13.125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K1=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70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-26.25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35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-750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750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-13.125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13.125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-26.25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35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-26.25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70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CuadroTexto 23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5" name="Objeto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552895"/>
              </p:ext>
            </p:extLst>
          </p:nvPr>
        </p:nvGraphicFramePr>
        <p:xfrm>
          <a:off x="1945454" y="3862546"/>
          <a:ext cx="4503340" cy="280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4" name="AutoCAD Drawing" r:id="rId11" imgW="5229360" imgH="4238640" progId="AutoCAD.Drawing.23">
                  <p:embed/>
                </p:oleObj>
              </mc:Choice>
              <mc:Fallback>
                <p:oleObj name="AutoCAD Drawing" r:id="rId11" imgW="5229360" imgH="4238640" progId="AutoCAD.Drawing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45454" y="3862546"/>
                        <a:ext cx="4503340" cy="280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438219"/>
              </p:ext>
            </p:extLst>
          </p:nvPr>
        </p:nvGraphicFramePr>
        <p:xfrm>
          <a:off x="1847528" y="1516698"/>
          <a:ext cx="3364136" cy="255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5" name="AutoCAD Drawing" r:id="rId13" imgW="4848120" imgH="3676680" progId="AutoCAD.Drawing.18">
                  <p:embed/>
                </p:oleObj>
              </mc:Choice>
              <mc:Fallback>
                <p:oleObj name="AutoCAD Drawing" r:id="rId13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47528" y="1516698"/>
                        <a:ext cx="3364136" cy="2551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914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29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7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ángulo 2"/>
          <p:cNvSpPr/>
          <p:nvPr/>
        </p:nvSpPr>
        <p:spPr>
          <a:xfrm>
            <a:off x="1055830" y="1486322"/>
            <a:ext cx="8592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Debido a que las cargas no están aplicadas sobre los nudos, las transformamos en cargas equivalentes mediante las formulas de empotramiento perfecto.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694145" y="547568"/>
            <a:ext cx="706333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Momentos de Empotramiento Perfecto del Miembro 1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001135" y="2166094"/>
            <a:ext cx="6011757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sz="1600" dirty="0">
                <a:solidFill>
                  <a:schemeClr val="tx1"/>
                </a:solidFill>
              </a:rPr>
              <a:t>Evaluamos los momentos de empotramiento debido a la carga de 60 K utilizando las expresiones siguiente: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7176120" y="2932878"/>
                <a:ext cx="3912096" cy="1175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𝑃𝐿</m:t>
                          </m:r>
                          <m:r>
                            <a:rPr lang="es-MX" sz="14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(3)(60)(4)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b="0" i="1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𝟒𝟓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𝐊𝐍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·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𝐦</m:t>
                      </m:r>
                    </m:oMath>
                  </m:oMathPara>
                </a14:m>
                <a:endParaRPr lang="es-MX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𝐵𝑦</m:t>
                          </m:r>
                        </m:sub>
                      </m:sSub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(11)(60)</m:t>
                          </m:r>
                        </m:num>
                        <m:den>
                          <m:r>
                            <a:rPr lang="es-ES" sz="1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𝟒𝟏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s-ES" sz="1400" b="1" i="0" smtClean="0"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𝟐𝟓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400" b="1" i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𝐊𝐍</m:t>
                      </m:r>
                    </m:oMath>
                  </m:oMathPara>
                </a14:m>
                <a:endParaRPr lang="es-MX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120" y="2932878"/>
                <a:ext cx="3912096" cy="11757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CuadroTexto 86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1D8CDE5-BF18-4C98-A5AD-C752CF0AD1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3218" t="24682" r="3218" b="19244"/>
          <a:stretch/>
        </p:blipFill>
        <p:spPr>
          <a:xfrm>
            <a:off x="272587" y="3068961"/>
            <a:ext cx="6471486" cy="219027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8B81ACC-378D-4721-ACD4-7C16D86F12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6870"/>
          <a:stretch/>
        </p:blipFill>
        <p:spPr>
          <a:xfrm>
            <a:off x="2115795" y="5408247"/>
            <a:ext cx="4320480" cy="65001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1C34CF3-73A6-4835-B7A7-1F427FEA45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615" t="15190" r="54797" b="74130"/>
          <a:stretch/>
        </p:blipFill>
        <p:spPr>
          <a:xfrm>
            <a:off x="3405035" y="2750869"/>
            <a:ext cx="792088" cy="30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3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pPr/>
              <a:t>3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913717" y="613362"/>
            <a:ext cx="461202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</a:rPr>
              <a:t>Marco Doblemente Empotrado</a:t>
            </a:r>
            <a:endParaRPr lang="es-419" sz="2400" dirty="0">
              <a:solidFill>
                <a:prstClr val="black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11200" y="1636710"/>
            <a:ext cx="10404723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tx1"/>
                </a:solidFill>
              </a:rPr>
              <a:t>Determine las reacciones en los soportes fijos   1    y    3   . Considere que E = 200 </a:t>
            </a:r>
            <a:r>
              <a:rPr lang="es-MX" dirty="0" err="1">
                <a:solidFill>
                  <a:schemeClr val="tx1"/>
                </a:solidFill>
              </a:rPr>
              <a:t>Gpa</a:t>
            </a:r>
            <a:r>
              <a:rPr lang="es-MX" dirty="0">
                <a:solidFill>
                  <a:schemeClr val="tx1"/>
                </a:solidFill>
              </a:rPr>
              <a:t>, I = 300(10^6) mm^4 y A = 10(10^3) mm^2 para cada elemento.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6705572" y="2539284"/>
          <a:ext cx="3048000" cy="5067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Con restricción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1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Sin Restricción 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/>
        </p:nvGraphicFramePr>
        <p:xfrm>
          <a:off x="6156103" y="3696238"/>
          <a:ext cx="5793449" cy="13868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0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0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00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25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NUDO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X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Y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RESTRICCIONES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0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x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y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z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66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1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1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66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2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4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0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3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4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Obje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055064"/>
              </p:ext>
            </p:extLst>
          </p:nvPr>
        </p:nvGraphicFramePr>
        <p:xfrm>
          <a:off x="711200" y="2991276"/>
          <a:ext cx="4605313" cy="349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9" name="AutoCAD Drawing" r:id="rId9" imgW="4848120" imgH="3676680" progId="AutoCAD.Drawing.20">
                  <p:embed/>
                </p:oleObj>
              </mc:Choice>
              <mc:Fallback>
                <p:oleObj name="AutoCAD Drawing" r:id="rId9" imgW="4848120" imgH="3676680" progId="AutoCAD.Drawing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1200" y="2991276"/>
                        <a:ext cx="4605313" cy="349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Conector recto de flecha 3"/>
          <p:cNvCxnSpPr/>
          <p:nvPr/>
        </p:nvCxnSpPr>
        <p:spPr>
          <a:xfrm>
            <a:off x="1919536" y="4077072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V="1">
            <a:off x="1907241" y="2761822"/>
            <a:ext cx="0" cy="4589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464972" y="2577156"/>
            <a:ext cx="66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Y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567608" y="3892406"/>
            <a:ext cx="660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273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30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CuadroTexto 21"/>
          <p:cNvSpPr txBox="1"/>
          <p:nvPr/>
        </p:nvSpPr>
        <p:spPr>
          <a:xfrm>
            <a:off x="3929208" y="598861"/>
            <a:ext cx="43003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del Miembro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uadroTexto 35"/>
              <p:cNvSpPr txBox="1"/>
              <p:nvPr/>
            </p:nvSpPr>
            <p:spPr>
              <a:xfrm>
                <a:off x="6350812" y="2865954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6" name="Cuadro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812" y="2865954"/>
                <a:ext cx="1878760" cy="46262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36"/>
              <p:cNvSpPr txBox="1"/>
              <p:nvPr/>
            </p:nvSpPr>
            <p:spPr>
              <a:xfrm>
                <a:off x="8901486" y="2826186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37" name="Cuadro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1486" y="2826186"/>
                <a:ext cx="1878760" cy="46262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a 41"/>
              <p:cNvGraphicFramePr>
                <a:graphicFrameLocks noGrp="1"/>
              </p:cNvGraphicFramePr>
              <p:nvPr/>
            </p:nvGraphicFramePr>
            <p:xfrm>
              <a:off x="1991544" y="4035408"/>
              <a:ext cx="7697508" cy="232581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67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747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4878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9614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7060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272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784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92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0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a 4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991544" y="4035408"/>
              <a:ext cx="7697508" cy="232581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6748"/>
                    <a:gridCol w="1327476"/>
                    <a:gridCol w="1448787"/>
                    <a:gridCol w="792088"/>
                    <a:gridCol w="1296144"/>
                    <a:gridCol w="1270605"/>
                    <a:gridCol w="627200"/>
                    <a:gridCol w="478460"/>
                  </a:tblGrid>
                  <a:tr h="249238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4404" r="-445413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23109" r="-307983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08462" r="-463846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10329" r="-183099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20192" r="-87500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050485" r="-76699" b="-85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6645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4404" t="-68333" r="-445413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23109" t="-68333" r="-307983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08462" t="-68333" r="-463846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10329" t="-68333" r="-183099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20192" t="-68333" r="-87500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050485" t="-68333" r="-76699" b="-48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500000" t="-68333" b="-481667"/>
                          </a:stretch>
                        </a:blipFill>
                      </a:tcPr>
                    </a:tc>
                  </a:tr>
                  <a:tr h="36645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4404" t="-165574" r="-445413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23109" t="-165574" r="-307983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08462" t="-165574" r="-463846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10329" t="-165574" r="-183099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20192" t="-165574" r="-87500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050485" t="-165574" r="-76699" b="-373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500000" t="-165574" b="-373770"/>
                          </a:stretch>
                        </a:blipFill>
                      </a:tcPr>
                    </a:tc>
                  </a:tr>
                  <a:tr h="305372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4404" t="-324000" r="-445413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23109" t="-324000" r="-307983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08462" t="-324000" r="-463846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10329" t="-324000" r="-183099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20192" t="-324000" r="-87500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050485" t="-324000" r="-76699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500000" t="-324000" b="-356000"/>
                          </a:stretch>
                        </a:blipFill>
                      </a:tcPr>
                    </a:tc>
                  </a:tr>
                  <a:tr h="366459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4404" t="-353333" r="-445413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23109" t="-353333" r="-307983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08462" t="-353333" r="-463846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10329" t="-353333" r="-183099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20192" t="-353333" r="-87500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050485" t="-353333" r="-76699" b="-1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500000" t="-353333" b="-196667"/>
                          </a:stretch>
                        </a:blipFill>
                      </a:tcPr>
                    </a:tc>
                  </a:tr>
                  <a:tr h="366459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4404" t="-445902" r="-445413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23109" t="-445902" r="-307983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08462" t="-445902" r="-463846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10329" t="-445902" r="-183099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20192" t="-445902" r="-87500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050485" t="-445902" r="-76699" b="-934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500000" t="-445902" b="-93443"/>
                          </a:stretch>
                        </a:blipFill>
                      </a:tcPr>
                    </a:tc>
                  </a:tr>
                  <a:tr h="305372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4404" t="-666000" r="-445413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23109" t="-666000" r="-307983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08462" t="-666000" r="-463846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310329" t="-666000" r="-183099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420192" t="-666000" r="-87500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050485" t="-666000" r="-76699" b="-1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l="-1500000" t="-666000" b="-14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3" name="59 Corchetes"/>
          <p:cNvSpPr/>
          <p:nvPr/>
        </p:nvSpPr>
        <p:spPr>
          <a:xfrm>
            <a:off x="2495600" y="4256613"/>
            <a:ext cx="6778103" cy="2188730"/>
          </a:xfrm>
          <a:prstGeom prst="bracketPair">
            <a:avLst>
              <a:gd name="adj" fmla="val 9521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/>
              <p:cNvSpPr txBox="1"/>
              <p:nvPr/>
            </p:nvSpPr>
            <p:spPr>
              <a:xfrm>
                <a:off x="5355058" y="1637670"/>
                <a:ext cx="6594494" cy="69724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419" dirty="0">
                    <a:solidFill>
                      <a:schemeClr val="tx1"/>
                    </a:solidFill>
                  </a:rPr>
                  <a:t>Sustituimos L=4 m,</a:t>
                </a:r>
                <a:r>
                  <a:rPr lang="es-E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E = 200 Gpa, I = 350(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y A = 15(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s-E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419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MX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s-E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s-419" dirty="0">
                    <a:solidFill>
                      <a:schemeClr val="tx1"/>
                    </a:solidFill>
                  </a:rPr>
                  <a:t>, en la ecuación siguiente:</a:t>
                </a:r>
              </a:p>
            </p:txBody>
          </p:sp>
        </mc:Choice>
        <mc:Fallback xmlns=""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058" y="1637670"/>
                <a:ext cx="6594494" cy="697242"/>
              </a:xfrm>
              <a:prstGeom prst="rect">
                <a:avLst/>
              </a:prstGeom>
              <a:blipFill rotWithShape="0">
                <a:blip r:embed="rId12"/>
                <a:stretch>
                  <a:fillRect l="-645" t="-3419" b="-512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Obje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411649"/>
              </p:ext>
            </p:extLst>
          </p:nvPr>
        </p:nvGraphicFramePr>
        <p:xfrm>
          <a:off x="-472780" y="1486722"/>
          <a:ext cx="5491881" cy="247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9" name="AutoCAD Drawing" r:id="rId13" imgW="4848120" imgH="3676680" progId="AutoCAD.Drawing.18">
                  <p:embed/>
                </p:oleObj>
              </mc:Choice>
              <mc:Fallback>
                <p:oleObj name="AutoCAD Drawing" r:id="rId13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-472780" y="1486722"/>
                        <a:ext cx="5491881" cy="2475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31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CuadroTexto 21"/>
          <p:cNvSpPr txBox="1"/>
          <p:nvPr/>
        </p:nvSpPr>
        <p:spPr>
          <a:xfrm>
            <a:off x="3929208" y="598861"/>
            <a:ext cx="43003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del Miembro 2</a:t>
            </a:r>
          </a:p>
        </p:txBody>
      </p:sp>
      <p:sp>
        <p:nvSpPr>
          <p:cNvPr id="34" name="59 Corchetes"/>
          <p:cNvSpPr/>
          <p:nvPr/>
        </p:nvSpPr>
        <p:spPr>
          <a:xfrm>
            <a:off x="6600056" y="3306048"/>
            <a:ext cx="5111604" cy="1440160"/>
          </a:xfrm>
          <a:prstGeom prst="bracketPair">
            <a:avLst>
              <a:gd name="adj" fmla="val 7477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CuadroTexto 17"/>
          <p:cNvSpPr txBox="1"/>
          <p:nvPr/>
        </p:nvSpPr>
        <p:spPr>
          <a:xfrm>
            <a:off x="7395728" y="1689741"/>
            <a:ext cx="270821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tx1"/>
                </a:solidFill>
              </a:rPr>
              <a:t>Como resultado obtenemos: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/>
              <p:cNvSpPr txBox="1"/>
              <p:nvPr/>
            </p:nvSpPr>
            <p:spPr>
              <a:xfrm>
                <a:off x="6456348" y="2438859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MX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348" y="2438859"/>
                <a:ext cx="1878760" cy="46262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/>
              <p:cNvSpPr txBox="1"/>
              <p:nvPr/>
            </p:nvSpPr>
            <p:spPr>
              <a:xfrm>
                <a:off x="9007022" y="2412746"/>
                <a:ext cx="1878760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MX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es-MX" sz="16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s-MX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022" y="2412746"/>
                <a:ext cx="1878760" cy="46262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998590"/>
              </p:ext>
            </p:extLst>
          </p:nvPr>
        </p:nvGraphicFramePr>
        <p:xfrm>
          <a:off x="5735960" y="3064005"/>
          <a:ext cx="6986704" cy="1708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7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27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75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09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32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13.125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26.25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-13.125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26.25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750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-750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76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        K2=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26.25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70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-26.25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35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-13.125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-26.25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13.125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-26.25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-750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750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26.25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35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-26.25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70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6" name="Objeto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560623"/>
              </p:ext>
            </p:extLst>
          </p:nvPr>
        </p:nvGraphicFramePr>
        <p:xfrm>
          <a:off x="-331040" y="1560373"/>
          <a:ext cx="4219294" cy="319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7" name="AutoCAD Drawing" r:id="rId11" imgW="4848120" imgH="3676680" progId="AutoCAD.Drawing.18">
                  <p:embed/>
                </p:oleObj>
              </mc:Choice>
              <mc:Fallback>
                <p:oleObj name="AutoCAD Drawing" r:id="rId11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-331040" y="1560373"/>
                        <a:ext cx="4219294" cy="319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764D8819-25B0-44F1-B468-567068ADE8B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153" r="13355"/>
          <a:stretch/>
        </p:blipFill>
        <p:spPr>
          <a:xfrm>
            <a:off x="3505613" y="2472776"/>
            <a:ext cx="2589312" cy="38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32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3967766" y="550833"/>
            <a:ext cx="4491163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 la Estructura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213347" y="1703481"/>
            <a:ext cx="5799545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MX" dirty="0">
                <a:solidFill>
                  <a:schemeClr val="tx1"/>
                </a:solidFill>
              </a:rPr>
              <a:t>Teniendo cada matriz de miembro, se ensambla la matriz de la estructura, conforme a la formula general de la matriz de rigideces de la estructura.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8715237" y="2973465"/>
            <a:ext cx="112562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tx1"/>
                </a:solidFill>
              </a:rPr>
              <a:t>K=K1+K2</a:t>
            </a:r>
          </a:p>
        </p:txBody>
      </p:sp>
      <p:sp>
        <p:nvSpPr>
          <p:cNvPr id="39" name="59 Corchetes"/>
          <p:cNvSpPr/>
          <p:nvPr/>
        </p:nvSpPr>
        <p:spPr>
          <a:xfrm>
            <a:off x="1481036" y="4391836"/>
            <a:ext cx="7992888" cy="1985287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718321" y="4205085"/>
          <a:ext cx="9626151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1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5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18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11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49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81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37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96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 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763.125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-13.125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-750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763.125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-750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-13.125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140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35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35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70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K=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35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70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-13.125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13.125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-750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750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 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-750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750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 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-13.125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13.125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8" name="Obje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412964"/>
              </p:ext>
            </p:extLst>
          </p:nvPr>
        </p:nvGraphicFramePr>
        <p:xfrm>
          <a:off x="-457178" y="1586042"/>
          <a:ext cx="5616624" cy="261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6" name="AutoCAD Drawing" r:id="rId9" imgW="4848120" imgH="3676680" progId="AutoCAD.Drawing.18">
                  <p:embed/>
                </p:oleObj>
              </mc:Choice>
              <mc:Fallback>
                <p:oleObj name="AutoCAD Drawing" r:id="rId9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457178" y="1586042"/>
                        <a:ext cx="5616624" cy="261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3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33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4078696" y="550833"/>
            <a:ext cx="403244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chemeClr val="tx1"/>
                </a:solidFill>
              </a:rPr>
              <a:t>Sistema de Ecuaciones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-149225" y="-4395788"/>
          <a:ext cx="619760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2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0.0004957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0.0000004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0.0000031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0.0000004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0.0003309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0.0000031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0.0000029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0.00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65"/>
              <p:cNvSpPr txBox="1"/>
              <p:nvPr/>
            </p:nvSpPr>
            <p:spPr>
              <a:xfrm>
                <a:off x="11382375" y="11025188"/>
                <a:ext cx="960438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MX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s-MX" sz="1400" b="1"/>
                  <a:t>=</a:t>
                </a:r>
              </a:p>
            </p:txBody>
          </p:sp>
        </mc:Choice>
        <mc:Fallback xmlns="">
          <p:sp>
            <p:nvSpPr>
              <p:cNvPr id="21" name="Cuadro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375" y="11025188"/>
                <a:ext cx="960438" cy="228600"/>
              </a:xfrm>
              <a:prstGeom prst="rect">
                <a:avLst/>
              </a:prstGeom>
              <a:blipFill rotWithShape="0">
                <a:blip r:embed="rId9"/>
                <a:stretch>
                  <a:fillRect l="-6329" t="-21622" b="-4864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a 11"/>
          <p:cNvGraphicFramePr>
            <a:graphicFrameLocks noGrp="1"/>
          </p:cNvGraphicFramePr>
          <p:nvPr/>
        </p:nvGraphicFramePr>
        <p:xfrm>
          <a:off x="-149225" y="-4395788"/>
          <a:ext cx="619760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5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2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0.0004957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0.0000004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0.0000031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0.0000004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0.0003309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0.0000031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0.0000029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0.0000015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-0.0000009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0.0000005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0.00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65"/>
              <p:cNvSpPr txBox="1"/>
              <p:nvPr/>
            </p:nvSpPr>
            <p:spPr>
              <a:xfrm>
                <a:off x="11382375" y="11025188"/>
                <a:ext cx="960438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MX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MX" sz="14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s-MX" sz="1400" b="1"/>
                  <a:t>=</a:t>
                </a:r>
              </a:p>
            </p:txBody>
          </p:sp>
        </mc:Choice>
        <mc:Fallback xmlns="">
          <p:sp>
            <p:nvSpPr>
              <p:cNvPr id="25" name="CuadroTexto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375" y="11025188"/>
                <a:ext cx="960438" cy="228600"/>
              </a:xfrm>
              <a:prstGeom prst="rect">
                <a:avLst/>
              </a:prstGeom>
              <a:blipFill rotWithShape="0">
                <a:blip r:embed="rId9"/>
                <a:stretch>
                  <a:fillRect l="-6329" t="-21622" b="-4864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6976300"/>
                  </p:ext>
                </p:extLst>
              </p:nvPr>
            </p:nvGraphicFramePr>
            <p:xfrm>
              <a:off x="7320797" y="3112851"/>
              <a:ext cx="2903007" cy="1229325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339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953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737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34534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 dirty="0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1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34534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-41250</a:t>
                          </a:r>
                          <a:endParaRPr lang="es-MX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2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34534">
                    <a:tc>
                      <a:txBody>
                        <a:bodyPr/>
                        <a:lstStyle/>
                        <a:p>
                          <a:pPr algn="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1400" b="1" i="1" u="none" strike="noStrike" smtClean="0">
                                      <a:solidFill>
                                        <a:srgbClr val="CCFF66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es-ES" sz="1400" b="1" i="1" u="none" strike="noStrike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b>
                              </m:sSub>
                            </m:oMath>
                          </a14:m>
                          <a:r>
                            <a:rPr lang="es-MX" sz="14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=</a:t>
                          </a: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45000</a:t>
                          </a:r>
                          <a:endParaRPr lang="es-MX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3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34534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4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91189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0</a:t>
                          </a:r>
                          <a:endParaRPr lang="es-MX" sz="14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5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6976300"/>
                  </p:ext>
                </p:extLst>
              </p:nvPr>
            </p:nvGraphicFramePr>
            <p:xfrm>
              <a:off x="7320797" y="3112851"/>
              <a:ext cx="2903007" cy="1229325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0339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953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737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34534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 dirty="0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1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34534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-41250</a:t>
                          </a:r>
                          <a:endParaRPr lang="es-MX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2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34534"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t="-210256" r="-181176" b="-2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45000</a:t>
                          </a:r>
                          <a:endParaRPr lang="es-MX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3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34534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4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91189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>
                              <a:effectLst/>
                            </a:rPr>
                            <a:t>0</a:t>
                          </a:r>
                          <a:endParaRPr lang="es-MX" sz="14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5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59 Corchetes"/>
          <p:cNvSpPr/>
          <p:nvPr/>
        </p:nvSpPr>
        <p:spPr>
          <a:xfrm>
            <a:off x="8351407" y="3136498"/>
            <a:ext cx="676431" cy="1205677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-846138" y="-6164263"/>
          <a:ext cx="2679700" cy="962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6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>
                        <a:solidFill>
                          <a:srgbClr val="CCFF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7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>
                        <a:solidFill>
                          <a:srgbClr val="CCFF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8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>
                        <a:solidFill>
                          <a:srgbClr val="CCFF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9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66"/>
              <p:cNvSpPr txBox="1"/>
              <p:nvPr/>
            </p:nvSpPr>
            <p:spPr>
              <a:xfrm>
                <a:off x="12403138" y="12709525"/>
                <a:ext cx="636587" cy="314325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MX" sz="2000" b="0" i="1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s-MX" sz="2000" b="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s-MX" sz="2000"/>
              </a:p>
            </p:txBody>
          </p:sp>
        </mc:Choice>
        <mc:Fallback xmlns="">
          <p:sp>
            <p:nvSpPr>
              <p:cNvPr id="27" name="CuadroTexto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3138" y="12709525"/>
                <a:ext cx="636587" cy="314325"/>
              </a:xfrm>
              <a:prstGeom prst="rect">
                <a:avLst/>
              </a:prstGeom>
              <a:blipFill rotWithShape="0">
                <a:blip r:embed="rId11"/>
                <a:stretch>
                  <a:fillRect l="-9615" r="-3846" b="-1372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a 5"/>
              <p:cNvGraphicFramePr>
                <a:graphicFrameLocks noGrp="1"/>
              </p:cNvGraphicFramePr>
              <p:nvPr/>
            </p:nvGraphicFramePr>
            <p:xfrm>
              <a:off x="9005072" y="3212976"/>
              <a:ext cx="2679700" cy="962025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9525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017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255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38125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 dirty="0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6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38125">
                    <a:tc rowSpan="2">
                      <a:txBody>
                        <a:bodyPr/>
                        <a:lstStyle/>
                        <a:p>
                          <a:pPr algn="r" fontAlgn="b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4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es-ES" sz="1400" b="1" i="1" u="none" strike="noStrike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  <m:r>
                                  <a:rPr lang="es-ES" sz="1400" b="1" i="1" u="none" strike="noStrike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s-MX" sz="14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7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38125">
                    <a:tc vMerge="1"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 dirty="0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8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47650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9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05072" y="3212976"/>
              <a:ext cx="2679700" cy="962025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952500"/>
                    <a:gridCol w="901700"/>
                    <a:gridCol w="825500"/>
                  </a:tblGrid>
                  <a:tr h="238125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 dirty="0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6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238125">
                    <a:tc rowSpan="2"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0" marR="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t="-56410" r="-182051" b="-756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7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238125">
                    <a:tc vMerge="1"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 dirty="0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8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247650">
                    <a:tc>
                      <a:txBody>
                        <a:bodyPr/>
                        <a:lstStyle/>
                        <a:p>
                          <a:pPr algn="ctr" fontAlgn="b"/>
                          <a:endParaRPr lang="es-MX" sz="1400" b="1" i="0" u="none" strike="noStrike">
                            <a:solidFill>
                              <a:srgbClr val="CCFF66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400" u="none" strike="noStrike" dirty="0">
                              <a:effectLst/>
                            </a:rPr>
                            <a:t>0</a:t>
                          </a:r>
                          <a:endParaRPr lang="es-MX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400" u="none" strike="noStrike" dirty="0">
                              <a:solidFill>
                                <a:srgbClr val="FF0000"/>
                              </a:solidFill>
                              <a:effectLst/>
                            </a:rPr>
                            <a:t>9</a:t>
                          </a:r>
                          <a:endParaRPr lang="es-MX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4" name="59 Corchetes"/>
          <p:cNvSpPr/>
          <p:nvPr/>
        </p:nvSpPr>
        <p:spPr>
          <a:xfrm>
            <a:off x="10082416" y="3177064"/>
            <a:ext cx="648072" cy="1008112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CuadroTexto 35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2" name="Objeto 21"/>
          <p:cNvGraphicFramePr>
            <a:graphicFrameLocks noChangeAspect="1"/>
          </p:cNvGraphicFramePr>
          <p:nvPr/>
        </p:nvGraphicFramePr>
        <p:xfrm>
          <a:off x="1473319" y="1918584"/>
          <a:ext cx="5065329" cy="3841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0" name="AutoCAD Drawing" r:id="rId13" imgW="4848120" imgH="3676680" progId="AutoCAD.Drawing.18">
                  <p:embed/>
                </p:oleObj>
              </mc:Choice>
              <mc:Fallback>
                <p:oleObj name="AutoCAD Drawing" r:id="rId13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73319" y="1918584"/>
                        <a:ext cx="5065329" cy="3841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75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34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7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3343340" y="509986"/>
            <a:ext cx="578730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chemeClr val="tx1"/>
                </a:solidFill>
              </a:rPr>
              <a:t>Relación Carga – Rigidez - Desplazamientos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83516"/>
              </p:ext>
            </p:extLst>
          </p:nvPr>
        </p:nvGraphicFramePr>
        <p:xfrm>
          <a:off x="711200" y="3140968"/>
          <a:ext cx="10871200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4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45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06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57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31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81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7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5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094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98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6845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0100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68807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763.125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-13.125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-750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D1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-41250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763.125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-750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-13.125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D2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009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 45000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140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35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35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D3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4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70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D4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4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=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35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70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X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Q6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-13.125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13.125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Q7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-750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750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Q8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-750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750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80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Q9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-13.125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13.125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" name="59 Corchetes"/>
          <p:cNvSpPr/>
          <p:nvPr/>
        </p:nvSpPr>
        <p:spPr>
          <a:xfrm>
            <a:off x="613535" y="3272924"/>
            <a:ext cx="928548" cy="2010052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59 Corchetes"/>
          <p:cNvSpPr/>
          <p:nvPr/>
        </p:nvSpPr>
        <p:spPr>
          <a:xfrm>
            <a:off x="2043424" y="3338760"/>
            <a:ext cx="7139104" cy="1944216"/>
          </a:xfrm>
          <a:prstGeom prst="bracketPair">
            <a:avLst>
              <a:gd name="adj" fmla="val 11716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59 Corchetes"/>
          <p:cNvSpPr/>
          <p:nvPr/>
        </p:nvSpPr>
        <p:spPr>
          <a:xfrm>
            <a:off x="10036290" y="3358160"/>
            <a:ext cx="721024" cy="2010052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29 CuadroTexto"/>
              <p:cNvSpPr txBox="1"/>
              <p:nvPr/>
            </p:nvSpPr>
            <p:spPr>
              <a:xfrm>
                <a:off x="711200" y="1974820"/>
                <a:ext cx="2039471" cy="721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s-MX" sz="2000" b="0" i="1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s-MX" sz="2000" b="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MX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MX" sz="20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MX" sz="20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𝑺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MX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𝐷𝑅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MX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2000" b="1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𝑺</m:t>
                                    </m:r>
                                  </m:e>
                                  <m:sub>
                                    <m:r>
                                      <a:rPr lang="es-MX" sz="2000" b="1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𝑹𝑫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s-MX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𝑅𝑅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MX" sz="2000" dirty="0"/>
              </a:p>
            </p:txBody>
          </p:sp>
        </mc:Choice>
        <mc:Fallback xmlns="">
          <p:sp>
            <p:nvSpPr>
              <p:cNvPr id="23" name="2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00" y="1974820"/>
                <a:ext cx="2039471" cy="72140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uadroTexto 24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35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7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4197124" y="521703"/>
            <a:ext cx="403244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chemeClr val="tx1"/>
                </a:solidFill>
              </a:rPr>
              <a:t>Sistema de Ecuaciones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1098550" y="-8074025"/>
          <a:ext cx="7188200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5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06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3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13.750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1080.000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Miembro 1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u="none" strike="noStrike">
                          <a:effectLst/>
                        </a:rPr>
                        <a:t>0.000</a:t>
                      </a:r>
                      <a:endParaRPr lang="es-MX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 dirty="0">
                          <a:effectLst/>
                        </a:rPr>
                        <a:t>Miembro 2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uadroTexto 60"/>
              <p:cNvSpPr txBox="1"/>
              <p:nvPr/>
            </p:nvSpPr>
            <p:spPr>
              <a:xfrm>
                <a:off x="10242550" y="14620875"/>
                <a:ext cx="852488" cy="31273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MX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s-MX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𝑴𝑳</m:t>
                        </m:r>
                      </m:sub>
                    </m:sSub>
                  </m:oMath>
                </a14:m>
                <a:r>
                  <a:rPr lang="es-MX" sz="2000" b="1">
                    <a:solidFill>
                      <a:schemeClr val="tx1"/>
                    </a:solidFill>
                  </a:rPr>
                  <a:t> =</a:t>
                </a:r>
              </a:p>
            </p:txBody>
          </p:sp>
        </mc:Choice>
        <mc:Fallback xmlns="">
          <p:sp>
            <p:nvSpPr>
              <p:cNvPr id="61" name="CuadroTexto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550" y="14620875"/>
                <a:ext cx="852488" cy="312738"/>
              </a:xfrm>
              <a:prstGeom prst="rect">
                <a:avLst/>
              </a:prstGeom>
              <a:blipFill rotWithShape="0">
                <a:blip r:embed="rId8"/>
                <a:stretch>
                  <a:fillRect l="-10000" t="-25000" b="-4615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494622"/>
              </p:ext>
            </p:extLst>
          </p:nvPr>
        </p:nvGraphicFramePr>
        <p:xfrm>
          <a:off x="1464972" y="1772816"/>
          <a:ext cx="8879949" cy="1621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1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0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4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75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90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87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78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90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90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325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6437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908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84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387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4517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0.000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763.125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D1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+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D2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+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+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26.250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D4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+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236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>
                          <a:effectLst/>
                        </a:rPr>
                        <a:t>-41250.00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=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D1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763.125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D2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+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-26.25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D4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-26.25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69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-45000.000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=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D1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-26.25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D2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140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D3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+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35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D4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+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35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006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0.000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=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D1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D2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35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D3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70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D4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006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0.000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=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2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D1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-26.25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D2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35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D3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D4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+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u="none" strike="noStrike" dirty="0">
                          <a:effectLst/>
                        </a:rPr>
                        <a:t>70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4" name="CuadroTexto 63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59 Corchetes"/>
          <p:cNvSpPr/>
          <p:nvPr/>
        </p:nvSpPr>
        <p:spPr>
          <a:xfrm>
            <a:off x="3205818" y="1772816"/>
            <a:ext cx="7282670" cy="1584176"/>
          </a:xfrm>
          <a:prstGeom prst="bracketPair">
            <a:avLst>
              <a:gd name="adj" fmla="val 9832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20" name="Tabla 19"/>
          <p:cNvGraphicFramePr>
            <a:graphicFrameLocks noGrp="1"/>
          </p:cNvGraphicFramePr>
          <p:nvPr/>
        </p:nvGraphicFramePr>
        <p:xfrm>
          <a:off x="3791744" y="4509120"/>
          <a:ext cx="4559301" cy="10915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1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1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9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763.125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26.25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26.250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763.125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-26.25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140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35.000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35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35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70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-26.25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35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70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59 Corchetes"/>
          <p:cNvSpPr/>
          <p:nvPr/>
        </p:nvSpPr>
        <p:spPr>
          <a:xfrm>
            <a:off x="3737814" y="4455312"/>
            <a:ext cx="4470446" cy="1136195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5551879" y="41263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/>
              <a:t>Matriz S</a:t>
            </a:r>
          </a:p>
        </p:txBody>
      </p:sp>
    </p:spTree>
    <p:extLst>
      <p:ext uri="{BB962C8B-B14F-4D97-AF65-F5344CB8AC3E}">
        <p14:creationId xmlns:p14="http://schemas.microsoft.com/office/powerpoint/2010/main" val="40510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36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640730" y="2032485"/>
          <a:ext cx="1028700" cy="133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D1     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D2     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D3     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D4     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D5      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1669430" y="2067917"/>
          <a:ext cx="7789987" cy="12241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6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81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9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25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0.001330211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-2.90348E-06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-0.00016664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-0.000415509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8.22308E-05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-4.00957E-06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0.001330432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0.000166805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-8.1899E-05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0.000415509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-41250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-0.000154109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0.000166639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0.009563903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-0.004724161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-0.004719462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x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45000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21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-0.000421775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-8.22308E-05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-0.00471946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0.016803611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0.002328894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21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3.75448E-05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0.000415675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-0.00471464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0.00234324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0.016798912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59 Corchetes"/>
          <p:cNvSpPr/>
          <p:nvPr/>
        </p:nvSpPr>
        <p:spPr>
          <a:xfrm>
            <a:off x="805334" y="1995910"/>
            <a:ext cx="576064" cy="1368152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59 Corchetes"/>
          <p:cNvSpPr/>
          <p:nvPr/>
        </p:nvSpPr>
        <p:spPr>
          <a:xfrm>
            <a:off x="1669430" y="1995910"/>
            <a:ext cx="5904656" cy="1368152"/>
          </a:xfrm>
          <a:prstGeom prst="bracketPair">
            <a:avLst>
              <a:gd name="adj" fmla="val 11391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59 Corchetes"/>
          <p:cNvSpPr/>
          <p:nvPr/>
        </p:nvSpPr>
        <p:spPr>
          <a:xfrm>
            <a:off x="8031023" y="2003485"/>
            <a:ext cx="680483" cy="1368152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9718891" y="2310654"/>
                <a:ext cx="1107483" cy="3693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419" dirty="0">
                    <a:solidFill>
                      <a:schemeClr val="tx1"/>
                    </a:solidFill>
                  </a:rPr>
                  <a:t>D=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419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s-E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s-419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s-419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891" y="2310654"/>
                <a:ext cx="1107483" cy="369332"/>
              </a:xfrm>
              <a:prstGeom prst="rect">
                <a:avLst/>
              </a:prstGeom>
              <a:blipFill>
                <a:blip r:embed="rId9"/>
                <a:stretch>
                  <a:fillRect l="-3784" t="-4688" b="-2187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/>
          <p:cNvSpPr txBox="1"/>
          <p:nvPr/>
        </p:nvSpPr>
        <p:spPr>
          <a:xfrm>
            <a:off x="1372975" y="252276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=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08011" y="15615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/>
              <a:t>Desplazamientos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197124" y="159407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/>
              <a:t>Matriz Inversa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7970281" y="1613086"/>
            <a:ext cx="98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/>
              <a:t>Carga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a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4712021"/>
                  </p:ext>
                </p:extLst>
              </p:nvPr>
            </p:nvGraphicFramePr>
            <p:xfrm>
              <a:off x="6800822" y="3933056"/>
              <a:ext cx="2857500" cy="160782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8944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42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763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525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0">
                    <a:tc gridSpan="4">
                      <a:txBody>
                        <a:bodyPr/>
                        <a:lstStyle/>
                        <a:p>
                          <a:pPr algn="ctr" fontAlgn="ctr"/>
                          <a:r>
                            <a:rPr lang="es-MX" sz="1800" u="none" strike="noStrike" dirty="0">
                              <a:effectLst/>
                            </a:rPr>
                            <a:t>DESPLAZAMIENTOS</a:t>
                          </a:r>
                          <a:endParaRPr lang="es-MX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MX" sz="1600" u="none" strike="noStrike" dirty="0">
                              <a:effectLst/>
                            </a:rPr>
                            <a:t>D1=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-7.379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MX" sz="160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lang="es-MX" sz="1600" u="none" strike="noStrike" dirty="0">
                              <a:effectLst/>
                            </a:rPr>
                            <a:t>m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D2=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s-MX" sz="16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-47.3741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MX" sz="160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lang="es-MX" sz="1600" u="none" strike="noStrike" dirty="0">
                              <a:effectLst/>
                            </a:rPr>
                            <a:t>m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D3=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s-MX" sz="16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423.502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MX" sz="160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lang="es-MX" sz="1600" u="none" strike="noStrike" dirty="0">
                              <a:effectLst/>
                            </a:rPr>
                            <a:t>m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D4=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-208.984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s-MX" sz="1600" u="none" strike="noStrike" dirty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MX" sz="160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lang="es-MX" sz="1600" u="none" strike="noStrike" dirty="0">
                              <a:effectLst/>
                            </a:rPr>
                            <a:t>m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D5=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-229.305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MX" sz="160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lang="es-MX" sz="1600" u="none" strike="noStrike" dirty="0">
                              <a:effectLst/>
                            </a:rPr>
                            <a:t>m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a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4712021"/>
                  </p:ext>
                </p:extLst>
              </p:nvPr>
            </p:nvGraphicFramePr>
            <p:xfrm>
              <a:off x="6800822" y="3933056"/>
              <a:ext cx="2857500" cy="1607820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8944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42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763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525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74320">
                    <a:tc gridSpan="4">
                      <a:txBody>
                        <a:bodyPr/>
                        <a:lstStyle/>
                        <a:p>
                          <a:pPr algn="ctr" fontAlgn="ctr"/>
                          <a:r>
                            <a:rPr lang="es-MX" sz="1800" u="none" strike="noStrike" dirty="0">
                              <a:effectLst/>
                            </a:rPr>
                            <a:t>DESPLAZAMIENTOS</a:t>
                          </a:r>
                          <a:endParaRPr lang="es-MX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s-MX" sz="1600" u="none" strike="noStrike" dirty="0">
                              <a:effectLst/>
                            </a:rPr>
                            <a:t>D1=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ctr"/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-7.379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0" marR="0" marT="0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00000" t="-129545" r="-1274" b="-443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D2=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s-MX" sz="16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-47.3741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0" marR="0" marT="0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00000" t="-229545" r="-1274" b="-343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D3=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s-MX" sz="16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423.502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0" marR="0" marT="0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00000" t="-337209" r="-1274" b="-2511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D4=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-208.984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0" marR="0" marT="0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00000" t="-427273" r="-1274" b="-14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667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D5=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MX" sz="1600" u="none" strike="noStrike" dirty="0">
                              <a:effectLst/>
                            </a:rPr>
                            <a:t>-229.305</a:t>
                          </a:r>
                          <a:endParaRPr lang="es-MX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0" marR="0" marT="0" marB="0" anchor="b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00000" t="-527273" r="-1274" b="-4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4" name="CuadroTexto 33"/>
          <p:cNvSpPr txBox="1"/>
          <p:nvPr/>
        </p:nvSpPr>
        <p:spPr>
          <a:xfrm>
            <a:off x="3849337" y="521703"/>
            <a:ext cx="449116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chemeClr val="tx1"/>
                </a:solidFill>
              </a:rPr>
              <a:t>Solución al Sistema de Ecuaciones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5" name="Objeto 24"/>
          <p:cNvGraphicFramePr>
            <a:graphicFrameLocks noChangeAspect="1"/>
          </p:cNvGraphicFramePr>
          <p:nvPr/>
        </p:nvGraphicFramePr>
        <p:xfrm>
          <a:off x="980949" y="3315775"/>
          <a:ext cx="4190633" cy="3177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4" name="AutoCAD Drawing" r:id="rId11" imgW="4848120" imgH="3676680" progId="AutoCAD.Drawing.18">
                  <p:embed/>
                </p:oleObj>
              </mc:Choice>
              <mc:Fallback>
                <p:oleObj name="AutoCAD Drawing" r:id="rId11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80949" y="3315775"/>
                        <a:ext cx="4190633" cy="3177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9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37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CuadroTexto 33"/>
          <p:cNvSpPr txBox="1"/>
          <p:nvPr/>
        </p:nvSpPr>
        <p:spPr>
          <a:xfrm>
            <a:off x="5349507" y="550833"/>
            <a:ext cx="174044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chemeClr val="tx1"/>
                </a:solidFill>
              </a:rPr>
              <a:t>Cargas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29 CuadroTexto"/>
              <p:cNvSpPr txBox="1"/>
              <p:nvPr/>
            </p:nvSpPr>
            <p:spPr>
              <a:xfrm>
                <a:off x="7771223" y="1755634"/>
                <a:ext cx="2298007" cy="66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2000" b="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s-MX" sz="2000" b="0" i="1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s-MX" sz="2000" b="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MX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MX" sz="20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MX" sz="20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𝑺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s-MX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𝐷𝑅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MX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2000" b="1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𝑺</m:t>
                                    </m:r>
                                  </m:e>
                                  <m:sub>
                                    <m:r>
                                      <a:rPr lang="es-MX" sz="2000" b="1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𝑹𝑫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s-MX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MX" sz="2000" b="0" i="1">
                                        <a:latin typeface="Cambria Math"/>
                                      </a:rPr>
                                      <m:t>𝑅𝑅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MX" sz="2000" dirty="0"/>
              </a:p>
            </p:txBody>
          </p:sp>
        </mc:Choice>
        <mc:Fallback xmlns="">
          <p:sp>
            <p:nvSpPr>
              <p:cNvPr id="23" name="2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23" y="1755634"/>
                <a:ext cx="2298007" cy="66216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a 10"/>
          <p:cNvGraphicFramePr>
            <a:graphicFrameLocks noGrp="1"/>
          </p:cNvGraphicFramePr>
          <p:nvPr/>
        </p:nvGraphicFramePr>
        <p:xfrm>
          <a:off x="-468313" y="-11063288"/>
          <a:ext cx="2667000" cy="167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MATRIZ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7"/>
              <p:cNvSpPr txBox="1"/>
              <p:nvPr/>
            </p:nvSpPr>
            <p:spPr>
              <a:xfrm>
                <a:off x="12368213" y="17732375"/>
                <a:ext cx="292100" cy="188913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s-MX" sz="1200" b="1" i="1">
                              <a:latin typeface="Cambria Math" panose="02040503050406030204" pitchFamily="18" charset="0"/>
                            </a:rPr>
                            <m:t>𝑹𝑫</m:t>
                          </m:r>
                        </m:sub>
                      </m:sSub>
                    </m:oMath>
                  </m:oMathPara>
                </a14:m>
                <a:endParaRPr lang="es-MX" sz="1200" b="1"/>
              </a:p>
            </p:txBody>
          </p:sp>
        </mc:Choice>
        <mc:Fallback xmlns="">
          <p:sp>
            <p:nvSpPr>
              <p:cNvPr id="2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8213" y="17732375"/>
                <a:ext cx="292100" cy="188913"/>
              </a:xfrm>
              <a:prstGeom prst="rect">
                <a:avLst/>
              </a:prstGeom>
              <a:blipFill rotWithShape="0">
                <a:blip r:embed="rId10"/>
                <a:stretch>
                  <a:fillRect l="-12500" r="-4167" b="-1290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/>
              <p:cNvSpPr txBox="1"/>
              <p:nvPr/>
            </p:nvSpPr>
            <p:spPr>
              <a:xfrm>
                <a:off x="7118571" y="2563160"/>
                <a:ext cx="1201291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419" dirty="0">
                    <a:solidFill>
                      <a:schemeClr val="tx1"/>
                    </a:solidFill>
                  </a:rPr>
                  <a:t>Matriz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419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RD</m:t>
                        </m:r>
                      </m:sub>
                    </m:sSub>
                  </m:oMath>
                </a14:m>
                <a:endParaRPr lang="es-419" dirty="0"/>
              </a:p>
            </p:txBody>
          </p:sp>
        </mc:Choice>
        <mc:Fallback xmlns="">
          <p:sp>
            <p:nvSpPr>
              <p:cNvPr id="12" name="Cuadro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8571" y="2563160"/>
                <a:ext cx="1201291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4569" t="-8197" b="-245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Tabla 21"/>
          <p:cNvGraphicFramePr>
            <a:graphicFrameLocks noGrp="1"/>
          </p:cNvGraphicFramePr>
          <p:nvPr/>
        </p:nvGraphicFramePr>
        <p:xfrm>
          <a:off x="5233631" y="3075045"/>
          <a:ext cx="4521200" cy="853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-13.125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-26.25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-750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-750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-13.125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26.25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26.25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" name="59 Corchetes"/>
          <p:cNvSpPr/>
          <p:nvPr/>
        </p:nvSpPr>
        <p:spPr>
          <a:xfrm>
            <a:off x="5224023" y="3005405"/>
            <a:ext cx="4450733" cy="956158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24" name="Tabla 23"/>
          <p:cNvGraphicFramePr>
            <a:graphicFrameLocks noGrp="1"/>
          </p:cNvGraphicFramePr>
          <p:nvPr/>
        </p:nvGraphicFramePr>
        <p:xfrm>
          <a:off x="9883941" y="2982433"/>
          <a:ext cx="1739900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-7.379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>
                          <a:effectLst/>
                        </a:rPr>
                        <a:t>X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-47.374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423.502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-208.984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-229.305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" name="59 Corchetes"/>
          <p:cNvSpPr/>
          <p:nvPr/>
        </p:nvSpPr>
        <p:spPr>
          <a:xfrm>
            <a:off x="10682869" y="3005405"/>
            <a:ext cx="936554" cy="1100174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CuadroTexto 34"/>
          <p:cNvSpPr txBox="1"/>
          <p:nvPr/>
        </p:nvSpPr>
        <p:spPr>
          <a:xfrm>
            <a:off x="10288570" y="2563160"/>
            <a:ext cx="172515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419" dirty="0">
                <a:solidFill>
                  <a:schemeClr val="tx1"/>
                </a:solidFill>
              </a:rPr>
              <a:t>Desplazamientos</a:t>
            </a:r>
          </a:p>
        </p:txBody>
      </p:sp>
      <p:graphicFrame>
        <p:nvGraphicFramePr>
          <p:cNvPr id="31" name="Tab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528274"/>
              </p:ext>
            </p:extLst>
          </p:nvPr>
        </p:nvGraphicFramePr>
        <p:xfrm>
          <a:off x="7586992" y="4256649"/>
          <a:ext cx="2857500" cy="110591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47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CARGAS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Q6    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-5.534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KN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Q7    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35.531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KN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Q8   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5.534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KN * m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Q9    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24.469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KN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6" name="Objeto 35"/>
          <p:cNvGraphicFramePr>
            <a:graphicFrameLocks noChangeAspect="1"/>
          </p:cNvGraphicFramePr>
          <p:nvPr/>
        </p:nvGraphicFramePr>
        <p:xfrm>
          <a:off x="-245013" y="1937754"/>
          <a:ext cx="5616624" cy="343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8" name="AutoCAD Drawing" r:id="rId12" imgW="4848120" imgH="3676680" progId="AutoCAD.Drawing.18">
                  <p:embed/>
                </p:oleObj>
              </mc:Choice>
              <mc:Fallback>
                <p:oleObj name="AutoCAD Drawing" r:id="rId12" imgW="4848120" imgH="367668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245013" y="1937754"/>
                        <a:ext cx="5616624" cy="3435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CuadroTexto 36"/>
          <p:cNvSpPr txBox="1"/>
          <p:nvPr/>
        </p:nvSpPr>
        <p:spPr>
          <a:xfrm>
            <a:off x="4583101" y="30161"/>
            <a:ext cx="3023648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MARCO CARGA PUNTUAL APLICADA</a:t>
            </a:r>
            <a:endParaRPr lang="x-non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8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38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uadroTexto 33"/>
          <p:cNvSpPr txBox="1"/>
          <p:nvPr/>
        </p:nvSpPr>
        <p:spPr>
          <a:xfrm>
            <a:off x="4943872" y="417277"/>
            <a:ext cx="2304256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CONCLUSIONES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/>
        </p:nvGraphicFramePr>
        <p:xfrm>
          <a:off x="-468313" y="-11063288"/>
          <a:ext cx="2667000" cy="167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MATRIZ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7"/>
              <p:cNvSpPr txBox="1"/>
              <p:nvPr/>
            </p:nvSpPr>
            <p:spPr>
              <a:xfrm>
                <a:off x="12368213" y="17732375"/>
                <a:ext cx="292100" cy="188913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s-MX" sz="1200" b="1" i="1">
                              <a:latin typeface="Cambria Math" panose="02040503050406030204" pitchFamily="18" charset="0"/>
                            </a:rPr>
                            <m:t>𝑹𝑫</m:t>
                          </m:r>
                        </m:sub>
                      </m:sSub>
                    </m:oMath>
                  </m:oMathPara>
                </a14:m>
                <a:endParaRPr lang="es-MX" sz="1200" b="1"/>
              </a:p>
            </p:txBody>
          </p:sp>
        </mc:Choice>
        <mc:Fallback xmlns="">
          <p:sp>
            <p:nvSpPr>
              <p:cNvPr id="2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8213" y="17732375"/>
                <a:ext cx="292100" cy="188913"/>
              </a:xfrm>
              <a:prstGeom prst="rect">
                <a:avLst/>
              </a:prstGeom>
              <a:blipFill rotWithShape="0">
                <a:blip r:embed="rId8"/>
                <a:stretch>
                  <a:fillRect l="-12500" r="-4167" b="-1290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/>
          <p:cNvSpPr txBox="1"/>
          <p:nvPr/>
        </p:nvSpPr>
        <p:spPr>
          <a:xfrm>
            <a:off x="820648" y="1772816"/>
            <a:ext cx="10785400" cy="3139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schemeClr val="tx1"/>
                </a:solidFill>
              </a:rPr>
              <a:t>Resolver marcos por el método de rigideces resulta practico, sin dejar a un lado que para ello se deben de realizar los cálculos de manera ordenada. Un factor importante para empezar a trabajar en un marco utilizando este sistema es cuando se comienza a etiquetar cada uno de los elementos de este mismo, esto hace posible la solución del sistema con la matriz de la estructura ensamblada conforme se propuso.</a:t>
            </a:r>
          </a:p>
          <a:p>
            <a:pPr algn="just"/>
            <a:r>
              <a:rPr lang="es-MX" dirty="0">
                <a:solidFill>
                  <a:schemeClr val="tx1"/>
                </a:solidFill>
              </a:rPr>
              <a:t>Para algunos resolver marcos puede ser mas complicado en comparación con las armaduras, esto depende del criterio personal de cada calculista, lo anterior se justifica de la siguiente manera: en cada nodo se toma en consideración los tres grados de libertad (cortante, momento y fuerza axial) esto hace que al final la matriz ensamblada resulte de 9x9 o 12x12.</a:t>
            </a:r>
          </a:p>
          <a:p>
            <a:r>
              <a:rPr lang="es-MX" dirty="0">
                <a:solidFill>
                  <a:schemeClr val="tx1"/>
                </a:solidFill>
              </a:rPr>
              <a:t>Dentro del desarrollo de este método se debe contar con conocimiento previo de “operación de matrices” ya que cada miembro del marco contara con su “matriz del miembro” y estas a su vez se sumaran para formar lo que se llama Matriz ensamblada del marco.</a:t>
            </a:r>
          </a:p>
        </p:txBody>
      </p:sp>
      <p:sp>
        <p:nvSpPr>
          <p:cNvPr id="18" name="Botón de acción: Inicio 17">
            <a:hlinkClick r:id="rId9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6784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39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uadroTexto 33"/>
          <p:cNvSpPr txBox="1"/>
          <p:nvPr/>
        </p:nvSpPr>
        <p:spPr>
          <a:xfrm>
            <a:off x="5087888" y="382529"/>
            <a:ext cx="204263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BIBLIOGRAFIA</a:t>
            </a:r>
            <a:endParaRPr lang="es-419" sz="2400" dirty="0">
              <a:solidFill>
                <a:schemeClr val="tx1"/>
              </a:solidFill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/>
        </p:nvGraphicFramePr>
        <p:xfrm>
          <a:off x="-468313" y="-11063288"/>
          <a:ext cx="2667000" cy="167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MATRIZ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7"/>
              <p:cNvSpPr txBox="1"/>
              <p:nvPr/>
            </p:nvSpPr>
            <p:spPr>
              <a:xfrm>
                <a:off x="12368213" y="17732375"/>
                <a:ext cx="292100" cy="188913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sz="1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s-MX" sz="1200" b="1" i="1">
                              <a:latin typeface="Cambria Math" panose="02040503050406030204" pitchFamily="18" charset="0"/>
                            </a:rPr>
                            <m:t>𝑹𝑫</m:t>
                          </m:r>
                        </m:sub>
                      </m:sSub>
                    </m:oMath>
                  </m:oMathPara>
                </a14:m>
                <a:endParaRPr lang="es-MX" sz="1200" b="1"/>
              </a:p>
            </p:txBody>
          </p:sp>
        </mc:Choice>
        <mc:Fallback xmlns="">
          <p:sp>
            <p:nvSpPr>
              <p:cNvPr id="2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8213" y="17732375"/>
                <a:ext cx="292100" cy="188913"/>
              </a:xfrm>
              <a:prstGeom prst="rect">
                <a:avLst/>
              </a:prstGeom>
              <a:blipFill rotWithShape="0">
                <a:blip r:embed="rId7"/>
                <a:stretch>
                  <a:fillRect l="-12500" r="-4167" b="-1290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Botón de acción: Inicio 17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CuadroTexto 18"/>
          <p:cNvSpPr txBox="1"/>
          <p:nvPr/>
        </p:nvSpPr>
        <p:spPr>
          <a:xfrm>
            <a:off x="3688735" y="1778333"/>
            <a:ext cx="5049226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r>
              <a:rPr lang="es-MX" dirty="0">
                <a:solidFill>
                  <a:schemeClr val="tx1"/>
                </a:solidFill>
              </a:rPr>
              <a:t>Análisis Estructural, Kassimelli 4th Ed.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Análisis Estructural, Hibbeler, 8va Ed.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Análisis de Estructuras, Jack C. McCCorman, 4th Ed.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Análisis Estructural, Gonzales Cuevas.</a:t>
            </a:r>
          </a:p>
          <a:p>
            <a:pPr algn="ctr"/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4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3929208" y="598861"/>
            <a:ext cx="43003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del Miembro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/>
              <p:cNvGraphicFramePr>
                <a:graphicFrameLocks noGrp="1"/>
              </p:cNvGraphicFramePr>
              <p:nvPr/>
            </p:nvGraphicFramePr>
            <p:xfrm>
              <a:off x="4031087" y="2319557"/>
              <a:ext cx="7981805" cy="276171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36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7650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0229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2134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44015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31753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50365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96131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29595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2604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35140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2604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031087" y="2319557"/>
              <a:ext cx="7981805" cy="276171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3617"/>
                    <a:gridCol w="1376505"/>
                    <a:gridCol w="1502296"/>
                    <a:gridCol w="821343"/>
                    <a:gridCol w="1344015"/>
                    <a:gridCol w="1317533"/>
                    <a:gridCol w="650365"/>
                    <a:gridCol w="496131"/>
                  </a:tblGrid>
                  <a:tr h="29595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r="-445133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r="-308943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r="-462963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r="-182805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r="-87037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r="-75701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69014" r="-445133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69014" r="-308943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69014" r="-462963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69014" r="-182805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69014" r="-87037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69014" r="-75701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69014" b="-470423"/>
                          </a:stretch>
                        </a:blipFill>
                      </a:tcPr>
                    </a:tc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166667" r="-445133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166667" r="-308943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166667" r="-462963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166667" r="-182805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166667" r="-87037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166667" r="-75701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166667" b="-363889"/>
                          </a:stretch>
                        </a:blipFill>
                      </a:tcPr>
                    </a:tc>
                  </a:tr>
                  <a:tr h="362604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325424" r="-445133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325424" r="-308943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325424" r="-462963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325424" r="-182805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325424" r="-87037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325424" r="-75701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325424" b="-344068"/>
                          </a:stretch>
                        </a:blipFill>
                      </a:tcPr>
                    </a:tc>
                  </a:tr>
                  <a:tr h="435140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348611" r="-445133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348611" r="-308943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348611" r="-462963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348611" r="-182805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348611" r="-87037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348611" r="-75701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348611" b="-181944"/>
                          </a:stretch>
                        </a:blipFill>
                      </a:tcPr>
                    </a:tc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454930" r="-445133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454930" r="-308943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454930" r="-462963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454930" r="-182805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454930" r="-87037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454930" r="-75701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454930" b="-84507"/>
                          </a:stretch>
                        </a:blipFill>
                      </a:tcPr>
                    </a:tc>
                  </a:tr>
                  <a:tr h="362604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656667" r="-4451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656667" r="-3089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656667" r="-4629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656667" r="-1828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656667" r="-8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656667" r="-757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65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7" name="59 Corchetes"/>
          <p:cNvSpPr/>
          <p:nvPr/>
        </p:nvSpPr>
        <p:spPr>
          <a:xfrm>
            <a:off x="4569100" y="2540761"/>
            <a:ext cx="7028443" cy="2598939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9" name="Objeto 18"/>
          <p:cNvGraphicFramePr>
            <a:graphicFrameLocks noChangeAspect="1"/>
          </p:cNvGraphicFramePr>
          <p:nvPr/>
        </p:nvGraphicFramePr>
        <p:xfrm>
          <a:off x="-383185" y="1888239"/>
          <a:ext cx="4580309" cy="3473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3" name="AutoCAD Drawing" r:id="rId10" imgW="4848120" imgH="3676680" progId="AutoCAD.Drawing.20">
                  <p:embed/>
                </p:oleObj>
              </mc:Choice>
              <mc:Fallback>
                <p:oleObj name="AutoCAD Drawing" r:id="rId10" imgW="4848120" imgH="3676680" progId="AutoCAD.Drawing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-383185" y="1888239"/>
                        <a:ext cx="4580309" cy="3473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0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1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2 Imagen" descr="logotec-new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5 Imagen" descr="lobo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inta perforada 4"/>
          <p:cNvSpPr/>
          <p:nvPr/>
        </p:nvSpPr>
        <p:spPr>
          <a:xfrm>
            <a:off x="2567608" y="2780928"/>
            <a:ext cx="7128792" cy="2520280"/>
          </a:xfrm>
          <a:prstGeom prst="flowChartPunchedTape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chemeClr val="tx1"/>
                </a:solidFill>
              </a:rPr>
              <a:t>Por su Atención, Gracias.</a:t>
            </a:r>
          </a:p>
        </p:txBody>
      </p:sp>
      <p:sp>
        <p:nvSpPr>
          <p:cNvPr id="2" name="Botón de acción: Inicio 1">
            <a:hlinkClick r:id="rId7" action="ppaction://hlinkpres?slideindex=2&amp;slidetitle=Contenido" highlightClick="1"/>
          </p:cNvPr>
          <p:cNvSpPr/>
          <p:nvPr/>
        </p:nvSpPr>
        <p:spPr>
          <a:xfrm>
            <a:off x="9192344" y="5949280"/>
            <a:ext cx="648072" cy="485155"/>
          </a:xfrm>
          <a:prstGeom prst="actionButtonHom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711200" cy="244476"/>
          </a:xfrm>
        </p:spPr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40</a:t>
            </a:fld>
            <a:r>
              <a:rPr lang="es-MX" dirty="0"/>
              <a:t>/40</a:t>
            </a:r>
          </a:p>
        </p:txBody>
      </p:sp>
    </p:spTree>
    <p:extLst>
      <p:ext uri="{BB962C8B-B14F-4D97-AF65-F5344CB8AC3E}">
        <p14:creationId xmlns:p14="http://schemas.microsoft.com/office/powerpoint/2010/main" val="321910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pPr/>
              <a:t>5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886586" y="589317"/>
            <a:ext cx="4164172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</a:rPr>
              <a:t>Matriz de Rigidez Miembro 1</a:t>
            </a:r>
            <a:endParaRPr lang="es-419" sz="2400" dirty="0">
              <a:solidFill>
                <a:prstClr val="black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9006248" y="1778125"/>
          <a:ext cx="3006644" cy="101938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36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9796">
                <a:tc>
                  <a:txBody>
                    <a:bodyPr/>
                    <a:lstStyle/>
                    <a:p>
                      <a:pPr algn="r" fontAlgn="ctr"/>
                      <a:r>
                        <a:rPr lang="es-MX" sz="1600" b="1" u="none" strike="noStrike" dirty="0" err="1">
                          <a:effectLst/>
                        </a:rPr>
                        <a:t>Nx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600" b="1" u="none" strike="noStrike" dirty="0" err="1">
                          <a:effectLst/>
                        </a:rPr>
                        <a:t>Fx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1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96">
                <a:tc>
                  <a:txBody>
                    <a:bodyPr/>
                    <a:lstStyle/>
                    <a:p>
                      <a:pPr algn="r" fontAlgn="ctr"/>
                      <a:r>
                        <a:rPr lang="es-MX" sz="1600" b="1" u="none" strike="noStrike" dirty="0" err="1">
                          <a:effectLst/>
                        </a:rPr>
                        <a:t>Ny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600" b="1" u="none" strike="noStrike" dirty="0" err="1">
                          <a:effectLst/>
                        </a:rPr>
                        <a:t>Fy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96"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 err="1">
                          <a:effectLst/>
                        </a:rPr>
                        <a:t>Nz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9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 err="1">
                          <a:effectLst/>
                        </a:rPr>
                        <a:t>Fz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776705"/>
              </p:ext>
            </p:extLst>
          </p:nvPr>
        </p:nvGraphicFramePr>
        <p:xfrm>
          <a:off x="6694197" y="3277163"/>
          <a:ext cx="4903304" cy="23968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72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6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5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78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2773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73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773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-11.25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25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K1=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30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773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773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773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5"/>
              <p:cNvSpPr txBox="1"/>
              <p:nvPr/>
            </p:nvSpPr>
            <p:spPr>
              <a:xfrm>
                <a:off x="24618113" y="7018911"/>
                <a:ext cx="771525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b="1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MX" sz="1400" b="1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1400" b="1" i="0"/>
              </a:p>
            </p:txBody>
          </p:sp>
        </mc:Choice>
        <mc:Fallback xmlns="">
          <p:sp>
            <p:nvSpPr>
              <p:cNvPr id="18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8113" y="7018911"/>
                <a:ext cx="771525" cy="228600"/>
              </a:xfrm>
              <a:prstGeom prst="rect">
                <a:avLst/>
              </a:prstGeom>
              <a:blipFill rotWithShape="0">
                <a:blip r:embed="rId9"/>
                <a:stretch>
                  <a:fillRect b="-2894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4614931" y="1775791"/>
          <a:ext cx="4257499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5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effectLst/>
                        </a:rPr>
                        <a:t>X</a:t>
                      </a:r>
                      <a:endParaRPr lang="es-MX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EXTREMO LEJANO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EXTREMO CERCANO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0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Y</a:t>
                      </a:r>
                      <a:endParaRPr lang="es-MX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EXTREMO LEJANO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EXTREMO CERCANO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5134755" y="3215269"/>
            <a:ext cx="185820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b="1" dirty="0">
                <a:solidFill>
                  <a:srgbClr val="000000"/>
                </a:solidFill>
              </a:rPr>
              <a:t>λ</a:t>
            </a:r>
            <a:r>
              <a:rPr lang="es-MX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x=</a:t>
            </a:r>
            <a:r>
              <a:rPr lang="es-MX" dirty="0"/>
              <a:t> </a:t>
            </a:r>
            <a:r>
              <a:rPr lang="es-MX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s-MX" dirty="0"/>
              <a:t>         </a:t>
            </a:r>
            <a:r>
              <a:rPr lang="el-GR" b="1" dirty="0">
                <a:solidFill>
                  <a:srgbClr val="000000"/>
                </a:solidFill>
              </a:rPr>
              <a:t>λ</a:t>
            </a:r>
            <a:r>
              <a:rPr lang="es-MX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y=</a:t>
            </a:r>
            <a:r>
              <a:rPr lang="es-MX" dirty="0"/>
              <a:t> </a:t>
            </a:r>
            <a:r>
              <a:rPr lang="es-MX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r>
              <a:rPr lang="es-MX" dirty="0"/>
              <a:t> </a:t>
            </a:r>
          </a:p>
        </p:txBody>
      </p:sp>
      <p:sp>
        <p:nvSpPr>
          <p:cNvPr id="20" name="41 Corchetes"/>
          <p:cNvSpPr/>
          <p:nvPr/>
        </p:nvSpPr>
        <p:spPr>
          <a:xfrm>
            <a:off x="6992956" y="3545988"/>
            <a:ext cx="4202839" cy="220290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21" name="Objeto 20"/>
          <p:cNvGraphicFramePr>
            <a:graphicFrameLocks noChangeAspect="1"/>
          </p:cNvGraphicFramePr>
          <p:nvPr/>
        </p:nvGraphicFramePr>
        <p:xfrm>
          <a:off x="-94470" y="1701115"/>
          <a:ext cx="5229225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7" name="AutoCAD Drawing" r:id="rId10" imgW="5229360" imgH="4238640" progId="AutoCAD.Drawing.18">
                  <p:embed/>
                </p:oleObj>
              </mc:Choice>
              <mc:Fallback>
                <p:oleObj name="AutoCAD Drawing" r:id="rId10" imgW="5229360" imgH="423864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-94470" y="1701115"/>
                        <a:ext cx="5229225" cy="423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ector recto de flecha 5"/>
          <p:cNvCxnSpPr/>
          <p:nvPr/>
        </p:nvCxnSpPr>
        <p:spPr>
          <a:xfrm>
            <a:off x="1464972" y="4725144"/>
            <a:ext cx="124665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11409491" y="4355812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9491" y="4355812"/>
                <a:ext cx="1080120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5085" t="-8333" b="-28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417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t>6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CuadroTexto 1"/>
          <p:cNvSpPr txBox="1"/>
          <p:nvPr/>
        </p:nvSpPr>
        <p:spPr>
          <a:xfrm>
            <a:off x="3929208" y="598861"/>
            <a:ext cx="4300364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</a:rPr>
              <a:t>Matriz de Rigidez del Miembro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/>
              <p:cNvGraphicFramePr>
                <a:graphicFrameLocks noGrp="1"/>
              </p:cNvGraphicFramePr>
              <p:nvPr/>
            </p:nvGraphicFramePr>
            <p:xfrm>
              <a:off x="4031087" y="2319557"/>
              <a:ext cx="7981805" cy="276171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36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7650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0229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2134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44015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31753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50365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96131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29595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2604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𝐍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35140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AE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y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12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EI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s-MX" sz="1000" i="1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L</m:t>
                                            </m:r>
                                          </m:e>
                                          <m:sup>
                                            <m:r>
                                              <a:rPr lang="es-MX" sz="10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sub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2604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MX" sz="10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MX" sz="1000" i="1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L</m:t>
                                        </m:r>
                                      </m:e>
                                      <m:sup>
                                        <m:r>
                                          <a:rPr lang="es-MX" sz="10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s-MX" sz="10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l-GR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MX" sz="10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EI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s-MX" sz="10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L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MX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MX" sz="14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𝐅</m:t>
                                    </m:r>
                                  </m:e>
                                  <m:sub>
                                    <m:r>
                                      <a:rPr lang="es-MX" sz="1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031087" y="2319557"/>
              <a:ext cx="7981805" cy="276171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73617"/>
                    <a:gridCol w="1376505"/>
                    <a:gridCol w="1502296"/>
                    <a:gridCol w="821343"/>
                    <a:gridCol w="1344015"/>
                    <a:gridCol w="1317533"/>
                    <a:gridCol w="650365"/>
                    <a:gridCol w="496131"/>
                  </a:tblGrid>
                  <a:tr h="29595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r="-445133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r="-308943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r="-462963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r="-182805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r="-87037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r="-75701" b="-826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69014" r="-445133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69014" r="-308943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69014" r="-462963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69014" r="-182805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69014" r="-87037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69014" r="-75701" b="-4704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69014" b="-470423"/>
                          </a:stretch>
                        </a:blipFill>
                      </a:tcPr>
                    </a:tc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166667" r="-445133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166667" r="-308943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166667" r="-462963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166667" r="-182805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166667" r="-87037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166667" r="-75701" b="-3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166667" b="-363889"/>
                          </a:stretch>
                        </a:blipFill>
                      </a:tcPr>
                    </a:tc>
                  </a:tr>
                  <a:tr h="362604">
                    <a:tc rowSpan="2"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K=</a:t>
                          </a:r>
                          <a:endParaRPr lang="es-MX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325424" r="-445133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325424" r="-308943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325424" r="-462963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325424" r="-182805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325424" r="-87037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325424" r="-75701" b="-3440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325424" b="-344068"/>
                          </a:stretch>
                        </a:blipFill>
                      </a:tcPr>
                    </a:tc>
                  </a:tr>
                  <a:tr h="435140">
                    <a:tc vMerge="1">
                      <a:txBody>
                        <a:bodyPr/>
                        <a:lstStyle/>
                        <a:p>
                          <a:endParaRPr lang="es-419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348611" r="-445133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348611" r="-308943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348611" r="-462963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348611" r="-182805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348611" r="-87037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348611" r="-75701" b="-1819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348611" b="-181944"/>
                          </a:stretch>
                        </a:blipFill>
                      </a:tcPr>
                    </a:tc>
                  </a:tr>
                  <a:tr h="4351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454930" r="-445133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454930" r="-308943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454930" r="-462963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454930" r="-182805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454930" r="-87037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454930" r="-75701" b="-845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454930" b="-84507"/>
                          </a:stretch>
                        </a:blipFill>
                      </a:tcPr>
                    </a:tc>
                  </a:tr>
                  <a:tr h="362604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40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s-MX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4513" t="-656667" r="-4451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23577" t="-656667" r="-3089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07407" t="-656667" r="-4629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309955" t="-656667" r="-1828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419444" t="-656667" r="-8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048598" t="-656667" r="-757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9"/>
                          <a:stretch>
                            <a:fillRect l="-1517284" t="-65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7" name="59 Corchetes"/>
          <p:cNvSpPr/>
          <p:nvPr/>
        </p:nvSpPr>
        <p:spPr>
          <a:xfrm>
            <a:off x="4569100" y="2540761"/>
            <a:ext cx="7028443" cy="2598939"/>
          </a:xfrm>
          <a:prstGeom prst="bracketPair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CuadroTexto 19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21" name="Objeto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4408862"/>
              </p:ext>
            </p:extLst>
          </p:nvPr>
        </p:nvGraphicFramePr>
        <p:xfrm>
          <a:off x="-94470" y="1628800"/>
          <a:ext cx="5229225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2" name="AutoCAD Drawing" r:id="rId10" imgW="5229360" imgH="4238640" progId="AutoCAD.Drawing.18">
                  <p:embed/>
                </p:oleObj>
              </mc:Choice>
              <mc:Fallback>
                <p:oleObj name="AutoCAD Drawing" r:id="rId10" imgW="5229360" imgH="423864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-94470" y="1628800"/>
                        <a:ext cx="5229225" cy="423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25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pPr/>
              <a:t>7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Botón de acción: Inicio 6">
            <a:hlinkClick r:id="rId8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913717" y="613362"/>
            <a:ext cx="461202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</a:rPr>
              <a:t>Matriz de Rigidez del Miembro 2</a:t>
            </a:r>
            <a:endParaRPr lang="es-419" sz="2400" dirty="0">
              <a:solidFill>
                <a:prstClr val="black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625953"/>
              </p:ext>
            </p:extLst>
          </p:nvPr>
        </p:nvGraphicFramePr>
        <p:xfrm>
          <a:off x="4872036" y="1907689"/>
          <a:ext cx="1845867" cy="8064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1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ctr"/>
                      <a:r>
                        <a:rPr lang="es-MX" sz="1600" b="1" u="none" strike="noStrike" dirty="0" err="1">
                          <a:effectLst/>
                        </a:rPr>
                        <a:t>Nx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600" b="1" u="none" strike="noStrike" dirty="0" err="1">
                          <a:effectLst/>
                        </a:rPr>
                        <a:t>Fx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42">
                <a:tc>
                  <a:txBody>
                    <a:bodyPr/>
                    <a:lstStyle/>
                    <a:p>
                      <a:pPr algn="r" fontAlgn="ctr"/>
                      <a:r>
                        <a:rPr lang="es-MX" sz="1600" b="1" u="none" strike="noStrike" dirty="0" err="1">
                          <a:effectLst/>
                        </a:rPr>
                        <a:t>Ny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600" b="1" u="none" strike="noStrike" dirty="0" err="1">
                          <a:effectLst/>
                        </a:rPr>
                        <a:t>Fy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542"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 err="1">
                          <a:effectLst/>
                        </a:rPr>
                        <a:t>Nz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3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 err="1">
                          <a:effectLst/>
                        </a:rPr>
                        <a:t>Fz</a:t>
                      </a:r>
                      <a:r>
                        <a:rPr lang="es-MX" sz="1600" b="1" u="none" strike="noStrike" dirty="0">
                          <a:effectLst/>
                        </a:rPr>
                        <a:t>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548258"/>
              </p:ext>
            </p:extLst>
          </p:nvPr>
        </p:nvGraphicFramePr>
        <p:xfrm>
          <a:off x="5879976" y="3427379"/>
          <a:ext cx="5685153" cy="23058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97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9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6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42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21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8693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864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864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-500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864"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K2=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864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864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500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864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3"/>
              <p:cNvSpPr txBox="1"/>
              <p:nvPr/>
            </p:nvSpPr>
            <p:spPr>
              <a:xfrm>
                <a:off x="24977696" y="8034200"/>
                <a:ext cx="771525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b="1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MX" sz="1400" b="1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1400" b="1" i="0"/>
              </a:p>
            </p:txBody>
          </p:sp>
        </mc:Choice>
        <mc:Fallback xmlns="">
          <p:sp>
            <p:nvSpPr>
              <p:cNvPr id="18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7696" y="8034200"/>
                <a:ext cx="771525" cy="228600"/>
              </a:xfrm>
              <a:prstGeom prst="rect">
                <a:avLst/>
              </a:prstGeom>
              <a:blipFill rotWithShape="0">
                <a:blip r:embed="rId9"/>
                <a:stretch>
                  <a:fillRect b="-2973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602761"/>
              </p:ext>
            </p:extLst>
          </p:nvPr>
        </p:nvGraphicFramePr>
        <p:xfrm>
          <a:off x="7151992" y="1907689"/>
          <a:ext cx="4257499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5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126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>
                          <a:effectLst/>
                        </a:rPr>
                        <a:t>X</a:t>
                      </a:r>
                      <a:endParaRPr lang="es-MX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EXTREMO LEJANO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EXTREMO CERCANO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effectLst/>
                        </a:rPr>
                        <a:t>Y</a:t>
                      </a:r>
                      <a:endParaRPr lang="es-MX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EXTREMO LEJANO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-4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1400" u="none" strike="noStrike" dirty="0">
                          <a:effectLst/>
                        </a:rPr>
                        <a:t>EXTREMO CERCANO =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0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ectángulo 20"/>
          <p:cNvSpPr/>
          <p:nvPr/>
        </p:nvSpPr>
        <p:spPr>
          <a:xfrm>
            <a:off x="4841543" y="2919946"/>
            <a:ext cx="192873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b="1" dirty="0">
                <a:solidFill>
                  <a:srgbClr val="000000"/>
                </a:solidFill>
              </a:rPr>
              <a:t>λ</a:t>
            </a:r>
            <a:r>
              <a:rPr lang="es-MX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x=</a:t>
            </a:r>
            <a:r>
              <a:rPr lang="es-MX" dirty="0"/>
              <a:t> 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r>
              <a:rPr lang="es-MX" dirty="0"/>
              <a:t>         </a:t>
            </a:r>
            <a:r>
              <a:rPr lang="el-GR" b="1" dirty="0">
                <a:solidFill>
                  <a:srgbClr val="000000"/>
                </a:solidFill>
              </a:rPr>
              <a:t>λ</a:t>
            </a:r>
            <a:r>
              <a:rPr lang="es-MX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y=</a:t>
            </a:r>
            <a:r>
              <a:rPr lang="es-MX" dirty="0"/>
              <a:t> 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-1</a:t>
            </a:r>
            <a:r>
              <a:rPr lang="es-MX" dirty="0"/>
              <a:t> </a:t>
            </a:r>
          </a:p>
        </p:txBody>
      </p:sp>
      <p:sp>
        <p:nvSpPr>
          <p:cNvPr id="22" name="41 Corchetes"/>
          <p:cNvSpPr/>
          <p:nvPr/>
        </p:nvSpPr>
        <p:spPr>
          <a:xfrm>
            <a:off x="6312024" y="3702637"/>
            <a:ext cx="4717425" cy="20629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24" name="Objeto 23"/>
          <p:cNvGraphicFramePr>
            <a:graphicFrameLocks noChangeAspect="1"/>
          </p:cNvGraphicFramePr>
          <p:nvPr/>
        </p:nvGraphicFramePr>
        <p:xfrm>
          <a:off x="272587" y="1603065"/>
          <a:ext cx="5229225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6" name="AutoCAD Drawing" r:id="rId10" imgW="5229360" imgH="4238640" progId="AutoCAD.Drawing.18">
                  <p:embed/>
                </p:oleObj>
              </mc:Choice>
              <mc:Fallback>
                <p:oleObj name="AutoCAD Drawing" r:id="rId10" imgW="5229360" imgH="4238640" progId="AutoCAD.Drawing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2587" y="1603065"/>
                        <a:ext cx="5229225" cy="423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ector recto de flecha 5"/>
          <p:cNvCxnSpPr/>
          <p:nvPr/>
        </p:nvCxnSpPr>
        <p:spPr>
          <a:xfrm>
            <a:off x="1271464" y="3289278"/>
            <a:ext cx="0" cy="107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/>
              <p:cNvSpPr txBox="1"/>
              <p:nvPr/>
            </p:nvSpPr>
            <p:spPr>
              <a:xfrm>
                <a:off x="11409491" y="4355812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9491" y="4355812"/>
                <a:ext cx="1080120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5085" t="-8333" b="-28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23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pPr/>
              <a:t>8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03505" y="6503832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Botón de acción: Inicio 6">
            <a:hlinkClick r:id="rId7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913717" y="613362"/>
            <a:ext cx="461202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</a:rPr>
              <a:t>Ensamblando la matriz</a:t>
            </a:r>
            <a:endParaRPr lang="es-419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4"/>
              <p:cNvSpPr txBox="1"/>
              <p:nvPr/>
            </p:nvSpPr>
            <p:spPr>
              <a:xfrm>
                <a:off x="18803130" y="10581723"/>
                <a:ext cx="771525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b="1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MX" sz="1400" b="1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1400" b="1" i="0"/>
              </a:p>
            </p:txBody>
          </p:sp>
        </mc:Choice>
        <mc:Fallback xmlns="">
          <p:sp>
            <p:nvSpPr>
              <p:cNvPr id="12" name="Cuadro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3130" y="10581723"/>
                <a:ext cx="771525" cy="228600"/>
              </a:xfrm>
              <a:prstGeom prst="rect">
                <a:avLst/>
              </a:prstGeom>
              <a:blipFill rotWithShape="0">
                <a:blip r:embed="rId8"/>
                <a:stretch>
                  <a:fillRect b="-2973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5"/>
              <p:cNvSpPr txBox="1"/>
              <p:nvPr/>
            </p:nvSpPr>
            <p:spPr>
              <a:xfrm>
                <a:off x="18996163" y="13454545"/>
                <a:ext cx="771525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b="1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MX" sz="1400" b="1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1400" b="1" i="0"/>
              </a:p>
            </p:txBody>
          </p:sp>
        </mc:Choice>
        <mc:Fallback xmlns="">
          <p:sp>
            <p:nvSpPr>
              <p:cNvPr id="18" name="Cuadro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6163" y="13454545"/>
                <a:ext cx="771525" cy="228600"/>
              </a:xfrm>
              <a:prstGeom prst="rect">
                <a:avLst/>
              </a:prstGeom>
              <a:blipFill rotWithShape="0">
                <a:blip r:embed="rId9"/>
                <a:stretch>
                  <a:fillRect b="-2894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6"/>
              <p:cNvSpPr txBox="1"/>
              <p:nvPr/>
            </p:nvSpPr>
            <p:spPr>
              <a:xfrm>
                <a:off x="19637710" y="17357306"/>
                <a:ext cx="771525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b="1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MX" sz="1400" b="1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1400" b="1" i="0"/>
              </a:p>
            </p:txBody>
          </p:sp>
        </mc:Choice>
        <mc:Fallback xmlns="">
          <p:sp>
            <p:nvSpPr>
              <p:cNvPr id="19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7710" y="17357306"/>
                <a:ext cx="771525" cy="228600"/>
              </a:xfrm>
              <a:prstGeom prst="rect">
                <a:avLst/>
              </a:prstGeom>
              <a:blipFill rotWithShape="0">
                <a:blip r:embed="rId9"/>
                <a:stretch>
                  <a:fillRect b="-2894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624957"/>
              </p:ext>
            </p:extLst>
          </p:nvPr>
        </p:nvGraphicFramePr>
        <p:xfrm>
          <a:off x="530392" y="2768287"/>
          <a:ext cx="4994955" cy="186861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72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6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77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6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830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6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600" b="1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30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30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-11.25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57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K1=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30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30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30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432690"/>
              </p:ext>
            </p:extLst>
          </p:nvPr>
        </p:nvGraphicFramePr>
        <p:xfrm>
          <a:off x="6240016" y="2777138"/>
          <a:ext cx="5399593" cy="19293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65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9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3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37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3256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508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916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-500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916"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u="none" strike="noStrike" dirty="0">
                          <a:effectLst/>
                        </a:rPr>
                        <a:t>K2=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30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916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11.25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916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500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916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s-MX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999888" y="3480762"/>
            <a:ext cx="41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/>
              <a:t>+</a:t>
            </a:r>
          </a:p>
        </p:txBody>
      </p:sp>
      <p:sp>
        <p:nvSpPr>
          <p:cNvPr id="22" name="41 Corchetes"/>
          <p:cNvSpPr/>
          <p:nvPr/>
        </p:nvSpPr>
        <p:spPr>
          <a:xfrm>
            <a:off x="6701975" y="3013797"/>
            <a:ext cx="4411830" cy="1755571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41 Corchetes"/>
          <p:cNvSpPr/>
          <p:nvPr/>
        </p:nvSpPr>
        <p:spPr>
          <a:xfrm>
            <a:off x="983432" y="2993634"/>
            <a:ext cx="4229394" cy="1775733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4915429" y="1955349"/>
            <a:ext cx="207912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/>
              <a:t>K = K1 + K2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/>
              <p:cNvSpPr txBox="1"/>
              <p:nvPr/>
            </p:nvSpPr>
            <p:spPr>
              <a:xfrm>
                <a:off x="11362451" y="3657339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26" name="CuadroTexto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2451" y="3657339"/>
                <a:ext cx="1080120" cy="369332"/>
              </a:xfrm>
              <a:prstGeom prst="rect">
                <a:avLst/>
              </a:prstGeom>
              <a:blipFill>
                <a:blip r:embed="rId10"/>
                <a:stretch>
                  <a:fillRect l="-5085" t="-8197" b="-2623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/>
              <p:cNvSpPr txBox="1"/>
              <p:nvPr/>
            </p:nvSpPr>
            <p:spPr>
              <a:xfrm>
                <a:off x="5446672" y="3599550"/>
                <a:ext cx="108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s-MX" dirty="0"/>
              </a:p>
            </p:txBody>
          </p:sp>
        </mc:Choice>
        <mc:Fallback xmlns="">
          <p:sp>
            <p:nvSpPr>
              <p:cNvPr id="28" name="Cuadro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672" y="3599550"/>
                <a:ext cx="1080120" cy="369332"/>
              </a:xfrm>
              <a:prstGeom prst="rect">
                <a:avLst/>
              </a:prstGeom>
              <a:blipFill>
                <a:blip r:embed="rId11"/>
                <a:stretch>
                  <a:fillRect l="-4494" t="-6557" b="-2623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965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F54D2E2-4751-499B-BE8E-440F2C3DF017}" type="slidenum">
              <a:rPr lang="es-MX" smtClean="0"/>
              <a:pPr/>
              <a:t>9</a:t>
            </a:fld>
            <a:r>
              <a:rPr lang="es-MX" dirty="0"/>
              <a:t>/40</a:t>
            </a:r>
          </a:p>
        </p:txBody>
      </p:sp>
      <p:sp>
        <p:nvSpPr>
          <p:cNvPr id="13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7124" y="6434435"/>
            <a:ext cx="4032448" cy="23200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M.C. ANTONIO DANIEL MARTINEZ DIBENE</a:t>
            </a:r>
          </a:p>
        </p:txBody>
      </p:sp>
      <p:pic>
        <p:nvPicPr>
          <p:cNvPr id="14" name="Picture 2" descr="http://www.itlp.edu.mx/carreras/carreras.files/civi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8275" y="58992"/>
            <a:ext cx="1294617" cy="983682"/>
          </a:xfrm>
          <a:prstGeom prst="rect">
            <a:avLst/>
          </a:prstGeom>
          <a:noFill/>
        </p:spPr>
      </p:pic>
      <p:pic>
        <p:nvPicPr>
          <p:cNvPr id="15" name="Picture 2" descr="C:\Users\TYSON\Documents\a Obras varias\A TRABAJOS 2013\7.- JULIO\Albercas\8.- Alberca Familiar 2\PDF\MD 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" y="184050"/>
            <a:ext cx="1647589" cy="8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2 Imagen" descr="logotec-new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75" y="5733256"/>
            <a:ext cx="1231276" cy="8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5 Imagen" descr="lobo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7" y="5733256"/>
            <a:ext cx="1192385" cy="100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26"/>
          <p:cNvSpPr txBox="1"/>
          <p:nvPr/>
        </p:nvSpPr>
        <p:spPr>
          <a:xfrm>
            <a:off x="5134755" y="30161"/>
            <a:ext cx="2157194" cy="33855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Empotrado - Empotrado</a:t>
            </a:r>
            <a:endParaRPr lang="x-none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Botón de acción: Inicio 6">
            <a:hlinkClick r:id="rId7" action="ppaction://hlinksldjump" highlightClick="1"/>
          </p:cNvPr>
          <p:cNvSpPr/>
          <p:nvPr/>
        </p:nvSpPr>
        <p:spPr>
          <a:xfrm>
            <a:off x="9840866" y="6036843"/>
            <a:ext cx="504056" cy="4851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913717" y="613362"/>
            <a:ext cx="4612025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prstClr val="black"/>
                </a:solidFill>
              </a:rPr>
              <a:t>Ensamblando la matriz</a:t>
            </a:r>
            <a:endParaRPr lang="es-419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4"/>
              <p:cNvSpPr txBox="1"/>
              <p:nvPr/>
            </p:nvSpPr>
            <p:spPr>
              <a:xfrm>
                <a:off x="18803130" y="10581723"/>
                <a:ext cx="771525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b="1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MX" sz="1400" b="1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1400" b="1" i="0"/>
              </a:p>
            </p:txBody>
          </p:sp>
        </mc:Choice>
        <mc:Fallback xmlns="">
          <p:sp>
            <p:nvSpPr>
              <p:cNvPr id="12" name="Cuadro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3130" y="10581723"/>
                <a:ext cx="771525" cy="228600"/>
              </a:xfrm>
              <a:prstGeom prst="rect">
                <a:avLst/>
              </a:prstGeom>
              <a:blipFill>
                <a:blip r:embed="rId8"/>
                <a:stretch>
                  <a:fillRect b="-2973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5"/>
              <p:cNvSpPr txBox="1"/>
              <p:nvPr/>
            </p:nvSpPr>
            <p:spPr>
              <a:xfrm>
                <a:off x="18996163" y="13454545"/>
                <a:ext cx="771525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b="1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MX" sz="1400" b="1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1400" b="1" i="0"/>
              </a:p>
            </p:txBody>
          </p:sp>
        </mc:Choice>
        <mc:Fallback xmlns="">
          <p:sp>
            <p:nvSpPr>
              <p:cNvPr id="18" name="Cuadro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6163" y="13454545"/>
                <a:ext cx="771525" cy="228600"/>
              </a:xfrm>
              <a:prstGeom prst="rect">
                <a:avLst/>
              </a:prstGeom>
              <a:blipFill>
                <a:blip r:embed="rId9"/>
                <a:stretch>
                  <a:fillRect b="-2894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089427"/>
              </p:ext>
            </p:extLst>
          </p:nvPr>
        </p:nvGraphicFramePr>
        <p:xfrm>
          <a:off x="2135560" y="2110092"/>
          <a:ext cx="7165248" cy="370519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2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7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75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95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75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75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35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903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 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511.25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-11.25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-500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70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 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511.25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-22.5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-500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-11.25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-22.5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38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 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120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-22.5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30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30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 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-11.25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11.25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400" u="none" strike="noStrike" dirty="0">
                          <a:effectLst/>
                        </a:rPr>
                        <a:t>K=</a:t>
                      </a:r>
                      <a:endParaRPr lang="es-MX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-500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500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32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 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30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-22.5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60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 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-500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500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 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-11.25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11.25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22.5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 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-22.5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30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0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>
                          <a:effectLst/>
                        </a:rPr>
                        <a:t>22.5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u="none" strike="noStrike" dirty="0">
                          <a:effectLst/>
                        </a:rPr>
                        <a:t>60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6"/>
              <p:cNvSpPr txBox="1"/>
              <p:nvPr/>
            </p:nvSpPr>
            <p:spPr>
              <a:xfrm>
                <a:off x="19637710" y="17357306"/>
                <a:ext cx="771525" cy="22860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b="1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s-MX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MX" sz="14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MX" sz="1400" b="1" i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MX" sz="1400" b="1" i="0"/>
              </a:p>
            </p:txBody>
          </p:sp>
        </mc:Choice>
        <mc:Fallback xmlns="">
          <p:sp>
            <p:nvSpPr>
              <p:cNvPr id="19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7710" y="17357306"/>
                <a:ext cx="771525" cy="228600"/>
              </a:xfrm>
              <a:prstGeom prst="rect">
                <a:avLst/>
              </a:prstGeom>
              <a:blipFill>
                <a:blip r:embed="rId9"/>
                <a:stretch>
                  <a:fillRect b="-2894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41 Corchetes"/>
          <p:cNvSpPr/>
          <p:nvPr/>
        </p:nvSpPr>
        <p:spPr>
          <a:xfrm>
            <a:off x="2684495" y="1969677"/>
            <a:ext cx="6616313" cy="3986027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/>
              <p:cNvSpPr txBox="1"/>
              <p:nvPr/>
            </p:nvSpPr>
            <p:spPr>
              <a:xfrm>
                <a:off x="9516380" y="3778024"/>
                <a:ext cx="10801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000" dirty="0"/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MX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s-MX" sz="2000" dirty="0"/>
              </a:p>
            </p:txBody>
          </p:sp>
        </mc:Choice>
        <mc:Fallback xmlns="">
          <p:sp>
            <p:nvSpPr>
              <p:cNvPr id="25" name="Cuadro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6380" y="3778024"/>
                <a:ext cx="1080120" cy="400110"/>
              </a:xfrm>
              <a:prstGeom prst="rect">
                <a:avLst/>
              </a:prstGeom>
              <a:blipFill>
                <a:blip r:embed="rId10"/>
                <a:stretch>
                  <a:fillRect l="-5650" t="-7692" b="-2923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93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rmedio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2957</TotalTime>
  <Words>4667</Words>
  <Application>Microsoft Office PowerPoint</Application>
  <PresentationFormat>Panorámica</PresentationFormat>
  <Paragraphs>2306</Paragraphs>
  <Slides>40</Slides>
  <Notes>38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8" baseType="lpstr">
      <vt:lpstr>Arial</vt:lpstr>
      <vt:lpstr>Calibri</vt:lpstr>
      <vt:lpstr>Cambria Math</vt:lpstr>
      <vt:lpstr>Tw Cen MT</vt:lpstr>
      <vt:lpstr>Wingdings</vt:lpstr>
      <vt:lpstr>Wingdings 2</vt:lpstr>
      <vt:lpstr>Intermedio</vt:lpstr>
      <vt:lpstr>AutoCAD Drawing</vt:lpstr>
      <vt:lpstr>Análisis estructural avanzado  INGENIERÍA CIVIL    DOCENTE:  M.C. ANTONIO DANIEL MARTÍNEZ DIBENE  UNIDAD III: RIGIDECES  TEMA: MARCOS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Edgar PC</dc:creator>
  <cp:lastModifiedBy>David Arce Leon</cp:lastModifiedBy>
  <cp:revision>247</cp:revision>
  <dcterms:created xsi:type="dcterms:W3CDTF">2015-05-13T01:18:38Z</dcterms:created>
  <dcterms:modified xsi:type="dcterms:W3CDTF">2020-11-14T00:30:32Z</dcterms:modified>
</cp:coreProperties>
</file>