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43"/>
  </p:notesMasterIdLst>
  <p:handoutMasterIdLst>
    <p:handoutMasterId r:id="rId44"/>
  </p:handoutMasterIdLst>
  <p:sldIdLst>
    <p:sldId id="256" r:id="rId2"/>
    <p:sldId id="261" r:id="rId3"/>
    <p:sldId id="262" r:id="rId4"/>
    <p:sldId id="324" r:id="rId5"/>
    <p:sldId id="263" r:id="rId6"/>
    <p:sldId id="325" r:id="rId7"/>
    <p:sldId id="326" r:id="rId8"/>
    <p:sldId id="328" r:id="rId9"/>
    <p:sldId id="327" r:id="rId10"/>
    <p:sldId id="329" r:id="rId11"/>
    <p:sldId id="330" r:id="rId12"/>
    <p:sldId id="331" r:id="rId13"/>
    <p:sldId id="332" r:id="rId14"/>
    <p:sldId id="333" r:id="rId15"/>
    <p:sldId id="334" r:id="rId16"/>
    <p:sldId id="335" r:id="rId17"/>
    <p:sldId id="336" r:id="rId18"/>
    <p:sldId id="337" r:id="rId19"/>
    <p:sldId id="338" r:id="rId20"/>
    <p:sldId id="339" r:id="rId21"/>
    <p:sldId id="340" r:id="rId22"/>
    <p:sldId id="341" r:id="rId23"/>
    <p:sldId id="342" r:id="rId24"/>
    <p:sldId id="343" r:id="rId25"/>
    <p:sldId id="344" r:id="rId26"/>
    <p:sldId id="345" r:id="rId27"/>
    <p:sldId id="346" r:id="rId28"/>
    <p:sldId id="347" r:id="rId29"/>
    <p:sldId id="348" r:id="rId30"/>
    <p:sldId id="349" r:id="rId31"/>
    <p:sldId id="365" r:id="rId32"/>
    <p:sldId id="366" r:id="rId33"/>
    <p:sldId id="367" r:id="rId34"/>
    <p:sldId id="368" r:id="rId35"/>
    <p:sldId id="369" r:id="rId36"/>
    <p:sldId id="370" r:id="rId37"/>
    <p:sldId id="371" r:id="rId38"/>
    <p:sldId id="372" r:id="rId39"/>
    <p:sldId id="363" r:id="rId40"/>
    <p:sldId id="373" r:id="rId41"/>
    <p:sldId id="364" r:id="rId4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078" autoAdjust="0"/>
    <p:restoredTop sz="94434" autoAdjust="0"/>
  </p:normalViewPr>
  <p:slideViewPr>
    <p:cSldViewPr>
      <p:cViewPr varScale="1">
        <p:scale>
          <a:sx n="69" d="100"/>
          <a:sy n="69" d="100"/>
        </p:scale>
        <p:origin x="176" y="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slide" Target="../slides/slide18.xml"/><Relationship Id="rId1" Type="http://schemas.openxmlformats.org/officeDocument/2006/relationships/slide" Target="../slides/slide3.xml"/><Relationship Id="rId6" Type="http://schemas.openxmlformats.org/officeDocument/2006/relationships/slide" Target="../slides/slide40.xml"/><Relationship Id="rId5" Type="http://schemas.openxmlformats.org/officeDocument/2006/relationships/slide" Target="../slides/slide39.xml"/><Relationship Id="rId4" Type="http://schemas.openxmlformats.org/officeDocument/2006/relationships/slide" Target="../slides/slide3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8D0246-A7E9-41F1-921B-6161F7F5D79E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F92741B2-ED22-456F-BA7F-2C1E56FF6E2D}">
      <dgm:prSet phldrT="[Texto]"/>
      <dgm:spPr/>
      <dgm:t>
        <a:bodyPr/>
        <a:lstStyle/>
        <a:p>
          <a:r>
            <a:rPr lang="es-MX" dirty="0">
              <a:hlinkClick xmlns:r="http://schemas.openxmlformats.org/officeDocument/2006/relationships" r:id="rId1" action="ppaction://hlinksldjump"/>
            </a:rPr>
            <a:t>Armadura con Apoyo Inclinado</a:t>
          </a:r>
          <a:endParaRPr lang="es-MX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2A0AC141-18C3-4211-9C53-1A0FD7E23083}" type="parTrans" cxnId="{3DDB3C60-B949-48D4-8D83-EC7A39CDB2D7}">
      <dgm:prSet/>
      <dgm:spPr/>
      <dgm:t>
        <a:bodyPr/>
        <a:lstStyle/>
        <a:p>
          <a:endParaRPr lang="es-MX"/>
        </a:p>
      </dgm:t>
    </dgm:pt>
    <dgm:pt modelId="{DA4A4296-C73B-446E-8D47-333BEA985F0B}" type="sibTrans" cxnId="{3DDB3C60-B949-48D4-8D83-EC7A39CDB2D7}">
      <dgm:prSet/>
      <dgm:spPr/>
      <dgm:t>
        <a:bodyPr/>
        <a:lstStyle/>
        <a:p>
          <a:endParaRPr lang="es-MX"/>
        </a:p>
      </dgm:t>
    </dgm:pt>
    <dgm:pt modelId="{057F5793-DDDF-42D0-93D5-A4ADB36099F4}">
      <dgm:prSet phldrT="[Texto]"/>
      <dgm:spPr/>
      <dgm:t>
        <a:bodyPr/>
        <a:lstStyle/>
        <a:p>
          <a:r>
            <a:rPr lang="es-MX" dirty="0">
              <a:hlinkClick xmlns:r="http://schemas.openxmlformats.org/officeDocument/2006/relationships" r:id="rId3" action="ppaction://hlinksldjump"/>
            </a:rPr>
            <a:t>Armadura con Seis Miembros</a:t>
          </a:r>
          <a:endParaRPr lang="es-MX" dirty="0"/>
        </a:p>
      </dgm:t>
    </dgm:pt>
    <dgm:pt modelId="{AEAC058C-65D5-4741-ACE3-AC335853E199}" type="parTrans" cxnId="{B417042C-1FFC-4B5D-B70D-79B5636EB994}">
      <dgm:prSet/>
      <dgm:spPr/>
      <dgm:t>
        <a:bodyPr/>
        <a:lstStyle/>
        <a:p>
          <a:endParaRPr lang="es-MX"/>
        </a:p>
      </dgm:t>
    </dgm:pt>
    <dgm:pt modelId="{4A7250F0-295A-4804-BDC7-D69F80521471}" type="sibTrans" cxnId="{B417042C-1FFC-4B5D-B70D-79B5636EB994}">
      <dgm:prSet/>
      <dgm:spPr/>
      <dgm:t>
        <a:bodyPr/>
        <a:lstStyle/>
        <a:p>
          <a:endParaRPr lang="es-MX"/>
        </a:p>
      </dgm:t>
    </dgm:pt>
    <dgm:pt modelId="{B00B7B53-B60F-4692-8744-7D3FAEF58744}">
      <dgm:prSet phldrT="[Texto]"/>
      <dgm:spPr/>
      <dgm:t>
        <a:bodyPr/>
        <a:lstStyle/>
        <a:p>
          <a:r>
            <a:rPr lang="es-MX" dirty="0">
              <a:hlinkClick xmlns:r="http://schemas.openxmlformats.org/officeDocument/2006/relationships" r:id="rId4" action="ppaction://hlinksldjump"/>
            </a:rPr>
            <a:t>Armadura con Tres Miembros </a:t>
          </a:r>
          <a:endParaRPr lang="es-MX" dirty="0"/>
        </a:p>
      </dgm:t>
    </dgm:pt>
    <dgm:pt modelId="{EE815684-8B0D-4EAA-8A0C-F2B40E6AC57B}" type="parTrans" cxnId="{4CFC69E9-F449-45FF-BDAA-675082BC1B3A}">
      <dgm:prSet/>
      <dgm:spPr/>
      <dgm:t>
        <a:bodyPr/>
        <a:lstStyle/>
        <a:p>
          <a:endParaRPr lang="x-none"/>
        </a:p>
      </dgm:t>
    </dgm:pt>
    <dgm:pt modelId="{90B54FC0-057C-4525-8689-A9BF6527AA5A}" type="sibTrans" cxnId="{4CFC69E9-F449-45FF-BDAA-675082BC1B3A}">
      <dgm:prSet/>
      <dgm:spPr/>
      <dgm:t>
        <a:bodyPr/>
        <a:lstStyle/>
        <a:p>
          <a:endParaRPr lang="x-none"/>
        </a:p>
      </dgm:t>
    </dgm:pt>
    <dgm:pt modelId="{59EB1049-B5CA-4B56-83C4-080342BADD83}">
      <dgm:prSet phldrT="[Texto]"/>
      <dgm:spPr/>
      <dgm:t>
        <a:bodyPr/>
        <a:lstStyle/>
        <a:p>
          <a:r>
            <a:rPr lang="es-MX" dirty="0">
              <a:hlinkClick xmlns:r="http://schemas.openxmlformats.org/officeDocument/2006/relationships" r:id="rId5" action="ppaction://hlinksldjump"/>
            </a:rPr>
            <a:t>Conclusiones</a:t>
          </a:r>
          <a:endParaRPr lang="es-MX" dirty="0"/>
        </a:p>
      </dgm:t>
    </dgm:pt>
    <dgm:pt modelId="{BE144428-E495-4B9C-83F1-352172606A3D}" type="parTrans" cxnId="{95815573-75D5-424C-89F9-44C8C93D2F3D}">
      <dgm:prSet/>
      <dgm:spPr/>
      <dgm:t>
        <a:bodyPr/>
        <a:lstStyle/>
        <a:p>
          <a:endParaRPr lang="x-none"/>
        </a:p>
      </dgm:t>
    </dgm:pt>
    <dgm:pt modelId="{2DB9925A-78A8-47F7-83F1-640E2E5CB551}" type="sibTrans" cxnId="{95815573-75D5-424C-89F9-44C8C93D2F3D}">
      <dgm:prSet/>
      <dgm:spPr/>
      <dgm:t>
        <a:bodyPr/>
        <a:lstStyle/>
        <a:p>
          <a:endParaRPr lang="x-none"/>
        </a:p>
      </dgm:t>
    </dgm:pt>
    <dgm:pt modelId="{B1DE2C0D-75DC-4171-849A-429B54285708}">
      <dgm:prSet phldrT="[Texto]"/>
      <dgm:spPr/>
      <dgm:t>
        <a:bodyPr/>
        <a:lstStyle/>
        <a:p>
          <a:r>
            <a:rPr lang="es-MX" dirty="0">
              <a:hlinkClick xmlns:r="http://schemas.openxmlformats.org/officeDocument/2006/relationships" r:id="rId6" action="ppaction://hlinksldjump"/>
            </a:rPr>
            <a:t>Bibliografía</a:t>
          </a:r>
          <a:endParaRPr lang="es-MX" dirty="0"/>
        </a:p>
      </dgm:t>
    </dgm:pt>
    <dgm:pt modelId="{E0CFA60C-343D-4F96-9836-E0A3117711FC}" type="parTrans" cxnId="{F4A5218C-DCDD-4A13-9C2F-63E21D611B90}">
      <dgm:prSet/>
      <dgm:spPr/>
    </dgm:pt>
    <dgm:pt modelId="{6984A97B-E146-43B5-B8E5-43568AB53353}" type="sibTrans" cxnId="{F4A5218C-DCDD-4A13-9C2F-63E21D611B90}">
      <dgm:prSet/>
      <dgm:spPr/>
    </dgm:pt>
    <dgm:pt modelId="{7E974F31-9196-4D1B-B41A-B700E8BD6287}" type="pres">
      <dgm:prSet presAssocID="{098D0246-A7E9-41F1-921B-6161F7F5D79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1893ED2-C853-4E05-8D6D-B145E9BACBBF}" type="pres">
      <dgm:prSet presAssocID="{F92741B2-ED22-456F-BA7F-2C1E56FF6E2D}" presName="parentLin" presStyleCnt="0"/>
      <dgm:spPr/>
    </dgm:pt>
    <dgm:pt modelId="{45593D67-EBDC-4186-BB23-EB25B5CBA0A1}" type="pres">
      <dgm:prSet presAssocID="{F92741B2-ED22-456F-BA7F-2C1E56FF6E2D}" presName="parentLeftMargin" presStyleLbl="node1" presStyleIdx="0" presStyleCnt="5"/>
      <dgm:spPr/>
      <dgm:t>
        <a:bodyPr/>
        <a:lstStyle/>
        <a:p>
          <a:endParaRPr lang="es-ES"/>
        </a:p>
      </dgm:t>
    </dgm:pt>
    <dgm:pt modelId="{337E3773-5BFA-4660-ADE5-172F2310D28B}" type="pres">
      <dgm:prSet presAssocID="{F92741B2-ED22-456F-BA7F-2C1E56FF6E2D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0FB1F77-4597-43E9-8956-A9BC86531018}" type="pres">
      <dgm:prSet presAssocID="{F92741B2-ED22-456F-BA7F-2C1E56FF6E2D}" presName="negativeSpace" presStyleCnt="0"/>
      <dgm:spPr/>
    </dgm:pt>
    <dgm:pt modelId="{8589FBEC-2FB3-40BF-950A-7C7EC8A4F75B}" type="pres">
      <dgm:prSet presAssocID="{F92741B2-ED22-456F-BA7F-2C1E56FF6E2D}" presName="childText" presStyleLbl="conFgAcc1" presStyleIdx="0" presStyleCnt="5">
        <dgm:presLayoutVars>
          <dgm:bulletEnabled val="1"/>
        </dgm:presLayoutVars>
      </dgm:prSet>
      <dgm:spPr/>
    </dgm:pt>
    <dgm:pt modelId="{6AA81C9C-5DD5-4EB4-AC27-EA6856FA466D}" type="pres">
      <dgm:prSet presAssocID="{DA4A4296-C73B-446E-8D47-333BEA985F0B}" presName="spaceBetweenRectangles" presStyleCnt="0"/>
      <dgm:spPr/>
    </dgm:pt>
    <dgm:pt modelId="{5565AE61-2020-4EBE-A516-FFF7965F0640}" type="pres">
      <dgm:prSet presAssocID="{057F5793-DDDF-42D0-93D5-A4ADB36099F4}" presName="parentLin" presStyleCnt="0"/>
      <dgm:spPr/>
    </dgm:pt>
    <dgm:pt modelId="{3DFDE451-8F93-43B8-8928-856C7CA373DE}" type="pres">
      <dgm:prSet presAssocID="{057F5793-DDDF-42D0-93D5-A4ADB36099F4}" presName="parentLeftMargin" presStyleLbl="node1" presStyleIdx="0" presStyleCnt="5"/>
      <dgm:spPr/>
      <dgm:t>
        <a:bodyPr/>
        <a:lstStyle/>
        <a:p>
          <a:endParaRPr lang="es-ES"/>
        </a:p>
      </dgm:t>
    </dgm:pt>
    <dgm:pt modelId="{EAC5E08F-4746-40C9-AD25-65CBA230D94D}" type="pres">
      <dgm:prSet presAssocID="{057F5793-DDDF-42D0-93D5-A4ADB36099F4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A72561A-9CD7-45FD-BD1B-8BA1BD95B7AF}" type="pres">
      <dgm:prSet presAssocID="{057F5793-DDDF-42D0-93D5-A4ADB36099F4}" presName="negativeSpace" presStyleCnt="0"/>
      <dgm:spPr/>
    </dgm:pt>
    <dgm:pt modelId="{A40F5902-FA1D-47A6-B5B0-D9E9CB3F0CAC}" type="pres">
      <dgm:prSet presAssocID="{057F5793-DDDF-42D0-93D5-A4ADB36099F4}" presName="childText" presStyleLbl="conFgAcc1" presStyleIdx="1" presStyleCnt="5">
        <dgm:presLayoutVars>
          <dgm:bulletEnabled val="1"/>
        </dgm:presLayoutVars>
      </dgm:prSet>
      <dgm:spPr/>
    </dgm:pt>
    <dgm:pt modelId="{9BF6C473-0AAE-4307-B3A9-1BC04C115C7D}" type="pres">
      <dgm:prSet presAssocID="{4A7250F0-295A-4804-BDC7-D69F80521471}" presName="spaceBetweenRectangles" presStyleCnt="0"/>
      <dgm:spPr/>
    </dgm:pt>
    <dgm:pt modelId="{2AABCFBB-32F3-4708-A89D-069A28A7F426}" type="pres">
      <dgm:prSet presAssocID="{B00B7B53-B60F-4692-8744-7D3FAEF58744}" presName="parentLin" presStyleCnt="0"/>
      <dgm:spPr/>
    </dgm:pt>
    <dgm:pt modelId="{19234AB5-92FB-4CCF-BED3-F783A8334A02}" type="pres">
      <dgm:prSet presAssocID="{B00B7B53-B60F-4692-8744-7D3FAEF58744}" presName="parentLeftMargin" presStyleLbl="node1" presStyleIdx="1" presStyleCnt="5"/>
      <dgm:spPr/>
      <dgm:t>
        <a:bodyPr/>
        <a:lstStyle/>
        <a:p>
          <a:endParaRPr lang="es-ES"/>
        </a:p>
      </dgm:t>
    </dgm:pt>
    <dgm:pt modelId="{48723A22-476F-46A5-9DA8-0F752B7811C3}" type="pres">
      <dgm:prSet presAssocID="{B00B7B53-B60F-4692-8744-7D3FAEF5874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0F9AA5B-0533-4212-A70F-1AEC31D1D4BF}" type="pres">
      <dgm:prSet presAssocID="{B00B7B53-B60F-4692-8744-7D3FAEF58744}" presName="negativeSpace" presStyleCnt="0"/>
      <dgm:spPr/>
    </dgm:pt>
    <dgm:pt modelId="{7DBF4C72-D3C8-4276-A615-83293568A101}" type="pres">
      <dgm:prSet presAssocID="{B00B7B53-B60F-4692-8744-7D3FAEF58744}" presName="childText" presStyleLbl="conFgAcc1" presStyleIdx="2" presStyleCnt="5">
        <dgm:presLayoutVars>
          <dgm:bulletEnabled val="1"/>
        </dgm:presLayoutVars>
      </dgm:prSet>
      <dgm:spPr/>
    </dgm:pt>
    <dgm:pt modelId="{F6BE8814-107E-437A-9B3E-3B85B6D79B2F}" type="pres">
      <dgm:prSet presAssocID="{90B54FC0-057C-4525-8689-A9BF6527AA5A}" presName="spaceBetweenRectangles" presStyleCnt="0"/>
      <dgm:spPr/>
    </dgm:pt>
    <dgm:pt modelId="{A4D2C223-95D9-4ECB-AAFA-FE0D0F7A8586}" type="pres">
      <dgm:prSet presAssocID="{59EB1049-B5CA-4B56-83C4-080342BADD83}" presName="parentLin" presStyleCnt="0"/>
      <dgm:spPr/>
    </dgm:pt>
    <dgm:pt modelId="{7E2ED147-CBDA-445B-9672-B63C7616583F}" type="pres">
      <dgm:prSet presAssocID="{59EB1049-B5CA-4B56-83C4-080342BADD83}" presName="parentLeftMargin" presStyleLbl="node1" presStyleIdx="2" presStyleCnt="5"/>
      <dgm:spPr/>
      <dgm:t>
        <a:bodyPr/>
        <a:lstStyle/>
        <a:p>
          <a:endParaRPr lang="es-ES"/>
        </a:p>
      </dgm:t>
    </dgm:pt>
    <dgm:pt modelId="{E48F7DB1-0644-4886-B81D-4BC89934EFE5}" type="pres">
      <dgm:prSet presAssocID="{59EB1049-B5CA-4B56-83C4-080342BADD83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3094108-CE7E-4A71-A3BB-DF449FAA92C1}" type="pres">
      <dgm:prSet presAssocID="{59EB1049-B5CA-4B56-83C4-080342BADD83}" presName="negativeSpace" presStyleCnt="0"/>
      <dgm:spPr/>
    </dgm:pt>
    <dgm:pt modelId="{D811DB6D-56D6-4644-808C-5E5FF3551EE9}" type="pres">
      <dgm:prSet presAssocID="{59EB1049-B5CA-4B56-83C4-080342BADD83}" presName="childText" presStyleLbl="conFgAcc1" presStyleIdx="3" presStyleCnt="5">
        <dgm:presLayoutVars>
          <dgm:bulletEnabled val="1"/>
        </dgm:presLayoutVars>
      </dgm:prSet>
      <dgm:spPr/>
    </dgm:pt>
    <dgm:pt modelId="{6989B6F0-EF47-4250-96DD-E5E9B86DE59F}" type="pres">
      <dgm:prSet presAssocID="{2DB9925A-78A8-47F7-83F1-640E2E5CB551}" presName="spaceBetweenRectangles" presStyleCnt="0"/>
      <dgm:spPr/>
    </dgm:pt>
    <dgm:pt modelId="{2225EA0C-53C2-4C00-9CCC-7B56E7D6BBE8}" type="pres">
      <dgm:prSet presAssocID="{B1DE2C0D-75DC-4171-849A-429B54285708}" presName="parentLin" presStyleCnt="0"/>
      <dgm:spPr/>
    </dgm:pt>
    <dgm:pt modelId="{2C5BF15A-B850-4220-8647-FB92C2E6F6EC}" type="pres">
      <dgm:prSet presAssocID="{B1DE2C0D-75DC-4171-849A-429B54285708}" presName="parentLeftMargin" presStyleLbl="node1" presStyleIdx="3" presStyleCnt="5"/>
      <dgm:spPr/>
      <dgm:t>
        <a:bodyPr/>
        <a:lstStyle/>
        <a:p>
          <a:endParaRPr lang="es-ES"/>
        </a:p>
      </dgm:t>
    </dgm:pt>
    <dgm:pt modelId="{3E3B99BC-5693-44C1-93EF-749A71280FE2}" type="pres">
      <dgm:prSet presAssocID="{B1DE2C0D-75DC-4171-849A-429B54285708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F7840E0-EF21-4DBB-93FF-BBEFCFF34274}" type="pres">
      <dgm:prSet presAssocID="{B1DE2C0D-75DC-4171-849A-429B54285708}" presName="negativeSpace" presStyleCnt="0"/>
      <dgm:spPr/>
    </dgm:pt>
    <dgm:pt modelId="{5CA745C6-AB85-4031-B08C-58B1DAC9F089}" type="pres">
      <dgm:prSet presAssocID="{B1DE2C0D-75DC-4171-849A-429B54285708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B1B805BD-1C90-452E-B6FC-DFB7D7BA7BCB}" type="presOf" srcId="{59EB1049-B5CA-4B56-83C4-080342BADD83}" destId="{E48F7DB1-0644-4886-B81D-4BC89934EFE5}" srcOrd="1" destOrd="0" presId="urn:microsoft.com/office/officeart/2005/8/layout/list1"/>
    <dgm:cxn modelId="{B417042C-1FFC-4B5D-B70D-79B5636EB994}" srcId="{098D0246-A7E9-41F1-921B-6161F7F5D79E}" destId="{057F5793-DDDF-42D0-93D5-A4ADB36099F4}" srcOrd="1" destOrd="0" parTransId="{AEAC058C-65D5-4741-ACE3-AC335853E199}" sibTransId="{4A7250F0-295A-4804-BDC7-D69F80521471}"/>
    <dgm:cxn modelId="{1775822E-8EFD-46A2-8964-00AFFEF4DCEE}" type="presOf" srcId="{B00B7B53-B60F-4692-8744-7D3FAEF58744}" destId="{48723A22-476F-46A5-9DA8-0F752B7811C3}" srcOrd="1" destOrd="0" presId="urn:microsoft.com/office/officeart/2005/8/layout/list1"/>
    <dgm:cxn modelId="{236E69A6-0176-444A-A6A0-F285CF7EEE4F}" type="presOf" srcId="{F92741B2-ED22-456F-BA7F-2C1E56FF6E2D}" destId="{337E3773-5BFA-4660-ADE5-172F2310D28B}" srcOrd="1" destOrd="0" presId="urn:microsoft.com/office/officeart/2005/8/layout/list1"/>
    <dgm:cxn modelId="{089D9EED-E514-4622-B1EF-623D885B6590}" type="presOf" srcId="{B1DE2C0D-75DC-4171-849A-429B54285708}" destId="{2C5BF15A-B850-4220-8647-FB92C2E6F6EC}" srcOrd="0" destOrd="0" presId="urn:microsoft.com/office/officeart/2005/8/layout/list1"/>
    <dgm:cxn modelId="{A90258C7-0F3B-4AF8-B7FF-6F549396E32B}" type="presOf" srcId="{59EB1049-B5CA-4B56-83C4-080342BADD83}" destId="{7E2ED147-CBDA-445B-9672-B63C7616583F}" srcOrd="0" destOrd="0" presId="urn:microsoft.com/office/officeart/2005/8/layout/list1"/>
    <dgm:cxn modelId="{F4A5218C-DCDD-4A13-9C2F-63E21D611B90}" srcId="{098D0246-A7E9-41F1-921B-6161F7F5D79E}" destId="{B1DE2C0D-75DC-4171-849A-429B54285708}" srcOrd="4" destOrd="0" parTransId="{E0CFA60C-343D-4F96-9836-E0A3117711FC}" sibTransId="{6984A97B-E146-43B5-B8E5-43568AB53353}"/>
    <dgm:cxn modelId="{95815573-75D5-424C-89F9-44C8C93D2F3D}" srcId="{098D0246-A7E9-41F1-921B-6161F7F5D79E}" destId="{59EB1049-B5CA-4B56-83C4-080342BADD83}" srcOrd="3" destOrd="0" parTransId="{BE144428-E495-4B9C-83F1-352172606A3D}" sibTransId="{2DB9925A-78A8-47F7-83F1-640E2E5CB551}"/>
    <dgm:cxn modelId="{05A2C73A-718B-49AB-8DD5-7C112110F5E0}" type="presOf" srcId="{F92741B2-ED22-456F-BA7F-2C1E56FF6E2D}" destId="{45593D67-EBDC-4186-BB23-EB25B5CBA0A1}" srcOrd="0" destOrd="0" presId="urn:microsoft.com/office/officeart/2005/8/layout/list1"/>
    <dgm:cxn modelId="{F4A4BF6E-AF40-4A5F-9CB5-F36A069C58EA}" type="presOf" srcId="{098D0246-A7E9-41F1-921B-6161F7F5D79E}" destId="{7E974F31-9196-4D1B-B41A-B700E8BD6287}" srcOrd="0" destOrd="0" presId="urn:microsoft.com/office/officeart/2005/8/layout/list1"/>
    <dgm:cxn modelId="{4CFC69E9-F449-45FF-BDAA-675082BC1B3A}" srcId="{098D0246-A7E9-41F1-921B-6161F7F5D79E}" destId="{B00B7B53-B60F-4692-8744-7D3FAEF58744}" srcOrd="2" destOrd="0" parTransId="{EE815684-8B0D-4EAA-8A0C-F2B40E6AC57B}" sibTransId="{90B54FC0-057C-4525-8689-A9BF6527AA5A}"/>
    <dgm:cxn modelId="{BC2B6815-2956-4E19-B051-4CB110248A2C}" type="presOf" srcId="{057F5793-DDDF-42D0-93D5-A4ADB36099F4}" destId="{3DFDE451-8F93-43B8-8928-856C7CA373DE}" srcOrd="0" destOrd="0" presId="urn:microsoft.com/office/officeart/2005/8/layout/list1"/>
    <dgm:cxn modelId="{BAF6900D-801D-454B-82D2-5B9221AC76DB}" type="presOf" srcId="{B1DE2C0D-75DC-4171-849A-429B54285708}" destId="{3E3B99BC-5693-44C1-93EF-749A71280FE2}" srcOrd="1" destOrd="0" presId="urn:microsoft.com/office/officeart/2005/8/layout/list1"/>
    <dgm:cxn modelId="{3DDB3C60-B949-48D4-8D83-EC7A39CDB2D7}" srcId="{098D0246-A7E9-41F1-921B-6161F7F5D79E}" destId="{F92741B2-ED22-456F-BA7F-2C1E56FF6E2D}" srcOrd="0" destOrd="0" parTransId="{2A0AC141-18C3-4211-9C53-1A0FD7E23083}" sibTransId="{DA4A4296-C73B-446E-8D47-333BEA985F0B}"/>
    <dgm:cxn modelId="{8103ADB2-A03E-4B72-8F23-7986CEC80B8D}" type="presOf" srcId="{057F5793-DDDF-42D0-93D5-A4ADB36099F4}" destId="{EAC5E08F-4746-40C9-AD25-65CBA230D94D}" srcOrd="1" destOrd="0" presId="urn:microsoft.com/office/officeart/2005/8/layout/list1"/>
    <dgm:cxn modelId="{9B5CB1E4-929C-47BE-A313-9EF0E92CDB11}" type="presOf" srcId="{B00B7B53-B60F-4692-8744-7D3FAEF58744}" destId="{19234AB5-92FB-4CCF-BED3-F783A8334A02}" srcOrd="0" destOrd="0" presId="urn:microsoft.com/office/officeart/2005/8/layout/list1"/>
    <dgm:cxn modelId="{A46B5DCB-3DA6-4BDB-B738-AF1F21329FB7}" type="presParOf" srcId="{7E974F31-9196-4D1B-B41A-B700E8BD6287}" destId="{21893ED2-C853-4E05-8D6D-B145E9BACBBF}" srcOrd="0" destOrd="0" presId="urn:microsoft.com/office/officeart/2005/8/layout/list1"/>
    <dgm:cxn modelId="{E378FD96-2BD5-4325-91C2-6A9FF78C1414}" type="presParOf" srcId="{21893ED2-C853-4E05-8D6D-B145E9BACBBF}" destId="{45593D67-EBDC-4186-BB23-EB25B5CBA0A1}" srcOrd="0" destOrd="0" presId="urn:microsoft.com/office/officeart/2005/8/layout/list1"/>
    <dgm:cxn modelId="{0B9CFCF4-3A47-47C3-BF64-CEE34272238C}" type="presParOf" srcId="{21893ED2-C853-4E05-8D6D-B145E9BACBBF}" destId="{337E3773-5BFA-4660-ADE5-172F2310D28B}" srcOrd="1" destOrd="0" presId="urn:microsoft.com/office/officeart/2005/8/layout/list1"/>
    <dgm:cxn modelId="{D884094A-77FB-4460-A14E-A50FF3B25A6C}" type="presParOf" srcId="{7E974F31-9196-4D1B-B41A-B700E8BD6287}" destId="{B0FB1F77-4597-43E9-8956-A9BC86531018}" srcOrd="1" destOrd="0" presId="urn:microsoft.com/office/officeart/2005/8/layout/list1"/>
    <dgm:cxn modelId="{64EBAEC8-1CB3-4DF7-90D0-990C9989ECA4}" type="presParOf" srcId="{7E974F31-9196-4D1B-B41A-B700E8BD6287}" destId="{8589FBEC-2FB3-40BF-950A-7C7EC8A4F75B}" srcOrd="2" destOrd="0" presId="urn:microsoft.com/office/officeart/2005/8/layout/list1"/>
    <dgm:cxn modelId="{76C1C0A5-486B-49FA-A7F1-27D600A0322D}" type="presParOf" srcId="{7E974F31-9196-4D1B-B41A-B700E8BD6287}" destId="{6AA81C9C-5DD5-4EB4-AC27-EA6856FA466D}" srcOrd="3" destOrd="0" presId="urn:microsoft.com/office/officeart/2005/8/layout/list1"/>
    <dgm:cxn modelId="{9490BCC8-8802-4986-BA3D-0D92F4464B27}" type="presParOf" srcId="{7E974F31-9196-4D1B-B41A-B700E8BD6287}" destId="{5565AE61-2020-4EBE-A516-FFF7965F0640}" srcOrd="4" destOrd="0" presId="urn:microsoft.com/office/officeart/2005/8/layout/list1"/>
    <dgm:cxn modelId="{A2B2F76B-4240-4A8F-8203-B0435ACB7E21}" type="presParOf" srcId="{5565AE61-2020-4EBE-A516-FFF7965F0640}" destId="{3DFDE451-8F93-43B8-8928-856C7CA373DE}" srcOrd="0" destOrd="0" presId="urn:microsoft.com/office/officeart/2005/8/layout/list1"/>
    <dgm:cxn modelId="{EAFA01F5-E85B-4D10-AC83-274308413AE7}" type="presParOf" srcId="{5565AE61-2020-4EBE-A516-FFF7965F0640}" destId="{EAC5E08F-4746-40C9-AD25-65CBA230D94D}" srcOrd="1" destOrd="0" presId="urn:microsoft.com/office/officeart/2005/8/layout/list1"/>
    <dgm:cxn modelId="{A94DB8A0-0892-4A23-9112-7292C2B8C028}" type="presParOf" srcId="{7E974F31-9196-4D1B-B41A-B700E8BD6287}" destId="{3A72561A-9CD7-45FD-BD1B-8BA1BD95B7AF}" srcOrd="5" destOrd="0" presId="urn:microsoft.com/office/officeart/2005/8/layout/list1"/>
    <dgm:cxn modelId="{74CCE981-E244-4C33-B534-CFD6A082CA72}" type="presParOf" srcId="{7E974F31-9196-4D1B-B41A-B700E8BD6287}" destId="{A40F5902-FA1D-47A6-B5B0-D9E9CB3F0CAC}" srcOrd="6" destOrd="0" presId="urn:microsoft.com/office/officeart/2005/8/layout/list1"/>
    <dgm:cxn modelId="{E5BCA78B-68F4-405F-A2EE-217F5B5393C0}" type="presParOf" srcId="{7E974F31-9196-4D1B-B41A-B700E8BD6287}" destId="{9BF6C473-0AAE-4307-B3A9-1BC04C115C7D}" srcOrd="7" destOrd="0" presId="urn:microsoft.com/office/officeart/2005/8/layout/list1"/>
    <dgm:cxn modelId="{295D9DC3-CFAD-40B4-B38F-EC3A77593242}" type="presParOf" srcId="{7E974F31-9196-4D1B-B41A-B700E8BD6287}" destId="{2AABCFBB-32F3-4708-A89D-069A28A7F426}" srcOrd="8" destOrd="0" presId="urn:microsoft.com/office/officeart/2005/8/layout/list1"/>
    <dgm:cxn modelId="{2220E3DC-3BF3-4953-9A9C-A00A536FF126}" type="presParOf" srcId="{2AABCFBB-32F3-4708-A89D-069A28A7F426}" destId="{19234AB5-92FB-4CCF-BED3-F783A8334A02}" srcOrd="0" destOrd="0" presId="urn:microsoft.com/office/officeart/2005/8/layout/list1"/>
    <dgm:cxn modelId="{3959DD90-6AA4-4B53-B28E-B26EF8DF0D68}" type="presParOf" srcId="{2AABCFBB-32F3-4708-A89D-069A28A7F426}" destId="{48723A22-476F-46A5-9DA8-0F752B7811C3}" srcOrd="1" destOrd="0" presId="urn:microsoft.com/office/officeart/2005/8/layout/list1"/>
    <dgm:cxn modelId="{FE6977E9-7A2C-4335-92B1-B0B81085B4E3}" type="presParOf" srcId="{7E974F31-9196-4D1B-B41A-B700E8BD6287}" destId="{00F9AA5B-0533-4212-A70F-1AEC31D1D4BF}" srcOrd="9" destOrd="0" presId="urn:microsoft.com/office/officeart/2005/8/layout/list1"/>
    <dgm:cxn modelId="{653605E8-B70B-4A7A-A4AA-E592B4C183DB}" type="presParOf" srcId="{7E974F31-9196-4D1B-B41A-B700E8BD6287}" destId="{7DBF4C72-D3C8-4276-A615-83293568A101}" srcOrd="10" destOrd="0" presId="urn:microsoft.com/office/officeart/2005/8/layout/list1"/>
    <dgm:cxn modelId="{B6A88155-CAB0-4D3A-AA2A-2410C2EF1D0C}" type="presParOf" srcId="{7E974F31-9196-4D1B-B41A-B700E8BD6287}" destId="{F6BE8814-107E-437A-9B3E-3B85B6D79B2F}" srcOrd="11" destOrd="0" presId="urn:microsoft.com/office/officeart/2005/8/layout/list1"/>
    <dgm:cxn modelId="{B9B6E24C-4596-4875-8F03-4F6FA903795F}" type="presParOf" srcId="{7E974F31-9196-4D1B-B41A-B700E8BD6287}" destId="{A4D2C223-95D9-4ECB-AAFA-FE0D0F7A8586}" srcOrd="12" destOrd="0" presId="urn:microsoft.com/office/officeart/2005/8/layout/list1"/>
    <dgm:cxn modelId="{E94542EF-E227-4B08-BD66-F52A68E73ED9}" type="presParOf" srcId="{A4D2C223-95D9-4ECB-AAFA-FE0D0F7A8586}" destId="{7E2ED147-CBDA-445B-9672-B63C7616583F}" srcOrd="0" destOrd="0" presId="urn:microsoft.com/office/officeart/2005/8/layout/list1"/>
    <dgm:cxn modelId="{6B3FE8A0-B844-4C93-93F7-359AB0C8097D}" type="presParOf" srcId="{A4D2C223-95D9-4ECB-AAFA-FE0D0F7A8586}" destId="{E48F7DB1-0644-4886-B81D-4BC89934EFE5}" srcOrd="1" destOrd="0" presId="urn:microsoft.com/office/officeart/2005/8/layout/list1"/>
    <dgm:cxn modelId="{6EEEEC82-8303-4C07-8499-1E61E426AFD2}" type="presParOf" srcId="{7E974F31-9196-4D1B-B41A-B700E8BD6287}" destId="{23094108-CE7E-4A71-A3BB-DF449FAA92C1}" srcOrd="13" destOrd="0" presId="urn:microsoft.com/office/officeart/2005/8/layout/list1"/>
    <dgm:cxn modelId="{DB907263-4FE7-4D9D-9D41-6D468C130099}" type="presParOf" srcId="{7E974F31-9196-4D1B-B41A-B700E8BD6287}" destId="{D811DB6D-56D6-4644-808C-5E5FF3551EE9}" srcOrd="14" destOrd="0" presId="urn:microsoft.com/office/officeart/2005/8/layout/list1"/>
    <dgm:cxn modelId="{67E75269-C520-4B1A-BA56-89032D513025}" type="presParOf" srcId="{7E974F31-9196-4D1B-B41A-B700E8BD6287}" destId="{6989B6F0-EF47-4250-96DD-E5E9B86DE59F}" srcOrd="15" destOrd="0" presId="urn:microsoft.com/office/officeart/2005/8/layout/list1"/>
    <dgm:cxn modelId="{89F07505-3E6F-4911-BAF2-81E01AFB4BA1}" type="presParOf" srcId="{7E974F31-9196-4D1B-B41A-B700E8BD6287}" destId="{2225EA0C-53C2-4C00-9CCC-7B56E7D6BBE8}" srcOrd="16" destOrd="0" presId="urn:microsoft.com/office/officeart/2005/8/layout/list1"/>
    <dgm:cxn modelId="{46815E04-B78A-4815-B915-4218307B47EA}" type="presParOf" srcId="{2225EA0C-53C2-4C00-9CCC-7B56E7D6BBE8}" destId="{2C5BF15A-B850-4220-8647-FB92C2E6F6EC}" srcOrd="0" destOrd="0" presId="urn:microsoft.com/office/officeart/2005/8/layout/list1"/>
    <dgm:cxn modelId="{547D0CCB-512D-420D-8531-3D0AE057CF29}" type="presParOf" srcId="{2225EA0C-53C2-4C00-9CCC-7B56E7D6BBE8}" destId="{3E3B99BC-5693-44C1-93EF-749A71280FE2}" srcOrd="1" destOrd="0" presId="urn:microsoft.com/office/officeart/2005/8/layout/list1"/>
    <dgm:cxn modelId="{79A494EE-D1BA-4417-956B-EB12DA0413CD}" type="presParOf" srcId="{7E974F31-9196-4D1B-B41A-B700E8BD6287}" destId="{EF7840E0-EF21-4DBB-93FF-BBEFCFF34274}" srcOrd="17" destOrd="0" presId="urn:microsoft.com/office/officeart/2005/8/layout/list1"/>
    <dgm:cxn modelId="{16F547B6-042E-4CBA-91CC-7DF7430A628A}" type="presParOf" srcId="{7E974F31-9196-4D1B-B41A-B700E8BD6287}" destId="{5CA745C6-AB85-4031-B08C-58B1DAC9F089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89FBEC-2FB3-40BF-950A-7C7EC8A4F75B}">
      <dsp:nvSpPr>
        <dsp:cNvPr id="0" name=""/>
        <dsp:cNvSpPr/>
      </dsp:nvSpPr>
      <dsp:spPr>
        <a:xfrm>
          <a:off x="0" y="300169"/>
          <a:ext cx="9002883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7E3773-5BFA-4660-ADE5-172F2310D28B}">
      <dsp:nvSpPr>
        <dsp:cNvPr id="0" name=""/>
        <dsp:cNvSpPr/>
      </dsp:nvSpPr>
      <dsp:spPr>
        <a:xfrm>
          <a:off x="450144" y="4969"/>
          <a:ext cx="6302018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8201" tIns="0" rIns="23820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>
              <a:hlinkClick xmlns:r="http://schemas.openxmlformats.org/officeDocument/2006/relationships" r:id="" action="ppaction://hlinksldjump"/>
            </a:rPr>
            <a:t>Armadura con Apoyo Inclinado</a:t>
          </a:r>
          <a:endParaRPr lang="es-MX" sz="2000" kern="1200" dirty="0"/>
        </a:p>
      </dsp:txBody>
      <dsp:txXfrm>
        <a:off x="478965" y="33790"/>
        <a:ext cx="6244376" cy="532758"/>
      </dsp:txXfrm>
    </dsp:sp>
    <dsp:sp modelId="{A40F5902-FA1D-47A6-B5B0-D9E9CB3F0CAC}">
      <dsp:nvSpPr>
        <dsp:cNvPr id="0" name=""/>
        <dsp:cNvSpPr/>
      </dsp:nvSpPr>
      <dsp:spPr>
        <a:xfrm>
          <a:off x="0" y="1207369"/>
          <a:ext cx="9002883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C5E08F-4746-40C9-AD25-65CBA230D94D}">
      <dsp:nvSpPr>
        <dsp:cNvPr id="0" name=""/>
        <dsp:cNvSpPr/>
      </dsp:nvSpPr>
      <dsp:spPr>
        <a:xfrm>
          <a:off x="450144" y="912169"/>
          <a:ext cx="6302018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8201" tIns="0" rIns="23820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>
              <a:hlinkClick xmlns:r="http://schemas.openxmlformats.org/officeDocument/2006/relationships" r:id="" action="ppaction://hlinksldjump"/>
            </a:rPr>
            <a:t>Armadura con Seis Miembros</a:t>
          </a:r>
          <a:endParaRPr lang="es-MX" sz="2000" kern="1200" dirty="0"/>
        </a:p>
      </dsp:txBody>
      <dsp:txXfrm>
        <a:off x="478965" y="940990"/>
        <a:ext cx="6244376" cy="532758"/>
      </dsp:txXfrm>
    </dsp:sp>
    <dsp:sp modelId="{7DBF4C72-D3C8-4276-A615-83293568A101}">
      <dsp:nvSpPr>
        <dsp:cNvPr id="0" name=""/>
        <dsp:cNvSpPr/>
      </dsp:nvSpPr>
      <dsp:spPr>
        <a:xfrm>
          <a:off x="0" y="2114569"/>
          <a:ext cx="9002883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723A22-476F-46A5-9DA8-0F752B7811C3}">
      <dsp:nvSpPr>
        <dsp:cNvPr id="0" name=""/>
        <dsp:cNvSpPr/>
      </dsp:nvSpPr>
      <dsp:spPr>
        <a:xfrm>
          <a:off x="450144" y="1819369"/>
          <a:ext cx="6302018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8201" tIns="0" rIns="23820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>
              <a:hlinkClick xmlns:r="http://schemas.openxmlformats.org/officeDocument/2006/relationships" r:id="" action="ppaction://hlinksldjump"/>
            </a:rPr>
            <a:t>Armadura con Tres Miembros </a:t>
          </a:r>
          <a:endParaRPr lang="es-MX" sz="2000" kern="1200" dirty="0"/>
        </a:p>
      </dsp:txBody>
      <dsp:txXfrm>
        <a:off x="478965" y="1848190"/>
        <a:ext cx="6244376" cy="532758"/>
      </dsp:txXfrm>
    </dsp:sp>
    <dsp:sp modelId="{D811DB6D-56D6-4644-808C-5E5FF3551EE9}">
      <dsp:nvSpPr>
        <dsp:cNvPr id="0" name=""/>
        <dsp:cNvSpPr/>
      </dsp:nvSpPr>
      <dsp:spPr>
        <a:xfrm>
          <a:off x="0" y="3021769"/>
          <a:ext cx="9002883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8F7DB1-0644-4886-B81D-4BC89934EFE5}">
      <dsp:nvSpPr>
        <dsp:cNvPr id="0" name=""/>
        <dsp:cNvSpPr/>
      </dsp:nvSpPr>
      <dsp:spPr>
        <a:xfrm>
          <a:off x="450144" y="2726569"/>
          <a:ext cx="6302018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8201" tIns="0" rIns="23820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>
              <a:hlinkClick xmlns:r="http://schemas.openxmlformats.org/officeDocument/2006/relationships" r:id="" action="ppaction://hlinksldjump"/>
            </a:rPr>
            <a:t>Conclusiones</a:t>
          </a:r>
          <a:endParaRPr lang="es-MX" sz="2000" kern="1200" dirty="0"/>
        </a:p>
      </dsp:txBody>
      <dsp:txXfrm>
        <a:off x="478965" y="2755390"/>
        <a:ext cx="6244376" cy="532758"/>
      </dsp:txXfrm>
    </dsp:sp>
    <dsp:sp modelId="{5CA745C6-AB85-4031-B08C-58B1DAC9F089}">
      <dsp:nvSpPr>
        <dsp:cNvPr id="0" name=""/>
        <dsp:cNvSpPr/>
      </dsp:nvSpPr>
      <dsp:spPr>
        <a:xfrm>
          <a:off x="0" y="3928969"/>
          <a:ext cx="9002883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3B99BC-5693-44C1-93EF-749A71280FE2}">
      <dsp:nvSpPr>
        <dsp:cNvPr id="0" name=""/>
        <dsp:cNvSpPr/>
      </dsp:nvSpPr>
      <dsp:spPr>
        <a:xfrm>
          <a:off x="450144" y="3633769"/>
          <a:ext cx="6302018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8201" tIns="0" rIns="23820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>
              <a:hlinkClick xmlns:r="http://schemas.openxmlformats.org/officeDocument/2006/relationships" r:id="" action="ppaction://hlinksldjump"/>
            </a:rPr>
            <a:t>Bibliografía</a:t>
          </a:r>
          <a:endParaRPr lang="es-MX" sz="2000" kern="1200" dirty="0"/>
        </a:p>
      </dsp:txBody>
      <dsp:txXfrm>
        <a:off x="478965" y="3662590"/>
        <a:ext cx="6244376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22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9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MX"/>
              <a:t>Examen: Unidad 2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7FFAA-F967-4623-8F02-03A512530D57}" type="datetimeFigureOut">
              <a:rPr lang="es-MX" smtClean="0"/>
              <a:t>08/11/2023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1BFC31-1469-42E5-AE35-C0B5BB87E82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340715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MX"/>
              <a:t>Examen: Unidad 2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572D05-A526-4633-B3D2-B9A8675BC04B}" type="datetimeFigureOut">
              <a:rPr lang="es-MX" smtClean="0"/>
              <a:t>08/11/2023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A34DBC-4CE9-4242-9EBD-B0F0522E9A8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9868001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34DBC-4CE9-4242-9EBD-B0F0522E9A86}" type="slidenum">
              <a:rPr lang="es-MX" smtClean="0"/>
              <a:t>2</a:t>
            </a:fld>
            <a:endParaRPr lang="es-MX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s-MX"/>
              <a:t>Examen: Unidad 2</a:t>
            </a:r>
          </a:p>
        </p:txBody>
      </p:sp>
    </p:spTree>
    <p:extLst>
      <p:ext uri="{BB962C8B-B14F-4D97-AF65-F5344CB8AC3E}">
        <p14:creationId xmlns:p14="http://schemas.microsoft.com/office/powerpoint/2010/main" val="3170964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34DBC-4CE9-4242-9EBD-B0F0522E9A86}" type="slidenum">
              <a:rPr lang="es-MX" smtClean="0"/>
              <a:t>3</a:t>
            </a:fld>
            <a:endParaRPr lang="es-MX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s-MX"/>
              <a:t>Examen: Unidad 2</a:t>
            </a:r>
          </a:p>
        </p:txBody>
      </p:sp>
    </p:spTree>
    <p:extLst>
      <p:ext uri="{BB962C8B-B14F-4D97-AF65-F5344CB8AC3E}">
        <p14:creationId xmlns:p14="http://schemas.microsoft.com/office/powerpoint/2010/main" val="3886378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34DBC-4CE9-4242-9EBD-B0F0522E9A86}" type="slidenum">
              <a:rPr lang="es-MX" smtClean="0"/>
              <a:t>5</a:t>
            </a:fld>
            <a:endParaRPr lang="es-MX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s-MX"/>
              <a:t>Examen: Unidad 2</a:t>
            </a:r>
          </a:p>
        </p:txBody>
      </p:sp>
    </p:spTree>
    <p:extLst>
      <p:ext uri="{BB962C8B-B14F-4D97-AF65-F5344CB8AC3E}">
        <p14:creationId xmlns:p14="http://schemas.microsoft.com/office/powerpoint/2010/main" val="3475724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MX"/>
              <a:t>Examen: Unidad 2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A34DBC-4CE9-4242-9EBD-B0F0522E9A86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1919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34DBC-4CE9-4242-9EBD-B0F0522E9A86}" type="slidenum">
              <a:rPr lang="es-MX" smtClean="0"/>
              <a:t>31</a:t>
            </a:fld>
            <a:endParaRPr lang="es-MX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s-MX"/>
              <a:t>Examen: Unidad 2</a:t>
            </a:r>
          </a:p>
        </p:txBody>
      </p:sp>
    </p:spTree>
    <p:extLst>
      <p:ext uri="{BB962C8B-B14F-4D97-AF65-F5344CB8AC3E}">
        <p14:creationId xmlns:p14="http://schemas.microsoft.com/office/powerpoint/2010/main" val="1413959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34DBC-4CE9-4242-9EBD-B0F0522E9A86}" type="slidenum">
              <a:rPr lang="es-MX" smtClean="0"/>
              <a:t>32</a:t>
            </a:fld>
            <a:endParaRPr lang="es-MX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s-MX"/>
              <a:t>Examen: Unidad 2</a:t>
            </a:r>
          </a:p>
        </p:txBody>
      </p:sp>
    </p:spTree>
    <p:extLst>
      <p:ext uri="{BB962C8B-B14F-4D97-AF65-F5344CB8AC3E}">
        <p14:creationId xmlns:p14="http://schemas.microsoft.com/office/powerpoint/2010/main" val="34518802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34DBC-4CE9-4242-9EBD-B0F0522E9A86}" type="slidenum">
              <a:rPr lang="es-MX" smtClean="0"/>
              <a:t>33</a:t>
            </a:fld>
            <a:endParaRPr lang="es-MX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s-MX"/>
              <a:t>Examen: Unidad 2</a:t>
            </a:r>
          </a:p>
        </p:txBody>
      </p:sp>
    </p:spTree>
    <p:extLst>
      <p:ext uri="{BB962C8B-B14F-4D97-AF65-F5344CB8AC3E}">
        <p14:creationId xmlns:p14="http://schemas.microsoft.com/office/powerpoint/2010/main" val="2558301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34DBC-4CE9-4242-9EBD-B0F0522E9A86}" type="slidenum">
              <a:rPr lang="es-MX" smtClean="0"/>
              <a:t>34</a:t>
            </a:fld>
            <a:endParaRPr lang="es-MX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s-MX"/>
              <a:t>Examen: Unidad 2</a:t>
            </a:r>
          </a:p>
        </p:txBody>
      </p:sp>
    </p:spTree>
    <p:extLst>
      <p:ext uri="{BB962C8B-B14F-4D97-AF65-F5344CB8AC3E}">
        <p14:creationId xmlns:p14="http://schemas.microsoft.com/office/powerpoint/2010/main" val="41149199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34DBC-4CE9-4242-9EBD-B0F0522E9A86}" type="slidenum">
              <a:rPr lang="es-MX" smtClean="0"/>
              <a:t>35</a:t>
            </a:fld>
            <a:endParaRPr lang="es-MX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s-MX"/>
              <a:t>Examen: Unidad 2</a:t>
            </a:r>
          </a:p>
        </p:txBody>
      </p:sp>
    </p:spTree>
    <p:extLst>
      <p:ext uri="{BB962C8B-B14F-4D97-AF65-F5344CB8AC3E}">
        <p14:creationId xmlns:p14="http://schemas.microsoft.com/office/powerpoint/2010/main" val="1244465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9 Rectángulo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10 Rectángulo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09AC995-A785-4ACB-9E7A-387854EC88BD}" type="datetime1">
              <a:rPr lang="es-MX" smtClean="0"/>
              <a:t>08/11/2023</a:t>
            </a:fld>
            <a:endParaRPr lang="es-MX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780524" y="236541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s-MX"/>
              <a:t>AGUIÑIGA GARCIA EDGAR</a:t>
            </a:r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F54D2E2-4751-499B-BE8E-440F2C3DF017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4AEBA-10C8-4BB1-8E46-BEC5916D3A0E}" type="datetime1">
              <a:rPr lang="es-MX" smtClean="0"/>
              <a:t>08/11/2023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AGUIÑIGA GARCIA EDGAR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4D2E2-4751-499B-BE8E-440F2C3DF01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737600" y="609603"/>
            <a:ext cx="2743200" cy="5516563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8737600" y="6248405"/>
            <a:ext cx="2946400" cy="365125"/>
          </a:xfrm>
        </p:spPr>
        <p:txBody>
          <a:bodyPr/>
          <a:lstStyle/>
          <a:p>
            <a:fld id="{F5CC1DEF-8C41-45EF-A270-0E20412B231E}" type="datetime1">
              <a:rPr lang="es-MX" smtClean="0"/>
              <a:t>08/11/2023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09603" y="6248210"/>
            <a:ext cx="7431311" cy="365125"/>
          </a:xfrm>
        </p:spPr>
        <p:txBody>
          <a:bodyPr/>
          <a:lstStyle/>
          <a:p>
            <a:r>
              <a:rPr lang="es-MX"/>
              <a:t>AGUIÑIGA GARCIA EDGAR</a:t>
            </a:r>
          </a:p>
        </p:txBody>
      </p:sp>
      <p:sp>
        <p:nvSpPr>
          <p:cNvPr id="7" name="6 Rectángulo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7 Rectángulo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8 Rectángulo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2F54D2E2-4751-499B-BE8E-440F2C3DF017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CED4-8D02-4E0D-B16E-0CE378F9B537}" type="datetime1">
              <a:rPr lang="es-MX" smtClean="0"/>
              <a:t>08/11/2023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AGUIÑIGA GARCIA EDGAR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F54D2E2-4751-499B-BE8E-440F2C3DF017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828802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7" name="6 Rectángulo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7 Rectángulo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8 Rectángulo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CD9E6-440F-4D74-9C6B-8548205CEDDE}" type="datetime1">
              <a:rPr lang="es-MX" smtClean="0"/>
              <a:t>08/11/2023</a:t>
            </a:fld>
            <a:endParaRPr lang="es-MX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F54D2E2-4751-499B-BE8E-440F2C3DF017}" type="slidenum">
              <a:rPr lang="es-MX" smtClean="0"/>
              <a:t>‹Nº›</a:t>
            </a:fld>
            <a:endParaRPr lang="es-MX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MX"/>
              <a:t>AGUIÑIGA GARCIA EDGAR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57FD2F9-E201-4A30-9865-158D46E5ED08}" type="datetime1">
              <a:rPr lang="es-MX" smtClean="0"/>
              <a:t>08/11/2023</a:t>
            </a:fld>
            <a:endParaRPr lang="es-MX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F54D2E2-4751-499B-BE8E-440F2C3DF017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s-MX"/>
              <a:t>AGUIÑIGA GARCIA EDGAR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87F8274-AC61-4CFE-9801-3C3C3B44380A}" type="datetime1">
              <a:rPr lang="es-MX" smtClean="0"/>
              <a:t>08/11/2023</a:t>
            </a:fld>
            <a:endParaRPr lang="es-MX"/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F54D2E2-4751-499B-BE8E-440F2C3DF017}" type="slidenum">
              <a:rPr lang="es-MX" smtClean="0"/>
              <a:t>‹Nº›</a:t>
            </a:fld>
            <a:endParaRPr lang="es-MX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s-MX"/>
              <a:t>AGUIÑIGA GARCIA EDGAR</a:t>
            </a:r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CD49F-A5D8-4E5F-8AAC-B9F18B95D862}" type="datetime1">
              <a:rPr lang="es-MX" smtClean="0"/>
              <a:t>08/11/2023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AGUIÑIGA GARCIA EDGAR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F54D2E2-4751-499B-BE8E-440F2C3DF01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FE35B-C6C1-4324-A393-9B151104E24A}" type="datetime1">
              <a:rPr lang="es-MX" smtClean="0"/>
              <a:t>08/11/2023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AGUIÑIGA GARCIA EDGAR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F54D2E2-4751-499B-BE8E-440F2C3DF01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1429C-A09A-4EFC-832F-1763EB8F691D}" type="datetime1">
              <a:rPr lang="es-MX" smtClean="0"/>
              <a:t>08/11/2023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AGUIÑIGA GARCIA EDGAR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F54D2E2-4751-499B-BE8E-440F2C3DF017}" type="slidenum">
              <a:rPr lang="es-MX" smtClean="0"/>
              <a:t>‹Nº›</a:t>
            </a:fld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8" name="7 Rectángulo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8 Rectángulo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9 Rectángulo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1" name="10 Rectángulo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>
          <a:xfrm>
            <a:off x="8331200" y="6248403"/>
            <a:ext cx="3556000" cy="365125"/>
          </a:xfrm>
        </p:spPr>
        <p:txBody>
          <a:bodyPr rtlCol="0"/>
          <a:lstStyle/>
          <a:p>
            <a:fld id="{A39F2DA3-C157-4C10-BDAF-E6EC02BC1AEB}" type="datetime1">
              <a:rPr lang="es-MX" smtClean="0"/>
              <a:t>08/11/2023</a:t>
            </a:fld>
            <a:endParaRPr lang="es-MX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F54D2E2-4751-499B-BE8E-440F2C3DF017}" type="slidenum">
              <a:rPr lang="es-MX" smtClean="0"/>
              <a:t>‹Nº›</a:t>
            </a:fld>
            <a:endParaRPr lang="es-MX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2133600" y="6248209"/>
            <a:ext cx="6096000" cy="365125"/>
          </a:xfrm>
        </p:spPr>
        <p:txBody>
          <a:bodyPr rtlCol="0"/>
          <a:lstStyle/>
          <a:p>
            <a:r>
              <a:rPr lang="es-MX"/>
              <a:t>AGUIÑIGA GARCIA EDGAR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8128000" y="6248403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1209C8A-997B-4422-9656-DD857FA17BC8}" type="datetime1">
              <a:rPr lang="es-MX" smtClean="0"/>
              <a:t>08/11/2023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812802" y="6248209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s-MX"/>
              <a:t>AGUIÑIGA GARCIA EDGAR</a:t>
            </a:r>
          </a:p>
        </p:txBody>
      </p:sp>
      <p:sp>
        <p:nvSpPr>
          <p:cNvPr id="7" name="6 Rectángulo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7 Rectángulo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8 Rectángulo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F54D2E2-4751-499B-BE8E-440F2C3DF017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hd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3.gif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slide" Target="slide2.xml"/><Relationship Id="rId4" Type="http://schemas.openxmlformats.org/officeDocument/2006/relationships/image" Target="../media/image3.gif"/><Relationship Id="rId9" Type="http://schemas.openxmlformats.org/officeDocument/2006/relationships/image" Target="../media/image9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3.gif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image" Target="../media/image3.gif"/><Relationship Id="rId7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14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oleObject" Target="../embeddings/oleObject15.bin"/><Relationship Id="rId18" Type="http://schemas.openxmlformats.org/officeDocument/2006/relationships/image" Target="../media/image24.png"/><Relationship Id="rId3" Type="http://schemas.openxmlformats.org/officeDocument/2006/relationships/image" Target="../media/image3.gif"/><Relationship Id="rId7" Type="http://schemas.openxmlformats.org/officeDocument/2006/relationships/image" Target="../media/image23.png"/><Relationship Id="rId12" Type="http://schemas.openxmlformats.org/officeDocument/2006/relationships/image" Target="../media/image17.png"/><Relationship Id="rId17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6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.png"/><Relationship Id="rId11" Type="http://schemas.openxmlformats.org/officeDocument/2006/relationships/image" Target="../media/image28.png"/><Relationship Id="rId5" Type="http://schemas.openxmlformats.org/officeDocument/2006/relationships/image" Target="../media/image5.png"/><Relationship Id="rId15" Type="http://schemas.openxmlformats.org/officeDocument/2006/relationships/oleObject" Target="../embeddings/oleObject16.bin"/><Relationship Id="rId10" Type="http://schemas.openxmlformats.org/officeDocument/2006/relationships/image" Target="../media/image27.png"/><Relationship Id="rId4" Type="http://schemas.openxmlformats.org/officeDocument/2006/relationships/image" Target="../media/image4.jpeg"/><Relationship Id="rId9" Type="http://schemas.openxmlformats.org/officeDocument/2006/relationships/image" Target="../media/image26.png"/><Relationship Id="rId14" Type="http://schemas.openxmlformats.org/officeDocument/2006/relationships/image" Target="../media/image15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oleObject" Target="../embeddings/oleObject17.bin"/><Relationship Id="rId18" Type="http://schemas.openxmlformats.org/officeDocument/2006/relationships/image" Target="../media/image30.png"/><Relationship Id="rId3" Type="http://schemas.openxmlformats.org/officeDocument/2006/relationships/image" Target="../media/image3.gif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.png"/><Relationship Id="rId11" Type="http://schemas.openxmlformats.org/officeDocument/2006/relationships/image" Target="../media/image36.png"/><Relationship Id="rId5" Type="http://schemas.openxmlformats.org/officeDocument/2006/relationships/image" Target="../media/image5.png"/><Relationship Id="rId15" Type="http://schemas.openxmlformats.org/officeDocument/2006/relationships/slide" Target="slide2.xml"/><Relationship Id="rId10" Type="http://schemas.openxmlformats.org/officeDocument/2006/relationships/image" Target="../media/image35.png"/><Relationship Id="rId19" Type="http://schemas.openxmlformats.org/officeDocument/2006/relationships/image" Target="../media/image18.emf"/><Relationship Id="rId4" Type="http://schemas.openxmlformats.org/officeDocument/2006/relationships/image" Target="../media/image4.jpeg"/><Relationship Id="rId9" Type="http://schemas.openxmlformats.org/officeDocument/2006/relationships/image" Target="../media/image34.png"/><Relationship Id="rId14" Type="http://schemas.openxmlformats.org/officeDocument/2006/relationships/image" Target="../media/image17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8" Type="http://schemas.openxmlformats.org/officeDocument/2006/relationships/oleObject" Target="../embeddings/oleObject18.bin"/><Relationship Id="rId3" Type="http://schemas.openxmlformats.org/officeDocument/2006/relationships/image" Target="../media/image3.gif"/><Relationship Id="rId21" Type="http://schemas.openxmlformats.org/officeDocument/2006/relationships/image" Target="../media/image38.png"/><Relationship Id="rId17" Type="http://schemas.openxmlformats.org/officeDocument/2006/relationships/image" Target="../media/image23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31.png"/><Relationship Id="rId20" Type="http://schemas.openxmlformats.org/officeDocument/2006/relationships/slide" Target="slide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.png"/><Relationship Id="rId11" Type="http://schemas.openxmlformats.org/officeDocument/2006/relationships/image" Target="../media/image21.png"/><Relationship Id="rId5" Type="http://schemas.openxmlformats.org/officeDocument/2006/relationships/image" Target="../media/image5.png"/><Relationship Id="rId10" Type="http://schemas.openxmlformats.org/officeDocument/2006/relationships/image" Target="../media/image43.png"/><Relationship Id="rId19" Type="http://schemas.openxmlformats.org/officeDocument/2006/relationships/image" Target="../media/image16.wmf"/><Relationship Id="rId4" Type="http://schemas.openxmlformats.org/officeDocument/2006/relationships/image" Target="../media/image4.jpeg"/><Relationship Id="rId9" Type="http://schemas.openxmlformats.org/officeDocument/2006/relationships/image" Target="../media/image220.png"/><Relationship Id="rId22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8" Type="http://schemas.openxmlformats.org/officeDocument/2006/relationships/image" Target="../media/image45.png"/><Relationship Id="rId3" Type="http://schemas.openxmlformats.org/officeDocument/2006/relationships/image" Target="../media/image3.gif"/><Relationship Id="rId21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20" Type="http://schemas.openxmlformats.org/officeDocument/2006/relationships/oleObject" Target="../embeddings/oleObject19.bin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.png"/><Relationship Id="rId11" Type="http://schemas.openxmlformats.org/officeDocument/2006/relationships/image" Target="../media/image33.png"/><Relationship Id="rId24" Type="http://schemas.openxmlformats.org/officeDocument/2006/relationships/image" Target="../media/image20.emf"/><Relationship Id="rId5" Type="http://schemas.openxmlformats.org/officeDocument/2006/relationships/image" Target="../media/image5.png"/><Relationship Id="rId23" Type="http://schemas.openxmlformats.org/officeDocument/2006/relationships/image" Target="../media/image40.png"/><Relationship Id="rId10" Type="http://schemas.openxmlformats.org/officeDocument/2006/relationships/image" Target="../media/image51.png"/><Relationship Id="rId19" Type="http://schemas.openxmlformats.org/officeDocument/2006/relationships/image" Target="../media/image44.png"/><Relationship Id="rId4" Type="http://schemas.openxmlformats.org/officeDocument/2006/relationships/image" Target="../media/image4.jpeg"/><Relationship Id="rId9" Type="http://schemas.openxmlformats.org/officeDocument/2006/relationships/image" Target="../media/image42.png"/><Relationship Id="rId22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8" Type="http://schemas.openxmlformats.org/officeDocument/2006/relationships/image" Target="../media/image48.png"/><Relationship Id="rId3" Type="http://schemas.openxmlformats.org/officeDocument/2006/relationships/image" Target="../media/image3.gif"/><Relationship Id="rId21" Type="http://schemas.openxmlformats.org/officeDocument/2006/relationships/slide" Target="slide2.xml"/><Relationship Id="rId17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00.png"/><Relationship Id="rId20" Type="http://schemas.openxmlformats.org/officeDocument/2006/relationships/image" Target="../media/image16.w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.png"/><Relationship Id="rId11" Type="http://schemas.openxmlformats.org/officeDocument/2006/relationships/image" Target="../media/image39.png"/><Relationship Id="rId5" Type="http://schemas.openxmlformats.org/officeDocument/2006/relationships/image" Target="../media/image5.png"/><Relationship Id="rId23" Type="http://schemas.openxmlformats.org/officeDocument/2006/relationships/image" Target="../media/image21.emf"/><Relationship Id="rId10" Type="http://schemas.openxmlformats.org/officeDocument/2006/relationships/image" Target="../media/image59.png"/><Relationship Id="rId19" Type="http://schemas.openxmlformats.org/officeDocument/2006/relationships/oleObject" Target="../embeddings/oleObject20.bin"/><Relationship Id="rId4" Type="http://schemas.openxmlformats.org/officeDocument/2006/relationships/image" Target="../media/image4.jpeg"/><Relationship Id="rId22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oleObject" Target="../embeddings/oleObject21.bin"/><Relationship Id="rId18" Type="http://schemas.openxmlformats.org/officeDocument/2006/relationships/image" Target="../media/image501.png"/><Relationship Id="rId3" Type="http://schemas.openxmlformats.org/officeDocument/2006/relationships/image" Target="../media/image3.gif"/><Relationship Id="rId7" Type="http://schemas.openxmlformats.org/officeDocument/2006/relationships/image" Target="../media/image64.png"/><Relationship Id="rId12" Type="http://schemas.openxmlformats.org/officeDocument/2006/relationships/image" Target="../media/image50.png"/><Relationship Id="rId17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6.w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7.png"/><Relationship Id="rId11" Type="http://schemas.openxmlformats.org/officeDocument/2006/relationships/image" Target="../media/image68.png"/><Relationship Id="rId5" Type="http://schemas.openxmlformats.org/officeDocument/2006/relationships/image" Target="../media/image5.png"/><Relationship Id="rId15" Type="http://schemas.openxmlformats.org/officeDocument/2006/relationships/oleObject" Target="../embeddings/oleObject22.bin"/><Relationship Id="rId10" Type="http://schemas.openxmlformats.org/officeDocument/2006/relationships/image" Target="../media/image67.png"/><Relationship Id="rId4" Type="http://schemas.openxmlformats.org/officeDocument/2006/relationships/image" Target="../media/image4.jpeg"/><Relationship Id="rId9" Type="http://schemas.openxmlformats.org/officeDocument/2006/relationships/image" Target="../media/image66.png"/><Relationship Id="rId14" Type="http://schemas.openxmlformats.org/officeDocument/2006/relationships/image" Target="../media/image22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3.gif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microsoft.com/office/2007/relationships/diagramDrawing" Target="../diagrams/drawing1.xml"/><Relationship Id="rId5" Type="http://schemas.openxmlformats.org/officeDocument/2006/relationships/image" Target="../media/image5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4.jpeg"/><Relationship Id="rId9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3.gif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3.gif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slide" Target="slide2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0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image" Target="../media/image3.gif"/><Relationship Id="rId7" Type="http://schemas.openxmlformats.org/officeDocument/2006/relationships/image" Target="../media/image50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10" Type="http://schemas.openxmlformats.org/officeDocument/2006/relationships/slide" Target="slide2.xml"/><Relationship Id="rId4" Type="http://schemas.openxmlformats.org/officeDocument/2006/relationships/image" Target="../media/image4.jpeg"/><Relationship Id="rId9" Type="http://schemas.openxmlformats.org/officeDocument/2006/relationships/image" Target="../media/image16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image" Target="../media/image3.gif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10" Type="http://schemas.openxmlformats.org/officeDocument/2006/relationships/slide" Target="slide2.xml"/><Relationship Id="rId4" Type="http://schemas.openxmlformats.org/officeDocument/2006/relationships/image" Target="../media/image4.jpeg"/><Relationship Id="rId9" Type="http://schemas.openxmlformats.org/officeDocument/2006/relationships/image" Target="../media/image16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image" Target="../media/image3.gif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10" Type="http://schemas.openxmlformats.org/officeDocument/2006/relationships/slide" Target="slide2.xml"/><Relationship Id="rId4" Type="http://schemas.openxmlformats.org/officeDocument/2006/relationships/image" Target="../media/image4.jpeg"/><Relationship Id="rId9" Type="http://schemas.openxmlformats.org/officeDocument/2006/relationships/image" Target="../media/image16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3.gif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3.em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4.em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5.em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8.wmf"/><Relationship Id="rId4" Type="http://schemas.openxmlformats.org/officeDocument/2006/relationships/image" Target="../media/image3.gif"/><Relationship Id="rId9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3.gif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7.png"/><Relationship Id="rId11" Type="http://schemas.openxmlformats.org/officeDocument/2006/relationships/slide" Target="slide2.xml"/><Relationship Id="rId5" Type="http://schemas.openxmlformats.org/officeDocument/2006/relationships/image" Target="../media/image5.png"/><Relationship Id="rId10" Type="http://schemas.openxmlformats.org/officeDocument/2006/relationships/image" Target="../media/image530.png"/><Relationship Id="rId4" Type="http://schemas.openxmlformats.org/officeDocument/2006/relationships/image" Target="../media/image4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5.png"/><Relationship Id="rId11" Type="http://schemas.openxmlformats.org/officeDocument/2006/relationships/image" Target="../media/image26.wmf"/><Relationship Id="rId5" Type="http://schemas.openxmlformats.org/officeDocument/2006/relationships/image" Target="../media/image4.jpeg"/><Relationship Id="rId10" Type="http://schemas.openxmlformats.org/officeDocument/2006/relationships/oleObject" Target="../embeddings/oleObject30.bin"/><Relationship Id="rId4" Type="http://schemas.openxmlformats.org/officeDocument/2006/relationships/image" Target="../media/image3.gif"/><Relationship Id="rId9" Type="http://schemas.openxmlformats.org/officeDocument/2006/relationships/slide" Target="slide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oleObject" Target="../embeddings/oleObject31.bin"/><Relationship Id="rId18" Type="http://schemas.openxmlformats.org/officeDocument/2006/relationships/image" Target="../media/image28.e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.png"/><Relationship Id="rId12" Type="http://schemas.openxmlformats.org/officeDocument/2006/relationships/image" Target="../media/image55.png"/><Relationship Id="rId17" Type="http://schemas.openxmlformats.org/officeDocument/2006/relationships/image" Target="../media/image54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4.jpeg"/><Relationship Id="rId11" Type="http://schemas.openxmlformats.org/officeDocument/2006/relationships/image" Target="../media/image54.png"/><Relationship Id="rId5" Type="http://schemas.openxmlformats.org/officeDocument/2006/relationships/image" Target="../media/image3.gif"/><Relationship Id="rId10" Type="http://schemas.openxmlformats.org/officeDocument/2006/relationships/image" Target="../media/image60.png"/><Relationship Id="rId4" Type="http://schemas.openxmlformats.org/officeDocument/2006/relationships/slide" Target="slide2.xml"/><Relationship Id="rId9" Type="http://schemas.openxmlformats.org/officeDocument/2006/relationships/image" Target="../media/image58.png"/><Relationship Id="rId14" Type="http://schemas.openxmlformats.org/officeDocument/2006/relationships/image" Target="../media/image27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oleObject" Target="../embeddings/oleObject32.bin"/><Relationship Id="rId18" Type="http://schemas.openxmlformats.org/officeDocument/2006/relationships/image" Target="../media/image56.png"/><Relationship Id="rId3" Type="http://schemas.openxmlformats.org/officeDocument/2006/relationships/notesSlide" Target="../notesSlides/notesSlide7.xml"/><Relationship Id="rId21" Type="http://schemas.openxmlformats.org/officeDocument/2006/relationships/image" Target="../media/image29.emf"/><Relationship Id="rId7" Type="http://schemas.openxmlformats.org/officeDocument/2006/relationships/image" Target="../media/image5.png"/><Relationship Id="rId12" Type="http://schemas.openxmlformats.org/officeDocument/2006/relationships/image" Target="../media/image310.png"/><Relationship Id="rId2" Type="http://schemas.openxmlformats.org/officeDocument/2006/relationships/slideLayout" Target="../slideLayouts/slideLayout2.xml"/><Relationship Id="rId20" Type="http://schemas.openxmlformats.org/officeDocument/2006/relationships/image" Target="../media/image610.png"/><Relationship Id="rId1" Type="http://schemas.openxmlformats.org/officeDocument/2006/relationships/vmlDrawing" Target="../drawings/vmlDrawing27.vml"/><Relationship Id="rId6" Type="http://schemas.openxmlformats.org/officeDocument/2006/relationships/image" Target="../media/image4.jpeg"/><Relationship Id="rId11" Type="http://schemas.openxmlformats.org/officeDocument/2006/relationships/image" Target="../media/image63.png"/><Relationship Id="rId5" Type="http://schemas.openxmlformats.org/officeDocument/2006/relationships/image" Target="../media/image3.gif"/><Relationship Id="rId10" Type="http://schemas.openxmlformats.org/officeDocument/2006/relationships/image" Target="../media/image62.png"/><Relationship Id="rId19" Type="http://schemas.openxmlformats.org/officeDocument/2006/relationships/image" Target="../media/image550.png"/><Relationship Id="rId4" Type="http://schemas.openxmlformats.org/officeDocument/2006/relationships/slide" Target="slide2.xml"/><Relationship Id="rId9" Type="http://schemas.openxmlformats.org/officeDocument/2006/relationships/image" Target="../media/image61.png"/><Relationship Id="rId14" Type="http://schemas.openxmlformats.org/officeDocument/2006/relationships/image" Target="../media/image27.wmf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9.png"/><Relationship Id="rId18" Type="http://schemas.openxmlformats.org/officeDocument/2006/relationships/image" Target="../media/image611.png"/><Relationship Id="rId3" Type="http://schemas.openxmlformats.org/officeDocument/2006/relationships/slide" Target="slide2.xml"/><Relationship Id="rId21" Type="http://schemas.openxmlformats.org/officeDocument/2006/relationships/image" Target="../media/image30.emf"/><Relationship Id="rId7" Type="http://schemas.openxmlformats.org/officeDocument/2006/relationships/image" Target="../media/image7.png"/><Relationship Id="rId12" Type="http://schemas.openxmlformats.org/officeDocument/2006/relationships/image" Target="../media/image74.png"/><Relationship Id="rId2" Type="http://schemas.openxmlformats.org/officeDocument/2006/relationships/notesSlide" Target="../notesSlides/notesSlide8.xml"/><Relationship Id="rId20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61.png"/><Relationship Id="rId5" Type="http://schemas.openxmlformats.org/officeDocument/2006/relationships/image" Target="../media/image4.jpeg"/><Relationship Id="rId10" Type="http://schemas.openxmlformats.org/officeDocument/2006/relationships/image" Target="../media/image58.png"/><Relationship Id="rId19" Type="http://schemas.openxmlformats.org/officeDocument/2006/relationships/image" Target="../media/image70.png"/><Relationship Id="rId4" Type="http://schemas.openxmlformats.org/officeDocument/2006/relationships/image" Target="../media/image3.gif"/><Relationship Id="rId22" Type="http://schemas.openxmlformats.org/officeDocument/2006/relationships/image" Target="../media/image31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0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5.png"/><Relationship Id="rId11" Type="http://schemas.openxmlformats.org/officeDocument/2006/relationships/slide" Target="slide2.xml"/><Relationship Id="rId5" Type="http://schemas.openxmlformats.org/officeDocument/2006/relationships/image" Target="../media/image4.jpeg"/><Relationship Id="rId10" Type="http://schemas.openxmlformats.org/officeDocument/2006/relationships/image" Target="../media/image27.wmf"/><Relationship Id="rId4" Type="http://schemas.openxmlformats.org/officeDocument/2006/relationships/image" Target="../media/image3.gif"/><Relationship Id="rId9" Type="http://schemas.openxmlformats.org/officeDocument/2006/relationships/oleObject" Target="../embeddings/oleObject33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3.gif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slide" Target="slide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3.gif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slide" Target="slide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3.gif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slide" Target="slide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oleObject" Target="../embeddings/oleObject3.bin"/><Relationship Id="rId3" Type="http://schemas.openxmlformats.org/officeDocument/2006/relationships/image" Target="../media/image3.gif"/><Relationship Id="rId7" Type="http://schemas.openxmlformats.org/officeDocument/2006/relationships/image" Target="../media/image11.png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11" Type="http://schemas.openxmlformats.org/officeDocument/2006/relationships/oleObject" Target="../embeddings/oleObject2.bin"/><Relationship Id="rId5" Type="http://schemas.openxmlformats.org/officeDocument/2006/relationships/image" Target="../media/image5.png"/><Relationship Id="rId15" Type="http://schemas.openxmlformats.org/officeDocument/2006/relationships/slide" Target="slide2.xml"/><Relationship Id="rId10" Type="http://schemas.openxmlformats.org/officeDocument/2006/relationships/image" Target="../media/image14.png"/><Relationship Id="rId4" Type="http://schemas.openxmlformats.org/officeDocument/2006/relationships/image" Target="../media/image4.jpeg"/><Relationship Id="rId9" Type="http://schemas.openxmlformats.org/officeDocument/2006/relationships/image" Target="../media/image13.png"/><Relationship Id="rId14" Type="http://schemas.openxmlformats.org/officeDocument/2006/relationships/image" Target="../media/image10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hyperlink" Target="file:///C:\Users\Edgar\Desktop\Presentaciones%20Rigideces%20MD\MENU%20RIGIDECES.pptx#-1,2,Contenido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slide" Target="slide2.xml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png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.e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png"/><Relationship Id="rId11" Type="http://schemas.openxmlformats.org/officeDocument/2006/relationships/oleObject" Target="../embeddings/oleObject5.bin"/><Relationship Id="rId5" Type="http://schemas.openxmlformats.org/officeDocument/2006/relationships/image" Target="../media/image4.jpeg"/><Relationship Id="rId15" Type="http://schemas.openxmlformats.org/officeDocument/2006/relationships/image" Target="../media/image18.png"/><Relationship Id="rId10" Type="http://schemas.openxmlformats.org/officeDocument/2006/relationships/image" Target="../media/image9.wmf"/><Relationship Id="rId4" Type="http://schemas.openxmlformats.org/officeDocument/2006/relationships/image" Target="../media/image3.gif"/><Relationship Id="rId9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3.gif"/><Relationship Id="rId7" Type="http://schemas.openxmlformats.org/officeDocument/2006/relationships/oleObject" Target="../embeddings/oleObject6.bin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png"/><Relationship Id="rId11" Type="http://schemas.openxmlformats.org/officeDocument/2006/relationships/slide" Target="slide2.xml"/><Relationship Id="rId5" Type="http://schemas.openxmlformats.org/officeDocument/2006/relationships/image" Target="../media/image5.png"/><Relationship Id="rId10" Type="http://schemas.openxmlformats.org/officeDocument/2006/relationships/image" Target="../media/image9.wmf"/><Relationship Id="rId4" Type="http://schemas.openxmlformats.org/officeDocument/2006/relationships/image" Target="../media/image4.jpeg"/><Relationship Id="rId9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3.gif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3.gif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3.gif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799360" y="2274435"/>
            <a:ext cx="8083624" cy="3418711"/>
          </a:xfrm>
        </p:spPr>
        <p:txBody>
          <a:bodyPr>
            <a:normAutofit fontScale="90000"/>
          </a:bodyPr>
          <a:lstStyle/>
          <a:p>
            <a:pPr algn="ctr"/>
            <a:r>
              <a:rPr lang="es-MX" sz="2800" b="1" dirty="0">
                <a:solidFill>
                  <a:schemeClr val="bg1"/>
                </a:solidFill>
              </a:rPr>
              <a:t>Análisis estructural avanzado</a:t>
            </a:r>
            <a:br>
              <a:rPr lang="es-MX" sz="2800" b="1" dirty="0">
                <a:solidFill>
                  <a:schemeClr val="bg1"/>
                </a:solidFill>
              </a:rPr>
            </a:br>
            <a:r>
              <a:rPr lang="es-MX" sz="2800" b="1" dirty="0">
                <a:solidFill>
                  <a:schemeClr val="bg1"/>
                </a:solidFill>
              </a:rPr>
              <a:t/>
            </a:r>
            <a:br>
              <a:rPr lang="es-MX" sz="2800" b="1" dirty="0">
                <a:solidFill>
                  <a:schemeClr val="bg1"/>
                </a:solidFill>
              </a:rPr>
            </a:br>
            <a:r>
              <a:rPr lang="es-ES" sz="2800" b="1" dirty="0">
                <a:solidFill>
                  <a:schemeClr val="bg1"/>
                </a:solidFill>
              </a:rPr>
              <a:t>INGENIERÍA CIVIL  </a:t>
            </a:r>
            <a:br>
              <a:rPr lang="es-ES" sz="2800" b="1" dirty="0">
                <a:solidFill>
                  <a:schemeClr val="bg1"/>
                </a:solidFill>
              </a:rPr>
            </a:br>
            <a:r>
              <a:rPr lang="es-ES" sz="2800" b="1" dirty="0">
                <a:solidFill>
                  <a:schemeClr val="bg1"/>
                </a:solidFill>
              </a:rPr>
              <a:t/>
            </a:r>
            <a:br>
              <a:rPr lang="es-ES" sz="2800" b="1" dirty="0">
                <a:solidFill>
                  <a:schemeClr val="bg1"/>
                </a:solidFill>
              </a:rPr>
            </a:br>
            <a:r>
              <a:rPr lang="es-ES" sz="2800" b="1" u="sng" dirty="0">
                <a:solidFill>
                  <a:schemeClr val="bg1"/>
                </a:solidFill>
              </a:rPr>
              <a:t>DOCENTE: </a:t>
            </a:r>
            <a:br>
              <a:rPr lang="es-ES" sz="2800" b="1" u="sng" dirty="0">
                <a:solidFill>
                  <a:schemeClr val="bg1"/>
                </a:solidFill>
              </a:rPr>
            </a:br>
            <a:r>
              <a:rPr lang="es-ES" sz="2800" dirty="0">
                <a:solidFill>
                  <a:schemeClr val="bg1"/>
                </a:solidFill>
              </a:rPr>
              <a:t>M.C. ANTONIO DANIEL MARTÍNEZ DIBENE</a:t>
            </a:r>
            <a:br>
              <a:rPr lang="es-ES" sz="2800" dirty="0">
                <a:solidFill>
                  <a:schemeClr val="bg1"/>
                </a:solidFill>
              </a:rPr>
            </a:br>
            <a:r>
              <a:rPr lang="es-ES" sz="2800" dirty="0">
                <a:solidFill>
                  <a:schemeClr val="bg1"/>
                </a:solidFill>
              </a:rPr>
              <a:t/>
            </a:r>
            <a:br>
              <a:rPr lang="es-ES" sz="2800" dirty="0">
                <a:solidFill>
                  <a:schemeClr val="bg1"/>
                </a:solidFill>
              </a:rPr>
            </a:br>
            <a:r>
              <a:rPr lang="es-ES" sz="2800" b="1" dirty="0">
                <a:solidFill>
                  <a:schemeClr val="bg1"/>
                </a:solidFill>
              </a:rPr>
              <a:t>UNIDAD III: </a:t>
            </a:r>
            <a:r>
              <a:rPr lang="es-ES" sz="2800" dirty="0">
                <a:solidFill>
                  <a:schemeClr val="bg1"/>
                </a:solidFill>
              </a:rPr>
              <a:t>RIGIDECES</a:t>
            </a:r>
            <a:br>
              <a:rPr lang="es-ES" sz="2800" dirty="0">
                <a:solidFill>
                  <a:schemeClr val="bg1"/>
                </a:solidFill>
              </a:rPr>
            </a:br>
            <a:r>
              <a:rPr lang="es-ES" sz="2800" dirty="0">
                <a:solidFill>
                  <a:schemeClr val="bg1"/>
                </a:solidFill>
              </a:rPr>
              <a:t/>
            </a:r>
            <a:br>
              <a:rPr lang="es-ES" sz="2800" dirty="0">
                <a:solidFill>
                  <a:schemeClr val="bg1"/>
                </a:solidFill>
              </a:rPr>
            </a:br>
            <a:r>
              <a:rPr lang="es-ES" sz="2800" b="1" dirty="0">
                <a:solidFill>
                  <a:schemeClr val="bg1"/>
                </a:solidFill>
              </a:rPr>
              <a:t>TEMA: </a:t>
            </a:r>
            <a:r>
              <a:rPr lang="es-ES" sz="2800" b="1" u="sng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ARMADURAS</a:t>
            </a:r>
            <a:endParaRPr lang="es-MX" sz="2800" b="1" u="sng" cap="none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" name="Picture 2" descr="http://www.itlp.edu.mx/carreras/carreras.files/civi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8275" y="58992"/>
            <a:ext cx="1294617" cy="983682"/>
          </a:xfrm>
          <a:prstGeom prst="rect">
            <a:avLst/>
          </a:prstGeom>
          <a:noFill/>
        </p:spPr>
      </p:pic>
      <p:sp>
        <p:nvSpPr>
          <p:cNvPr id="11" name="CuadroTexto 10"/>
          <p:cNvSpPr txBox="1"/>
          <p:nvPr/>
        </p:nvSpPr>
        <p:spPr>
          <a:xfrm>
            <a:off x="2135560" y="396343"/>
            <a:ext cx="7689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600" b="1" dirty="0">
                <a:solidFill>
                  <a:schemeClr val="bg1"/>
                </a:solidFill>
              </a:rPr>
              <a:t>INSTITUTO TECNOLÒGICO DE LA PAZ </a:t>
            </a:r>
          </a:p>
        </p:txBody>
      </p:sp>
      <p:pic>
        <p:nvPicPr>
          <p:cNvPr id="12" name="Picture 2" descr="C:\Users\TYSON\Documents\a Obras varias\A TRABAJOS 2013\7.- JULIO\Albercas\8.- Alberca Familiar 2\PDF\MD LOG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6" y="184050"/>
            <a:ext cx="1647589" cy="85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12 Imagen" descr="logotec-new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275" y="5733256"/>
            <a:ext cx="1231276" cy="890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9456" y="1877587"/>
            <a:ext cx="4102018" cy="42157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5 Imagen" descr="lobos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87" y="5733256"/>
            <a:ext cx="1192385" cy="1002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F54D2E2-4751-499B-BE8E-440F2C3DF017}" type="slidenum">
              <a:rPr lang="es-MX" smtClean="0"/>
              <a:t>10</a:t>
            </a:fld>
            <a:r>
              <a:rPr lang="es-MX" dirty="0"/>
              <a:t>/41</a:t>
            </a:r>
          </a:p>
        </p:txBody>
      </p:sp>
      <p:sp>
        <p:nvSpPr>
          <p:cNvPr id="9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97124" y="6434435"/>
            <a:ext cx="4032448" cy="23200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M.C. ANTONIO DANIEL MARTINEZ DIBENE</a:t>
            </a:r>
          </a:p>
        </p:txBody>
      </p:sp>
      <p:pic>
        <p:nvPicPr>
          <p:cNvPr id="10" name="Picture 2" descr="http://www.itlp.edu.mx/carreras/carreras.files/civi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8275" y="58992"/>
            <a:ext cx="1294617" cy="983682"/>
          </a:xfrm>
          <a:prstGeom prst="rect">
            <a:avLst/>
          </a:prstGeom>
          <a:noFill/>
        </p:spPr>
      </p:pic>
      <p:pic>
        <p:nvPicPr>
          <p:cNvPr id="11" name="Picture 2" descr="C:\Users\TYSON\Documents\a Obras varias\A TRABAJOS 2013\7.- JULIO\Albercas\8.- Alberca Familiar 2\PDF\MD LOG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6" y="184050"/>
            <a:ext cx="1647589" cy="85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2 Imagen" descr="logotec-new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275" y="5733256"/>
            <a:ext cx="1231276" cy="890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5 Imagen" descr="lobos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87" y="5733256"/>
            <a:ext cx="1192385" cy="1002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upo 13"/>
          <p:cNvGrpSpPr/>
          <p:nvPr/>
        </p:nvGrpSpPr>
        <p:grpSpPr>
          <a:xfrm>
            <a:off x="3087592" y="2046506"/>
            <a:ext cx="9272749" cy="1950379"/>
            <a:chOff x="2062587" y="1044833"/>
            <a:chExt cx="9272749" cy="1950379"/>
          </a:xfrm>
        </p:grpSpPr>
        <p:sp>
          <p:nvSpPr>
            <p:cNvPr id="15" name="40 CuadroTexto"/>
            <p:cNvSpPr txBox="1"/>
            <p:nvPr/>
          </p:nvSpPr>
          <p:spPr>
            <a:xfrm>
              <a:off x="2062587" y="1376741"/>
              <a:ext cx="7457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dirty="0"/>
                <a:t>∆D1=</a:t>
              </a:r>
            </a:p>
          </p:txBody>
        </p:sp>
        <p:sp>
          <p:nvSpPr>
            <p:cNvPr id="16" name="44 Rectángulo"/>
            <p:cNvSpPr/>
            <p:nvPr/>
          </p:nvSpPr>
          <p:spPr>
            <a:xfrm>
              <a:off x="2646609" y="1178239"/>
              <a:ext cx="242744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sz="1600" dirty="0">
                  <a:latin typeface="Comic Sans MS" panose="030F0702030302020204" pitchFamily="66" charset="0"/>
                </a:rPr>
                <a:t>    </a:t>
              </a:r>
              <a:r>
                <a:rPr lang="es-MX" sz="1600" dirty="0"/>
                <a:t>0         </a:t>
              </a:r>
              <a:r>
                <a:rPr lang="es-MX" sz="1600" dirty="0" smtClean="0"/>
                <a:t>0.096     0.0169                                   </a:t>
              </a:r>
              <a:endParaRPr lang="es-MX" sz="1600" dirty="0">
                <a:solidFill>
                  <a:srgbClr val="FF0000"/>
                </a:solidFill>
              </a:endParaRPr>
            </a:p>
            <a:p>
              <a:r>
                <a:rPr lang="es-MX" sz="1600" dirty="0"/>
                <a:t>   -3        </a:t>
              </a:r>
              <a:r>
                <a:rPr lang="es-MX" sz="1600" dirty="0" smtClean="0"/>
                <a:t>0.128      0.022                                                        </a:t>
              </a:r>
              <a:endParaRPr lang="es-MX" sz="1600" dirty="0">
                <a:solidFill>
                  <a:srgbClr val="FF0000"/>
                </a:solidFill>
              </a:endParaRPr>
            </a:p>
            <a:p>
              <a:r>
                <a:rPr lang="es-MX" sz="1600" dirty="0"/>
                <a:t>    0        </a:t>
              </a:r>
              <a:r>
                <a:rPr lang="es-MX" sz="1600" dirty="0" smtClean="0"/>
                <a:t>0.022     0.1289</a:t>
              </a:r>
              <a:endParaRPr lang="es-MX" sz="1600" dirty="0"/>
            </a:p>
          </p:txBody>
        </p:sp>
        <p:sp>
          <p:nvSpPr>
            <p:cNvPr id="17" name="45 Rectángulo"/>
            <p:cNvSpPr/>
            <p:nvPr/>
          </p:nvSpPr>
          <p:spPr>
            <a:xfrm>
              <a:off x="4849840" y="1180165"/>
              <a:ext cx="153633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sz="1600" dirty="0"/>
                <a:t>    0      </a:t>
              </a:r>
              <a:r>
                <a:rPr lang="es-MX" sz="1600" dirty="0" smtClean="0"/>
                <a:t>0.096                                        </a:t>
              </a:r>
              <a:endParaRPr lang="es-MX" sz="1600" dirty="0">
                <a:solidFill>
                  <a:srgbClr val="FF0000"/>
                </a:solidFill>
              </a:endParaRPr>
            </a:p>
            <a:p>
              <a:r>
                <a:rPr lang="es-MX" sz="1600" dirty="0"/>
                <a:t>   -3     </a:t>
              </a:r>
              <a:r>
                <a:rPr lang="es-MX" sz="1600" dirty="0" smtClean="0"/>
                <a:t>0.128                                                              </a:t>
              </a:r>
              <a:endParaRPr lang="es-MX" sz="1600" dirty="0">
                <a:solidFill>
                  <a:srgbClr val="FF0000"/>
                </a:solidFill>
              </a:endParaRPr>
            </a:p>
            <a:p>
              <a:r>
                <a:rPr lang="es-MX" sz="1600" dirty="0"/>
                <a:t>    0     </a:t>
              </a:r>
              <a:r>
                <a:rPr lang="es-MX" sz="1600" dirty="0" smtClean="0"/>
                <a:t>0.022     </a:t>
              </a:r>
              <a:endParaRPr lang="es-MX" sz="1600" dirty="0"/>
            </a:p>
          </p:txBody>
        </p:sp>
        <p:sp>
          <p:nvSpPr>
            <p:cNvPr id="18" name="46 Corchetes"/>
            <p:cNvSpPr/>
            <p:nvPr/>
          </p:nvSpPr>
          <p:spPr>
            <a:xfrm>
              <a:off x="2866425" y="1079478"/>
              <a:ext cx="2124304" cy="1016504"/>
            </a:xfrm>
            <a:prstGeom prst="bracketPair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9" name="47 Corchetes"/>
            <p:cNvSpPr/>
            <p:nvPr/>
          </p:nvSpPr>
          <p:spPr>
            <a:xfrm>
              <a:off x="5020878" y="1087411"/>
              <a:ext cx="1098719" cy="1016504"/>
            </a:xfrm>
            <a:prstGeom prst="bracketPair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0" name="48 CuadroTexto"/>
            <p:cNvSpPr txBox="1"/>
            <p:nvPr/>
          </p:nvSpPr>
          <p:spPr>
            <a:xfrm>
              <a:off x="6171743" y="1191804"/>
              <a:ext cx="516359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600" dirty="0"/>
                <a:t>= (</a:t>
              </a:r>
              <a:r>
                <a:rPr lang="es-MX" sz="1600" dirty="0" smtClean="0"/>
                <a:t>0*0.128*0.1289</a:t>
              </a:r>
              <a:r>
                <a:rPr lang="es-MX" sz="1600" dirty="0"/>
                <a:t>)+(</a:t>
              </a:r>
              <a:r>
                <a:rPr lang="es-MX" sz="1600" dirty="0" smtClean="0"/>
                <a:t>0.096*0.022*0</a:t>
              </a:r>
              <a:r>
                <a:rPr lang="es-MX" sz="1600" dirty="0"/>
                <a:t>)+(</a:t>
              </a:r>
              <a:r>
                <a:rPr lang="es-MX" sz="1600" dirty="0" smtClean="0"/>
                <a:t>0.0169*-3*0.022)</a:t>
              </a:r>
              <a:endParaRPr lang="es-MX" sz="1600" dirty="0"/>
            </a:p>
            <a:p>
              <a:r>
                <a:rPr lang="es-MX" sz="1600" dirty="0"/>
                <a:t>-(</a:t>
              </a:r>
              <a:r>
                <a:rPr lang="es-MX" sz="1600" dirty="0" smtClean="0"/>
                <a:t>0*0.128*0.0169)-(0.022*0.022*0</a:t>
              </a:r>
              <a:r>
                <a:rPr lang="es-MX" sz="1600" dirty="0"/>
                <a:t>)-(</a:t>
              </a:r>
              <a:r>
                <a:rPr lang="es-MX" sz="1600" dirty="0" smtClean="0"/>
                <a:t>0.1289</a:t>
              </a:r>
              <a:r>
                <a:rPr lang="es-MX" sz="1600" dirty="0"/>
                <a:t>*-</a:t>
              </a:r>
              <a:r>
                <a:rPr lang="es-MX" sz="1600" dirty="0" smtClean="0"/>
                <a:t>3*0.096)</a:t>
              </a:r>
              <a:endParaRPr lang="es-MX" sz="1600" dirty="0"/>
            </a:p>
            <a:p>
              <a:r>
                <a:rPr lang="es-MX" sz="1600" dirty="0"/>
                <a:t>     </a:t>
              </a:r>
              <a:r>
                <a:rPr lang="es-MX" sz="1600" b="1" dirty="0"/>
                <a:t>= </a:t>
              </a:r>
              <a:r>
                <a:rPr lang="es-MX" sz="1600" b="1" u="sng" dirty="0" smtClean="0"/>
                <a:t>0.0359</a:t>
              </a:r>
              <a:endParaRPr lang="es-MX" sz="1600" b="1" u="sng" dirty="0"/>
            </a:p>
          </p:txBody>
        </p:sp>
        <p:cxnSp>
          <p:nvCxnSpPr>
            <p:cNvPr id="21" name="49 Conector recto de flecha"/>
            <p:cNvCxnSpPr/>
            <p:nvPr/>
          </p:nvCxnSpPr>
          <p:spPr>
            <a:xfrm>
              <a:off x="2646609" y="1178239"/>
              <a:ext cx="2611569" cy="87399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50 Conector recto de flecha"/>
            <p:cNvCxnSpPr/>
            <p:nvPr/>
          </p:nvCxnSpPr>
          <p:spPr>
            <a:xfrm>
              <a:off x="3106181" y="1110573"/>
              <a:ext cx="2611569" cy="87399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51 Conector recto de flecha"/>
            <p:cNvCxnSpPr/>
            <p:nvPr/>
          </p:nvCxnSpPr>
          <p:spPr>
            <a:xfrm>
              <a:off x="3791849" y="1044833"/>
              <a:ext cx="2611569" cy="87399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52 Conector recto de flecha"/>
            <p:cNvCxnSpPr/>
            <p:nvPr/>
          </p:nvCxnSpPr>
          <p:spPr>
            <a:xfrm flipV="1">
              <a:off x="2734483" y="1081968"/>
              <a:ext cx="2555229" cy="87943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53 Conector recto de flecha"/>
            <p:cNvCxnSpPr/>
            <p:nvPr/>
          </p:nvCxnSpPr>
          <p:spPr>
            <a:xfrm flipV="1">
              <a:off x="3416843" y="1098934"/>
              <a:ext cx="2331056" cy="86903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54 Conector recto de flecha"/>
            <p:cNvCxnSpPr/>
            <p:nvPr/>
          </p:nvCxnSpPr>
          <p:spPr>
            <a:xfrm flipV="1">
              <a:off x="4364686" y="1206305"/>
              <a:ext cx="1951059" cy="71935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7" name="9 CuadroTexto"/>
            <p:cNvSpPr txBox="1"/>
            <p:nvPr/>
          </p:nvSpPr>
          <p:spPr>
            <a:xfrm>
              <a:off x="2115864" y="2348881"/>
              <a:ext cx="4360489" cy="6463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s-MX" dirty="0">
                  <a:solidFill>
                    <a:schemeClr val="tx1"/>
                  </a:solidFill>
                </a:rPr>
                <a:t>Por lo tanto:</a:t>
              </a:r>
            </a:p>
            <a:p>
              <a:r>
                <a:rPr lang="es-MX" dirty="0">
                  <a:solidFill>
                    <a:schemeClr val="tx1"/>
                  </a:solidFill>
                </a:rPr>
                <a:t> </a:t>
              </a:r>
              <a:r>
                <a:rPr lang="es-MX" b="1" dirty="0">
                  <a:solidFill>
                    <a:schemeClr val="tx1"/>
                  </a:solidFill>
                </a:rPr>
                <a:t>D1</a:t>
              </a:r>
              <a:r>
                <a:rPr lang="es-MX" dirty="0">
                  <a:solidFill>
                    <a:schemeClr val="tx1"/>
                  </a:solidFill>
                </a:rPr>
                <a:t>= ∆D1/∆D= </a:t>
              </a:r>
              <a:r>
                <a:rPr lang="es-MX" dirty="0" smtClean="0">
                  <a:solidFill>
                    <a:schemeClr val="tx1"/>
                  </a:solidFill>
                </a:rPr>
                <a:t>0.0359/0.00533=</a:t>
              </a:r>
              <a:r>
                <a:rPr lang="es-MX" b="1" dirty="0" smtClean="0">
                  <a:solidFill>
                    <a:schemeClr val="tx1"/>
                  </a:solidFill>
                </a:rPr>
                <a:t>6.73 </a:t>
              </a:r>
              <a:r>
                <a:rPr lang="es-MX" b="1" dirty="0">
                  <a:solidFill>
                    <a:schemeClr val="tx1"/>
                  </a:solidFill>
                </a:rPr>
                <a:t>/EA</a:t>
              </a:r>
            </a:p>
          </p:txBody>
        </p:sp>
      </p:grpSp>
      <p:grpSp>
        <p:nvGrpSpPr>
          <p:cNvPr id="28" name="Grupo 27"/>
          <p:cNvGrpSpPr/>
          <p:nvPr/>
        </p:nvGrpSpPr>
        <p:grpSpPr>
          <a:xfrm>
            <a:off x="2433708" y="4170005"/>
            <a:ext cx="9579184" cy="2196293"/>
            <a:chOff x="1705376" y="3156875"/>
            <a:chExt cx="9579184" cy="2196293"/>
          </a:xfrm>
        </p:grpSpPr>
        <p:cxnSp>
          <p:nvCxnSpPr>
            <p:cNvPr id="29" name="66 Conector recto de flecha"/>
            <p:cNvCxnSpPr/>
            <p:nvPr/>
          </p:nvCxnSpPr>
          <p:spPr>
            <a:xfrm flipV="1">
              <a:off x="2834293" y="3421867"/>
              <a:ext cx="2359349" cy="93717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30" name="Grupo 29"/>
            <p:cNvGrpSpPr/>
            <p:nvPr/>
          </p:nvGrpSpPr>
          <p:grpSpPr>
            <a:xfrm>
              <a:off x="1705376" y="3156875"/>
              <a:ext cx="9579184" cy="2196293"/>
              <a:chOff x="1705376" y="3156875"/>
              <a:chExt cx="9579184" cy="2196293"/>
            </a:xfrm>
          </p:grpSpPr>
          <p:sp>
            <p:nvSpPr>
              <p:cNvPr id="31" name="55 CuadroTexto"/>
              <p:cNvSpPr txBox="1"/>
              <p:nvPr/>
            </p:nvSpPr>
            <p:spPr>
              <a:xfrm>
                <a:off x="1892760" y="3712231"/>
                <a:ext cx="7457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dirty="0"/>
                  <a:t>∆D2=</a:t>
                </a:r>
              </a:p>
            </p:txBody>
          </p:sp>
          <p:sp>
            <p:nvSpPr>
              <p:cNvPr id="32" name="58 CuadroTexto"/>
              <p:cNvSpPr txBox="1"/>
              <p:nvPr/>
            </p:nvSpPr>
            <p:spPr>
              <a:xfrm>
                <a:off x="1705376" y="3156875"/>
                <a:ext cx="54585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1200" dirty="0"/>
                  <a:t>PARA:</a:t>
                </a:r>
              </a:p>
            </p:txBody>
          </p:sp>
          <p:sp>
            <p:nvSpPr>
              <p:cNvPr id="33" name="59 Rectángulo"/>
              <p:cNvSpPr/>
              <p:nvPr/>
            </p:nvSpPr>
            <p:spPr>
              <a:xfrm>
                <a:off x="2772483" y="3521333"/>
                <a:ext cx="248569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MX" sz="1600" dirty="0"/>
                  <a:t>0.423       0       0.0212                                   </a:t>
                </a:r>
                <a:endParaRPr lang="es-MX" sz="1600" dirty="0">
                  <a:solidFill>
                    <a:srgbClr val="FF0000"/>
                  </a:solidFill>
                </a:endParaRPr>
              </a:p>
              <a:p>
                <a:r>
                  <a:rPr lang="es-MX" sz="1600" dirty="0"/>
                  <a:t>0.012       -3      0.028                                                        </a:t>
                </a:r>
                <a:endParaRPr lang="es-MX" sz="1600" dirty="0">
                  <a:solidFill>
                    <a:srgbClr val="FF0000"/>
                  </a:solidFill>
                </a:endParaRPr>
              </a:p>
              <a:p>
                <a:r>
                  <a:rPr lang="es-MX" sz="1600" dirty="0"/>
                  <a:t>0.0212      0       0.129</a:t>
                </a:r>
              </a:p>
            </p:txBody>
          </p:sp>
          <p:sp>
            <p:nvSpPr>
              <p:cNvPr id="34" name="60 Rectángulo"/>
              <p:cNvSpPr/>
              <p:nvPr/>
            </p:nvSpPr>
            <p:spPr>
              <a:xfrm>
                <a:off x="4878119" y="3521333"/>
                <a:ext cx="139545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MX" sz="1600" dirty="0"/>
                  <a:t>0.423       0                                          </a:t>
                </a:r>
                <a:endParaRPr lang="es-MX" sz="1600" dirty="0">
                  <a:solidFill>
                    <a:srgbClr val="FF0000"/>
                  </a:solidFill>
                </a:endParaRPr>
              </a:p>
              <a:p>
                <a:r>
                  <a:rPr lang="es-MX" sz="1600" dirty="0"/>
                  <a:t>0.012       -3                                                              </a:t>
                </a:r>
                <a:endParaRPr lang="es-MX" sz="1600" dirty="0">
                  <a:solidFill>
                    <a:srgbClr val="FF0000"/>
                  </a:solidFill>
                </a:endParaRPr>
              </a:p>
              <a:p>
                <a:r>
                  <a:rPr lang="es-MX" sz="1600" dirty="0"/>
                  <a:t>0.0212      0       </a:t>
                </a:r>
              </a:p>
            </p:txBody>
          </p:sp>
          <p:sp>
            <p:nvSpPr>
              <p:cNvPr id="35" name="61 Corchetes"/>
              <p:cNvSpPr/>
              <p:nvPr/>
            </p:nvSpPr>
            <p:spPr>
              <a:xfrm>
                <a:off x="2734905" y="3428579"/>
                <a:ext cx="2173195" cy="1016504"/>
              </a:xfrm>
              <a:prstGeom prst="bracketPair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6" name="62 Corchetes"/>
              <p:cNvSpPr/>
              <p:nvPr/>
            </p:nvSpPr>
            <p:spPr>
              <a:xfrm>
                <a:off x="4933460" y="3400297"/>
                <a:ext cx="1200223" cy="1016504"/>
              </a:xfrm>
              <a:prstGeom prst="bracketPair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cxnSp>
            <p:nvCxnSpPr>
              <p:cNvPr id="37" name="63 Conector recto de flecha"/>
              <p:cNvCxnSpPr/>
              <p:nvPr/>
            </p:nvCxnSpPr>
            <p:spPr>
              <a:xfrm>
                <a:off x="2709545" y="3521333"/>
                <a:ext cx="2452563" cy="87086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64 Conector recto de flecha"/>
              <p:cNvCxnSpPr>
                <a:endCxn id="34" idx="2"/>
              </p:cNvCxnSpPr>
              <p:nvPr/>
            </p:nvCxnSpPr>
            <p:spPr>
              <a:xfrm>
                <a:off x="3386310" y="3557912"/>
                <a:ext cx="2189539" cy="79441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65 Conector recto de flecha"/>
              <p:cNvCxnSpPr/>
              <p:nvPr/>
            </p:nvCxnSpPr>
            <p:spPr>
              <a:xfrm>
                <a:off x="3872728" y="3452287"/>
                <a:ext cx="2391036" cy="88016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67 Conector recto de flecha"/>
              <p:cNvCxnSpPr/>
              <p:nvPr/>
            </p:nvCxnSpPr>
            <p:spPr>
              <a:xfrm flipV="1">
                <a:off x="3732833" y="3421867"/>
                <a:ext cx="2071955" cy="83428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1" name="68 Conector recto de flecha"/>
              <p:cNvCxnSpPr/>
              <p:nvPr/>
            </p:nvCxnSpPr>
            <p:spPr>
              <a:xfrm flipV="1">
                <a:off x="4315895" y="3445040"/>
                <a:ext cx="2087912" cy="90729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2" name="73 CuadroTexto"/>
              <p:cNvSpPr txBox="1"/>
              <p:nvPr/>
            </p:nvSpPr>
            <p:spPr>
              <a:xfrm>
                <a:off x="6120967" y="3594568"/>
                <a:ext cx="516359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1600" dirty="0"/>
                  <a:t>= (0.423*-3*0.129)+(0*0.028*0.0212)+(0.0212*0.012*0)</a:t>
                </a:r>
              </a:p>
              <a:p>
                <a:r>
                  <a:rPr lang="es-MX" sz="1600" dirty="0"/>
                  <a:t>-(0.0212*-3*0.0212)-(0*0.028*0.423)-(0.129*0.012*0)</a:t>
                </a:r>
              </a:p>
              <a:p>
                <a:r>
                  <a:rPr lang="es-MX" sz="1600" b="1" u="sng" dirty="0"/>
                  <a:t>=-0.162</a:t>
                </a:r>
              </a:p>
            </p:txBody>
          </p:sp>
          <p:sp>
            <p:nvSpPr>
              <p:cNvPr id="43" name="74 CuadroTexto"/>
              <p:cNvSpPr txBox="1"/>
              <p:nvPr/>
            </p:nvSpPr>
            <p:spPr>
              <a:xfrm>
                <a:off x="2021328" y="4581129"/>
                <a:ext cx="4870244" cy="64633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s-MX" dirty="0">
                    <a:solidFill>
                      <a:schemeClr val="tx1"/>
                    </a:solidFill>
                  </a:rPr>
                  <a:t>Por lo tanto:</a:t>
                </a:r>
              </a:p>
              <a:p>
                <a:r>
                  <a:rPr lang="es-MX" dirty="0">
                    <a:solidFill>
                      <a:schemeClr val="tx1"/>
                    </a:solidFill>
                  </a:rPr>
                  <a:t> </a:t>
                </a:r>
                <a:r>
                  <a:rPr lang="es-MX" b="1" dirty="0">
                    <a:solidFill>
                      <a:schemeClr val="tx1"/>
                    </a:solidFill>
                  </a:rPr>
                  <a:t>D2</a:t>
                </a:r>
                <a:r>
                  <a:rPr lang="es-MX" dirty="0">
                    <a:solidFill>
                      <a:schemeClr val="tx1"/>
                    </a:solidFill>
                  </a:rPr>
                  <a:t>= ∆D2/∆D= -0.162/0.00832=</a:t>
                </a:r>
                <a:r>
                  <a:rPr lang="es-MX" b="1" dirty="0">
                    <a:solidFill>
                      <a:schemeClr val="tx1"/>
                    </a:solidFill>
                  </a:rPr>
                  <a:t>-19.47115 /EA</a:t>
                </a:r>
              </a:p>
            </p:txBody>
          </p:sp>
          <p:cxnSp>
            <p:nvCxnSpPr>
              <p:cNvPr id="44" name="27 Conector recto de flecha"/>
              <p:cNvCxnSpPr/>
              <p:nvPr/>
            </p:nvCxnSpPr>
            <p:spPr>
              <a:xfrm>
                <a:off x="9260810" y="4596214"/>
                <a:ext cx="0" cy="756954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45" name="42 CuadroTexto"/>
          <p:cNvSpPr txBox="1"/>
          <p:nvPr/>
        </p:nvSpPr>
        <p:spPr>
          <a:xfrm>
            <a:off x="4001762" y="486877"/>
            <a:ext cx="4593191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2800" dirty="0">
                <a:solidFill>
                  <a:schemeClr val="tx1"/>
                </a:solidFill>
              </a:rPr>
              <a:t>Sistema de ecuaciones de 3x3.</a:t>
            </a:r>
            <a:endParaRPr lang="es-MX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47" name="Objeto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0595670"/>
              </p:ext>
            </p:extLst>
          </p:nvPr>
        </p:nvGraphicFramePr>
        <p:xfrm>
          <a:off x="-2314321" y="1503689"/>
          <a:ext cx="8157632" cy="307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AutoCAD Drawing" r:id="rId7" imgW="11773080" imgH="4438800" progId="AutoCAD.Drawing.18">
                  <p:embed/>
                </p:oleObj>
              </mc:Choice>
              <mc:Fallback>
                <p:oleObj name="AutoCAD Drawing" r:id="rId7" imgW="11773080" imgH="4438800" progId="AutoCAD.Drawing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-2314321" y="1503689"/>
                        <a:ext cx="8157632" cy="3075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CuadroTexto 48"/>
          <p:cNvSpPr txBox="1"/>
          <p:nvPr/>
        </p:nvSpPr>
        <p:spPr>
          <a:xfrm>
            <a:off x="4978264" y="45550"/>
            <a:ext cx="3102068" cy="307777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x-none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ARMADURA CON APOYO INCLINADO</a:t>
            </a:r>
          </a:p>
        </p:txBody>
      </p:sp>
      <p:sp>
        <p:nvSpPr>
          <p:cNvPr id="46" name="Botón de acción: Inicio 45">
            <a:hlinkClick r:id="rId9" action="ppaction://hlinksldjump" highlightClick="1"/>
          </p:cNvPr>
          <p:cNvSpPr/>
          <p:nvPr/>
        </p:nvSpPr>
        <p:spPr>
          <a:xfrm>
            <a:off x="9111804" y="6181285"/>
            <a:ext cx="504056" cy="48515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9962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F54D2E2-4751-499B-BE8E-440F2C3DF017}" type="slidenum">
              <a:rPr lang="es-MX" smtClean="0"/>
              <a:t>11</a:t>
            </a:fld>
            <a:r>
              <a:rPr lang="es-MX" dirty="0"/>
              <a:t>/41</a:t>
            </a:r>
          </a:p>
        </p:txBody>
      </p:sp>
      <p:sp>
        <p:nvSpPr>
          <p:cNvPr id="9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97124" y="6434435"/>
            <a:ext cx="4032448" cy="23200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M.C. ANTONIO DANIEL MARTINEZ DIBENE</a:t>
            </a:r>
          </a:p>
        </p:txBody>
      </p:sp>
      <p:pic>
        <p:nvPicPr>
          <p:cNvPr id="10" name="Picture 2" descr="http://www.itlp.edu.mx/carreras/carreras.files/civi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8275" y="58992"/>
            <a:ext cx="1294617" cy="983682"/>
          </a:xfrm>
          <a:prstGeom prst="rect">
            <a:avLst/>
          </a:prstGeom>
          <a:noFill/>
        </p:spPr>
      </p:pic>
      <p:pic>
        <p:nvPicPr>
          <p:cNvPr id="11" name="Picture 2" descr="C:\Users\TYSON\Documents\a Obras varias\A TRABAJOS 2013\7.- JULIO\Albercas\8.- Alberca Familiar 2\PDF\MD LOGO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6" y="184050"/>
            <a:ext cx="1647589" cy="85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2 Imagen" descr="logotec-new2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275" y="5733256"/>
            <a:ext cx="1231276" cy="890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5 Imagen" descr="lobos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87" y="5733256"/>
            <a:ext cx="1192385" cy="1002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upo 13"/>
          <p:cNvGrpSpPr/>
          <p:nvPr/>
        </p:nvGrpSpPr>
        <p:grpSpPr>
          <a:xfrm>
            <a:off x="3910581" y="2410981"/>
            <a:ext cx="8029938" cy="1953967"/>
            <a:chOff x="2015546" y="1041245"/>
            <a:chExt cx="8029938" cy="1953967"/>
          </a:xfrm>
        </p:grpSpPr>
        <p:sp>
          <p:nvSpPr>
            <p:cNvPr id="15" name="40 CuadroTexto"/>
            <p:cNvSpPr txBox="1"/>
            <p:nvPr/>
          </p:nvSpPr>
          <p:spPr>
            <a:xfrm>
              <a:off x="2015546" y="1387831"/>
              <a:ext cx="7457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dirty="0"/>
                <a:t>∆D3=</a:t>
              </a:r>
            </a:p>
          </p:txBody>
        </p:sp>
        <p:sp>
          <p:nvSpPr>
            <p:cNvPr id="16" name="41 Rectángulo"/>
            <p:cNvSpPr/>
            <p:nvPr/>
          </p:nvSpPr>
          <p:spPr>
            <a:xfrm>
              <a:off x="2844349" y="1196752"/>
              <a:ext cx="239395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sz="1600" dirty="0"/>
                <a:t>0.423      0.012         0                                   </a:t>
              </a:r>
              <a:endParaRPr lang="es-MX" sz="1600" dirty="0">
                <a:solidFill>
                  <a:srgbClr val="FF0000"/>
                </a:solidFill>
              </a:endParaRPr>
            </a:p>
            <a:p>
              <a:r>
                <a:rPr lang="es-MX" sz="1600" dirty="0"/>
                <a:t>0.012      0.160         -3                                                        </a:t>
              </a:r>
              <a:endParaRPr lang="es-MX" sz="1600" dirty="0">
                <a:solidFill>
                  <a:srgbClr val="FF0000"/>
                </a:solidFill>
              </a:endParaRPr>
            </a:p>
            <a:p>
              <a:r>
                <a:rPr lang="es-MX" sz="1600" dirty="0"/>
                <a:t>0.0212     0.028         0</a:t>
              </a:r>
            </a:p>
          </p:txBody>
        </p:sp>
        <p:sp>
          <p:nvSpPr>
            <p:cNvPr id="17" name="42 Corchetes"/>
            <p:cNvSpPr/>
            <p:nvPr/>
          </p:nvSpPr>
          <p:spPr>
            <a:xfrm>
              <a:off x="2757525" y="1041245"/>
              <a:ext cx="2230407" cy="1016504"/>
            </a:xfrm>
            <a:prstGeom prst="bracketPair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8" name="43 Rectángulo"/>
            <p:cNvSpPr/>
            <p:nvPr/>
          </p:nvSpPr>
          <p:spPr>
            <a:xfrm>
              <a:off x="4987932" y="1196752"/>
              <a:ext cx="197216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sz="1600" dirty="0"/>
                <a:t>0.423      0.012                                            </a:t>
              </a:r>
              <a:endParaRPr lang="es-MX" sz="1600" dirty="0">
                <a:solidFill>
                  <a:srgbClr val="FF0000"/>
                </a:solidFill>
              </a:endParaRPr>
            </a:p>
            <a:p>
              <a:r>
                <a:rPr lang="es-MX" sz="1600" dirty="0"/>
                <a:t>0.012      0.160                                                                 </a:t>
              </a:r>
              <a:endParaRPr lang="es-MX" sz="1600" dirty="0">
                <a:solidFill>
                  <a:srgbClr val="FF0000"/>
                </a:solidFill>
              </a:endParaRPr>
            </a:p>
            <a:p>
              <a:r>
                <a:rPr lang="es-MX" sz="1600" dirty="0"/>
                <a:t>0.0212     0.028       </a:t>
              </a:r>
            </a:p>
          </p:txBody>
        </p:sp>
        <p:sp>
          <p:nvSpPr>
            <p:cNvPr id="19" name="56 Corchetes"/>
            <p:cNvSpPr/>
            <p:nvPr/>
          </p:nvSpPr>
          <p:spPr>
            <a:xfrm>
              <a:off x="5018438" y="1041245"/>
              <a:ext cx="1437603" cy="1016504"/>
            </a:xfrm>
            <a:prstGeom prst="bracketPair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cxnSp>
          <p:nvCxnSpPr>
            <p:cNvPr id="20" name="57 Conector recto de flecha"/>
            <p:cNvCxnSpPr/>
            <p:nvPr/>
          </p:nvCxnSpPr>
          <p:spPr>
            <a:xfrm>
              <a:off x="2646608" y="1178240"/>
              <a:ext cx="2681696" cy="84950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69 Conector recto de flecha"/>
            <p:cNvCxnSpPr/>
            <p:nvPr/>
          </p:nvCxnSpPr>
          <p:spPr>
            <a:xfrm flipV="1">
              <a:off x="2875689" y="1135448"/>
              <a:ext cx="2331269" cy="69346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70 Conector recto de flecha"/>
            <p:cNvCxnSpPr/>
            <p:nvPr/>
          </p:nvCxnSpPr>
          <p:spPr>
            <a:xfrm flipV="1">
              <a:off x="3621116" y="1178240"/>
              <a:ext cx="2116123" cy="7119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71 Conector recto de flecha"/>
            <p:cNvCxnSpPr/>
            <p:nvPr/>
          </p:nvCxnSpPr>
          <p:spPr>
            <a:xfrm flipV="1">
              <a:off x="4263387" y="1178239"/>
              <a:ext cx="2331269" cy="69346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72 Conector recto de flecha"/>
            <p:cNvCxnSpPr>
              <a:endCxn id="18" idx="2"/>
            </p:cNvCxnSpPr>
            <p:nvPr/>
          </p:nvCxnSpPr>
          <p:spPr>
            <a:xfrm>
              <a:off x="3286135" y="1131110"/>
              <a:ext cx="2687880" cy="89663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75 Conector recto de flecha"/>
            <p:cNvCxnSpPr/>
            <p:nvPr/>
          </p:nvCxnSpPr>
          <p:spPr>
            <a:xfrm>
              <a:off x="4263386" y="1196753"/>
              <a:ext cx="2331270" cy="83099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76 CuadroTexto"/>
            <p:cNvSpPr txBox="1"/>
            <p:nvPr/>
          </p:nvSpPr>
          <p:spPr>
            <a:xfrm>
              <a:off x="6456040" y="1260956"/>
              <a:ext cx="3589444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600" dirty="0"/>
                <a:t>=(0.012*-3*0.0212)-(0.028*-3*0.423)=</a:t>
              </a:r>
            </a:p>
            <a:p>
              <a:r>
                <a:rPr lang="es-MX" sz="1600" dirty="0"/>
                <a:t> </a:t>
              </a:r>
              <a:r>
                <a:rPr lang="es-MX" b="1" dirty="0"/>
                <a:t>0.0348</a:t>
              </a:r>
            </a:p>
          </p:txBody>
        </p:sp>
        <p:sp>
          <p:nvSpPr>
            <p:cNvPr id="27" name="77 CuadroTexto"/>
            <p:cNvSpPr txBox="1"/>
            <p:nvPr/>
          </p:nvSpPr>
          <p:spPr>
            <a:xfrm>
              <a:off x="2115865" y="2348881"/>
              <a:ext cx="4668266" cy="6463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s-MX" dirty="0">
                  <a:solidFill>
                    <a:schemeClr val="tx1"/>
                  </a:solidFill>
                </a:rPr>
                <a:t>Por lo tanto:</a:t>
              </a:r>
            </a:p>
            <a:p>
              <a:r>
                <a:rPr lang="es-MX" dirty="0">
                  <a:solidFill>
                    <a:schemeClr val="tx1"/>
                  </a:solidFill>
                </a:rPr>
                <a:t> </a:t>
              </a:r>
              <a:r>
                <a:rPr lang="es-MX" b="1" dirty="0">
                  <a:solidFill>
                    <a:schemeClr val="tx1"/>
                  </a:solidFill>
                </a:rPr>
                <a:t>D3</a:t>
              </a:r>
              <a:r>
                <a:rPr lang="es-MX" dirty="0">
                  <a:solidFill>
                    <a:schemeClr val="tx1"/>
                  </a:solidFill>
                </a:rPr>
                <a:t>= ∆D3/∆D= 0.0348/0.00832= </a:t>
              </a:r>
              <a:r>
                <a:rPr lang="es-MX" b="1" dirty="0">
                  <a:solidFill>
                    <a:schemeClr val="tx1"/>
                  </a:solidFill>
                </a:rPr>
                <a:t>4.1827 /EA</a:t>
              </a:r>
            </a:p>
          </p:txBody>
        </p:sp>
      </p:grpSp>
      <p:sp>
        <p:nvSpPr>
          <p:cNvPr id="28" name="42 CuadroTexto"/>
          <p:cNvSpPr txBox="1"/>
          <p:nvPr/>
        </p:nvSpPr>
        <p:spPr>
          <a:xfrm>
            <a:off x="3910581" y="519822"/>
            <a:ext cx="4707415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2800" dirty="0">
                <a:solidFill>
                  <a:schemeClr val="tx1"/>
                </a:solidFill>
              </a:rPr>
              <a:t>Sistema de ecuaciones de 3x3.</a:t>
            </a:r>
            <a:endParaRPr lang="es-MX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31" name="Objeto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9948305"/>
              </p:ext>
            </p:extLst>
          </p:nvPr>
        </p:nvGraphicFramePr>
        <p:xfrm>
          <a:off x="-2537689" y="1772816"/>
          <a:ext cx="9420656" cy="3551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AutoCAD Drawing" r:id="rId8" imgW="11773080" imgH="4438800" progId="AutoCAD.Drawing.18">
                  <p:embed/>
                </p:oleObj>
              </mc:Choice>
              <mc:Fallback>
                <p:oleObj name="AutoCAD Drawing" r:id="rId8" imgW="11773080" imgH="4438800" progId="AutoCAD.Drawing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-2537689" y="1772816"/>
                        <a:ext cx="9420656" cy="35518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CuadroTexto 32"/>
          <p:cNvSpPr txBox="1"/>
          <p:nvPr/>
        </p:nvSpPr>
        <p:spPr>
          <a:xfrm>
            <a:off x="4978264" y="45550"/>
            <a:ext cx="3102068" cy="307777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x-none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ARMADURA CON APOYO INCLINADO</a:t>
            </a:r>
          </a:p>
        </p:txBody>
      </p:sp>
      <p:sp>
        <p:nvSpPr>
          <p:cNvPr id="30" name="Botón de acción: Inicio 29">
            <a:hlinkClick r:id="rId10" action="ppaction://hlinksldjump" highlightClick="1"/>
          </p:cNvPr>
          <p:cNvSpPr/>
          <p:nvPr/>
        </p:nvSpPr>
        <p:spPr>
          <a:xfrm>
            <a:off x="9111804" y="6181285"/>
            <a:ext cx="504056" cy="48515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6950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F54D2E2-4751-499B-BE8E-440F2C3DF017}" type="slidenum">
              <a:rPr lang="es-MX" smtClean="0"/>
              <a:t>12</a:t>
            </a:fld>
            <a:r>
              <a:rPr lang="es-MX" dirty="0"/>
              <a:t>/41</a:t>
            </a:r>
          </a:p>
        </p:txBody>
      </p:sp>
      <p:sp>
        <p:nvSpPr>
          <p:cNvPr id="9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97124" y="6434435"/>
            <a:ext cx="4032448" cy="23200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M.C. ANTONIO DANIEL MARTINEZ DIBENE</a:t>
            </a:r>
          </a:p>
        </p:txBody>
      </p:sp>
      <p:pic>
        <p:nvPicPr>
          <p:cNvPr id="10" name="Picture 2" descr="http://www.itlp.edu.mx/carreras/carreras.files/civi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8275" y="58992"/>
            <a:ext cx="1294617" cy="983682"/>
          </a:xfrm>
          <a:prstGeom prst="rect">
            <a:avLst/>
          </a:prstGeom>
          <a:noFill/>
        </p:spPr>
      </p:pic>
      <p:pic>
        <p:nvPicPr>
          <p:cNvPr id="11" name="Picture 2" descr="C:\Users\TYSON\Documents\a Obras varias\A TRABAJOS 2013\7.- JULIO\Albercas\8.- Alberca Familiar 2\PDF\MD LOG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6" y="184050"/>
            <a:ext cx="1647589" cy="85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2 Imagen" descr="logotec-new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275" y="5733256"/>
            <a:ext cx="1231276" cy="890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5 Imagen" descr="lobos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87" y="5733256"/>
            <a:ext cx="1192385" cy="1002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42 CuadroTexto"/>
          <p:cNvSpPr txBox="1"/>
          <p:nvPr/>
        </p:nvSpPr>
        <p:spPr>
          <a:xfrm>
            <a:off x="5365994" y="457051"/>
            <a:ext cx="1796589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2800" dirty="0">
                <a:solidFill>
                  <a:schemeClr val="tx1"/>
                </a:solidFill>
              </a:rPr>
              <a:t>Resultados.</a:t>
            </a:r>
            <a:endParaRPr lang="es-MX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4007768" y="1910327"/>
            <a:ext cx="7751069" cy="2031897"/>
            <a:chOff x="2046469" y="1568474"/>
            <a:chExt cx="7751069" cy="2031897"/>
          </a:xfrm>
        </p:grpSpPr>
        <p:sp>
          <p:nvSpPr>
            <p:cNvPr id="16" name="25 Corchetes"/>
            <p:cNvSpPr/>
            <p:nvPr/>
          </p:nvSpPr>
          <p:spPr>
            <a:xfrm>
              <a:off x="8830607" y="1873404"/>
              <a:ext cx="803031" cy="1520894"/>
            </a:xfrm>
            <a:prstGeom prst="bracketPair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grpSp>
          <p:nvGrpSpPr>
            <p:cNvPr id="17" name="Grupo 16"/>
            <p:cNvGrpSpPr/>
            <p:nvPr/>
          </p:nvGrpSpPr>
          <p:grpSpPr>
            <a:xfrm>
              <a:off x="2046469" y="1568474"/>
              <a:ext cx="7751069" cy="2031897"/>
              <a:chOff x="2019066" y="1285151"/>
              <a:chExt cx="7751069" cy="2031897"/>
            </a:xfrm>
          </p:grpSpPr>
          <p:sp>
            <p:nvSpPr>
              <p:cNvPr id="18" name="16 CuadroTexto"/>
              <p:cNvSpPr txBox="1"/>
              <p:nvPr/>
            </p:nvSpPr>
            <p:spPr>
              <a:xfrm>
                <a:off x="3370143" y="1285151"/>
                <a:ext cx="5433061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 </a:t>
                </a:r>
                <a:r>
                  <a:rPr lang="es-MX" sz="1600" dirty="0">
                    <a:solidFill>
                      <a:srgbClr val="FF0000"/>
                    </a:solidFill>
                  </a:rPr>
                  <a:t>1             2            3                4              5            6     </a:t>
                </a:r>
              </a:p>
              <a:p>
                <a:r>
                  <a:rPr lang="es-MX" sz="1600" dirty="0"/>
                  <a:t>0.423      0.012     0.0212       0.1485     -0.333      0          </a:t>
                </a:r>
                <a:r>
                  <a:rPr lang="es-MX" sz="1600" dirty="0">
                    <a:solidFill>
                      <a:srgbClr val="FF0000"/>
                    </a:solidFill>
                  </a:rPr>
                  <a:t>1</a:t>
                </a:r>
                <a:r>
                  <a:rPr lang="es-MX" sz="1600" dirty="0"/>
                  <a:t>                   </a:t>
                </a:r>
                <a:endParaRPr lang="es-MX" sz="1600" dirty="0">
                  <a:solidFill>
                    <a:srgbClr val="FF0000"/>
                  </a:solidFill>
                </a:endParaRPr>
              </a:p>
              <a:p>
                <a:r>
                  <a:rPr lang="es-MX" sz="1600" dirty="0"/>
                  <a:t>0.012      0.16        0.028         0.1979       0           0          </a:t>
                </a:r>
                <a:r>
                  <a:rPr lang="es-MX" sz="1600" dirty="0">
                    <a:solidFill>
                      <a:srgbClr val="FF0000"/>
                    </a:solidFill>
                  </a:rPr>
                  <a:t>2</a:t>
                </a:r>
                <a:r>
                  <a:rPr lang="es-MX" sz="1600" dirty="0"/>
                  <a:t>                    </a:t>
                </a:r>
                <a:endParaRPr lang="es-MX" sz="1600" dirty="0">
                  <a:solidFill>
                    <a:srgbClr val="FF0000"/>
                  </a:solidFill>
                </a:endParaRPr>
              </a:p>
              <a:p>
                <a:r>
                  <a:rPr lang="es-MX" sz="1600" dirty="0"/>
                  <a:t>0.0212    0.028      0.129       -0.09            0         0.176     </a:t>
                </a:r>
                <a:r>
                  <a:rPr lang="es-MX" sz="1600" dirty="0">
                    <a:solidFill>
                      <a:srgbClr val="FF0000"/>
                    </a:solidFill>
                  </a:rPr>
                  <a:t>3</a:t>
                </a:r>
              </a:p>
              <a:p>
                <a:r>
                  <a:rPr lang="es-MX" sz="1600" dirty="0"/>
                  <a:t>0.148     0.198     -0.09           0.370          0         -0.176   </a:t>
                </a:r>
                <a:r>
                  <a:rPr lang="es-MX" sz="1600" dirty="0">
                    <a:solidFill>
                      <a:srgbClr val="FF0000"/>
                    </a:solidFill>
                  </a:rPr>
                  <a:t>4</a:t>
                </a:r>
                <a:r>
                  <a:rPr lang="es-MX" sz="1600" dirty="0"/>
                  <a:t> </a:t>
                </a:r>
                <a:endParaRPr lang="es-MX" sz="1600" dirty="0">
                  <a:solidFill>
                    <a:srgbClr val="FF0000"/>
                  </a:solidFill>
                </a:endParaRPr>
              </a:p>
              <a:p>
                <a:r>
                  <a:rPr lang="es-MX" sz="1600" dirty="0"/>
                  <a:t>-0.333       0            0                0           0.333        0          </a:t>
                </a:r>
                <a:r>
                  <a:rPr lang="es-MX" sz="1600" dirty="0">
                    <a:solidFill>
                      <a:srgbClr val="FF0000"/>
                    </a:solidFill>
                  </a:rPr>
                  <a:t>5</a:t>
                </a:r>
              </a:p>
              <a:p>
                <a:r>
                  <a:rPr lang="es-MX" sz="1600" dirty="0"/>
                  <a:t>   0            0           0.176        -0.176         0          0.25      </a:t>
                </a:r>
                <a:r>
                  <a:rPr lang="es-MX" sz="1600" dirty="0">
                    <a:solidFill>
                      <a:srgbClr val="FF0000"/>
                    </a:solidFill>
                  </a:rPr>
                  <a:t>6</a:t>
                </a:r>
              </a:p>
            </p:txBody>
          </p:sp>
          <p:sp>
            <p:nvSpPr>
              <p:cNvPr id="19" name="21 Corchetes"/>
              <p:cNvSpPr/>
              <p:nvPr/>
            </p:nvSpPr>
            <p:spPr>
              <a:xfrm>
                <a:off x="3376454" y="1590081"/>
                <a:ext cx="4978454" cy="1510952"/>
              </a:xfrm>
              <a:prstGeom prst="bracketPair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0" name="22 CuadroTexto"/>
              <p:cNvSpPr txBox="1"/>
              <p:nvPr/>
            </p:nvSpPr>
            <p:spPr>
              <a:xfrm>
                <a:off x="2091489" y="1531944"/>
                <a:ext cx="1199367" cy="17851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1600" dirty="0"/>
                  <a:t>0    </a:t>
                </a:r>
                <a:endParaRPr lang="es-MX" sz="1600" dirty="0">
                  <a:solidFill>
                    <a:srgbClr val="FF0000"/>
                  </a:solidFill>
                </a:endParaRPr>
              </a:p>
              <a:p>
                <a:r>
                  <a:rPr lang="es-MX" sz="1600" dirty="0"/>
                  <a:t>-3   </a:t>
                </a:r>
                <a:endParaRPr lang="es-MX" sz="1600" dirty="0">
                  <a:solidFill>
                    <a:srgbClr val="FF0000"/>
                  </a:solidFill>
                </a:endParaRPr>
              </a:p>
              <a:p>
                <a:r>
                  <a:rPr lang="es-MX" sz="1600" dirty="0"/>
                  <a:t>0    </a:t>
                </a:r>
                <a:endParaRPr lang="es-MX" sz="1600" dirty="0">
                  <a:solidFill>
                    <a:srgbClr val="FF0000"/>
                  </a:solidFill>
                </a:endParaRPr>
              </a:p>
              <a:p>
                <a:r>
                  <a:rPr lang="es-MX" sz="1600" dirty="0"/>
                  <a:t>Q4    =   AE</a:t>
                </a:r>
              </a:p>
              <a:p>
                <a:r>
                  <a:rPr lang="es-MX" sz="1600" dirty="0"/>
                  <a:t>Q5</a:t>
                </a:r>
              </a:p>
              <a:p>
                <a:r>
                  <a:rPr lang="es-MX" sz="1600" dirty="0"/>
                  <a:t>Q6</a:t>
                </a:r>
              </a:p>
              <a:p>
                <a:endParaRPr lang="es-MX" sz="1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21" name="24 CuadroTexto"/>
              <p:cNvSpPr txBox="1"/>
              <p:nvPr/>
            </p:nvSpPr>
            <p:spPr>
              <a:xfrm>
                <a:off x="8803204" y="1531944"/>
                <a:ext cx="966931" cy="17851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1600" dirty="0"/>
                  <a:t>0.3437   </a:t>
                </a:r>
                <a:endParaRPr lang="es-MX" sz="1600" dirty="0">
                  <a:solidFill>
                    <a:srgbClr val="FF0000"/>
                  </a:solidFill>
                </a:endParaRPr>
              </a:p>
              <a:p>
                <a:r>
                  <a:rPr lang="es-MX" sz="1600" dirty="0"/>
                  <a:t>-19.47  </a:t>
                </a:r>
                <a:endParaRPr lang="es-MX" sz="1600" dirty="0">
                  <a:solidFill>
                    <a:srgbClr val="FF0000"/>
                  </a:solidFill>
                </a:endParaRPr>
              </a:p>
              <a:p>
                <a:r>
                  <a:rPr lang="es-MX" sz="1600" dirty="0"/>
                  <a:t>4.1827   </a:t>
                </a:r>
                <a:endParaRPr lang="es-MX" sz="1600" dirty="0">
                  <a:solidFill>
                    <a:srgbClr val="FF0000"/>
                  </a:solidFill>
                </a:endParaRPr>
              </a:p>
              <a:p>
                <a:r>
                  <a:rPr lang="es-MX" sz="1600" dirty="0"/>
                  <a:t>    0    </a:t>
                </a:r>
              </a:p>
              <a:p>
                <a:r>
                  <a:rPr lang="es-MX" sz="1600" dirty="0"/>
                  <a:t>    0</a:t>
                </a:r>
              </a:p>
              <a:p>
                <a:r>
                  <a:rPr lang="es-MX" sz="1600" dirty="0"/>
                  <a:t>    0</a:t>
                </a:r>
              </a:p>
              <a:p>
                <a:endParaRPr lang="es-MX" sz="1400" dirty="0">
                  <a:latin typeface="Comic Sans MS" panose="030F0702030302020204" pitchFamily="66" charset="0"/>
                </a:endParaRPr>
              </a:p>
            </p:txBody>
          </p:sp>
          <p:cxnSp>
            <p:nvCxnSpPr>
              <p:cNvPr id="22" name="26 Conector recto"/>
              <p:cNvCxnSpPr/>
              <p:nvPr/>
            </p:nvCxnSpPr>
            <p:spPr>
              <a:xfrm flipV="1">
                <a:off x="2019066" y="2303838"/>
                <a:ext cx="7587169" cy="4971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27 Conector recto"/>
              <p:cNvCxnSpPr/>
              <p:nvPr/>
            </p:nvCxnSpPr>
            <p:spPr>
              <a:xfrm flipV="1">
                <a:off x="5862189" y="2352646"/>
                <a:ext cx="2713" cy="758329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4" name="6 CuadroTexto"/>
          <p:cNvSpPr txBox="1"/>
          <p:nvPr/>
        </p:nvSpPr>
        <p:spPr>
          <a:xfrm>
            <a:off x="3735461" y="4147169"/>
            <a:ext cx="622157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Q4</a:t>
            </a:r>
            <a:r>
              <a:rPr lang="es-MX" dirty="0"/>
              <a:t>=(0.148*0.3437)-(0.198*-19.47)-(-0.09*4.1827)= </a:t>
            </a:r>
            <a:r>
              <a:rPr lang="es-MX" b="1" dirty="0"/>
              <a:t>4.28 KN</a:t>
            </a:r>
          </a:p>
          <a:p>
            <a:endParaRPr lang="es-MX" b="1" dirty="0"/>
          </a:p>
          <a:p>
            <a:r>
              <a:rPr lang="es-MX" b="1" dirty="0"/>
              <a:t>Q5</a:t>
            </a:r>
            <a:r>
              <a:rPr lang="es-MX" dirty="0"/>
              <a:t>=(-0.333*0.3437)= </a:t>
            </a:r>
            <a:r>
              <a:rPr lang="es-MX" b="1" dirty="0"/>
              <a:t>-0.1145 KN</a:t>
            </a:r>
          </a:p>
          <a:p>
            <a:endParaRPr lang="es-MX" b="1" dirty="0"/>
          </a:p>
          <a:p>
            <a:r>
              <a:rPr lang="es-MX" b="1" dirty="0"/>
              <a:t>Q6</a:t>
            </a:r>
            <a:r>
              <a:rPr lang="es-MX" dirty="0"/>
              <a:t>=(0.176*4.1827)= </a:t>
            </a:r>
            <a:r>
              <a:rPr lang="es-MX" b="1" dirty="0"/>
              <a:t>0.736 KN</a:t>
            </a:r>
          </a:p>
          <a:p>
            <a:endParaRPr lang="es-MX" b="1" dirty="0"/>
          </a:p>
          <a:p>
            <a:endParaRPr lang="es-MX" b="1" dirty="0"/>
          </a:p>
        </p:txBody>
      </p:sp>
      <p:sp>
        <p:nvSpPr>
          <p:cNvPr id="27" name="23 Corchetes"/>
          <p:cNvSpPr/>
          <p:nvPr/>
        </p:nvSpPr>
        <p:spPr>
          <a:xfrm>
            <a:off x="3916291" y="2242535"/>
            <a:ext cx="656559" cy="1372958"/>
          </a:xfrm>
          <a:prstGeom prst="bracketPair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25" name="Objeto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5602973"/>
              </p:ext>
            </p:extLst>
          </p:nvPr>
        </p:nvGraphicFramePr>
        <p:xfrm>
          <a:off x="-2887537" y="1661710"/>
          <a:ext cx="9217444" cy="34751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AutoCAD Drawing" r:id="rId7" imgW="11773080" imgH="4438800" progId="AutoCAD.Drawing.18">
                  <p:embed/>
                </p:oleObj>
              </mc:Choice>
              <mc:Fallback>
                <p:oleObj name="AutoCAD Drawing" r:id="rId7" imgW="11773080" imgH="4438800" progId="AutoCAD.Drawing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-2887537" y="1661710"/>
                        <a:ext cx="9217444" cy="34751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CuadroTexto 29"/>
          <p:cNvSpPr txBox="1"/>
          <p:nvPr/>
        </p:nvSpPr>
        <p:spPr>
          <a:xfrm>
            <a:off x="4978264" y="45550"/>
            <a:ext cx="3102068" cy="307777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x-none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ARMADURA CON APOYO INCLINADO</a:t>
            </a:r>
          </a:p>
        </p:txBody>
      </p:sp>
      <p:sp>
        <p:nvSpPr>
          <p:cNvPr id="2" name="Rectángulo 1"/>
          <p:cNvSpPr/>
          <p:nvPr/>
        </p:nvSpPr>
        <p:spPr>
          <a:xfrm>
            <a:off x="5365994" y="2929014"/>
            <a:ext cx="730006" cy="211954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Rectángulo 2"/>
          <p:cNvSpPr/>
          <p:nvPr/>
        </p:nvSpPr>
        <p:spPr>
          <a:xfrm>
            <a:off x="10761986" y="2169252"/>
            <a:ext cx="803031" cy="263768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ffectLst>
            <a:glow rad="1397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/>
          <p:cNvSpPr/>
          <p:nvPr/>
        </p:nvSpPr>
        <p:spPr>
          <a:xfrm>
            <a:off x="6194707" y="2929014"/>
            <a:ext cx="693382" cy="211954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/>
          <p:cNvSpPr/>
          <p:nvPr/>
        </p:nvSpPr>
        <p:spPr>
          <a:xfrm>
            <a:off x="10791906" y="2420888"/>
            <a:ext cx="803031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ángulo 6"/>
          <p:cNvSpPr/>
          <p:nvPr/>
        </p:nvSpPr>
        <p:spPr>
          <a:xfrm>
            <a:off x="7047861" y="2929014"/>
            <a:ext cx="704324" cy="211954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7"/>
          <p:cNvSpPr/>
          <p:nvPr/>
        </p:nvSpPr>
        <p:spPr>
          <a:xfrm>
            <a:off x="10791906" y="2708920"/>
            <a:ext cx="803031" cy="220094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1" name="Botón de acción: Inicio 30">
            <a:hlinkClick r:id="rId9" action="ppaction://hlinksldjump" highlightClick="1"/>
          </p:cNvPr>
          <p:cNvSpPr/>
          <p:nvPr/>
        </p:nvSpPr>
        <p:spPr>
          <a:xfrm>
            <a:off x="9840866" y="6093296"/>
            <a:ext cx="431598" cy="428702"/>
          </a:xfrm>
          <a:prstGeom prst="actionButtonHo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9211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F54D2E2-4751-499B-BE8E-440F2C3DF017}" type="slidenum">
              <a:rPr lang="es-MX" smtClean="0"/>
              <a:pPr/>
              <a:t>13</a:t>
            </a:fld>
            <a:r>
              <a:rPr lang="es-MX" dirty="0"/>
              <a:t>/41</a:t>
            </a:r>
          </a:p>
        </p:txBody>
      </p:sp>
      <p:sp>
        <p:nvSpPr>
          <p:cNvPr id="9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97124" y="6434435"/>
            <a:ext cx="4032448" cy="23200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M.C. ANTONIO DANIEL MARTINEZ DIBENE</a:t>
            </a:r>
          </a:p>
        </p:txBody>
      </p:sp>
      <p:pic>
        <p:nvPicPr>
          <p:cNvPr id="10" name="Picture 2" descr="http://www.itlp.edu.mx/carreras/carreras.files/civi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8275" y="58992"/>
            <a:ext cx="1294617" cy="983682"/>
          </a:xfrm>
          <a:prstGeom prst="rect">
            <a:avLst/>
          </a:prstGeom>
          <a:noFill/>
        </p:spPr>
      </p:pic>
      <p:pic>
        <p:nvPicPr>
          <p:cNvPr id="11" name="Picture 2" descr="C:\Users\TYSON\Documents\a Obras varias\A TRABAJOS 2013\7.- JULIO\Albercas\8.- Alberca Familiar 2\PDF\MD LOG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6" y="184050"/>
            <a:ext cx="1647589" cy="85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2 Imagen" descr="logotec-new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275" y="5733256"/>
            <a:ext cx="1231276" cy="890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5 Imagen" descr="lobos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87" y="5733256"/>
            <a:ext cx="1192385" cy="1002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721185" y="398449"/>
            <a:ext cx="8767303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MX" dirty="0">
                <a:solidFill>
                  <a:schemeClr val="tx1"/>
                </a:solidFill>
              </a:rPr>
              <a:t>Determine la matriz de rigidez K para la armadura y el desplazamiento vertical en la junta ② y la fuerza en el elemento. </a:t>
            </a:r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9590893" y="1700808"/>
            <a:ext cx="2254764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MX" dirty="0">
                <a:solidFill>
                  <a:schemeClr val="tx1"/>
                </a:solidFill>
              </a:rPr>
              <a:t>A= 0.0015 m2</a:t>
            </a:r>
          </a:p>
          <a:p>
            <a:r>
              <a:rPr lang="es-MX" dirty="0">
                <a:solidFill>
                  <a:schemeClr val="tx1"/>
                </a:solidFill>
              </a:rPr>
              <a:t>E= 200 </a:t>
            </a:r>
            <a:r>
              <a:rPr lang="es-MX" dirty="0" err="1">
                <a:solidFill>
                  <a:schemeClr val="tx1"/>
                </a:solidFill>
              </a:rPr>
              <a:t>GPa</a:t>
            </a:r>
            <a:r>
              <a:rPr lang="es-MX" dirty="0">
                <a:solidFill>
                  <a:schemeClr val="tx1"/>
                </a:solidFill>
              </a:rPr>
              <a:t> </a:t>
            </a:r>
          </a:p>
          <a:p>
            <a:r>
              <a:rPr lang="es-MX" dirty="0">
                <a:solidFill>
                  <a:schemeClr val="tx1"/>
                </a:solidFill>
              </a:rPr>
              <a:t>Para cada elemento. </a:t>
            </a:r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17" name="Botón de acción: Inicio 16">
            <a:hlinkClick r:id="rId7" action="ppaction://hlinksldjump" highlightClick="1"/>
          </p:cNvPr>
          <p:cNvSpPr/>
          <p:nvPr/>
        </p:nvSpPr>
        <p:spPr>
          <a:xfrm>
            <a:off x="9840866" y="6036843"/>
            <a:ext cx="504056" cy="48515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" name="CuadroTexto 17"/>
          <p:cNvSpPr txBox="1"/>
          <p:nvPr/>
        </p:nvSpPr>
        <p:spPr>
          <a:xfrm>
            <a:off x="4978264" y="45550"/>
            <a:ext cx="2769541" cy="307777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x-none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ARMADURA CON SEIS MIEMBROS</a:t>
            </a:r>
          </a:p>
        </p:txBody>
      </p:sp>
      <p:graphicFrame>
        <p:nvGraphicFramePr>
          <p:cNvPr id="14" name="Objeto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9623186"/>
              </p:ext>
            </p:extLst>
          </p:nvPr>
        </p:nvGraphicFramePr>
        <p:xfrm>
          <a:off x="73596" y="2003169"/>
          <a:ext cx="11772900" cy="417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AutoCAD Drawing" r:id="rId8" imgW="11773080" imgH="4172040" progId="AutoCAD.Drawing.18">
                  <p:embed/>
                </p:oleObj>
              </mc:Choice>
              <mc:Fallback>
                <p:oleObj name="AutoCAD Drawing" r:id="rId8" imgW="11773080" imgH="4172040" progId="AutoCAD.Drawing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3596" y="2003169"/>
                        <a:ext cx="11772900" cy="4171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Conector recto de flecha 4"/>
          <p:cNvCxnSpPr/>
          <p:nvPr/>
        </p:nvCxnSpPr>
        <p:spPr>
          <a:xfrm flipV="1">
            <a:off x="983432" y="1700808"/>
            <a:ext cx="0" cy="6480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>
            <a:off x="10746524" y="4581128"/>
            <a:ext cx="109913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/>
          <p:nvPr/>
        </p:nvCxnSpPr>
        <p:spPr>
          <a:xfrm flipV="1">
            <a:off x="6672064" y="1700808"/>
            <a:ext cx="0" cy="6480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/>
          <p:nvPr/>
        </p:nvCxnSpPr>
        <p:spPr>
          <a:xfrm>
            <a:off x="4367808" y="4581128"/>
            <a:ext cx="100811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2 CuadroTexto"/>
          <p:cNvSpPr txBox="1"/>
          <p:nvPr/>
        </p:nvSpPr>
        <p:spPr>
          <a:xfrm>
            <a:off x="549355" y="1920845"/>
            <a:ext cx="304474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MX" dirty="0">
                <a:latin typeface="+mj-lt"/>
              </a:rPr>
              <a:t>Y</a:t>
            </a:r>
            <a:endParaRPr lang="es-MX" dirty="0">
              <a:latin typeface="Comic Sans MS" panose="030F0702030302020204" pitchFamily="66" charset="0"/>
            </a:endParaRPr>
          </a:p>
        </p:txBody>
      </p:sp>
      <p:sp>
        <p:nvSpPr>
          <p:cNvPr id="22" name="2 CuadroTexto"/>
          <p:cNvSpPr txBox="1"/>
          <p:nvPr/>
        </p:nvSpPr>
        <p:spPr>
          <a:xfrm>
            <a:off x="5375920" y="4644557"/>
            <a:ext cx="255589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MX" dirty="0">
                <a:latin typeface="+mj-lt"/>
              </a:rPr>
              <a:t>X</a:t>
            </a:r>
            <a:endParaRPr lang="es-MX" dirty="0">
              <a:latin typeface="Comic Sans MS" panose="030F0702030302020204" pitchFamily="66" charset="0"/>
            </a:endParaRPr>
          </a:p>
        </p:txBody>
      </p:sp>
      <p:sp>
        <p:nvSpPr>
          <p:cNvPr id="23" name="2 CuadroTexto"/>
          <p:cNvSpPr txBox="1"/>
          <p:nvPr/>
        </p:nvSpPr>
        <p:spPr>
          <a:xfrm>
            <a:off x="6153212" y="1736179"/>
            <a:ext cx="346182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MX" dirty="0">
                <a:latin typeface="+mj-lt"/>
              </a:rPr>
              <a:t>Y</a:t>
            </a:r>
            <a:endParaRPr lang="es-MX" dirty="0">
              <a:latin typeface="Comic Sans MS" panose="030F0702030302020204" pitchFamily="66" charset="0"/>
            </a:endParaRPr>
          </a:p>
        </p:txBody>
      </p:sp>
      <p:sp>
        <p:nvSpPr>
          <p:cNvPr id="24" name="2 CuadroTexto"/>
          <p:cNvSpPr txBox="1"/>
          <p:nvPr/>
        </p:nvSpPr>
        <p:spPr>
          <a:xfrm>
            <a:off x="11693962" y="4676822"/>
            <a:ext cx="255589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MX" dirty="0">
                <a:latin typeface="+mj-lt"/>
              </a:rPr>
              <a:t>X</a:t>
            </a:r>
            <a:endParaRPr lang="es-MX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19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F54D2E2-4751-499B-BE8E-440F2C3DF017}" type="slidenum">
              <a:rPr lang="es-MX" smtClean="0"/>
              <a:pPr/>
              <a:t>14</a:t>
            </a:fld>
            <a:r>
              <a:rPr lang="es-MX" dirty="0"/>
              <a:t>/41</a:t>
            </a:r>
          </a:p>
        </p:txBody>
      </p:sp>
      <p:sp>
        <p:nvSpPr>
          <p:cNvPr id="9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97124" y="6434435"/>
            <a:ext cx="4032448" cy="23200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M.C. ANTONIO DANIEL MARTINEZ DIBENE</a:t>
            </a:r>
          </a:p>
        </p:txBody>
      </p:sp>
      <p:pic>
        <p:nvPicPr>
          <p:cNvPr id="10" name="Picture 2" descr="http://www.itlp.edu.mx/carreras/carreras.files/civi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8275" y="58992"/>
            <a:ext cx="1294617" cy="983682"/>
          </a:xfrm>
          <a:prstGeom prst="rect">
            <a:avLst/>
          </a:prstGeom>
          <a:noFill/>
        </p:spPr>
      </p:pic>
      <p:pic>
        <p:nvPicPr>
          <p:cNvPr id="11" name="Picture 2" descr="C:\Users\TYSON\Documents\a Obras varias\A TRABAJOS 2013\7.- JULIO\Albercas\8.- Alberca Familiar 2\PDF\MD LOG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6" y="184050"/>
            <a:ext cx="1647589" cy="85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2 Imagen" descr="logotec-new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275" y="5733256"/>
            <a:ext cx="1231276" cy="890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5 Imagen" descr="lobos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87" y="5733256"/>
            <a:ext cx="1192385" cy="1002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uadroTexto 13"/>
          <p:cNvSpPr txBox="1"/>
          <p:nvPr/>
        </p:nvSpPr>
        <p:spPr>
          <a:xfrm>
            <a:off x="3805169" y="1504671"/>
            <a:ext cx="4650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/>
              <a:t>El origen del sistema de las coordenadas globales empieza en el nudo 1. </a:t>
            </a:r>
          </a:p>
        </p:txBody>
      </p:sp>
      <p:sp>
        <p:nvSpPr>
          <p:cNvPr id="15" name="4 CuadroTexto"/>
          <p:cNvSpPr txBox="1"/>
          <p:nvPr/>
        </p:nvSpPr>
        <p:spPr>
          <a:xfrm>
            <a:off x="3568038" y="501116"/>
            <a:ext cx="5124288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MX" sz="2800" dirty="0">
                <a:solidFill>
                  <a:schemeClr val="tx1"/>
                </a:solidFill>
                <a:latin typeface="+mj-lt"/>
              </a:rPr>
              <a:t>Matriz de Rigidez del Miembro 1</a:t>
            </a:r>
            <a:r>
              <a:rPr lang="es-MX" sz="2000" dirty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7941431" y="3694043"/>
            <a:ext cx="42031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rgbClr val="FF0000"/>
                </a:solidFill>
              </a:rPr>
              <a:t>5                  6              7            8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Tabla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29852693"/>
                  </p:ext>
                </p:extLst>
              </p:nvPr>
            </p:nvGraphicFramePr>
            <p:xfrm>
              <a:off x="7680055" y="4032597"/>
              <a:ext cx="3489701" cy="16459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25414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0811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72338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045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400" dirty="0"/>
                            <a:t>150(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  <m:r>
                                <a:rPr lang="es-MX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s-MX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400" dirty="0"/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MX" sz="1400" dirty="0"/>
                            <a:t>-150(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  <m:r>
                                <a:rPr lang="es-MX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s-MX" sz="1400" dirty="0"/>
                        </a:p>
                        <a:p>
                          <a:pPr algn="ctr"/>
                          <a:endParaRPr lang="es-MX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400" dirty="0"/>
                            <a:t>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801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400" dirty="0"/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400" dirty="0"/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400" dirty="0"/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400" dirty="0"/>
                            <a:t>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0184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MX" sz="1400" dirty="0"/>
                            <a:t>-150(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  <m:r>
                                <a:rPr lang="es-MX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s-MX" sz="1400" dirty="0"/>
                        </a:p>
                        <a:p>
                          <a:pPr algn="ctr"/>
                          <a:endParaRPr lang="es-MX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400" dirty="0"/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MX" sz="1400" dirty="0"/>
                            <a:t>150(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  <m:r>
                                <a:rPr lang="es-MX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s-MX" sz="1400" dirty="0"/>
                        </a:p>
                        <a:p>
                          <a:pPr algn="ctr"/>
                          <a:endParaRPr lang="es-MX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400" dirty="0"/>
                            <a:t>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801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400" dirty="0"/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400" dirty="0"/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400" dirty="0"/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400" dirty="0"/>
                            <a:t>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Tabla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29852693"/>
                  </p:ext>
                </p:extLst>
              </p:nvPr>
            </p:nvGraphicFramePr>
            <p:xfrm>
              <a:off x="7680055" y="4032597"/>
              <a:ext cx="3489701" cy="16459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254147"/>
                    <a:gridCol w="504056"/>
                    <a:gridCol w="1008112"/>
                    <a:gridCol w="723386"/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anchor="ctr">
                        <a:blipFill rotWithShape="0">
                          <a:blip r:embed="rId7"/>
                          <a:stretch>
                            <a:fillRect r="-178641" b="-23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400" dirty="0" smtClean="0"/>
                            <a:t>0</a:t>
                          </a:r>
                          <a:endParaRPr lang="es-MX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anchor="ctr">
                        <a:blipFill rotWithShape="0">
                          <a:blip r:embed="rId7"/>
                          <a:stretch>
                            <a:fillRect l="-174096" r="-71687" b="-23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400" dirty="0" smtClean="0"/>
                            <a:t>0</a:t>
                          </a:r>
                          <a:endParaRPr lang="es-MX" sz="1400" dirty="0"/>
                        </a:p>
                      </a:txBody>
                      <a:tcPr anchor="ctr"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400" dirty="0" smtClean="0"/>
                            <a:t>0</a:t>
                          </a:r>
                          <a:endParaRPr lang="es-MX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400" dirty="0" smtClean="0"/>
                            <a:t>0</a:t>
                          </a:r>
                          <a:endParaRPr lang="es-MX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400" dirty="0" smtClean="0"/>
                            <a:t>0</a:t>
                          </a:r>
                          <a:endParaRPr lang="es-MX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400" dirty="0" smtClean="0"/>
                            <a:t>0</a:t>
                          </a:r>
                          <a:endParaRPr lang="es-MX" sz="1400" dirty="0"/>
                        </a:p>
                      </a:txBody>
                      <a:tcPr anchor="ctr"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anchor="ctr">
                        <a:blipFill rotWithShape="0">
                          <a:blip r:embed="rId7"/>
                          <a:stretch>
                            <a:fillRect t="-160000" r="-178641" b="-7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400" dirty="0" smtClean="0"/>
                            <a:t>0</a:t>
                          </a:r>
                          <a:endParaRPr lang="es-MX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anchor="ctr">
                        <a:blipFill rotWithShape="0">
                          <a:blip r:embed="rId7"/>
                          <a:stretch>
                            <a:fillRect l="-174096" t="-160000" r="-71687" b="-7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400" dirty="0" smtClean="0"/>
                            <a:t>0</a:t>
                          </a:r>
                          <a:endParaRPr lang="es-MX" sz="1400" dirty="0"/>
                        </a:p>
                      </a:txBody>
                      <a:tcPr anchor="ctr"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400" dirty="0" smtClean="0"/>
                            <a:t>0</a:t>
                          </a:r>
                          <a:endParaRPr lang="es-MX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400" dirty="0" smtClean="0"/>
                            <a:t>0</a:t>
                          </a:r>
                          <a:endParaRPr lang="es-MX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400" dirty="0" smtClean="0"/>
                            <a:t>0</a:t>
                          </a:r>
                          <a:endParaRPr lang="es-MX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400" dirty="0" smtClean="0"/>
                            <a:t>0</a:t>
                          </a:r>
                          <a:endParaRPr lang="es-MX" sz="1400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uadroTexto 22"/>
              <p:cNvSpPr txBox="1"/>
              <p:nvPr/>
            </p:nvSpPr>
            <p:spPr>
              <a:xfrm>
                <a:off x="9981954" y="2169614"/>
                <a:ext cx="73152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s-MX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s-MX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s-MX" sz="1600" dirty="0"/>
              </a:p>
            </p:txBody>
          </p:sp>
        </mc:Choice>
        <mc:Fallback xmlns="">
          <p:sp>
            <p:nvSpPr>
              <p:cNvPr id="23" name="CuadroTex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1954" y="2169614"/>
                <a:ext cx="731520" cy="33855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uadroTexto 23"/>
              <p:cNvSpPr txBox="1"/>
              <p:nvPr/>
            </p:nvSpPr>
            <p:spPr>
              <a:xfrm>
                <a:off x="10713474" y="2134186"/>
                <a:ext cx="1154162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MX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1600" b="0" i="1" smtClean="0">
                              <a:latin typeface="Cambria Math" panose="02040503050406030204" pitchFamily="18" charset="0"/>
                            </a:rPr>
                            <m:t>0 −2</m:t>
                          </m:r>
                        </m:num>
                        <m:den>
                          <m:r>
                            <a:rPr lang="es-MX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MX" sz="1600" b="0" i="1" smtClean="0">
                          <a:latin typeface="Cambria Math" panose="02040503050406030204" pitchFamily="18" charset="0"/>
                        </a:rPr>
                        <m:t> =−1</m:t>
                      </m:r>
                    </m:oMath>
                  </m:oMathPara>
                </a14:m>
                <a:endParaRPr lang="es-MX" sz="1600" dirty="0"/>
              </a:p>
            </p:txBody>
          </p:sp>
        </mc:Choice>
        <mc:Fallback xmlns="">
          <p:sp>
            <p:nvSpPr>
              <p:cNvPr id="24" name="CuadroTex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3474" y="2134186"/>
                <a:ext cx="1154162" cy="46102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uadroTexto 24"/>
              <p:cNvSpPr txBox="1"/>
              <p:nvPr/>
            </p:nvSpPr>
            <p:spPr>
              <a:xfrm>
                <a:off x="10043000" y="2783393"/>
                <a:ext cx="731520" cy="357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MX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s-MX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s-MX" sz="1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s-MX" sz="1600" dirty="0"/>
                  <a:t> </a:t>
                </a:r>
              </a:p>
            </p:txBody>
          </p:sp>
        </mc:Choice>
        <mc:Fallback xmlns="">
          <p:sp>
            <p:nvSpPr>
              <p:cNvPr id="25" name="Cuadro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3000" y="2783393"/>
                <a:ext cx="731520" cy="357983"/>
              </a:xfrm>
              <a:prstGeom prst="rect">
                <a:avLst/>
              </a:prstGeom>
              <a:blipFill rotWithShape="0">
                <a:blip r:embed="rId10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uadroTexto 25"/>
              <p:cNvSpPr txBox="1"/>
              <p:nvPr/>
            </p:nvSpPr>
            <p:spPr>
              <a:xfrm>
                <a:off x="10713474" y="2731872"/>
                <a:ext cx="1000274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MX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1600" b="0" i="1" smtClean="0">
                              <a:latin typeface="Cambria Math" panose="02040503050406030204" pitchFamily="18" charset="0"/>
                            </a:rPr>
                            <m:t>0 −0</m:t>
                          </m:r>
                        </m:num>
                        <m:den>
                          <m:r>
                            <a:rPr lang="es-MX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MX" sz="1600" b="0" i="1" smtClean="0">
                          <a:latin typeface="Cambria Math" panose="02040503050406030204" pitchFamily="18" charset="0"/>
                        </a:rPr>
                        <m:t> =0</m:t>
                      </m:r>
                    </m:oMath>
                  </m:oMathPara>
                </a14:m>
                <a:endParaRPr lang="es-MX" sz="1600" dirty="0"/>
              </a:p>
            </p:txBody>
          </p:sp>
        </mc:Choice>
        <mc:Fallback xmlns="">
          <p:sp>
            <p:nvSpPr>
              <p:cNvPr id="26" name="CuadroTex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3474" y="2731872"/>
                <a:ext cx="1000274" cy="46102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uadroTexto 26"/>
              <p:cNvSpPr txBox="1"/>
              <p:nvPr/>
            </p:nvSpPr>
            <p:spPr>
              <a:xfrm>
                <a:off x="6962428" y="4586486"/>
                <a:ext cx="48359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s-MX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MX" sz="16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s-MX" sz="1600" dirty="0"/>
              </a:p>
            </p:txBody>
          </p:sp>
        </mc:Choice>
        <mc:Fallback xmlns="">
          <p:sp>
            <p:nvSpPr>
              <p:cNvPr id="27" name="Cuadro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2428" y="4586486"/>
                <a:ext cx="483594" cy="246221"/>
              </a:xfrm>
              <a:prstGeom prst="rect">
                <a:avLst/>
              </a:prstGeom>
              <a:blipFill rotWithShape="1">
                <a:blip r:embed="rId12"/>
                <a:stretch>
                  <a:fillRect l="-7595" r="-3797" b="-14634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CuadroTexto 27"/>
          <p:cNvSpPr txBox="1"/>
          <p:nvPr/>
        </p:nvSpPr>
        <p:spPr>
          <a:xfrm>
            <a:off x="11116230" y="3949618"/>
            <a:ext cx="35741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rgbClr val="FF0000"/>
                </a:solidFill>
              </a:rPr>
              <a:t>5</a:t>
            </a:r>
          </a:p>
          <a:p>
            <a:endParaRPr lang="es-MX" sz="1600" b="1" dirty="0">
              <a:solidFill>
                <a:srgbClr val="FF0000"/>
              </a:solidFill>
            </a:endParaRPr>
          </a:p>
          <a:p>
            <a:r>
              <a:rPr lang="es-MX" sz="1600" b="1" dirty="0">
                <a:solidFill>
                  <a:srgbClr val="FF0000"/>
                </a:solidFill>
              </a:rPr>
              <a:t>6</a:t>
            </a:r>
          </a:p>
          <a:p>
            <a:endParaRPr lang="es-MX" sz="1600" b="1" dirty="0">
              <a:solidFill>
                <a:srgbClr val="FF0000"/>
              </a:solidFill>
            </a:endParaRPr>
          </a:p>
          <a:p>
            <a:r>
              <a:rPr lang="es-MX" sz="1600" b="1" dirty="0">
                <a:solidFill>
                  <a:srgbClr val="FF0000"/>
                </a:solidFill>
              </a:rPr>
              <a:t>7</a:t>
            </a:r>
          </a:p>
          <a:p>
            <a:endParaRPr lang="es-MX" sz="1600" b="1" dirty="0">
              <a:solidFill>
                <a:srgbClr val="FF0000"/>
              </a:solidFill>
            </a:endParaRPr>
          </a:p>
          <a:p>
            <a:r>
              <a:rPr lang="es-MX" sz="1600" b="1" dirty="0">
                <a:solidFill>
                  <a:srgbClr val="FF0000"/>
                </a:solidFill>
              </a:rPr>
              <a:t>8</a:t>
            </a:r>
          </a:p>
          <a:p>
            <a:endParaRPr lang="es-MX" dirty="0"/>
          </a:p>
        </p:txBody>
      </p:sp>
      <p:sp>
        <p:nvSpPr>
          <p:cNvPr id="31" name="59 Corchetes"/>
          <p:cNvSpPr/>
          <p:nvPr/>
        </p:nvSpPr>
        <p:spPr>
          <a:xfrm>
            <a:off x="7680055" y="4032597"/>
            <a:ext cx="3471038" cy="1600220"/>
          </a:xfrm>
          <a:prstGeom prst="bracketPair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34" name="Grupo 33"/>
          <p:cNvGrpSpPr/>
          <p:nvPr/>
        </p:nvGrpSpPr>
        <p:grpSpPr>
          <a:xfrm rot="5400000">
            <a:off x="829676" y="2626848"/>
            <a:ext cx="559809" cy="1607267"/>
            <a:chOff x="2063552" y="2180314"/>
            <a:chExt cx="1141676" cy="4254121"/>
          </a:xfrm>
          <a:effectLst>
            <a:glow rad="635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35" name="Conector recto 34"/>
            <p:cNvCxnSpPr/>
            <p:nvPr/>
          </p:nvCxnSpPr>
          <p:spPr>
            <a:xfrm>
              <a:off x="2063552" y="2180314"/>
              <a:ext cx="114167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Conector recto 35"/>
            <p:cNvCxnSpPr/>
            <p:nvPr/>
          </p:nvCxnSpPr>
          <p:spPr>
            <a:xfrm>
              <a:off x="3205228" y="2180314"/>
              <a:ext cx="0" cy="425412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Conector recto 36"/>
            <p:cNvCxnSpPr/>
            <p:nvPr/>
          </p:nvCxnSpPr>
          <p:spPr>
            <a:xfrm flipH="1">
              <a:off x="2063552" y="6434435"/>
              <a:ext cx="114167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Conector recto 37"/>
            <p:cNvCxnSpPr/>
            <p:nvPr/>
          </p:nvCxnSpPr>
          <p:spPr>
            <a:xfrm>
              <a:off x="2063552" y="2180314"/>
              <a:ext cx="0" cy="425412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39" name="Objeto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7069022"/>
              </p:ext>
            </p:extLst>
          </p:nvPr>
        </p:nvGraphicFramePr>
        <p:xfrm>
          <a:off x="1229951" y="4253069"/>
          <a:ext cx="5934345" cy="21813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8" name="AutoCAD Drawing" r:id="rId13" imgW="11144160" imgH="4676760" progId="AutoCAD.Drawing.19">
                  <p:embed/>
                </p:oleObj>
              </mc:Choice>
              <mc:Fallback>
                <p:oleObj name="AutoCAD Drawing" r:id="rId13" imgW="11144160" imgH="4676760" progId="AutoCAD.Drawing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229951" y="4253069"/>
                        <a:ext cx="5934345" cy="21813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to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0136645"/>
              </p:ext>
            </p:extLst>
          </p:nvPr>
        </p:nvGraphicFramePr>
        <p:xfrm>
          <a:off x="-1298249" y="1488687"/>
          <a:ext cx="7936771" cy="29473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9" name="AutoCAD Drawing" r:id="rId15" imgW="11773080" imgH="4371840" progId="AutoCAD.Drawing.18">
                  <p:embed/>
                </p:oleObj>
              </mc:Choice>
              <mc:Fallback>
                <p:oleObj name="AutoCAD Drawing" r:id="rId15" imgW="11773080" imgH="4371840" progId="AutoCAD.Drawing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-1298249" y="1488687"/>
                        <a:ext cx="7936771" cy="29473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CuadroTexto 29"/>
          <p:cNvSpPr txBox="1"/>
          <p:nvPr/>
        </p:nvSpPr>
        <p:spPr>
          <a:xfrm>
            <a:off x="4978264" y="45550"/>
            <a:ext cx="2769541" cy="307777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x-none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ARMADURA CON SEIS MIEMBROS</a:t>
            </a:r>
          </a:p>
        </p:txBody>
      </p:sp>
      <p:sp>
        <p:nvSpPr>
          <p:cNvPr id="33" name="Botón de acción: Inicio 32">
            <a:hlinkClick r:id="rId17" action="ppaction://hlinksldjump" highlightClick="1"/>
          </p:cNvPr>
          <p:cNvSpPr/>
          <p:nvPr/>
        </p:nvSpPr>
        <p:spPr>
          <a:xfrm>
            <a:off x="9840866" y="6036843"/>
            <a:ext cx="504056" cy="48515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0" name="Tabla 3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92959814"/>
                  </p:ext>
                </p:extLst>
              </p:nvPr>
            </p:nvGraphicFramePr>
            <p:xfrm>
              <a:off x="7282772" y="1906578"/>
              <a:ext cx="2344843" cy="1650588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49479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9823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9651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9651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35878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26588"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0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e>
                                  <m:sub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0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e>
                                  <m:sub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0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  <m:sub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0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  <m:sub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31000"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s-MX" sz="10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1050" smtClean="0"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:r>
                            <a:rPr kumimoji="0" lang="es-MX" sz="105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kumimoji="0" lang="es-MX" sz="105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l-GR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kumimoji="0" lang="es-MX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kumimoji="0" lang="es-MX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oMath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:r>
                            <a:rPr kumimoji="0" lang="es-MX" sz="105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es-MX" sz="105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l-GR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kumimoji="0" lang="es-MX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0" lang="es-MX" sz="105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l-GR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kumimoji="0" lang="es-MX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oMath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0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𝐍</m:t>
                                    </m:r>
                                  </m:e>
                                  <m:sub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b="1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31000"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0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1050" smtClean="0"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s-MX" sz="10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1050" smtClean="0"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  <m:sup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:r>
                            <a:rPr kumimoji="0" lang="es-MX" sz="105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kumimoji="0" lang="es-MX" sz="105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l-GR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kumimoji="0" lang="es-MX" sz="105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kumimoji="0" lang="es-MX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oMath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0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𝐍</m:t>
                                    </m:r>
                                  </m:e>
                                  <m:sub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𝐲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b="1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31000"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:r>
                            <a:rPr kumimoji="0" lang="es-MX" sz="105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kumimoji="0" lang="es-MX" sz="105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l-GR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kumimoji="0" lang="es-MX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kumimoji="0" lang="es-MX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oMath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:r>
                            <a:rPr kumimoji="0" lang="es-MX" sz="105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es-MX" sz="105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l-GR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kumimoji="0" lang="es-MX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0" lang="es-MX" sz="105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l-GR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kumimoji="0" lang="es-MX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oMath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0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𝐅</m:t>
                                    </m:r>
                                  </m:e>
                                  <m:sub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b="1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31000"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s-MX" sz="105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:r>
                            <a:rPr kumimoji="0" lang="es-MX" sz="105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kumimoji="0" lang="es-MX" sz="105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l-GR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kumimoji="0" lang="es-MX" sz="105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kumimoji="0" lang="es-MX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oMath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  <m:sup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0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𝐅</m:t>
                                    </m:r>
                                  </m:e>
                                  <m:sub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𝐲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b="1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0" name="Tabla 3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92959814"/>
                  </p:ext>
                </p:extLst>
              </p:nvPr>
            </p:nvGraphicFramePr>
            <p:xfrm>
              <a:off x="7282772" y="1906578"/>
              <a:ext cx="2344843" cy="1650588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494798"/>
                    <a:gridCol w="498233"/>
                    <a:gridCol w="496516"/>
                    <a:gridCol w="496516"/>
                    <a:gridCol w="358780"/>
                  </a:tblGrid>
                  <a:tr h="326588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1235" t="-1852" r="-380247" b="-407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100000" t="-1852" r="-275610" b="-407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200000" t="-1852" r="-175610" b="-407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300000" t="-1852" r="-75610" b="-407407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</a:tr>
                  <a:tr h="331000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1235" t="-101852" r="-380247" b="-307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100000" t="-101852" r="-275610" b="-307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200000" t="-101852" r="-175610" b="-307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300000" t="-101852" r="-75610" b="-307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555932" t="-101852" r="-5085" b="-307407"/>
                          </a:stretch>
                        </a:blipFill>
                      </a:tcPr>
                    </a:tc>
                  </a:tr>
                  <a:tr h="331000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1235" t="-198182" r="-380247" b="-20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100000" t="-198182" r="-275610" b="-20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200000" t="-198182" r="-175610" b="-20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300000" t="-198182" r="-75610" b="-20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555932" t="-198182" r="-5085" b="-201818"/>
                          </a:stretch>
                        </a:blipFill>
                      </a:tcPr>
                    </a:tc>
                  </a:tr>
                  <a:tr h="331000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1235" t="-303704" r="-380247" b="-1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100000" t="-303704" r="-275610" b="-1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200000" t="-303704" r="-175610" b="-1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300000" t="-303704" r="-75610" b="-1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555932" t="-303704" r="-5085" b="-105556"/>
                          </a:stretch>
                        </a:blipFill>
                      </a:tcPr>
                    </a:tc>
                  </a:tr>
                  <a:tr h="331000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1235" t="-396364" r="-380247" b="-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100000" t="-396364" r="-275610" b="-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200000" t="-396364" r="-175610" b="-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300000" t="-396364" r="-75610" b="-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555932" t="-396364" r="-5085" b="-363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28817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F54D2E2-4751-499B-BE8E-440F2C3DF017}" type="slidenum">
              <a:rPr lang="es-MX" smtClean="0"/>
              <a:pPr/>
              <a:t>15</a:t>
            </a:fld>
            <a:r>
              <a:rPr lang="es-MX" dirty="0"/>
              <a:t>/41</a:t>
            </a:r>
          </a:p>
        </p:txBody>
      </p:sp>
      <p:sp>
        <p:nvSpPr>
          <p:cNvPr id="9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97124" y="6434435"/>
            <a:ext cx="4032448" cy="23200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M.C. ANTONIO DANIEL MARTINEZ DIBENE</a:t>
            </a:r>
          </a:p>
        </p:txBody>
      </p:sp>
      <p:pic>
        <p:nvPicPr>
          <p:cNvPr id="10" name="Picture 2" descr="http://www.itlp.edu.mx/carreras/carreras.files/civi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8275" y="58992"/>
            <a:ext cx="1294617" cy="983682"/>
          </a:xfrm>
          <a:prstGeom prst="rect">
            <a:avLst/>
          </a:prstGeom>
          <a:noFill/>
        </p:spPr>
      </p:pic>
      <p:pic>
        <p:nvPicPr>
          <p:cNvPr id="11" name="Picture 2" descr="C:\Users\TYSON\Documents\a Obras varias\A TRABAJOS 2013\7.- JULIO\Albercas\8.- Alberca Familiar 2\PDF\MD LOG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6" y="184050"/>
            <a:ext cx="1647589" cy="85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2 Imagen" descr="logotec-new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275" y="5733256"/>
            <a:ext cx="1231276" cy="890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5 Imagen" descr="lobos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87" y="5733256"/>
            <a:ext cx="1192385" cy="1002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4 CuadroTexto"/>
          <p:cNvSpPr txBox="1"/>
          <p:nvPr/>
        </p:nvSpPr>
        <p:spPr>
          <a:xfrm>
            <a:off x="3568038" y="550833"/>
            <a:ext cx="5124288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MX" sz="2800" dirty="0">
                <a:solidFill>
                  <a:schemeClr val="tx1"/>
                </a:solidFill>
                <a:latin typeface="+mj-lt"/>
              </a:rPr>
              <a:t>Matriz de Rigidez del Miembro 2</a:t>
            </a:r>
            <a:r>
              <a:rPr lang="es-MX" sz="2000" dirty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8400256" y="3443552"/>
            <a:ext cx="39016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rgbClr val="FF0000"/>
                </a:solidFill>
              </a:rPr>
              <a:t>1              2              5                6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a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39104532"/>
                  </p:ext>
                </p:extLst>
              </p:nvPr>
            </p:nvGraphicFramePr>
            <p:xfrm>
              <a:off x="8035919" y="3827370"/>
              <a:ext cx="3575419" cy="16459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06933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3267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6511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70829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901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400" dirty="0"/>
                            <a:t>150(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  <m:r>
                                <a:rPr lang="es-MX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s-MX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400" dirty="0"/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MX" sz="1400" dirty="0"/>
                            <a:t>-150(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  <m:r>
                                <a:rPr lang="es-MX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s-MX" sz="1400" dirty="0"/>
                        </a:p>
                        <a:p>
                          <a:pPr algn="ctr"/>
                          <a:endParaRPr lang="es-MX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400" dirty="0"/>
                            <a:t>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801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400" dirty="0"/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400" dirty="0"/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400" dirty="0"/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400" dirty="0"/>
                            <a:t>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0184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MX" sz="1400" dirty="0"/>
                            <a:t>-150(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  <m:r>
                                <a:rPr lang="es-MX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s-MX" sz="1400" dirty="0"/>
                        </a:p>
                        <a:p>
                          <a:pPr algn="ctr"/>
                          <a:endParaRPr lang="es-MX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400" dirty="0"/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MX" sz="1400" dirty="0"/>
                            <a:t>150(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  <m:r>
                                <a:rPr lang="es-MX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s-MX" sz="1400" dirty="0"/>
                        </a:p>
                        <a:p>
                          <a:pPr algn="ctr"/>
                          <a:endParaRPr lang="es-MX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400" dirty="0"/>
                            <a:t>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801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400" dirty="0"/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400" dirty="0"/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400" dirty="0"/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400" dirty="0"/>
                            <a:t>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a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39104532"/>
                  </p:ext>
                </p:extLst>
              </p:nvPr>
            </p:nvGraphicFramePr>
            <p:xfrm>
              <a:off x="8035919" y="3827370"/>
              <a:ext cx="3575419" cy="16459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069332"/>
                    <a:gridCol w="532679"/>
                    <a:gridCol w="1265113"/>
                    <a:gridCol w="708295"/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anchor="ctr">
                        <a:blipFill rotWithShape="0">
                          <a:blip r:embed="rId7"/>
                          <a:stretch>
                            <a:fillRect r="-233523" b="-23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400" dirty="0" smtClean="0"/>
                            <a:t>0</a:t>
                          </a:r>
                          <a:endParaRPr lang="es-MX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anchor="ctr">
                        <a:blipFill rotWithShape="0">
                          <a:blip r:embed="rId7"/>
                          <a:stretch>
                            <a:fillRect l="-126442" r="-55769" b="-23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400" dirty="0" smtClean="0"/>
                            <a:t>0</a:t>
                          </a:r>
                          <a:endParaRPr lang="es-MX" sz="1400" dirty="0"/>
                        </a:p>
                      </a:txBody>
                      <a:tcPr anchor="ctr"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400" dirty="0" smtClean="0"/>
                            <a:t>0</a:t>
                          </a:r>
                          <a:endParaRPr lang="es-MX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400" dirty="0" smtClean="0"/>
                            <a:t>0</a:t>
                          </a:r>
                          <a:endParaRPr lang="es-MX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400" dirty="0" smtClean="0"/>
                            <a:t>0</a:t>
                          </a:r>
                          <a:endParaRPr lang="es-MX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400" dirty="0" smtClean="0"/>
                            <a:t>0</a:t>
                          </a:r>
                          <a:endParaRPr lang="es-MX" sz="1400" dirty="0"/>
                        </a:p>
                      </a:txBody>
                      <a:tcPr anchor="ctr"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anchor="ctr">
                        <a:blipFill rotWithShape="0">
                          <a:blip r:embed="rId7"/>
                          <a:stretch>
                            <a:fillRect t="-160000" r="-233523" b="-7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400" dirty="0" smtClean="0"/>
                            <a:t>0</a:t>
                          </a:r>
                          <a:endParaRPr lang="es-MX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anchor="ctr">
                        <a:blipFill rotWithShape="0">
                          <a:blip r:embed="rId7"/>
                          <a:stretch>
                            <a:fillRect l="-126442" t="-160000" r="-55769" b="-7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400" dirty="0" smtClean="0"/>
                            <a:t>0</a:t>
                          </a:r>
                          <a:endParaRPr lang="es-MX" sz="1400" dirty="0"/>
                        </a:p>
                      </a:txBody>
                      <a:tcPr anchor="ctr"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400" dirty="0" smtClean="0"/>
                            <a:t>0</a:t>
                          </a:r>
                          <a:endParaRPr lang="es-MX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400" dirty="0" smtClean="0"/>
                            <a:t>0</a:t>
                          </a:r>
                          <a:endParaRPr lang="es-MX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400" dirty="0" smtClean="0"/>
                            <a:t>0</a:t>
                          </a:r>
                          <a:endParaRPr lang="es-MX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400" dirty="0" smtClean="0"/>
                            <a:t>0</a:t>
                          </a:r>
                          <a:endParaRPr lang="es-MX" sz="1400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uadroTexto 17"/>
              <p:cNvSpPr txBox="1"/>
              <p:nvPr/>
            </p:nvSpPr>
            <p:spPr>
              <a:xfrm>
                <a:off x="7403449" y="4449247"/>
                <a:ext cx="48833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MX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1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s-MX" sz="16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s-MX" sz="1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s-MX" sz="1600" dirty="0"/>
                  <a:t> </a:t>
                </a:r>
              </a:p>
            </p:txBody>
          </p:sp>
        </mc:Choice>
        <mc:Fallback xmlns="">
          <p:sp>
            <p:nvSpPr>
              <p:cNvPr id="18" name="Cuadro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3449" y="4449247"/>
                <a:ext cx="488339" cy="246221"/>
              </a:xfrm>
              <a:prstGeom prst="rect">
                <a:avLst/>
              </a:prstGeom>
              <a:blipFill rotWithShape="1">
                <a:blip r:embed="rId8"/>
                <a:stretch>
                  <a:fillRect l="-13580" b="-15000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uadroTexto 18"/>
          <p:cNvSpPr txBox="1"/>
          <p:nvPr/>
        </p:nvSpPr>
        <p:spPr>
          <a:xfrm>
            <a:off x="11611338" y="3877924"/>
            <a:ext cx="325579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rgbClr val="FF0000"/>
                </a:solidFill>
              </a:rPr>
              <a:t>1</a:t>
            </a:r>
          </a:p>
          <a:p>
            <a:endParaRPr lang="es-MX" sz="1200" b="1" dirty="0">
              <a:solidFill>
                <a:srgbClr val="FF0000"/>
              </a:solidFill>
            </a:endParaRPr>
          </a:p>
          <a:p>
            <a:r>
              <a:rPr lang="es-MX" sz="1600" b="1" dirty="0">
                <a:solidFill>
                  <a:srgbClr val="FF0000"/>
                </a:solidFill>
              </a:rPr>
              <a:t>2</a:t>
            </a:r>
          </a:p>
          <a:p>
            <a:endParaRPr lang="es-MX" sz="1100" b="1" dirty="0">
              <a:solidFill>
                <a:srgbClr val="FF0000"/>
              </a:solidFill>
            </a:endParaRPr>
          </a:p>
          <a:p>
            <a:r>
              <a:rPr lang="es-MX" sz="1600" b="1" dirty="0">
                <a:solidFill>
                  <a:srgbClr val="FF0000"/>
                </a:solidFill>
              </a:rPr>
              <a:t>5</a:t>
            </a:r>
          </a:p>
          <a:p>
            <a:endParaRPr lang="es-MX" sz="1050" b="1" dirty="0">
              <a:solidFill>
                <a:srgbClr val="FF0000"/>
              </a:solidFill>
            </a:endParaRPr>
          </a:p>
          <a:p>
            <a:r>
              <a:rPr lang="es-MX" sz="1600" b="1" dirty="0">
                <a:solidFill>
                  <a:srgbClr val="FF0000"/>
                </a:solidFill>
              </a:rPr>
              <a:t>6</a:t>
            </a:r>
          </a:p>
          <a:p>
            <a:endParaRPr lang="es-MX" dirty="0"/>
          </a:p>
        </p:txBody>
      </p:sp>
      <p:sp>
        <p:nvSpPr>
          <p:cNvPr id="20" name="59 Corchetes"/>
          <p:cNvSpPr/>
          <p:nvPr/>
        </p:nvSpPr>
        <p:spPr>
          <a:xfrm>
            <a:off x="8140301" y="3782106"/>
            <a:ext cx="3471037" cy="1725868"/>
          </a:xfrm>
          <a:prstGeom prst="bracketPair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uadroTexto 21"/>
              <p:cNvSpPr txBox="1"/>
              <p:nvPr/>
            </p:nvSpPr>
            <p:spPr>
              <a:xfrm>
                <a:off x="10164577" y="2017792"/>
                <a:ext cx="73152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s-MX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s-MX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s-MX" sz="1600" dirty="0"/>
              </a:p>
            </p:txBody>
          </p:sp>
        </mc:Choice>
        <mc:Fallback xmlns="">
          <p:sp>
            <p:nvSpPr>
              <p:cNvPr id="22" name="Cuadro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4577" y="2017792"/>
                <a:ext cx="731520" cy="33855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uadroTexto 22"/>
              <p:cNvSpPr txBox="1"/>
              <p:nvPr/>
            </p:nvSpPr>
            <p:spPr>
              <a:xfrm>
                <a:off x="10822132" y="1986996"/>
                <a:ext cx="1154162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MX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1600" b="0" i="1" smtClean="0">
                              <a:latin typeface="Cambria Math" panose="02040503050406030204" pitchFamily="18" charset="0"/>
                            </a:rPr>
                            <m:t>2 −4</m:t>
                          </m:r>
                        </m:num>
                        <m:den>
                          <m:r>
                            <a:rPr lang="es-MX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MX" sz="1600" b="0" i="1" smtClean="0">
                          <a:latin typeface="Cambria Math" panose="02040503050406030204" pitchFamily="18" charset="0"/>
                        </a:rPr>
                        <m:t> =−1</m:t>
                      </m:r>
                    </m:oMath>
                  </m:oMathPara>
                </a14:m>
                <a:endParaRPr lang="es-MX" dirty="0"/>
              </a:p>
            </p:txBody>
          </p:sp>
        </mc:Choice>
        <mc:Fallback xmlns="">
          <p:sp>
            <p:nvSpPr>
              <p:cNvPr id="23" name="CuadroTex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2132" y="1986996"/>
                <a:ext cx="1154162" cy="46102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uadroTexto 23"/>
              <p:cNvSpPr txBox="1"/>
              <p:nvPr/>
            </p:nvSpPr>
            <p:spPr>
              <a:xfrm>
                <a:off x="10164577" y="2642288"/>
                <a:ext cx="731520" cy="357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MX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s-MX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s-MX" sz="1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s-MX" sz="1600" dirty="0"/>
                  <a:t> </a:t>
                </a:r>
              </a:p>
            </p:txBody>
          </p:sp>
        </mc:Choice>
        <mc:Fallback xmlns="">
          <p:sp>
            <p:nvSpPr>
              <p:cNvPr id="24" name="CuadroTex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4577" y="2642288"/>
                <a:ext cx="731520" cy="357983"/>
              </a:xfrm>
              <a:prstGeom prst="rect">
                <a:avLst/>
              </a:prstGeom>
              <a:blipFill rotWithShape="0">
                <a:blip r:embed="rId11"/>
                <a:stretch>
                  <a:fillRect b="-3390"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uadroTexto 24"/>
              <p:cNvSpPr txBox="1"/>
              <p:nvPr/>
            </p:nvSpPr>
            <p:spPr>
              <a:xfrm>
                <a:off x="10777617" y="2571998"/>
                <a:ext cx="1000274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MX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1600" b="0" i="1" smtClean="0">
                              <a:latin typeface="Cambria Math" panose="02040503050406030204" pitchFamily="18" charset="0"/>
                            </a:rPr>
                            <m:t>0 −0</m:t>
                          </m:r>
                        </m:num>
                        <m:den>
                          <m:r>
                            <a:rPr lang="es-MX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MX" sz="1600" b="0" i="1" smtClean="0">
                          <a:latin typeface="Cambria Math" panose="02040503050406030204" pitchFamily="18" charset="0"/>
                        </a:rPr>
                        <m:t> =0</m:t>
                      </m:r>
                    </m:oMath>
                  </m:oMathPara>
                </a14:m>
                <a:endParaRPr lang="es-MX" sz="1600" dirty="0"/>
              </a:p>
            </p:txBody>
          </p:sp>
        </mc:Choice>
        <mc:Fallback xmlns="">
          <p:sp>
            <p:nvSpPr>
              <p:cNvPr id="25" name="Cuadro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7617" y="2571998"/>
                <a:ext cx="1000274" cy="46102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upo 28"/>
          <p:cNvGrpSpPr/>
          <p:nvPr/>
        </p:nvGrpSpPr>
        <p:grpSpPr>
          <a:xfrm rot="5400000">
            <a:off x="3090159" y="2607346"/>
            <a:ext cx="503384" cy="1846136"/>
            <a:chOff x="2063552" y="2180314"/>
            <a:chExt cx="1141676" cy="4254121"/>
          </a:xfrm>
          <a:effectLst>
            <a:glow rad="635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30" name="Conector recto 29"/>
            <p:cNvCxnSpPr/>
            <p:nvPr/>
          </p:nvCxnSpPr>
          <p:spPr>
            <a:xfrm>
              <a:off x="2063552" y="2180314"/>
              <a:ext cx="114167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Conector recto 30"/>
            <p:cNvCxnSpPr/>
            <p:nvPr/>
          </p:nvCxnSpPr>
          <p:spPr>
            <a:xfrm>
              <a:off x="3205228" y="2180314"/>
              <a:ext cx="0" cy="425412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Conector recto 31"/>
            <p:cNvCxnSpPr/>
            <p:nvPr/>
          </p:nvCxnSpPr>
          <p:spPr>
            <a:xfrm flipH="1">
              <a:off x="2063552" y="6434435"/>
              <a:ext cx="114167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Conector recto 32"/>
            <p:cNvCxnSpPr/>
            <p:nvPr/>
          </p:nvCxnSpPr>
          <p:spPr>
            <a:xfrm>
              <a:off x="2063552" y="2180314"/>
              <a:ext cx="0" cy="425412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34" name="Objeto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0564942"/>
              </p:ext>
            </p:extLst>
          </p:nvPr>
        </p:nvGraphicFramePr>
        <p:xfrm>
          <a:off x="1086377" y="4260670"/>
          <a:ext cx="7024564" cy="236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" name="AutoCAD Drawing" r:id="rId13" imgW="11144160" imgH="4676760" progId="AutoCAD.Drawing.19">
                  <p:embed/>
                </p:oleObj>
              </mc:Choice>
              <mc:Fallback>
                <p:oleObj name="AutoCAD Drawing" r:id="rId13" imgW="11144160" imgH="4676760" progId="AutoCAD.Drawing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086377" y="4260670"/>
                        <a:ext cx="7024564" cy="2363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CuadroTexto 35"/>
          <p:cNvSpPr txBox="1"/>
          <p:nvPr/>
        </p:nvSpPr>
        <p:spPr>
          <a:xfrm>
            <a:off x="4978264" y="45550"/>
            <a:ext cx="2769541" cy="307777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x-none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ARMADURA CON SEIS MIEMBROS</a:t>
            </a:r>
          </a:p>
        </p:txBody>
      </p:sp>
      <p:sp>
        <p:nvSpPr>
          <p:cNvPr id="28" name="Botón de acción: Inicio 27">
            <a:hlinkClick r:id="rId15" action="ppaction://hlinksldjump" highlightClick="1"/>
          </p:cNvPr>
          <p:cNvSpPr/>
          <p:nvPr/>
        </p:nvSpPr>
        <p:spPr>
          <a:xfrm>
            <a:off x="9840866" y="6036843"/>
            <a:ext cx="504056" cy="48515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a 3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82746883"/>
                  </p:ext>
                </p:extLst>
              </p:nvPr>
            </p:nvGraphicFramePr>
            <p:xfrm>
              <a:off x="5402962" y="2033060"/>
              <a:ext cx="2344843" cy="1650588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49479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9823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9651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9651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35878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26588"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0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e>
                                  <m:sub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0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e>
                                  <m:sub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0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  <m:sub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0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  <m:sub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31000"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s-MX" sz="10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1050" smtClean="0"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:r>
                            <a:rPr kumimoji="0" lang="es-MX" sz="105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kumimoji="0" lang="es-MX" sz="105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l-GR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kumimoji="0" lang="es-MX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kumimoji="0" lang="es-MX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oMath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:r>
                            <a:rPr kumimoji="0" lang="es-MX" sz="105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es-MX" sz="105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l-GR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kumimoji="0" lang="es-MX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0" lang="es-MX" sz="105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l-GR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kumimoji="0" lang="es-MX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oMath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0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𝐍</m:t>
                                    </m:r>
                                  </m:e>
                                  <m:sub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b="1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31000"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0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1050" smtClean="0"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s-MX" sz="10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1050" smtClean="0"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  <m:sup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:r>
                            <a:rPr kumimoji="0" lang="es-MX" sz="105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kumimoji="0" lang="es-MX" sz="105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l-GR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kumimoji="0" lang="es-MX" sz="105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kumimoji="0" lang="es-MX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oMath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0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𝐍</m:t>
                                    </m:r>
                                  </m:e>
                                  <m:sub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𝐲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b="1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31000"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:r>
                            <a:rPr kumimoji="0" lang="es-MX" sz="105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kumimoji="0" lang="es-MX" sz="105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l-GR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kumimoji="0" lang="es-MX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kumimoji="0" lang="es-MX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oMath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:r>
                            <a:rPr kumimoji="0" lang="es-MX" sz="105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es-MX" sz="105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l-GR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kumimoji="0" lang="es-MX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0" lang="es-MX" sz="105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l-GR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kumimoji="0" lang="es-MX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oMath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0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𝐅</m:t>
                                    </m:r>
                                  </m:e>
                                  <m:sub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b="1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31000"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s-MX" sz="105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:r>
                            <a:rPr kumimoji="0" lang="es-MX" sz="105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kumimoji="0" lang="es-MX" sz="105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l-GR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kumimoji="0" lang="es-MX" sz="105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kumimoji="0" lang="es-MX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oMath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  <m:sup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0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𝐅</m:t>
                                    </m:r>
                                  </m:e>
                                  <m:sub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𝐲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b="1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a 3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82746883"/>
                  </p:ext>
                </p:extLst>
              </p:nvPr>
            </p:nvGraphicFramePr>
            <p:xfrm>
              <a:off x="5402962" y="2033060"/>
              <a:ext cx="2344843" cy="1650588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494798"/>
                    <a:gridCol w="498233"/>
                    <a:gridCol w="496516"/>
                    <a:gridCol w="496516"/>
                    <a:gridCol w="358780"/>
                  </a:tblGrid>
                  <a:tr h="326588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1235" t="-1852" r="-380247" b="-407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100000" t="-1852" r="-275610" b="-407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200000" t="-1852" r="-175610" b="-407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303704" t="-1852" r="-77778" b="-407407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</a:tr>
                  <a:tr h="331000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1235" t="-101852" r="-380247" b="-307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100000" t="-101852" r="-275610" b="-307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200000" t="-101852" r="-175610" b="-307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303704" t="-101852" r="-77778" b="-307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554237" t="-101852" r="-6780" b="-307407"/>
                          </a:stretch>
                        </a:blipFill>
                      </a:tcPr>
                    </a:tc>
                  </a:tr>
                  <a:tr h="331000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1235" t="-198182" r="-380247" b="-20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100000" t="-198182" r="-275610" b="-20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200000" t="-198182" r="-175610" b="-20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303704" t="-198182" r="-77778" b="-20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554237" t="-198182" r="-6780" b="-201818"/>
                          </a:stretch>
                        </a:blipFill>
                      </a:tcPr>
                    </a:tc>
                  </a:tr>
                  <a:tr h="331000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1235" t="-303704" r="-380247" b="-1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100000" t="-303704" r="-275610" b="-1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200000" t="-303704" r="-175610" b="-1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303704" t="-303704" r="-77778" b="-1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554237" t="-303704" r="-6780" b="-105556"/>
                          </a:stretch>
                        </a:blipFill>
                      </a:tcPr>
                    </a:tc>
                  </a:tr>
                  <a:tr h="331000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1235" t="-396364" r="-380247" b="-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100000" t="-396364" r="-275610" b="-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200000" t="-396364" r="-175610" b="-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303704" t="-396364" r="-77778" b="-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554237" t="-396364" r="-6780" b="-363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3" name="Imagen 2">
            <a:extLst>
              <a:ext uri="{FF2B5EF4-FFF2-40B4-BE49-F238E27FC236}">
                <a16:creationId xmlns:a16="http://schemas.microsoft.com/office/drawing/2014/main" id="{46AA7F89-BBC3-459F-9D47-997749DBF84C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15367" t="7435" r="33772" b="1964"/>
          <a:stretch/>
        </p:blipFill>
        <p:spPr>
          <a:xfrm>
            <a:off x="711200" y="1746245"/>
            <a:ext cx="4267064" cy="282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28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F54D2E2-4751-499B-BE8E-440F2C3DF017}" type="slidenum">
              <a:rPr lang="es-MX" smtClean="0"/>
              <a:pPr/>
              <a:t>16</a:t>
            </a:fld>
            <a:r>
              <a:rPr lang="es-MX" dirty="0"/>
              <a:t>/41</a:t>
            </a:r>
          </a:p>
        </p:txBody>
      </p:sp>
      <p:sp>
        <p:nvSpPr>
          <p:cNvPr id="9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97124" y="6434435"/>
            <a:ext cx="4032448" cy="23200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M.C. ANTONIO DANIEL MARTINEZ DIBENE</a:t>
            </a:r>
          </a:p>
        </p:txBody>
      </p:sp>
      <p:pic>
        <p:nvPicPr>
          <p:cNvPr id="10" name="Picture 2" descr="http://www.itlp.edu.mx/carreras/carreras.files/civi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8275" y="58992"/>
            <a:ext cx="1294617" cy="983682"/>
          </a:xfrm>
          <a:prstGeom prst="rect">
            <a:avLst/>
          </a:prstGeom>
          <a:noFill/>
        </p:spPr>
      </p:pic>
      <p:pic>
        <p:nvPicPr>
          <p:cNvPr id="11" name="Picture 2" descr="C:\Users\TYSON\Documents\a Obras varias\A TRABAJOS 2013\7.- JULIO\Albercas\8.- Alberca Familiar 2\PDF\MD LOG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6" y="184050"/>
            <a:ext cx="1647589" cy="85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2 Imagen" descr="logotec-new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275" y="5733256"/>
            <a:ext cx="1231276" cy="890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5 Imagen" descr="lobos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87" y="5733256"/>
            <a:ext cx="1192385" cy="1002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4 CuadroTexto"/>
          <p:cNvSpPr txBox="1"/>
          <p:nvPr/>
        </p:nvSpPr>
        <p:spPr>
          <a:xfrm>
            <a:off x="3621363" y="468682"/>
            <a:ext cx="5124288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MX" sz="2800" dirty="0">
                <a:solidFill>
                  <a:schemeClr val="tx1"/>
                </a:solidFill>
                <a:latin typeface="+mj-lt"/>
              </a:rPr>
              <a:t>Matriz de Rigidez del Miembro 3</a:t>
            </a:r>
            <a:r>
              <a:rPr lang="es-MX" sz="2000" dirty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uadroTexto 17"/>
              <p:cNvSpPr txBox="1"/>
              <p:nvPr/>
            </p:nvSpPr>
            <p:spPr>
              <a:xfrm>
                <a:off x="9914668" y="2231884"/>
                <a:ext cx="73152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s-MX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s-MX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s-MX" sz="1600" dirty="0"/>
              </a:p>
            </p:txBody>
          </p:sp>
        </mc:Choice>
        <mc:Fallback xmlns="">
          <p:sp>
            <p:nvSpPr>
              <p:cNvPr id="18" name="Cuadro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4668" y="2231884"/>
                <a:ext cx="731520" cy="33855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uadroTexto 19"/>
              <p:cNvSpPr txBox="1"/>
              <p:nvPr/>
            </p:nvSpPr>
            <p:spPr>
              <a:xfrm>
                <a:off x="10058684" y="2849178"/>
                <a:ext cx="731520" cy="357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MX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s-MX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s-MX" sz="1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s-MX" sz="1600" dirty="0"/>
                  <a:t> </a:t>
                </a:r>
              </a:p>
            </p:txBody>
          </p:sp>
        </mc:Choice>
        <mc:Fallback xmlns="">
          <p:sp>
            <p:nvSpPr>
              <p:cNvPr id="20" name="Cuadro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8684" y="2849178"/>
                <a:ext cx="731520" cy="357983"/>
              </a:xfrm>
              <a:prstGeom prst="rect">
                <a:avLst/>
              </a:prstGeom>
              <a:blipFill rotWithShape="0">
                <a:blip r:embed="rId10"/>
                <a:stretch>
                  <a:fillRect b="-3390"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uadroTexto 21"/>
              <p:cNvSpPr txBox="1"/>
              <p:nvPr/>
            </p:nvSpPr>
            <p:spPr>
              <a:xfrm>
                <a:off x="5361672" y="4581857"/>
                <a:ext cx="48833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s-MX" sz="16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s-MX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s-MX" sz="1600" dirty="0"/>
              </a:p>
            </p:txBody>
          </p:sp>
        </mc:Choice>
        <mc:Fallback xmlns="">
          <p:sp>
            <p:nvSpPr>
              <p:cNvPr id="22" name="Cuadro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1672" y="4581857"/>
                <a:ext cx="488339" cy="246221"/>
              </a:xfrm>
              <a:prstGeom prst="rect">
                <a:avLst/>
              </a:prstGeom>
              <a:blipFill rotWithShape="1">
                <a:blip r:embed="rId11"/>
                <a:stretch>
                  <a:fillRect l="-8750" r="-2500" b="-15000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CuadroTexto 22"/>
          <p:cNvSpPr txBox="1"/>
          <p:nvPr/>
        </p:nvSpPr>
        <p:spPr>
          <a:xfrm>
            <a:off x="11525807" y="3994011"/>
            <a:ext cx="357410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rgbClr val="FF0000"/>
                </a:solidFill>
              </a:rPr>
              <a:t>1</a:t>
            </a:r>
          </a:p>
          <a:p>
            <a:endParaRPr lang="es-MX" sz="900" b="1" dirty="0">
              <a:solidFill>
                <a:srgbClr val="FF0000"/>
              </a:solidFill>
            </a:endParaRPr>
          </a:p>
          <a:p>
            <a:r>
              <a:rPr lang="es-MX" sz="1600" b="1" dirty="0">
                <a:solidFill>
                  <a:srgbClr val="FF0000"/>
                </a:solidFill>
              </a:rPr>
              <a:t>2</a:t>
            </a:r>
          </a:p>
          <a:p>
            <a:endParaRPr lang="es-MX" sz="1100" b="1" dirty="0">
              <a:solidFill>
                <a:srgbClr val="FF0000"/>
              </a:solidFill>
            </a:endParaRPr>
          </a:p>
          <a:p>
            <a:r>
              <a:rPr lang="es-MX" sz="1600" b="1" dirty="0">
                <a:solidFill>
                  <a:srgbClr val="FF0000"/>
                </a:solidFill>
              </a:rPr>
              <a:t>3</a:t>
            </a:r>
          </a:p>
          <a:p>
            <a:endParaRPr lang="es-MX" sz="1050" b="1" dirty="0">
              <a:solidFill>
                <a:srgbClr val="FF0000"/>
              </a:solidFill>
            </a:endParaRPr>
          </a:p>
          <a:p>
            <a:r>
              <a:rPr lang="es-MX" sz="1600" b="1" dirty="0">
                <a:solidFill>
                  <a:srgbClr val="FF0000"/>
                </a:solidFill>
              </a:rPr>
              <a:t>4</a:t>
            </a:r>
          </a:p>
          <a:p>
            <a:endParaRPr lang="es-MX" sz="1400" dirty="0"/>
          </a:p>
        </p:txBody>
      </p:sp>
      <p:sp>
        <p:nvSpPr>
          <p:cNvPr id="24" name="59 Corchetes"/>
          <p:cNvSpPr/>
          <p:nvPr/>
        </p:nvSpPr>
        <p:spPr>
          <a:xfrm>
            <a:off x="6157254" y="3955181"/>
            <a:ext cx="5379013" cy="1619536"/>
          </a:xfrm>
          <a:prstGeom prst="bracketPair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28" name="Grupo 27"/>
          <p:cNvGrpSpPr/>
          <p:nvPr/>
        </p:nvGrpSpPr>
        <p:grpSpPr>
          <a:xfrm rot="8147745">
            <a:off x="4486336" y="1767796"/>
            <a:ext cx="487601" cy="2081337"/>
            <a:chOff x="2063552" y="2180314"/>
            <a:chExt cx="1141676" cy="4254121"/>
          </a:xfrm>
          <a:effectLst>
            <a:glow rad="635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29" name="Conector recto 28"/>
            <p:cNvCxnSpPr/>
            <p:nvPr/>
          </p:nvCxnSpPr>
          <p:spPr>
            <a:xfrm>
              <a:off x="2063552" y="2180314"/>
              <a:ext cx="114167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Conector recto 29"/>
            <p:cNvCxnSpPr/>
            <p:nvPr/>
          </p:nvCxnSpPr>
          <p:spPr>
            <a:xfrm>
              <a:off x="3205228" y="2180314"/>
              <a:ext cx="0" cy="425412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Conector recto 30"/>
            <p:cNvCxnSpPr/>
            <p:nvPr/>
          </p:nvCxnSpPr>
          <p:spPr>
            <a:xfrm flipH="1">
              <a:off x="2063552" y="6434435"/>
              <a:ext cx="114167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Conector recto 31"/>
            <p:cNvCxnSpPr/>
            <p:nvPr/>
          </p:nvCxnSpPr>
          <p:spPr>
            <a:xfrm>
              <a:off x="2063552" y="2180314"/>
              <a:ext cx="0" cy="425412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4" name="Tabla 3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84162366"/>
                  </p:ext>
                </p:extLst>
              </p:nvPr>
            </p:nvGraphicFramePr>
            <p:xfrm>
              <a:off x="6358279" y="4031604"/>
              <a:ext cx="4866400" cy="173212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216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6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16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166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44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400" dirty="0"/>
                            <a:t>53.033(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  <m:r>
                                <a:rPr lang="es-MX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s-MX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MX" sz="1400" dirty="0"/>
                            <a:t>-53.033(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  <m:r>
                                <a:rPr lang="es-MX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s-MX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MX" sz="1400" dirty="0"/>
                            <a:t>-53.033(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  <m:r>
                                <a:rPr lang="es-MX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s-MX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MX" sz="1400" dirty="0"/>
                            <a:t>53.033(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  <m:r>
                                <a:rPr lang="es-MX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s-MX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42306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MX" sz="1400" dirty="0"/>
                            <a:t>-53.033(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  <m:r>
                                <a:rPr lang="es-MX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s-MX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MX" sz="1400" dirty="0"/>
                            <a:t>53.033(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  <m:r>
                                <a:rPr lang="es-MX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s-MX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MX" sz="1400" dirty="0"/>
                            <a:t>53.033(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  <m:r>
                                <a:rPr lang="es-MX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s-MX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MX" sz="1400" dirty="0"/>
                            <a:t>-53.033(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  <m:r>
                                <a:rPr lang="es-MX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s-MX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2048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MX" sz="1400" dirty="0"/>
                            <a:t>-53.033(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  <m:r>
                                <a:rPr lang="es-MX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s-MX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MX" sz="1400" dirty="0"/>
                            <a:t>53.033(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  <m:r>
                                <a:rPr lang="es-MX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s-MX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MX" sz="1400" dirty="0"/>
                            <a:t>53.033(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  <m:r>
                                <a:rPr lang="es-MX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s-MX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MX" sz="1400" dirty="0"/>
                            <a:t>-53.033(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  <m:r>
                                <a:rPr lang="es-MX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s-MX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73366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MX" sz="1400" dirty="0"/>
                            <a:t>53.033(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  <m:r>
                                <a:rPr lang="es-MX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s-MX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MX" sz="1400" dirty="0"/>
                            <a:t>-53.033(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  <m:r>
                                <a:rPr lang="es-MX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s-MX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MX" sz="1400" dirty="0"/>
                            <a:t>-53.033(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  <m:r>
                                <a:rPr lang="es-MX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s-MX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MX" sz="1400" dirty="0"/>
                            <a:t>53.033(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  <m:r>
                                <a:rPr lang="es-MX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s-MX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4" name="Tabla 3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84162366"/>
                  </p:ext>
                </p:extLst>
              </p:nvPr>
            </p:nvGraphicFramePr>
            <p:xfrm>
              <a:off x="6358279" y="4031604"/>
              <a:ext cx="4866400" cy="173212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216600"/>
                    <a:gridCol w="1216600"/>
                    <a:gridCol w="1216600"/>
                    <a:gridCol w="1216600"/>
                  </a:tblGrid>
                  <a:tr h="384402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6"/>
                          <a:stretch>
                            <a:fillRect r="-299500" b="-352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6"/>
                          <a:stretch>
                            <a:fillRect l="-100000" r="-199500" b="-352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6"/>
                          <a:stretch>
                            <a:fillRect l="-201005" r="-100503" b="-352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6"/>
                          <a:stretch>
                            <a:fillRect l="-299500" b="-352381"/>
                          </a:stretch>
                        </a:blipFill>
                      </a:tcPr>
                    </a:tc>
                  </a:tr>
                  <a:tr h="442306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6"/>
                          <a:stretch>
                            <a:fillRect t="-86301" r="-299500" b="-2041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6"/>
                          <a:stretch>
                            <a:fillRect l="-100000" t="-86301" r="-199500" b="-2041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6"/>
                          <a:stretch>
                            <a:fillRect l="-201005" t="-86301" r="-100503" b="-2041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6"/>
                          <a:stretch>
                            <a:fillRect l="-299500" t="-86301" b="-204110"/>
                          </a:stretch>
                        </a:blipFill>
                      </a:tcPr>
                    </a:tc>
                  </a:tr>
                  <a:tr h="432048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6"/>
                          <a:stretch>
                            <a:fillRect t="-191549" r="-299500" b="-1098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6"/>
                          <a:stretch>
                            <a:fillRect l="-100000" t="-191549" r="-199500" b="-1098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6"/>
                          <a:stretch>
                            <a:fillRect l="-201005" t="-191549" r="-100503" b="-1098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6"/>
                          <a:stretch>
                            <a:fillRect l="-299500" t="-191549" b="-109859"/>
                          </a:stretch>
                        </a:blipFill>
                      </a:tcPr>
                    </a:tc>
                  </a:tr>
                  <a:tr h="473366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6"/>
                          <a:stretch>
                            <a:fillRect t="-265385" r="-299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6"/>
                          <a:stretch>
                            <a:fillRect l="-100000" t="-265385" r="-199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6"/>
                          <a:stretch>
                            <a:fillRect l="-201005" t="-265385" r="-1005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6"/>
                          <a:stretch>
                            <a:fillRect l="-299500" t="-26538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uadroTexto 34"/>
              <p:cNvSpPr txBox="1"/>
              <p:nvPr/>
            </p:nvSpPr>
            <p:spPr>
              <a:xfrm>
                <a:off x="10621225" y="2098802"/>
                <a:ext cx="1368003" cy="5648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MX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1600" b="0" i="1" smtClean="0">
                              <a:latin typeface="Cambria Math" panose="02040503050406030204" pitchFamily="18" charset="0"/>
                            </a:rPr>
                            <m:t>2 −4</m:t>
                          </m:r>
                        </m:num>
                        <m:den>
                          <m:r>
                            <a:rPr lang="es-MX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s-MX" sz="16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s-MX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s-MX" sz="1600" b="0" i="1" smtClean="0">
                          <a:latin typeface="Cambria Math" panose="02040503050406030204" pitchFamily="18" charset="0"/>
                        </a:rPr>
                        <m:t> =− </m:t>
                      </m:r>
                      <m:f>
                        <m:fPr>
                          <m:ctrlPr>
                            <a:rPr lang="es-MX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s-MX" sz="16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s-MX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s-MX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s-MX" dirty="0"/>
              </a:p>
            </p:txBody>
          </p:sp>
        </mc:Choice>
        <mc:Fallback xmlns="">
          <p:sp>
            <p:nvSpPr>
              <p:cNvPr id="19" name="Cuadro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1225" y="2098802"/>
                <a:ext cx="1368003" cy="564898"/>
              </a:xfrm>
              <a:prstGeom prst="rect">
                <a:avLst/>
              </a:prstGeom>
              <a:blipFill rotWithShape="0">
                <a:blip r:embed="rId9"/>
                <a:stretch>
                  <a:fillRect b="-1075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uadroTexto 35"/>
              <p:cNvSpPr txBox="1"/>
              <p:nvPr/>
            </p:nvSpPr>
            <p:spPr>
              <a:xfrm>
                <a:off x="10713108" y="2707614"/>
                <a:ext cx="1135054" cy="5648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MX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1600" b="0" i="1" smtClean="0">
                              <a:latin typeface="Cambria Math" panose="02040503050406030204" pitchFamily="18" charset="0"/>
                            </a:rPr>
                            <m:t>2 −0</m:t>
                          </m:r>
                        </m:num>
                        <m:den>
                          <m:r>
                            <a:rPr lang="es-MX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s-MX" sz="16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s-MX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s-MX" sz="1600" b="0" i="1" smtClean="0"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s-MX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s-MX" sz="16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s-MX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s-MX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s-MX" dirty="0"/>
              </a:p>
            </p:txBody>
          </p:sp>
        </mc:Choice>
        <mc:Fallback xmlns="">
          <p:sp>
            <p:nvSpPr>
              <p:cNvPr id="21" name="Cuadro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3108" y="2707614"/>
                <a:ext cx="1135054" cy="564898"/>
              </a:xfrm>
              <a:prstGeom prst="rect">
                <a:avLst/>
              </a:prstGeom>
              <a:blipFill rotWithShape="0">
                <a:blip r:embed="rId17"/>
                <a:stretch>
                  <a:fillRect b="-1075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CuadroTexto 36"/>
          <p:cNvSpPr txBox="1"/>
          <p:nvPr/>
        </p:nvSpPr>
        <p:spPr>
          <a:xfrm>
            <a:off x="6355683" y="3608103"/>
            <a:ext cx="5661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rgbClr val="FF0000"/>
                </a:solidFill>
              </a:rPr>
              <a:t>           1                   2                    3                     </a:t>
            </a:r>
            <a:r>
              <a:rPr lang="es-MX" b="1" dirty="0">
                <a:solidFill>
                  <a:srgbClr val="FF0000"/>
                </a:solidFill>
              </a:rPr>
              <a:t>4</a:t>
            </a:r>
          </a:p>
        </p:txBody>
      </p:sp>
      <p:graphicFrame>
        <p:nvGraphicFramePr>
          <p:cNvPr id="38" name="Objeto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1649680"/>
              </p:ext>
            </p:extLst>
          </p:nvPr>
        </p:nvGraphicFramePr>
        <p:xfrm>
          <a:off x="1014915" y="1477732"/>
          <a:ext cx="7926697" cy="2943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7" name="AutoCAD Drawing" r:id="rId18" imgW="11773080" imgH="4371840" progId="AutoCAD.Drawing.23">
                  <p:embed/>
                </p:oleObj>
              </mc:Choice>
              <mc:Fallback>
                <p:oleObj name="AutoCAD Drawing" r:id="rId18" imgW="11773080" imgH="4371840" progId="AutoCAD.Drawing.2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014915" y="1477732"/>
                        <a:ext cx="7926697" cy="29436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CuadroTexto 38"/>
          <p:cNvSpPr txBox="1"/>
          <p:nvPr/>
        </p:nvSpPr>
        <p:spPr>
          <a:xfrm>
            <a:off x="4978264" y="45550"/>
            <a:ext cx="2769541" cy="307777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x-none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ARMADURA CON SEIS MIEMBROS</a:t>
            </a:r>
          </a:p>
        </p:txBody>
      </p:sp>
      <p:sp>
        <p:nvSpPr>
          <p:cNvPr id="27" name="Botón de acción: Inicio 26">
            <a:hlinkClick r:id="rId20" action="ppaction://hlinksldjump" highlightClick="1"/>
          </p:cNvPr>
          <p:cNvSpPr/>
          <p:nvPr/>
        </p:nvSpPr>
        <p:spPr>
          <a:xfrm>
            <a:off x="9840866" y="6036843"/>
            <a:ext cx="504056" cy="48515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0" name="Tabla 3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93592260"/>
                  </p:ext>
                </p:extLst>
              </p:nvPr>
            </p:nvGraphicFramePr>
            <p:xfrm>
              <a:off x="6744072" y="1745144"/>
              <a:ext cx="2344843" cy="1650588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49479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9823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9651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9651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35878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26588"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0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e>
                                  <m:sub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0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e>
                                  <m:sub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0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  <m:sub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0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  <m:sub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31000"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s-MX" sz="10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1050" smtClean="0"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:r>
                            <a:rPr kumimoji="0" lang="es-MX" sz="105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kumimoji="0" lang="es-MX" sz="105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l-GR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kumimoji="0" lang="es-MX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kumimoji="0" lang="es-MX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oMath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:r>
                            <a:rPr kumimoji="0" lang="es-MX" sz="105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es-MX" sz="105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l-GR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kumimoji="0" lang="es-MX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0" lang="es-MX" sz="105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l-GR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kumimoji="0" lang="es-MX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oMath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0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𝐍</m:t>
                                    </m:r>
                                  </m:e>
                                  <m:sub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b="1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31000"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0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1050" smtClean="0"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s-MX" sz="10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1050" smtClean="0"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  <m:sup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:r>
                            <a:rPr kumimoji="0" lang="es-MX" sz="105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kumimoji="0" lang="es-MX" sz="105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l-GR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kumimoji="0" lang="es-MX" sz="105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kumimoji="0" lang="es-MX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oMath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0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𝐍</m:t>
                                    </m:r>
                                  </m:e>
                                  <m:sub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𝐲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b="1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31000"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:r>
                            <a:rPr kumimoji="0" lang="es-MX" sz="105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kumimoji="0" lang="es-MX" sz="105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l-GR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kumimoji="0" lang="es-MX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kumimoji="0" lang="es-MX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oMath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:r>
                            <a:rPr kumimoji="0" lang="es-MX" sz="105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es-MX" sz="105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l-GR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kumimoji="0" lang="es-MX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0" lang="es-MX" sz="105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l-GR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kumimoji="0" lang="es-MX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oMath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0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𝐅</m:t>
                                    </m:r>
                                  </m:e>
                                  <m:sub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b="1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31000"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s-MX" sz="105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:r>
                            <a:rPr kumimoji="0" lang="es-MX" sz="105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kumimoji="0" lang="es-MX" sz="105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l-GR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kumimoji="0" lang="es-MX" sz="105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kumimoji="0" lang="es-MX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oMath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  <m:sup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0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𝐅</m:t>
                                    </m:r>
                                  </m:e>
                                  <m:sub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𝐲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b="1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0" name="Tabla 3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93592260"/>
                  </p:ext>
                </p:extLst>
              </p:nvPr>
            </p:nvGraphicFramePr>
            <p:xfrm>
              <a:off x="6744072" y="1745144"/>
              <a:ext cx="2344843" cy="1650588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494798"/>
                    <a:gridCol w="498233"/>
                    <a:gridCol w="496516"/>
                    <a:gridCol w="496516"/>
                    <a:gridCol w="358780"/>
                  </a:tblGrid>
                  <a:tr h="326588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21"/>
                          <a:stretch>
                            <a:fillRect l="-1235" t="-1852" r="-380247" b="-407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21"/>
                          <a:stretch>
                            <a:fillRect l="-100000" t="-1852" r="-275610" b="-407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21"/>
                          <a:stretch>
                            <a:fillRect l="-200000" t="-1852" r="-175610" b="-407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21"/>
                          <a:stretch>
                            <a:fillRect l="-303704" t="-1852" r="-77778" b="-407407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</a:tr>
                  <a:tr h="331000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21"/>
                          <a:stretch>
                            <a:fillRect l="-1235" t="-101852" r="-380247" b="-307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21"/>
                          <a:stretch>
                            <a:fillRect l="-100000" t="-101852" r="-275610" b="-307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21"/>
                          <a:stretch>
                            <a:fillRect l="-200000" t="-101852" r="-175610" b="-307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21"/>
                          <a:stretch>
                            <a:fillRect l="-303704" t="-101852" r="-77778" b="-307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21"/>
                          <a:stretch>
                            <a:fillRect l="-554237" t="-101852" r="-6780" b="-307407"/>
                          </a:stretch>
                        </a:blipFill>
                      </a:tcPr>
                    </a:tc>
                  </a:tr>
                  <a:tr h="331000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21"/>
                          <a:stretch>
                            <a:fillRect l="-1235" t="-198182" r="-380247" b="-20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21"/>
                          <a:stretch>
                            <a:fillRect l="-100000" t="-198182" r="-275610" b="-20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21"/>
                          <a:stretch>
                            <a:fillRect l="-200000" t="-198182" r="-175610" b="-20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21"/>
                          <a:stretch>
                            <a:fillRect l="-303704" t="-198182" r="-77778" b="-20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21"/>
                          <a:stretch>
                            <a:fillRect l="-554237" t="-198182" r="-6780" b="-201818"/>
                          </a:stretch>
                        </a:blipFill>
                      </a:tcPr>
                    </a:tc>
                  </a:tr>
                  <a:tr h="331000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21"/>
                          <a:stretch>
                            <a:fillRect l="-1235" t="-303704" r="-380247" b="-1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21"/>
                          <a:stretch>
                            <a:fillRect l="-100000" t="-303704" r="-275610" b="-1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21"/>
                          <a:stretch>
                            <a:fillRect l="-200000" t="-303704" r="-175610" b="-1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21"/>
                          <a:stretch>
                            <a:fillRect l="-303704" t="-303704" r="-77778" b="-1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21"/>
                          <a:stretch>
                            <a:fillRect l="-554237" t="-303704" r="-6780" b="-105556"/>
                          </a:stretch>
                        </a:blipFill>
                      </a:tcPr>
                    </a:tc>
                  </a:tr>
                  <a:tr h="331000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21"/>
                          <a:stretch>
                            <a:fillRect l="-1235" t="-396364" r="-380247" b="-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21"/>
                          <a:stretch>
                            <a:fillRect l="-100000" t="-396364" r="-275610" b="-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21"/>
                          <a:stretch>
                            <a:fillRect l="-200000" t="-396364" r="-175610" b="-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21"/>
                          <a:stretch>
                            <a:fillRect l="-303704" t="-396364" r="-77778" b="-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21"/>
                          <a:stretch>
                            <a:fillRect l="-554237" t="-396364" r="-6780" b="-363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6" name="Imagen 5">
            <a:extLst>
              <a:ext uri="{FF2B5EF4-FFF2-40B4-BE49-F238E27FC236}">
                <a16:creationId xmlns:a16="http://schemas.microsoft.com/office/drawing/2014/main" id="{399AB327-D710-4EA6-B6C3-146E1A03A038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l="27620" t="-1709" r="26932" b="3779"/>
          <a:stretch/>
        </p:blipFill>
        <p:spPr>
          <a:xfrm>
            <a:off x="175160" y="1662611"/>
            <a:ext cx="5225872" cy="472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98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F54D2E2-4751-499B-BE8E-440F2C3DF017}" type="slidenum">
              <a:rPr lang="es-MX" smtClean="0"/>
              <a:pPr/>
              <a:t>17</a:t>
            </a:fld>
            <a:r>
              <a:rPr lang="es-MX" dirty="0"/>
              <a:t>/41</a:t>
            </a:r>
          </a:p>
        </p:txBody>
      </p:sp>
      <p:sp>
        <p:nvSpPr>
          <p:cNvPr id="9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97124" y="6434435"/>
            <a:ext cx="4032448" cy="23200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M.C. ANTONIO DANIEL MARTINEZ DIBENE</a:t>
            </a:r>
          </a:p>
        </p:txBody>
      </p:sp>
      <p:pic>
        <p:nvPicPr>
          <p:cNvPr id="10" name="Picture 2" descr="http://www.itlp.edu.mx/carreras/carreras.files/civi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8275" y="58992"/>
            <a:ext cx="1294617" cy="983682"/>
          </a:xfrm>
          <a:prstGeom prst="rect">
            <a:avLst/>
          </a:prstGeom>
          <a:noFill/>
        </p:spPr>
      </p:pic>
      <p:pic>
        <p:nvPicPr>
          <p:cNvPr id="11" name="Picture 2" descr="C:\Users\TYSON\Documents\a Obras varias\A TRABAJOS 2013\7.- JULIO\Albercas\8.- Alberca Familiar 2\PDF\MD LOG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6" y="184050"/>
            <a:ext cx="1647589" cy="85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2 Imagen" descr="logotec-new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275" y="5733256"/>
            <a:ext cx="1231276" cy="890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5 Imagen" descr="lobos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87" y="5733256"/>
            <a:ext cx="1192385" cy="1002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4 CuadroTexto"/>
          <p:cNvSpPr txBox="1"/>
          <p:nvPr/>
        </p:nvSpPr>
        <p:spPr>
          <a:xfrm>
            <a:off x="3724024" y="475313"/>
            <a:ext cx="5124288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MX" sz="2800" dirty="0">
                <a:solidFill>
                  <a:schemeClr val="tx1"/>
                </a:solidFill>
                <a:latin typeface="+mj-lt"/>
              </a:rPr>
              <a:t>Matriz de Rigidez del Miembro 4</a:t>
            </a:r>
            <a:r>
              <a:rPr lang="es-MX" sz="2000" dirty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uadroTexto 17"/>
              <p:cNvSpPr txBox="1"/>
              <p:nvPr/>
            </p:nvSpPr>
            <p:spPr>
              <a:xfrm>
                <a:off x="10111515" y="2300681"/>
                <a:ext cx="73152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s-MX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s-MX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s-MX" sz="1600" dirty="0"/>
              </a:p>
            </p:txBody>
          </p:sp>
        </mc:Choice>
        <mc:Fallback xmlns="">
          <p:sp>
            <p:nvSpPr>
              <p:cNvPr id="18" name="Cuadro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1515" y="2300681"/>
                <a:ext cx="731520" cy="33855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uadroTexto 19"/>
              <p:cNvSpPr txBox="1"/>
              <p:nvPr/>
            </p:nvSpPr>
            <p:spPr>
              <a:xfrm>
                <a:off x="10114925" y="2882642"/>
                <a:ext cx="731520" cy="357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MX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s-MX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s-MX" sz="1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s-MX" sz="1600" dirty="0"/>
                  <a:t> </a:t>
                </a:r>
                <a:endParaRPr lang="es-MX" dirty="0"/>
              </a:p>
            </p:txBody>
          </p:sp>
        </mc:Choice>
        <mc:Fallback xmlns="">
          <p:sp>
            <p:nvSpPr>
              <p:cNvPr id="20" name="Cuadro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4925" y="2882642"/>
                <a:ext cx="731520" cy="357983"/>
              </a:xfrm>
              <a:prstGeom prst="rect">
                <a:avLst/>
              </a:prstGeom>
              <a:blipFill rotWithShape="0">
                <a:blip r:embed="rId10"/>
                <a:stretch>
                  <a:fillRect b="-1695"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uadroTexto 21"/>
              <p:cNvSpPr txBox="1"/>
              <p:nvPr/>
            </p:nvSpPr>
            <p:spPr>
              <a:xfrm>
                <a:off x="7274488" y="4527219"/>
                <a:ext cx="64543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MX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1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s-MX" sz="1600" b="0" i="1" smtClean="0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s-MX" sz="1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s-MX" sz="1600" dirty="0"/>
                  <a:t>AE</a:t>
                </a:r>
              </a:p>
            </p:txBody>
          </p:sp>
        </mc:Choice>
        <mc:Fallback xmlns="">
          <p:sp>
            <p:nvSpPr>
              <p:cNvPr id="22" name="Cuadro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4488" y="4527219"/>
                <a:ext cx="645433" cy="246221"/>
              </a:xfrm>
              <a:prstGeom prst="rect">
                <a:avLst/>
              </a:prstGeom>
              <a:blipFill>
                <a:blip r:embed="rId11"/>
                <a:stretch>
                  <a:fillRect l="-10377" t="-25000" r="-17925" b="-52500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CuadroTexto 22"/>
          <p:cNvSpPr txBox="1"/>
          <p:nvPr/>
        </p:nvSpPr>
        <p:spPr>
          <a:xfrm>
            <a:off x="11595704" y="3881408"/>
            <a:ext cx="331363" cy="1900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rgbClr val="FF0000"/>
                </a:solidFill>
              </a:rPr>
              <a:t>5</a:t>
            </a:r>
          </a:p>
          <a:p>
            <a:endParaRPr lang="es-MX" sz="1050" b="1" dirty="0">
              <a:solidFill>
                <a:srgbClr val="FF0000"/>
              </a:solidFill>
            </a:endParaRPr>
          </a:p>
          <a:p>
            <a:r>
              <a:rPr lang="es-MX" sz="1600" b="1" dirty="0">
                <a:solidFill>
                  <a:srgbClr val="FF0000"/>
                </a:solidFill>
              </a:rPr>
              <a:t>6</a:t>
            </a:r>
          </a:p>
          <a:p>
            <a:endParaRPr lang="es-MX" sz="1100" b="1" dirty="0">
              <a:solidFill>
                <a:srgbClr val="FF0000"/>
              </a:solidFill>
            </a:endParaRPr>
          </a:p>
          <a:p>
            <a:r>
              <a:rPr lang="es-MX" sz="1600" b="1" dirty="0">
                <a:solidFill>
                  <a:srgbClr val="FF0000"/>
                </a:solidFill>
              </a:rPr>
              <a:t>3</a:t>
            </a:r>
          </a:p>
          <a:p>
            <a:endParaRPr lang="es-MX" sz="1400" b="1" dirty="0">
              <a:solidFill>
                <a:srgbClr val="FF0000"/>
              </a:solidFill>
            </a:endParaRPr>
          </a:p>
          <a:p>
            <a:r>
              <a:rPr lang="es-MX" sz="1600" b="1" dirty="0">
                <a:solidFill>
                  <a:srgbClr val="FF0000"/>
                </a:solidFill>
              </a:rPr>
              <a:t>4</a:t>
            </a:r>
          </a:p>
          <a:p>
            <a:endParaRPr lang="es-MX" b="1" dirty="0"/>
          </a:p>
        </p:txBody>
      </p:sp>
      <p:sp>
        <p:nvSpPr>
          <p:cNvPr id="26" name="59 Corchetes"/>
          <p:cNvSpPr/>
          <p:nvPr/>
        </p:nvSpPr>
        <p:spPr>
          <a:xfrm>
            <a:off x="7948591" y="3881408"/>
            <a:ext cx="3587676" cy="1693309"/>
          </a:xfrm>
          <a:prstGeom prst="bracketPair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35" name="Grupo 34"/>
          <p:cNvGrpSpPr/>
          <p:nvPr/>
        </p:nvGrpSpPr>
        <p:grpSpPr>
          <a:xfrm rot="10800000">
            <a:off x="1451649" y="2142513"/>
            <a:ext cx="639887" cy="1603763"/>
            <a:chOff x="2063552" y="2180314"/>
            <a:chExt cx="1141676" cy="4254121"/>
          </a:xfrm>
          <a:effectLst>
            <a:glow rad="635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36" name="Conector recto 35"/>
            <p:cNvCxnSpPr/>
            <p:nvPr/>
          </p:nvCxnSpPr>
          <p:spPr>
            <a:xfrm>
              <a:off x="2063552" y="2180314"/>
              <a:ext cx="114167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Conector recto 36"/>
            <p:cNvCxnSpPr/>
            <p:nvPr/>
          </p:nvCxnSpPr>
          <p:spPr>
            <a:xfrm>
              <a:off x="3205228" y="2180314"/>
              <a:ext cx="0" cy="425412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Conector recto 37"/>
            <p:cNvCxnSpPr/>
            <p:nvPr/>
          </p:nvCxnSpPr>
          <p:spPr>
            <a:xfrm flipH="1">
              <a:off x="2063552" y="6434435"/>
              <a:ext cx="114167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Conector recto 38"/>
            <p:cNvCxnSpPr/>
            <p:nvPr/>
          </p:nvCxnSpPr>
          <p:spPr>
            <a:xfrm>
              <a:off x="2063552" y="2180314"/>
              <a:ext cx="0" cy="425412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Tabla 2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91491423"/>
                  </p:ext>
                </p:extLst>
              </p:nvPr>
            </p:nvGraphicFramePr>
            <p:xfrm>
              <a:off x="8035919" y="3827370"/>
              <a:ext cx="3575419" cy="16459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5236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2413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76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12285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901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400" dirty="0"/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400" dirty="0"/>
                            <a:t>150(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  <m:r>
                                <a:rPr lang="es-MX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s-MX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MX" sz="1400" dirty="0"/>
                            <a:t>0</a:t>
                          </a:r>
                        </a:p>
                        <a:p>
                          <a:pPr algn="ctr"/>
                          <a:endParaRPr lang="es-MX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400" dirty="0"/>
                            <a:t>150(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  <m:r>
                                <a:rPr lang="es-MX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s-MX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801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400" dirty="0"/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400" dirty="0"/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400" dirty="0"/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400" dirty="0"/>
                            <a:t>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0184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MX" sz="1400" dirty="0"/>
                            <a:t>0</a:t>
                          </a:r>
                        </a:p>
                        <a:p>
                          <a:pPr algn="ctr"/>
                          <a:endParaRPr lang="es-MX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MX" sz="1400" dirty="0"/>
                            <a:t>-150(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  <m:r>
                                <a:rPr lang="es-MX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s-MX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MX" sz="1400" dirty="0"/>
                            <a:t>0</a:t>
                          </a:r>
                        </a:p>
                        <a:p>
                          <a:pPr algn="ctr"/>
                          <a:endParaRPr lang="es-MX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MX" sz="1400" dirty="0"/>
                            <a:t>-150(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  <m:r>
                                <a:rPr lang="es-MX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s-MX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801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400" dirty="0"/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400" dirty="0"/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400" dirty="0"/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400" dirty="0"/>
                            <a:t>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3" name="Tabla 3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79156062"/>
                  </p:ext>
                </p:extLst>
              </p:nvPr>
            </p:nvGraphicFramePr>
            <p:xfrm>
              <a:off x="8035919" y="3827370"/>
              <a:ext cx="3575419" cy="16459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52369"/>
                    <a:gridCol w="1224136"/>
                    <a:gridCol w="576064"/>
                    <a:gridCol w="1122850"/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400" dirty="0" smtClean="0"/>
                            <a:t>0</a:t>
                          </a:r>
                          <a:endParaRPr lang="es-MX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anchor="ctr">
                        <a:blipFill rotWithShape="0">
                          <a:blip r:embed="rId18"/>
                          <a:stretch>
                            <a:fillRect l="-53234" r="-138806" b="-23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MX" sz="1400" dirty="0" smtClean="0"/>
                            <a:t>0</a:t>
                          </a:r>
                          <a:endParaRPr lang="es-MX" sz="1400" dirty="0"/>
                        </a:p>
                        <a:p>
                          <a:pPr algn="ctr"/>
                          <a:endParaRPr lang="es-MX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anchor="ctr">
                        <a:blipFill rotWithShape="0">
                          <a:blip r:embed="rId18"/>
                          <a:stretch>
                            <a:fillRect l="-219022" b="-231765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400" dirty="0" smtClean="0"/>
                            <a:t>0</a:t>
                          </a:r>
                          <a:endParaRPr lang="es-MX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400" dirty="0" smtClean="0"/>
                            <a:t>0</a:t>
                          </a:r>
                          <a:endParaRPr lang="es-MX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400" dirty="0" smtClean="0"/>
                            <a:t>0</a:t>
                          </a:r>
                          <a:endParaRPr lang="es-MX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400" dirty="0" smtClean="0"/>
                            <a:t>0</a:t>
                          </a:r>
                          <a:endParaRPr lang="es-MX" sz="1400" dirty="0"/>
                        </a:p>
                      </a:txBody>
                      <a:tcPr anchor="ctr"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MX" sz="1400" dirty="0" smtClean="0"/>
                            <a:t>0</a:t>
                          </a:r>
                          <a:endParaRPr lang="es-MX" sz="1400" dirty="0"/>
                        </a:p>
                        <a:p>
                          <a:pPr algn="ctr"/>
                          <a:endParaRPr lang="es-MX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anchor="ctr">
                        <a:blipFill rotWithShape="0">
                          <a:blip r:embed="rId18"/>
                          <a:stretch>
                            <a:fillRect l="-53234" t="-160000" r="-138806" b="-7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MX" sz="1400" dirty="0" smtClean="0"/>
                            <a:t>0</a:t>
                          </a:r>
                          <a:endParaRPr lang="es-MX" sz="1400" dirty="0"/>
                        </a:p>
                        <a:p>
                          <a:pPr algn="ctr"/>
                          <a:endParaRPr lang="es-MX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anchor="ctr">
                        <a:blipFill rotWithShape="0">
                          <a:blip r:embed="rId18"/>
                          <a:stretch>
                            <a:fillRect l="-219022" t="-160000" b="-71765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400" dirty="0" smtClean="0"/>
                            <a:t>0</a:t>
                          </a:r>
                          <a:endParaRPr lang="es-MX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400" dirty="0" smtClean="0"/>
                            <a:t>0</a:t>
                          </a:r>
                          <a:endParaRPr lang="es-MX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400" dirty="0" smtClean="0"/>
                            <a:t>0</a:t>
                          </a:r>
                          <a:endParaRPr lang="es-MX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400" dirty="0" smtClean="0"/>
                            <a:t>0</a:t>
                          </a:r>
                          <a:endParaRPr lang="es-MX" sz="1400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29" name="CuadroTexto 28"/>
          <p:cNvSpPr txBox="1"/>
          <p:nvPr/>
        </p:nvSpPr>
        <p:spPr>
          <a:xfrm>
            <a:off x="8229572" y="3559767"/>
            <a:ext cx="39016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rgbClr val="FF0000"/>
                </a:solidFill>
              </a:rPr>
              <a:t>5               6               3               4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uadroTexto 29"/>
              <p:cNvSpPr txBox="1"/>
              <p:nvPr/>
            </p:nvSpPr>
            <p:spPr>
              <a:xfrm>
                <a:off x="10814424" y="2191375"/>
                <a:ext cx="1000274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MX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1600" b="0" i="1" smtClean="0">
                              <a:latin typeface="Cambria Math" panose="02040503050406030204" pitchFamily="18" charset="0"/>
                            </a:rPr>
                            <m:t>2 −2</m:t>
                          </m:r>
                        </m:num>
                        <m:den>
                          <m:r>
                            <a:rPr lang="es-MX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MX" sz="1600" b="0" i="1" smtClean="0">
                          <a:latin typeface="Cambria Math" panose="02040503050406030204" pitchFamily="18" charset="0"/>
                        </a:rPr>
                        <m:t> =0</m:t>
                      </m:r>
                    </m:oMath>
                  </m:oMathPara>
                </a14:m>
                <a:endParaRPr lang="es-MX" sz="1600" dirty="0"/>
              </a:p>
            </p:txBody>
          </p:sp>
        </mc:Choice>
        <mc:Fallback xmlns="">
          <p:sp>
            <p:nvSpPr>
              <p:cNvPr id="19" name="Cuadro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4424" y="2191375"/>
                <a:ext cx="1000274" cy="46102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uadroTexto 30"/>
              <p:cNvSpPr txBox="1"/>
              <p:nvPr/>
            </p:nvSpPr>
            <p:spPr>
              <a:xfrm>
                <a:off x="10770507" y="2755139"/>
                <a:ext cx="1000274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MX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1600" b="0" i="1" smtClean="0">
                              <a:latin typeface="Cambria Math" panose="02040503050406030204" pitchFamily="18" charset="0"/>
                            </a:rPr>
                            <m:t>2 −0</m:t>
                          </m:r>
                        </m:num>
                        <m:den>
                          <m:r>
                            <a:rPr lang="es-MX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MX" sz="1600" b="0" i="1" smtClean="0">
                          <a:latin typeface="Cambria Math" panose="02040503050406030204" pitchFamily="18" charset="0"/>
                        </a:rPr>
                        <m:t> =1</m:t>
                      </m:r>
                    </m:oMath>
                  </m:oMathPara>
                </a14:m>
                <a:endParaRPr lang="es-MX" sz="1600" dirty="0"/>
              </a:p>
            </p:txBody>
          </p:sp>
        </mc:Choice>
        <mc:Fallback xmlns="">
          <p:sp>
            <p:nvSpPr>
              <p:cNvPr id="21" name="Cuadro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0507" y="2755139"/>
                <a:ext cx="1000274" cy="461024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2" name="Objeto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1917070"/>
              </p:ext>
            </p:extLst>
          </p:nvPr>
        </p:nvGraphicFramePr>
        <p:xfrm>
          <a:off x="-1497880" y="1460261"/>
          <a:ext cx="8483390" cy="3150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1" name="AutoCAD Drawing" r:id="rId20" imgW="11773080" imgH="4371840" progId="AutoCAD.Drawing.23">
                  <p:embed/>
                </p:oleObj>
              </mc:Choice>
              <mc:Fallback>
                <p:oleObj name="AutoCAD Drawing" r:id="rId20" imgW="11773080" imgH="4371840" progId="AutoCAD.Drawing.2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-1497880" y="1460261"/>
                        <a:ext cx="8483390" cy="31503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CuadroTexto 32"/>
          <p:cNvSpPr txBox="1"/>
          <p:nvPr/>
        </p:nvSpPr>
        <p:spPr>
          <a:xfrm>
            <a:off x="4978264" y="45550"/>
            <a:ext cx="2769541" cy="307777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x-none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ARMADURA CON SEIS MIEMBROS</a:t>
            </a:r>
          </a:p>
        </p:txBody>
      </p:sp>
      <p:sp>
        <p:nvSpPr>
          <p:cNvPr id="34" name="Botón de acción: Inicio 33">
            <a:hlinkClick r:id="rId22" action="ppaction://hlinksldjump" highlightClick="1"/>
          </p:cNvPr>
          <p:cNvSpPr/>
          <p:nvPr/>
        </p:nvSpPr>
        <p:spPr>
          <a:xfrm>
            <a:off x="9840866" y="6036843"/>
            <a:ext cx="504056" cy="48515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1" name="Tabla 4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5153522"/>
                  </p:ext>
                </p:extLst>
              </p:nvPr>
            </p:nvGraphicFramePr>
            <p:xfrm>
              <a:off x="7322839" y="1768568"/>
              <a:ext cx="2344843" cy="1650588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49479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9823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9651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9651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35878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26588"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0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e>
                                  <m:sub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0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e>
                                  <m:sub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0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  <m:sub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0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  <m:sub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31000"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s-MX" sz="10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1050" smtClean="0"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:r>
                            <a:rPr kumimoji="0" lang="es-MX" sz="105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kumimoji="0" lang="es-MX" sz="105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l-GR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kumimoji="0" lang="es-MX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kumimoji="0" lang="es-MX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oMath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:r>
                            <a:rPr kumimoji="0" lang="es-MX" sz="105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es-MX" sz="105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l-GR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kumimoji="0" lang="es-MX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0" lang="es-MX" sz="105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l-GR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kumimoji="0" lang="es-MX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oMath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0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𝐍</m:t>
                                    </m:r>
                                  </m:e>
                                  <m:sub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b="1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31000"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0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1050" smtClean="0"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s-MX" sz="10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1050" smtClean="0"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  <m:sup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:r>
                            <a:rPr kumimoji="0" lang="es-MX" sz="105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kumimoji="0" lang="es-MX" sz="105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l-GR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kumimoji="0" lang="es-MX" sz="105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kumimoji="0" lang="es-MX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oMath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0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𝐍</m:t>
                                    </m:r>
                                  </m:e>
                                  <m:sub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𝐲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b="1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31000"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:r>
                            <a:rPr kumimoji="0" lang="es-MX" sz="105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kumimoji="0" lang="es-MX" sz="105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l-GR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kumimoji="0" lang="es-MX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kumimoji="0" lang="es-MX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oMath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:r>
                            <a:rPr kumimoji="0" lang="es-MX" sz="105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es-MX" sz="105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l-GR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kumimoji="0" lang="es-MX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0" lang="es-MX" sz="105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l-GR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kumimoji="0" lang="es-MX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oMath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0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𝐅</m:t>
                                    </m:r>
                                  </m:e>
                                  <m:sub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b="1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31000"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s-MX" sz="105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:r>
                            <a:rPr kumimoji="0" lang="es-MX" sz="105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kumimoji="0" lang="es-MX" sz="105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l-GR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kumimoji="0" lang="es-MX" sz="105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kumimoji="0" lang="es-MX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oMath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  <m:sup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0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𝐅</m:t>
                                    </m:r>
                                  </m:e>
                                  <m:sub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𝐲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b="1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1" name="Tabla 4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5153522"/>
                  </p:ext>
                </p:extLst>
              </p:nvPr>
            </p:nvGraphicFramePr>
            <p:xfrm>
              <a:off x="7322839" y="1768568"/>
              <a:ext cx="2344843" cy="1650588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494798"/>
                    <a:gridCol w="498233"/>
                    <a:gridCol w="496516"/>
                    <a:gridCol w="496516"/>
                    <a:gridCol w="358780"/>
                  </a:tblGrid>
                  <a:tr h="326588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23"/>
                          <a:stretch>
                            <a:fillRect l="-1235" t="-1852" r="-380247" b="-4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23"/>
                          <a:stretch>
                            <a:fillRect l="-100000" t="-1852" r="-275610" b="-4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23"/>
                          <a:stretch>
                            <a:fillRect l="-200000" t="-1852" r="-175610" b="-4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23"/>
                          <a:stretch>
                            <a:fillRect l="-303704" t="-1852" r="-77778" b="-405556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</a:tr>
                  <a:tr h="331000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23"/>
                          <a:stretch>
                            <a:fillRect l="-1235" t="-101852" r="-380247" b="-3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23"/>
                          <a:stretch>
                            <a:fillRect l="-100000" t="-101852" r="-275610" b="-3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23"/>
                          <a:stretch>
                            <a:fillRect l="-200000" t="-101852" r="-175610" b="-3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23"/>
                          <a:stretch>
                            <a:fillRect l="-303704" t="-101852" r="-77778" b="-3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23"/>
                          <a:stretch>
                            <a:fillRect l="-554237" t="-101852" r="-6780" b="-305556"/>
                          </a:stretch>
                        </a:blipFill>
                      </a:tcPr>
                    </a:tc>
                  </a:tr>
                  <a:tr h="331000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23"/>
                          <a:stretch>
                            <a:fillRect l="-1235" t="-201852" r="-380247" b="-2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23"/>
                          <a:stretch>
                            <a:fillRect l="-100000" t="-201852" r="-275610" b="-2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23"/>
                          <a:stretch>
                            <a:fillRect l="-200000" t="-201852" r="-175610" b="-2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23"/>
                          <a:stretch>
                            <a:fillRect l="-303704" t="-201852" r="-77778" b="-2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23"/>
                          <a:stretch>
                            <a:fillRect l="-554237" t="-201852" r="-6780" b="-205556"/>
                          </a:stretch>
                        </a:blipFill>
                      </a:tcPr>
                    </a:tc>
                  </a:tr>
                  <a:tr h="331000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23"/>
                          <a:stretch>
                            <a:fillRect l="-1235" t="-296364" r="-380247" b="-10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23"/>
                          <a:stretch>
                            <a:fillRect l="-100000" t="-296364" r="-275610" b="-10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23"/>
                          <a:stretch>
                            <a:fillRect l="-200000" t="-296364" r="-175610" b="-10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23"/>
                          <a:stretch>
                            <a:fillRect l="-303704" t="-296364" r="-77778" b="-10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23"/>
                          <a:stretch>
                            <a:fillRect l="-554237" t="-296364" r="-6780" b="-101818"/>
                          </a:stretch>
                        </a:blipFill>
                      </a:tcPr>
                    </a:tc>
                  </a:tr>
                  <a:tr h="331000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23"/>
                          <a:stretch>
                            <a:fillRect l="-1235" t="-403704" r="-380247" b="-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23"/>
                          <a:stretch>
                            <a:fillRect l="-100000" t="-403704" r="-275610" b="-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23"/>
                          <a:stretch>
                            <a:fillRect l="-200000" t="-403704" r="-175610" b="-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23"/>
                          <a:stretch>
                            <a:fillRect l="-303704" t="-403704" r="-77778" b="-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23"/>
                          <a:stretch>
                            <a:fillRect l="-554237" t="-403704" r="-6780" b="-370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5" name="Imagen 4">
            <a:extLst>
              <a:ext uri="{FF2B5EF4-FFF2-40B4-BE49-F238E27FC236}">
                <a16:creationId xmlns:a16="http://schemas.microsoft.com/office/drawing/2014/main" id="{184FAAAE-E2BB-4FEC-A300-A1DDE934B92E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l="40833" t="7514" r="43605" b="7591"/>
          <a:stretch/>
        </p:blipFill>
        <p:spPr>
          <a:xfrm>
            <a:off x="4978264" y="1120518"/>
            <a:ext cx="1897332" cy="461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19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F54D2E2-4751-499B-BE8E-440F2C3DF017}" type="slidenum">
              <a:rPr lang="es-MX" smtClean="0"/>
              <a:pPr/>
              <a:t>18</a:t>
            </a:fld>
            <a:r>
              <a:rPr lang="es-MX" dirty="0"/>
              <a:t>/41</a:t>
            </a:r>
          </a:p>
        </p:txBody>
      </p:sp>
      <p:sp>
        <p:nvSpPr>
          <p:cNvPr id="9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97124" y="6434435"/>
            <a:ext cx="4032448" cy="23200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M.C. ANTONIO DANIEL MARTINEZ DIBENE</a:t>
            </a:r>
          </a:p>
        </p:txBody>
      </p:sp>
      <p:pic>
        <p:nvPicPr>
          <p:cNvPr id="10" name="Picture 2" descr="http://www.itlp.edu.mx/carreras/carreras.files/civi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8275" y="58992"/>
            <a:ext cx="1294617" cy="983682"/>
          </a:xfrm>
          <a:prstGeom prst="rect">
            <a:avLst/>
          </a:prstGeom>
          <a:noFill/>
        </p:spPr>
      </p:pic>
      <p:pic>
        <p:nvPicPr>
          <p:cNvPr id="11" name="Picture 2" descr="C:\Users\TYSON\Documents\a Obras varias\A TRABAJOS 2013\7.- JULIO\Albercas\8.- Alberca Familiar 2\PDF\MD LOG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6" y="184050"/>
            <a:ext cx="1647589" cy="85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2 Imagen" descr="logotec-new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275" y="5733256"/>
            <a:ext cx="1231276" cy="890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5 Imagen" descr="lobos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87" y="5733256"/>
            <a:ext cx="1192385" cy="1002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4 CuadroTexto"/>
          <p:cNvSpPr txBox="1"/>
          <p:nvPr/>
        </p:nvSpPr>
        <p:spPr>
          <a:xfrm>
            <a:off x="3568038" y="555009"/>
            <a:ext cx="5124288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MX" sz="2800" dirty="0">
                <a:solidFill>
                  <a:schemeClr val="tx1"/>
                </a:solidFill>
                <a:latin typeface="+mj-lt"/>
              </a:rPr>
              <a:t>Matriz de Rigidez del Miembro 5</a:t>
            </a:r>
            <a:r>
              <a:rPr lang="es-MX" sz="2000" dirty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uadroTexto 17"/>
              <p:cNvSpPr txBox="1"/>
              <p:nvPr/>
            </p:nvSpPr>
            <p:spPr>
              <a:xfrm>
                <a:off x="10042711" y="1957937"/>
                <a:ext cx="73152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s-MX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s-MX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s-MX" sz="1600" dirty="0"/>
              </a:p>
            </p:txBody>
          </p:sp>
        </mc:Choice>
        <mc:Fallback xmlns="">
          <p:sp>
            <p:nvSpPr>
              <p:cNvPr id="18" name="Cuadro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2711" y="1957937"/>
                <a:ext cx="731520" cy="33855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uadroTexto 19"/>
              <p:cNvSpPr txBox="1"/>
              <p:nvPr/>
            </p:nvSpPr>
            <p:spPr>
              <a:xfrm>
                <a:off x="10042711" y="2881758"/>
                <a:ext cx="731520" cy="357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MX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s-MX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s-MX" sz="1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s-MX" sz="1600" dirty="0"/>
                  <a:t> </a:t>
                </a:r>
              </a:p>
            </p:txBody>
          </p:sp>
        </mc:Choice>
        <mc:Fallback xmlns="">
          <p:sp>
            <p:nvSpPr>
              <p:cNvPr id="20" name="Cuadro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2711" y="2881758"/>
                <a:ext cx="731520" cy="357983"/>
              </a:xfrm>
              <a:prstGeom prst="rect">
                <a:avLst/>
              </a:prstGeom>
              <a:blipFill rotWithShape="0">
                <a:blip r:embed="rId10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uadroTexto 21"/>
              <p:cNvSpPr txBox="1"/>
              <p:nvPr/>
            </p:nvSpPr>
            <p:spPr>
              <a:xfrm>
                <a:off x="5788455" y="4720386"/>
                <a:ext cx="64543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MX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1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s-MX" sz="1600" b="0" i="1" smtClean="0">
                            <a:latin typeface="Cambria Math"/>
                          </a:rPr>
                          <m:t>5</m:t>
                        </m:r>
                      </m:sub>
                    </m:sSub>
                    <m:r>
                      <a:rPr lang="es-MX" sz="1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s-MX" sz="1600" dirty="0"/>
                  <a:t>AE</a:t>
                </a:r>
              </a:p>
            </p:txBody>
          </p:sp>
        </mc:Choice>
        <mc:Fallback xmlns="">
          <p:sp>
            <p:nvSpPr>
              <p:cNvPr id="22" name="Cuadro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8455" y="4720386"/>
                <a:ext cx="645433" cy="246221"/>
              </a:xfrm>
              <a:prstGeom prst="rect">
                <a:avLst/>
              </a:prstGeom>
              <a:blipFill>
                <a:blip r:embed="rId11"/>
                <a:stretch>
                  <a:fillRect l="-11429" t="-21951" r="-18095" b="-51220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CuadroTexto 22"/>
          <p:cNvSpPr txBox="1"/>
          <p:nvPr/>
        </p:nvSpPr>
        <p:spPr>
          <a:xfrm>
            <a:off x="11666533" y="4061273"/>
            <a:ext cx="357410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rgbClr val="FF0000"/>
                </a:solidFill>
              </a:rPr>
              <a:t>3</a:t>
            </a:r>
          </a:p>
          <a:p>
            <a:endParaRPr lang="es-MX" sz="1400" b="1" dirty="0">
              <a:solidFill>
                <a:srgbClr val="FF0000"/>
              </a:solidFill>
            </a:endParaRPr>
          </a:p>
          <a:p>
            <a:r>
              <a:rPr lang="es-MX" sz="1600" b="1" dirty="0">
                <a:solidFill>
                  <a:srgbClr val="FF0000"/>
                </a:solidFill>
              </a:rPr>
              <a:t>4</a:t>
            </a:r>
          </a:p>
          <a:p>
            <a:endParaRPr lang="es-MX" sz="700" b="1" dirty="0">
              <a:solidFill>
                <a:srgbClr val="FF0000"/>
              </a:solidFill>
            </a:endParaRPr>
          </a:p>
          <a:p>
            <a:r>
              <a:rPr lang="es-MX" sz="1600" b="1" dirty="0">
                <a:solidFill>
                  <a:srgbClr val="FF0000"/>
                </a:solidFill>
              </a:rPr>
              <a:t>7</a:t>
            </a:r>
          </a:p>
          <a:p>
            <a:endParaRPr lang="es-MX" sz="200" b="1" dirty="0">
              <a:solidFill>
                <a:srgbClr val="FF0000"/>
              </a:solidFill>
            </a:endParaRPr>
          </a:p>
          <a:p>
            <a:r>
              <a:rPr lang="es-MX" sz="1600" b="1" dirty="0">
                <a:solidFill>
                  <a:srgbClr val="FF0000"/>
                </a:solidFill>
              </a:rPr>
              <a:t>8</a:t>
            </a:r>
          </a:p>
          <a:p>
            <a:endParaRPr lang="es-MX" sz="1600" dirty="0">
              <a:solidFill>
                <a:srgbClr val="FF0000"/>
              </a:solidFill>
            </a:endParaRPr>
          </a:p>
        </p:txBody>
      </p:sp>
      <p:sp>
        <p:nvSpPr>
          <p:cNvPr id="24" name="59 Corchetes"/>
          <p:cNvSpPr/>
          <p:nvPr/>
        </p:nvSpPr>
        <p:spPr>
          <a:xfrm>
            <a:off x="6457518" y="4061273"/>
            <a:ext cx="5209016" cy="1459743"/>
          </a:xfrm>
          <a:prstGeom prst="bracketPair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27" name="Grupo 26"/>
          <p:cNvGrpSpPr/>
          <p:nvPr/>
        </p:nvGrpSpPr>
        <p:grpSpPr>
          <a:xfrm rot="2790411">
            <a:off x="720554" y="1776786"/>
            <a:ext cx="719402" cy="2092720"/>
            <a:chOff x="2063552" y="2180314"/>
            <a:chExt cx="1141676" cy="4254121"/>
          </a:xfrm>
          <a:effectLst>
            <a:glow rad="635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28" name="Conector recto 27"/>
            <p:cNvCxnSpPr/>
            <p:nvPr/>
          </p:nvCxnSpPr>
          <p:spPr>
            <a:xfrm>
              <a:off x="2063552" y="2180314"/>
              <a:ext cx="114167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Conector recto 28"/>
            <p:cNvCxnSpPr/>
            <p:nvPr/>
          </p:nvCxnSpPr>
          <p:spPr>
            <a:xfrm>
              <a:off x="3205228" y="2180314"/>
              <a:ext cx="0" cy="425412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Conector recto 29"/>
            <p:cNvCxnSpPr/>
            <p:nvPr/>
          </p:nvCxnSpPr>
          <p:spPr>
            <a:xfrm flipH="1">
              <a:off x="2063552" y="6434435"/>
              <a:ext cx="114167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Conector recto 30"/>
            <p:cNvCxnSpPr/>
            <p:nvPr/>
          </p:nvCxnSpPr>
          <p:spPr>
            <a:xfrm>
              <a:off x="2063552" y="2180314"/>
              <a:ext cx="0" cy="425412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3" name="Tabla 3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32942699"/>
                  </p:ext>
                </p:extLst>
              </p:nvPr>
            </p:nvGraphicFramePr>
            <p:xfrm>
              <a:off x="6605317" y="4059054"/>
              <a:ext cx="4866400" cy="173212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216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6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16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166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44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400" dirty="0"/>
                            <a:t>53.033(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  <m:r>
                                <a:rPr lang="es-MX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s-MX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MX" sz="1400" dirty="0"/>
                            <a:t>-53.033(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  <m:r>
                                <a:rPr lang="es-MX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s-MX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MX" sz="1400" dirty="0"/>
                            <a:t>-53.033(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  <m:r>
                                <a:rPr lang="es-MX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s-MX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MX" sz="1400" dirty="0"/>
                            <a:t>-53.033(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  <m:r>
                                <a:rPr lang="es-MX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s-MX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42306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MX" sz="1400" dirty="0"/>
                            <a:t>-53.033(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  <m:r>
                                <a:rPr lang="es-MX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s-MX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MX" sz="1400" dirty="0"/>
                            <a:t>53.033(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  <m:r>
                                <a:rPr lang="es-MX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s-MX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MX" sz="1400" dirty="0"/>
                            <a:t>-53.033(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  <m:r>
                                <a:rPr lang="es-MX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s-MX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MX" sz="1400" dirty="0"/>
                            <a:t>-53.033(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  <m:r>
                                <a:rPr lang="es-MX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s-MX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2048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MX" sz="1400" dirty="0"/>
                            <a:t>-53.033(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  <m:r>
                                <a:rPr lang="es-MX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s-MX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MX" sz="1400" dirty="0"/>
                            <a:t>-53.033(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  <m:r>
                                <a:rPr lang="es-MX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s-MX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MX" sz="1400" dirty="0"/>
                            <a:t>53.033(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  <m:r>
                                <a:rPr lang="es-MX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s-MX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MX" sz="1400" dirty="0"/>
                            <a:t>-53.033(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  <m:r>
                                <a:rPr lang="es-MX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s-MX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73366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MX" sz="1400" dirty="0"/>
                            <a:t>53.033(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  <m:r>
                                <a:rPr lang="es-MX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s-MX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MX" sz="1400" dirty="0"/>
                            <a:t>-53.033(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  <m:r>
                                <a:rPr lang="es-MX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s-MX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MX" sz="1400" dirty="0"/>
                            <a:t>-53.033(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  <m:r>
                                <a:rPr lang="es-MX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s-MX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MX" sz="1400" dirty="0"/>
                            <a:t>53.033(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  <m:r>
                                <a:rPr lang="es-MX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s-MX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3" name="Tabla 3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32942699"/>
                  </p:ext>
                </p:extLst>
              </p:nvPr>
            </p:nvGraphicFramePr>
            <p:xfrm>
              <a:off x="6605317" y="4059054"/>
              <a:ext cx="4866400" cy="173212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216600"/>
                    <a:gridCol w="1216600"/>
                    <a:gridCol w="1216600"/>
                    <a:gridCol w="1216600"/>
                  </a:tblGrid>
                  <a:tr h="384402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6"/>
                          <a:stretch>
                            <a:fillRect r="-299500" b="-352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6"/>
                          <a:stretch>
                            <a:fillRect l="-100000" r="-199500" b="-352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6"/>
                          <a:stretch>
                            <a:fillRect l="-201005" r="-100503" b="-352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6"/>
                          <a:stretch>
                            <a:fillRect l="-299500" b="-352381"/>
                          </a:stretch>
                        </a:blipFill>
                      </a:tcPr>
                    </a:tc>
                  </a:tr>
                  <a:tr h="442306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6"/>
                          <a:stretch>
                            <a:fillRect t="-86301" r="-299500" b="-2041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6"/>
                          <a:stretch>
                            <a:fillRect l="-100000" t="-86301" r="-199500" b="-2041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6"/>
                          <a:stretch>
                            <a:fillRect l="-201005" t="-86301" r="-100503" b="-2041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6"/>
                          <a:stretch>
                            <a:fillRect l="-299500" t="-86301" b="-204110"/>
                          </a:stretch>
                        </a:blipFill>
                      </a:tcPr>
                    </a:tc>
                  </a:tr>
                  <a:tr h="432048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6"/>
                          <a:stretch>
                            <a:fillRect t="-191549" r="-299500" b="-1098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6"/>
                          <a:stretch>
                            <a:fillRect l="-100000" t="-191549" r="-199500" b="-1098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6"/>
                          <a:stretch>
                            <a:fillRect l="-201005" t="-191549" r="-100503" b="-1098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6"/>
                          <a:stretch>
                            <a:fillRect l="-299500" t="-191549" b="-109859"/>
                          </a:stretch>
                        </a:blipFill>
                      </a:tcPr>
                    </a:tc>
                  </a:tr>
                  <a:tr h="473366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6"/>
                          <a:stretch>
                            <a:fillRect t="-265385" r="-299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6"/>
                          <a:stretch>
                            <a:fillRect l="-100000" t="-265385" r="-199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6"/>
                          <a:stretch>
                            <a:fillRect l="-201005" t="-265385" r="-1005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6"/>
                          <a:stretch>
                            <a:fillRect l="-299500" t="-26538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4" name="CuadroTexto 33"/>
          <p:cNvSpPr txBox="1"/>
          <p:nvPr/>
        </p:nvSpPr>
        <p:spPr>
          <a:xfrm>
            <a:off x="6288394" y="3560787"/>
            <a:ext cx="5661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rgbClr val="FF0000"/>
                </a:solidFill>
              </a:rPr>
              <a:t>                3                   4                    7                    </a:t>
            </a:r>
            <a:r>
              <a:rPr lang="es-MX" b="1" dirty="0">
                <a:solidFill>
                  <a:srgbClr val="FF0000"/>
                </a:solidFill>
              </a:rPr>
              <a:t>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uadroTexto 34"/>
              <p:cNvSpPr txBox="1"/>
              <p:nvPr/>
            </p:nvSpPr>
            <p:spPr>
              <a:xfrm>
                <a:off x="10718275" y="1873888"/>
                <a:ext cx="1368003" cy="5648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MX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1600" b="0" i="1" smtClean="0">
                              <a:latin typeface="Cambria Math" panose="02040503050406030204" pitchFamily="18" charset="0"/>
                            </a:rPr>
                            <m:t>2 −4</m:t>
                          </m:r>
                        </m:num>
                        <m:den>
                          <m:r>
                            <a:rPr lang="es-MX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s-MX" sz="16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s-MX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s-MX" sz="1600" b="0" i="1" smtClean="0">
                          <a:latin typeface="Cambria Math" panose="02040503050406030204" pitchFamily="18" charset="0"/>
                        </a:rPr>
                        <m:t> =− </m:t>
                      </m:r>
                      <m:f>
                        <m:fPr>
                          <m:ctrlPr>
                            <a:rPr lang="es-MX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s-MX" sz="16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s-MX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s-MX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s-MX" dirty="0"/>
              </a:p>
            </p:txBody>
          </p:sp>
        </mc:Choice>
        <mc:Fallback xmlns="">
          <p:sp>
            <p:nvSpPr>
              <p:cNvPr id="35" name="CuadroTexto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8275" y="1873888"/>
                <a:ext cx="1368003" cy="564898"/>
              </a:xfrm>
              <a:prstGeom prst="rect">
                <a:avLst/>
              </a:prstGeom>
              <a:blipFill rotWithShape="0">
                <a:blip r:embed="rId17"/>
                <a:stretch>
                  <a:fillRect b="-1075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uadroTexto 35"/>
              <p:cNvSpPr txBox="1"/>
              <p:nvPr/>
            </p:nvSpPr>
            <p:spPr>
              <a:xfrm>
                <a:off x="10700824" y="2731330"/>
                <a:ext cx="1323119" cy="5648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MX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1600" b="0" i="1" smtClean="0">
                              <a:latin typeface="Cambria Math" panose="02040503050406030204" pitchFamily="18" charset="0"/>
                            </a:rPr>
                            <m:t>2 −0</m:t>
                          </m:r>
                        </m:num>
                        <m:den>
                          <m:r>
                            <a:rPr lang="es-MX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s-MX" sz="16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s-MX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s-MX" sz="1600" b="0" i="1" smtClean="0">
                          <a:latin typeface="Cambria Math" panose="02040503050406030204" pitchFamily="18" charset="0"/>
                        </a:rPr>
                        <m:t> =−</m:t>
                      </m:r>
                      <m:f>
                        <m:fPr>
                          <m:ctrlPr>
                            <a:rPr lang="es-MX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s-MX" sz="16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s-MX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s-MX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s-MX" dirty="0"/>
              </a:p>
            </p:txBody>
          </p:sp>
        </mc:Choice>
        <mc:Fallback xmlns="">
          <p:sp>
            <p:nvSpPr>
              <p:cNvPr id="36" name="CuadroTexto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0824" y="2731330"/>
                <a:ext cx="1323119" cy="564898"/>
              </a:xfrm>
              <a:prstGeom prst="rect">
                <a:avLst/>
              </a:prstGeom>
              <a:blipFill rotWithShape="0">
                <a:blip r:embed="rId18"/>
                <a:stretch>
                  <a:fillRect b="-1075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7" name="Objeto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6743498"/>
              </p:ext>
            </p:extLst>
          </p:nvPr>
        </p:nvGraphicFramePr>
        <p:xfrm>
          <a:off x="-1301132" y="1397956"/>
          <a:ext cx="7989968" cy="2967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5" name="AutoCAD Drawing" r:id="rId19" imgW="11773080" imgH="4371840" progId="AutoCAD.Drawing.23">
                  <p:embed/>
                </p:oleObj>
              </mc:Choice>
              <mc:Fallback>
                <p:oleObj name="AutoCAD Drawing" r:id="rId19" imgW="11773080" imgH="4371840" progId="AutoCAD.Drawing.2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-1301132" y="1397956"/>
                        <a:ext cx="7989968" cy="29671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CuadroTexto 37"/>
          <p:cNvSpPr txBox="1"/>
          <p:nvPr/>
        </p:nvSpPr>
        <p:spPr>
          <a:xfrm>
            <a:off x="4978264" y="45550"/>
            <a:ext cx="2769541" cy="307777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x-none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ARMADURA CON SEIS MIEMBROS</a:t>
            </a:r>
          </a:p>
        </p:txBody>
      </p:sp>
      <p:sp>
        <p:nvSpPr>
          <p:cNvPr id="39" name="Botón de acción: Inicio 38">
            <a:hlinkClick r:id="rId21" action="ppaction://hlinksldjump" highlightClick="1"/>
          </p:cNvPr>
          <p:cNvSpPr/>
          <p:nvPr/>
        </p:nvSpPr>
        <p:spPr>
          <a:xfrm>
            <a:off x="9840866" y="6036843"/>
            <a:ext cx="504056" cy="48515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0" name="Tabla 3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4061965"/>
                  </p:ext>
                </p:extLst>
              </p:nvPr>
            </p:nvGraphicFramePr>
            <p:xfrm>
              <a:off x="7122004" y="1758554"/>
              <a:ext cx="2344843" cy="1650588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49479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9823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9651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9651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35878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26588"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0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e>
                                  <m:sub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0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e>
                                  <m:sub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0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  <m:sub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0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  <m:sub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31000"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s-MX" sz="10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1050" smtClean="0"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:r>
                            <a:rPr kumimoji="0" lang="es-MX" sz="105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kumimoji="0" lang="es-MX" sz="105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l-GR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kumimoji="0" lang="es-MX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kumimoji="0" lang="es-MX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oMath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:r>
                            <a:rPr kumimoji="0" lang="es-MX" sz="105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es-MX" sz="105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l-GR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kumimoji="0" lang="es-MX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0" lang="es-MX" sz="105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l-GR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kumimoji="0" lang="es-MX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oMath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0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𝐍</m:t>
                                    </m:r>
                                  </m:e>
                                  <m:sub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b="1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31000"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0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1050" smtClean="0"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s-MX" sz="10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1050" smtClean="0"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  <m:sup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:r>
                            <a:rPr kumimoji="0" lang="es-MX" sz="105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kumimoji="0" lang="es-MX" sz="105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l-GR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kumimoji="0" lang="es-MX" sz="105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kumimoji="0" lang="es-MX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oMath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0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𝐍</m:t>
                                    </m:r>
                                  </m:e>
                                  <m:sub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𝐲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b="1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31000"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:r>
                            <a:rPr kumimoji="0" lang="es-MX" sz="105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kumimoji="0" lang="es-MX" sz="105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l-GR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kumimoji="0" lang="es-MX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kumimoji="0" lang="es-MX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oMath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:r>
                            <a:rPr kumimoji="0" lang="es-MX" sz="105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es-MX" sz="105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l-GR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kumimoji="0" lang="es-MX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0" lang="es-MX" sz="105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l-GR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kumimoji="0" lang="es-MX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oMath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0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𝐅</m:t>
                                    </m:r>
                                  </m:e>
                                  <m:sub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b="1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31000"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s-MX" sz="105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:r>
                            <a:rPr kumimoji="0" lang="es-MX" sz="105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kumimoji="0" lang="es-MX" sz="105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l-GR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kumimoji="0" lang="es-MX" sz="105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kumimoji="0" lang="es-MX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oMath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  <m:sup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0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𝐅</m:t>
                                    </m:r>
                                  </m:e>
                                  <m:sub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𝐲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b="1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0" name="Tabla 3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4061965"/>
                  </p:ext>
                </p:extLst>
              </p:nvPr>
            </p:nvGraphicFramePr>
            <p:xfrm>
              <a:off x="7122004" y="1758554"/>
              <a:ext cx="2344843" cy="1650588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494798"/>
                    <a:gridCol w="498233"/>
                    <a:gridCol w="496516"/>
                    <a:gridCol w="496516"/>
                    <a:gridCol w="358780"/>
                  </a:tblGrid>
                  <a:tr h="326588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22"/>
                          <a:stretch>
                            <a:fillRect l="-1235" t="-1852" r="-380247" b="-407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22"/>
                          <a:stretch>
                            <a:fillRect l="-100000" t="-1852" r="-275610" b="-407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22"/>
                          <a:stretch>
                            <a:fillRect l="-200000" t="-1852" r="-175610" b="-407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22"/>
                          <a:stretch>
                            <a:fillRect l="-303704" t="-1852" r="-77778" b="-407407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</a:tr>
                  <a:tr h="331000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22"/>
                          <a:stretch>
                            <a:fillRect l="-1235" t="-101852" r="-380247" b="-307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22"/>
                          <a:stretch>
                            <a:fillRect l="-100000" t="-101852" r="-275610" b="-307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22"/>
                          <a:stretch>
                            <a:fillRect l="-200000" t="-101852" r="-175610" b="-307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22"/>
                          <a:stretch>
                            <a:fillRect l="-303704" t="-101852" r="-77778" b="-307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22"/>
                          <a:stretch>
                            <a:fillRect l="-554237" t="-101852" r="-6780" b="-307407"/>
                          </a:stretch>
                        </a:blipFill>
                      </a:tcPr>
                    </a:tc>
                  </a:tr>
                  <a:tr h="331000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22"/>
                          <a:stretch>
                            <a:fillRect l="-1235" t="-198182" r="-380247" b="-20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22"/>
                          <a:stretch>
                            <a:fillRect l="-100000" t="-198182" r="-275610" b="-20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22"/>
                          <a:stretch>
                            <a:fillRect l="-200000" t="-198182" r="-175610" b="-20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22"/>
                          <a:stretch>
                            <a:fillRect l="-303704" t="-198182" r="-77778" b="-20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22"/>
                          <a:stretch>
                            <a:fillRect l="-554237" t="-198182" r="-6780" b="-201818"/>
                          </a:stretch>
                        </a:blipFill>
                      </a:tcPr>
                    </a:tc>
                  </a:tr>
                  <a:tr h="331000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22"/>
                          <a:stretch>
                            <a:fillRect l="-1235" t="-303704" r="-380247" b="-1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22"/>
                          <a:stretch>
                            <a:fillRect l="-100000" t="-303704" r="-275610" b="-1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22"/>
                          <a:stretch>
                            <a:fillRect l="-200000" t="-303704" r="-175610" b="-1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22"/>
                          <a:stretch>
                            <a:fillRect l="-303704" t="-303704" r="-77778" b="-1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22"/>
                          <a:stretch>
                            <a:fillRect l="-554237" t="-303704" r="-6780" b="-105556"/>
                          </a:stretch>
                        </a:blipFill>
                      </a:tcPr>
                    </a:tc>
                  </a:tr>
                  <a:tr h="331000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22"/>
                          <a:stretch>
                            <a:fillRect l="-1235" t="-396364" r="-380247" b="-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22"/>
                          <a:stretch>
                            <a:fillRect l="-100000" t="-396364" r="-275610" b="-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22"/>
                          <a:stretch>
                            <a:fillRect l="-200000" t="-396364" r="-175610" b="-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22"/>
                          <a:stretch>
                            <a:fillRect l="-303704" t="-396364" r="-77778" b="-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22"/>
                          <a:stretch>
                            <a:fillRect l="-554237" t="-396364" r="-6780" b="-363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3" name="Imagen 2">
            <a:extLst>
              <a:ext uri="{FF2B5EF4-FFF2-40B4-BE49-F238E27FC236}">
                <a16:creationId xmlns:a16="http://schemas.microsoft.com/office/drawing/2014/main" id="{A88B3B71-50EB-4DEC-B507-D895DB409239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l="28513" t="-770" r="27359" b="3827"/>
          <a:stretch/>
        </p:blipFill>
        <p:spPr>
          <a:xfrm>
            <a:off x="2162698" y="1433511"/>
            <a:ext cx="5306782" cy="489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12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F54D2E2-4751-499B-BE8E-440F2C3DF017}" type="slidenum">
              <a:rPr lang="es-MX" smtClean="0"/>
              <a:pPr/>
              <a:t>19</a:t>
            </a:fld>
            <a:r>
              <a:rPr lang="es-MX" dirty="0"/>
              <a:t>/41</a:t>
            </a:r>
          </a:p>
        </p:txBody>
      </p:sp>
      <p:sp>
        <p:nvSpPr>
          <p:cNvPr id="9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97124" y="6434435"/>
            <a:ext cx="4032448" cy="23200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M.C. ANTONIO DANIEL MARTINEZ DIBENE</a:t>
            </a:r>
          </a:p>
        </p:txBody>
      </p:sp>
      <p:pic>
        <p:nvPicPr>
          <p:cNvPr id="10" name="Picture 2" descr="http://www.itlp.edu.mx/carreras/carreras.files/civi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8275" y="58992"/>
            <a:ext cx="1294617" cy="983682"/>
          </a:xfrm>
          <a:prstGeom prst="rect">
            <a:avLst/>
          </a:prstGeom>
          <a:noFill/>
        </p:spPr>
      </p:pic>
      <p:pic>
        <p:nvPicPr>
          <p:cNvPr id="11" name="Picture 2" descr="C:\Users\TYSON\Documents\a Obras varias\A TRABAJOS 2013\7.- JULIO\Albercas\8.- Alberca Familiar 2\PDF\MD LOG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6" y="184050"/>
            <a:ext cx="1647589" cy="85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2 Imagen" descr="logotec-new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275" y="5733256"/>
            <a:ext cx="1231276" cy="890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5 Imagen" descr="lobos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87" y="5733256"/>
            <a:ext cx="1192385" cy="1002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4 CuadroTexto"/>
          <p:cNvSpPr txBox="1"/>
          <p:nvPr/>
        </p:nvSpPr>
        <p:spPr>
          <a:xfrm>
            <a:off x="3668725" y="536131"/>
            <a:ext cx="5124288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MX" sz="2800" dirty="0">
                <a:solidFill>
                  <a:schemeClr val="tx1"/>
                </a:solidFill>
                <a:latin typeface="+mj-lt"/>
              </a:rPr>
              <a:t>Matriz de Rigidez del Miembro 6</a:t>
            </a:r>
            <a:r>
              <a:rPr lang="es-MX" sz="2000" dirty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7896200" y="3628981"/>
            <a:ext cx="44166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rgbClr val="FF0000"/>
                </a:solidFill>
              </a:rPr>
              <a:t>3                      4                9                 10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a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120875"/>
                  </p:ext>
                </p:extLst>
              </p:nvPr>
            </p:nvGraphicFramePr>
            <p:xfrm>
              <a:off x="7465565" y="3986115"/>
              <a:ext cx="4472481" cy="145181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1196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9388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4851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118121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400" dirty="0"/>
                            <a:t>150(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  <m:r>
                                <a:rPr lang="es-MX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s-MX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MX" sz="1400" dirty="0"/>
                            <a:t>-150(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  <m:r>
                                <a:rPr lang="es-MX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s-MX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4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4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00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MX" sz="1400" dirty="0"/>
                            <a:t>-150(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  <m:r>
                                <a:rPr lang="es-MX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s-MX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MX" sz="1400" dirty="0"/>
                            <a:t>150(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MX" sz="14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  <m:r>
                                <a:rPr lang="es-MX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s-MX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4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16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4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a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120875"/>
                  </p:ext>
                </p:extLst>
              </p:nvPr>
            </p:nvGraphicFramePr>
            <p:xfrm>
              <a:off x="7465565" y="3986115"/>
              <a:ext cx="4472481" cy="145181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11960"/>
                    <a:gridCol w="993884"/>
                    <a:gridCol w="948516"/>
                    <a:gridCol w="1118121"/>
                  </a:tblGrid>
                  <a:tr h="360040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r="-21681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400" dirty="0" smtClean="0"/>
                            <a:t>0</a:t>
                          </a:r>
                          <a:endParaRPr lang="es-MX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253205" r="-117949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400" dirty="0" smtClean="0"/>
                            <a:t>0</a:t>
                          </a:r>
                          <a:endParaRPr lang="es-MX" sz="1400" dirty="0"/>
                        </a:p>
                      </a:txBody>
                      <a:tcPr/>
                    </a:tc>
                  </a:tr>
                  <a:tr h="36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400" dirty="0" smtClean="0"/>
                            <a:t>0</a:t>
                          </a:r>
                          <a:endParaRPr lang="es-MX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400" dirty="0" smtClean="0"/>
                            <a:t>0</a:t>
                          </a:r>
                          <a:endParaRPr lang="es-MX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400" dirty="0" smtClean="0"/>
                            <a:t>0</a:t>
                          </a:r>
                          <a:endParaRPr lang="es-MX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400" dirty="0" smtClean="0"/>
                            <a:t>0</a:t>
                          </a:r>
                          <a:endParaRPr lang="es-MX" sz="1400" dirty="0"/>
                        </a:p>
                      </a:txBody>
                      <a:tcPr/>
                    </a:tc>
                  </a:tr>
                  <a:tr h="360040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t="-198333" r="-216810" b="-10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400" dirty="0" smtClean="0"/>
                            <a:t>0</a:t>
                          </a:r>
                          <a:endParaRPr lang="es-MX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253205" t="-198333" r="-117949" b="-10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400" dirty="0" smtClean="0"/>
                            <a:t>0</a:t>
                          </a:r>
                          <a:endParaRPr lang="es-MX" sz="1400" dirty="0"/>
                        </a:p>
                      </a:txBody>
                      <a:tcPr/>
                    </a:tc>
                  </a:tr>
                  <a:tr h="3716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400" dirty="0" smtClean="0"/>
                            <a:t>0</a:t>
                          </a:r>
                          <a:endParaRPr lang="es-MX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400" dirty="0" smtClean="0"/>
                            <a:t>0</a:t>
                          </a:r>
                          <a:endParaRPr lang="es-MX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400" dirty="0" smtClean="0"/>
                            <a:t>0</a:t>
                          </a:r>
                          <a:endParaRPr lang="es-MX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400" dirty="0" smtClean="0"/>
                            <a:t>0</a:t>
                          </a:r>
                          <a:endParaRPr lang="es-MX" sz="1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uadroTexto 17"/>
              <p:cNvSpPr txBox="1"/>
              <p:nvPr/>
            </p:nvSpPr>
            <p:spPr>
              <a:xfrm>
                <a:off x="10030492" y="1910677"/>
                <a:ext cx="73152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s-MX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s-MX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s-MX" sz="1600" dirty="0"/>
              </a:p>
            </p:txBody>
          </p:sp>
        </mc:Choice>
        <mc:Fallback xmlns="">
          <p:sp>
            <p:nvSpPr>
              <p:cNvPr id="18" name="Cuadro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0492" y="1910677"/>
                <a:ext cx="731520" cy="33855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uadroTexto 18"/>
              <p:cNvSpPr txBox="1"/>
              <p:nvPr/>
            </p:nvSpPr>
            <p:spPr>
              <a:xfrm>
                <a:off x="10765760" y="1910677"/>
                <a:ext cx="1154162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MX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1600" b="0" i="1" smtClean="0">
                              <a:latin typeface="Cambria Math" panose="02040503050406030204" pitchFamily="18" charset="0"/>
                            </a:rPr>
                            <m:t>0 −2</m:t>
                          </m:r>
                        </m:num>
                        <m:den>
                          <m:r>
                            <a:rPr lang="es-MX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MX" sz="1600" b="0" i="1" smtClean="0">
                          <a:latin typeface="Cambria Math" panose="02040503050406030204" pitchFamily="18" charset="0"/>
                        </a:rPr>
                        <m:t> =−1</m:t>
                      </m:r>
                    </m:oMath>
                  </m:oMathPara>
                </a14:m>
                <a:endParaRPr lang="es-MX" sz="1600" dirty="0"/>
              </a:p>
            </p:txBody>
          </p:sp>
        </mc:Choice>
        <mc:Fallback xmlns="">
          <p:sp>
            <p:nvSpPr>
              <p:cNvPr id="19" name="Cuadro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5760" y="1910677"/>
                <a:ext cx="1154162" cy="46102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uadroTexto 19"/>
              <p:cNvSpPr txBox="1"/>
              <p:nvPr/>
            </p:nvSpPr>
            <p:spPr>
              <a:xfrm>
                <a:off x="10030492" y="2834498"/>
                <a:ext cx="731520" cy="357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MX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s-MX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s-MX" sz="1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s-MX" sz="1600" dirty="0"/>
                  <a:t> </a:t>
                </a:r>
              </a:p>
            </p:txBody>
          </p:sp>
        </mc:Choice>
        <mc:Fallback xmlns="">
          <p:sp>
            <p:nvSpPr>
              <p:cNvPr id="20" name="Cuadro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0492" y="2834498"/>
                <a:ext cx="731520" cy="357983"/>
              </a:xfrm>
              <a:prstGeom prst="rect">
                <a:avLst/>
              </a:prstGeom>
              <a:blipFill rotWithShape="0">
                <a:blip r:embed="rId10"/>
                <a:stretch>
                  <a:fillRect b="-1695"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uadroTexto 20"/>
              <p:cNvSpPr txBox="1"/>
              <p:nvPr/>
            </p:nvSpPr>
            <p:spPr>
              <a:xfrm>
                <a:off x="10729095" y="2853777"/>
                <a:ext cx="1000274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MX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1600" b="0" i="1" smtClean="0">
                              <a:latin typeface="Cambria Math" panose="02040503050406030204" pitchFamily="18" charset="0"/>
                            </a:rPr>
                            <m:t>0 −0</m:t>
                          </m:r>
                        </m:num>
                        <m:den>
                          <m:r>
                            <a:rPr lang="es-MX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MX" sz="1600" b="0" i="1" smtClean="0">
                          <a:latin typeface="Cambria Math" panose="02040503050406030204" pitchFamily="18" charset="0"/>
                        </a:rPr>
                        <m:t> =0</m:t>
                      </m:r>
                    </m:oMath>
                  </m:oMathPara>
                </a14:m>
                <a:endParaRPr lang="es-MX" sz="1600" dirty="0"/>
              </a:p>
            </p:txBody>
          </p:sp>
        </mc:Choice>
        <mc:Fallback xmlns="">
          <p:sp>
            <p:nvSpPr>
              <p:cNvPr id="21" name="Cuadro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9095" y="2853777"/>
                <a:ext cx="1000274" cy="46102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uadroTexto 21"/>
              <p:cNvSpPr txBox="1"/>
              <p:nvPr/>
            </p:nvSpPr>
            <p:spPr>
              <a:xfrm>
                <a:off x="6897661" y="4527866"/>
                <a:ext cx="81144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s-MX" sz="1600" b="0" i="1" smtClean="0">
                              <a:latin typeface="Cambria Math"/>
                            </a:rPr>
                            <m:t>6</m:t>
                          </m:r>
                        </m:sub>
                      </m:sSub>
                      <m:r>
                        <a:rPr lang="es-MX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MX" sz="1600" b="0" i="1" smtClean="0">
                          <a:latin typeface="Cambria Math" panose="02040503050406030204" pitchFamily="18" charset="0"/>
                        </a:rPr>
                        <m:t>𝐴𝐸</m:t>
                      </m:r>
                    </m:oMath>
                  </m:oMathPara>
                </a14:m>
                <a:endParaRPr lang="es-MX" sz="1600" dirty="0"/>
              </a:p>
            </p:txBody>
          </p:sp>
        </mc:Choice>
        <mc:Fallback xmlns="">
          <p:sp>
            <p:nvSpPr>
              <p:cNvPr id="22" name="Cuadro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7661" y="4527866"/>
                <a:ext cx="811441" cy="246221"/>
              </a:xfrm>
              <a:prstGeom prst="rect">
                <a:avLst/>
              </a:prstGeom>
              <a:blipFill>
                <a:blip r:embed="rId12"/>
                <a:stretch>
                  <a:fillRect l="-5263" r="-3759" b="-17500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CuadroTexto 22"/>
          <p:cNvSpPr txBox="1"/>
          <p:nvPr/>
        </p:nvSpPr>
        <p:spPr>
          <a:xfrm>
            <a:off x="11655790" y="3978501"/>
            <a:ext cx="53621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rgbClr val="FF0000"/>
                </a:solidFill>
              </a:rPr>
              <a:t>3</a:t>
            </a:r>
          </a:p>
          <a:p>
            <a:endParaRPr lang="es-MX" sz="900" b="1" dirty="0">
              <a:solidFill>
                <a:srgbClr val="FF0000"/>
              </a:solidFill>
            </a:endParaRPr>
          </a:p>
          <a:p>
            <a:r>
              <a:rPr lang="es-MX" sz="1600" b="1" dirty="0">
                <a:solidFill>
                  <a:srgbClr val="FF0000"/>
                </a:solidFill>
              </a:rPr>
              <a:t>4</a:t>
            </a:r>
          </a:p>
          <a:p>
            <a:endParaRPr lang="es-MX" sz="700" b="1" dirty="0">
              <a:solidFill>
                <a:srgbClr val="FF0000"/>
              </a:solidFill>
            </a:endParaRPr>
          </a:p>
          <a:p>
            <a:r>
              <a:rPr lang="es-MX" sz="1600" b="1" dirty="0">
                <a:solidFill>
                  <a:srgbClr val="FF0000"/>
                </a:solidFill>
              </a:rPr>
              <a:t>9</a:t>
            </a:r>
          </a:p>
          <a:p>
            <a:endParaRPr lang="es-MX" sz="600" b="1" dirty="0">
              <a:solidFill>
                <a:srgbClr val="FF0000"/>
              </a:solidFill>
            </a:endParaRPr>
          </a:p>
          <a:p>
            <a:r>
              <a:rPr lang="es-MX" sz="1600" b="1" dirty="0">
                <a:solidFill>
                  <a:srgbClr val="FF0000"/>
                </a:solidFill>
              </a:rPr>
              <a:t>10</a:t>
            </a:r>
          </a:p>
          <a:p>
            <a:endParaRPr lang="es-MX" sz="1600" dirty="0"/>
          </a:p>
        </p:txBody>
      </p:sp>
      <p:sp>
        <p:nvSpPr>
          <p:cNvPr id="24" name="59 Corchetes"/>
          <p:cNvSpPr/>
          <p:nvPr/>
        </p:nvSpPr>
        <p:spPr>
          <a:xfrm>
            <a:off x="7681586" y="3967535"/>
            <a:ext cx="3963151" cy="1379750"/>
          </a:xfrm>
          <a:prstGeom prst="bracketPair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27" name="Grupo 26"/>
          <p:cNvGrpSpPr/>
          <p:nvPr/>
        </p:nvGrpSpPr>
        <p:grpSpPr>
          <a:xfrm rot="5400000">
            <a:off x="3200468" y="1119168"/>
            <a:ext cx="756773" cy="2022492"/>
            <a:chOff x="2063552" y="2180312"/>
            <a:chExt cx="1141676" cy="4254123"/>
          </a:xfrm>
          <a:effectLst>
            <a:glow rad="635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28" name="Conector recto 27"/>
            <p:cNvCxnSpPr/>
            <p:nvPr/>
          </p:nvCxnSpPr>
          <p:spPr>
            <a:xfrm>
              <a:off x="2063552" y="2180314"/>
              <a:ext cx="114167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Conector recto 28"/>
            <p:cNvCxnSpPr/>
            <p:nvPr/>
          </p:nvCxnSpPr>
          <p:spPr>
            <a:xfrm>
              <a:off x="3205228" y="2180314"/>
              <a:ext cx="0" cy="425412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Conector recto 29"/>
            <p:cNvCxnSpPr/>
            <p:nvPr/>
          </p:nvCxnSpPr>
          <p:spPr>
            <a:xfrm flipH="1">
              <a:off x="2063552" y="6434435"/>
              <a:ext cx="114167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Conector recto 30"/>
            <p:cNvCxnSpPr/>
            <p:nvPr/>
          </p:nvCxnSpPr>
          <p:spPr>
            <a:xfrm>
              <a:off x="2063552" y="2180312"/>
              <a:ext cx="0" cy="425412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32" name="Objeto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5407709"/>
              </p:ext>
            </p:extLst>
          </p:nvPr>
        </p:nvGraphicFramePr>
        <p:xfrm>
          <a:off x="836915" y="4098451"/>
          <a:ext cx="6656166" cy="2239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8" name="AutoCAD Drawing" r:id="rId13" imgW="11144160" imgH="4676760" progId="AutoCAD.Drawing.19">
                  <p:embed/>
                </p:oleObj>
              </mc:Choice>
              <mc:Fallback>
                <p:oleObj name="AutoCAD Drawing" r:id="rId13" imgW="11144160" imgH="4676760" progId="AutoCAD.Drawing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36915" y="4098451"/>
                        <a:ext cx="6656166" cy="22391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to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8063696"/>
              </p:ext>
            </p:extLst>
          </p:nvPr>
        </p:nvGraphicFramePr>
        <p:xfrm>
          <a:off x="1050494" y="1549171"/>
          <a:ext cx="7855540" cy="2917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9" name="AutoCAD Drawing" r:id="rId15" imgW="11773080" imgH="4371840" progId="AutoCAD.Drawing.18">
                  <p:embed/>
                </p:oleObj>
              </mc:Choice>
              <mc:Fallback>
                <p:oleObj name="AutoCAD Drawing" r:id="rId15" imgW="11773080" imgH="4371840" progId="AutoCAD.Drawing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050494" y="1549171"/>
                        <a:ext cx="7855540" cy="29172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CuadroTexto 33"/>
          <p:cNvSpPr txBox="1"/>
          <p:nvPr/>
        </p:nvSpPr>
        <p:spPr>
          <a:xfrm>
            <a:off x="4978264" y="45550"/>
            <a:ext cx="2769541" cy="307777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x-none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ARMADURA CON SEIS MIEMBROS</a:t>
            </a:r>
          </a:p>
        </p:txBody>
      </p:sp>
      <p:sp>
        <p:nvSpPr>
          <p:cNvPr id="35" name="Botón de acción: Inicio 34">
            <a:hlinkClick r:id="rId17" action="ppaction://hlinksldjump" highlightClick="1"/>
          </p:cNvPr>
          <p:cNvSpPr/>
          <p:nvPr/>
        </p:nvSpPr>
        <p:spPr>
          <a:xfrm>
            <a:off x="9840866" y="6036843"/>
            <a:ext cx="504056" cy="48515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6" name="Tabla 3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83961100"/>
                  </p:ext>
                </p:extLst>
              </p:nvPr>
            </p:nvGraphicFramePr>
            <p:xfrm>
              <a:off x="7248128" y="1701567"/>
              <a:ext cx="2344843" cy="1650588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49479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9823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9651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9651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35878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26588"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0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e>
                                  <m:sub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0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e>
                                  <m:sub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0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  <m:sub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0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  <m:sub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31000"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s-MX" sz="10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1050" smtClean="0"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:r>
                            <a:rPr kumimoji="0" lang="es-MX" sz="105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kumimoji="0" lang="es-MX" sz="105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l-GR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kumimoji="0" lang="es-MX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kumimoji="0" lang="es-MX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oMath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:r>
                            <a:rPr kumimoji="0" lang="es-MX" sz="105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es-MX" sz="105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l-GR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kumimoji="0" lang="es-MX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0" lang="es-MX" sz="105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l-GR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kumimoji="0" lang="es-MX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oMath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0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𝐍</m:t>
                                    </m:r>
                                  </m:e>
                                  <m:sub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b="1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31000"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0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1050" smtClean="0"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s-MX" sz="10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1050" smtClean="0"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  <m:sup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:r>
                            <a:rPr kumimoji="0" lang="es-MX" sz="105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kumimoji="0" lang="es-MX" sz="105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l-GR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kumimoji="0" lang="es-MX" sz="105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kumimoji="0" lang="es-MX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oMath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0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𝐍</m:t>
                                    </m:r>
                                  </m:e>
                                  <m:sub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𝐲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b="1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31000"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:r>
                            <a:rPr kumimoji="0" lang="es-MX" sz="105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kumimoji="0" lang="es-MX" sz="105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l-GR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kumimoji="0" lang="es-MX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kumimoji="0" lang="es-MX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oMath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:r>
                            <a:rPr kumimoji="0" lang="es-MX" sz="105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es-MX" sz="105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l-GR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kumimoji="0" lang="es-MX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0" lang="es-MX" sz="105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l-GR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kumimoji="0" lang="es-MX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oMath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0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𝐅</m:t>
                                    </m:r>
                                  </m:e>
                                  <m:sub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b="1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31000"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s-MX" sz="105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:r>
                            <a:rPr kumimoji="0" lang="es-MX" sz="105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kumimoji="0" lang="es-MX" sz="105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l-GR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kumimoji="0" lang="es-MX" sz="105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kumimoji="0" lang="es-MX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oMath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  <m:sup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0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𝐅</m:t>
                                    </m:r>
                                  </m:e>
                                  <m:sub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𝐲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b="1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6" name="Tabla 3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83961100"/>
                  </p:ext>
                </p:extLst>
              </p:nvPr>
            </p:nvGraphicFramePr>
            <p:xfrm>
              <a:off x="7248128" y="1701567"/>
              <a:ext cx="2344843" cy="1650588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494798"/>
                    <a:gridCol w="498233"/>
                    <a:gridCol w="496516"/>
                    <a:gridCol w="496516"/>
                    <a:gridCol w="358780"/>
                  </a:tblGrid>
                  <a:tr h="326588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1235" t="-1852" r="-380247" b="-4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100000" t="-1852" r="-275610" b="-4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200000" t="-1852" r="-175610" b="-4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300000" t="-1852" r="-75610" b="-405556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</a:tr>
                  <a:tr h="331000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1235" t="-101852" r="-380247" b="-3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100000" t="-101852" r="-275610" b="-3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200000" t="-101852" r="-175610" b="-3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300000" t="-101852" r="-75610" b="-3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555932" t="-101852" r="-5085" b="-305556"/>
                          </a:stretch>
                        </a:blipFill>
                      </a:tcPr>
                    </a:tc>
                  </a:tr>
                  <a:tr h="331000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1235" t="-201852" r="-380247" b="-2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100000" t="-201852" r="-275610" b="-2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200000" t="-201852" r="-175610" b="-2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300000" t="-201852" r="-75610" b="-2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555932" t="-201852" r="-5085" b="-205556"/>
                          </a:stretch>
                        </a:blipFill>
                      </a:tcPr>
                    </a:tc>
                  </a:tr>
                  <a:tr h="331000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1235" t="-296364" r="-380247" b="-10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100000" t="-296364" r="-275610" b="-10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200000" t="-296364" r="-175610" b="-10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300000" t="-296364" r="-75610" b="-10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555932" t="-296364" r="-5085" b="-101818"/>
                          </a:stretch>
                        </a:blipFill>
                      </a:tcPr>
                    </a:tc>
                  </a:tr>
                  <a:tr h="331000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1235" t="-403704" r="-380247" b="-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100000" t="-403704" r="-275610" b="-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200000" t="-403704" r="-175610" b="-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300000" t="-403704" r="-75610" b="-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555932" t="-403704" r="-5085" b="-370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5902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59496" y="193288"/>
            <a:ext cx="8997091" cy="990600"/>
          </a:xfrm>
        </p:spPr>
        <p:txBody>
          <a:bodyPr/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Contenido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F54D2E2-4751-499B-BE8E-440F2C3DF017}" type="slidenum">
              <a:rPr lang="es-MX" smtClean="0"/>
              <a:t>2</a:t>
            </a:fld>
            <a:r>
              <a:rPr lang="es-MX" dirty="0"/>
              <a:t>/41</a:t>
            </a:r>
          </a:p>
        </p:txBody>
      </p:sp>
      <p:sp>
        <p:nvSpPr>
          <p:cNvPr id="15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97124" y="6434435"/>
            <a:ext cx="4032448" cy="23200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M.C. ANTONIO DANIEL MARTINEZ DIBENE</a:t>
            </a:r>
          </a:p>
        </p:txBody>
      </p:sp>
      <p:pic>
        <p:nvPicPr>
          <p:cNvPr id="16" name="Picture 2" descr="http://www.itlp.edu.mx/carreras/carreras.files/civi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8275" y="58992"/>
            <a:ext cx="1294617" cy="983682"/>
          </a:xfrm>
          <a:prstGeom prst="rect">
            <a:avLst/>
          </a:prstGeom>
          <a:noFill/>
        </p:spPr>
      </p:pic>
      <p:pic>
        <p:nvPicPr>
          <p:cNvPr id="17" name="Picture 2" descr="C:\Users\TYSON\Documents\a Obras varias\A TRABAJOS 2013\7.- JULIO\Albercas\8.- Alberca Familiar 2\PDF\MD LOG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6" y="184050"/>
            <a:ext cx="1647589" cy="85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12 Imagen" descr="logotec-new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275" y="5733256"/>
            <a:ext cx="1231276" cy="890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5 Imagen" descr="lobos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87" y="5733256"/>
            <a:ext cx="1192385" cy="1002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2873888505"/>
              </p:ext>
            </p:extLst>
          </p:nvPr>
        </p:nvGraphicFramePr>
        <p:xfrm>
          <a:off x="1715392" y="1570356"/>
          <a:ext cx="9002883" cy="4437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F54D2E2-4751-499B-BE8E-440F2C3DF017}" type="slidenum">
              <a:rPr lang="es-MX" smtClean="0"/>
              <a:pPr/>
              <a:t>20</a:t>
            </a:fld>
            <a:r>
              <a:rPr lang="es-MX" dirty="0"/>
              <a:t>/41</a:t>
            </a:r>
          </a:p>
        </p:txBody>
      </p:sp>
      <p:sp>
        <p:nvSpPr>
          <p:cNvPr id="9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97124" y="6434435"/>
            <a:ext cx="4032448" cy="23200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M.C. ANTONIO DANIEL MARTINEZ DIBENE</a:t>
            </a:r>
          </a:p>
        </p:txBody>
      </p:sp>
      <p:pic>
        <p:nvPicPr>
          <p:cNvPr id="10" name="Picture 2" descr="http://www.itlp.edu.mx/carreras/carreras.files/civi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8275" y="58992"/>
            <a:ext cx="1294617" cy="983682"/>
          </a:xfrm>
          <a:prstGeom prst="rect">
            <a:avLst/>
          </a:prstGeom>
          <a:noFill/>
        </p:spPr>
      </p:pic>
      <p:pic>
        <p:nvPicPr>
          <p:cNvPr id="11" name="Picture 2" descr="C:\Users\TYSON\Documents\a Obras varias\A TRABAJOS 2013\7.- JULIO\Albercas\8.- Alberca Familiar 2\PDF\MD LOG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6" y="184050"/>
            <a:ext cx="1647589" cy="85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2 Imagen" descr="logotec-new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275" y="5733256"/>
            <a:ext cx="1231276" cy="890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5 Imagen" descr="lobos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87" y="5733256"/>
            <a:ext cx="1192385" cy="1002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42 CuadroTexto"/>
          <p:cNvSpPr txBox="1"/>
          <p:nvPr/>
        </p:nvSpPr>
        <p:spPr>
          <a:xfrm>
            <a:off x="2408810" y="417494"/>
            <a:ext cx="7128792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2800" dirty="0">
                <a:solidFill>
                  <a:schemeClr val="tx1"/>
                </a:solidFill>
              </a:rPr>
              <a:t>Formando la Matriz de Rigidez de la Estructura.</a:t>
            </a:r>
            <a:endParaRPr lang="es-MX" sz="200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2819984" y="1634888"/>
            <a:ext cx="275428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MX" dirty="0">
                <a:solidFill>
                  <a:schemeClr val="tx1"/>
                </a:solidFill>
              </a:rPr>
              <a:t>K=K1+K2+K3+K4+K5+K6</a:t>
            </a:r>
          </a:p>
        </p:txBody>
      </p:sp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363818"/>
              </p:ext>
            </p:extLst>
          </p:nvPr>
        </p:nvGraphicFramePr>
        <p:xfrm>
          <a:off x="1721185" y="2636912"/>
          <a:ext cx="6736598" cy="355172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690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0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06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06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06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06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37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06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776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063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8997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>
                          <a:effectLst/>
                        </a:rPr>
                        <a:t>150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0" marR="7750" marT="77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>
                          <a:effectLst/>
                        </a:rPr>
                        <a:t>-53.033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0" marR="7750" marT="77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</a:rPr>
                        <a:t>-53.033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0" marR="7750" marT="77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</a:rPr>
                        <a:t>53.033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0" marR="7750" marT="77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>
                          <a:effectLst/>
                        </a:rPr>
                        <a:t>-150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0" marR="7750" marT="77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</a:rPr>
                        <a:t>0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0" marR="7750" marT="77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</a:rPr>
                        <a:t>0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0" marR="7750" marT="77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</a:rPr>
                        <a:t>0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0" marR="7750" marT="77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</a:rPr>
                        <a:t>0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0" marR="7750" marT="77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</a:rPr>
                        <a:t>0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0" marR="7750" marT="77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97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>
                          <a:effectLst/>
                        </a:rPr>
                        <a:t>53.033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0" marR="7750" marT="77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3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>
                          <a:effectLst/>
                        </a:rPr>
                        <a:t>-53.033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0" marR="7750" marT="77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</a:rPr>
                        <a:t>53.033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0" marR="7750" marT="77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>
                          <a:effectLst/>
                        </a:rPr>
                        <a:t>53.033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0" marR="7750" marT="77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</a:rPr>
                        <a:t>-53.033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0" marR="7750" marT="77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</a:rPr>
                        <a:t>0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0" marR="7750" marT="77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</a:rPr>
                        <a:t>0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0" marR="7750" marT="77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</a:rPr>
                        <a:t>0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0" marR="7750" marT="77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</a:rPr>
                        <a:t>0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0" marR="7750" marT="77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</a:rPr>
                        <a:t>0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0" marR="7750" marT="77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</a:rPr>
                        <a:t>0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0" marR="7750" marT="77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97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</a:rPr>
                        <a:t>-53.033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0" marR="7750" marT="77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>
                          <a:effectLst/>
                        </a:rPr>
                        <a:t>53.033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0" marR="7750" marT="77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</a:rPr>
                        <a:t>53.033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0" marR="7750" marT="77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</a:rPr>
                        <a:t>0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0" marR="7750" marT="77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>
                          <a:effectLst/>
                        </a:rPr>
                        <a:t>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0" marR="7750" marT="77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</a:rPr>
                        <a:t>0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0" marR="7750" marT="77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</a:rPr>
                        <a:t>-53.033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0" marR="7750" marT="77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>
                          <a:effectLst/>
                        </a:rPr>
                        <a:t>-53.033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0" marR="7750" marT="77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</a:rPr>
                        <a:t>-150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0" marR="7750" marT="77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</a:rPr>
                        <a:t>0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0" marR="7750" marT="77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97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>
                          <a:effectLst/>
                        </a:rPr>
                        <a:t>53.033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0" marR="7750" marT="77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997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>
                          <a:effectLst/>
                        </a:rPr>
                        <a:t>150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0" marR="7750" marT="77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997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</a:rPr>
                        <a:t>53.033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0" marR="7750" marT="77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</a:rPr>
                        <a:t>-53.033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0" marR="7750" marT="77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>
                          <a:effectLst/>
                        </a:rPr>
                        <a:t>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0" marR="7750" marT="77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</a:rPr>
                        <a:t>53.033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0" marR="7750" marT="77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>
                          <a:effectLst/>
                        </a:rPr>
                        <a:t>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0" marR="7750" marT="77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</a:rPr>
                        <a:t>-150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0" marR="7750" marT="77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</a:rPr>
                        <a:t>-53.033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0" marR="7750" marT="77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</a:rPr>
                        <a:t>-53.033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0" marR="7750" marT="77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>
                          <a:effectLst/>
                        </a:rPr>
                        <a:t>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0" marR="7750" marT="77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</a:rPr>
                        <a:t>0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0" marR="7750" marT="77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997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</a:rPr>
                        <a:t>53.033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0" marR="7750" marT="77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997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</a:rPr>
                        <a:t>150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0" marR="7750" marT="77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997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</a:rPr>
                        <a:t>-150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0" marR="7750" marT="77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</a:rPr>
                        <a:t>0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0" marR="7750" marT="77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>
                          <a:effectLst/>
                        </a:rPr>
                        <a:t>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0" marR="7750" marT="77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>
                          <a:effectLst/>
                        </a:rPr>
                        <a:t>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0" marR="7750" marT="77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>
                          <a:effectLst/>
                        </a:rPr>
                        <a:t>150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0" marR="7750" marT="77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</a:rPr>
                        <a:t>0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0" marR="7750" marT="77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>
                          <a:effectLst/>
                        </a:rPr>
                        <a:t>-53.033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0" marR="7750" marT="77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</a:rPr>
                        <a:t>0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0" marR="7750" marT="77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</a:rPr>
                        <a:t>0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0" marR="7750" marT="77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</a:rPr>
                        <a:t>0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0" marR="7750" marT="77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997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>
                          <a:effectLst/>
                        </a:rPr>
                        <a:t>150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0" marR="7750" marT="77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23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</a:rPr>
                        <a:t>0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0" marR="7750" marT="77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</a:rPr>
                        <a:t>0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0" marR="7750" marT="77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</a:rPr>
                        <a:t>0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0" marR="7750" marT="77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</a:rPr>
                        <a:t>-150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0" marR="7750" marT="77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>
                          <a:effectLst/>
                        </a:rPr>
                        <a:t>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0" marR="7750" marT="77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>
                          <a:effectLst/>
                        </a:rPr>
                        <a:t>150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0" marR="7750" marT="77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</a:rPr>
                        <a:t>0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0" marR="7750" marT="77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</a:rPr>
                        <a:t>0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0" marR="7750" marT="77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</a:rPr>
                        <a:t>0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0" marR="7750" marT="77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</a:rPr>
                        <a:t>0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0" marR="7750" marT="77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23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</a:rPr>
                        <a:t>0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0" marR="7750" marT="77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</a:rPr>
                        <a:t>0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0" marR="7750" marT="77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</a:rPr>
                        <a:t>-53.033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0" marR="7750" marT="77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</a:rPr>
                        <a:t>-53.033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0" marR="7750" marT="77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</a:rPr>
                        <a:t>-150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0" marR="7750" marT="77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>
                          <a:effectLst/>
                        </a:rPr>
                        <a:t>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0" marR="7750" marT="77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>
                          <a:effectLst/>
                        </a:rPr>
                        <a:t>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0" marR="7750" marT="77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</a:rPr>
                        <a:t>53.033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0" marR="7750" marT="77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</a:rPr>
                        <a:t>0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0" marR="7750" marT="77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</a:rPr>
                        <a:t>0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0" marR="7750" marT="77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23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</a:rPr>
                        <a:t>0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0" marR="7750" marT="77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</a:rPr>
                        <a:t>0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0" marR="7750" marT="77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</a:rPr>
                        <a:t>-53.033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0" marR="7750" marT="77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</a:rPr>
                        <a:t>-53.033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0" marR="7750" marT="77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</a:rPr>
                        <a:t>0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0" marR="7750" marT="77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</a:rPr>
                        <a:t>0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0" marR="7750" marT="77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>
                          <a:effectLst/>
                        </a:rPr>
                        <a:t>53.033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0" marR="7750" marT="77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</a:rPr>
                        <a:t>53.033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0" marR="7750" marT="77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</a:rPr>
                        <a:t>0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0" marR="7750" marT="77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</a:rPr>
                        <a:t>0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0" marR="7750" marT="77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23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</a:rPr>
                        <a:t>0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0" marR="7750" marT="77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</a:rPr>
                        <a:t>0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0" marR="7750" marT="77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</a:rPr>
                        <a:t>-150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0" marR="7750" marT="77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</a:rPr>
                        <a:t>0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0" marR="7750" marT="77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</a:rPr>
                        <a:t>0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0" marR="7750" marT="77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</a:rPr>
                        <a:t>0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0" marR="7750" marT="77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>
                          <a:effectLst/>
                        </a:rPr>
                        <a:t>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0" marR="7750" marT="77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>
                          <a:effectLst/>
                        </a:rPr>
                        <a:t>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0" marR="7750" marT="77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</a:rPr>
                        <a:t>150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0" marR="7750" marT="77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>
                          <a:effectLst/>
                        </a:rPr>
                        <a:t>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0" marR="7750" marT="77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23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</a:rPr>
                        <a:t>0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0" marR="7750" marT="77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</a:rPr>
                        <a:t>0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0" marR="7750" marT="77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</a:rPr>
                        <a:t>0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0" marR="7750" marT="77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</a:rPr>
                        <a:t>0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0" marR="7750" marT="77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>
                          <a:effectLst/>
                        </a:rPr>
                        <a:t>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0" marR="7750" marT="77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</a:rPr>
                        <a:t>0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0" marR="7750" marT="77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>
                          <a:effectLst/>
                        </a:rPr>
                        <a:t>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0" marR="7750" marT="77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>
                          <a:effectLst/>
                        </a:rPr>
                        <a:t>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0" marR="7750" marT="77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>
                          <a:effectLst/>
                        </a:rPr>
                        <a:t>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0" marR="7750" marT="77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>
                          <a:effectLst/>
                        </a:rPr>
                        <a:t>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0" marR="7750" marT="77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17" name="59 Corchetes"/>
          <p:cNvSpPr/>
          <p:nvPr/>
        </p:nvSpPr>
        <p:spPr>
          <a:xfrm>
            <a:off x="1686018" y="2446811"/>
            <a:ext cx="6625744" cy="3888432"/>
          </a:xfrm>
          <a:prstGeom prst="bracketPair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CuadroTexto 2"/>
          <p:cNvSpPr txBox="1"/>
          <p:nvPr/>
        </p:nvSpPr>
        <p:spPr>
          <a:xfrm>
            <a:off x="1220826" y="4093735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dirty="0"/>
              <a:t>K=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1952804" y="2151750"/>
            <a:ext cx="66247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1           </a:t>
            </a:r>
            <a:r>
              <a:rPr lang="es-MX" sz="1600" b="1" dirty="0">
                <a:solidFill>
                  <a:srgbClr val="FF0000"/>
                </a:solidFill>
              </a:rPr>
              <a:t> </a:t>
            </a:r>
            <a:r>
              <a:rPr lang="es-MX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2</a:t>
            </a:r>
            <a:r>
              <a:rPr lang="es-MX" sz="1600" b="1" dirty="0">
                <a:solidFill>
                  <a:srgbClr val="FF0000"/>
                </a:solidFill>
              </a:rPr>
              <a:t>           </a:t>
            </a:r>
            <a:r>
              <a:rPr lang="es-MX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3</a:t>
            </a:r>
            <a:r>
              <a:rPr lang="es-MX" sz="1600" b="1" dirty="0">
                <a:solidFill>
                  <a:srgbClr val="FF0000"/>
                </a:solidFill>
              </a:rPr>
              <a:t>           </a:t>
            </a:r>
            <a:r>
              <a:rPr lang="es-MX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4            </a:t>
            </a:r>
            <a:r>
              <a:rPr lang="es-MX" sz="1600" b="1" dirty="0">
                <a:solidFill>
                  <a:srgbClr val="FF0000"/>
                </a:solidFill>
              </a:rPr>
              <a:t> </a:t>
            </a:r>
            <a:r>
              <a:rPr lang="es-MX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5          </a:t>
            </a:r>
            <a:r>
              <a:rPr lang="es-MX" sz="1600" b="1" dirty="0">
                <a:solidFill>
                  <a:srgbClr val="FF0000"/>
                </a:solidFill>
              </a:rPr>
              <a:t> </a:t>
            </a:r>
            <a:r>
              <a:rPr lang="es-MX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6               </a:t>
            </a:r>
            <a:r>
              <a:rPr lang="es-MX" sz="1600" b="1" dirty="0">
                <a:solidFill>
                  <a:srgbClr val="FF0000"/>
                </a:solidFill>
              </a:rPr>
              <a:t> </a:t>
            </a:r>
            <a:r>
              <a:rPr lang="es-MX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7 </a:t>
            </a:r>
            <a:r>
              <a:rPr lang="es-MX" sz="1600" b="1" dirty="0">
                <a:solidFill>
                  <a:srgbClr val="FF0000"/>
                </a:solidFill>
              </a:rPr>
              <a:t>            </a:t>
            </a:r>
            <a:r>
              <a:rPr lang="es-MX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8        9      </a:t>
            </a:r>
            <a:r>
              <a:rPr lang="es-MX" sz="1600" b="1" dirty="0">
                <a:solidFill>
                  <a:srgbClr val="FF0000"/>
                </a:solidFill>
              </a:rPr>
              <a:t> </a:t>
            </a:r>
            <a:r>
              <a:rPr lang="es-MX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10</a:t>
            </a:r>
            <a:r>
              <a:rPr lang="es-MX" sz="1600" b="1" dirty="0">
                <a:solidFill>
                  <a:srgbClr val="FF0000"/>
                </a:solidFill>
              </a:rPr>
              <a:t> </a:t>
            </a:r>
          </a:p>
        </p:txBody>
      </p:sp>
      <p:graphicFrame>
        <p:nvGraphicFramePr>
          <p:cNvPr id="19" name="Tab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8857555"/>
              </p:ext>
            </p:extLst>
          </p:nvPr>
        </p:nvGraphicFramePr>
        <p:xfrm>
          <a:off x="8184232" y="2744628"/>
          <a:ext cx="825356" cy="3436877"/>
        </p:xfrm>
        <a:graphic>
          <a:graphicData uri="http://schemas.openxmlformats.org/drawingml/2006/table">
            <a:tbl>
              <a:tblPr/>
              <a:tblGrid>
                <a:gridCol w="825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475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cap="none" spc="0" dirty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1</a:t>
                      </a:r>
                      <a:endParaRPr lang="es-MX" sz="1400" b="1" i="0" u="none" strike="noStrike" cap="none" spc="0" dirty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65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cap="none" spc="0" dirty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2</a:t>
                      </a:r>
                      <a:endParaRPr lang="es-MX" sz="1400" b="1" i="0" u="none" strike="noStrike" cap="none" spc="0" dirty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548">
                <a:tc>
                  <a:txBody>
                    <a:bodyPr/>
                    <a:lstStyle/>
                    <a:p>
                      <a:pPr algn="ctr" fontAlgn="ctr"/>
                      <a:endParaRPr lang="es-MX" sz="1400" b="1" u="none" strike="noStrike" cap="none" spc="0" dirty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  <a:p>
                      <a:pPr algn="ctr" fontAlgn="ctr"/>
                      <a:r>
                        <a:rPr lang="es-MX" sz="1400" b="1" u="none" strike="noStrike" cap="none" spc="0" dirty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3</a:t>
                      </a:r>
                      <a:endParaRPr lang="es-MX" sz="1400" b="1" i="0" u="none" strike="noStrike" cap="none" spc="0" dirty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548">
                <a:tc>
                  <a:txBody>
                    <a:bodyPr/>
                    <a:lstStyle/>
                    <a:p>
                      <a:pPr algn="ctr" fontAlgn="ctr"/>
                      <a:endParaRPr lang="es-MX" sz="1400" b="1" u="none" strike="noStrike" cap="none" spc="0" dirty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  <a:p>
                      <a:pPr algn="ctr" fontAlgn="ctr"/>
                      <a:endParaRPr lang="es-MX" sz="700" b="1" u="none" strike="noStrike" cap="none" spc="0" dirty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  <a:p>
                      <a:pPr algn="ctr" fontAlgn="ctr"/>
                      <a:r>
                        <a:rPr lang="es-MX" sz="1400" b="1" u="none" strike="noStrike" cap="none" spc="0" dirty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4</a:t>
                      </a:r>
                      <a:endParaRPr lang="es-MX" sz="1400" b="1" i="0" u="none" strike="noStrike" cap="none" spc="0" dirty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548">
                <a:tc>
                  <a:txBody>
                    <a:bodyPr/>
                    <a:lstStyle/>
                    <a:p>
                      <a:pPr algn="ctr" fontAlgn="ctr"/>
                      <a:endParaRPr lang="es-MX" sz="1400" b="1" u="none" strike="noStrike" cap="none" spc="0" dirty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  <a:p>
                      <a:pPr algn="ctr" fontAlgn="ctr"/>
                      <a:r>
                        <a:rPr lang="es-MX" sz="1400" b="1" u="none" strike="noStrike" cap="none" spc="0" dirty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5</a:t>
                      </a:r>
                      <a:endParaRPr lang="es-MX" sz="1400" b="1" i="0" u="none" strike="noStrike" cap="none" spc="0" dirty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46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cap="none" spc="0" dirty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6</a:t>
                      </a:r>
                      <a:endParaRPr lang="es-MX" sz="1400" b="1" i="0" u="none" strike="noStrike" cap="none" spc="0" dirty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46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cap="none" spc="0" dirty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7</a:t>
                      </a:r>
                      <a:endParaRPr lang="es-MX" sz="1400" b="1" i="0" u="none" strike="noStrike" cap="none" spc="0" dirty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46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cap="none" spc="0" dirty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8</a:t>
                      </a:r>
                      <a:endParaRPr lang="es-MX" sz="1400" b="1" i="0" u="none" strike="noStrike" cap="none" spc="0" dirty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46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cap="none" spc="0" dirty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9</a:t>
                      </a:r>
                      <a:endParaRPr lang="es-MX" sz="1400" b="1" i="0" u="none" strike="noStrike" cap="none" spc="0" dirty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946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cap="none" spc="0" dirty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10</a:t>
                      </a:r>
                      <a:endParaRPr lang="es-MX" sz="1400" b="1" i="0" u="none" strike="noStrike" cap="none" spc="0" dirty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1" name="Objeto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2845434"/>
              </p:ext>
            </p:extLst>
          </p:nvPr>
        </p:nvGraphicFramePr>
        <p:xfrm>
          <a:off x="7464152" y="1486881"/>
          <a:ext cx="7533652" cy="2797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3" name="AutoCAD Drawing" r:id="rId7" imgW="11773080" imgH="4371840" progId="AutoCAD.Drawing.18">
                  <p:embed/>
                </p:oleObj>
              </mc:Choice>
              <mc:Fallback>
                <p:oleObj name="AutoCAD Drawing" r:id="rId7" imgW="11773080" imgH="4371840" progId="AutoCAD.Drawing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464152" y="1486881"/>
                        <a:ext cx="7533652" cy="27976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CuadroTexto 21"/>
          <p:cNvSpPr txBox="1"/>
          <p:nvPr/>
        </p:nvSpPr>
        <p:spPr>
          <a:xfrm>
            <a:off x="4978264" y="45550"/>
            <a:ext cx="2769541" cy="307777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x-none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ARMADURA CON SEIS MIEMBROS</a:t>
            </a:r>
          </a:p>
        </p:txBody>
      </p:sp>
      <p:sp>
        <p:nvSpPr>
          <p:cNvPr id="20" name="Botón de acción: Inicio 19">
            <a:hlinkClick r:id="rId9" action="ppaction://hlinksldjump" highlightClick="1"/>
          </p:cNvPr>
          <p:cNvSpPr/>
          <p:nvPr/>
        </p:nvSpPr>
        <p:spPr>
          <a:xfrm>
            <a:off x="9840866" y="6036843"/>
            <a:ext cx="504056" cy="48515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7147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F54D2E2-4751-499B-BE8E-440F2C3DF017}" type="slidenum">
              <a:rPr lang="es-MX" smtClean="0"/>
              <a:pPr/>
              <a:t>21</a:t>
            </a:fld>
            <a:r>
              <a:rPr lang="es-MX" dirty="0"/>
              <a:t>/41</a:t>
            </a:r>
          </a:p>
        </p:txBody>
      </p:sp>
      <p:sp>
        <p:nvSpPr>
          <p:cNvPr id="9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97124" y="6434435"/>
            <a:ext cx="4032448" cy="23200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M.C. ANTONIO DANIEL MARTINEZ DIBENE</a:t>
            </a:r>
          </a:p>
        </p:txBody>
      </p:sp>
      <p:pic>
        <p:nvPicPr>
          <p:cNvPr id="10" name="Picture 2" descr="http://www.itlp.edu.mx/carreras/carreras.files/civi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8275" y="58992"/>
            <a:ext cx="1294617" cy="983682"/>
          </a:xfrm>
          <a:prstGeom prst="rect">
            <a:avLst/>
          </a:prstGeom>
          <a:noFill/>
        </p:spPr>
      </p:pic>
      <p:pic>
        <p:nvPicPr>
          <p:cNvPr id="11" name="Picture 2" descr="C:\Users\TYSON\Documents\a Obras varias\A TRABAJOS 2013\7.- JULIO\Albercas\8.- Alberca Familiar 2\PDF\MD LOG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6" y="184050"/>
            <a:ext cx="1647589" cy="85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2 Imagen" descr="logotec-new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275" y="5733256"/>
            <a:ext cx="1231276" cy="890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5 Imagen" descr="lobos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87" y="5733256"/>
            <a:ext cx="1192385" cy="1002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42 CuadroTexto"/>
          <p:cNvSpPr txBox="1"/>
          <p:nvPr/>
        </p:nvSpPr>
        <p:spPr>
          <a:xfrm>
            <a:off x="2592181" y="488458"/>
            <a:ext cx="6912768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2800" dirty="0">
                <a:solidFill>
                  <a:schemeClr val="tx1"/>
                </a:solidFill>
              </a:rPr>
              <a:t>Matriz de Rigidez de la Estructura Completa.</a:t>
            </a:r>
            <a:endParaRPr lang="es-MX" sz="2000" dirty="0"/>
          </a:p>
        </p:txBody>
      </p:sp>
      <p:graphicFrame>
        <p:nvGraphicFramePr>
          <p:cNvPr id="15" name="Marcador de contenido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437272654"/>
              </p:ext>
            </p:extLst>
          </p:nvPr>
        </p:nvGraphicFramePr>
        <p:xfrm>
          <a:off x="711200" y="3068960"/>
          <a:ext cx="7739883" cy="2402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7934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34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4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34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34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34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13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34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403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007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4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 dirty="0">
                          <a:effectLst/>
                        </a:rPr>
                        <a:t>203.033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>
                          <a:effectLst/>
                        </a:rPr>
                        <a:t>-53.033</a:t>
                      </a:r>
                      <a:endParaRPr lang="es-MX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>
                          <a:effectLst/>
                        </a:rPr>
                        <a:t>-53.033</a:t>
                      </a:r>
                      <a:endParaRPr lang="es-MX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>
                          <a:effectLst/>
                        </a:rPr>
                        <a:t>53.033</a:t>
                      </a:r>
                      <a:endParaRPr lang="es-MX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>
                          <a:effectLst/>
                        </a:rPr>
                        <a:t>-150</a:t>
                      </a:r>
                      <a:endParaRPr lang="es-MX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>
                          <a:effectLst/>
                        </a:rPr>
                        <a:t>0</a:t>
                      </a:r>
                      <a:endParaRPr lang="es-MX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>
                          <a:effectLst/>
                        </a:rPr>
                        <a:t>0</a:t>
                      </a:r>
                      <a:endParaRPr lang="es-MX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>
                          <a:effectLst/>
                        </a:rPr>
                        <a:t>0</a:t>
                      </a:r>
                      <a:endParaRPr lang="es-MX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>
                          <a:effectLst/>
                        </a:rPr>
                        <a:t>0</a:t>
                      </a:r>
                      <a:endParaRPr lang="es-MX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>
                          <a:effectLst/>
                        </a:rPr>
                        <a:t>0</a:t>
                      </a:r>
                      <a:endParaRPr lang="es-MX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>
                          <a:effectLst/>
                        </a:rPr>
                        <a:t>-53.033</a:t>
                      </a:r>
                      <a:endParaRPr lang="es-MX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 dirty="0">
                          <a:effectLst/>
                        </a:rPr>
                        <a:t>53.033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 dirty="0">
                          <a:effectLst/>
                        </a:rPr>
                        <a:t>53.033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 dirty="0">
                          <a:effectLst/>
                        </a:rPr>
                        <a:t>-53.033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>
                          <a:effectLst/>
                        </a:rPr>
                        <a:t>0</a:t>
                      </a:r>
                      <a:endParaRPr lang="es-MX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>
                          <a:effectLst/>
                        </a:rPr>
                        <a:t>0</a:t>
                      </a:r>
                      <a:endParaRPr lang="es-MX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>
                          <a:effectLst/>
                        </a:rPr>
                        <a:t>0</a:t>
                      </a:r>
                      <a:endParaRPr lang="es-MX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>
                          <a:effectLst/>
                        </a:rPr>
                        <a:t>0</a:t>
                      </a:r>
                      <a:endParaRPr lang="es-MX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>
                          <a:effectLst/>
                        </a:rPr>
                        <a:t>0</a:t>
                      </a:r>
                      <a:endParaRPr lang="es-MX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>
                          <a:effectLst/>
                        </a:rPr>
                        <a:t>0</a:t>
                      </a:r>
                      <a:endParaRPr lang="es-MX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>
                          <a:effectLst/>
                        </a:rPr>
                        <a:t>-53.033</a:t>
                      </a:r>
                      <a:endParaRPr lang="es-MX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>
                          <a:effectLst/>
                        </a:rPr>
                        <a:t>53.033</a:t>
                      </a:r>
                      <a:endParaRPr lang="es-MX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 dirty="0">
                          <a:effectLst/>
                        </a:rPr>
                        <a:t>256.066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>
                          <a:effectLst/>
                        </a:rPr>
                        <a:t>0</a:t>
                      </a:r>
                      <a:endParaRPr lang="es-MX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>
                          <a:effectLst/>
                        </a:rPr>
                        <a:t>0</a:t>
                      </a:r>
                      <a:endParaRPr lang="es-MX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 dirty="0">
                          <a:effectLst/>
                        </a:rPr>
                        <a:t>0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>
                          <a:effectLst/>
                        </a:rPr>
                        <a:t>-53.033</a:t>
                      </a:r>
                      <a:endParaRPr lang="es-MX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>
                          <a:effectLst/>
                        </a:rPr>
                        <a:t>-53.033</a:t>
                      </a:r>
                      <a:endParaRPr lang="es-MX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>
                          <a:effectLst/>
                        </a:rPr>
                        <a:t>-150</a:t>
                      </a:r>
                      <a:endParaRPr lang="es-MX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>
                          <a:effectLst/>
                        </a:rPr>
                        <a:t>0</a:t>
                      </a:r>
                      <a:endParaRPr lang="es-MX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>
                          <a:effectLst/>
                        </a:rPr>
                        <a:t>53.033</a:t>
                      </a:r>
                      <a:endParaRPr lang="es-MX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>
                          <a:effectLst/>
                        </a:rPr>
                        <a:t>-53.033</a:t>
                      </a:r>
                      <a:endParaRPr lang="es-MX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>
                          <a:effectLst/>
                        </a:rPr>
                        <a:t>0</a:t>
                      </a:r>
                      <a:endParaRPr lang="es-MX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 dirty="0">
                          <a:effectLst/>
                        </a:rPr>
                        <a:t>256.066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>
                          <a:effectLst/>
                        </a:rPr>
                        <a:t>0</a:t>
                      </a:r>
                      <a:endParaRPr lang="es-MX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>
                          <a:effectLst/>
                        </a:rPr>
                        <a:t>-150</a:t>
                      </a:r>
                      <a:endParaRPr lang="es-MX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 dirty="0">
                          <a:effectLst/>
                        </a:rPr>
                        <a:t>-53.033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>
                          <a:effectLst/>
                        </a:rPr>
                        <a:t>-53.033</a:t>
                      </a:r>
                      <a:endParaRPr lang="es-MX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>
                          <a:effectLst/>
                        </a:rPr>
                        <a:t>0</a:t>
                      </a:r>
                      <a:endParaRPr lang="es-MX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>
                          <a:effectLst/>
                        </a:rPr>
                        <a:t>0</a:t>
                      </a:r>
                      <a:endParaRPr lang="es-MX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>
                          <a:effectLst/>
                        </a:rPr>
                        <a:t>-150</a:t>
                      </a:r>
                      <a:endParaRPr lang="es-MX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>
                          <a:effectLst/>
                        </a:rPr>
                        <a:t>0</a:t>
                      </a:r>
                      <a:endParaRPr lang="es-MX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 dirty="0">
                          <a:effectLst/>
                        </a:rPr>
                        <a:t>0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>
                          <a:effectLst/>
                        </a:rPr>
                        <a:t>0</a:t>
                      </a:r>
                      <a:endParaRPr lang="es-MX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 dirty="0">
                          <a:effectLst/>
                        </a:rPr>
                        <a:t>300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>
                          <a:effectLst/>
                        </a:rPr>
                        <a:t>0</a:t>
                      </a:r>
                      <a:endParaRPr lang="es-MX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>
                          <a:effectLst/>
                        </a:rPr>
                        <a:t>-150</a:t>
                      </a:r>
                      <a:endParaRPr lang="es-MX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>
                          <a:effectLst/>
                        </a:rPr>
                        <a:t>0</a:t>
                      </a:r>
                      <a:endParaRPr lang="es-MX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>
                          <a:effectLst/>
                        </a:rPr>
                        <a:t>0</a:t>
                      </a:r>
                      <a:endParaRPr lang="es-MX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 dirty="0">
                          <a:effectLst/>
                        </a:rPr>
                        <a:t>0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>
                          <a:effectLst/>
                        </a:rPr>
                        <a:t>0</a:t>
                      </a:r>
                      <a:endParaRPr lang="es-MX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>
                          <a:effectLst/>
                        </a:rPr>
                        <a:t>0</a:t>
                      </a:r>
                      <a:endParaRPr lang="es-MX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>
                          <a:effectLst/>
                        </a:rPr>
                        <a:t>0</a:t>
                      </a:r>
                      <a:endParaRPr lang="es-MX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>
                          <a:effectLst/>
                        </a:rPr>
                        <a:t>-150</a:t>
                      </a:r>
                      <a:endParaRPr lang="es-MX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 dirty="0">
                          <a:effectLst/>
                        </a:rPr>
                        <a:t>0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>
                          <a:effectLst/>
                        </a:rPr>
                        <a:t>150</a:t>
                      </a:r>
                      <a:endParaRPr lang="es-MX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>
                          <a:effectLst/>
                        </a:rPr>
                        <a:t>0</a:t>
                      </a:r>
                      <a:endParaRPr lang="es-MX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>
                          <a:effectLst/>
                        </a:rPr>
                        <a:t>0</a:t>
                      </a:r>
                      <a:endParaRPr lang="es-MX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>
                          <a:effectLst/>
                        </a:rPr>
                        <a:t>0</a:t>
                      </a:r>
                      <a:endParaRPr lang="es-MX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>
                          <a:effectLst/>
                        </a:rPr>
                        <a:t>0</a:t>
                      </a:r>
                      <a:endParaRPr lang="es-MX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>
                          <a:effectLst/>
                        </a:rPr>
                        <a:t>0</a:t>
                      </a:r>
                      <a:endParaRPr lang="es-MX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>
                          <a:effectLst/>
                        </a:rPr>
                        <a:t>0</a:t>
                      </a:r>
                      <a:endParaRPr lang="es-MX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>
                          <a:effectLst/>
                        </a:rPr>
                        <a:t>-53.033</a:t>
                      </a:r>
                      <a:endParaRPr lang="es-MX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>
                          <a:effectLst/>
                        </a:rPr>
                        <a:t>-53.033</a:t>
                      </a:r>
                      <a:endParaRPr lang="es-MX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>
                          <a:effectLst/>
                        </a:rPr>
                        <a:t>-150</a:t>
                      </a:r>
                      <a:endParaRPr lang="es-MX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>
                          <a:effectLst/>
                        </a:rPr>
                        <a:t>0</a:t>
                      </a:r>
                      <a:endParaRPr lang="es-MX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 dirty="0">
                          <a:effectLst/>
                        </a:rPr>
                        <a:t>203.033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>
                          <a:effectLst/>
                        </a:rPr>
                        <a:t>53.033</a:t>
                      </a:r>
                      <a:endParaRPr lang="es-MX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 dirty="0">
                          <a:effectLst/>
                        </a:rPr>
                        <a:t>0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>
                          <a:effectLst/>
                        </a:rPr>
                        <a:t>0</a:t>
                      </a:r>
                      <a:endParaRPr lang="es-MX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>
                          <a:effectLst/>
                        </a:rPr>
                        <a:t>0</a:t>
                      </a:r>
                      <a:endParaRPr lang="es-MX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>
                          <a:effectLst/>
                        </a:rPr>
                        <a:t>0</a:t>
                      </a:r>
                      <a:endParaRPr lang="es-MX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>
                          <a:effectLst/>
                        </a:rPr>
                        <a:t>-53.033</a:t>
                      </a:r>
                      <a:endParaRPr lang="es-MX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>
                          <a:effectLst/>
                        </a:rPr>
                        <a:t>-53.033</a:t>
                      </a:r>
                      <a:endParaRPr lang="es-MX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>
                          <a:effectLst/>
                        </a:rPr>
                        <a:t>0</a:t>
                      </a:r>
                      <a:endParaRPr lang="es-MX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>
                          <a:effectLst/>
                        </a:rPr>
                        <a:t>0</a:t>
                      </a:r>
                      <a:endParaRPr lang="es-MX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 dirty="0">
                          <a:effectLst/>
                        </a:rPr>
                        <a:t>53.033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 dirty="0">
                          <a:effectLst/>
                        </a:rPr>
                        <a:t>53.033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>
                          <a:effectLst/>
                        </a:rPr>
                        <a:t>0</a:t>
                      </a:r>
                      <a:endParaRPr lang="es-MX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 dirty="0">
                          <a:effectLst/>
                        </a:rPr>
                        <a:t>0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>
                          <a:effectLst/>
                        </a:rPr>
                        <a:t>0</a:t>
                      </a:r>
                      <a:endParaRPr lang="es-MX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>
                          <a:effectLst/>
                        </a:rPr>
                        <a:t>0</a:t>
                      </a:r>
                      <a:endParaRPr lang="es-MX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>
                          <a:effectLst/>
                        </a:rPr>
                        <a:t>-150</a:t>
                      </a:r>
                      <a:endParaRPr lang="es-MX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>
                          <a:effectLst/>
                        </a:rPr>
                        <a:t>0</a:t>
                      </a:r>
                      <a:endParaRPr lang="es-MX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>
                          <a:effectLst/>
                        </a:rPr>
                        <a:t>0</a:t>
                      </a:r>
                      <a:endParaRPr lang="es-MX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>
                          <a:effectLst/>
                        </a:rPr>
                        <a:t>0</a:t>
                      </a:r>
                      <a:endParaRPr lang="es-MX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 dirty="0">
                          <a:effectLst/>
                        </a:rPr>
                        <a:t>0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 dirty="0">
                          <a:effectLst/>
                        </a:rPr>
                        <a:t>0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>
                          <a:effectLst/>
                        </a:rPr>
                        <a:t>150</a:t>
                      </a:r>
                      <a:endParaRPr lang="es-MX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>
                          <a:effectLst/>
                        </a:rPr>
                        <a:t>0</a:t>
                      </a:r>
                      <a:endParaRPr lang="es-MX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>
                          <a:effectLst/>
                        </a:rPr>
                        <a:t>0</a:t>
                      </a:r>
                      <a:endParaRPr lang="es-MX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>
                          <a:effectLst/>
                        </a:rPr>
                        <a:t>0</a:t>
                      </a:r>
                      <a:endParaRPr lang="es-MX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>
                          <a:effectLst/>
                        </a:rPr>
                        <a:t>0</a:t>
                      </a:r>
                      <a:endParaRPr lang="es-MX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>
                          <a:effectLst/>
                        </a:rPr>
                        <a:t>0</a:t>
                      </a:r>
                      <a:endParaRPr lang="es-MX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>
                          <a:effectLst/>
                        </a:rPr>
                        <a:t>0</a:t>
                      </a:r>
                      <a:endParaRPr lang="es-MX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>
                          <a:effectLst/>
                        </a:rPr>
                        <a:t>0</a:t>
                      </a:r>
                      <a:endParaRPr lang="es-MX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>
                          <a:effectLst/>
                        </a:rPr>
                        <a:t>0</a:t>
                      </a:r>
                      <a:endParaRPr lang="es-MX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 dirty="0">
                          <a:effectLst/>
                        </a:rPr>
                        <a:t>0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 dirty="0">
                          <a:effectLst/>
                        </a:rPr>
                        <a:t>0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 dirty="0">
                          <a:effectLst/>
                        </a:rPr>
                        <a:t>0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6" name="CuadroTexto 15"/>
          <p:cNvSpPr txBox="1"/>
          <p:nvPr/>
        </p:nvSpPr>
        <p:spPr>
          <a:xfrm>
            <a:off x="1845567" y="1851826"/>
            <a:ext cx="275428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MX" dirty="0">
                <a:solidFill>
                  <a:schemeClr val="tx1"/>
                </a:solidFill>
              </a:rPr>
              <a:t>K=K1+K2+K3+K4+K5+K6</a:t>
            </a:r>
          </a:p>
        </p:txBody>
      </p:sp>
      <p:sp>
        <p:nvSpPr>
          <p:cNvPr id="17" name="59 Corchetes"/>
          <p:cNvSpPr/>
          <p:nvPr/>
        </p:nvSpPr>
        <p:spPr>
          <a:xfrm>
            <a:off x="558988" y="2925618"/>
            <a:ext cx="7704856" cy="2664296"/>
          </a:xfrm>
          <a:prstGeom prst="bracketPair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Rectángulo 17"/>
          <p:cNvSpPr/>
          <p:nvPr/>
        </p:nvSpPr>
        <p:spPr>
          <a:xfrm>
            <a:off x="944444" y="2649611"/>
            <a:ext cx="72811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1                </a:t>
            </a:r>
            <a:r>
              <a:rPr lang="es-MX" sz="1600" b="1" dirty="0">
                <a:solidFill>
                  <a:srgbClr val="FF0000"/>
                </a:solidFill>
              </a:rPr>
              <a:t> </a:t>
            </a:r>
            <a:r>
              <a:rPr lang="es-MX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2            </a:t>
            </a:r>
            <a:r>
              <a:rPr lang="es-MX" sz="1600" b="1" dirty="0">
                <a:solidFill>
                  <a:srgbClr val="FF0000"/>
                </a:solidFill>
              </a:rPr>
              <a:t> </a:t>
            </a:r>
            <a:r>
              <a:rPr lang="es-MX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3              </a:t>
            </a:r>
            <a:r>
              <a:rPr lang="es-MX" sz="1600" b="1" dirty="0">
                <a:solidFill>
                  <a:srgbClr val="FF0000"/>
                </a:solidFill>
              </a:rPr>
              <a:t> </a:t>
            </a:r>
            <a:r>
              <a:rPr lang="es-MX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4</a:t>
            </a:r>
            <a:r>
              <a:rPr lang="es-MX" sz="1600" b="1" dirty="0">
                <a:solidFill>
                  <a:srgbClr val="FF0000"/>
                </a:solidFill>
              </a:rPr>
              <a:t>             </a:t>
            </a:r>
            <a:r>
              <a:rPr lang="es-MX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5</a:t>
            </a:r>
            <a:r>
              <a:rPr lang="es-MX" sz="1600" b="1" dirty="0">
                <a:solidFill>
                  <a:srgbClr val="FF0000"/>
                </a:solidFill>
              </a:rPr>
              <a:t>            </a:t>
            </a:r>
            <a:r>
              <a:rPr lang="es-MX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6                </a:t>
            </a:r>
            <a:r>
              <a:rPr lang="es-MX" sz="1600" b="1" dirty="0">
                <a:solidFill>
                  <a:srgbClr val="FF0000"/>
                </a:solidFill>
              </a:rPr>
              <a:t> </a:t>
            </a:r>
            <a:r>
              <a:rPr lang="es-MX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7</a:t>
            </a:r>
            <a:r>
              <a:rPr lang="es-MX" sz="1600" b="1" dirty="0">
                <a:solidFill>
                  <a:srgbClr val="FF0000"/>
                </a:solidFill>
              </a:rPr>
              <a:t>               </a:t>
            </a:r>
            <a:r>
              <a:rPr lang="es-MX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8</a:t>
            </a:r>
            <a:r>
              <a:rPr lang="es-MX" sz="1600" b="1" dirty="0">
                <a:solidFill>
                  <a:srgbClr val="FF0000"/>
                </a:solidFill>
              </a:rPr>
              <a:t>        </a:t>
            </a:r>
            <a:r>
              <a:rPr lang="es-MX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9</a:t>
            </a:r>
            <a:r>
              <a:rPr lang="es-MX" sz="1600" b="1" dirty="0">
                <a:solidFill>
                  <a:srgbClr val="FF0000"/>
                </a:solidFill>
              </a:rPr>
              <a:t>      </a:t>
            </a:r>
            <a:r>
              <a:rPr lang="es-MX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10</a:t>
            </a:r>
            <a:r>
              <a:rPr lang="es-MX" sz="16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61747" y="4085294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dirty="0"/>
              <a:t>K=</a:t>
            </a:r>
          </a:p>
        </p:txBody>
      </p:sp>
      <p:graphicFrame>
        <p:nvGraphicFramePr>
          <p:cNvPr id="20" name="Tab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374312"/>
              </p:ext>
            </p:extLst>
          </p:nvPr>
        </p:nvGraphicFramePr>
        <p:xfrm>
          <a:off x="8101833" y="2844388"/>
          <a:ext cx="698500" cy="259228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9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45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s-MX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3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es-MX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3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es-MX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3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es-MX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3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lang="es-MX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53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6</a:t>
                      </a:r>
                      <a:endParaRPr lang="es-MX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53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7</a:t>
                      </a:r>
                      <a:endParaRPr lang="es-MX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53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8</a:t>
                      </a:r>
                      <a:endParaRPr lang="es-MX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53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9</a:t>
                      </a:r>
                      <a:endParaRPr lang="es-MX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53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10</a:t>
                      </a:r>
                      <a:endParaRPr lang="es-MX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2" name="Objeto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3252592"/>
              </p:ext>
            </p:extLst>
          </p:nvPr>
        </p:nvGraphicFramePr>
        <p:xfrm>
          <a:off x="7392144" y="1504690"/>
          <a:ext cx="7419569" cy="275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7" name="AutoCAD Drawing" r:id="rId7" imgW="11773080" imgH="4371840" progId="AutoCAD.Drawing.18">
                  <p:embed/>
                </p:oleObj>
              </mc:Choice>
              <mc:Fallback>
                <p:oleObj name="AutoCAD Drawing" r:id="rId7" imgW="11773080" imgH="4371840" progId="AutoCAD.Drawing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392144" y="1504690"/>
                        <a:ext cx="7419569" cy="2755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CuadroTexto 22"/>
          <p:cNvSpPr txBox="1"/>
          <p:nvPr/>
        </p:nvSpPr>
        <p:spPr>
          <a:xfrm>
            <a:off x="4978264" y="45550"/>
            <a:ext cx="2769541" cy="307777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x-none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ARMADURA CON SEIS MIEMBROS</a:t>
            </a:r>
          </a:p>
        </p:txBody>
      </p:sp>
      <p:sp>
        <p:nvSpPr>
          <p:cNvPr id="21" name="Botón de acción: Inicio 20">
            <a:hlinkClick r:id="rId9" action="ppaction://hlinksldjump" highlightClick="1"/>
          </p:cNvPr>
          <p:cNvSpPr/>
          <p:nvPr/>
        </p:nvSpPr>
        <p:spPr>
          <a:xfrm>
            <a:off x="9840866" y="6036843"/>
            <a:ext cx="504056" cy="48515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4600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F54D2E2-4751-499B-BE8E-440F2C3DF017}" type="slidenum">
              <a:rPr lang="es-MX" smtClean="0"/>
              <a:pPr/>
              <a:t>22</a:t>
            </a:fld>
            <a:r>
              <a:rPr lang="es-MX" dirty="0"/>
              <a:t>/41</a:t>
            </a:r>
          </a:p>
        </p:txBody>
      </p:sp>
      <p:sp>
        <p:nvSpPr>
          <p:cNvPr id="9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97124" y="6434435"/>
            <a:ext cx="4032448" cy="23200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M.C. ANTONIO DANIEL MARTINEZ DIBENE</a:t>
            </a:r>
          </a:p>
        </p:txBody>
      </p:sp>
      <p:pic>
        <p:nvPicPr>
          <p:cNvPr id="10" name="Picture 2" descr="http://www.itlp.edu.mx/carreras/carreras.files/civi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8275" y="58992"/>
            <a:ext cx="1294617" cy="983682"/>
          </a:xfrm>
          <a:prstGeom prst="rect">
            <a:avLst/>
          </a:prstGeom>
          <a:noFill/>
        </p:spPr>
      </p:pic>
      <p:pic>
        <p:nvPicPr>
          <p:cNvPr id="11" name="Picture 2" descr="C:\Users\TYSON\Documents\a Obras varias\A TRABAJOS 2013\7.- JULIO\Albercas\8.- Alberca Familiar 2\PDF\MD LOG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6" y="184050"/>
            <a:ext cx="1647589" cy="85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2 Imagen" descr="logotec-new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275" y="5733256"/>
            <a:ext cx="1231276" cy="890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5 Imagen" descr="lobos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87" y="5733256"/>
            <a:ext cx="1192385" cy="1002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ángulo 13"/>
          <p:cNvSpPr/>
          <p:nvPr/>
        </p:nvSpPr>
        <p:spPr>
          <a:xfrm>
            <a:off x="4367808" y="1772816"/>
            <a:ext cx="2601994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MX" dirty="0">
                <a:solidFill>
                  <a:schemeClr val="tx1"/>
                </a:solidFill>
              </a:rPr>
              <a:t>Cuando aplicamos Q=KD </a:t>
            </a:r>
          </a:p>
        </p:txBody>
      </p:sp>
      <p:graphicFrame>
        <p:nvGraphicFramePr>
          <p:cNvPr id="15" name="Marcador de contenido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93820562"/>
              </p:ext>
            </p:extLst>
          </p:nvPr>
        </p:nvGraphicFramePr>
        <p:xfrm>
          <a:off x="843999" y="2926278"/>
          <a:ext cx="673100" cy="249745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7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6747"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74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</a:rPr>
                        <a:t>0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27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</a:rPr>
                        <a:t>-30000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6747">
                <a:tc>
                  <a:txBody>
                    <a:bodyPr/>
                    <a:lstStyle/>
                    <a:p>
                      <a:pPr algn="ctr" fontAlgn="ctr"/>
                      <a:endParaRPr lang="es-MX" sz="600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es-MX" sz="1400" u="none" strike="noStrike" dirty="0">
                          <a:effectLst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674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</a:rPr>
                        <a:t>0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674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</a:rPr>
                        <a:t>0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674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</a:rPr>
                        <a:t>0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674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</a:rPr>
                        <a:t>Q7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674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</a:rPr>
                        <a:t>Q8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674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</a:rPr>
                        <a:t>Q9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674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</a:rPr>
                        <a:t>Q10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760938"/>
              </p:ext>
            </p:extLst>
          </p:nvPr>
        </p:nvGraphicFramePr>
        <p:xfrm>
          <a:off x="2183242" y="3113027"/>
          <a:ext cx="7586625" cy="234476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7777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7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77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77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77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77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02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778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407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7778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141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dirty="0">
                          <a:effectLst/>
                        </a:rPr>
                        <a:t>203.033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>
                          <a:effectLst/>
                        </a:rPr>
                        <a:t>-53.033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>
                          <a:effectLst/>
                        </a:rPr>
                        <a:t>-53.033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>
                          <a:effectLst/>
                        </a:rPr>
                        <a:t>53.033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>
                          <a:effectLst/>
                        </a:rPr>
                        <a:t>-150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dirty="0">
                          <a:effectLst/>
                        </a:rPr>
                        <a:t>0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>
                          <a:effectLst/>
                        </a:rPr>
                        <a:t>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>
                          <a:effectLst/>
                        </a:rPr>
                        <a:t>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>
                          <a:effectLst/>
                        </a:rPr>
                        <a:t>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>
                          <a:effectLst/>
                        </a:rPr>
                        <a:t>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1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dirty="0">
                          <a:effectLst/>
                        </a:rPr>
                        <a:t>-53.033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>
                          <a:effectLst/>
                        </a:rPr>
                        <a:t>53.033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>
                          <a:effectLst/>
                        </a:rPr>
                        <a:t>53.033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>
                          <a:effectLst/>
                        </a:rPr>
                        <a:t>-53.033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>
                          <a:effectLst/>
                        </a:rPr>
                        <a:t>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>
                          <a:effectLst/>
                        </a:rPr>
                        <a:t>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>
                          <a:effectLst/>
                        </a:rPr>
                        <a:t>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>
                          <a:effectLst/>
                        </a:rPr>
                        <a:t>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>
                          <a:effectLst/>
                        </a:rPr>
                        <a:t>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>
                          <a:effectLst/>
                        </a:rPr>
                        <a:t>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64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dirty="0">
                          <a:effectLst/>
                        </a:rPr>
                        <a:t>-53.033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dirty="0">
                          <a:effectLst/>
                        </a:rPr>
                        <a:t>53.033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>
                          <a:effectLst/>
                        </a:rPr>
                        <a:t>256.066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>
                          <a:effectLst/>
                        </a:rPr>
                        <a:t>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>
                          <a:effectLst/>
                        </a:rPr>
                        <a:t>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>
                          <a:effectLst/>
                        </a:rPr>
                        <a:t>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>
                          <a:effectLst/>
                        </a:rPr>
                        <a:t>-53.033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>
                          <a:effectLst/>
                        </a:rPr>
                        <a:t>-53.033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>
                          <a:effectLst/>
                        </a:rPr>
                        <a:t>-150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>
                          <a:effectLst/>
                        </a:rPr>
                        <a:t>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1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>
                          <a:effectLst/>
                        </a:rPr>
                        <a:t>53.033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dirty="0">
                          <a:effectLst/>
                        </a:rPr>
                        <a:t>-53.033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>
                          <a:effectLst/>
                        </a:rPr>
                        <a:t>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>
                          <a:effectLst/>
                        </a:rPr>
                        <a:t>256.066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>
                          <a:effectLst/>
                        </a:rPr>
                        <a:t>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>
                          <a:effectLst/>
                        </a:rPr>
                        <a:t>-150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>
                          <a:effectLst/>
                        </a:rPr>
                        <a:t>-53.033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>
                          <a:effectLst/>
                        </a:rPr>
                        <a:t>-53.033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>
                          <a:effectLst/>
                        </a:rPr>
                        <a:t>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>
                          <a:effectLst/>
                        </a:rPr>
                        <a:t>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41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>
                          <a:effectLst/>
                        </a:rPr>
                        <a:t>-150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>
                          <a:effectLst/>
                        </a:rPr>
                        <a:t>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dirty="0">
                          <a:effectLst/>
                        </a:rPr>
                        <a:t>0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>
                          <a:effectLst/>
                        </a:rPr>
                        <a:t>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>
                          <a:effectLst/>
                        </a:rPr>
                        <a:t>300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>
                          <a:effectLst/>
                        </a:rPr>
                        <a:t>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dirty="0">
                          <a:effectLst/>
                        </a:rPr>
                        <a:t>-150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>
                          <a:effectLst/>
                        </a:rPr>
                        <a:t>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>
                          <a:effectLst/>
                        </a:rPr>
                        <a:t>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>
                          <a:effectLst/>
                        </a:rPr>
                        <a:t>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41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dirty="0">
                          <a:effectLst/>
                        </a:rPr>
                        <a:t>0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>
                          <a:effectLst/>
                        </a:rPr>
                        <a:t>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>
                          <a:effectLst/>
                        </a:rPr>
                        <a:t>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dirty="0">
                          <a:effectLst/>
                        </a:rPr>
                        <a:t>-150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>
                          <a:effectLst/>
                        </a:rPr>
                        <a:t>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>
                          <a:effectLst/>
                        </a:rPr>
                        <a:t>150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>
                          <a:effectLst/>
                        </a:rPr>
                        <a:t>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>
                          <a:effectLst/>
                        </a:rPr>
                        <a:t>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dirty="0">
                          <a:effectLst/>
                        </a:rPr>
                        <a:t>0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dirty="0">
                          <a:effectLst/>
                        </a:rPr>
                        <a:t>0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41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>
                          <a:effectLst/>
                        </a:rPr>
                        <a:t>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>
                          <a:effectLst/>
                        </a:rPr>
                        <a:t>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>
                          <a:effectLst/>
                        </a:rPr>
                        <a:t>-53.033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>
                          <a:effectLst/>
                        </a:rPr>
                        <a:t>-53.033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>
                          <a:effectLst/>
                        </a:rPr>
                        <a:t>-150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>
                          <a:effectLst/>
                        </a:rPr>
                        <a:t>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dirty="0">
                          <a:effectLst/>
                        </a:rPr>
                        <a:t>203.033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>
                          <a:effectLst/>
                        </a:rPr>
                        <a:t>53.033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>
                          <a:effectLst/>
                        </a:rPr>
                        <a:t>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dirty="0">
                          <a:effectLst/>
                        </a:rPr>
                        <a:t>0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41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>
                          <a:effectLst/>
                        </a:rPr>
                        <a:t>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>
                          <a:effectLst/>
                        </a:rPr>
                        <a:t>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>
                          <a:effectLst/>
                        </a:rPr>
                        <a:t>-53.033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>
                          <a:effectLst/>
                        </a:rPr>
                        <a:t>-53.033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dirty="0">
                          <a:effectLst/>
                        </a:rPr>
                        <a:t>0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>
                          <a:effectLst/>
                        </a:rPr>
                        <a:t>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>
                          <a:effectLst/>
                        </a:rPr>
                        <a:t>53.033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>
                          <a:effectLst/>
                        </a:rPr>
                        <a:t>53.033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>
                          <a:effectLst/>
                        </a:rPr>
                        <a:t>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>
                          <a:effectLst/>
                        </a:rPr>
                        <a:t>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41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>
                          <a:effectLst/>
                        </a:rPr>
                        <a:t>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>
                          <a:effectLst/>
                        </a:rPr>
                        <a:t>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>
                          <a:effectLst/>
                        </a:rPr>
                        <a:t>-150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>
                          <a:effectLst/>
                        </a:rPr>
                        <a:t>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>
                          <a:effectLst/>
                        </a:rPr>
                        <a:t>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>
                          <a:effectLst/>
                        </a:rPr>
                        <a:t>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>
                          <a:effectLst/>
                        </a:rPr>
                        <a:t>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>
                          <a:effectLst/>
                        </a:rPr>
                        <a:t>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>
                          <a:effectLst/>
                        </a:rPr>
                        <a:t>150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>
                          <a:effectLst/>
                        </a:rPr>
                        <a:t>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41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>
                          <a:effectLst/>
                        </a:rPr>
                        <a:t>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>
                          <a:effectLst/>
                        </a:rPr>
                        <a:t>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>
                          <a:effectLst/>
                        </a:rPr>
                        <a:t>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>
                          <a:effectLst/>
                        </a:rPr>
                        <a:t>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>
                          <a:effectLst/>
                        </a:rPr>
                        <a:t>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>
                          <a:effectLst/>
                        </a:rPr>
                        <a:t>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dirty="0">
                          <a:effectLst/>
                        </a:rPr>
                        <a:t>0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>
                          <a:effectLst/>
                        </a:rPr>
                        <a:t>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dirty="0">
                          <a:effectLst/>
                        </a:rPr>
                        <a:t>0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dirty="0">
                          <a:effectLst/>
                        </a:rPr>
                        <a:t>0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7" name="Rectángulo 16"/>
          <p:cNvSpPr/>
          <p:nvPr/>
        </p:nvSpPr>
        <p:spPr>
          <a:xfrm>
            <a:off x="2324581" y="2413797"/>
            <a:ext cx="73717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rgbClr val="FF0000"/>
                </a:solidFill>
                <a:latin typeface="Calibri" panose="020F0502020204030204" pitchFamily="34" charset="0"/>
              </a:rPr>
              <a:t>1</a:t>
            </a:r>
            <a:r>
              <a:rPr lang="es-MX" b="1" dirty="0">
                <a:solidFill>
                  <a:srgbClr val="FF0000"/>
                </a:solidFill>
              </a:rPr>
              <a:t>           </a:t>
            </a:r>
            <a:r>
              <a:rPr lang="es-MX" b="1" dirty="0">
                <a:solidFill>
                  <a:srgbClr val="FF0000"/>
                </a:solidFill>
                <a:latin typeface="Calibri" panose="020F0502020204030204" pitchFamily="34" charset="0"/>
              </a:rPr>
              <a:t>2           </a:t>
            </a:r>
            <a:r>
              <a:rPr lang="es-MX" b="1" dirty="0">
                <a:solidFill>
                  <a:srgbClr val="FF0000"/>
                </a:solidFill>
              </a:rPr>
              <a:t> </a:t>
            </a:r>
            <a:r>
              <a:rPr lang="es-MX" b="1" dirty="0">
                <a:solidFill>
                  <a:srgbClr val="FF0000"/>
                </a:solidFill>
                <a:latin typeface="Calibri" panose="020F0502020204030204" pitchFamily="34" charset="0"/>
              </a:rPr>
              <a:t>3</a:t>
            </a:r>
            <a:r>
              <a:rPr lang="es-MX" b="1" dirty="0">
                <a:solidFill>
                  <a:srgbClr val="FF0000"/>
                </a:solidFill>
              </a:rPr>
              <a:t>            </a:t>
            </a:r>
            <a:r>
              <a:rPr lang="es-MX" b="1" dirty="0">
                <a:solidFill>
                  <a:srgbClr val="FF0000"/>
                </a:solidFill>
                <a:latin typeface="Calibri" panose="020F0502020204030204" pitchFamily="34" charset="0"/>
              </a:rPr>
              <a:t>4           </a:t>
            </a:r>
            <a:r>
              <a:rPr lang="es-MX" b="1" dirty="0">
                <a:solidFill>
                  <a:srgbClr val="FF0000"/>
                </a:solidFill>
              </a:rPr>
              <a:t> </a:t>
            </a:r>
            <a:r>
              <a:rPr lang="es-MX" b="1" dirty="0">
                <a:solidFill>
                  <a:srgbClr val="FF0000"/>
                </a:solidFill>
                <a:latin typeface="Calibri" panose="020F0502020204030204" pitchFamily="34" charset="0"/>
              </a:rPr>
              <a:t>5            </a:t>
            </a:r>
            <a:r>
              <a:rPr lang="es-MX" b="1" dirty="0">
                <a:solidFill>
                  <a:srgbClr val="FF0000"/>
                </a:solidFill>
              </a:rPr>
              <a:t> </a:t>
            </a:r>
            <a:r>
              <a:rPr lang="es-MX" b="1" dirty="0">
                <a:solidFill>
                  <a:srgbClr val="FF0000"/>
                </a:solidFill>
                <a:latin typeface="Calibri" panose="020F0502020204030204" pitchFamily="34" charset="0"/>
              </a:rPr>
              <a:t>6              </a:t>
            </a:r>
            <a:r>
              <a:rPr lang="es-MX" b="1" dirty="0">
                <a:solidFill>
                  <a:srgbClr val="FF0000"/>
                </a:solidFill>
              </a:rPr>
              <a:t> </a:t>
            </a:r>
            <a:r>
              <a:rPr lang="es-MX" b="1" dirty="0">
                <a:solidFill>
                  <a:srgbClr val="FF0000"/>
                </a:solidFill>
                <a:latin typeface="Calibri" panose="020F0502020204030204" pitchFamily="34" charset="0"/>
              </a:rPr>
              <a:t>7             </a:t>
            </a:r>
            <a:r>
              <a:rPr lang="es-MX" b="1" dirty="0">
                <a:solidFill>
                  <a:srgbClr val="FF0000"/>
                </a:solidFill>
              </a:rPr>
              <a:t> </a:t>
            </a:r>
            <a:r>
              <a:rPr lang="es-MX" b="1" dirty="0">
                <a:solidFill>
                  <a:srgbClr val="FF0000"/>
                </a:solidFill>
                <a:latin typeface="Calibri" panose="020F0502020204030204" pitchFamily="34" charset="0"/>
              </a:rPr>
              <a:t>8      </a:t>
            </a:r>
            <a:r>
              <a:rPr lang="es-MX" b="1" dirty="0">
                <a:solidFill>
                  <a:srgbClr val="FF0000"/>
                </a:solidFill>
              </a:rPr>
              <a:t>  </a:t>
            </a:r>
            <a:r>
              <a:rPr lang="es-MX" b="1" dirty="0">
                <a:solidFill>
                  <a:srgbClr val="FF0000"/>
                </a:solidFill>
                <a:latin typeface="Calibri" panose="020F0502020204030204" pitchFamily="34" charset="0"/>
              </a:rPr>
              <a:t>9      </a:t>
            </a:r>
            <a:r>
              <a:rPr lang="es-MX" b="1" dirty="0">
                <a:solidFill>
                  <a:srgbClr val="FF0000"/>
                </a:solidFill>
              </a:rPr>
              <a:t> </a:t>
            </a:r>
            <a:r>
              <a:rPr lang="es-MX" b="1" dirty="0">
                <a:solidFill>
                  <a:srgbClr val="FF0000"/>
                </a:solidFill>
                <a:latin typeface="Calibri" panose="020F0502020204030204" pitchFamily="34" charset="0"/>
              </a:rPr>
              <a:t>10</a:t>
            </a:r>
            <a:r>
              <a:rPr lang="es-MX" b="1" dirty="0">
                <a:solidFill>
                  <a:srgbClr val="FF0000"/>
                </a:solidFill>
              </a:rPr>
              <a:t> </a:t>
            </a:r>
          </a:p>
        </p:txBody>
      </p:sp>
      <p:graphicFrame>
        <p:nvGraphicFramePr>
          <p:cNvPr id="18" name="Tab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02471"/>
              </p:ext>
            </p:extLst>
          </p:nvPr>
        </p:nvGraphicFramePr>
        <p:xfrm>
          <a:off x="10211402" y="3071511"/>
          <a:ext cx="927100" cy="244221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927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7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 dirty="0">
                          <a:effectLst/>
                        </a:rPr>
                        <a:t>D1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>
                          <a:effectLst/>
                        </a:rPr>
                        <a:t>D2</a:t>
                      </a:r>
                      <a:endParaRPr lang="es-MX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endParaRPr lang="es-MX" sz="1400" u="none" strike="noStrike" dirty="0">
                        <a:effectLst/>
                      </a:endParaRPr>
                    </a:p>
                    <a:p>
                      <a:pPr algn="ctr" rtl="0" fontAlgn="ctr"/>
                      <a:r>
                        <a:rPr lang="es-MX" sz="1400" u="none" strike="noStrike" dirty="0">
                          <a:effectLst/>
                        </a:rPr>
                        <a:t>D3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 dirty="0">
                          <a:effectLst/>
                        </a:rPr>
                        <a:t>D4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 dirty="0">
                          <a:effectLst/>
                        </a:rPr>
                        <a:t>D5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 dirty="0">
                          <a:effectLst/>
                        </a:rPr>
                        <a:t>D6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>
                          <a:effectLst/>
                        </a:rPr>
                        <a:t>0</a:t>
                      </a:r>
                      <a:endParaRPr lang="es-MX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>
                          <a:effectLst/>
                        </a:rPr>
                        <a:t>0</a:t>
                      </a:r>
                      <a:endParaRPr lang="es-MX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>
                          <a:effectLst/>
                        </a:rPr>
                        <a:t>0</a:t>
                      </a:r>
                      <a:endParaRPr lang="es-MX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 dirty="0">
                          <a:effectLst/>
                        </a:rPr>
                        <a:t>0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9" name="Rectángulo 18"/>
          <p:cNvSpPr/>
          <p:nvPr/>
        </p:nvSpPr>
        <p:spPr>
          <a:xfrm>
            <a:off x="10951852" y="3571811"/>
            <a:ext cx="16345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dirty="0">
                <a:solidFill>
                  <a:srgbClr val="000000"/>
                </a:solidFill>
                <a:latin typeface="Calibri" panose="020F0502020204030204" pitchFamily="34" charset="0"/>
              </a:rPr>
              <a:t>Desplazamiento</a:t>
            </a:r>
            <a:r>
              <a:rPr lang="es-MX" sz="1200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3 CuadroTexto"/>
              <p:cNvSpPr txBox="1"/>
              <p:nvPr/>
            </p:nvSpPr>
            <p:spPr>
              <a:xfrm>
                <a:off x="9696335" y="3696302"/>
                <a:ext cx="523875" cy="26770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MX" sz="11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MX" sz="1100" b="0" i="1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s-MX" sz="1100" b="0" i="1">
                              <a:latin typeface="Cambria Math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s-MX" sz="1100" dirty="0"/>
              </a:p>
            </p:txBody>
          </p:sp>
        </mc:Choice>
        <mc:Fallback xmlns="">
          <p:sp>
            <p:nvSpPr>
              <p:cNvPr id="21" name="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335" y="3696302"/>
                <a:ext cx="523875" cy="26770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uadroTexto 2"/>
          <p:cNvSpPr txBox="1"/>
          <p:nvPr/>
        </p:nvSpPr>
        <p:spPr>
          <a:xfrm>
            <a:off x="711200" y="2425055"/>
            <a:ext cx="852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dirty="0"/>
              <a:t>Cargas</a:t>
            </a:r>
          </a:p>
        </p:txBody>
      </p:sp>
      <p:sp>
        <p:nvSpPr>
          <p:cNvPr id="24" name="59 Corchetes"/>
          <p:cNvSpPr/>
          <p:nvPr/>
        </p:nvSpPr>
        <p:spPr>
          <a:xfrm>
            <a:off x="2110301" y="2886061"/>
            <a:ext cx="7483979" cy="2691328"/>
          </a:xfrm>
          <a:prstGeom prst="bracketPair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59 Corchetes"/>
          <p:cNvSpPr/>
          <p:nvPr/>
        </p:nvSpPr>
        <p:spPr>
          <a:xfrm>
            <a:off x="870505" y="2979053"/>
            <a:ext cx="613866" cy="2569537"/>
          </a:xfrm>
          <a:prstGeom prst="bracketPair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6" name="59 Corchetes"/>
          <p:cNvSpPr/>
          <p:nvPr/>
        </p:nvSpPr>
        <p:spPr>
          <a:xfrm>
            <a:off x="10374760" y="3003134"/>
            <a:ext cx="613866" cy="2569537"/>
          </a:xfrm>
          <a:prstGeom prst="bracketPair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7" name="42 CuadroTexto"/>
          <p:cNvSpPr txBox="1"/>
          <p:nvPr/>
        </p:nvSpPr>
        <p:spPr>
          <a:xfrm>
            <a:off x="2147545" y="524462"/>
            <a:ext cx="7965274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2800" dirty="0">
                <a:solidFill>
                  <a:schemeClr val="tx1"/>
                </a:solidFill>
              </a:rPr>
              <a:t>Ensamblaje de la Matriz de Rigidez de la Estructura.</a:t>
            </a:r>
          </a:p>
        </p:txBody>
      </p:sp>
      <p:sp>
        <p:nvSpPr>
          <p:cNvPr id="30" name="CuadroTexto 29"/>
          <p:cNvSpPr txBox="1"/>
          <p:nvPr/>
        </p:nvSpPr>
        <p:spPr>
          <a:xfrm>
            <a:off x="4978264" y="45550"/>
            <a:ext cx="2769541" cy="307777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x-none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ARMADURA CON SEIS MIEMBROS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658433" y="4047059"/>
            <a:ext cx="583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=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9812125" y="4079155"/>
            <a:ext cx="261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X</a:t>
            </a:r>
          </a:p>
        </p:txBody>
      </p:sp>
      <p:sp>
        <p:nvSpPr>
          <p:cNvPr id="28" name="Botón de acción: Inicio 27">
            <a:hlinkClick r:id="rId7" action="ppaction://hlinksldjump" highlightClick="1"/>
          </p:cNvPr>
          <p:cNvSpPr/>
          <p:nvPr/>
        </p:nvSpPr>
        <p:spPr>
          <a:xfrm>
            <a:off x="9840866" y="6036843"/>
            <a:ext cx="504056" cy="48515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6224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F54D2E2-4751-499B-BE8E-440F2C3DF017}" type="slidenum">
              <a:rPr lang="es-MX" smtClean="0"/>
              <a:pPr/>
              <a:t>23</a:t>
            </a:fld>
            <a:r>
              <a:rPr lang="es-MX" dirty="0"/>
              <a:t>/41</a:t>
            </a:r>
          </a:p>
        </p:txBody>
      </p:sp>
      <p:sp>
        <p:nvSpPr>
          <p:cNvPr id="9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97124" y="6434435"/>
            <a:ext cx="4032448" cy="23200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M.C. ANTONIO DANIEL MARTINEZ DIBENE</a:t>
            </a:r>
          </a:p>
        </p:txBody>
      </p:sp>
      <p:pic>
        <p:nvPicPr>
          <p:cNvPr id="10" name="Picture 2" descr="http://www.itlp.edu.mx/carreras/carreras.files/civi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8275" y="58992"/>
            <a:ext cx="1294617" cy="983682"/>
          </a:xfrm>
          <a:prstGeom prst="rect">
            <a:avLst/>
          </a:prstGeom>
          <a:noFill/>
        </p:spPr>
      </p:pic>
      <p:pic>
        <p:nvPicPr>
          <p:cNvPr id="11" name="Picture 2" descr="C:\Users\TYSON\Documents\a Obras varias\A TRABAJOS 2013\7.- JULIO\Albercas\8.- Alberca Familiar 2\PDF\MD LOG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6" y="184050"/>
            <a:ext cx="1647589" cy="85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2 Imagen" descr="logotec-new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275" y="5733256"/>
            <a:ext cx="1231276" cy="890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5 Imagen" descr="lobos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87" y="5733256"/>
            <a:ext cx="1192385" cy="1002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4197124" y="541370"/>
            <a:ext cx="3364191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x-none" sz="2800" dirty="0">
                <a:solidFill>
                  <a:schemeClr val="tx1"/>
                </a:solidFill>
              </a:rPr>
              <a:t>Partición de la Matriz.</a:t>
            </a:r>
          </a:p>
        </p:txBody>
      </p:sp>
      <p:graphicFrame>
        <p:nvGraphicFramePr>
          <p:cNvPr id="14" name="Marcador de contenido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381391766"/>
              </p:ext>
            </p:extLst>
          </p:nvPr>
        </p:nvGraphicFramePr>
        <p:xfrm>
          <a:off x="-159112" y="2944039"/>
          <a:ext cx="1439119" cy="171189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439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827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</a:rPr>
                        <a:t>0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27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</a:rPr>
                        <a:t>-30000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52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</a:rPr>
                        <a:t>0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27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</a:rPr>
                        <a:t>0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27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</a:rPr>
                        <a:t>0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27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</a:rPr>
                        <a:t>0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7119253"/>
              </p:ext>
            </p:extLst>
          </p:nvPr>
        </p:nvGraphicFramePr>
        <p:xfrm>
          <a:off x="1738030" y="2975873"/>
          <a:ext cx="5064624" cy="172819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59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9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9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98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98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25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25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678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 dirty="0">
                          <a:effectLst/>
                        </a:rPr>
                        <a:t>203.033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 dirty="0">
                          <a:effectLst/>
                        </a:rPr>
                        <a:t>-53.033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 dirty="0">
                          <a:effectLst/>
                        </a:rPr>
                        <a:t>-53.033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>
                          <a:effectLst/>
                        </a:rPr>
                        <a:t>53.033</a:t>
                      </a:r>
                      <a:endParaRPr lang="es-MX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>
                          <a:effectLst/>
                        </a:rPr>
                        <a:t>-150</a:t>
                      </a:r>
                      <a:endParaRPr lang="es-MX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 dirty="0">
                          <a:effectLst/>
                        </a:rPr>
                        <a:t>0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 dirty="0">
                          <a:effectLst/>
                        </a:rPr>
                        <a:t>0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06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 dirty="0">
                          <a:effectLst/>
                        </a:rPr>
                        <a:t>-53.033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 dirty="0">
                          <a:effectLst/>
                        </a:rPr>
                        <a:t>53.033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 dirty="0">
                          <a:effectLst/>
                        </a:rPr>
                        <a:t>53.033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 dirty="0">
                          <a:effectLst/>
                        </a:rPr>
                        <a:t>-53.033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 dirty="0">
                          <a:effectLst/>
                        </a:rPr>
                        <a:t>0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 dirty="0">
                          <a:effectLst/>
                        </a:rPr>
                        <a:t>0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 dirty="0">
                          <a:effectLst/>
                        </a:rPr>
                        <a:t>0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06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>
                          <a:effectLst/>
                        </a:rPr>
                        <a:t>-53.033</a:t>
                      </a:r>
                      <a:endParaRPr lang="es-MX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>
                          <a:effectLst/>
                        </a:rPr>
                        <a:t>53.033</a:t>
                      </a:r>
                      <a:endParaRPr lang="es-MX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 dirty="0">
                          <a:effectLst/>
                        </a:rPr>
                        <a:t>256.066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 dirty="0">
                          <a:effectLst/>
                        </a:rPr>
                        <a:t>0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 dirty="0">
                          <a:effectLst/>
                        </a:rPr>
                        <a:t>0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 dirty="0">
                          <a:effectLst/>
                        </a:rPr>
                        <a:t>0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 dirty="0">
                          <a:effectLst/>
                        </a:rPr>
                        <a:t>0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06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 dirty="0">
                          <a:effectLst/>
                        </a:rPr>
                        <a:t>53.033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 dirty="0">
                          <a:effectLst/>
                        </a:rPr>
                        <a:t>-53.033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>
                          <a:effectLst/>
                        </a:rPr>
                        <a:t>0</a:t>
                      </a:r>
                      <a:endParaRPr lang="es-MX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>
                          <a:effectLst/>
                        </a:rPr>
                        <a:t>256.066</a:t>
                      </a:r>
                      <a:endParaRPr lang="es-MX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 dirty="0">
                          <a:effectLst/>
                        </a:rPr>
                        <a:t>0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 dirty="0">
                          <a:effectLst/>
                        </a:rPr>
                        <a:t>-150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 dirty="0">
                          <a:effectLst/>
                        </a:rPr>
                        <a:t>0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06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>
                          <a:effectLst/>
                        </a:rPr>
                        <a:t>-150</a:t>
                      </a:r>
                      <a:endParaRPr lang="es-MX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>
                          <a:effectLst/>
                        </a:rPr>
                        <a:t>0</a:t>
                      </a:r>
                      <a:endParaRPr lang="es-MX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>
                          <a:effectLst/>
                        </a:rPr>
                        <a:t>0</a:t>
                      </a:r>
                      <a:endParaRPr lang="es-MX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 dirty="0">
                          <a:effectLst/>
                        </a:rPr>
                        <a:t>0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 dirty="0">
                          <a:effectLst/>
                        </a:rPr>
                        <a:t>300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 dirty="0">
                          <a:effectLst/>
                        </a:rPr>
                        <a:t>0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 dirty="0">
                          <a:effectLst/>
                        </a:rPr>
                        <a:t>0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06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>
                          <a:effectLst/>
                        </a:rPr>
                        <a:t>0</a:t>
                      </a:r>
                      <a:endParaRPr lang="es-MX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 dirty="0">
                          <a:effectLst/>
                        </a:rPr>
                        <a:t>0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>
                          <a:effectLst/>
                        </a:rPr>
                        <a:t>0</a:t>
                      </a:r>
                      <a:endParaRPr lang="es-MX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>
                          <a:effectLst/>
                        </a:rPr>
                        <a:t>-150</a:t>
                      </a:r>
                      <a:endParaRPr lang="es-MX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>
                          <a:effectLst/>
                        </a:rPr>
                        <a:t>0</a:t>
                      </a:r>
                      <a:endParaRPr lang="es-MX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 dirty="0">
                          <a:effectLst/>
                        </a:rPr>
                        <a:t>150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 dirty="0">
                          <a:effectLst/>
                        </a:rPr>
                        <a:t>0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3 CuadroTexto"/>
              <p:cNvSpPr txBox="1"/>
              <p:nvPr/>
            </p:nvSpPr>
            <p:spPr>
              <a:xfrm>
                <a:off x="6812399" y="3388900"/>
                <a:ext cx="523875" cy="267702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MX" sz="11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MX" sz="1100" b="0" i="1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s-MX" sz="1100" b="0" i="1">
                              <a:latin typeface="Cambria Math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s-MX" sz="1100" dirty="0"/>
              </a:p>
            </p:txBody>
          </p:sp>
        </mc:Choice>
        <mc:Fallback xmlns="">
          <p:sp>
            <p:nvSpPr>
              <p:cNvPr id="16" name="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2399" y="3388900"/>
                <a:ext cx="523875" cy="26770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" name="Tab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531855"/>
              </p:ext>
            </p:extLst>
          </p:nvPr>
        </p:nvGraphicFramePr>
        <p:xfrm>
          <a:off x="7636632" y="2952452"/>
          <a:ext cx="432048" cy="169421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 dirty="0">
                          <a:effectLst/>
                        </a:rPr>
                        <a:t>D1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26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 dirty="0">
                          <a:effectLst/>
                        </a:rPr>
                        <a:t>D2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26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 dirty="0">
                          <a:effectLst/>
                        </a:rPr>
                        <a:t>D3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426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 dirty="0">
                          <a:effectLst/>
                        </a:rPr>
                        <a:t>D4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426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 dirty="0">
                          <a:effectLst/>
                        </a:rPr>
                        <a:t>D5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426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 dirty="0">
                          <a:effectLst/>
                        </a:rPr>
                        <a:t>D6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8" name="CuadroTexto 17"/>
          <p:cNvSpPr txBox="1"/>
          <p:nvPr/>
        </p:nvSpPr>
        <p:spPr>
          <a:xfrm>
            <a:off x="404592" y="5071109"/>
            <a:ext cx="985596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tx1"/>
                </a:solidFill>
              </a:rPr>
              <a:t>Cargas 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6999509" y="5037088"/>
            <a:ext cx="178321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tx1"/>
                </a:solidFill>
              </a:rPr>
              <a:t>Desplazamientos  </a:t>
            </a:r>
          </a:p>
        </p:txBody>
      </p:sp>
      <p:sp>
        <p:nvSpPr>
          <p:cNvPr id="22" name="59 Corchetes"/>
          <p:cNvSpPr/>
          <p:nvPr/>
        </p:nvSpPr>
        <p:spPr>
          <a:xfrm>
            <a:off x="131983" y="2938174"/>
            <a:ext cx="790031" cy="1697769"/>
          </a:xfrm>
          <a:prstGeom prst="bracketPair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59 Corchetes"/>
          <p:cNvSpPr/>
          <p:nvPr/>
        </p:nvSpPr>
        <p:spPr>
          <a:xfrm>
            <a:off x="1528275" y="2793358"/>
            <a:ext cx="5095388" cy="2076399"/>
          </a:xfrm>
          <a:prstGeom prst="bracketPair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59 Corchetes"/>
          <p:cNvSpPr/>
          <p:nvPr/>
        </p:nvSpPr>
        <p:spPr>
          <a:xfrm>
            <a:off x="7410627" y="2807854"/>
            <a:ext cx="767547" cy="1910487"/>
          </a:xfrm>
          <a:prstGeom prst="bracketPair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26" name="Objeto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2454247"/>
              </p:ext>
            </p:extLst>
          </p:nvPr>
        </p:nvGraphicFramePr>
        <p:xfrm>
          <a:off x="6812399" y="1471730"/>
          <a:ext cx="8520625" cy="316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1" name="AutoCAD Drawing" r:id="rId8" imgW="11773080" imgH="4371840" progId="AutoCAD.Drawing.18">
                  <p:embed/>
                </p:oleObj>
              </mc:Choice>
              <mc:Fallback>
                <p:oleObj name="AutoCAD Drawing" r:id="rId8" imgW="11773080" imgH="4371840" progId="AutoCAD.Drawing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812399" y="1471730"/>
                        <a:ext cx="8520625" cy="3164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CuadroTexto 26"/>
          <p:cNvSpPr txBox="1"/>
          <p:nvPr/>
        </p:nvSpPr>
        <p:spPr>
          <a:xfrm>
            <a:off x="4978264" y="45550"/>
            <a:ext cx="2769541" cy="307777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x-none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ARMADURA CON SEIS MIEMBROS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164181" y="3602392"/>
            <a:ext cx="341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=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6999509" y="3787058"/>
            <a:ext cx="559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X</a:t>
            </a:r>
          </a:p>
        </p:txBody>
      </p:sp>
      <p:sp>
        <p:nvSpPr>
          <p:cNvPr id="28" name="Botón de acción: Inicio 27">
            <a:hlinkClick r:id="rId10" action="ppaction://hlinksldjump" highlightClick="1"/>
          </p:cNvPr>
          <p:cNvSpPr/>
          <p:nvPr/>
        </p:nvSpPr>
        <p:spPr>
          <a:xfrm>
            <a:off x="9840866" y="6036843"/>
            <a:ext cx="504056" cy="48515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9847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F54D2E2-4751-499B-BE8E-440F2C3DF017}" type="slidenum">
              <a:rPr lang="es-MX" smtClean="0"/>
              <a:pPr/>
              <a:t>24</a:t>
            </a:fld>
            <a:r>
              <a:rPr lang="es-MX" dirty="0"/>
              <a:t>/41</a:t>
            </a:r>
          </a:p>
        </p:txBody>
      </p:sp>
      <p:sp>
        <p:nvSpPr>
          <p:cNvPr id="9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97124" y="6434435"/>
            <a:ext cx="4032448" cy="23200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M.C. ANTONIO DANIEL MARTINEZ DIBENE</a:t>
            </a:r>
          </a:p>
        </p:txBody>
      </p:sp>
      <p:pic>
        <p:nvPicPr>
          <p:cNvPr id="10" name="Picture 2" descr="http://www.itlp.edu.mx/carreras/carreras.files/civi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8275" y="58992"/>
            <a:ext cx="1294617" cy="983682"/>
          </a:xfrm>
          <a:prstGeom prst="rect">
            <a:avLst/>
          </a:prstGeom>
          <a:noFill/>
        </p:spPr>
      </p:pic>
      <p:pic>
        <p:nvPicPr>
          <p:cNvPr id="11" name="Picture 2" descr="C:\Users\TYSON\Documents\a Obras varias\A TRABAJOS 2013\7.- JULIO\Albercas\8.- Alberca Familiar 2\PDF\MD LOG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6" y="184050"/>
            <a:ext cx="1647589" cy="85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2 Imagen" descr="logotec-new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275" y="5733256"/>
            <a:ext cx="1231276" cy="890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5 Imagen" descr="lobos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87" y="5733256"/>
            <a:ext cx="1192385" cy="1002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uadroTexto 13"/>
          <p:cNvSpPr txBox="1"/>
          <p:nvPr/>
        </p:nvSpPr>
        <p:spPr>
          <a:xfrm>
            <a:off x="4079829" y="550833"/>
            <a:ext cx="3981859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x-none" sz="2800" dirty="0">
                <a:solidFill>
                  <a:schemeClr val="tx1"/>
                </a:solidFill>
              </a:rPr>
              <a:t>Multiplicación de Matrices.</a:t>
            </a:r>
          </a:p>
        </p:txBody>
      </p:sp>
      <p:graphicFrame>
        <p:nvGraphicFramePr>
          <p:cNvPr id="15" name="Marcador de contenido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157300946"/>
              </p:ext>
            </p:extLst>
          </p:nvPr>
        </p:nvGraphicFramePr>
        <p:xfrm>
          <a:off x="74069" y="3298324"/>
          <a:ext cx="1003300" cy="136815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003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802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</a:rPr>
                        <a:t>Eq.1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02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</a:rPr>
                        <a:t>Eq.2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02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</a:rPr>
                        <a:t>Eq.3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02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</a:rPr>
                        <a:t>Eq.4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02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</a:rPr>
                        <a:t>Eq.5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02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</a:rPr>
                        <a:t>Eq.6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8387738"/>
              </p:ext>
            </p:extLst>
          </p:nvPr>
        </p:nvGraphicFramePr>
        <p:xfrm>
          <a:off x="1807734" y="3261318"/>
          <a:ext cx="5317086" cy="1410953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861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61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61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61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61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61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5124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</a:rPr>
                        <a:t>203.033D1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</a:rPr>
                        <a:t>-53.033D2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effectLst/>
                        </a:rPr>
                        <a:t>-53.033D3</a:t>
                      </a:r>
                      <a:endParaRPr lang="es-MX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effectLst/>
                        </a:rPr>
                        <a:t>53.033D4</a:t>
                      </a:r>
                      <a:endParaRPr lang="es-MX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effectLst/>
                        </a:rPr>
                        <a:t>-150D5</a:t>
                      </a:r>
                      <a:endParaRPr lang="es-MX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effectLst/>
                        </a:rPr>
                        <a:t>0</a:t>
                      </a:r>
                      <a:endParaRPr lang="es-MX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24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effectLst/>
                        </a:rPr>
                        <a:t>-53.033D1</a:t>
                      </a:r>
                      <a:endParaRPr lang="es-MX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effectLst/>
                        </a:rPr>
                        <a:t>53.033D2</a:t>
                      </a:r>
                      <a:endParaRPr lang="es-MX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effectLst/>
                        </a:rPr>
                        <a:t>53.033D3</a:t>
                      </a:r>
                      <a:endParaRPr lang="es-MX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effectLst/>
                        </a:rPr>
                        <a:t>-53.033D4</a:t>
                      </a:r>
                      <a:endParaRPr lang="es-MX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effectLst/>
                        </a:rPr>
                        <a:t>0</a:t>
                      </a:r>
                      <a:endParaRPr lang="es-MX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effectLst/>
                        </a:rPr>
                        <a:t>0</a:t>
                      </a:r>
                      <a:endParaRPr lang="es-MX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24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</a:rPr>
                        <a:t>-53.033D1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effectLst/>
                        </a:rPr>
                        <a:t>53.033D2</a:t>
                      </a:r>
                      <a:endParaRPr lang="es-MX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effectLst/>
                        </a:rPr>
                        <a:t>256.066D3</a:t>
                      </a:r>
                      <a:endParaRPr lang="es-MX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effectLst/>
                        </a:rPr>
                        <a:t>0</a:t>
                      </a:r>
                      <a:endParaRPr lang="es-MX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effectLst/>
                        </a:rPr>
                        <a:t>0</a:t>
                      </a:r>
                      <a:endParaRPr lang="es-MX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effectLst/>
                        </a:rPr>
                        <a:t>0</a:t>
                      </a:r>
                      <a:endParaRPr lang="es-MX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24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effectLst/>
                        </a:rPr>
                        <a:t>53.033D1</a:t>
                      </a:r>
                      <a:endParaRPr lang="es-MX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</a:rPr>
                        <a:t>-53.033D2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effectLst/>
                        </a:rPr>
                        <a:t>0</a:t>
                      </a:r>
                      <a:endParaRPr lang="es-MX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</a:rPr>
                        <a:t>256.066D4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effectLst/>
                        </a:rPr>
                        <a:t>0</a:t>
                      </a:r>
                      <a:endParaRPr lang="es-MX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effectLst/>
                        </a:rPr>
                        <a:t>-150D6</a:t>
                      </a:r>
                      <a:endParaRPr lang="es-MX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124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effectLst/>
                        </a:rPr>
                        <a:t>-150D1</a:t>
                      </a:r>
                      <a:endParaRPr lang="es-MX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effectLst/>
                        </a:rPr>
                        <a:t>0</a:t>
                      </a:r>
                      <a:endParaRPr lang="es-MX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effectLst/>
                        </a:rPr>
                        <a:t>0</a:t>
                      </a:r>
                      <a:endParaRPr lang="es-MX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</a:rPr>
                        <a:t>0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effectLst/>
                        </a:rPr>
                        <a:t>300D5</a:t>
                      </a:r>
                      <a:endParaRPr lang="es-MX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</a:rPr>
                        <a:t>0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652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</a:rPr>
                        <a:t>0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effectLst/>
                        </a:rPr>
                        <a:t>0</a:t>
                      </a:r>
                      <a:endParaRPr lang="es-MX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effectLst/>
                        </a:rPr>
                        <a:t>0</a:t>
                      </a:r>
                      <a:endParaRPr lang="es-MX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</a:rPr>
                        <a:t>-150D4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effectLst/>
                        </a:rPr>
                        <a:t>0</a:t>
                      </a:r>
                      <a:endParaRPr lang="es-MX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</a:rPr>
                        <a:t>150D6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7" name="Tab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0748"/>
              </p:ext>
            </p:extLst>
          </p:nvPr>
        </p:nvGraphicFramePr>
        <p:xfrm>
          <a:off x="6894629" y="3216217"/>
          <a:ext cx="1016000" cy="142009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774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</a:rPr>
                        <a:t>=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75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</a:rPr>
                        <a:t>=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66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</a:rPr>
                        <a:t>=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175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</a:rPr>
                        <a:t>=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175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</a:rPr>
                        <a:t>=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175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</a:rPr>
                        <a:t>=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8" name="Tab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7826953"/>
              </p:ext>
            </p:extLst>
          </p:nvPr>
        </p:nvGraphicFramePr>
        <p:xfrm>
          <a:off x="7600160" y="3176431"/>
          <a:ext cx="762000" cy="149966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994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</a:rPr>
                        <a:t>0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94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</a:rPr>
                        <a:t>-0.03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994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</a:rPr>
                        <a:t>0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994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</a:rPr>
                        <a:t>0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994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</a:rPr>
                        <a:t>0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994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</a:rPr>
                        <a:t>0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9" name="Rectángulo 18"/>
          <p:cNvSpPr/>
          <p:nvPr/>
        </p:nvSpPr>
        <p:spPr>
          <a:xfrm>
            <a:off x="8688288" y="4845862"/>
            <a:ext cx="265112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solidFill>
                  <a:srgbClr val="000000"/>
                </a:solidFill>
                <a:latin typeface="Calibri" panose="020F0502020204030204" pitchFamily="34" charset="0"/>
              </a:rPr>
              <a:t>Se dividió a toda la matriz</a:t>
            </a:r>
            <a:r>
              <a:rPr lang="es-MX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5 CuadroTexto"/>
              <p:cNvSpPr txBox="1"/>
              <p:nvPr/>
            </p:nvSpPr>
            <p:spPr>
              <a:xfrm>
                <a:off x="8688288" y="4324269"/>
                <a:ext cx="914400" cy="42383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MX" sz="1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1100" b="0" i="1">
                              <a:latin typeface="Cambria Math"/>
                            </a:rPr>
                            <m:t>−30000</m:t>
                          </m:r>
                        </m:num>
                        <m:den>
                          <m:r>
                            <a:rPr lang="es-MX" sz="1100" b="0" i="1">
                              <a:latin typeface="Cambria Math"/>
                            </a:rPr>
                            <m:t>1000000</m:t>
                          </m:r>
                        </m:den>
                      </m:f>
                    </m:oMath>
                  </m:oMathPara>
                </a14:m>
                <a:endParaRPr lang="es-MX" sz="1100" dirty="0"/>
              </a:p>
            </p:txBody>
          </p:sp>
        </mc:Choice>
        <mc:Fallback xmlns="">
          <p:sp>
            <p:nvSpPr>
              <p:cNvPr id="20" name="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8288" y="4324269"/>
                <a:ext cx="914400" cy="42383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Conector recto de flecha 20"/>
          <p:cNvCxnSpPr/>
          <p:nvPr/>
        </p:nvCxnSpPr>
        <p:spPr>
          <a:xfrm>
            <a:off x="8372671" y="3546474"/>
            <a:ext cx="511323" cy="5497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59 Corchetes"/>
          <p:cNvSpPr/>
          <p:nvPr/>
        </p:nvSpPr>
        <p:spPr>
          <a:xfrm>
            <a:off x="137750" y="3223369"/>
            <a:ext cx="790031" cy="1499663"/>
          </a:xfrm>
          <a:prstGeom prst="bracketPair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59 Corchetes"/>
          <p:cNvSpPr/>
          <p:nvPr/>
        </p:nvSpPr>
        <p:spPr>
          <a:xfrm>
            <a:off x="7572129" y="3176431"/>
            <a:ext cx="790031" cy="1499663"/>
          </a:xfrm>
          <a:prstGeom prst="bracketPair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59 Corchetes"/>
          <p:cNvSpPr/>
          <p:nvPr/>
        </p:nvSpPr>
        <p:spPr>
          <a:xfrm>
            <a:off x="1664283" y="3104424"/>
            <a:ext cx="5407186" cy="1643679"/>
          </a:xfrm>
          <a:prstGeom prst="bracketPair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27" name="Objeto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8468950"/>
              </p:ext>
            </p:extLst>
          </p:nvPr>
        </p:nvGraphicFramePr>
        <p:xfrm>
          <a:off x="7572129" y="1516698"/>
          <a:ext cx="7132401" cy="26486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5" name="AutoCAD Drawing" r:id="rId8" imgW="11773080" imgH="4371840" progId="AutoCAD.Drawing.18">
                  <p:embed/>
                </p:oleObj>
              </mc:Choice>
              <mc:Fallback>
                <p:oleObj name="AutoCAD Drawing" r:id="rId8" imgW="11773080" imgH="4371840" progId="AutoCAD.Drawing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572129" y="1516698"/>
                        <a:ext cx="7132401" cy="26486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CuadroTexto 27"/>
          <p:cNvSpPr txBox="1"/>
          <p:nvPr/>
        </p:nvSpPr>
        <p:spPr>
          <a:xfrm>
            <a:off x="4978264" y="45550"/>
            <a:ext cx="2769541" cy="307777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x-none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ARMADURA CON SEIS MIEMBROS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062126" y="3726891"/>
            <a:ext cx="602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=</a:t>
            </a:r>
          </a:p>
        </p:txBody>
      </p:sp>
      <p:sp>
        <p:nvSpPr>
          <p:cNvPr id="22" name="Botón de acción: Inicio 21">
            <a:hlinkClick r:id="rId10" action="ppaction://hlinksldjump" highlightClick="1"/>
          </p:cNvPr>
          <p:cNvSpPr/>
          <p:nvPr/>
        </p:nvSpPr>
        <p:spPr>
          <a:xfrm>
            <a:off x="9840866" y="6036843"/>
            <a:ext cx="504056" cy="48515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1937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F54D2E2-4751-499B-BE8E-440F2C3DF017}" type="slidenum">
              <a:rPr lang="es-MX" smtClean="0"/>
              <a:pPr/>
              <a:t>25</a:t>
            </a:fld>
            <a:r>
              <a:rPr lang="es-MX" dirty="0"/>
              <a:t>/41</a:t>
            </a:r>
          </a:p>
        </p:txBody>
      </p:sp>
      <p:sp>
        <p:nvSpPr>
          <p:cNvPr id="9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97124" y="6434435"/>
            <a:ext cx="4032448" cy="23200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M.C. ANTONIO DANIEL MARTINEZ DIBENE</a:t>
            </a:r>
          </a:p>
        </p:txBody>
      </p:sp>
      <p:pic>
        <p:nvPicPr>
          <p:cNvPr id="10" name="Picture 2" descr="http://www.itlp.edu.mx/carreras/carreras.files/civi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8275" y="58992"/>
            <a:ext cx="1294617" cy="983682"/>
          </a:xfrm>
          <a:prstGeom prst="rect">
            <a:avLst/>
          </a:prstGeom>
          <a:noFill/>
        </p:spPr>
      </p:pic>
      <p:pic>
        <p:nvPicPr>
          <p:cNvPr id="11" name="Picture 2" descr="C:\Users\TYSON\Documents\a Obras varias\A TRABAJOS 2013\7.- JULIO\Albercas\8.- Alberca Familiar 2\PDF\MD LOG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6" y="184050"/>
            <a:ext cx="1647589" cy="85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2 Imagen" descr="logotec-new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275" y="5733256"/>
            <a:ext cx="1231276" cy="890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5 Imagen" descr="lobos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87" y="5733256"/>
            <a:ext cx="1192385" cy="1002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ángulo 13"/>
          <p:cNvSpPr/>
          <p:nvPr/>
        </p:nvSpPr>
        <p:spPr>
          <a:xfrm>
            <a:off x="1847528" y="458846"/>
            <a:ext cx="8662436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MX" sz="2800" dirty="0">
                <a:solidFill>
                  <a:srgbClr val="000000"/>
                </a:solidFill>
                <a:latin typeface="Calibri" panose="020F0502020204030204" pitchFamily="34" charset="0"/>
              </a:rPr>
              <a:t>Resolviendo por el método de Gauss Jordán obtenemos:</a:t>
            </a:r>
            <a:r>
              <a:rPr lang="es-MX" sz="2800" dirty="0"/>
              <a:t> </a:t>
            </a:r>
          </a:p>
        </p:txBody>
      </p:sp>
      <p:graphicFrame>
        <p:nvGraphicFramePr>
          <p:cNvPr id="15" name="Marcador de contenido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644010120"/>
              </p:ext>
            </p:extLst>
          </p:nvPr>
        </p:nvGraphicFramePr>
        <p:xfrm>
          <a:off x="1919536" y="2041020"/>
          <a:ext cx="576064" cy="115443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</a:rPr>
                        <a:t>R1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</a:rPr>
                        <a:t>R2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</a:rPr>
                        <a:t>R3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</a:rPr>
                        <a:t>R4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</a:rPr>
                        <a:t>R5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</a:rPr>
                        <a:t>R6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7345284"/>
              </p:ext>
            </p:extLst>
          </p:nvPr>
        </p:nvGraphicFramePr>
        <p:xfrm>
          <a:off x="2639616" y="2060848"/>
          <a:ext cx="4572000" cy="115443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</a:rPr>
                        <a:t>203.0330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</a:rPr>
                        <a:t>-53.0330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</a:rPr>
                        <a:t>-53.0330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53.0330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-150.0000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0.0000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</a:rPr>
                        <a:t>-53.0330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</a:rPr>
                        <a:t>53.0330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53.0330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-53.0330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0.0000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0.0000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</a:rPr>
                        <a:t>-53.0330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53.0330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256.0660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0.0000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0.0000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0.0000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</a:rPr>
                        <a:t>53.0330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</a:rPr>
                        <a:t>-53.0330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0.0000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256.0660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0.0000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-150.0000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-150.0000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</a:rPr>
                        <a:t>0.0000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</a:rPr>
                        <a:t>0.0000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</a:rPr>
                        <a:t>0.0000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300.0000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0.0000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0.0000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0.0000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0.0000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</a:rPr>
                        <a:t>-150.0000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</a:rPr>
                        <a:t>0.0000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</a:rPr>
                        <a:t>150.0000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7" name="Tab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29319"/>
              </p:ext>
            </p:extLst>
          </p:nvPr>
        </p:nvGraphicFramePr>
        <p:xfrm>
          <a:off x="7721572" y="2064654"/>
          <a:ext cx="1016000" cy="121332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925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</a:rPr>
                        <a:t>0.0000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25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</a:rPr>
                        <a:t>-0.0300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30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</a:rPr>
                        <a:t>0.0000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25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</a:rPr>
                        <a:t>0.0000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25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</a:rPr>
                        <a:t>0.0000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925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</a:rPr>
                        <a:t>0.0000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8" name="5 CuadroTexto"/>
              <p:cNvSpPr txBox="1"/>
              <p:nvPr/>
            </p:nvSpPr>
            <p:spPr>
              <a:xfrm>
                <a:off x="8723494" y="3406485"/>
                <a:ext cx="914400" cy="42383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MX" sz="1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1100" b="0" i="1">
                              <a:latin typeface="Cambria Math"/>
                            </a:rPr>
                            <m:t>−30000</m:t>
                          </m:r>
                        </m:num>
                        <m:den>
                          <m:r>
                            <a:rPr lang="es-MX" sz="1100" b="0" i="1">
                              <a:latin typeface="Cambria Math"/>
                            </a:rPr>
                            <m:t>1000000</m:t>
                          </m:r>
                        </m:den>
                      </m:f>
                    </m:oMath>
                  </m:oMathPara>
                </a14:m>
                <a:endParaRPr lang="es-MX" sz="1100" dirty="0"/>
              </a:p>
            </p:txBody>
          </p:sp>
        </mc:Choice>
        <mc:Fallback xmlns="">
          <p:sp>
            <p:nvSpPr>
              <p:cNvPr id="18" name="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3494" y="3406485"/>
                <a:ext cx="914400" cy="42383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9" name="Marcador de contenid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2287404"/>
              </p:ext>
            </p:extLst>
          </p:nvPr>
        </p:nvGraphicFramePr>
        <p:xfrm>
          <a:off x="4044867" y="4112692"/>
          <a:ext cx="4572000" cy="115443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</a:rPr>
                        <a:t>1.0000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-0.2612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</a:rPr>
                        <a:t>-0.2612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0.2612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-0.7388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0.0000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</a:rPr>
                        <a:t>-53.0330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</a:rPr>
                        <a:t>53.0330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</a:rPr>
                        <a:t>53.0330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-53.0330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0.0000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0.0000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</a:rPr>
                        <a:t>-53.0330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</a:rPr>
                        <a:t>53.0330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256.0660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0.0000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0.0000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0.0000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53.0330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</a:rPr>
                        <a:t>-53.0330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</a:rPr>
                        <a:t>0.0000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</a:rPr>
                        <a:t>256.0660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0.0000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-150.0000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-150.0000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0.0000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0.0000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0.0000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</a:rPr>
                        <a:t>300.0000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</a:rPr>
                        <a:t>0.0000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0.0000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</a:rPr>
                        <a:t>0.0000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0.0000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</a:rPr>
                        <a:t>-150.0000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0.0000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</a:rPr>
                        <a:t>150.0000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0" name="Tab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019810"/>
              </p:ext>
            </p:extLst>
          </p:nvPr>
        </p:nvGraphicFramePr>
        <p:xfrm>
          <a:off x="9061368" y="4158362"/>
          <a:ext cx="1016000" cy="115443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</a:rPr>
                        <a:t>0.0000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</a:rPr>
                        <a:t>-0.0300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</a:rPr>
                        <a:t>0.0000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</a:rPr>
                        <a:t>0.0000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</a:rPr>
                        <a:t>0.0000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</a:rPr>
                        <a:t>0.0000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1" name="Rectángulo 20"/>
          <p:cNvSpPr/>
          <p:nvPr/>
        </p:nvSpPr>
        <p:spPr>
          <a:xfrm>
            <a:off x="2999656" y="4098301"/>
            <a:ext cx="10401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R1/203.033</a:t>
            </a:r>
            <a:r>
              <a:rPr lang="es-MX" sz="1400" b="1" dirty="0"/>
              <a:t> </a:t>
            </a:r>
          </a:p>
        </p:txBody>
      </p:sp>
      <p:graphicFrame>
        <p:nvGraphicFramePr>
          <p:cNvPr id="23" name="Tab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12026"/>
              </p:ext>
            </p:extLst>
          </p:nvPr>
        </p:nvGraphicFramePr>
        <p:xfrm>
          <a:off x="7032448" y="2120979"/>
          <a:ext cx="715357" cy="115443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7153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>
                          <a:effectLst/>
                        </a:rPr>
                        <a:t>=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>
                          <a:effectLst/>
                        </a:rPr>
                        <a:t>=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>
                          <a:effectLst/>
                        </a:rPr>
                        <a:t>=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>
                          <a:effectLst/>
                        </a:rPr>
                        <a:t>=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>
                          <a:effectLst/>
                        </a:rPr>
                        <a:t>=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>
                          <a:effectLst/>
                        </a:rPr>
                        <a:t>=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24" name="Conector recto de flecha 23"/>
          <p:cNvCxnSpPr/>
          <p:nvPr/>
        </p:nvCxnSpPr>
        <p:spPr>
          <a:xfrm>
            <a:off x="8796058" y="2404408"/>
            <a:ext cx="252270" cy="8710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25" name="Tabla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897837"/>
              </p:ext>
            </p:extLst>
          </p:nvPr>
        </p:nvGraphicFramePr>
        <p:xfrm>
          <a:off x="8472023" y="4177518"/>
          <a:ext cx="648069" cy="112966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480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86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=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=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=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=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=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=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6" name="59 Corchetes"/>
          <p:cNvSpPr/>
          <p:nvPr/>
        </p:nvSpPr>
        <p:spPr>
          <a:xfrm>
            <a:off x="1847528" y="1988906"/>
            <a:ext cx="680359" cy="1286503"/>
          </a:xfrm>
          <a:prstGeom prst="bracketPair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7" name="59 Corchetes"/>
          <p:cNvSpPr/>
          <p:nvPr/>
        </p:nvSpPr>
        <p:spPr>
          <a:xfrm>
            <a:off x="2680579" y="1988906"/>
            <a:ext cx="4535375" cy="1286504"/>
          </a:xfrm>
          <a:prstGeom prst="bracketPair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9" name="59 Corchetes"/>
          <p:cNvSpPr/>
          <p:nvPr/>
        </p:nvSpPr>
        <p:spPr>
          <a:xfrm>
            <a:off x="7683463" y="2021691"/>
            <a:ext cx="982419" cy="1257523"/>
          </a:xfrm>
          <a:prstGeom prst="bracketPair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0" name="59 Corchetes"/>
          <p:cNvSpPr/>
          <p:nvPr/>
        </p:nvSpPr>
        <p:spPr>
          <a:xfrm>
            <a:off x="4074802" y="4097557"/>
            <a:ext cx="4535375" cy="1286504"/>
          </a:xfrm>
          <a:prstGeom prst="bracketPair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2" name="59 Corchetes"/>
          <p:cNvSpPr/>
          <p:nvPr/>
        </p:nvSpPr>
        <p:spPr>
          <a:xfrm>
            <a:off x="9048328" y="4097557"/>
            <a:ext cx="982419" cy="1257523"/>
          </a:xfrm>
          <a:prstGeom prst="bracketPair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28" name="Objeto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1339702"/>
              </p:ext>
            </p:extLst>
          </p:nvPr>
        </p:nvGraphicFramePr>
        <p:xfrm>
          <a:off x="8369737" y="1484936"/>
          <a:ext cx="5928352" cy="22015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9" name="AutoCAD Drawing" r:id="rId8" imgW="11773080" imgH="4371840" progId="AutoCAD.Drawing.18">
                  <p:embed/>
                </p:oleObj>
              </mc:Choice>
              <mc:Fallback>
                <p:oleObj name="AutoCAD Drawing" r:id="rId8" imgW="11773080" imgH="4371840" progId="AutoCAD.Drawing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369737" y="1484936"/>
                        <a:ext cx="5928352" cy="22015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CuadroTexto 30"/>
          <p:cNvSpPr txBox="1"/>
          <p:nvPr/>
        </p:nvSpPr>
        <p:spPr>
          <a:xfrm>
            <a:off x="4978264" y="45550"/>
            <a:ext cx="2769541" cy="307777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x-none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ARMADURA CON SEIS MIEMBROS</a:t>
            </a:r>
          </a:p>
        </p:txBody>
      </p:sp>
      <p:cxnSp>
        <p:nvCxnSpPr>
          <p:cNvPr id="3" name="Conector angular 2"/>
          <p:cNvCxnSpPr/>
          <p:nvPr/>
        </p:nvCxnSpPr>
        <p:spPr>
          <a:xfrm>
            <a:off x="1997162" y="3941021"/>
            <a:ext cx="1128686" cy="930113"/>
          </a:xfrm>
          <a:prstGeom prst="bentConnector3">
            <a:avLst>
              <a:gd name="adj1" fmla="val 687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Botón de acción: Inicio 33">
            <a:hlinkClick r:id="rId10" action="ppaction://hlinksldjump" highlightClick="1"/>
          </p:cNvPr>
          <p:cNvSpPr/>
          <p:nvPr/>
        </p:nvSpPr>
        <p:spPr>
          <a:xfrm>
            <a:off x="9840866" y="6036843"/>
            <a:ext cx="504056" cy="48515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8249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F54D2E2-4751-499B-BE8E-440F2C3DF017}" type="slidenum">
              <a:rPr lang="es-MX" smtClean="0"/>
              <a:pPr/>
              <a:t>26</a:t>
            </a:fld>
            <a:r>
              <a:rPr lang="es-MX" dirty="0"/>
              <a:t>/41</a:t>
            </a:r>
          </a:p>
        </p:txBody>
      </p:sp>
      <p:sp>
        <p:nvSpPr>
          <p:cNvPr id="9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97124" y="6434435"/>
            <a:ext cx="4032448" cy="23200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M.C. ANTONIO DANIEL MARTINEZ DIBENE</a:t>
            </a:r>
          </a:p>
        </p:txBody>
      </p:sp>
      <p:pic>
        <p:nvPicPr>
          <p:cNvPr id="10" name="Picture 2" descr="http://www.itlp.edu.mx/carreras/carreras.files/civi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8275" y="58992"/>
            <a:ext cx="1294617" cy="983682"/>
          </a:xfrm>
          <a:prstGeom prst="rect">
            <a:avLst/>
          </a:prstGeom>
          <a:noFill/>
        </p:spPr>
      </p:pic>
      <p:pic>
        <p:nvPicPr>
          <p:cNvPr id="11" name="Picture 2" descr="C:\Users\TYSON\Documents\a Obras varias\A TRABAJOS 2013\7.- JULIO\Albercas\8.- Alberca Familiar 2\PDF\MD LOG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6" y="184050"/>
            <a:ext cx="1647589" cy="85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2 Imagen" descr="logotec-new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275" y="5733256"/>
            <a:ext cx="1231276" cy="890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5 Imagen" descr="lobos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87" y="5733256"/>
            <a:ext cx="1192385" cy="1002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ángulo 13"/>
          <p:cNvSpPr/>
          <p:nvPr/>
        </p:nvSpPr>
        <p:spPr>
          <a:xfrm>
            <a:off x="1847528" y="458846"/>
            <a:ext cx="8662436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MX" sz="2800" dirty="0">
                <a:solidFill>
                  <a:srgbClr val="000000"/>
                </a:solidFill>
                <a:latin typeface="Calibri" panose="020F0502020204030204" pitchFamily="34" charset="0"/>
              </a:rPr>
              <a:t>Resolviendo por el método de Gauss Jordán obtenemos:</a:t>
            </a:r>
            <a:r>
              <a:rPr lang="es-MX" sz="2800" dirty="0"/>
              <a:t> </a:t>
            </a:r>
          </a:p>
        </p:txBody>
      </p:sp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541659"/>
              </p:ext>
            </p:extLst>
          </p:nvPr>
        </p:nvGraphicFramePr>
        <p:xfrm>
          <a:off x="1487488" y="1990836"/>
          <a:ext cx="1242811" cy="7696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2428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</a:rPr>
                        <a:t>(R1*53.033)+R2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</a:rPr>
                        <a:t>(R1*53.033)+R3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</a:rPr>
                        <a:t>(R1*-53.033)+R4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</a:rPr>
                        <a:t>(R1*150)+R5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331630"/>
              </p:ext>
            </p:extLst>
          </p:nvPr>
        </p:nvGraphicFramePr>
        <p:xfrm>
          <a:off x="2999656" y="1772816"/>
          <a:ext cx="4572000" cy="119994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</a:rPr>
                        <a:t>1.0000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</a:rPr>
                        <a:t>-0.2612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</a:rPr>
                        <a:t>-0.2612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0.2612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-0.7388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0.0000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</a:rPr>
                        <a:t>0.0000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39.1806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39.1806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-39.1806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-39.1806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0.0000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</a:rPr>
                        <a:t>0.0000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</a:rPr>
                        <a:t>53.0330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242.2137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0.0000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0.0000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0.0000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0.0000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</a:rPr>
                        <a:t>-39.1806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</a:rPr>
                        <a:t>13.8524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</a:rPr>
                        <a:t>242.2136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39.1806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-150.0000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91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</a:rPr>
                        <a:t>0.0000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-39.1806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</a:rPr>
                        <a:t>-39.1806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</a:rPr>
                        <a:t>39.1806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</a:rPr>
                        <a:t>189.1806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</a:rPr>
                        <a:t>0.0000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0.0000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</a:rPr>
                        <a:t>0.0000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0.0000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-150.0000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0.0000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</a:rPr>
                        <a:t>150.0000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7" name="Tab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283523"/>
              </p:ext>
            </p:extLst>
          </p:nvPr>
        </p:nvGraphicFramePr>
        <p:xfrm>
          <a:off x="7896200" y="1778494"/>
          <a:ext cx="1016000" cy="127558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</a:rPr>
                        <a:t>0.0000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55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</a:rPr>
                        <a:t>-0.0300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</a:rPr>
                        <a:t>0.0000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0.0000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</a:rPr>
                        <a:t>0.0000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</a:rPr>
                        <a:t>0.0000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8" name="Rectángulo 17"/>
          <p:cNvSpPr/>
          <p:nvPr/>
        </p:nvSpPr>
        <p:spPr>
          <a:xfrm>
            <a:off x="2262995" y="3440311"/>
            <a:ext cx="1099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400" dirty="0">
                <a:solidFill>
                  <a:srgbClr val="000000"/>
                </a:solidFill>
                <a:latin typeface="Calibri" panose="020F0502020204030204" pitchFamily="34" charset="0"/>
              </a:rPr>
              <a:t>R2/39.1806</a:t>
            </a:r>
            <a:r>
              <a:rPr lang="es-MX" dirty="0"/>
              <a:t> </a:t>
            </a:r>
          </a:p>
        </p:txBody>
      </p:sp>
      <p:graphicFrame>
        <p:nvGraphicFramePr>
          <p:cNvPr id="19" name="Tab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070936"/>
              </p:ext>
            </p:extLst>
          </p:nvPr>
        </p:nvGraphicFramePr>
        <p:xfrm>
          <a:off x="3363756" y="3321374"/>
          <a:ext cx="4572000" cy="115443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</a:rPr>
                        <a:t>1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-0.2612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-0.2612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0.2612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-0.7388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</a:rPr>
                        <a:t>0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</a:rPr>
                        <a:t>1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1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-1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-1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</a:rPr>
                        <a:t>53.033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</a:rPr>
                        <a:t>242.2137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</a:rPr>
                        <a:t>0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</a:rPr>
                        <a:t>0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-39.181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</a:rPr>
                        <a:t>13.852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</a:rPr>
                        <a:t>242.21358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</a:rPr>
                        <a:t>39.18058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</a:rPr>
                        <a:t>-150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-39.181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-39.181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39.18058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189.18058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</a:rPr>
                        <a:t>0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-150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</a:rPr>
                        <a:t>150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0" name="Tab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610030"/>
              </p:ext>
            </p:extLst>
          </p:nvPr>
        </p:nvGraphicFramePr>
        <p:xfrm>
          <a:off x="8137260" y="3300127"/>
          <a:ext cx="1016000" cy="115443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48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</a:rPr>
                        <a:t>0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-0.00076569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</a:rPr>
                        <a:t>0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</a:rPr>
                        <a:t>0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1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1703444"/>
              </p:ext>
            </p:extLst>
          </p:nvPr>
        </p:nvGraphicFramePr>
        <p:xfrm>
          <a:off x="2794673" y="4981088"/>
          <a:ext cx="1331478" cy="100630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3314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287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  <a:latin typeface="+mn-lt"/>
                        </a:rPr>
                        <a:t>(R2*0.2612)+R1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476">
                <a:tc>
                  <a:txBody>
                    <a:bodyPr/>
                    <a:lstStyle/>
                    <a:p>
                      <a:pPr algn="ctr" fontAlgn="b"/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47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  <a:latin typeface="+mn-lt"/>
                        </a:rPr>
                        <a:t>(R2*-53.033)+R3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47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  <a:latin typeface="+mn-lt"/>
                        </a:rPr>
                        <a:t>(R2*39.1806)+R4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347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  <a:latin typeface="+mn-lt"/>
                        </a:rPr>
                        <a:t>(R2*39.1806)+R5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2" name="Tab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720930"/>
              </p:ext>
            </p:extLst>
          </p:nvPr>
        </p:nvGraphicFramePr>
        <p:xfrm>
          <a:off x="4197124" y="4869160"/>
          <a:ext cx="4572000" cy="115443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</a:rPr>
                        <a:t>1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-1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</a:rPr>
                        <a:t>0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1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1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-1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-1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</a:rPr>
                        <a:t>0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</a:rPr>
                        <a:t>0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189.1807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53.033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53.033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</a:rPr>
                        <a:t>0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</a:rPr>
                        <a:t>53.033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</a:rPr>
                        <a:t>203.033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-150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</a:rPr>
                        <a:t>0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</a:rPr>
                        <a:t>0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150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0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</a:rPr>
                        <a:t>0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</a:rPr>
                        <a:t>-150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</a:rPr>
                        <a:t>0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</a:rPr>
                        <a:t>150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3" name="Tab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1270389"/>
              </p:ext>
            </p:extLst>
          </p:nvPr>
        </p:nvGraphicFramePr>
        <p:xfrm>
          <a:off x="9059070" y="4891990"/>
          <a:ext cx="1016000" cy="115443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</a:rPr>
                        <a:t>-0.00020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</a:rPr>
                        <a:t>-0.00076569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</a:rPr>
                        <a:t>0.0406066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</a:rPr>
                        <a:t>-0.03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-0.03</a:t>
                      </a:r>
                      <a:endParaRPr lang="es-MX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</a:rPr>
                        <a:t>0</a:t>
                      </a:r>
                      <a:endParaRPr lang="es-MX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6" name="Tabla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324492"/>
              </p:ext>
            </p:extLst>
          </p:nvPr>
        </p:nvGraphicFramePr>
        <p:xfrm>
          <a:off x="7240840" y="1854621"/>
          <a:ext cx="1016000" cy="1143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=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=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=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=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=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=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7" name="Tab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786353"/>
              </p:ext>
            </p:extLst>
          </p:nvPr>
        </p:nvGraphicFramePr>
        <p:xfrm>
          <a:off x="7856757" y="3364418"/>
          <a:ext cx="468750" cy="1143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68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=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=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=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>
                          <a:effectLst/>
                        </a:rPr>
                        <a:t>=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=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=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8" name="Tabla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2150532"/>
              </p:ext>
            </p:extLst>
          </p:nvPr>
        </p:nvGraphicFramePr>
        <p:xfrm>
          <a:off x="8329278" y="4897091"/>
          <a:ext cx="1016000" cy="1143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=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=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=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>
                          <a:effectLst/>
                        </a:rPr>
                        <a:t>=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=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=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9" name="59 Corchetes"/>
          <p:cNvSpPr/>
          <p:nvPr/>
        </p:nvSpPr>
        <p:spPr>
          <a:xfrm>
            <a:off x="2967274" y="1778494"/>
            <a:ext cx="4640894" cy="1286504"/>
          </a:xfrm>
          <a:prstGeom prst="bracketPair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0" name="59 Corchetes"/>
          <p:cNvSpPr/>
          <p:nvPr/>
        </p:nvSpPr>
        <p:spPr>
          <a:xfrm>
            <a:off x="7968208" y="1788803"/>
            <a:ext cx="869070" cy="1286504"/>
          </a:xfrm>
          <a:prstGeom prst="bracketPair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1" name="59 Corchetes"/>
          <p:cNvSpPr/>
          <p:nvPr/>
        </p:nvSpPr>
        <p:spPr>
          <a:xfrm>
            <a:off x="3522626" y="3220914"/>
            <a:ext cx="4373574" cy="1286504"/>
          </a:xfrm>
          <a:prstGeom prst="bracketPair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2" name="59 Corchetes"/>
          <p:cNvSpPr/>
          <p:nvPr/>
        </p:nvSpPr>
        <p:spPr>
          <a:xfrm>
            <a:off x="4271686" y="4891990"/>
            <a:ext cx="4373574" cy="1286504"/>
          </a:xfrm>
          <a:prstGeom prst="bracketPair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3" name="59 Corchetes"/>
          <p:cNvSpPr/>
          <p:nvPr/>
        </p:nvSpPr>
        <p:spPr>
          <a:xfrm>
            <a:off x="8218813" y="3234205"/>
            <a:ext cx="854954" cy="1286504"/>
          </a:xfrm>
          <a:prstGeom prst="bracketPair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4" name="59 Corchetes"/>
          <p:cNvSpPr/>
          <p:nvPr/>
        </p:nvSpPr>
        <p:spPr>
          <a:xfrm>
            <a:off x="9073767" y="4868651"/>
            <a:ext cx="985207" cy="1150265"/>
          </a:xfrm>
          <a:prstGeom prst="bracketPair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36" name="Objeto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3728769"/>
              </p:ext>
            </p:extLst>
          </p:nvPr>
        </p:nvGraphicFramePr>
        <p:xfrm>
          <a:off x="8286064" y="1583780"/>
          <a:ext cx="5928352" cy="22015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3" name="AutoCAD Drawing" r:id="rId7" imgW="11773080" imgH="4371840" progId="AutoCAD.Drawing.18">
                  <p:embed/>
                </p:oleObj>
              </mc:Choice>
              <mc:Fallback>
                <p:oleObj name="AutoCAD Drawing" r:id="rId7" imgW="11773080" imgH="4371840" progId="AutoCAD.Drawing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286064" y="1583780"/>
                        <a:ext cx="5928352" cy="22015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CuadroTexto 36"/>
          <p:cNvSpPr txBox="1"/>
          <p:nvPr/>
        </p:nvSpPr>
        <p:spPr>
          <a:xfrm>
            <a:off x="4978264" y="45550"/>
            <a:ext cx="2769541" cy="307777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x-none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ARMADURA CON SEIS MIEMBROS</a:t>
            </a:r>
          </a:p>
        </p:txBody>
      </p:sp>
      <p:cxnSp>
        <p:nvCxnSpPr>
          <p:cNvPr id="39" name="Conector angular 38"/>
          <p:cNvCxnSpPr/>
          <p:nvPr/>
        </p:nvCxnSpPr>
        <p:spPr>
          <a:xfrm>
            <a:off x="957491" y="2694864"/>
            <a:ext cx="1128686" cy="930113"/>
          </a:xfrm>
          <a:prstGeom prst="bentConnector3">
            <a:avLst>
              <a:gd name="adj1" fmla="val 687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Conector angular 39"/>
          <p:cNvCxnSpPr/>
          <p:nvPr/>
        </p:nvCxnSpPr>
        <p:spPr>
          <a:xfrm>
            <a:off x="1521834" y="4347054"/>
            <a:ext cx="1128686" cy="930113"/>
          </a:xfrm>
          <a:prstGeom prst="bentConnector3">
            <a:avLst>
              <a:gd name="adj1" fmla="val 687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Botón de acción: Inicio 40">
            <a:hlinkClick r:id="rId9" action="ppaction://hlinksldjump" highlightClick="1"/>
          </p:cNvPr>
          <p:cNvSpPr/>
          <p:nvPr/>
        </p:nvSpPr>
        <p:spPr>
          <a:xfrm>
            <a:off x="9840596" y="6138578"/>
            <a:ext cx="504056" cy="48515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0033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F54D2E2-4751-499B-BE8E-440F2C3DF017}" type="slidenum">
              <a:rPr lang="es-MX" smtClean="0"/>
              <a:pPr/>
              <a:t>27</a:t>
            </a:fld>
            <a:r>
              <a:rPr lang="es-MX" dirty="0"/>
              <a:t>/41</a:t>
            </a:r>
          </a:p>
        </p:txBody>
      </p:sp>
      <p:sp>
        <p:nvSpPr>
          <p:cNvPr id="9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97124" y="6434435"/>
            <a:ext cx="4032448" cy="23200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M.C. ANTONIO DANIEL MARTINEZ DIBENE</a:t>
            </a:r>
          </a:p>
        </p:txBody>
      </p:sp>
      <p:pic>
        <p:nvPicPr>
          <p:cNvPr id="10" name="Picture 2" descr="http://www.itlp.edu.mx/carreras/carreras.files/civi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8275" y="58992"/>
            <a:ext cx="1294617" cy="983682"/>
          </a:xfrm>
          <a:prstGeom prst="rect">
            <a:avLst/>
          </a:prstGeom>
          <a:noFill/>
        </p:spPr>
      </p:pic>
      <p:pic>
        <p:nvPicPr>
          <p:cNvPr id="11" name="Picture 2" descr="C:\Users\TYSON\Documents\a Obras varias\A TRABAJOS 2013\7.- JULIO\Albercas\8.- Alberca Familiar 2\PDF\MD LOG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6" y="184050"/>
            <a:ext cx="1647589" cy="85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2 Imagen" descr="logotec-new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275" y="5733256"/>
            <a:ext cx="1231276" cy="890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5 Imagen" descr="lobos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87" y="5733256"/>
            <a:ext cx="1192385" cy="1002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ángulo 13"/>
          <p:cNvSpPr/>
          <p:nvPr/>
        </p:nvSpPr>
        <p:spPr>
          <a:xfrm>
            <a:off x="1847528" y="458846"/>
            <a:ext cx="8662436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MX" sz="2800" dirty="0">
                <a:solidFill>
                  <a:srgbClr val="000000"/>
                </a:solidFill>
                <a:latin typeface="Calibri" panose="020F0502020204030204" pitchFamily="34" charset="0"/>
              </a:rPr>
              <a:t>Resolviendo por el método de Gauss Jordán obtenemos:</a:t>
            </a:r>
            <a:r>
              <a:rPr lang="es-MX" sz="2800" dirty="0"/>
              <a:t> </a:t>
            </a:r>
          </a:p>
        </p:txBody>
      </p:sp>
      <p:graphicFrame>
        <p:nvGraphicFramePr>
          <p:cNvPr id="15" name="Marcador de contenido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604535000"/>
              </p:ext>
            </p:extLst>
          </p:nvPr>
        </p:nvGraphicFramePr>
        <p:xfrm>
          <a:off x="2429053" y="1582110"/>
          <a:ext cx="4572000" cy="112966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-1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0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-1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-1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0.28033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0.28033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53.033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203.033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-150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150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-150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150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" name="Rectángulo 15"/>
          <p:cNvSpPr/>
          <p:nvPr/>
        </p:nvSpPr>
        <p:spPr>
          <a:xfrm>
            <a:off x="958030" y="1923703"/>
            <a:ext cx="1457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solidFill>
                  <a:srgbClr val="000000"/>
                </a:solidFill>
                <a:latin typeface="Calibri" panose="020F0502020204030204" pitchFamily="34" charset="0"/>
              </a:rPr>
              <a:t>R3/189.1807</a:t>
            </a:r>
            <a:r>
              <a:rPr lang="es-MX" dirty="0"/>
              <a:t> </a:t>
            </a:r>
          </a:p>
        </p:txBody>
      </p:sp>
      <p:graphicFrame>
        <p:nvGraphicFramePr>
          <p:cNvPr id="17" name="Tab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786603"/>
              </p:ext>
            </p:extLst>
          </p:nvPr>
        </p:nvGraphicFramePr>
        <p:xfrm>
          <a:off x="7210576" y="1548912"/>
          <a:ext cx="1016000" cy="1143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-0.0002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-0.000765686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0.0002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-0.03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-0.03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0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8" name="Tab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460397"/>
              </p:ext>
            </p:extLst>
          </p:nvPr>
        </p:nvGraphicFramePr>
        <p:xfrm>
          <a:off x="2040435" y="3107076"/>
          <a:ext cx="1488608" cy="5715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488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(R3*-1)+R2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(R3*-53.033)+R4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9" name="Tab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933508"/>
              </p:ext>
            </p:extLst>
          </p:nvPr>
        </p:nvGraphicFramePr>
        <p:xfrm>
          <a:off x="3441878" y="2832453"/>
          <a:ext cx="4572000" cy="1143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1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-1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-1.28033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-1.28033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1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0.28033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0.28033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0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0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188.16626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-14.866741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-150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150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-150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150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0" name="Tab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187036"/>
              </p:ext>
            </p:extLst>
          </p:nvPr>
        </p:nvGraphicFramePr>
        <p:xfrm>
          <a:off x="8542471" y="2787499"/>
          <a:ext cx="1016000" cy="150037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726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-0.0002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26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-0.000965686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26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0.0002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26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-0.0406066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26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-0.03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406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0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1" name="Rectángulo 20"/>
          <p:cNvSpPr/>
          <p:nvPr/>
        </p:nvSpPr>
        <p:spPr>
          <a:xfrm>
            <a:off x="2678111" y="5364956"/>
            <a:ext cx="1574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solidFill>
                  <a:srgbClr val="000000"/>
                </a:solidFill>
                <a:latin typeface="Calibri" panose="020F0502020204030204" pitchFamily="34" charset="0"/>
              </a:rPr>
              <a:t>R4/188.16626</a:t>
            </a:r>
            <a:r>
              <a:rPr lang="es-MX" dirty="0"/>
              <a:t> </a:t>
            </a:r>
          </a:p>
        </p:txBody>
      </p:sp>
      <p:graphicFrame>
        <p:nvGraphicFramePr>
          <p:cNvPr id="22" name="Tab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968651"/>
              </p:ext>
            </p:extLst>
          </p:nvPr>
        </p:nvGraphicFramePr>
        <p:xfrm>
          <a:off x="4007768" y="4668546"/>
          <a:ext cx="4572000" cy="1143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1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-1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-1.28033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-1.28033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0.28033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0.28033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0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-0.079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-0.797167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150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0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-150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150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3" name="Tab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324798"/>
              </p:ext>
            </p:extLst>
          </p:nvPr>
        </p:nvGraphicFramePr>
        <p:xfrm>
          <a:off x="9022661" y="4716884"/>
          <a:ext cx="1016000" cy="129614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-0.0002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-0.000965686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0.0002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-0.000215801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-0.03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0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6" name="Tabla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4574772"/>
              </p:ext>
            </p:extLst>
          </p:nvPr>
        </p:nvGraphicFramePr>
        <p:xfrm>
          <a:off x="6545297" y="1558758"/>
          <a:ext cx="1016000" cy="1143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=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=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=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=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=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=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7" name="Tab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000413"/>
              </p:ext>
            </p:extLst>
          </p:nvPr>
        </p:nvGraphicFramePr>
        <p:xfrm>
          <a:off x="7796334" y="2852937"/>
          <a:ext cx="1016000" cy="138745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124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=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24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=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24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=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124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>
                          <a:effectLst/>
                        </a:rPr>
                        <a:t>=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124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=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124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=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8" name="Tabla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560608"/>
              </p:ext>
            </p:extLst>
          </p:nvPr>
        </p:nvGraphicFramePr>
        <p:xfrm>
          <a:off x="8309984" y="4674470"/>
          <a:ext cx="1016000" cy="144016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002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=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02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=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02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=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02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>
                          <a:effectLst/>
                        </a:rPr>
                        <a:t>=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002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=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002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=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3" name="59 Corchetes"/>
          <p:cNvSpPr/>
          <p:nvPr/>
        </p:nvSpPr>
        <p:spPr>
          <a:xfrm>
            <a:off x="2662254" y="1548316"/>
            <a:ext cx="4231157" cy="1153441"/>
          </a:xfrm>
          <a:prstGeom prst="bracketPair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4" name="59 Corchetes"/>
          <p:cNvSpPr/>
          <p:nvPr/>
        </p:nvSpPr>
        <p:spPr>
          <a:xfrm>
            <a:off x="7223894" y="1548317"/>
            <a:ext cx="1005678" cy="1153441"/>
          </a:xfrm>
          <a:prstGeom prst="bracketPair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5" name="59 Corchetes"/>
          <p:cNvSpPr/>
          <p:nvPr/>
        </p:nvSpPr>
        <p:spPr>
          <a:xfrm>
            <a:off x="3407431" y="2789618"/>
            <a:ext cx="4640894" cy="1537280"/>
          </a:xfrm>
          <a:prstGeom prst="bracketPair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6" name="59 Corchetes"/>
          <p:cNvSpPr/>
          <p:nvPr/>
        </p:nvSpPr>
        <p:spPr>
          <a:xfrm>
            <a:off x="8501684" y="2827824"/>
            <a:ext cx="1106907" cy="1412571"/>
          </a:xfrm>
          <a:prstGeom prst="bracketPair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7" name="59 Corchetes"/>
          <p:cNvSpPr/>
          <p:nvPr/>
        </p:nvSpPr>
        <p:spPr>
          <a:xfrm>
            <a:off x="4197124" y="4671002"/>
            <a:ext cx="4419156" cy="1539859"/>
          </a:xfrm>
          <a:prstGeom prst="bracketPair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8" name="59 Corchetes"/>
          <p:cNvSpPr/>
          <p:nvPr/>
        </p:nvSpPr>
        <p:spPr>
          <a:xfrm>
            <a:off x="9009893" y="4721703"/>
            <a:ext cx="1107688" cy="1288037"/>
          </a:xfrm>
          <a:prstGeom prst="bracketPair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1" name="CuadroTexto 30"/>
          <p:cNvSpPr txBox="1"/>
          <p:nvPr/>
        </p:nvSpPr>
        <p:spPr>
          <a:xfrm>
            <a:off x="4978264" y="45550"/>
            <a:ext cx="2769541" cy="307777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x-none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ARMADURA CON SEIS MIEMBROS</a:t>
            </a:r>
          </a:p>
        </p:txBody>
      </p:sp>
      <p:cxnSp>
        <p:nvCxnSpPr>
          <p:cNvPr id="32" name="Conector angular 31"/>
          <p:cNvCxnSpPr/>
          <p:nvPr/>
        </p:nvCxnSpPr>
        <p:spPr>
          <a:xfrm>
            <a:off x="1352619" y="4535441"/>
            <a:ext cx="1128686" cy="930113"/>
          </a:xfrm>
          <a:prstGeom prst="bentConnector3">
            <a:avLst>
              <a:gd name="adj1" fmla="val 687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Conector angular 32"/>
          <p:cNvCxnSpPr/>
          <p:nvPr/>
        </p:nvCxnSpPr>
        <p:spPr>
          <a:xfrm>
            <a:off x="986494" y="2488689"/>
            <a:ext cx="1128686" cy="930113"/>
          </a:xfrm>
          <a:prstGeom prst="bentConnector3">
            <a:avLst>
              <a:gd name="adj1" fmla="val 687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Botón de acción: Inicio 33">
            <a:hlinkClick r:id="rId6" action="ppaction://hlinksldjump" highlightClick="1"/>
          </p:cNvPr>
          <p:cNvSpPr/>
          <p:nvPr/>
        </p:nvSpPr>
        <p:spPr>
          <a:xfrm>
            <a:off x="9872230" y="6210861"/>
            <a:ext cx="490701" cy="51225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100B885-1B92-4E07-9B7C-A01156DC894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4892" r="31374"/>
          <a:stretch/>
        </p:blipFill>
        <p:spPr>
          <a:xfrm>
            <a:off x="9508118" y="1458555"/>
            <a:ext cx="2905810" cy="217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93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F54D2E2-4751-499B-BE8E-440F2C3DF017}" type="slidenum">
              <a:rPr lang="es-MX" smtClean="0"/>
              <a:pPr/>
              <a:t>28</a:t>
            </a:fld>
            <a:r>
              <a:rPr lang="es-MX" dirty="0"/>
              <a:t>/41</a:t>
            </a:r>
          </a:p>
        </p:txBody>
      </p:sp>
      <p:sp>
        <p:nvSpPr>
          <p:cNvPr id="9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97124" y="6434435"/>
            <a:ext cx="4032448" cy="23200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M.C. ANTONIO DANIEL MARTINEZ DIBENE</a:t>
            </a:r>
          </a:p>
        </p:txBody>
      </p:sp>
      <p:pic>
        <p:nvPicPr>
          <p:cNvPr id="10" name="Picture 2" descr="http://www.itlp.edu.mx/carreras/carreras.files/civi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8275" y="58992"/>
            <a:ext cx="1294617" cy="983682"/>
          </a:xfrm>
          <a:prstGeom prst="rect">
            <a:avLst/>
          </a:prstGeom>
          <a:noFill/>
        </p:spPr>
      </p:pic>
      <p:pic>
        <p:nvPicPr>
          <p:cNvPr id="11" name="Picture 2" descr="C:\Users\TYSON\Documents\a Obras varias\A TRABAJOS 2013\7.- JULIO\Albercas\8.- Alberca Familiar 2\PDF\MD LOG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6" y="184050"/>
            <a:ext cx="1647589" cy="85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2 Imagen" descr="logotec-new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275" y="5733256"/>
            <a:ext cx="1231276" cy="890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5 Imagen" descr="lobos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87" y="5733256"/>
            <a:ext cx="1192385" cy="1002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Marcador de contenido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28737866"/>
              </p:ext>
            </p:extLst>
          </p:nvPr>
        </p:nvGraphicFramePr>
        <p:xfrm>
          <a:off x="567125" y="1983591"/>
          <a:ext cx="1462850" cy="115738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46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147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(R4*1.28033)+R2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47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(R4*-0.28033)+R3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476">
                <a:tc>
                  <a:txBody>
                    <a:bodyPr/>
                    <a:lstStyle/>
                    <a:p>
                      <a:pPr algn="ctr" fontAlgn="b"/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1476">
                <a:tc>
                  <a:txBody>
                    <a:bodyPr/>
                    <a:lstStyle/>
                    <a:p>
                      <a:pPr algn="ctr" fontAlgn="b"/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147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(R4*150)+R6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517444"/>
              </p:ext>
            </p:extLst>
          </p:nvPr>
        </p:nvGraphicFramePr>
        <p:xfrm>
          <a:off x="2356673" y="1698820"/>
          <a:ext cx="4938024" cy="1494153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230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30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30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30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30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30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24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1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-1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80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0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-1.38147607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-1.0206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24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0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0.302476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0.223470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80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-0.07322329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-0.79289324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24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150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80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-11.85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30.42495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9257297"/>
              </p:ext>
            </p:extLst>
          </p:nvPr>
        </p:nvGraphicFramePr>
        <p:xfrm>
          <a:off x="7721572" y="1700808"/>
          <a:ext cx="1016000" cy="144016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002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-0.0002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02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-0.00124199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02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0.000260495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02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-0.000214645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002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-0.03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002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-0.03237015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7" name="Rectángulo 16"/>
          <p:cNvSpPr/>
          <p:nvPr/>
        </p:nvSpPr>
        <p:spPr>
          <a:xfrm>
            <a:off x="1449523" y="4125267"/>
            <a:ext cx="93027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solidFill>
                  <a:srgbClr val="000000"/>
                </a:solidFill>
                <a:latin typeface="Calibri" panose="020F0502020204030204" pitchFamily="34" charset="0"/>
              </a:rPr>
              <a:t>R5/150</a:t>
            </a:r>
            <a:r>
              <a:rPr lang="es-MX" dirty="0"/>
              <a:t> </a:t>
            </a:r>
          </a:p>
        </p:txBody>
      </p:sp>
      <p:graphicFrame>
        <p:nvGraphicFramePr>
          <p:cNvPr id="18" name="Tab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016295"/>
              </p:ext>
            </p:extLst>
          </p:nvPr>
        </p:nvGraphicFramePr>
        <p:xfrm>
          <a:off x="2444740" y="3294050"/>
          <a:ext cx="4845822" cy="138135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076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7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76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76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76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76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4582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1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-1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94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0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0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-1.38147607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-1.0206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82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0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0.302476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0.223470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98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0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-0.07322329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-0.79289324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582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0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394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-11.85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30.42495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9" name="Tab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301023"/>
              </p:ext>
            </p:extLst>
          </p:nvPr>
        </p:nvGraphicFramePr>
        <p:xfrm>
          <a:off x="7704975" y="3299620"/>
          <a:ext cx="1016000" cy="135351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558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-0.0002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586"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 dirty="0">
                          <a:effectLst/>
                        </a:rPr>
                        <a:t>-0.00124199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586"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 dirty="0">
                          <a:effectLst/>
                        </a:rPr>
                        <a:t>0.000260495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5586"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 dirty="0">
                          <a:effectLst/>
                        </a:rPr>
                        <a:t>-0.000214645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558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-0.0002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5586"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 dirty="0">
                          <a:effectLst/>
                        </a:rPr>
                        <a:t>-0.03237015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0" name="Tab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343742"/>
              </p:ext>
            </p:extLst>
          </p:nvPr>
        </p:nvGraphicFramePr>
        <p:xfrm>
          <a:off x="1965110" y="4895231"/>
          <a:ext cx="1794883" cy="133931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7948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321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(R5*1)+R1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21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(R5*1.38147607)+R2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21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(R5*-0.302476)+R3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21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(R5*0.07322329)+R4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3219">
                <a:tc>
                  <a:txBody>
                    <a:bodyPr/>
                    <a:lstStyle/>
                    <a:p>
                      <a:pPr algn="ctr" fontAlgn="b"/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321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(R5*11.85)+R6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1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1218410"/>
              </p:ext>
            </p:extLst>
          </p:nvPr>
        </p:nvGraphicFramePr>
        <p:xfrm>
          <a:off x="3431704" y="4892079"/>
          <a:ext cx="5184576" cy="135623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6728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1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0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0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28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-1.0206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57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0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0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0.223470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59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0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0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-0.79289324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728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1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0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57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0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0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30.42495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2" name="Tab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695466"/>
              </p:ext>
            </p:extLst>
          </p:nvPr>
        </p:nvGraphicFramePr>
        <p:xfrm>
          <a:off x="9543582" y="4897971"/>
          <a:ext cx="1016000" cy="1336623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511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-0.0004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12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-0.00178340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0.00032099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11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-0.000229289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511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-0.0002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511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-0.03474015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5" name="Tabla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237398"/>
              </p:ext>
            </p:extLst>
          </p:nvPr>
        </p:nvGraphicFramePr>
        <p:xfrm>
          <a:off x="7104112" y="1700808"/>
          <a:ext cx="1016000" cy="144016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002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=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02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=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02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=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02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=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002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=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002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=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6" name="Tabla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284780"/>
              </p:ext>
            </p:extLst>
          </p:nvPr>
        </p:nvGraphicFramePr>
        <p:xfrm>
          <a:off x="7071954" y="3299620"/>
          <a:ext cx="1016000" cy="135351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558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=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58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=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58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=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558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>
                          <a:effectLst/>
                        </a:rPr>
                        <a:t>=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558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=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558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=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7" name="Tab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455099"/>
              </p:ext>
            </p:extLst>
          </p:nvPr>
        </p:nvGraphicFramePr>
        <p:xfrm>
          <a:off x="8555918" y="4887192"/>
          <a:ext cx="1016000" cy="134735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455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=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55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=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455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=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55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>
                          <a:effectLst/>
                        </a:rPr>
                        <a:t>=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55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=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455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=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8" name="59 Corchetes"/>
          <p:cNvSpPr/>
          <p:nvPr/>
        </p:nvSpPr>
        <p:spPr>
          <a:xfrm>
            <a:off x="2567608" y="1700808"/>
            <a:ext cx="4824536" cy="1440160"/>
          </a:xfrm>
          <a:prstGeom prst="bracketPair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9" name="59 Corchetes"/>
          <p:cNvSpPr/>
          <p:nvPr/>
        </p:nvSpPr>
        <p:spPr>
          <a:xfrm>
            <a:off x="7738169" y="1728657"/>
            <a:ext cx="982806" cy="1484319"/>
          </a:xfrm>
          <a:prstGeom prst="bracketPair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0" name="59 Corchetes"/>
          <p:cNvSpPr/>
          <p:nvPr/>
        </p:nvSpPr>
        <p:spPr>
          <a:xfrm>
            <a:off x="2567608" y="3250421"/>
            <a:ext cx="4824536" cy="1402715"/>
          </a:xfrm>
          <a:prstGeom prst="bracketPair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1" name="59 Corchetes"/>
          <p:cNvSpPr/>
          <p:nvPr/>
        </p:nvSpPr>
        <p:spPr>
          <a:xfrm>
            <a:off x="7738169" y="3339710"/>
            <a:ext cx="1054814" cy="1313426"/>
          </a:xfrm>
          <a:prstGeom prst="bracketPair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2" name="59 Corchetes"/>
          <p:cNvSpPr/>
          <p:nvPr/>
        </p:nvSpPr>
        <p:spPr>
          <a:xfrm>
            <a:off x="3680720" y="4904481"/>
            <a:ext cx="5040255" cy="1370668"/>
          </a:xfrm>
          <a:prstGeom prst="bracketPair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3" name="59 Corchetes"/>
          <p:cNvSpPr/>
          <p:nvPr/>
        </p:nvSpPr>
        <p:spPr>
          <a:xfrm>
            <a:off x="9571918" y="4897155"/>
            <a:ext cx="916570" cy="1537280"/>
          </a:xfrm>
          <a:prstGeom prst="bracketPair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4" name="Rectángulo 33"/>
          <p:cNvSpPr/>
          <p:nvPr/>
        </p:nvSpPr>
        <p:spPr>
          <a:xfrm>
            <a:off x="1847528" y="458846"/>
            <a:ext cx="8662436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MX" sz="2800" dirty="0">
                <a:solidFill>
                  <a:srgbClr val="000000"/>
                </a:solidFill>
                <a:latin typeface="Calibri" panose="020F0502020204030204" pitchFamily="34" charset="0"/>
              </a:rPr>
              <a:t>Resolviendo por el método de Gauss Jordán obtenemos:</a:t>
            </a:r>
            <a:r>
              <a:rPr lang="es-MX" sz="2800" dirty="0"/>
              <a:t> </a:t>
            </a:r>
          </a:p>
        </p:txBody>
      </p:sp>
      <p:sp>
        <p:nvSpPr>
          <p:cNvPr id="37" name="CuadroTexto 36"/>
          <p:cNvSpPr txBox="1"/>
          <p:nvPr/>
        </p:nvSpPr>
        <p:spPr>
          <a:xfrm>
            <a:off x="4978264" y="45550"/>
            <a:ext cx="2769541" cy="307777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x-none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ARMADURA CON SEIS MIEMBROS</a:t>
            </a:r>
          </a:p>
        </p:txBody>
      </p:sp>
      <p:cxnSp>
        <p:nvCxnSpPr>
          <p:cNvPr id="35" name="Conector angular 34"/>
          <p:cNvCxnSpPr/>
          <p:nvPr/>
        </p:nvCxnSpPr>
        <p:spPr>
          <a:xfrm>
            <a:off x="226932" y="3250421"/>
            <a:ext cx="1128686" cy="930113"/>
          </a:xfrm>
          <a:prstGeom prst="bentConnector3">
            <a:avLst>
              <a:gd name="adj1" fmla="val 687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Conector angular 37"/>
          <p:cNvCxnSpPr/>
          <p:nvPr/>
        </p:nvCxnSpPr>
        <p:spPr>
          <a:xfrm>
            <a:off x="791275" y="4493567"/>
            <a:ext cx="1128686" cy="930113"/>
          </a:xfrm>
          <a:prstGeom prst="bentConnector3">
            <a:avLst>
              <a:gd name="adj1" fmla="val 687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Botón de acción: Inicio 38">
            <a:hlinkClick r:id="rId6" action="ppaction://hlinksldjump" highlightClick="1"/>
          </p:cNvPr>
          <p:cNvSpPr/>
          <p:nvPr/>
        </p:nvSpPr>
        <p:spPr>
          <a:xfrm>
            <a:off x="8820753" y="6275149"/>
            <a:ext cx="521378" cy="48515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13CEB87-D58A-4BBF-8F21-2AE65BC1B75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4785" t="952" r="36071" b="1658"/>
          <a:stretch/>
        </p:blipFill>
        <p:spPr>
          <a:xfrm>
            <a:off x="8820753" y="1698820"/>
            <a:ext cx="3318830" cy="244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1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F54D2E2-4751-499B-BE8E-440F2C3DF017}" type="slidenum">
              <a:rPr lang="es-MX" smtClean="0"/>
              <a:pPr/>
              <a:t>29</a:t>
            </a:fld>
            <a:r>
              <a:rPr lang="es-MX" dirty="0"/>
              <a:t>/41</a:t>
            </a:r>
          </a:p>
        </p:txBody>
      </p:sp>
      <p:sp>
        <p:nvSpPr>
          <p:cNvPr id="9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97124" y="6434435"/>
            <a:ext cx="4032448" cy="23200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M.C. ANTONIO DANIEL MARTINEZ DIBENE</a:t>
            </a:r>
          </a:p>
        </p:txBody>
      </p:sp>
      <p:pic>
        <p:nvPicPr>
          <p:cNvPr id="10" name="Picture 2" descr="http://www.itlp.edu.mx/carreras/carreras.files/civi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8275" y="58992"/>
            <a:ext cx="1294617" cy="983682"/>
          </a:xfrm>
          <a:prstGeom prst="rect">
            <a:avLst/>
          </a:prstGeom>
          <a:noFill/>
        </p:spPr>
      </p:pic>
      <p:pic>
        <p:nvPicPr>
          <p:cNvPr id="11" name="Picture 2" descr="C:\Users\TYSON\Documents\a Obras varias\A TRABAJOS 2013\7.- JULIO\Albercas\8.- Alberca Familiar 2\PDF\MD LOG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6" y="184050"/>
            <a:ext cx="1647589" cy="85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2 Imagen" descr="logotec-new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275" y="5733256"/>
            <a:ext cx="1231276" cy="890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5 Imagen" descr="lobos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87" y="5733256"/>
            <a:ext cx="1192385" cy="1002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Marcador de contenido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762735555"/>
              </p:ext>
            </p:extLst>
          </p:nvPr>
        </p:nvGraphicFramePr>
        <p:xfrm>
          <a:off x="1521637" y="2148708"/>
          <a:ext cx="4572000" cy="129730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1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0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-1.0206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0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0.223470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0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-0.79289324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0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" name="Rectángulo 15"/>
          <p:cNvSpPr/>
          <p:nvPr/>
        </p:nvSpPr>
        <p:spPr>
          <a:xfrm>
            <a:off x="78870" y="3067391"/>
            <a:ext cx="1457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solidFill>
                  <a:srgbClr val="000000"/>
                </a:solidFill>
                <a:latin typeface="Calibri" panose="020F0502020204030204" pitchFamily="34" charset="0"/>
              </a:rPr>
              <a:t>R6/30.42495</a:t>
            </a:r>
            <a:r>
              <a:rPr lang="es-MX" dirty="0"/>
              <a:t> </a:t>
            </a:r>
          </a:p>
        </p:txBody>
      </p:sp>
      <p:graphicFrame>
        <p:nvGraphicFramePr>
          <p:cNvPr id="17" name="Tab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438081"/>
              </p:ext>
            </p:extLst>
          </p:nvPr>
        </p:nvGraphicFramePr>
        <p:xfrm>
          <a:off x="6528978" y="2139547"/>
          <a:ext cx="1016000" cy="129614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-0.0004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-0.00178340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0.00032099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-0.000229289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-0.0002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-0.00114183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8" name="Tab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4775014"/>
              </p:ext>
            </p:extLst>
          </p:nvPr>
        </p:nvGraphicFramePr>
        <p:xfrm>
          <a:off x="2173108" y="4504806"/>
          <a:ext cx="1290223" cy="58499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2902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391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(R6*1.0206)+R2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44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(R6*-0.223470)+R3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91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(R6*0.79289324)+R4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9" name="Tab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010645"/>
              </p:ext>
            </p:extLst>
          </p:nvPr>
        </p:nvGraphicFramePr>
        <p:xfrm>
          <a:off x="3503712" y="4315704"/>
          <a:ext cx="4572000" cy="1143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1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0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1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0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1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0" name="Tab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540515"/>
              </p:ext>
            </p:extLst>
          </p:nvPr>
        </p:nvGraphicFramePr>
        <p:xfrm>
          <a:off x="8187206" y="4405386"/>
          <a:ext cx="1016000" cy="1143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-0.0004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-0.002948751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0.000576155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-0.001134638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-0.0002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-0.001107107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1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515227"/>
              </p:ext>
            </p:extLst>
          </p:nvPr>
        </p:nvGraphicFramePr>
        <p:xfrm>
          <a:off x="9196144" y="4374232"/>
          <a:ext cx="473022" cy="1143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730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D1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D2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D3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D4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D5</a:t>
                      </a:r>
                      <a:endParaRPr lang="es-MX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D6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3" name="Tab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150256"/>
              </p:ext>
            </p:extLst>
          </p:nvPr>
        </p:nvGraphicFramePr>
        <p:xfrm>
          <a:off x="5863868" y="2168501"/>
          <a:ext cx="1016000" cy="129614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=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=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=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=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=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=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4" name="Tabl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5102271"/>
              </p:ext>
            </p:extLst>
          </p:nvPr>
        </p:nvGraphicFramePr>
        <p:xfrm>
          <a:off x="7536160" y="4374232"/>
          <a:ext cx="1016000" cy="1143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=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=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=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=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=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=</a:t>
                      </a:r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5" name="59 Corchetes"/>
          <p:cNvSpPr/>
          <p:nvPr/>
        </p:nvSpPr>
        <p:spPr>
          <a:xfrm>
            <a:off x="1663046" y="2148708"/>
            <a:ext cx="4464496" cy="1402715"/>
          </a:xfrm>
          <a:prstGeom prst="bracketPair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6" name="59 Corchetes"/>
          <p:cNvSpPr/>
          <p:nvPr/>
        </p:nvSpPr>
        <p:spPr>
          <a:xfrm>
            <a:off x="6487582" y="2148707"/>
            <a:ext cx="1080120" cy="1402715"/>
          </a:xfrm>
          <a:prstGeom prst="bracketPair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7" name="59 Corchetes"/>
          <p:cNvSpPr/>
          <p:nvPr/>
        </p:nvSpPr>
        <p:spPr>
          <a:xfrm>
            <a:off x="3679355" y="4330541"/>
            <a:ext cx="4216845" cy="1186691"/>
          </a:xfrm>
          <a:prstGeom prst="bracketPair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8" name="59 Corchetes"/>
          <p:cNvSpPr/>
          <p:nvPr/>
        </p:nvSpPr>
        <p:spPr>
          <a:xfrm>
            <a:off x="8112224" y="4330541"/>
            <a:ext cx="1111747" cy="1330707"/>
          </a:xfrm>
          <a:prstGeom prst="bracketPair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9" name="Rectángulo 28"/>
          <p:cNvSpPr/>
          <p:nvPr/>
        </p:nvSpPr>
        <p:spPr>
          <a:xfrm>
            <a:off x="1847528" y="458846"/>
            <a:ext cx="8662436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MX" sz="2800" dirty="0">
                <a:solidFill>
                  <a:srgbClr val="000000"/>
                </a:solidFill>
                <a:latin typeface="Calibri" panose="020F0502020204030204" pitchFamily="34" charset="0"/>
              </a:rPr>
              <a:t>Resolviendo por el método de Gauss Jordán obtenemos:</a:t>
            </a:r>
            <a:r>
              <a:rPr lang="es-MX" sz="2800" dirty="0"/>
              <a:t> </a:t>
            </a:r>
          </a:p>
        </p:txBody>
      </p:sp>
      <p:sp>
        <p:nvSpPr>
          <p:cNvPr id="32" name="CuadroTexto 31"/>
          <p:cNvSpPr txBox="1"/>
          <p:nvPr/>
        </p:nvSpPr>
        <p:spPr>
          <a:xfrm>
            <a:off x="4978264" y="45550"/>
            <a:ext cx="2769541" cy="307777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x-none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ARMADURA CON SEIS MIEMBROS</a:t>
            </a:r>
          </a:p>
        </p:txBody>
      </p:sp>
      <p:cxnSp>
        <p:nvCxnSpPr>
          <p:cNvPr id="30" name="Conector angular 29"/>
          <p:cNvCxnSpPr/>
          <p:nvPr/>
        </p:nvCxnSpPr>
        <p:spPr>
          <a:xfrm>
            <a:off x="868779" y="3865484"/>
            <a:ext cx="1128686" cy="930113"/>
          </a:xfrm>
          <a:prstGeom prst="bentConnector3">
            <a:avLst>
              <a:gd name="adj1" fmla="val 687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Botón de acción: Inicio 32">
            <a:hlinkClick r:id="rId6" action="ppaction://hlinksldjump" highlightClick="1"/>
          </p:cNvPr>
          <p:cNvSpPr/>
          <p:nvPr/>
        </p:nvSpPr>
        <p:spPr>
          <a:xfrm>
            <a:off x="9840866" y="6036843"/>
            <a:ext cx="504056" cy="48515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DF71C84-4645-498A-BDD2-2FAD138E5B3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3040" t="3991" r="33380" b="1163"/>
          <a:stretch/>
        </p:blipFill>
        <p:spPr>
          <a:xfrm>
            <a:off x="8186225" y="1645418"/>
            <a:ext cx="3811313" cy="254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9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1353805"/>
            <a:ext cx="711200" cy="244476"/>
          </a:xfrm>
        </p:spPr>
        <p:txBody>
          <a:bodyPr>
            <a:normAutofit fontScale="85000" lnSpcReduction="20000"/>
          </a:bodyPr>
          <a:lstStyle/>
          <a:p>
            <a:fld id="{2F54D2E2-4751-499B-BE8E-440F2C3DF017}" type="slidenum">
              <a:rPr lang="es-MX" smtClean="0"/>
              <a:pPr/>
              <a:t>3</a:t>
            </a:fld>
            <a:r>
              <a:rPr lang="es-MX" dirty="0"/>
              <a:t>/41</a:t>
            </a:r>
          </a:p>
          <a:p>
            <a:endParaRPr lang="es-MX" dirty="0"/>
          </a:p>
        </p:txBody>
      </p:sp>
      <p:sp>
        <p:nvSpPr>
          <p:cNvPr id="13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97124" y="6434435"/>
            <a:ext cx="4032448" cy="23200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M.C. ANTONIO DANIEL MARTINEZ DIBENE</a:t>
            </a:r>
          </a:p>
        </p:txBody>
      </p:sp>
      <p:pic>
        <p:nvPicPr>
          <p:cNvPr id="14" name="Picture 2" descr="http://www.itlp.edu.mx/carreras/carreras.files/civi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8275" y="58992"/>
            <a:ext cx="1294617" cy="983682"/>
          </a:xfrm>
          <a:prstGeom prst="rect">
            <a:avLst/>
          </a:prstGeom>
          <a:noFill/>
        </p:spPr>
      </p:pic>
      <p:pic>
        <p:nvPicPr>
          <p:cNvPr id="15" name="Picture 2" descr="C:\Users\TYSON\Documents\a Obras varias\A TRABAJOS 2013\7.- JULIO\Albercas\8.- Alberca Familiar 2\PDF\MD LOGO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6" y="184050"/>
            <a:ext cx="1647589" cy="85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12 Imagen" descr="logotec-new2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275" y="5733256"/>
            <a:ext cx="1231276" cy="890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5 Imagen" descr="lobos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87" y="5733256"/>
            <a:ext cx="1192385" cy="1002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ángulo 10"/>
          <p:cNvSpPr/>
          <p:nvPr/>
        </p:nvSpPr>
        <p:spPr>
          <a:xfrm>
            <a:off x="1641018" y="446168"/>
            <a:ext cx="8786754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MX" dirty="0">
                <a:solidFill>
                  <a:schemeClr val="tx1"/>
                </a:solidFill>
              </a:rPr>
              <a:t>Determine la Matriz de Rigidez “K” de la Armadura y el Desplazamiento Vertical del Nodo        y las Reacciones en los Soporte en       y      . </a:t>
            </a:r>
          </a:p>
        </p:txBody>
      </p:sp>
      <p:sp>
        <p:nvSpPr>
          <p:cNvPr id="18" name="3 Elipse"/>
          <p:cNvSpPr/>
          <p:nvPr/>
        </p:nvSpPr>
        <p:spPr>
          <a:xfrm>
            <a:off x="10122667" y="486751"/>
            <a:ext cx="288032" cy="278492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2</a:t>
            </a:r>
          </a:p>
        </p:txBody>
      </p:sp>
      <p:sp>
        <p:nvSpPr>
          <p:cNvPr id="19" name="21 Elipse"/>
          <p:cNvSpPr/>
          <p:nvPr/>
        </p:nvSpPr>
        <p:spPr>
          <a:xfrm>
            <a:off x="4973046" y="765243"/>
            <a:ext cx="288032" cy="278492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1</a:t>
            </a:r>
          </a:p>
        </p:txBody>
      </p:sp>
      <p:sp>
        <p:nvSpPr>
          <p:cNvPr id="20" name="22 Elipse"/>
          <p:cNvSpPr/>
          <p:nvPr/>
        </p:nvSpPr>
        <p:spPr>
          <a:xfrm>
            <a:off x="5483332" y="757832"/>
            <a:ext cx="288032" cy="278492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3</a:t>
            </a:r>
          </a:p>
        </p:txBody>
      </p:sp>
      <p:sp>
        <p:nvSpPr>
          <p:cNvPr id="21" name="15 CuadroTexto"/>
          <p:cNvSpPr txBox="1"/>
          <p:nvPr/>
        </p:nvSpPr>
        <p:spPr>
          <a:xfrm>
            <a:off x="5699102" y="1767241"/>
            <a:ext cx="1492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latin typeface="+mj-lt"/>
              </a:rPr>
              <a:t>CONSIDERAR:</a:t>
            </a:r>
          </a:p>
          <a:p>
            <a:r>
              <a:rPr lang="es-MX" dirty="0">
                <a:latin typeface="+mj-lt"/>
              </a:rPr>
              <a:t>AE=constante </a:t>
            </a:r>
          </a:p>
        </p:txBody>
      </p:sp>
      <p:sp>
        <p:nvSpPr>
          <p:cNvPr id="22" name="4 CuadroTexto"/>
          <p:cNvSpPr txBox="1"/>
          <p:nvPr/>
        </p:nvSpPr>
        <p:spPr>
          <a:xfrm>
            <a:off x="2373918" y="1598281"/>
            <a:ext cx="30838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latin typeface="+mj-lt"/>
              </a:rPr>
              <a:t>Notación:</a:t>
            </a:r>
            <a:endParaRPr lang="es-MX" dirty="0">
              <a:latin typeface="+mj-lt"/>
            </a:endParaRPr>
          </a:p>
          <a:p>
            <a:r>
              <a:rPr lang="es-MX" dirty="0">
                <a:latin typeface="+mj-lt"/>
              </a:rPr>
              <a:t>Nudo:</a:t>
            </a:r>
          </a:p>
          <a:p>
            <a:r>
              <a:rPr lang="es-MX" dirty="0">
                <a:latin typeface="+mj-lt"/>
              </a:rPr>
              <a:t>Miembro:</a:t>
            </a:r>
          </a:p>
          <a:p>
            <a:r>
              <a:rPr lang="es-MX" dirty="0">
                <a:latin typeface="+mj-lt"/>
              </a:rPr>
              <a:t>Acción desplazamiento: 1</a:t>
            </a:r>
          </a:p>
          <a:p>
            <a:endParaRPr lang="es-MX" dirty="0"/>
          </a:p>
        </p:txBody>
      </p:sp>
      <p:sp>
        <p:nvSpPr>
          <p:cNvPr id="23" name="2 CuadroTexto"/>
          <p:cNvSpPr txBox="1"/>
          <p:nvPr/>
        </p:nvSpPr>
        <p:spPr>
          <a:xfrm>
            <a:off x="8557271" y="1834099"/>
            <a:ext cx="3130793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MX" dirty="0">
                <a:latin typeface="+mj-lt"/>
              </a:rPr>
              <a:t>Numeración de miembros, nudos y acciones de desplazamientos</a:t>
            </a:r>
            <a:r>
              <a:rPr lang="es-MX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24" name="16 CuadroTexto"/>
          <p:cNvSpPr txBox="1"/>
          <p:nvPr/>
        </p:nvSpPr>
        <p:spPr>
          <a:xfrm>
            <a:off x="8584035" y="2601736"/>
            <a:ext cx="3130793" cy="280076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s-MX" sz="1600" dirty="0">
                <a:latin typeface="+mj-lt"/>
              </a:rPr>
              <a:t>Nota: </a:t>
            </a:r>
          </a:p>
          <a:p>
            <a:r>
              <a:rPr lang="es-MX" sz="1600" dirty="0">
                <a:latin typeface="+mj-lt"/>
              </a:rPr>
              <a:t>Para esta armadura se consideró el origen del sistema de coordenadas globales en el nudo </a:t>
            </a:r>
            <a:r>
              <a:rPr lang="es-MX" sz="1600" dirty="0" smtClean="0">
                <a:latin typeface="+mj-lt"/>
              </a:rPr>
              <a:t>1      </a:t>
            </a:r>
            <a:endParaRPr lang="es-MX" sz="1600" dirty="0">
              <a:latin typeface="+mj-lt"/>
            </a:endParaRPr>
          </a:p>
          <a:p>
            <a:r>
              <a:rPr lang="es-MX" sz="1600" dirty="0">
                <a:latin typeface="+mj-lt"/>
              </a:rPr>
              <a:t>-Se asignaron 6 acciones de desplazamientos por lo tanto la matriz resultante será de 6*6. </a:t>
            </a:r>
          </a:p>
          <a:p>
            <a:r>
              <a:rPr lang="es-MX" sz="1600" dirty="0">
                <a:latin typeface="+mj-lt"/>
              </a:rPr>
              <a:t>-Aquí los desplazamientos desconocidos son D1,D2 Y D3 por las condiciones de apoyo y puntos no restringidos.</a:t>
            </a:r>
          </a:p>
        </p:txBody>
      </p:sp>
      <p:sp>
        <p:nvSpPr>
          <p:cNvPr id="25" name="21 Elipse"/>
          <p:cNvSpPr/>
          <p:nvPr/>
        </p:nvSpPr>
        <p:spPr>
          <a:xfrm>
            <a:off x="3081064" y="1935084"/>
            <a:ext cx="256237" cy="25566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1</a:t>
            </a:r>
          </a:p>
        </p:txBody>
      </p:sp>
      <p:sp>
        <p:nvSpPr>
          <p:cNvPr id="3" name="Rectángulo 2"/>
          <p:cNvSpPr/>
          <p:nvPr/>
        </p:nvSpPr>
        <p:spPr>
          <a:xfrm>
            <a:off x="3457992" y="2170134"/>
            <a:ext cx="371634" cy="277913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dirty="0"/>
              <a:t>1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4220330" y="53805"/>
            <a:ext cx="3102068" cy="307777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x-none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ARMADURA CON APOYO INCLINADO</a:t>
            </a:r>
          </a:p>
        </p:txBody>
      </p:sp>
      <p:sp>
        <p:nvSpPr>
          <p:cNvPr id="7" name="Botón de acción: Inicio 6">
            <a:hlinkClick r:id="rId8" action="ppaction://hlinksldjump" highlightClick="1"/>
          </p:cNvPr>
          <p:cNvSpPr/>
          <p:nvPr/>
        </p:nvSpPr>
        <p:spPr>
          <a:xfrm>
            <a:off x="9840866" y="6036843"/>
            <a:ext cx="504056" cy="48515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aphicFrame>
        <p:nvGraphicFramePr>
          <p:cNvPr id="26" name="Objeto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1991738"/>
              </p:ext>
            </p:extLst>
          </p:nvPr>
        </p:nvGraphicFramePr>
        <p:xfrm>
          <a:off x="175612" y="2817233"/>
          <a:ext cx="8859607" cy="3340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AutoCAD Drawing" r:id="rId9" imgW="11773080" imgH="4438800" progId="AutoCAD.Drawing.18">
                  <p:embed/>
                </p:oleObj>
              </mc:Choice>
              <mc:Fallback>
                <p:oleObj name="AutoCAD Drawing" r:id="rId9" imgW="11773080" imgH="4438800" progId="AutoCAD.Drawing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75612" y="2817233"/>
                        <a:ext cx="8859607" cy="33402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Conector recto de flecha 3"/>
          <p:cNvCxnSpPr/>
          <p:nvPr/>
        </p:nvCxnSpPr>
        <p:spPr>
          <a:xfrm>
            <a:off x="2279576" y="5733256"/>
            <a:ext cx="72008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Conector recto de flecha 27"/>
          <p:cNvCxnSpPr/>
          <p:nvPr/>
        </p:nvCxnSpPr>
        <p:spPr>
          <a:xfrm flipH="1" flipV="1">
            <a:off x="2119695" y="2601736"/>
            <a:ext cx="12841" cy="5734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2 CuadroTexto"/>
          <p:cNvSpPr txBox="1"/>
          <p:nvPr/>
        </p:nvSpPr>
        <p:spPr>
          <a:xfrm>
            <a:off x="1548094" y="2615139"/>
            <a:ext cx="346182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MX" dirty="0">
                <a:latin typeface="+mj-lt"/>
              </a:rPr>
              <a:t>Y</a:t>
            </a:r>
            <a:endParaRPr lang="es-MX" dirty="0">
              <a:latin typeface="Comic Sans MS" panose="030F0702030302020204" pitchFamily="66" charset="0"/>
            </a:endParaRPr>
          </a:p>
        </p:txBody>
      </p:sp>
      <p:sp>
        <p:nvSpPr>
          <p:cNvPr id="30" name="2 CuadroTexto"/>
          <p:cNvSpPr txBox="1"/>
          <p:nvPr/>
        </p:nvSpPr>
        <p:spPr>
          <a:xfrm>
            <a:off x="3035419" y="5667511"/>
            <a:ext cx="255589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MX" dirty="0">
                <a:latin typeface="+mj-lt"/>
              </a:rPr>
              <a:t>X</a:t>
            </a:r>
            <a:endParaRPr lang="es-MX" dirty="0">
              <a:latin typeface="Comic Sans MS" panose="030F0702030302020204" pitchFamily="66" charset="0"/>
            </a:endParaRPr>
          </a:p>
        </p:txBody>
      </p:sp>
      <p:cxnSp>
        <p:nvCxnSpPr>
          <p:cNvPr id="32" name="Conector recto de flecha 31"/>
          <p:cNvCxnSpPr/>
          <p:nvPr/>
        </p:nvCxnSpPr>
        <p:spPr>
          <a:xfrm>
            <a:off x="6034395" y="5539845"/>
            <a:ext cx="72008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Conector recto de flecha 32"/>
          <p:cNvCxnSpPr/>
          <p:nvPr/>
        </p:nvCxnSpPr>
        <p:spPr>
          <a:xfrm flipH="1" flipV="1">
            <a:off x="5874514" y="2408325"/>
            <a:ext cx="12841" cy="5734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2 CuadroTexto"/>
          <p:cNvSpPr txBox="1"/>
          <p:nvPr/>
        </p:nvSpPr>
        <p:spPr>
          <a:xfrm>
            <a:off x="5302913" y="2421728"/>
            <a:ext cx="346182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MX" dirty="0">
                <a:latin typeface="+mj-lt"/>
              </a:rPr>
              <a:t>Y</a:t>
            </a:r>
            <a:endParaRPr lang="es-MX" dirty="0">
              <a:latin typeface="Comic Sans MS" panose="030F0702030302020204" pitchFamily="66" charset="0"/>
            </a:endParaRPr>
          </a:p>
        </p:txBody>
      </p:sp>
      <p:sp>
        <p:nvSpPr>
          <p:cNvPr id="35" name="2 CuadroTexto"/>
          <p:cNvSpPr txBox="1"/>
          <p:nvPr/>
        </p:nvSpPr>
        <p:spPr>
          <a:xfrm>
            <a:off x="6790238" y="5474100"/>
            <a:ext cx="255589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MX" dirty="0">
                <a:latin typeface="+mj-lt"/>
              </a:rPr>
              <a:t>X</a:t>
            </a:r>
            <a:endParaRPr lang="es-MX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F54D2E2-4751-499B-BE8E-440F2C3DF017}" type="slidenum">
              <a:rPr lang="es-MX" smtClean="0"/>
              <a:pPr/>
              <a:t>30</a:t>
            </a:fld>
            <a:r>
              <a:rPr lang="es-MX" dirty="0"/>
              <a:t>/41</a:t>
            </a:r>
          </a:p>
        </p:txBody>
      </p:sp>
      <p:sp>
        <p:nvSpPr>
          <p:cNvPr id="9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093624" y="6496209"/>
            <a:ext cx="4032448" cy="23200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M.C. ANTONIO DANIEL MARTINEZ DIBENE</a:t>
            </a:r>
          </a:p>
        </p:txBody>
      </p:sp>
      <p:pic>
        <p:nvPicPr>
          <p:cNvPr id="10" name="Picture 2" descr="http://www.itlp.edu.mx/carreras/carreras.files/civi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8275" y="58992"/>
            <a:ext cx="1294617" cy="983682"/>
          </a:xfrm>
          <a:prstGeom prst="rect">
            <a:avLst/>
          </a:prstGeom>
          <a:noFill/>
        </p:spPr>
      </p:pic>
      <p:pic>
        <p:nvPicPr>
          <p:cNvPr id="11" name="Picture 2" descr="C:\Users\TYSON\Documents\a Obras varias\A TRABAJOS 2013\7.- JULIO\Albercas\8.- Alberca Familiar 2\PDF\MD LOG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6" y="184050"/>
            <a:ext cx="1647589" cy="85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2 Imagen" descr="logotec-new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275" y="5733256"/>
            <a:ext cx="1231276" cy="890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5 Imagen" descr="lobos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87" y="5733256"/>
            <a:ext cx="1192385" cy="1002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Elipse 23"/>
          <p:cNvSpPr/>
          <p:nvPr/>
        </p:nvSpPr>
        <p:spPr>
          <a:xfrm>
            <a:off x="7293060" y="4375707"/>
            <a:ext cx="2095593" cy="2003705"/>
          </a:xfrm>
          <a:prstGeom prst="ellipse">
            <a:avLst/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5" name="Grupo 24"/>
          <p:cNvGrpSpPr/>
          <p:nvPr/>
        </p:nvGrpSpPr>
        <p:grpSpPr>
          <a:xfrm>
            <a:off x="5037045" y="4801491"/>
            <a:ext cx="2007160" cy="1338252"/>
            <a:chOff x="3351554" y="1324670"/>
            <a:chExt cx="1846458" cy="1846458"/>
          </a:xfrm>
        </p:grpSpPr>
        <p:sp>
          <p:nvSpPr>
            <p:cNvPr id="26" name="Elipse 25"/>
            <p:cNvSpPr/>
            <p:nvPr/>
          </p:nvSpPr>
          <p:spPr>
            <a:xfrm>
              <a:off x="3351554" y="1324670"/>
              <a:ext cx="1846458" cy="1846458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3240090"/>
                <a:satOff val="451"/>
                <a:lumOff val="392"/>
                <a:alphaOff val="0"/>
              </a:schemeClr>
            </a:fillRef>
            <a:effectRef idx="1">
              <a:schemeClr val="accent2">
                <a:hueOff val="3240090"/>
                <a:satOff val="451"/>
                <a:lumOff val="39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Elipse 4"/>
            <p:cNvSpPr/>
            <p:nvPr/>
          </p:nvSpPr>
          <p:spPr>
            <a:xfrm>
              <a:off x="3621962" y="1595078"/>
              <a:ext cx="1305642" cy="13056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275" tIns="41275" rIns="41275" bIns="41275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x-none" sz="6500" kern="1200" dirty="0"/>
            </a:p>
          </p:txBody>
        </p:sp>
      </p:grpSp>
      <p:grpSp>
        <p:nvGrpSpPr>
          <p:cNvPr id="28" name="Grupo 27"/>
          <p:cNvGrpSpPr/>
          <p:nvPr/>
        </p:nvGrpSpPr>
        <p:grpSpPr>
          <a:xfrm>
            <a:off x="9255250" y="1843101"/>
            <a:ext cx="2585924" cy="2763002"/>
            <a:chOff x="3595649" y="1115483"/>
            <a:chExt cx="1970405" cy="2264833"/>
          </a:xfrm>
        </p:grpSpPr>
        <p:sp>
          <p:nvSpPr>
            <p:cNvPr id="29" name="Hexágono 28"/>
            <p:cNvSpPr/>
            <p:nvPr/>
          </p:nvSpPr>
          <p:spPr>
            <a:xfrm rot="5400000">
              <a:off x="3448435" y="1262697"/>
              <a:ext cx="2264833" cy="1970405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Hexágono 4"/>
            <p:cNvSpPr/>
            <p:nvPr/>
          </p:nvSpPr>
          <p:spPr>
            <a:xfrm>
              <a:off x="3902704" y="1468421"/>
              <a:ext cx="1356295" cy="15589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x-none" sz="6500" kern="1200" dirty="0"/>
            </a:p>
          </p:txBody>
        </p:sp>
      </p:grpSp>
      <p:grpSp>
        <p:nvGrpSpPr>
          <p:cNvPr id="31" name="Grupo 30"/>
          <p:cNvGrpSpPr/>
          <p:nvPr/>
        </p:nvGrpSpPr>
        <p:grpSpPr>
          <a:xfrm>
            <a:off x="130740" y="1593324"/>
            <a:ext cx="3240233" cy="3068347"/>
            <a:chOff x="1467611" y="1115483"/>
            <a:chExt cx="1970405" cy="2264833"/>
          </a:xfrm>
        </p:grpSpPr>
        <p:sp>
          <p:nvSpPr>
            <p:cNvPr id="32" name="Hexágono 31"/>
            <p:cNvSpPr/>
            <p:nvPr/>
          </p:nvSpPr>
          <p:spPr>
            <a:xfrm rot="5400000">
              <a:off x="1320397" y="1262697"/>
              <a:ext cx="2264833" cy="1970405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3240090"/>
                <a:satOff val="451"/>
                <a:lumOff val="392"/>
                <a:alphaOff val="0"/>
              </a:schemeClr>
            </a:fillRef>
            <a:effectRef idx="1">
              <a:schemeClr val="accent2">
                <a:hueOff val="3240090"/>
                <a:satOff val="451"/>
                <a:lumOff val="39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Hexágono 4"/>
            <p:cNvSpPr/>
            <p:nvPr/>
          </p:nvSpPr>
          <p:spPr>
            <a:xfrm>
              <a:off x="1774666" y="1468421"/>
              <a:ext cx="1356295" cy="15589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x-none" sz="3600" kern="1200"/>
            </a:p>
          </p:txBody>
        </p:sp>
      </p:grpSp>
      <p:graphicFrame>
        <p:nvGraphicFramePr>
          <p:cNvPr id="34" name="Marcador de contenido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10691158"/>
              </p:ext>
            </p:extLst>
          </p:nvPr>
        </p:nvGraphicFramePr>
        <p:xfrm>
          <a:off x="882151" y="2658478"/>
          <a:ext cx="1692300" cy="1441893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846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6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996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D1=</a:t>
                      </a:r>
                      <a:endParaRPr lang="es-MX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8EA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-0.0004</a:t>
                      </a:r>
                      <a:endParaRPr lang="es-MX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8EA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46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D2=</a:t>
                      </a:r>
                      <a:endParaRPr lang="es-MX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8EA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-0.002948751</a:t>
                      </a:r>
                      <a:endParaRPr lang="es-MX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8EA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96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D3=</a:t>
                      </a:r>
                      <a:endParaRPr lang="es-MX" sz="11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8EA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0.000576155</a:t>
                      </a:r>
                      <a:endParaRPr lang="es-MX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8EA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46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D4=</a:t>
                      </a:r>
                      <a:endParaRPr lang="es-MX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8EA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-0.001134638</a:t>
                      </a:r>
                      <a:endParaRPr lang="es-MX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8EA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996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D5=</a:t>
                      </a:r>
                      <a:endParaRPr lang="es-MX" sz="11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8EA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-0.0002</a:t>
                      </a:r>
                      <a:endParaRPr lang="es-MX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8EA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46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D6=</a:t>
                      </a:r>
                      <a:endParaRPr lang="es-MX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8EA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-0.001107107</a:t>
                      </a:r>
                      <a:endParaRPr lang="es-MX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8EA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5" name="Rectángulo 34"/>
          <p:cNvSpPr/>
          <p:nvPr/>
        </p:nvSpPr>
        <p:spPr>
          <a:xfrm>
            <a:off x="9553161" y="2545485"/>
            <a:ext cx="20294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400" dirty="0">
                <a:solidFill>
                  <a:srgbClr val="000000"/>
                </a:solidFill>
                <a:latin typeface="Calibri" panose="020F0502020204030204" pitchFamily="34" charset="0"/>
              </a:rPr>
              <a:t>Datos para el miembro 5</a:t>
            </a:r>
            <a:r>
              <a:rPr lang="es-MX" sz="1400" dirty="0"/>
              <a:t> </a:t>
            </a:r>
          </a:p>
        </p:txBody>
      </p:sp>
      <p:graphicFrame>
        <p:nvGraphicFramePr>
          <p:cNvPr id="36" name="Tabla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438179"/>
              </p:ext>
            </p:extLst>
          </p:nvPr>
        </p:nvGraphicFramePr>
        <p:xfrm>
          <a:off x="9720026" y="3013025"/>
          <a:ext cx="1778000" cy="558165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760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73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701"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A=</a:t>
                      </a:r>
                      <a:endParaRPr lang="es-MX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solidFill>
                            <a:schemeClr val="tx1"/>
                          </a:solidFill>
                          <a:effectLst/>
                        </a:rPr>
                        <a:t>0.0015</a:t>
                      </a:r>
                      <a:endParaRPr lang="es-MX" sz="11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E=</a:t>
                      </a:r>
                      <a:endParaRPr lang="es-MX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2E+11</a:t>
                      </a:r>
                      <a:endParaRPr lang="es-MX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L=</a:t>
                      </a:r>
                      <a:endParaRPr lang="es-MX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2.828427125</a:t>
                      </a:r>
                      <a:endParaRPr lang="es-MX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7" name="Tabla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909116"/>
              </p:ext>
            </p:extLst>
          </p:nvPr>
        </p:nvGraphicFramePr>
        <p:xfrm>
          <a:off x="7670943" y="4878571"/>
          <a:ext cx="1339825" cy="967541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394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57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1191"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λ</a:t>
                      </a:r>
                      <a:r>
                        <a:rPr lang="es-MX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x=</a:t>
                      </a:r>
                      <a:endParaRPr lang="es-MX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8EA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-0.70710678</a:t>
                      </a:r>
                      <a:endParaRPr lang="es-MX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8EA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062"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λ</a:t>
                      </a:r>
                      <a:r>
                        <a:rPr lang="es-MX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y=</a:t>
                      </a:r>
                      <a:endParaRPr lang="es-MX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8EA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-0.70710678</a:t>
                      </a:r>
                      <a:endParaRPr lang="es-MX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8EA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144"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λ</a:t>
                      </a:r>
                      <a:r>
                        <a:rPr lang="es-MX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x=</a:t>
                      </a:r>
                      <a:endParaRPr lang="es-MX" sz="11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8EA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0.70710678</a:t>
                      </a:r>
                      <a:endParaRPr lang="es-MX" sz="11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8EA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5144"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λ</a:t>
                      </a:r>
                      <a:r>
                        <a:rPr lang="es-MX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y=</a:t>
                      </a:r>
                      <a:endParaRPr lang="es-MX" sz="11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8EA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0.70710678</a:t>
                      </a:r>
                      <a:endParaRPr lang="es-MX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8EA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8" name="Rectángulo 37"/>
          <p:cNvSpPr/>
          <p:nvPr/>
        </p:nvSpPr>
        <p:spPr>
          <a:xfrm>
            <a:off x="807849" y="2147942"/>
            <a:ext cx="20581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dirty="0">
                <a:solidFill>
                  <a:srgbClr val="000000"/>
                </a:solidFill>
                <a:latin typeface="Calibri" panose="020F0502020204030204" pitchFamily="34" charset="0"/>
              </a:rPr>
              <a:t>Y aplicando la ecuación 14-23 obtenemos:</a:t>
            </a:r>
            <a:r>
              <a:rPr lang="es-MX" sz="1400" dirty="0"/>
              <a:t> </a:t>
            </a:r>
          </a:p>
        </p:txBody>
      </p:sp>
      <p:sp>
        <p:nvSpPr>
          <p:cNvPr id="39" name="Rectángulo 38"/>
          <p:cNvSpPr/>
          <p:nvPr/>
        </p:nvSpPr>
        <p:spPr>
          <a:xfrm>
            <a:off x="5418771" y="5309651"/>
            <a:ext cx="12891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400" dirty="0">
                <a:solidFill>
                  <a:srgbClr val="000000"/>
                </a:solidFill>
                <a:latin typeface="Calibri" panose="020F0502020204030204" pitchFamily="34" charset="0"/>
              </a:rPr>
              <a:t>q</a:t>
            </a:r>
            <a:r>
              <a:rPr lang="es-MX" sz="1400" baseline="-25000" dirty="0">
                <a:solidFill>
                  <a:srgbClr val="000000"/>
                </a:solidFill>
                <a:latin typeface="Calibri" panose="020F0502020204030204" pitchFamily="34" charset="0"/>
              </a:rPr>
              <a:t>5</a:t>
            </a:r>
            <a:r>
              <a:rPr lang="es-MX" sz="1400" dirty="0">
                <a:solidFill>
                  <a:srgbClr val="000000"/>
                </a:solidFill>
                <a:latin typeface="Calibri" panose="020F0502020204030204" pitchFamily="34" charset="0"/>
              </a:rPr>
              <a:t>=</a:t>
            </a:r>
            <a:r>
              <a:rPr lang="es-MX" sz="1400" dirty="0"/>
              <a:t> </a:t>
            </a:r>
            <a:r>
              <a:rPr lang="es-MX" sz="1400" dirty="0">
                <a:solidFill>
                  <a:srgbClr val="000000"/>
                </a:solidFill>
                <a:latin typeface="Calibri" panose="020F0502020204030204" pitchFamily="34" charset="0"/>
              </a:rPr>
              <a:t>56.147</a:t>
            </a:r>
            <a:r>
              <a:rPr lang="es-MX" sz="1400" dirty="0"/>
              <a:t> </a:t>
            </a:r>
            <a:r>
              <a:rPr lang="es-MX" sz="1400" dirty="0">
                <a:solidFill>
                  <a:srgbClr val="000000"/>
                </a:solidFill>
                <a:latin typeface="Calibri" panose="020F0502020204030204" pitchFamily="34" charset="0"/>
              </a:rPr>
              <a:t>KN</a:t>
            </a:r>
            <a:r>
              <a:rPr lang="es-MX" sz="1400" dirty="0"/>
              <a:t> </a:t>
            </a:r>
          </a:p>
        </p:txBody>
      </p:sp>
      <p:sp>
        <p:nvSpPr>
          <p:cNvPr id="40" name="Rectángulo 39"/>
          <p:cNvSpPr/>
          <p:nvPr/>
        </p:nvSpPr>
        <p:spPr>
          <a:xfrm>
            <a:off x="5109631" y="519454"/>
            <a:ext cx="1861985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MX" sz="2800" dirty="0">
                <a:solidFill>
                  <a:srgbClr val="000000"/>
                </a:solidFill>
                <a:latin typeface="Calibri" panose="020F0502020204030204" pitchFamily="34" charset="0"/>
              </a:rPr>
              <a:t>Resultados.</a:t>
            </a:r>
            <a:endParaRPr lang="es-MX" sz="2800" dirty="0"/>
          </a:p>
        </p:txBody>
      </p:sp>
      <p:graphicFrame>
        <p:nvGraphicFramePr>
          <p:cNvPr id="43" name="Objeto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2179268"/>
              </p:ext>
            </p:extLst>
          </p:nvPr>
        </p:nvGraphicFramePr>
        <p:xfrm>
          <a:off x="2439220" y="1394460"/>
          <a:ext cx="8559282" cy="3073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7" name="AutoCAD Drawing" r:id="rId7" imgW="11773080" imgH="4371840" progId="AutoCAD.Drawing.18">
                  <p:embed/>
                </p:oleObj>
              </mc:Choice>
              <mc:Fallback>
                <p:oleObj name="AutoCAD Drawing" r:id="rId7" imgW="11773080" imgH="4371840" progId="AutoCAD.Drawing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39220" y="1394460"/>
                        <a:ext cx="8559282" cy="30733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CuadroTexto 43"/>
          <p:cNvSpPr txBox="1"/>
          <p:nvPr/>
        </p:nvSpPr>
        <p:spPr>
          <a:xfrm>
            <a:off x="4623587" y="113685"/>
            <a:ext cx="2769541" cy="307777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x-none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ARMADURA CON SEIS MIEMBROS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/>
              <p:cNvSpPr txBox="1"/>
              <p:nvPr/>
            </p:nvSpPr>
            <p:spPr>
              <a:xfrm>
                <a:off x="2009318" y="5201857"/>
                <a:ext cx="2583143" cy="8231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𝑞𝐹</m:t>
                      </m:r>
                      <m:r>
                        <a:rPr lang="es-MX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MX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𝐴𝐸</m:t>
                          </m:r>
                        </m:num>
                        <m:den>
                          <m:r>
                            <a:rPr lang="es-MX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s-MX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MX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MX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s-MX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es-MX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MX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s-MX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  <m:r>
                            <a:rPr lang="es-MX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sSub>
                            <m:sSubPr>
                              <m:ctrlPr>
                                <a:rPr lang="es-MX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s-MX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es-MX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s-MX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s-MX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</m:e>
                      </m:d>
                      <m:r>
                        <a:rPr lang="es-MX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s-MX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s-MX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MX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s-MX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𝑁𝑋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s-MX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MX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s-MX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𝑁𝑌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eqArr>
                              <m:eqArrPr>
                                <m:ctrlPr>
                                  <a:rPr lang="es-MX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sSub>
                                  <m:sSubPr>
                                    <m:ctrlPr>
                                      <a:rPr lang="es-MX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s-MX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𝐹𝑋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s-MX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s-MX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𝐹𝑌</m:t>
                                    </m:r>
                                  </m:sub>
                                </m:sSub>
                              </m:e>
                            </m:eqArr>
                          </m:e>
                        </m:mr>
                      </m:m>
                      <m:r>
                        <a:rPr lang="es-MX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 </m:t>
                      </m:r>
                    </m:oMath>
                  </m:oMathPara>
                </a14:m>
                <a:endParaRPr lang="es-MX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Cuadro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318" y="5201857"/>
                <a:ext cx="2583143" cy="82311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uadroTexto 2"/>
          <p:cNvSpPr txBox="1"/>
          <p:nvPr/>
        </p:nvSpPr>
        <p:spPr>
          <a:xfrm>
            <a:off x="2071763" y="6106699"/>
            <a:ext cx="23584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/>
              <a:t>EC. 14-23</a:t>
            </a:r>
          </a:p>
        </p:txBody>
      </p:sp>
      <p:sp>
        <p:nvSpPr>
          <p:cNvPr id="41" name="Botón de acción: Inicio 40">
            <a:hlinkClick r:id="rId11" action="ppaction://hlinksldjump" highlightClick="1"/>
          </p:cNvPr>
          <p:cNvSpPr/>
          <p:nvPr/>
        </p:nvSpPr>
        <p:spPr>
          <a:xfrm>
            <a:off x="9840866" y="6093296"/>
            <a:ext cx="431598" cy="428702"/>
          </a:xfrm>
          <a:prstGeom prst="actionButtonHo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6638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97124" y="6434435"/>
            <a:ext cx="4032448" cy="23200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M.C. ANTONIO DANIEL MARTINEZ DIBENE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F54D2E2-4751-499B-BE8E-440F2C3DF017}" type="slidenum">
              <a:rPr lang="es-MX" smtClean="0"/>
              <a:pPr/>
              <a:t>31</a:t>
            </a:fld>
            <a:r>
              <a:rPr lang="es-MX" dirty="0"/>
              <a:t>/41</a:t>
            </a:r>
          </a:p>
        </p:txBody>
      </p:sp>
      <p:pic>
        <p:nvPicPr>
          <p:cNvPr id="8" name="Picture 2" descr="http://www.itlp.edu.mx/carreras/carreras.files/civi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8275" y="58992"/>
            <a:ext cx="1294617" cy="983682"/>
          </a:xfrm>
          <a:prstGeom prst="rect">
            <a:avLst/>
          </a:prstGeom>
          <a:noFill/>
        </p:spPr>
      </p:pic>
      <p:pic>
        <p:nvPicPr>
          <p:cNvPr id="12" name="Picture 2" descr="C:\Users\TYSON\Documents\a Obras varias\A TRABAJOS 2013\7.- JULIO\Albercas\8.- Alberca Familiar 2\PDF\MD LOGO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6" y="184050"/>
            <a:ext cx="1647589" cy="85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12 Imagen" descr="logotec-new2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275" y="5733256"/>
            <a:ext cx="1231276" cy="890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5 Imagen" descr="lobos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87" y="5733256"/>
            <a:ext cx="1192385" cy="1002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/>
              <p:cNvSpPr txBox="1"/>
              <p:nvPr/>
            </p:nvSpPr>
            <p:spPr>
              <a:xfrm>
                <a:off x="272587" y="1715183"/>
                <a:ext cx="11007989" cy="677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dirty="0"/>
                  <a:t>Determine la matriz de rigidez K para la armadura mostrada. Considere que A= 0.75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MX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𝑝𝑙𝑔</m:t>
                        </m:r>
                      </m:e>
                      <m:sup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MX" dirty="0"/>
                  <a:t> y que E= 29x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MX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s-MX" dirty="0"/>
                  <a:t> </a:t>
                </a:r>
                <a:r>
                  <a:rPr lang="es-MX" dirty="0" err="1"/>
                  <a:t>ksi</a:t>
                </a:r>
                <a:r>
                  <a:rPr lang="es-MX" dirty="0"/>
                  <a:t>.</a:t>
                </a:r>
              </a:p>
              <a:p>
                <a:endParaRPr lang="es-MX" dirty="0"/>
              </a:p>
            </p:txBody>
          </p:sp>
        </mc:Choice>
        <mc:Fallback xmlns="">
          <p:sp>
            <p:nvSpPr>
              <p:cNvPr id="10" name="Cuadro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587" y="1715183"/>
                <a:ext cx="11007989" cy="677558"/>
              </a:xfrm>
              <a:prstGeom prst="rect">
                <a:avLst/>
              </a:prstGeom>
              <a:blipFill rotWithShape="0">
                <a:blip r:embed="rId8"/>
                <a:stretch>
                  <a:fillRect l="-499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uadroTexto 1"/>
          <p:cNvSpPr txBox="1"/>
          <p:nvPr/>
        </p:nvSpPr>
        <p:spPr>
          <a:xfrm>
            <a:off x="3738533" y="577770"/>
            <a:ext cx="4362983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2800" dirty="0">
                <a:solidFill>
                  <a:schemeClr val="tx1"/>
                </a:solidFill>
              </a:rPr>
              <a:t>Armadura con tres miembros</a:t>
            </a:r>
          </a:p>
        </p:txBody>
      </p:sp>
      <p:sp>
        <p:nvSpPr>
          <p:cNvPr id="19" name="Botón de acción: Inicio 18">
            <a:hlinkClick r:id="rId9" action="ppaction://hlinksldjump" highlightClick="1"/>
          </p:cNvPr>
          <p:cNvSpPr/>
          <p:nvPr/>
        </p:nvSpPr>
        <p:spPr>
          <a:xfrm>
            <a:off x="9840866" y="6036843"/>
            <a:ext cx="504056" cy="48515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aphicFrame>
        <p:nvGraphicFramePr>
          <p:cNvPr id="17" name="Objeto 16"/>
          <p:cNvGraphicFramePr>
            <a:graphicFrameLocks noChangeAspect="1"/>
          </p:cNvGraphicFramePr>
          <p:nvPr/>
        </p:nvGraphicFramePr>
        <p:xfrm>
          <a:off x="308415" y="1773499"/>
          <a:ext cx="11314916" cy="4265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1" name="AutoCAD Drawing" r:id="rId10" imgW="11773080" imgH="4438800" progId="AutoCAD.Drawing.18">
                  <p:embed/>
                </p:oleObj>
              </mc:Choice>
              <mc:Fallback>
                <p:oleObj name="AutoCAD Drawing" r:id="rId10" imgW="11773080" imgH="4438800" progId="AutoCAD.Drawing.18">
                  <p:embed/>
                  <p:pic>
                    <p:nvPicPr>
                      <p:cNvPr id="17" name="Objeto 16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08415" y="1773499"/>
                        <a:ext cx="11314916" cy="42659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CuadroTexto 17"/>
          <p:cNvSpPr txBox="1"/>
          <p:nvPr/>
        </p:nvSpPr>
        <p:spPr>
          <a:xfrm>
            <a:off x="4509703" y="24101"/>
            <a:ext cx="3516224" cy="307777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ARMADURA CON TRES MIEMBROS</a:t>
            </a:r>
          </a:p>
        </p:txBody>
      </p:sp>
      <p:cxnSp>
        <p:nvCxnSpPr>
          <p:cNvPr id="4" name="Conector recto de flecha 3"/>
          <p:cNvCxnSpPr/>
          <p:nvPr/>
        </p:nvCxnSpPr>
        <p:spPr>
          <a:xfrm flipV="1">
            <a:off x="711200" y="4221088"/>
            <a:ext cx="0" cy="5760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/>
          <p:nvPr/>
        </p:nvCxnSpPr>
        <p:spPr>
          <a:xfrm>
            <a:off x="5231904" y="5229200"/>
            <a:ext cx="64807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2 CuadroTexto"/>
          <p:cNvSpPr txBox="1"/>
          <p:nvPr/>
        </p:nvSpPr>
        <p:spPr>
          <a:xfrm>
            <a:off x="262570" y="4013857"/>
            <a:ext cx="304474" cy="46166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MX" sz="2400" dirty="0">
                <a:latin typeface="+mj-lt"/>
              </a:rPr>
              <a:t>Y</a:t>
            </a:r>
            <a:endParaRPr lang="es-MX" sz="2400" dirty="0">
              <a:latin typeface="Comic Sans MS" panose="030F0702030302020204" pitchFamily="66" charset="0"/>
            </a:endParaRPr>
          </a:p>
        </p:txBody>
      </p:sp>
      <p:sp>
        <p:nvSpPr>
          <p:cNvPr id="21" name="2 CuadroTexto"/>
          <p:cNvSpPr txBox="1"/>
          <p:nvPr/>
        </p:nvSpPr>
        <p:spPr>
          <a:xfrm>
            <a:off x="5428145" y="5392714"/>
            <a:ext cx="255589" cy="46166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MX" sz="2400" dirty="0">
                <a:latin typeface="+mj-lt"/>
              </a:rPr>
              <a:t>X</a:t>
            </a:r>
            <a:endParaRPr lang="es-MX" sz="2400" dirty="0">
              <a:latin typeface="Comic Sans MS" panose="030F0702030302020204" pitchFamily="66" charset="0"/>
            </a:endParaRPr>
          </a:p>
        </p:txBody>
      </p:sp>
      <p:sp>
        <p:nvSpPr>
          <p:cNvPr id="22" name="2 CuadroTexto"/>
          <p:cNvSpPr txBox="1"/>
          <p:nvPr/>
        </p:nvSpPr>
        <p:spPr>
          <a:xfrm>
            <a:off x="6688195" y="2510196"/>
            <a:ext cx="304474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MX" dirty="0">
                <a:latin typeface="+mj-lt"/>
              </a:rPr>
              <a:t>Y</a:t>
            </a:r>
            <a:endParaRPr lang="es-MX" dirty="0">
              <a:latin typeface="Comic Sans MS" panose="030F0702030302020204" pitchFamily="66" charset="0"/>
            </a:endParaRPr>
          </a:p>
        </p:txBody>
      </p:sp>
      <p:sp>
        <p:nvSpPr>
          <p:cNvPr id="23" name="2 CuadroTexto"/>
          <p:cNvSpPr txBox="1"/>
          <p:nvPr/>
        </p:nvSpPr>
        <p:spPr>
          <a:xfrm>
            <a:off x="11541381" y="5183178"/>
            <a:ext cx="255589" cy="46166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MX" sz="2400" dirty="0">
                <a:latin typeface="+mj-lt"/>
              </a:rPr>
              <a:t>X</a:t>
            </a:r>
            <a:endParaRPr lang="es-MX" sz="2400" dirty="0">
              <a:latin typeface="Comic Sans MS" panose="030F0702030302020204" pitchFamily="66" charset="0"/>
            </a:endParaRPr>
          </a:p>
        </p:txBody>
      </p:sp>
      <p:cxnSp>
        <p:nvCxnSpPr>
          <p:cNvPr id="24" name="Conector recto de flecha 23"/>
          <p:cNvCxnSpPr/>
          <p:nvPr/>
        </p:nvCxnSpPr>
        <p:spPr>
          <a:xfrm>
            <a:off x="11364820" y="5013176"/>
            <a:ext cx="64807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Conector recto de flecha 24"/>
          <p:cNvCxnSpPr/>
          <p:nvPr/>
        </p:nvCxnSpPr>
        <p:spPr>
          <a:xfrm flipV="1">
            <a:off x="6701789" y="3956657"/>
            <a:ext cx="0" cy="5760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2 CuadroTexto"/>
          <p:cNvSpPr txBox="1"/>
          <p:nvPr/>
        </p:nvSpPr>
        <p:spPr>
          <a:xfrm>
            <a:off x="6186941" y="3725824"/>
            <a:ext cx="304474" cy="46166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MX" sz="2400" dirty="0">
                <a:latin typeface="+mj-lt"/>
              </a:rPr>
              <a:t>Y</a:t>
            </a:r>
            <a:endParaRPr lang="es-MX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48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97124" y="6434435"/>
            <a:ext cx="4032448" cy="23200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M.C. ANTONIO DANIEL MARTINEZ DIBENE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F54D2E2-4751-499B-BE8E-440F2C3DF017}" type="slidenum">
              <a:rPr lang="es-MX" smtClean="0"/>
              <a:pPr/>
              <a:t>32</a:t>
            </a:fld>
            <a:r>
              <a:rPr lang="es-MX" dirty="0"/>
              <a:t>/41</a:t>
            </a:r>
          </a:p>
        </p:txBody>
      </p:sp>
      <p:sp>
        <p:nvSpPr>
          <p:cNvPr id="4" name="Botón de acción: Inicio 3">
            <a:hlinkClick r:id="rId4" action="ppaction://hlinksldjump" highlightClick="1"/>
          </p:cNvPr>
          <p:cNvSpPr/>
          <p:nvPr/>
        </p:nvSpPr>
        <p:spPr>
          <a:xfrm>
            <a:off x="11208568" y="6197800"/>
            <a:ext cx="648072" cy="44802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1" name="Picture 2" descr="http://www.itlp.edu.mx/carreras/carreras.files/civil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8275" y="58992"/>
            <a:ext cx="1294617" cy="983682"/>
          </a:xfrm>
          <a:prstGeom prst="rect">
            <a:avLst/>
          </a:prstGeom>
          <a:noFill/>
        </p:spPr>
      </p:pic>
      <p:pic>
        <p:nvPicPr>
          <p:cNvPr id="12" name="Picture 2" descr="C:\Users\TYSON\Documents\a Obras varias\A TRABAJOS 2013\7.- JULIO\Albercas\8.- Alberca Familiar 2\PDF\MD LOGO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6" y="184050"/>
            <a:ext cx="1647589" cy="85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12 Imagen" descr="logotec-new2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275" y="5733256"/>
            <a:ext cx="1231276" cy="890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5 Imagen" descr="lobos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87" y="5877272"/>
            <a:ext cx="1021105" cy="85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/>
              <p:cNvSpPr txBox="1"/>
              <p:nvPr/>
            </p:nvSpPr>
            <p:spPr>
              <a:xfrm>
                <a:off x="8804017" y="2062688"/>
                <a:ext cx="1249701" cy="4594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600" i="1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s-MX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s-MX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MX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MX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16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MX" sz="16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  <m:r>
                            <a:rPr lang="es-MX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MX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16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MX" sz="16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num>
                        <m:den>
                          <m:r>
                            <a:rPr lang="es-MX" sz="1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es-MX" sz="1600" dirty="0"/>
              </a:p>
            </p:txBody>
          </p:sp>
        </mc:Choice>
        <mc:Fallback xmlns="">
          <p:sp>
            <p:nvSpPr>
              <p:cNvPr id="6" name="Cuadro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4017" y="2062688"/>
                <a:ext cx="1249701" cy="45942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uadroTexto 15"/>
              <p:cNvSpPr txBox="1"/>
              <p:nvPr/>
            </p:nvSpPr>
            <p:spPr>
              <a:xfrm>
                <a:off x="10661944" y="2091499"/>
                <a:ext cx="1226105" cy="4200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600" i="1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s-MX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s-MX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MX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MX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s-MX" sz="16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  <m:r>
                            <a:rPr lang="es-MX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MX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s-MX" sz="16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num>
                        <m:den>
                          <m:r>
                            <a:rPr lang="es-MX" sz="1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es-MX" sz="1600" dirty="0"/>
              </a:p>
            </p:txBody>
          </p:sp>
        </mc:Choice>
        <mc:Fallback xmlns="">
          <p:sp>
            <p:nvSpPr>
              <p:cNvPr id="16" name="Cuadro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1944" y="2091499"/>
                <a:ext cx="1226105" cy="420051"/>
              </a:xfrm>
              <a:prstGeom prst="rect">
                <a:avLst/>
              </a:prstGeom>
              <a:blipFill rotWithShape="0">
                <a:blip r:embed="rId10"/>
                <a:stretch>
                  <a:fillRect l="-3483" t="-1449" b="-15942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uadroTexto 16"/>
              <p:cNvSpPr txBox="1"/>
              <p:nvPr/>
            </p:nvSpPr>
            <p:spPr>
              <a:xfrm>
                <a:off x="8828446" y="3287986"/>
                <a:ext cx="128875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600" i="1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s-MX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s-MX" sz="1600" b="0" i="1" smtClean="0">
                          <a:latin typeface="Cambria Math" panose="02040503050406030204" pitchFamily="18" charset="0"/>
                        </a:rPr>
                        <m:t>=−0.7067</m:t>
                      </m:r>
                    </m:oMath>
                  </m:oMathPara>
                </a14:m>
                <a:endParaRPr lang="es-MX" sz="1600" dirty="0"/>
              </a:p>
            </p:txBody>
          </p:sp>
        </mc:Choice>
        <mc:Fallback xmlns="">
          <p:sp>
            <p:nvSpPr>
              <p:cNvPr id="17" name="Cuadro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8446" y="3287986"/>
                <a:ext cx="1288751" cy="246221"/>
              </a:xfrm>
              <a:prstGeom prst="rect">
                <a:avLst/>
              </a:prstGeom>
              <a:blipFill>
                <a:blip r:embed="rId11"/>
                <a:stretch>
                  <a:fillRect l="-3302" r="-2358" b="-12195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uadroTexto 17"/>
              <p:cNvSpPr txBox="1"/>
              <p:nvPr/>
            </p:nvSpPr>
            <p:spPr>
              <a:xfrm>
                <a:off x="10718275" y="3234445"/>
                <a:ext cx="1294778" cy="265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600" i="1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s-MX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s-MX" sz="1600" b="0" i="1" smtClean="0">
                          <a:latin typeface="Cambria Math" panose="02040503050406030204" pitchFamily="18" charset="0"/>
                        </a:rPr>
                        <m:t>=−0.7067</m:t>
                      </m:r>
                    </m:oMath>
                  </m:oMathPara>
                </a14:m>
                <a:endParaRPr lang="es-MX" sz="1600" dirty="0"/>
              </a:p>
            </p:txBody>
          </p:sp>
        </mc:Choice>
        <mc:Fallback xmlns="">
          <p:sp>
            <p:nvSpPr>
              <p:cNvPr id="18" name="Cuadro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8275" y="3234445"/>
                <a:ext cx="1294778" cy="265650"/>
              </a:xfrm>
              <a:prstGeom prst="rect">
                <a:avLst/>
              </a:prstGeom>
              <a:blipFill>
                <a:blip r:embed="rId12"/>
                <a:stretch>
                  <a:fillRect l="-2817" r="-2347" b="-23256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2" name="Tabla 21"/>
          <p:cNvGraphicFramePr>
            <a:graphicFrameLocks noGrp="1"/>
          </p:cNvGraphicFramePr>
          <p:nvPr/>
        </p:nvGraphicFramePr>
        <p:xfrm>
          <a:off x="6689252" y="3885723"/>
          <a:ext cx="5375922" cy="17837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7355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8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80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1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43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80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1479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s-MX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s-MX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s-MX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s-MX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526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  <a:latin typeface="+mn-lt"/>
                        </a:rPr>
                        <a:t> 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+mn-lt"/>
                        </a:rPr>
                        <a:t>0.089</a:t>
                      </a:r>
                      <a:endParaRPr lang="es-MX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+mn-lt"/>
                        </a:rPr>
                        <a:t>0.089</a:t>
                      </a:r>
                      <a:endParaRPr lang="es-MX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+mn-lt"/>
                        </a:rPr>
                        <a:t>-0.089</a:t>
                      </a:r>
                      <a:endParaRPr lang="es-MX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-0.089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s-MX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536"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 K1 = AE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0.089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0.089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-0.089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+mn-lt"/>
                        </a:rPr>
                        <a:t>-0.089</a:t>
                      </a:r>
                      <a:endParaRPr lang="es-MX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s-MX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643">
                <a:tc>
                  <a:txBody>
                    <a:bodyPr/>
                    <a:lstStyle/>
                    <a:p>
                      <a:pPr algn="ctr" fontAlgn="ctr"/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+mn-lt"/>
                        </a:rPr>
                        <a:t>-0.089</a:t>
                      </a:r>
                      <a:endParaRPr lang="es-MX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-0.089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+mn-lt"/>
                        </a:rPr>
                        <a:t>0.089</a:t>
                      </a:r>
                      <a:endParaRPr lang="es-MX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0.089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s-MX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536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  <a:latin typeface="+mn-lt"/>
                        </a:rPr>
                        <a:t> 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+mn-lt"/>
                        </a:rPr>
                        <a:t>-0.089</a:t>
                      </a:r>
                      <a:endParaRPr lang="es-MX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-0.089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0.089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0.089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s-MX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0" name="41 Corchetes"/>
          <p:cNvSpPr/>
          <p:nvPr/>
        </p:nvSpPr>
        <p:spPr>
          <a:xfrm>
            <a:off x="7643204" y="4192415"/>
            <a:ext cx="3661440" cy="1561391"/>
          </a:xfrm>
          <a:prstGeom prst="bracketPair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ángulo 6"/>
          <p:cNvSpPr/>
          <p:nvPr/>
        </p:nvSpPr>
        <p:spPr>
          <a:xfrm>
            <a:off x="3533149" y="519454"/>
            <a:ext cx="4981685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MX" sz="2800" dirty="0">
                <a:solidFill>
                  <a:schemeClr val="tx1"/>
                </a:solidFill>
              </a:rPr>
              <a:t>Matriz de Rigidez del Miembro 1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4509703" y="24101"/>
            <a:ext cx="3516224" cy="307777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ARMADURA CON TRES MIEMBROS</a:t>
            </a:r>
          </a:p>
        </p:txBody>
      </p:sp>
      <p:grpSp>
        <p:nvGrpSpPr>
          <p:cNvPr id="23" name="Grupo 22"/>
          <p:cNvGrpSpPr/>
          <p:nvPr/>
        </p:nvGrpSpPr>
        <p:grpSpPr>
          <a:xfrm rot="2758256">
            <a:off x="955536" y="1710523"/>
            <a:ext cx="676311" cy="2451739"/>
            <a:chOff x="2063552" y="2180314"/>
            <a:chExt cx="1141676" cy="4254121"/>
          </a:xfrm>
          <a:effectLst>
            <a:glow rad="635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25" name="Conector recto 24"/>
            <p:cNvCxnSpPr/>
            <p:nvPr/>
          </p:nvCxnSpPr>
          <p:spPr>
            <a:xfrm>
              <a:off x="2063552" y="2180314"/>
              <a:ext cx="114167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Conector recto 25"/>
            <p:cNvCxnSpPr/>
            <p:nvPr/>
          </p:nvCxnSpPr>
          <p:spPr>
            <a:xfrm>
              <a:off x="3205228" y="2180314"/>
              <a:ext cx="0" cy="425412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Conector recto 26"/>
            <p:cNvCxnSpPr/>
            <p:nvPr/>
          </p:nvCxnSpPr>
          <p:spPr>
            <a:xfrm flipH="1">
              <a:off x="2063552" y="6434435"/>
              <a:ext cx="114167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Conector recto 27"/>
            <p:cNvCxnSpPr/>
            <p:nvPr/>
          </p:nvCxnSpPr>
          <p:spPr>
            <a:xfrm>
              <a:off x="2063552" y="2180314"/>
              <a:ext cx="0" cy="425412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3" name="Objeto 2"/>
          <p:cNvGraphicFramePr>
            <a:graphicFrameLocks noChangeAspect="1"/>
          </p:cNvGraphicFramePr>
          <p:nvPr/>
        </p:nvGraphicFramePr>
        <p:xfrm>
          <a:off x="-1464840" y="1542720"/>
          <a:ext cx="8128000" cy="292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5" name="AutoCAD Drawing" r:id="rId13" imgW="12934800" imgH="4657680" progId="AutoCAD.Drawing.20">
                  <p:embed/>
                </p:oleObj>
              </mc:Choice>
              <mc:Fallback>
                <p:oleObj name="AutoCAD Drawing" r:id="rId13" imgW="12934800" imgH="4657680" progId="AutoCAD.Drawing.20">
                  <p:embed/>
                  <p:pic>
                    <p:nvPicPr>
                      <p:cNvPr id="3" name="Objeto 2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-1464840" y="1542720"/>
                        <a:ext cx="8128000" cy="2927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Botón de acción: Inicio 30">
            <a:hlinkClick r:id="rId4" action="ppaction://hlinksldjump" highlightClick="1"/>
          </p:cNvPr>
          <p:cNvSpPr/>
          <p:nvPr/>
        </p:nvSpPr>
        <p:spPr>
          <a:xfrm>
            <a:off x="9840866" y="6036843"/>
            <a:ext cx="504056" cy="48515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Tabla 28"/>
              <p:cNvGraphicFramePr>
                <a:graphicFrameLocks noGrp="1"/>
              </p:cNvGraphicFramePr>
              <p:nvPr/>
            </p:nvGraphicFramePr>
            <p:xfrm>
              <a:off x="5590934" y="1765114"/>
              <a:ext cx="2434993" cy="1738059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51382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1738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1560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1560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37257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43895"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0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e>
                                  <m:sub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0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e>
                                  <m:sub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0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  <m:sub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0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  <m:sub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48541"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s-MX" sz="10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1050" smtClean="0"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:r>
                            <a:rPr kumimoji="0" lang="es-MX" sz="105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kumimoji="0" lang="es-MX" sz="105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l-GR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kumimoji="0" lang="es-MX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kumimoji="0" lang="es-MX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oMath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:r>
                            <a:rPr kumimoji="0" lang="es-MX" sz="105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es-MX" sz="105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l-GR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kumimoji="0" lang="es-MX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0" lang="es-MX" sz="105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l-GR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kumimoji="0" lang="es-MX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oMath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0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𝐍</m:t>
                                    </m:r>
                                  </m:e>
                                  <m:sub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b="1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48541"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0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1050" smtClean="0"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s-MX" sz="10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1050" smtClean="0"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  <m:sup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:r>
                            <a:rPr kumimoji="0" lang="es-MX" sz="105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kumimoji="0" lang="es-MX" sz="105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l-GR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kumimoji="0" lang="es-MX" sz="105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kumimoji="0" lang="es-MX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oMath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0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𝐍</m:t>
                                    </m:r>
                                  </m:e>
                                  <m:sub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𝐲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b="1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48541"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:r>
                            <a:rPr kumimoji="0" lang="es-MX" sz="105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kumimoji="0" lang="es-MX" sz="105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l-GR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kumimoji="0" lang="es-MX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kumimoji="0" lang="es-MX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oMath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:r>
                            <a:rPr kumimoji="0" lang="es-MX" sz="105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es-MX" sz="105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l-GR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kumimoji="0" lang="es-MX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0" lang="es-MX" sz="105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l-GR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kumimoji="0" lang="es-MX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oMath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0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𝐅</m:t>
                                    </m:r>
                                  </m:e>
                                  <m:sub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b="1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48541"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s-MX" sz="105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:r>
                            <a:rPr kumimoji="0" lang="es-MX" sz="105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kumimoji="0" lang="es-MX" sz="105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l-GR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kumimoji="0" lang="es-MX" sz="105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kumimoji="0" lang="es-MX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oMath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  <m:sup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0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𝐅</m:t>
                                    </m:r>
                                  </m:e>
                                  <m:sub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𝐲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b="1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Tabla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7486943"/>
                  </p:ext>
                </p:extLst>
              </p:nvPr>
            </p:nvGraphicFramePr>
            <p:xfrm>
              <a:off x="5590934" y="1765114"/>
              <a:ext cx="2434993" cy="1738059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513821"/>
                    <a:gridCol w="517388"/>
                    <a:gridCol w="515605"/>
                    <a:gridCol w="515605"/>
                    <a:gridCol w="372574"/>
                  </a:tblGrid>
                  <a:tr h="343895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7"/>
                          <a:stretch>
                            <a:fillRect l="-1190" t="-1754" r="-379762" b="-40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7"/>
                          <a:stretch>
                            <a:fillRect l="-100000" t="-1754" r="-275294" b="-40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7"/>
                          <a:stretch>
                            <a:fillRect l="-200000" t="-1754" r="-175294" b="-40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7"/>
                          <a:stretch>
                            <a:fillRect l="-300000" t="-1754" r="-75294" b="-405263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</a:tr>
                  <a:tr h="348541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7"/>
                          <a:stretch>
                            <a:fillRect l="-1190" t="-101754" r="-379762" b="-30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7"/>
                          <a:stretch>
                            <a:fillRect l="-100000" t="-101754" r="-275294" b="-30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7"/>
                          <a:stretch>
                            <a:fillRect l="-200000" t="-101754" r="-175294" b="-30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7"/>
                          <a:stretch>
                            <a:fillRect l="-300000" t="-101754" r="-75294" b="-30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7"/>
                          <a:stretch>
                            <a:fillRect l="-557377" t="-101754" r="-4918" b="-305263"/>
                          </a:stretch>
                        </a:blipFill>
                      </a:tcPr>
                    </a:tc>
                  </a:tr>
                  <a:tr h="348541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7"/>
                          <a:stretch>
                            <a:fillRect l="-1190" t="-201754" r="-379762" b="-20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7"/>
                          <a:stretch>
                            <a:fillRect l="-100000" t="-201754" r="-275294" b="-20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7"/>
                          <a:stretch>
                            <a:fillRect l="-200000" t="-201754" r="-175294" b="-20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7"/>
                          <a:stretch>
                            <a:fillRect l="-300000" t="-201754" r="-75294" b="-20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7"/>
                          <a:stretch>
                            <a:fillRect l="-557377" t="-201754" r="-4918" b="-205263"/>
                          </a:stretch>
                        </a:blipFill>
                      </a:tcPr>
                    </a:tc>
                  </a:tr>
                  <a:tr h="348541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7"/>
                          <a:stretch>
                            <a:fillRect l="-1190" t="-296552" r="-379762" b="-10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7"/>
                          <a:stretch>
                            <a:fillRect l="-100000" t="-296552" r="-275294" b="-10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7"/>
                          <a:stretch>
                            <a:fillRect l="-200000" t="-296552" r="-175294" b="-10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7"/>
                          <a:stretch>
                            <a:fillRect l="-300000" t="-296552" r="-75294" b="-10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7"/>
                          <a:stretch>
                            <a:fillRect l="-557377" t="-296552" r="-4918" b="-101724"/>
                          </a:stretch>
                        </a:blipFill>
                      </a:tcPr>
                    </a:tc>
                  </a:tr>
                  <a:tr h="348541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7"/>
                          <a:stretch>
                            <a:fillRect l="-1190" t="-403509" r="-379762" b="-35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7"/>
                          <a:stretch>
                            <a:fillRect l="-100000" t="-403509" r="-275294" b="-35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7"/>
                          <a:stretch>
                            <a:fillRect l="-200000" t="-403509" r="-175294" b="-35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7"/>
                          <a:stretch>
                            <a:fillRect l="-300000" t="-403509" r="-75294" b="-35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7"/>
                          <a:stretch>
                            <a:fillRect l="-557377" t="-403509" r="-4918" b="-350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5" name="Imagen 4">
            <a:extLst>
              <a:ext uri="{FF2B5EF4-FFF2-40B4-BE49-F238E27FC236}">
                <a16:creationId xmlns:a16="http://schemas.microsoft.com/office/drawing/2014/main" id="{42BD42E6-6A72-46ED-A346-D44496785107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20825" r="32814"/>
          <a:stretch/>
        </p:blipFill>
        <p:spPr>
          <a:xfrm>
            <a:off x="2023471" y="3545270"/>
            <a:ext cx="4072529" cy="316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45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97124" y="6434435"/>
            <a:ext cx="4032448" cy="23200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M.C. ANTONIO DANIEL MARTINEZ DIBENE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F54D2E2-4751-499B-BE8E-440F2C3DF017}" type="slidenum">
              <a:rPr lang="es-MX" smtClean="0"/>
              <a:pPr/>
              <a:t>33</a:t>
            </a:fld>
            <a:r>
              <a:rPr lang="es-MX" dirty="0"/>
              <a:t>/41</a:t>
            </a:r>
          </a:p>
        </p:txBody>
      </p:sp>
      <p:sp>
        <p:nvSpPr>
          <p:cNvPr id="4" name="Botón de acción: Inicio 3">
            <a:hlinkClick r:id="rId4" action="ppaction://hlinksldjump" highlightClick="1"/>
          </p:cNvPr>
          <p:cNvSpPr/>
          <p:nvPr/>
        </p:nvSpPr>
        <p:spPr>
          <a:xfrm>
            <a:off x="11208568" y="6197800"/>
            <a:ext cx="648072" cy="44802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1" name="Picture 2" descr="http://www.itlp.edu.mx/carreras/carreras.files/civil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8275" y="58992"/>
            <a:ext cx="1294617" cy="983682"/>
          </a:xfrm>
          <a:prstGeom prst="rect">
            <a:avLst/>
          </a:prstGeom>
          <a:noFill/>
        </p:spPr>
      </p:pic>
      <p:pic>
        <p:nvPicPr>
          <p:cNvPr id="12" name="Picture 2" descr="C:\Users\TYSON\Documents\a Obras varias\A TRABAJOS 2013\7.- JULIO\Albercas\8.- Alberca Familiar 2\PDF\MD LOGO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6" y="184050"/>
            <a:ext cx="1647589" cy="85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12 Imagen" descr="logotec-new2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275" y="5733256"/>
            <a:ext cx="1231276" cy="890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5 Imagen" descr="lobos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87" y="5733256"/>
            <a:ext cx="1192385" cy="1002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uadroTexto 15"/>
              <p:cNvSpPr txBox="1"/>
              <p:nvPr/>
            </p:nvSpPr>
            <p:spPr>
              <a:xfrm>
                <a:off x="10699850" y="2016941"/>
                <a:ext cx="1187248" cy="4594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600" i="1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s-MX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s-MX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MX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MX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16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s-MX" sz="16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  <m:r>
                            <a:rPr lang="es-MX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MX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16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s-MX" sz="16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num>
                        <m:den>
                          <m:r>
                            <a:rPr lang="es-MX" sz="1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es-MX" sz="1600" dirty="0"/>
              </a:p>
            </p:txBody>
          </p:sp>
        </mc:Choice>
        <mc:Fallback xmlns="">
          <p:sp>
            <p:nvSpPr>
              <p:cNvPr id="16" name="Cuadro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9850" y="2016941"/>
                <a:ext cx="1187248" cy="45942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uadroTexto 16"/>
              <p:cNvSpPr txBox="1"/>
              <p:nvPr/>
            </p:nvSpPr>
            <p:spPr>
              <a:xfrm>
                <a:off x="9120336" y="3242879"/>
                <a:ext cx="63793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600" i="1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s-MX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s-MX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MX" sz="1600" dirty="0"/>
              </a:p>
            </p:txBody>
          </p:sp>
        </mc:Choice>
        <mc:Fallback xmlns="">
          <p:sp>
            <p:nvSpPr>
              <p:cNvPr id="17" name="Cuadro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0336" y="3242879"/>
                <a:ext cx="637932" cy="246221"/>
              </a:xfrm>
              <a:prstGeom prst="rect">
                <a:avLst/>
              </a:prstGeom>
              <a:blipFill>
                <a:blip r:embed="rId10"/>
                <a:stretch>
                  <a:fillRect l="-6667" r="-5714" b="-12500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uadroTexto 17"/>
              <p:cNvSpPr txBox="1"/>
              <p:nvPr/>
            </p:nvSpPr>
            <p:spPr>
              <a:xfrm>
                <a:off x="10787289" y="3198995"/>
                <a:ext cx="797847" cy="265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600" i="1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s-MX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s-MX" sz="1600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s-MX" sz="1600" dirty="0"/>
              </a:p>
            </p:txBody>
          </p:sp>
        </mc:Choice>
        <mc:Fallback xmlns="">
          <p:sp>
            <p:nvSpPr>
              <p:cNvPr id="18" name="Cuadro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7289" y="3198995"/>
                <a:ext cx="797847" cy="265650"/>
              </a:xfrm>
              <a:prstGeom prst="rect">
                <a:avLst/>
              </a:prstGeom>
              <a:blipFill>
                <a:blip r:embed="rId11"/>
                <a:stretch>
                  <a:fillRect l="-5385" r="-4615" b="-23256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3" name="Tabla 22"/>
          <p:cNvGraphicFramePr>
            <a:graphicFrameLocks noGrp="1"/>
          </p:cNvGraphicFramePr>
          <p:nvPr/>
        </p:nvGraphicFramePr>
        <p:xfrm>
          <a:off x="7186684" y="3878903"/>
          <a:ext cx="5421162" cy="158285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9035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35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35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35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35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35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4953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s-MX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s-MX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s-MX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s-MX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474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0.000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0.000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0.000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0.000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s-MX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953"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 K2 = AE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0.000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+mn-lt"/>
                        </a:rPr>
                        <a:t>0.250</a:t>
                      </a:r>
                      <a:endParaRPr lang="es-MX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0.000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+mn-lt"/>
                        </a:rPr>
                        <a:t>-0.250</a:t>
                      </a:r>
                      <a:endParaRPr lang="es-MX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s-MX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518">
                <a:tc>
                  <a:txBody>
                    <a:bodyPr/>
                    <a:lstStyle/>
                    <a:p>
                      <a:pPr algn="ctr" fontAlgn="ctr"/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0.000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0.000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0.000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+mn-lt"/>
                        </a:rPr>
                        <a:t>0.000</a:t>
                      </a:r>
                      <a:endParaRPr lang="es-MX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s-MX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953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  <a:latin typeface="+mn-lt"/>
                        </a:rPr>
                        <a:t> 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+mn-lt"/>
                        </a:rPr>
                        <a:t>0.000</a:t>
                      </a:r>
                      <a:endParaRPr lang="es-MX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-0.250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0.000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0.250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s-MX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2" name="41 Corchetes"/>
          <p:cNvSpPr/>
          <p:nvPr/>
        </p:nvSpPr>
        <p:spPr>
          <a:xfrm>
            <a:off x="8189624" y="4219296"/>
            <a:ext cx="3415282" cy="1265684"/>
          </a:xfrm>
          <a:prstGeom prst="bracketPair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uadroTexto 25"/>
              <p:cNvSpPr txBox="1"/>
              <p:nvPr/>
            </p:nvSpPr>
            <p:spPr>
              <a:xfrm>
                <a:off x="4539909" y="2829663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40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26" name="CuadroTex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9909" y="2829663"/>
                <a:ext cx="254878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26190" r="-23810" b="-6557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upo 19"/>
          <p:cNvGrpSpPr/>
          <p:nvPr/>
        </p:nvGrpSpPr>
        <p:grpSpPr>
          <a:xfrm rot="10800000">
            <a:off x="2088896" y="2016941"/>
            <a:ext cx="605592" cy="2179140"/>
            <a:chOff x="2063552" y="2180314"/>
            <a:chExt cx="1141676" cy="4254121"/>
          </a:xfrm>
          <a:effectLst>
            <a:glow rad="635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21" name="Conector recto 20"/>
            <p:cNvCxnSpPr/>
            <p:nvPr/>
          </p:nvCxnSpPr>
          <p:spPr>
            <a:xfrm>
              <a:off x="2063552" y="2180314"/>
              <a:ext cx="114167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Conector recto 27"/>
            <p:cNvCxnSpPr/>
            <p:nvPr/>
          </p:nvCxnSpPr>
          <p:spPr>
            <a:xfrm>
              <a:off x="3205228" y="2180314"/>
              <a:ext cx="0" cy="425412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Conector recto 28"/>
            <p:cNvCxnSpPr/>
            <p:nvPr/>
          </p:nvCxnSpPr>
          <p:spPr>
            <a:xfrm flipH="1">
              <a:off x="2063552" y="6434435"/>
              <a:ext cx="114167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Conector recto 29"/>
            <p:cNvCxnSpPr/>
            <p:nvPr/>
          </p:nvCxnSpPr>
          <p:spPr>
            <a:xfrm>
              <a:off x="2063552" y="2180314"/>
              <a:ext cx="0" cy="425412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Rectángulo 31"/>
          <p:cNvSpPr/>
          <p:nvPr/>
        </p:nvSpPr>
        <p:spPr>
          <a:xfrm>
            <a:off x="3533149" y="494044"/>
            <a:ext cx="4981685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MX" sz="2800" dirty="0">
                <a:solidFill>
                  <a:schemeClr val="tx1"/>
                </a:solidFill>
              </a:rPr>
              <a:t>Matriz de Rigidez del Miembro 2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4509703" y="24101"/>
            <a:ext cx="3516224" cy="307777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ARMADURA CON TRES MIEMBROS</a:t>
            </a:r>
          </a:p>
        </p:txBody>
      </p:sp>
      <p:graphicFrame>
        <p:nvGraphicFramePr>
          <p:cNvPr id="27" name="Objeto 26"/>
          <p:cNvGraphicFramePr>
            <a:graphicFrameLocks noChangeAspect="1"/>
          </p:cNvGraphicFramePr>
          <p:nvPr/>
        </p:nvGraphicFramePr>
        <p:xfrm>
          <a:off x="-1369513" y="1720920"/>
          <a:ext cx="8128000" cy="292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9" name="AutoCAD Drawing" r:id="rId13" imgW="12934800" imgH="4657680" progId="AutoCAD.Drawing.23">
                  <p:embed/>
                </p:oleObj>
              </mc:Choice>
              <mc:Fallback>
                <p:oleObj name="AutoCAD Drawing" r:id="rId13" imgW="12934800" imgH="4657680" progId="AutoCAD.Drawing.23">
                  <p:embed/>
                  <p:pic>
                    <p:nvPicPr>
                      <p:cNvPr id="27" name="Objeto 26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-1369513" y="1720920"/>
                        <a:ext cx="8128000" cy="2927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Botón de acción: Inicio 33">
            <a:hlinkClick r:id="rId4" action="ppaction://hlinksldjump" highlightClick="1"/>
          </p:cNvPr>
          <p:cNvSpPr/>
          <p:nvPr/>
        </p:nvSpPr>
        <p:spPr>
          <a:xfrm>
            <a:off x="9840866" y="6036843"/>
            <a:ext cx="504056" cy="48515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1" name="Tabla 30"/>
              <p:cNvGraphicFramePr>
                <a:graphicFrameLocks noGrp="1"/>
              </p:cNvGraphicFramePr>
              <p:nvPr/>
            </p:nvGraphicFramePr>
            <p:xfrm>
              <a:off x="5826781" y="1853780"/>
              <a:ext cx="2344843" cy="1650588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49479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9823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9651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9651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35878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26588"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0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e>
                                  <m:sub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0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e>
                                  <m:sub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0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  <m:sub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0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  <m:sub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31000"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s-MX" sz="10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1050" smtClean="0"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:r>
                            <a:rPr kumimoji="0" lang="es-MX" sz="105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kumimoji="0" lang="es-MX" sz="105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l-GR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kumimoji="0" lang="es-MX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kumimoji="0" lang="es-MX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oMath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:r>
                            <a:rPr kumimoji="0" lang="es-MX" sz="105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es-MX" sz="105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l-GR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kumimoji="0" lang="es-MX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0" lang="es-MX" sz="105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l-GR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kumimoji="0" lang="es-MX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oMath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0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𝐍</m:t>
                                    </m:r>
                                  </m:e>
                                  <m:sub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b="1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31000"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0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1050" smtClean="0"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s-MX" sz="10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1050" smtClean="0"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  <m:sup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:r>
                            <a:rPr kumimoji="0" lang="es-MX" sz="105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kumimoji="0" lang="es-MX" sz="105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l-GR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kumimoji="0" lang="es-MX" sz="105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kumimoji="0" lang="es-MX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oMath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0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𝐍</m:t>
                                    </m:r>
                                  </m:e>
                                  <m:sub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𝐲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b="1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31000"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:r>
                            <a:rPr kumimoji="0" lang="es-MX" sz="105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kumimoji="0" lang="es-MX" sz="105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l-GR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kumimoji="0" lang="es-MX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kumimoji="0" lang="es-MX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oMath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:r>
                            <a:rPr kumimoji="0" lang="es-MX" sz="105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es-MX" sz="105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l-GR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kumimoji="0" lang="es-MX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0" lang="es-MX" sz="105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l-GR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kumimoji="0" lang="es-MX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oMath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0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𝐅</m:t>
                                    </m:r>
                                  </m:e>
                                  <m:sub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b="1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31000"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s-MX" sz="105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:r>
                            <a:rPr kumimoji="0" lang="es-MX" sz="105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kumimoji="0" lang="es-MX" sz="105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l-GR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kumimoji="0" lang="es-MX" sz="105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kumimoji="0" lang="es-MX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oMath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  <m:sup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0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𝐅</m:t>
                                    </m:r>
                                  </m:e>
                                  <m:sub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𝐲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b="1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1" name="Tabla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63627883"/>
                  </p:ext>
                </p:extLst>
              </p:nvPr>
            </p:nvGraphicFramePr>
            <p:xfrm>
              <a:off x="5826781" y="1853780"/>
              <a:ext cx="2344843" cy="1650588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494798"/>
                    <a:gridCol w="498233"/>
                    <a:gridCol w="496516"/>
                    <a:gridCol w="496516"/>
                    <a:gridCol w="358780"/>
                  </a:tblGrid>
                  <a:tr h="326588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1235" t="-1852" r="-380247" b="-4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100000" t="-1852" r="-275610" b="-4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200000" t="-1852" r="-175610" b="-4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300000" t="-1852" r="-75610" b="-405556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</a:tr>
                  <a:tr h="331000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1235" t="-101852" r="-380247" b="-3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100000" t="-101852" r="-275610" b="-3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200000" t="-101852" r="-175610" b="-3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300000" t="-101852" r="-75610" b="-3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555932" t="-101852" r="-5085" b="-305556"/>
                          </a:stretch>
                        </a:blipFill>
                      </a:tcPr>
                    </a:tc>
                  </a:tr>
                  <a:tr h="331000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1235" t="-201852" r="-380247" b="-2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100000" t="-201852" r="-275610" b="-2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200000" t="-201852" r="-175610" b="-2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300000" t="-201852" r="-75610" b="-2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555932" t="-201852" r="-5085" b="-205556"/>
                          </a:stretch>
                        </a:blipFill>
                      </a:tcPr>
                    </a:tc>
                  </a:tr>
                  <a:tr h="331000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1235" t="-296364" r="-380247" b="-10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100000" t="-296364" r="-275610" b="-10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200000" t="-296364" r="-175610" b="-10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300000" t="-296364" r="-75610" b="-10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555932" t="-296364" r="-5085" b="-101818"/>
                          </a:stretch>
                        </a:blipFill>
                      </a:tcPr>
                    </a:tc>
                  </a:tr>
                  <a:tr h="331000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1235" t="-403704" r="-380247" b="-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100000" t="-403704" r="-275610" b="-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200000" t="-403704" r="-175610" b="-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300000" t="-403704" r="-75610" b="-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555932" t="-403704" r="-5085" b="-370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uadroTexto 34"/>
              <p:cNvSpPr txBox="1"/>
              <p:nvPr/>
            </p:nvSpPr>
            <p:spPr>
              <a:xfrm>
                <a:off x="8916131" y="2050447"/>
                <a:ext cx="1249701" cy="4594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600" i="1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s-MX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s-MX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MX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MX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16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MX" sz="16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  <m:r>
                            <a:rPr lang="es-MX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MX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16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MX" sz="16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num>
                        <m:den>
                          <m:r>
                            <a:rPr lang="es-MX" sz="1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es-MX" sz="1600" dirty="0"/>
              </a:p>
            </p:txBody>
          </p:sp>
        </mc:Choice>
        <mc:Fallback xmlns="">
          <p:sp>
            <p:nvSpPr>
              <p:cNvPr id="35" name="CuadroTexto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6131" y="2050447"/>
                <a:ext cx="1249701" cy="459421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lipse 1"/>
          <p:cNvSpPr/>
          <p:nvPr/>
        </p:nvSpPr>
        <p:spPr>
          <a:xfrm>
            <a:off x="4456104" y="2829663"/>
            <a:ext cx="355055" cy="369332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uadroTexto 35"/>
              <p:cNvSpPr txBox="1"/>
              <p:nvPr/>
            </p:nvSpPr>
            <p:spPr>
              <a:xfrm>
                <a:off x="4539910" y="5671056"/>
                <a:ext cx="2548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36" name="CuadroTexto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9910" y="5671056"/>
                <a:ext cx="254877" cy="369332"/>
              </a:xfrm>
              <a:prstGeom prst="rect">
                <a:avLst/>
              </a:prstGeom>
              <a:blipFill rotWithShape="0">
                <a:blip r:embed="rId20"/>
                <a:stretch>
                  <a:fillRect l="-26190" r="-23810" b="-6557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Elipse 36"/>
          <p:cNvSpPr/>
          <p:nvPr/>
        </p:nvSpPr>
        <p:spPr>
          <a:xfrm>
            <a:off x="4463637" y="5677053"/>
            <a:ext cx="355055" cy="369332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C887048-B945-44CD-8AEB-95D83C65D091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l="31600" r="52101"/>
          <a:stretch/>
        </p:blipFill>
        <p:spPr>
          <a:xfrm>
            <a:off x="4305781" y="2404992"/>
            <a:ext cx="1718207" cy="379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34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97124" y="6434435"/>
            <a:ext cx="4032448" cy="23200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M.C. ANTONIO DANIEL MARTINEZ DIBENE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F54D2E2-4751-499B-BE8E-440F2C3DF017}" type="slidenum">
              <a:rPr lang="es-MX" smtClean="0"/>
              <a:pPr/>
              <a:t>34</a:t>
            </a:fld>
            <a:r>
              <a:rPr lang="es-MX" dirty="0"/>
              <a:t>/41</a:t>
            </a:r>
          </a:p>
        </p:txBody>
      </p:sp>
      <p:sp>
        <p:nvSpPr>
          <p:cNvPr id="4" name="Botón de acción: Inicio 3">
            <a:hlinkClick r:id="rId3" action="ppaction://hlinksldjump" highlightClick="1"/>
          </p:cNvPr>
          <p:cNvSpPr/>
          <p:nvPr/>
        </p:nvSpPr>
        <p:spPr>
          <a:xfrm>
            <a:off x="11208568" y="6197800"/>
            <a:ext cx="648072" cy="44802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1" name="Picture 2" descr="http://www.itlp.edu.mx/carreras/carreras.files/civi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8275" y="58992"/>
            <a:ext cx="1294617" cy="983682"/>
          </a:xfrm>
          <a:prstGeom prst="rect">
            <a:avLst/>
          </a:prstGeom>
          <a:noFill/>
        </p:spPr>
      </p:pic>
      <p:pic>
        <p:nvPicPr>
          <p:cNvPr id="12" name="Picture 2" descr="C:\Users\TYSON\Documents\a Obras varias\A TRABAJOS 2013\7.- JULIO\Albercas\8.- Alberca Familiar 2\PDF\MD LOGO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6" y="184050"/>
            <a:ext cx="1647589" cy="85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12 Imagen" descr="logotec-new2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275" y="5733256"/>
            <a:ext cx="1231276" cy="890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5 Imagen" descr="lobos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87" y="5877272"/>
            <a:ext cx="1021105" cy="85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Tabla 14"/>
          <p:cNvGraphicFramePr>
            <a:graphicFrameLocks noGrp="1"/>
          </p:cNvGraphicFramePr>
          <p:nvPr/>
        </p:nvGraphicFramePr>
        <p:xfrm>
          <a:off x="4047132" y="1864118"/>
          <a:ext cx="4756884" cy="125587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792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8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8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8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8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6986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s-MX" sz="13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s-MX" sz="13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es-MX" sz="13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es-MX" sz="13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32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u="none" strike="noStrike">
                          <a:effectLst/>
                          <a:latin typeface="+mn-lt"/>
                        </a:rPr>
                        <a:t> </a:t>
                      </a:r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u="none" strike="noStrike" dirty="0">
                          <a:effectLst/>
                          <a:latin typeface="+mn-lt"/>
                        </a:rPr>
                        <a:t>0.072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u="none" strike="noStrike" dirty="0">
                          <a:effectLst/>
                          <a:latin typeface="+mn-lt"/>
                        </a:rPr>
                        <a:t>-0.096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u="none" strike="noStrike">
                          <a:effectLst/>
                          <a:latin typeface="+mn-lt"/>
                        </a:rPr>
                        <a:t>-0.072</a:t>
                      </a:r>
                      <a:endParaRPr lang="es-MX" sz="13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u="none" strike="noStrike">
                          <a:effectLst/>
                          <a:latin typeface="+mn-lt"/>
                        </a:rPr>
                        <a:t>0.096</a:t>
                      </a:r>
                      <a:endParaRPr lang="es-MX" sz="13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3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s-MX" sz="13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500">
                <a:tc>
                  <a:txBody>
                    <a:bodyPr/>
                    <a:lstStyle/>
                    <a:p>
                      <a:pPr algn="r" fontAlgn="b"/>
                      <a:r>
                        <a:rPr lang="es-MX" sz="1300" u="none" strike="noStrike" dirty="0">
                          <a:effectLst/>
                          <a:latin typeface="+mn-lt"/>
                        </a:rPr>
                        <a:t> K3 = AE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u="none" strike="noStrike" dirty="0">
                          <a:effectLst/>
                          <a:latin typeface="+mn-lt"/>
                        </a:rPr>
                        <a:t>-0.096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u="none" strike="noStrike" dirty="0">
                          <a:effectLst/>
                          <a:latin typeface="+mn-lt"/>
                        </a:rPr>
                        <a:t>0.128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u="none" strike="noStrike">
                          <a:effectLst/>
                          <a:latin typeface="+mn-lt"/>
                        </a:rPr>
                        <a:t>0.096</a:t>
                      </a:r>
                      <a:endParaRPr lang="es-MX" sz="13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u="none" strike="noStrike">
                          <a:effectLst/>
                          <a:latin typeface="+mn-lt"/>
                        </a:rPr>
                        <a:t>-0.128</a:t>
                      </a:r>
                      <a:endParaRPr lang="es-MX" sz="13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3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s-MX" sz="13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865">
                <a:tc>
                  <a:txBody>
                    <a:bodyPr/>
                    <a:lstStyle/>
                    <a:p>
                      <a:pPr algn="ctr" fontAlgn="ctr"/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u="none" strike="noStrike" dirty="0">
                          <a:effectLst/>
                          <a:latin typeface="+mn-lt"/>
                        </a:rPr>
                        <a:t>-0.072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u="none" strike="noStrike">
                          <a:effectLst/>
                          <a:latin typeface="+mn-lt"/>
                        </a:rPr>
                        <a:t>0.096</a:t>
                      </a:r>
                      <a:endParaRPr lang="es-MX" sz="13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u="none" strike="noStrike" dirty="0">
                          <a:effectLst/>
                          <a:latin typeface="+mn-lt"/>
                        </a:rPr>
                        <a:t>0.072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u="none" strike="noStrike" dirty="0">
                          <a:effectLst/>
                          <a:latin typeface="+mn-lt"/>
                        </a:rPr>
                        <a:t>-0.096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3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es-MX" sz="13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532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u="none" strike="noStrike">
                          <a:effectLst/>
                          <a:latin typeface="+mn-lt"/>
                        </a:rPr>
                        <a:t> </a:t>
                      </a:r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u="none" strike="noStrike">
                          <a:effectLst/>
                          <a:latin typeface="+mn-lt"/>
                        </a:rPr>
                        <a:t>0.096</a:t>
                      </a:r>
                      <a:endParaRPr lang="es-MX" sz="13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u="none" strike="noStrike" dirty="0">
                          <a:effectLst/>
                          <a:latin typeface="+mn-lt"/>
                        </a:rPr>
                        <a:t>-0.128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u="none" strike="noStrike" dirty="0">
                          <a:effectLst/>
                          <a:latin typeface="+mn-lt"/>
                        </a:rPr>
                        <a:t>-0.096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u="none" strike="noStrike">
                          <a:effectLst/>
                          <a:latin typeface="+mn-lt"/>
                        </a:rPr>
                        <a:t>0.128</a:t>
                      </a:r>
                      <a:endParaRPr lang="es-MX" sz="13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3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es-MX" sz="13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2" name="41 Corchetes"/>
          <p:cNvSpPr/>
          <p:nvPr/>
        </p:nvSpPr>
        <p:spPr>
          <a:xfrm>
            <a:off x="4981942" y="2080302"/>
            <a:ext cx="3019490" cy="1118693"/>
          </a:xfrm>
          <a:prstGeom prst="bracketPair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uadroTexto 24"/>
              <p:cNvSpPr txBox="1"/>
              <p:nvPr/>
            </p:nvSpPr>
            <p:spPr>
              <a:xfrm>
                <a:off x="8804017" y="2062688"/>
                <a:ext cx="1249701" cy="4594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600" i="1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s-MX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s-MX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MX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MX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16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MX" sz="16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  <m:r>
                            <a:rPr lang="es-MX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MX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16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MX" sz="16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num>
                        <m:den>
                          <m:r>
                            <a:rPr lang="es-MX" sz="1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es-MX" sz="1600" dirty="0"/>
              </a:p>
            </p:txBody>
          </p:sp>
        </mc:Choice>
        <mc:Fallback xmlns="">
          <p:sp>
            <p:nvSpPr>
              <p:cNvPr id="25" name="Cuadro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4017" y="2062688"/>
                <a:ext cx="1249701" cy="45942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uadroTexto 25"/>
              <p:cNvSpPr txBox="1"/>
              <p:nvPr/>
            </p:nvSpPr>
            <p:spPr>
              <a:xfrm>
                <a:off x="10699850" y="2016941"/>
                <a:ext cx="1187248" cy="4594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600" i="1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s-MX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s-MX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MX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MX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16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s-MX" sz="16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  <m:r>
                            <a:rPr lang="es-MX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MX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16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s-MX" sz="16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num>
                        <m:den>
                          <m:r>
                            <a:rPr lang="es-MX" sz="1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es-MX" sz="1600" dirty="0"/>
              </a:p>
            </p:txBody>
          </p:sp>
        </mc:Choice>
        <mc:Fallback xmlns="">
          <p:sp>
            <p:nvSpPr>
              <p:cNvPr id="26" name="CuadroTex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9850" y="2016941"/>
                <a:ext cx="1187248" cy="45942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uadroTexto 26"/>
              <p:cNvSpPr txBox="1"/>
              <p:nvPr/>
            </p:nvSpPr>
            <p:spPr>
              <a:xfrm>
                <a:off x="9120336" y="3242879"/>
                <a:ext cx="78136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600" i="1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s-MX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s-MX" sz="1600" b="0" i="1" smtClean="0">
                          <a:latin typeface="Cambria Math" panose="02040503050406030204" pitchFamily="18" charset="0"/>
                        </a:rPr>
                        <m:t>=0.6</m:t>
                      </m:r>
                    </m:oMath>
                  </m:oMathPara>
                </a14:m>
                <a:endParaRPr lang="es-MX" sz="1600" dirty="0"/>
              </a:p>
            </p:txBody>
          </p:sp>
        </mc:Choice>
        <mc:Fallback xmlns="">
          <p:sp>
            <p:nvSpPr>
              <p:cNvPr id="27" name="Cuadro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0336" y="3242879"/>
                <a:ext cx="781368" cy="246221"/>
              </a:xfrm>
              <a:prstGeom prst="rect">
                <a:avLst/>
              </a:prstGeom>
              <a:blipFill rotWithShape="0">
                <a:blip r:embed="rId12"/>
                <a:stretch>
                  <a:fillRect l="-5469" r="-5469" b="-12500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uadroTexto 27"/>
              <p:cNvSpPr txBox="1"/>
              <p:nvPr/>
            </p:nvSpPr>
            <p:spPr>
              <a:xfrm>
                <a:off x="10787289" y="3198995"/>
                <a:ext cx="953338" cy="265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600" i="1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s-MX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s-MX" sz="1600" b="0" i="1" smtClean="0">
                          <a:latin typeface="Cambria Math" panose="02040503050406030204" pitchFamily="18" charset="0"/>
                        </a:rPr>
                        <m:t>=−0.8</m:t>
                      </m:r>
                    </m:oMath>
                  </m:oMathPara>
                </a14:m>
                <a:endParaRPr lang="es-MX" sz="1600" dirty="0"/>
              </a:p>
            </p:txBody>
          </p:sp>
        </mc:Choice>
        <mc:Fallback xmlns="">
          <p:sp>
            <p:nvSpPr>
              <p:cNvPr id="28" name="CuadroTexto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7289" y="3198995"/>
                <a:ext cx="953338" cy="265650"/>
              </a:xfrm>
              <a:prstGeom prst="rect">
                <a:avLst/>
              </a:prstGeom>
              <a:blipFill>
                <a:blip r:embed="rId13"/>
                <a:stretch>
                  <a:fillRect l="-4487" r="-3846" b="-23256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upo 18"/>
          <p:cNvGrpSpPr/>
          <p:nvPr/>
        </p:nvGrpSpPr>
        <p:grpSpPr>
          <a:xfrm rot="8533804">
            <a:off x="2610707" y="1564921"/>
            <a:ext cx="647517" cy="2713547"/>
            <a:chOff x="2063552" y="2180314"/>
            <a:chExt cx="1141676" cy="4254121"/>
          </a:xfrm>
          <a:effectLst>
            <a:glow rad="635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20" name="Conector recto 19"/>
            <p:cNvCxnSpPr/>
            <p:nvPr/>
          </p:nvCxnSpPr>
          <p:spPr>
            <a:xfrm>
              <a:off x="2063552" y="2180314"/>
              <a:ext cx="114167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Conector recto 20"/>
            <p:cNvCxnSpPr/>
            <p:nvPr/>
          </p:nvCxnSpPr>
          <p:spPr>
            <a:xfrm>
              <a:off x="3205228" y="2180314"/>
              <a:ext cx="0" cy="425412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Conector recto 29"/>
            <p:cNvCxnSpPr/>
            <p:nvPr/>
          </p:nvCxnSpPr>
          <p:spPr>
            <a:xfrm flipH="1">
              <a:off x="2063552" y="6434435"/>
              <a:ext cx="114167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Conector recto 30"/>
            <p:cNvCxnSpPr/>
            <p:nvPr/>
          </p:nvCxnSpPr>
          <p:spPr>
            <a:xfrm>
              <a:off x="2063552" y="2180314"/>
              <a:ext cx="0" cy="425412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3" name="Rectángulo 32"/>
          <p:cNvSpPr/>
          <p:nvPr/>
        </p:nvSpPr>
        <p:spPr>
          <a:xfrm>
            <a:off x="3533149" y="496726"/>
            <a:ext cx="4981685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MX" sz="2800" dirty="0">
                <a:solidFill>
                  <a:schemeClr val="tx1"/>
                </a:solidFill>
              </a:rPr>
              <a:t>Matriz de Rigidez del Miembro 3</a:t>
            </a:r>
          </a:p>
        </p:txBody>
      </p:sp>
      <p:sp>
        <p:nvSpPr>
          <p:cNvPr id="35" name="CuadroTexto 34"/>
          <p:cNvSpPr txBox="1"/>
          <p:nvPr/>
        </p:nvSpPr>
        <p:spPr>
          <a:xfrm>
            <a:off x="4509703" y="24101"/>
            <a:ext cx="3516224" cy="307777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ARMADURA CON TRES MIEMBROS</a:t>
            </a:r>
          </a:p>
        </p:txBody>
      </p:sp>
      <p:sp>
        <p:nvSpPr>
          <p:cNvPr id="36" name="Botón de acción: Inicio 35">
            <a:hlinkClick r:id="rId3" action="ppaction://hlinksldjump" highlightClick="1"/>
          </p:cNvPr>
          <p:cNvSpPr/>
          <p:nvPr/>
        </p:nvSpPr>
        <p:spPr>
          <a:xfrm>
            <a:off x="9840866" y="6036843"/>
            <a:ext cx="504056" cy="48515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2" name="Tabla 31"/>
              <p:cNvGraphicFramePr>
                <a:graphicFrameLocks noGrp="1"/>
              </p:cNvGraphicFramePr>
              <p:nvPr/>
            </p:nvGraphicFramePr>
            <p:xfrm>
              <a:off x="1559496" y="4655966"/>
              <a:ext cx="2344843" cy="1650588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49479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9823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9651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9651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35878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26588"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0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e>
                                  <m:sub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0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e>
                                  <m:sub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0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  <m:sub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0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  <m:sub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31000"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s-MX" sz="10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1050" smtClean="0"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:r>
                            <a:rPr kumimoji="0" lang="es-MX" sz="105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kumimoji="0" lang="es-MX" sz="105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l-GR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kumimoji="0" lang="es-MX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kumimoji="0" lang="es-MX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oMath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:r>
                            <a:rPr kumimoji="0" lang="es-MX" sz="105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es-MX" sz="105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l-GR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kumimoji="0" lang="es-MX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0" lang="es-MX" sz="105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l-GR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kumimoji="0" lang="es-MX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oMath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0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𝐍</m:t>
                                    </m:r>
                                  </m:e>
                                  <m:sub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b="1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31000"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0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1050" smtClean="0"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s-MX" sz="10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1050" smtClean="0"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  <m:sup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:r>
                            <a:rPr kumimoji="0" lang="es-MX" sz="105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kumimoji="0" lang="es-MX" sz="105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l-GR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kumimoji="0" lang="es-MX" sz="105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kumimoji="0" lang="es-MX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oMath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0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𝐍</m:t>
                                    </m:r>
                                  </m:e>
                                  <m:sub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𝐲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b="1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31000"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:r>
                            <a:rPr kumimoji="0" lang="es-MX" sz="105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kumimoji="0" lang="es-MX" sz="105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l-GR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kumimoji="0" lang="es-MX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kumimoji="0" lang="es-MX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oMath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:r>
                            <a:rPr kumimoji="0" lang="es-MX" sz="105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es-MX" sz="105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l-GR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kumimoji="0" lang="es-MX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0" lang="es-MX" sz="105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l-GR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kumimoji="0" lang="es-MX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oMath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0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𝐅</m:t>
                                    </m:r>
                                  </m:e>
                                  <m:sub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b="1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31000"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s-MX" sz="105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:r>
                            <a:rPr kumimoji="0" lang="es-MX" sz="105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kumimoji="0" lang="es-MX" sz="105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l-GR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kumimoji="0" lang="es-MX" sz="105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kumimoji="0" lang="es-MX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oMath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  <m:sup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0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𝐅</m:t>
                                    </m:r>
                                  </m:e>
                                  <m:sub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𝐲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b="1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2" name="Tabla 3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71062938"/>
                  </p:ext>
                </p:extLst>
              </p:nvPr>
            </p:nvGraphicFramePr>
            <p:xfrm>
              <a:off x="1559496" y="4655966"/>
              <a:ext cx="2344843" cy="1650588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494798"/>
                    <a:gridCol w="498233"/>
                    <a:gridCol w="496516"/>
                    <a:gridCol w="496516"/>
                    <a:gridCol w="358780"/>
                  </a:tblGrid>
                  <a:tr h="326588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1235" t="-1852" r="-380247" b="-407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100000" t="-1852" r="-275610" b="-407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200000" t="-1852" r="-175610" b="-407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300000" t="-1852" r="-75610" b="-407407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</a:tr>
                  <a:tr h="331000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1235" t="-101852" r="-380247" b="-307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100000" t="-101852" r="-275610" b="-307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200000" t="-101852" r="-175610" b="-307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300000" t="-101852" r="-75610" b="-307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555932" t="-101852" r="-5085" b="-307407"/>
                          </a:stretch>
                        </a:blipFill>
                      </a:tcPr>
                    </a:tc>
                  </a:tr>
                  <a:tr h="331000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1235" t="-198182" r="-380247" b="-20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100000" t="-198182" r="-275610" b="-20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200000" t="-198182" r="-175610" b="-20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300000" t="-198182" r="-75610" b="-20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555932" t="-198182" r="-5085" b="-201818"/>
                          </a:stretch>
                        </a:blipFill>
                      </a:tcPr>
                    </a:tc>
                  </a:tr>
                  <a:tr h="331000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1235" t="-303704" r="-380247" b="-1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100000" t="-303704" r="-275610" b="-1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200000" t="-303704" r="-175610" b="-1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300000" t="-303704" r="-75610" b="-1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555932" t="-303704" r="-5085" b="-105556"/>
                          </a:stretch>
                        </a:blipFill>
                      </a:tcPr>
                    </a:tc>
                  </a:tr>
                  <a:tr h="331000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1235" t="-396364" r="-380247" b="-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100000" t="-396364" r="-275610" b="-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200000" t="-396364" r="-175610" b="-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300000" t="-396364" r="-75610" b="-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555932" t="-396364" r="-5085" b="-363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uadroTexto 33"/>
              <p:cNvSpPr txBox="1"/>
              <p:nvPr/>
            </p:nvSpPr>
            <p:spPr>
              <a:xfrm>
                <a:off x="6267783" y="3752317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40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34" name="CuadroTexto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7783" y="3752317"/>
                <a:ext cx="254878" cy="369332"/>
              </a:xfrm>
              <a:prstGeom prst="rect">
                <a:avLst/>
              </a:prstGeom>
              <a:blipFill rotWithShape="0">
                <a:blip r:embed="rId19"/>
                <a:stretch>
                  <a:fillRect l="-23810" r="-26190" b="-6667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Elipse 36"/>
          <p:cNvSpPr/>
          <p:nvPr/>
        </p:nvSpPr>
        <p:spPr>
          <a:xfrm>
            <a:off x="6183978" y="3752317"/>
            <a:ext cx="355055" cy="369332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uadroTexto 37"/>
              <p:cNvSpPr txBox="1"/>
              <p:nvPr/>
            </p:nvSpPr>
            <p:spPr>
              <a:xfrm>
                <a:off x="7873993" y="5903861"/>
                <a:ext cx="2548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s-MX" sz="2400" dirty="0"/>
              </a:p>
            </p:txBody>
          </p:sp>
        </mc:Choice>
        <mc:Fallback xmlns="">
          <p:sp>
            <p:nvSpPr>
              <p:cNvPr id="38" name="CuadroTex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3993" y="5903861"/>
                <a:ext cx="254877" cy="369332"/>
              </a:xfrm>
              <a:prstGeom prst="rect">
                <a:avLst/>
              </a:prstGeom>
              <a:blipFill rotWithShape="0">
                <a:blip r:embed="rId20"/>
                <a:stretch>
                  <a:fillRect l="-26829" r="-26829" b="-6557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Elipse 38"/>
          <p:cNvSpPr/>
          <p:nvPr/>
        </p:nvSpPr>
        <p:spPr>
          <a:xfrm>
            <a:off x="7790188" y="5903861"/>
            <a:ext cx="355055" cy="369332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1F964B4-B423-4BEF-AE0F-C25D42337C08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l="16820" r="27322"/>
          <a:stretch/>
        </p:blipFill>
        <p:spPr>
          <a:xfrm>
            <a:off x="-168696" y="1483419"/>
            <a:ext cx="4540645" cy="292912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617AD70-2059-4021-ACDE-8067B279C690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l="12553" r="45688"/>
          <a:stretch/>
        </p:blipFill>
        <p:spPr>
          <a:xfrm>
            <a:off x="5632696" y="3113654"/>
            <a:ext cx="3657438" cy="315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74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97124" y="6434435"/>
            <a:ext cx="4032448" cy="23200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M.C. ANTONIO DANIEL MARTINEZ DIBENE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F54D2E2-4751-499B-BE8E-440F2C3DF017}" type="slidenum">
              <a:rPr lang="es-MX" smtClean="0"/>
              <a:pPr/>
              <a:t>35</a:t>
            </a:fld>
            <a:r>
              <a:rPr lang="es-MX" dirty="0"/>
              <a:t>/41</a:t>
            </a:r>
          </a:p>
        </p:txBody>
      </p:sp>
      <p:pic>
        <p:nvPicPr>
          <p:cNvPr id="13" name="Picture 2" descr="http://www.itlp.edu.mx/carreras/carreras.files/civi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8275" y="58992"/>
            <a:ext cx="1294617" cy="983682"/>
          </a:xfrm>
          <a:prstGeom prst="rect">
            <a:avLst/>
          </a:prstGeom>
          <a:noFill/>
        </p:spPr>
      </p:pic>
      <p:pic>
        <p:nvPicPr>
          <p:cNvPr id="14" name="Picture 2" descr="C:\Users\TYSON\Documents\a Obras varias\A TRABAJOS 2013\7.- JULIO\Albercas\8.- Alberca Familiar 2\PDF\MD LOGO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6" y="184050"/>
            <a:ext cx="1647589" cy="85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12 Imagen" descr="logotec-new2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275" y="5733256"/>
            <a:ext cx="1231276" cy="890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5 Imagen" descr="lobos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87" y="5733256"/>
            <a:ext cx="1192385" cy="1002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ángulo 20"/>
          <p:cNvSpPr/>
          <p:nvPr/>
        </p:nvSpPr>
        <p:spPr>
          <a:xfrm>
            <a:off x="5472860" y="2579525"/>
            <a:ext cx="1821332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MX" sz="16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es-MX" sz="16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MX" sz="14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K=AE(k1+k2+K3)</a:t>
            </a:r>
            <a:r>
              <a:rPr lang="es-MX" sz="1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MX" sz="16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es-MX" sz="16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Tabla 21"/>
              <p:cNvGraphicFramePr>
                <a:graphicFrameLocks noGrp="1"/>
              </p:cNvGraphicFramePr>
              <p:nvPr/>
            </p:nvGraphicFramePr>
            <p:xfrm>
              <a:off x="8094868" y="2544003"/>
              <a:ext cx="3239045" cy="703952"/>
            </p:xfrm>
            <a:graphic>
              <a:graphicData uri="http://schemas.openxmlformats.org/drawingml/2006/table">
                <a:tbl>
                  <a:tblPr>
                    <a:tableStyleId>{D113A9D2-9D6B-4929-AA2D-F23B5EE8CBE7}</a:tableStyleId>
                  </a:tblPr>
                  <a:tblGrid>
                    <a:gridCol w="80976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0976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1952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19132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MX" sz="1200" u="none" strike="noStrike" dirty="0">
                              <a:solidFill>
                                <a:schemeClr val="tx1"/>
                              </a:solidFill>
                              <a:effectLst/>
                            </a:rPr>
                            <a:t>valor de A </a:t>
                          </a:r>
                          <a:endParaRPr lang="es-MX" sz="12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s-MX" sz="1200" u="none" strike="noStrike" dirty="0">
                              <a:solidFill>
                                <a:schemeClr val="tx1"/>
                              </a:solidFill>
                              <a:effectLst/>
                            </a:rPr>
                            <a:t>0.75</a:t>
                          </a:r>
                          <a:endParaRPr lang="es-MX" sz="12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s-MX" sz="1200" i="1" u="none" strike="noStrike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MX" sz="1200" u="none" strike="noStrike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𝑃𝐿𝐺</m:t>
                                    </m:r>
                                  </m:e>
                                  <m:sup>
                                    <m:r>
                                      <a:rPr lang="es-MX" sz="1200" u="none" strike="noStrike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s-MX" sz="12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8482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MX" sz="1200" u="none" strike="noStrike" dirty="0">
                              <a:solidFill>
                                <a:schemeClr val="tx1"/>
                              </a:solidFill>
                              <a:effectLst/>
                            </a:rPr>
                            <a:t>valor de E </a:t>
                          </a:r>
                          <a:endParaRPr lang="es-MX" sz="12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s-MX" sz="1200" u="none" strike="noStrike" dirty="0">
                              <a:solidFill>
                                <a:schemeClr val="tx1"/>
                              </a:solidFill>
                              <a:effectLst/>
                            </a:rPr>
                            <a:t>29*10^3</a:t>
                          </a:r>
                          <a:endParaRPr lang="es-MX" sz="12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s-MX" sz="1200" i="1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MX" sz="1200" u="none" strike="noStrike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𝐿𝐵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s-MX" sz="1200" i="1" u="none" strike="noStrike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MX" sz="1200" u="none" strike="noStrike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𝑃𝐿𝐺</m:t>
                                        </m:r>
                                      </m:e>
                                      <m:sup>
                                        <m:r>
                                          <a:rPr lang="es-MX" sz="1200" u="none" strike="noStrike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es-MX" sz="12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Tabla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26100879"/>
                  </p:ext>
                </p:extLst>
              </p:nvPr>
            </p:nvGraphicFramePr>
            <p:xfrm>
              <a:off x="8094868" y="2544003"/>
              <a:ext cx="3239045" cy="703952"/>
            </p:xfrm>
            <a:graphic>
              <a:graphicData uri="http://schemas.openxmlformats.org/drawingml/2006/table">
                <a:tbl>
                  <a:tblPr>
                    <a:tableStyleId>{D113A9D2-9D6B-4929-AA2D-F23B5EE8CBE7}</a:tableStyleId>
                  </a:tblPr>
                  <a:tblGrid>
                    <a:gridCol w="809761"/>
                    <a:gridCol w="809761"/>
                    <a:gridCol w="1619523"/>
                  </a:tblGrid>
                  <a:tr h="319132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MX" sz="1200" u="none" strike="noStrike" dirty="0">
                              <a:solidFill>
                                <a:schemeClr val="tx1"/>
                              </a:solidFill>
                              <a:effectLst/>
                            </a:rPr>
                            <a:t>valor de A </a:t>
                          </a:r>
                          <a:endParaRPr lang="es-MX" sz="12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s-MX" sz="1200" u="none" strike="noStrike" dirty="0">
                              <a:solidFill>
                                <a:schemeClr val="tx1"/>
                              </a:solidFill>
                              <a:effectLst/>
                            </a:rPr>
                            <a:t>0.75</a:t>
                          </a:r>
                          <a:endParaRPr lang="es-MX" sz="12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9525" marR="9525" marT="9525" marB="0" anchor="ctr">
                        <a:blipFill rotWithShape="0">
                          <a:blip r:embed="rId8"/>
                          <a:stretch>
                            <a:fillRect l="-102247" t="-5660" r="-2996" b="-141509"/>
                          </a:stretch>
                        </a:blipFill>
                      </a:tcPr>
                    </a:tc>
                  </a:tr>
                  <a:tr h="38482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MX" sz="1200" u="none" strike="noStrike" dirty="0">
                              <a:solidFill>
                                <a:schemeClr val="tx1"/>
                              </a:solidFill>
                              <a:effectLst/>
                            </a:rPr>
                            <a:t>valor de E </a:t>
                          </a:r>
                          <a:endParaRPr lang="es-MX" sz="12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s-MX" sz="1200" u="none" strike="noStrike" dirty="0">
                              <a:solidFill>
                                <a:schemeClr val="tx1"/>
                              </a:solidFill>
                              <a:effectLst/>
                            </a:rPr>
                            <a:t>29*10^3</a:t>
                          </a:r>
                          <a:endParaRPr lang="es-MX" sz="12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9525" marR="9525" marT="9525" marB="0" anchor="ctr">
                        <a:blipFill rotWithShape="0">
                          <a:blip r:embed="rId8"/>
                          <a:stretch>
                            <a:fillRect l="-102247" t="-88889" r="-2996" b="-1904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25" name="Tabla 24"/>
          <p:cNvGraphicFramePr>
            <a:graphicFrameLocks noGrp="1"/>
          </p:cNvGraphicFramePr>
          <p:nvPr/>
        </p:nvGraphicFramePr>
        <p:xfrm>
          <a:off x="1559496" y="4128092"/>
          <a:ext cx="9096552" cy="209730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474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49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53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55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43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80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85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08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5533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618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143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1277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3830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4044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5533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640444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640444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2767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397758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s-MX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s-MX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s-MX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s-MX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effectLst/>
                          <a:latin typeface="+mn-lt"/>
                        </a:rPr>
                        <a:t>k1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s-MX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s-MX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s-MX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s-MX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effectLst/>
                          <a:latin typeface="+mn-lt"/>
                        </a:rPr>
                        <a:t>k2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s-MX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s-MX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es-MX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es-MX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effectLst/>
                          <a:latin typeface="+mn-lt"/>
                        </a:rPr>
                        <a:t>k3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758">
                <a:tc vMerge="1">
                  <a:txBody>
                    <a:bodyPr/>
                    <a:lstStyle/>
                    <a:p>
                      <a:pPr algn="ctr" fontAlgn="b"/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+mn-lt"/>
                        </a:rPr>
                        <a:t>0.089</a:t>
                      </a:r>
                      <a:endParaRPr lang="es-MX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0.089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+mn-lt"/>
                        </a:rPr>
                        <a:t>-0.089</a:t>
                      </a:r>
                      <a:endParaRPr lang="es-MX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-0.089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s-MX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0.000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0.000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0.000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0.000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s-MX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0.072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effectLst/>
                          <a:latin typeface="+mn-lt"/>
                        </a:rPr>
                        <a:t>-0.096</a:t>
                      </a:r>
                      <a:endParaRPr lang="es-MX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effectLst/>
                          <a:latin typeface="+mn-lt"/>
                        </a:rPr>
                        <a:t>-0.072</a:t>
                      </a:r>
                      <a:endParaRPr lang="es-MX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0.096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s-MX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64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effectLst/>
                          <a:latin typeface="+mn-lt"/>
                        </a:rPr>
                        <a:t>K= 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0.089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+mn-lt"/>
                        </a:rPr>
                        <a:t>0.089</a:t>
                      </a:r>
                      <a:endParaRPr lang="es-MX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+mn-lt"/>
                        </a:rPr>
                        <a:t>-0.089</a:t>
                      </a:r>
                      <a:endParaRPr lang="es-MX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-0.089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s-MX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+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0.000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effectLst/>
                          <a:latin typeface="+mn-lt"/>
                        </a:rPr>
                        <a:t>0.250</a:t>
                      </a:r>
                      <a:endParaRPr lang="es-MX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effectLst/>
                          <a:latin typeface="+mn-lt"/>
                        </a:rPr>
                        <a:t>0.000</a:t>
                      </a:r>
                      <a:endParaRPr lang="es-MX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-0.250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s-MX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effectLst/>
                          <a:latin typeface="+mn-lt"/>
                        </a:rPr>
                        <a:t>+</a:t>
                      </a:r>
                      <a:endParaRPr lang="es-MX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-0.096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effectLst/>
                          <a:latin typeface="+mn-lt"/>
                        </a:rPr>
                        <a:t>0.128</a:t>
                      </a:r>
                      <a:endParaRPr lang="es-MX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0.096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effectLst/>
                          <a:latin typeface="+mn-lt"/>
                        </a:rPr>
                        <a:t>-0.128</a:t>
                      </a:r>
                      <a:endParaRPr lang="es-MX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s-MX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7311">
                <a:tc>
                  <a:txBody>
                    <a:bodyPr/>
                    <a:lstStyle/>
                    <a:p>
                      <a:pPr algn="ctr" fontAlgn="ctr"/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-0.089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+mn-lt"/>
                        </a:rPr>
                        <a:t>-0.089</a:t>
                      </a:r>
                      <a:endParaRPr lang="es-MX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+mn-lt"/>
                        </a:rPr>
                        <a:t>0.089</a:t>
                      </a:r>
                      <a:endParaRPr lang="es-MX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+mn-lt"/>
                        </a:rPr>
                        <a:t>0.089</a:t>
                      </a:r>
                      <a:endParaRPr lang="es-MX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s-MX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+mn-lt"/>
                        </a:rPr>
                        <a:t> </a:t>
                      </a:r>
                      <a:endParaRPr lang="es-MX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effectLst/>
                          <a:latin typeface="+mn-lt"/>
                        </a:rPr>
                        <a:t>0.000</a:t>
                      </a:r>
                      <a:endParaRPr lang="es-MX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effectLst/>
                          <a:latin typeface="+mn-lt"/>
                        </a:rPr>
                        <a:t>0.000</a:t>
                      </a:r>
                      <a:endParaRPr lang="es-MX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effectLst/>
                          <a:latin typeface="+mn-lt"/>
                        </a:rPr>
                        <a:t>0.000</a:t>
                      </a:r>
                      <a:endParaRPr lang="es-MX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effectLst/>
                          <a:latin typeface="+mn-lt"/>
                        </a:rPr>
                        <a:t>0.000</a:t>
                      </a:r>
                      <a:endParaRPr lang="es-MX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s-MX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effectLst/>
                          <a:latin typeface="+mn-lt"/>
                        </a:rPr>
                        <a:t>-0.072</a:t>
                      </a:r>
                      <a:endParaRPr lang="es-MX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effectLst/>
                          <a:latin typeface="+mn-lt"/>
                        </a:rPr>
                        <a:t>0.096</a:t>
                      </a:r>
                      <a:endParaRPr lang="es-MX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effectLst/>
                          <a:latin typeface="+mn-lt"/>
                        </a:rPr>
                        <a:t>0.072</a:t>
                      </a:r>
                      <a:endParaRPr lang="es-MX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effectLst/>
                          <a:latin typeface="+mn-lt"/>
                        </a:rPr>
                        <a:t>-0.096</a:t>
                      </a:r>
                      <a:endParaRPr lang="es-MX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es-MX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775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+mn-lt"/>
                        </a:rPr>
                        <a:t> </a:t>
                      </a:r>
                      <a:endParaRPr lang="es-MX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-0.089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+mn-lt"/>
                        </a:rPr>
                        <a:t>-0.089</a:t>
                      </a:r>
                      <a:endParaRPr lang="es-MX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+mn-lt"/>
                        </a:rPr>
                        <a:t>0.089</a:t>
                      </a:r>
                      <a:endParaRPr lang="es-MX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+mn-lt"/>
                        </a:rPr>
                        <a:t>0.089</a:t>
                      </a:r>
                      <a:endParaRPr lang="es-MX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s-MX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+mn-lt"/>
                        </a:rPr>
                        <a:t> </a:t>
                      </a:r>
                      <a:endParaRPr lang="es-MX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effectLst/>
                          <a:latin typeface="+mn-lt"/>
                        </a:rPr>
                        <a:t>0.000</a:t>
                      </a:r>
                      <a:endParaRPr lang="es-MX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effectLst/>
                          <a:latin typeface="+mn-lt"/>
                        </a:rPr>
                        <a:t>-0.250</a:t>
                      </a:r>
                      <a:endParaRPr lang="es-MX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effectLst/>
                          <a:latin typeface="+mn-lt"/>
                        </a:rPr>
                        <a:t>0.000</a:t>
                      </a:r>
                      <a:endParaRPr lang="es-MX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0.250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s-MX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0.096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effectLst/>
                          <a:latin typeface="+mn-lt"/>
                        </a:rPr>
                        <a:t>-0.128</a:t>
                      </a:r>
                      <a:endParaRPr lang="es-MX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effectLst/>
                          <a:latin typeface="+mn-lt"/>
                        </a:rPr>
                        <a:t>-0.096</a:t>
                      </a:r>
                      <a:endParaRPr lang="es-MX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effectLst/>
                          <a:latin typeface="+mn-lt"/>
                        </a:rPr>
                        <a:t>0.128</a:t>
                      </a:r>
                      <a:endParaRPr lang="es-MX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es-MX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" name="Rectángulo 16"/>
          <p:cNvSpPr/>
          <p:nvPr/>
        </p:nvSpPr>
        <p:spPr>
          <a:xfrm>
            <a:off x="3558413" y="581009"/>
            <a:ext cx="4931158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MX" sz="2400" dirty="0">
                <a:solidFill>
                  <a:schemeClr val="tx1"/>
                </a:solidFill>
              </a:rPr>
              <a:t>Sumando las matrices de los elementos</a:t>
            </a:r>
          </a:p>
        </p:txBody>
      </p:sp>
      <p:sp>
        <p:nvSpPr>
          <p:cNvPr id="18" name="41 Corchetes"/>
          <p:cNvSpPr/>
          <p:nvPr/>
        </p:nvSpPr>
        <p:spPr>
          <a:xfrm>
            <a:off x="1839257" y="4467035"/>
            <a:ext cx="2542796" cy="1685759"/>
          </a:xfrm>
          <a:prstGeom prst="bracketPair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41 Corchetes"/>
          <p:cNvSpPr/>
          <p:nvPr/>
        </p:nvSpPr>
        <p:spPr>
          <a:xfrm>
            <a:off x="4845920" y="4467034"/>
            <a:ext cx="2448272" cy="1685759"/>
          </a:xfrm>
          <a:prstGeom prst="bracketPair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41 Corchetes"/>
          <p:cNvSpPr/>
          <p:nvPr/>
        </p:nvSpPr>
        <p:spPr>
          <a:xfrm>
            <a:off x="7758059" y="4467034"/>
            <a:ext cx="2542796" cy="1685759"/>
          </a:xfrm>
          <a:prstGeom prst="bracketPair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8" name="CuadroTexto 27"/>
          <p:cNvSpPr txBox="1"/>
          <p:nvPr/>
        </p:nvSpPr>
        <p:spPr>
          <a:xfrm>
            <a:off x="4509703" y="24101"/>
            <a:ext cx="3516224" cy="307777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ARMADURA CON TRES MIEMBROS</a:t>
            </a:r>
          </a:p>
        </p:txBody>
      </p:sp>
      <p:graphicFrame>
        <p:nvGraphicFramePr>
          <p:cNvPr id="20" name="Objeto 19"/>
          <p:cNvGraphicFramePr>
            <a:graphicFrameLocks noChangeAspect="1"/>
          </p:cNvGraphicFramePr>
          <p:nvPr/>
        </p:nvGraphicFramePr>
        <p:xfrm>
          <a:off x="-1149009" y="1516698"/>
          <a:ext cx="7416824" cy="2671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3" name="AutoCAD Drawing" r:id="rId9" imgW="12934800" imgH="4657680" progId="AutoCAD.Drawing.20">
                  <p:embed/>
                </p:oleObj>
              </mc:Choice>
              <mc:Fallback>
                <p:oleObj name="AutoCAD Drawing" r:id="rId9" imgW="12934800" imgH="4657680" progId="AutoCAD.Drawing.20">
                  <p:embed/>
                  <p:pic>
                    <p:nvPicPr>
                      <p:cNvPr id="20" name="Objeto 1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-1149009" y="1516698"/>
                        <a:ext cx="7416824" cy="26712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Botón de acción: Inicio 23">
            <a:hlinkClick r:id="rId11" action="ppaction://hlinksldjump" highlightClick="1"/>
          </p:cNvPr>
          <p:cNvSpPr/>
          <p:nvPr/>
        </p:nvSpPr>
        <p:spPr>
          <a:xfrm>
            <a:off x="9624392" y="6237312"/>
            <a:ext cx="504056" cy="48515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8119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97124" y="6434435"/>
            <a:ext cx="4032448" cy="23200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M.C. ANTONIO DANIEL MARTINEZ DIBENE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F54D2E2-4751-499B-BE8E-440F2C3DF017}" type="slidenum">
              <a:rPr lang="es-MX" smtClean="0"/>
              <a:pPr/>
              <a:t>36</a:t>
            </a:fld>
            <a:r>
              <a:rPr lang="es-MX" dirty="0"/>
              <a:t>/41</a:t>
            </a:r>
          </a:p>
        </p:txBody>
      </p:sp>
      <p:pic>
        <p:nvPicPr>
          <p:cNvPr id="12" name="Picture 2" descr="http://www.itlp.edu.mx/carreras/carreras.files/civi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8275" y="58992"/>
            <a:ext cx="1294617" cy="983682"/>
          </a:xfrm>
          <a:prstGeom prst="rect">
            <a:avLst/>
          </a:prstGeom>
          <a:noFill/>
        </p:spPr>
      </p:pic>
      <p:pic>
        <p:nvPicPr>
          <p:cNvPr id="13" name="Picture 2" descr="C:\Users\TYSON\Documents\a Obras varias\A TRABAJOS 2013\7.- JULIO\Albercas\8.- Alberca Familiar 2\PDF\MD LOG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6" y="184050"/>
            <a:ext cx="1647589" cy="85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12 Imagen" descr="logotec-new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275" y="5733256"/>
            <a:ext cx="1231276" cy="890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5 Imagen" descr="lobos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87" y="5733256"/>
            <a:ext cx="1192385" cy="1002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4509703" y="2060847"/>
          <a:ext cx="6842883" cy="348494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16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62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12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83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83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66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16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833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333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1624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5624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4377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s-MX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s-MX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s-MX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s-MX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s-MX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s-MX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es-MX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es-MX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96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0.161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effectLst/>
                          <a:latin typeface="+mn-lt"/>
                        </a:rPr>
                        <a:t>-0.007</a:t>
                      </a:r>
                      <a:endParaRPr lang="es-MX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-0.089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effectLst/>
                          <a:latin typeface="+mn-lt"/>
                        </a:rPr>
                        <a:t>-0.089</a:t>
                      </a:r>
                      <a:endParaRPr lang="es-MX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effectLst/>
                          <a:latin typeface="+mn-lt"/>
                        </a:rPr>
                        <a:t>0.000</a:t>
                      </a:r>
                      <a:endParaRPr lang="es-MX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0.000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+mn-lt"/>
                        </a:rPr>
                        <a:t>-0.072</a:t>
                      </a:r>
                      <a:endParaRPr lang="es-MX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0.096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s-MX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14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effectLst/>
                          <a:latin typeface="+mn-lt"/>
                        </a:rPr>
                        <a:t> </a:t>
                      </a:r>
                      <a:endParaRPr lang="es-MX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-0.007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0.467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effectLst/>
                          <a:latin typeface="+mn-lt"/>
                        </a:rPr>
                        <a:t>-0.089</a:t>
                      </a:r>
                      <a:endParaRPr lang="es-MX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effectLst/>
                          <a:latin typeface="+mn-lt"/>
                        </a:rPr>
                        <a:t>-0.089</a:t>
                      </a:r>
                      <a:endParaRPr lang="es-MX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0.000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+mn-lt"/>
                        </a:rPr>
                        <a:t>-0.250</a:t>
                      </a:r>
                      <a:endParaRPr lang="es-MX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+mn-lt"/>
                        </a:rPr>
                        <a:t>0.096</a:t>
                      </a:r>
                      <a:endParaRPr lang="es-MX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-0.128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s-MX" sz="1400" b="1" i="0" u="none" strike="noStrike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960">
                <a:tc>
                  <a:txBody>
                    <a:bodyPr/>
                    <a:lstStyle/>
                    <a:p>
                      <a:pPr algn="ctr" fontAlgn="ctr"/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effectLst/>
                          <a:latin typeface="+mn-lt"/>
                        </a:rPr>
                        <a:t>-0.089</a:t>
                      </a:r>
                      <a:endParaRPr lang="es-MX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-0.089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0.089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0.089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effectLst/>
                          <a:latin typeface="+mn-lt"/>
                        </a:rPr>
                        <a:t>0.000</a:t>
                      </a:r>
                      <a:endParaRPr lang="es-MX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+mn-lt"/>
                        </a:rPr>
                        <a:t>0.000</a:t>
                      </a:r>
                      <a:endParaRPr lang="es-MX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effectLst/>
                          <a:latin typeface="+mn-lt"/>
                        </a:rPr>
                        <a:t>0.000</a:t>
                      </a:r>
                      <a:endParaRPr lang="es-MX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effectLst/>
                          <a:latin typeface="+mn-lt"/>
                        </a:rPr>
                        <a:t>0.000</a:t>
                      </a:r>
                      <a:endParaRPr lang="es-MX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s-MX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effectLst/>
                          <a:latin typeface="+mn-lt"/>
                        </a:rPr>
                        <a:t> </a:t>
                      </a:r>
                      <a:endParaRPr lang="es-MX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101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K= 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effectLst/>
                          <a:latin typeface="+mn-lt"/>
                        </a:rPr>
                        <a:t>-0.089</a:t>
                      </a:r>
                      <a:endParaRPr lang="es-MX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effectLst/>
                          <a:latin typeface="+mn-lt"/>
                        </a:rPr>
                        <a:t>-0.089</a:t>
                      </a:r>
                      <a:endParaRPr lang="es-MX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0.089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0.089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0.000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+mn-lt"/>
                        </a:rPr>
                        <a:t>0.000</a:t>
                      </a:r>
                      <a:endParaRPr lang="es-MX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+mn-lt"/>
                        </a:rPr>
                        <a:t>0.000</a:t>
                      </a:r>
                      <a:endParaRPr lang="es-MX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effectLst/>
                          <a:latin typeface="+mn-lt"/>
                        </a:rPr>
                        <a:t>0.000</a:t>
                      </a:r>
                      <a:endParaRPr lang="es-MX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s-MX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AE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1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effectLst/>
                          <a:latin typeface="+mn-lt"/>
                        </a:rPr>
                        <a:t> </a:t>
                      </a:r>
                      <a:endParaRPr lang="es-MX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effectLst/>
                          <a:latin typeface="+mn-lt"/>
                        </a:rPr>
                        <a:t>0.000</a:t>
                      </a:r>
                      <a:endParaRPr lang="es-MX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effectLst/>
                          <a:latin typeface="+mn-lt"/>
                        </a:rPr>
                        <a:t>0.000</a:t>
                      </a:r>
                      <a:endParaRPr lang="es-MX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effectLst/>
                          <a:latin typeface="+mn-lt"/>
                        </a:rPr>
                        <a:t>0.000</a:t>
                      </a:r>
                      <a:endParaRPr lang="es-MX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0.000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0.000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0.000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+mn-lt"/>
                        </a:rPr>
                        <a:t>0.000</a:t>
                      </a:r>
                      <a:endParaRPr lang="es-MX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effectLst/>
                          <a:latin typeface="+mn-lt"/>
                        </a:rPr>
                        <a:t>0.000</a:t>
                      </a:r>
                      <a:endParaRPr lang="es-MX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s-MX" sz="1400" b="1" i="0" u="none" strike="noStrike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96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effectLst/>
                          <a:latin typeface="+mn-lt"/>
                        </a:rPr>
                        <a:t> </a:t>
                      </a:r>
                      <a:endParaRPr lang="es-MX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effectLst/>
                          <a:latin typeface="+mn-lt"/>
                        </a:rPr>
                        <a:t>0.000</a:t>
                      </a:r>
                      <a:endParaRPr lang="es-MX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effectLst/>
                          <a:latin typeface="+mn-lt"/>
                        </a:rPr>
                        <a:t>-0.250</a:t>
                      </a:r>
                      <a:endParaRPr lang="es-MX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effectLst/>
                          <a:latin typeface="+mn-lt"/>
                        </a:rPr>
                        <a:t>0.000</a:t>
                      </a:r>
                      <a:endParaRPr lang="es-MX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effectLst/>
                          <a:latin typeface="+mn-lt"/>
                        </a:rPr>
                        <a:t>0.000</a:t>
                      </a:r>
                      <a:endParaRPr lang="es-MX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effectLst/>
                          <a:latin typeface="+mn-lt"/>
                        </a:rPr>
                        <a:t>0.000</a:t>
                      </a:r>
                      <a:endParaRPr lang="es-MX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0.250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0.000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effectLst/>
                          <a:latin typeface="+mn-lt"/>
                        </a:rPr>
                        <a:t>0.000</a:t>
                      </a:r>
                      <a:endParaRPr lang="es-MX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s-MX" sz="1400" b="1" i="0" u="none" strike="noStrike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96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effectLst/>
                          <a:latin typeface="+mn-lt"/>
                        </a:rPr>
                        <a:t> </a:t>
                      </a:r>
                      <a:endParaRPr lang="es-MX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effectLst/>
                          <a:latin typeface="+mn-lt"/>
                        </a:rPr>
                        <a:t>-0.072</a:t>
                      </a:r>
                      <a:endParaRPr lang="es-MX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effectLst/>
                          <a:latin typeface="+mn-lt"/>
                        </a:rPr>
                        <a:t>0.096</a:t>
                      </a:r>
                      <a:endParaRPr lang="es-MX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effectLst/>
                          <a:latin typeface="+mn-lt"/>
                        </a:rPr>
                        <a:t>0.000</a:t>
                      </a:r>
                      <a:endParaRPr lang="es-MX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effectLst/>
                          <a:latin typeface="+mn-lt"/>
                        </a:rPr>
                        <a:t>0.000</a:t>
                      </a:r>
                      <a:endParaRPr lang="es-MX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effectLst/>
                          <a:latin typeface="+mn-lt"/>
                        </a:rPr>
                        <a:t>0.000</a:t>
                      </a:r>
                      <a:endParaRPr lang="es-MX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effectLst/>
                          <a:latin typeface="+mn-lt"/>
                        </a:rPr>
                        <a:t>0.000</a:t>
                      </a:r>
                      <a:endParaRPr lang="es-MX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0.072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-0.096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es-MX" sz="1400" b="1" i="0" u="none" strike="noStrike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96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effectLst/>
                          <a:latin typeface="+mn-lt"/>
                        </a:rPr>
                        <a:t> </a:t>
                      </a:r>
                      <a:endParaRPr lang="es-MX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effectLst/>
                          <a:latin typeface="+mn-lt"/>
                        </a:rPr>
                        <a:t>0.096</a:t>
                      </a:r>
                      <a:endParaRPr lang="es-MX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effectLst/>
                          <a:latin typeface="+mn-lt"/>
                        </a:rPr>
                        <a:t>-0.128</a:t>
                      </a:r>
                      <a:endParaRPr lang="es-MX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effectLst/>
                          <a:latin typeface="+mn-lt"/>
                        </a:rPr>
                        <a:t>0.000</a:t>
                      </a:r>
                      <a:endParaRPr lang="es-MX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effectLst/>
                          <a:latin typeface="+mn-lt"/>
                        </a:rPr>
                        <a:t>0.000</a:t>
                      </a:r>
                      <a:endParaRPr lang="es-MX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effectLst/>
                          <a:latin typeface="+mn-lt"/>
                        </a:rPr>
                        <a:t>0.000</a:t>
                      </a:r>
                      <a:endParaRPr lang="es-MX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+mn-lt"/>
                        </a:rPr>
                        <a:t>0.000</a:t>
                      </a:r>
                      <a:endParaRPr lang="es-MX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+mn-lt"/>
                        </a:rPr>
                        <a:t>-0.096</a:t>
                      </a:r>
                      <a:endParaRPr lang="es-MX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0.128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es-MX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Rectángulo 9"/>
          <p:cNvSpPr/>
          <p:nvPr/>
        </p:nvSpPr>
        <p:spPr>
          <a:xfrm>
            <a:off x="4031503" y="508958"/>
            <a:ext cx="4376454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MX" sz="2400" dirty="0">
                <a:solidFill>
                  <a:schemeClr val="tx1"/>
                </a:solidFill>
              </a:rPr>
              <a:t>Matriz de Rigidez de la Estructura</a:t>
            </a:r>
          </a:p>
        </p:txBody>
      </p:sp>
      <p:sp>
        <p:nvSpPr>
          <p:cNvPr id="16" name="41 Corchetes"/>
          <p:cNvSpPr/>
          <p:nvPr/>
        </p:nvSpPr>
        <p:spPr>
          <a:xfrm>
            <a:off x="4725726" y="2393143"/>
            <a:ext cx="5539440" cy="3142542"/>
          </a:xfrm>
          <a:prstGeom prst="bracketPair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CuadroTexto 19"/>
          <p:cNvSpPr txBox="1"/>
          <p:nvPr/>
        </p:nvSpPr>
        <p:spPr>
          <a:xfrm>
            <a:off x="4509703" y="24101"/>
            <a:ext cx="3516224" cy="307777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ARMADURA CON TRES MIEMBROS</a:t>
            </a:r>
          </a:p>
        </p:txBody>
      </p:sp>
      <p:graphicFrame>
        <p:nvGraphicFramePr>
          <p:cNvPr id="17" name="Objeto 16"/>
          <p:cNvGraphicFramePr>
            <a:graphicFrameLocks noChangeAspect="1"/>
          </p:cNvGraphicFramePr>
          <p:nvPr/>
        </p:nvGraphicFramePr>
        <p:xfrm>
          <a:off x="-1149009" y="1581341"/>
          <a:ext cx="7416824" cy="2671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7" name="AutoCAD Drawing" r:id="rId7" imgW="12934800" imgH="4657680" progId="AutoCAD.Drawing.20">
                  <p:embed/>
                </p:oleObj>
              </mc:Choice>
              <mc:Fallback>
                <p:oleObj name="AutoCAD Drawing" r:id="rId7" imgW="12934800" imgH="4657680" progId="AutoCAD.Drawing.20">
                  <p:embed/>
                  <p:pic>
                    <p:nvPicPr>
                      <p:cNvPr id="17" name="Objeto 1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-1149009" y="1581341"/>
                        <a:ext cx="7416824" cy="26712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Botón de acción: Inicio 17">
            <a:hlinkClick r:id="rId9" action="ppaction://hlinksldjump" highlightClick="1"/>
          </p:cNvPr>
          <p:cNvSpPr/>
          <p:nvPr/>
        </p:nvSpPr>
        <p:spPr>
          <a:xfrm>
            <a:off x="9840866" y="6036843"/>
            <a:ext cx="504056" cy="48515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6313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F54D2E2-4751-499B-BE8E-440F2C3DF017}" type="slidenum">
              <a:rPr lang="es-MX" smtClean="0"/>
              <a:pPr/>
              <a:t>37</a:t>
            </a:fld>
            <a:r>
              <a:rPr lang="es-MX" dirty="0"/>
              <a:t>/41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/>
        </p:nvGraphicFramePr>
        <p:xfrm>
          <a:off x="4919196" y="1988840"/>
          <a:ext cx="7030355" cy="325934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97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0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34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03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69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34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4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033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1349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448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8602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9846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4820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6529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316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3119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s-MX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s-MX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s-MX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s-MX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s-MX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s-MX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es-MX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es-MX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+mn-lt"/>
                        </a:rPr>
                        <a:t> </a:t>
                      </a:r>
                      <a:endParaRPr lang="es-MX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49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-500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0.161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-0.007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-0.089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-0.089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0.000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0.000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-0.072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0.096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s-MX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D1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27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0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-0.007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0.467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+mn-lt"/>
                        </a:rPr>
                        <a:t>-0.089</a:t>
                      </a:r>
                      <a:endParaRPr lang="es-MX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+mn-lt"/>
                        </a:rPr>
                        <a:t>-0.089</a:t>
                      </a:r>
                      <a:endParaRPr lang="es-MX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+mn-lt"/>
                        </a:rPr>
                        <a:t>0.000</a:t>
                      </a:r>
                      <a:endParaRPr lang="es-MX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+mn-lt"/>
                        </a:rPr>
                        <a:t>-0.250</a:t>
                      </a:r>
                      <a:endParaRPr lang="es-MX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+mn-lt"/>
                        </a:rPr>
                        <a:t>0.096</a:t>
                      </a:r>
                      <a:endParaRPr lang="es-MX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+mn-lt"/>
                        </a:rPr>
                        <a:t>-0.128</a:t>
                      </a:r>
                      <a:endParaRPr lang="es-MX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s-MX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D2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49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effectLst/>
                          <a:latin typeface="+mn-lt"/>
                        </a:rPr>
                        <a:t>Q3</a:t>
                      </a:r>
                      <a:endParaRPr lang="es-MX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-0.089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-0.089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0.089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+mn-lt"/>
                        </a:rPr>
                        <a:t>0.089</a:t>
                      </a:r>
                      <a:endParaRPr lang="es-MX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+mn-lt"/>
                        </a:rPr>
                        <a:t>0.000</a:t>
                      </a:r>
                      <a:endParaRPr lang="es-MX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+mn-lt"/>
                        </a:rPr>
                        <a:t>0.000</a:t>
                      </a:r>
                      <a:endParaRPr lang="es-MX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+mn-lt"/>
                        </a:rPr>
                        <a:t>0.000</a:t>
                      </a:r>
                      <a:endParaRPr lang="es-MX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0.000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s-MX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effectLst/>
                          <a:latin typeface="+mn-lt"/>
                        </a:rPr>
                        <a:t> </a:t>
                      </a:r>
                      <a:endParaRPr lang="es-MX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effectLst/>
                          <a:latin typeface="+mn-lt"/>
                        </a:rPr>
                        <a:t>0</a:t>
                      </a:r>
                      <a:endParaRPr lang="es-MX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903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Q4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=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-0.089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+mn-lt"/>
                        </a:rPr>
                        <a:t>-0.089</a:t>
                      </a:r>
                      <a:endParaRPr lang="es-MX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0.089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0.089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+mn-lt"/>
                        </a:rPr>
                        <a:t>0.000</a:t>
                      </a:r>
                      <a:endParaRPr lang="es-MX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+mn-lt"/>
                        </a:rPr>
                        <a:t>0.000</a:t>
                      </a:r>
                      <a:endParaRPr lang="es-MX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+mn-lt"/>
                        </a:rPr>
                        <a:t>0.000</a:t>
                      </a:r>
                      <a:endParaRPr lang="es-MX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0.000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s-MX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effectLst/>
                          <a:latin typeface="+mn-lt"/>
                        </a:rPr>
                        <a:t>AE</a:t>
                      </a:r>
                      <a:endParaRPr lang="es-MX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effectLst/>
                          <a:latin typeface="+mn-lt"/>
                        </a:rPr>
                        <a:t>+</a:t>
                      </a:r>
                      <a:endParaRPr lang="es-MX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effectLst/>
                          <a:latin typeface="+mn-lt"/>
                        </a:rPr>
                        <a:t>0</a:t>
                      </a:r>
                      <a:endParaRPr lang="es-MX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665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Q5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0.000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+mn-lt"/>
                        </a:rPr>
                        <a:t>0.000</a:t>
                      </a:r>
                      <a:endParaRPr lang="es-MX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+mn-lt"/>
                        </a:rPr>
                        <a:t>0.000</a:t>
                      </a:r>
                      <a:endParaRPr lang="es-MX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0.000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0.000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+mn-lt"/>
                        </a:rPr>
                        <a:t>0.000</a:t>
                      </a:r>
                      <a:endParaRPr lang="es-MX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+mn-lt"/>
                        </a:rPr>
                        <a:t>0.000</a:t>
                      </a:r>
                      <a:endParaRPr lang="es-MX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+mn-lt"/>
                        </a:rPr>
                        <a:t>0.000</a:t>
                      </a:r>
                      <a:endParaRPr lang="es-MX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s-MX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effectLst/>
                          <a:latin typeface="+mn-lt"/>
                        </a:rPr>
                        <a:t> </a:t>
                      </a:r>
                      <a:endParaRPr lang="es-MX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effectLst/>
                          <a:latin typeface="+mn-lt"/>
                        </a:rPr>
                        <a:t>0</a:t>
                      </a:r>
                      <a:endParaRPr lang="es-MX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749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Q6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+mn-lt"/>
                        </a:rPr>
                        <a:t>0.000</a:t>
                      </a:r>
                      <a:endParaRPr lang="es-MX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+mn-lt"/>
                        </a:rPr>
                        <a:t>-0.250</a:t>
                      </a:r>
                      <a:endParaRPr lang="es-MX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+mn-lt"/>
                        </a:rPr>
                        <a:t>0.000</a:t>
                      </a:r>
                      <a:endParaRPr lang="es-MX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+mn-lt"/>
                        </a:rPr>
                        <a:t>0.000</a:t>
                      </a:r>
                      <a:endParaRPr lang="es-MX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0.000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0.250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0.000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+mn-lt"/>
                        </a:rPr>
                        <a:t>0.000</a:t>
                      </a:r>
                      <a:endParaRPr lang="es-MX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s-MX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effectLst/>
                          <a:latin typeface="+mn-lt"/>
                        </a:rPr>
                        <a:t>0</a:t>
                      </a:r>
                      <a:endParaRPr lang="es-MX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749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Q7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+mn-lt"/>
                        </a:rPr>
                        <a:t>-0.072</a:t>
                      </a:r>
                      <a:endParaRPr lang="es-MX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0.096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+mn-lt"/>
                        </a:rPr>
                        <a:t>0.000</a:t>
                      </a:r>
                      <a:endParaRPr lang="es-MX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+mn-lt"/>
                        </a:rPr>
                        <a:t>0.000</a:t>
                      </a:r>
                      <a:endParaRPr lang="es-MX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+mn-lt"/>
                        </a:rPr>
                        <a:t>0.000</a:t>
                      </a:r>
                      <a:endParaRPr lang="es-MX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0.000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0.072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-0.096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es-MX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effectLst/>
                          <a:latin typeface="+mn-lt"/>
                        </a:rPr>
                        <a:t>0</a:t>
                      </a:r>
                      <a:endParaRPr lang="es-MX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749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Q8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0.096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-0.128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0.000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0.000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0.000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0.000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-0.096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0.128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es-MX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0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/>
        </p:nvGraphicFramePr>
        <p:xfrm>
          <a:off x="711200" y="4246345"/>
          <a:ext cx="1104900" cy="133731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150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98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0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0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 dirty="0" err="1">
                          <a:effectLst/>
                          <a:latin typeface="+mn-lt"/>
                        </a:rPr>
                        <a:t>Dk</a:t>
                      </a:r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=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0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0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MX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0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MX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0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/>
        </p:nvGraphicFramePr>
        <p:xfrm>
          <a:off x="2674682" y="4682871"/>
          <a:ext cx="1100386" cy="44577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493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1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 dirty="0" err="1">
                          <a:effectLst/>
                          <a:latin typeface="+mn-lt"/>
                        </a:rPr>
                        <a:t>Qk</a:t>
                      </a:r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 =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-500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469">
                <a:tc>
                  <a:txBody>
                    <a:bodyPr/>
                    <a:lstStyle/>
                    <a:p>
                      <a:pPr algn="l" fontAlgn="b"/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0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2240614" y="5557395"/>
            <a:ext cx="2304256" cy="369332"/>
          </a:xfrm>
          <a:prstGeom prst="rect">
            <a:avLst/>
          </a:prstGeom>
          <a:solidFill>
            <a:srgbClr val="F8EA8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Q = K D   </a:t>
            </a:r>
            <a:r>
              <a:rPr lang="es-MX" sz="1400" dirty="0"/>
              <a:t> [14-14]</a:t>
            </a:r>
          </a:p>
        </p:txBody>
      </p:sp>
      <p:sp>
        <p:nvSpPr>
          <p:cNvPr id="11" name="9 Marcador de pie de página"/>
          <p:cNvSpPr txBox="1">
            <a:spLocks/>
          </p:cNvSpPr>
          <p:nvPr/>
        </p:nvSpPr>
        <p:spPr>
          <a:xfrm>
            <a:off x="4197124" y="6434435"/>
            <a:ext cx="4032448" cy="23200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defPPr>
              <a:defRPr lang="es-MX"/>
            </a:defPPr>
            <a:lvl1pPr marL="0" algn="r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>
                <a:solidFill>
                  <a:schemeClr val="tx1"/>
                </a:solidFill>
              </a:rPr>
              <a:t>M.C. ANTONIO DANIEL MARTINEZ DIBENE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2" name="9 Marcador de pie de página"/>
          <p:cNvSpPr txBox="1">
            <a:spLocks/>
          </p:cNvSpPr>
          <p:nvPr/>
        </p:nvSpPr>
        <p:spPr>
          <a:xfrm>
            <a:off x="4197124" y="6434435"/>
            <a:ext cx="4032448" cy="23200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defPPr>
              <a:defRPr lang="es-MX"/>
            </a:defPPr>
            <a:lvl1pPr marL="0" algn="r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>
                <a:solidFill>
                  <a:schemeClr val="tx1"/>
                </a:solidFill>
              </a:rPr>
              <a:t>M.C. ANTONIO DANIEL MARTINEZ DIBENE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13" name="Picture 2" descr="http://www.itlp.edu.mx/carreras/carreras.files/civi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8275" y="58992"/>
            <a:ext cx="1294617" cy="983682"/>
          </a:xfrm>
          <a:prstGeom prst="rect">
            <a:avLst/>
          </a:prstGeom>
          <a:noFill/>
        </p:spPr>
      </p:pic>
      <p:pic>
        <p:nvPicPr>
          <p:cNvPr id="14" name="Picture 2" descr="C:\Users\TYSON\Documents\a Obras varias\A TRABAJOS 2013\7.- JULIO\Albercas\8.- Alberca Familiar 2\PDF\MD LOG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6" y="184050"/>
            <a:ext cx="1647589" cy="85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12 Imagen" descr="logotec-new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275" y="5733256"/>
            <a:ext cx="1231276" cy="890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5 Imagen" descr="lobos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87" y="5733256"/>
            <a:ext cx="1192385" cy="1002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ángulo 16"/>
          <p:cNvSpPr/>
          <p:nvPr/>
        </p:nvSpPr>
        <p:spPr>
          <a:xfrm>
            <a:off x="4000040" y="550231"/>
            <a:ext cx="4047903" cy="49244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MX" sz="2600" dirty="0">
                <a:solidFill>
                  <a:schemeClr val="tx1"/>
                </a:solidFill>
              </a:rPr>
              <a:t>Aplicando la ecuación 14-14</a:t>
            </a:r>
          </a:p>
        </p:txBody>
      </p:sp>
      <p:sp>
        <p:nvSpPr>
          <p:cNvPr id="18" name="41 Corchetes"/>
          <p:cNvSpPr/>
          <p:nvPr/>
        </p:nvSpPr>
        <p:spPr>
          <a:xfrm>
            <a:off x="4928430" y="2272355"/>
            <a:ext cx="486230" cy="3025717"/>
          </a:xfrm>
          <a:prstGeom prst="bracketPair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41 Corchetes"/>
          <p:cNvSpPr/>
          <p:nvPr/>
        </p:nvSpPr>
        <p:spPr>
          <a:xfrm>
            <a:off x="5658197" y="2262208"/>
            <a:ext cx="4775919" cy="3110141"/>
          </a:xfrm>
          <a:prstGeom prst="bracketPair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41 Corchetes"/>
          <p:cNvSpPr/>
          <p:nvPr/>
        </p:nvSpPr>
        <p:spPr>
          <a:xfrm>
            <a:off x="11544392" y="2262208"/>
            <a:ext cx="486230" cy="3025717"/>
          </a:xfrm>
          <a:prstGeom prst="bracketPair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41 Corchetes"/>
          <p:cNvSpPr/>
          <p:nvPr/>
        </p:nvSpPr>
        <p:spPr>
          <a:xfrm>
            <a:off x="1291137" y="4199969"/>
            <a:ext cx="449721" cy="1365883"/>
          </a:xfrm>
          <a:prstGeom prst="bracketPair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41 Corchetes"/>
          <p:cNvSpPr/>
          <p:nvPr/>
        </p:nvSpPr>
        <p:spPr>
          <a:xfrm>
            <a:off x="3346643" y="4600170"/>
            <a:ext cx="534068" cy="528471"/>
          </a:xfrm>
          <a:prstGeom prst="bracketPair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CuadroTexto 5"/>
          <p:cNvSpPr txBox="1"/>
          <p:nvPr/>
        </p:nvSpPr>
        <p:spPr>
          <a:xfrm>
            <a:off x="2410853" y="3949417"/>
            <a:ext cx="22037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tx1"/>
                </a:solidFill>
              </a:rPr>
              <a:t>Elementos conocidos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4509703" y="24101"/>
            <a:ext cx="3516224" cy="307777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ARMADURA CON TRES MIEMBROS</a:t>
            </a:r>
          </a:p>
        </p:txBody>
      </p:sp>
      <p:graphicFrame>
        <p:nvGraphicFramePr>
          <p:cNvPr id="23" name="Objeto 22"/>
          <p:cNvGraphicFramePr>
            <a:graphicFrameLocks noChangeAspect="1"/>
          </p:cNvGraphicFramePr>
          <p:nvPr/>
        </p:nvGraphicFramePr>
        <p:xfrm>
          <a:off x="-1063327" y="1566859"/>
          <a:ext cx="6645954" cy="2393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1" name="AutoCAD Drawing" r:id="rId7" imgW="12934800" imgH="4657680" progId="AutoCAD.Drawing.20">
                  <p:embed/>
                </p:oleObj>
              </mc:Choice>
              <mc:Fallback>
                <p:oleObj name="AutoCAD Drawing" r:id="rId7" imgW="12934800" imgH="4657680" progId="AutoCAD.Drawing.20">
                  <p:embed/>
                  <p:pic>
                    <p:nvPicPr>
                      <p:cNvPr id="23" name="Objeto 2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-1063327" y="1566859"/>
                        <a:ext cx="6645954" cy="23935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Botón de acción: Inicio 25">
            <a:hlinkClick r:id="rId9" action="ppaction://hlinksldjump" highlightClick="1"/>
          </p:cNvPr>
          <p:cNvSpPr/>
          <p:nvPr/>
        </p:nvSpPr>
        <p:spPr>
          <a:xfrm>
            <a:off x="9696400" y="6142515"/>
            <a:ext cx="504056" cy="48515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7177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F54D2E2-4751-499B-BE8E-440F2C3DF017}" type="slidenum">
              <a:rPr lang="es-MX" smtClean="0"/>
              <a:pPr/>
              <a:t>38</a:t>
            </a:fld>
            <a:r>
              <a:rPr lang="es-MX" dirty="0"/>
              <a:t>/41</a:t>
            </a:r>
          </a:p>
        </p:txBody>
      </p:sp>
      <p:sp>
        <p:nvSpPr>
          <p:cNvPr id="6" name="Rectángulo 5"/>
          <p:cNvSpPr/>
          <p:nvPr/>
        </p:nvSpPr>
        <p:spPr>
          <a:xfrm>
            <a:off x="868779" y="2060848"/>
            <a:ext cx="4177178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MX" dirty="0">
                <a:solidFill>
                  <a:srgbClr val="000000"/>
                </a:solidFill>
              </a:rPr>
              <a:t>SISTEMA DE ECUACIONES PARA OBTENER DESPLAZAMIENTOS</a:t>
            </a:r>
            <a:r>
              <a:rPr lang="es-MX" dirty="0"/>
              <a:t> </a:t>
            </a:r>
          </a:p>
        </p:txBody>
      </p:sp>
      <p:graphicFrame>
        <p:nvGraphicFramePr>
          <p:cNvPr id="8" name="Tabla 7"/>
          <p:cNvGraphicFramePr>
            <a:graphicFrameLocks noGrp="1"/>
          </p:cNvGraphicFramePr>
          <p:nvPr/>
        </p:nvGraphicFramePr>
        <p:xfrm>
          <a:off x="1202435" y="3053198"/>
          <a:ext cx="3080544" cy="79208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16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61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14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07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61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04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</a:rPr>
                        <a:t>0.161D1</a:t>
                      </a:r>
                      <a:endParaRPr lang="es-MX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</a:rPr>
                        <a:t>+</a:t>
                      </a:r>
                      <a:endParaRPr lang="es-MX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</a:rPr>
                        <a:t>-0.007D2</a:t>
                      </a:r>
                      <a:endParaRPr lang="es-MX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=</a:t>
                      </a:r>
                      <a:endParaRPr lang="es-MX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-500</a:t>
                      </a:r>
                      <a:endParaRPr lang="es-MX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</a:rPr>
                        <a:t>-0.007D1</a:t>
                      </a:r>
                      <a:endParaRPr lang="es-MX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+</a:t>
                      </a:r>
                      <a:endParaRPr lang="es-MX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</a:rPr>
                        <a:t>0.467D2</a:t>
                      </a:r>
                      <a:endParaRPr lang="es-MX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=</a:t>
                      </a:r>
                      <a:endParaRPr lang="es-MX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</a:rPr>
                        <a:t>0</a:t>
                      </a:r>
                      <a:endParaRPr lang="es-MX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Rectángulo 8"/>
          <p:cNvSpPr/>
          <p:nvPr/>
        </p:nvSpPr>
        <p:spPr>
          <a:xfrm>
            <a:off x="855916" y="4221088"/>
            <a:ext cx="4134465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MX" dirty="0">
                <a:solidFill>
                  <a:srgbClr val="000000"/>
                </a:solidFill>
              </a:rPr>
              <a:t>SOLUCION DEL SISTEMA DE ECUACIONES</a:t>
            </a:r>
            <a:r>
              <a:rPr lang="es-MX" dirty="0"/>
              <a:t> </a:t>
            </a:r>
          </a:p>
        </p:txBody>
      </p:sp>
      <p:graphicFrame>
        <p:nvGraphicFramePr>
          <p:cNvPr id="11" name="Tabla 10"/>
          <p:cNvGraphicFramePr>
            <a:graphicFrameLocks noGrp="1"/>
          </p:cNvGraphicFramePr>
          <p:nvPr/>
        </p:nvGraphicFramePr>
        <p:xfrm>
          <a:off x="1892080" y="4808256"/>
          <a:ext cx="2964119" cy="70716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3473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6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358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u="none" strike="noStrike" dirty="0">
                          <a:effectLst/>
                        </a:rPr>
                        <a:t>D1=</a:t>
                      </a:r>
                      <a:endParaRPr lang="es-MX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u="none" strike="noStrike" dirty="0">
                          <a:effectLst/>
                        </a:rPr>
                        <a:t>-0.001915933</a:t>
                      </a:r>
                      <a:endParaRPr lang="es-MX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58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u="none" strike="noStrike" dirty="0">
                          <a:effectLst/>
                        </a:rPr>
                        <a:t>D2=</a:t>
                      </a:r>
                      <a:endParaRPr lang="es-MX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u="none" strike="noStrike" dirty="0">
                          <a:effectLst/>
                        </a:rPr>
                        <a:t>-2.99251E-05</a:t>
                      </a:r>
                      <a:endParaRPr lang="es-MX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97124" y="6434435"/>
            <a:ext cx="4032448" cy="23200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M.C. ANTONIO DANIEL MARTINEZ DIBENE</a:t>
            </a:r>
          </a:p>
        </p:txBody>
      </p:sp>
      <p:pic>
        <p:nvPicPr>
          <p:cNvPr id="16" name="Picture 2" descr="http://www.itlp.edu.mx/carreras/carreras.files/civi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8275" y="58992"/>
            <a:ext cx="1294617" cy="983682"/>
          </a:xfrm>
          <a:prstGeom prst="rect">
            <a:avLst/>
          </a:prstGeom>
          <a:noFill/>
        </p:spPr>
      </p:pic>
      <p:pic>
        <p:nvPicPr>
          <p:cNvPr id="17" name="Picture 2" descr="C:\Users\TYSON\Documents\a Obras varias\A TRABAJOS 2013\7.- JULIO\Albercas\8.- Alberca Familiar 2\PDF\MD LOG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6" y="184050"/>
            <a:ext cx="1647589" cy="85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12 Imagen" descr="logotec-new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275" y="5733256"/>
            <a:ext cx="1231276" cy="890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5 Imagen" descr="lobos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87" y="5733256"/>
            <a:ext cx="1192385" cy="1002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ángulo 21"/>
          <p:cNvSpPr/>
          <p:nvPr/>
        </p:nvSpPr>
        <p:spPr>
          <a:xfrm>
            <a:off x="4291146" y="464354"/>
            <a:ext cx="3465692" cy="49244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MX" sz="2600" dirty="0">
                <a:solidFill>
                  <a:schemeClr val="tx1"/>
                </a:solidFill>
              </a:rPr>
              <a:t>Obtención de Resultados</a:t>
            </a:r>
          </a:p>
        </p:txBody>
      </p:sp>
      <p:graphicFrame>
        <p:nvGraphicFramePr>
          <p:cNvPr id="25" name="Objeto 24"/>
          <p:cNvGraphicFramePr>
            <a:graphicFrameLocks noChangeAspect="1"/>
          </p:cNvGraphicFramePr>
          <p:nvPr/>
        </p:nvGraphicFramePr>
        <p:xfrm>
          <a:off x="3519354" y="1657837"/>
          <a:ext cx="10581702" cy="39895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5" name="AutoCAD Drawing" r:id="rId7" imgW="11773080" imgH="4438800" progId="AutoCAD.Drawing.18">
                  <p:embed/>
                </p:oleObj>
              </mc:Choice>
              <mc:Fallback>
                <p:oleObj name="AutoCAD Drawing" r:id="rId7" imgW="11773080" imgH="4438800" progId="AutoCAD.Drawing.18">
                  <p:embed/>
                  <p:pic>
                    <p:nvPicPr>
                      <p:cNvPr id="25" name="Objeto 2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519354" y="1657837"/>
                        <a:ext cx="10581702" cy="39895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Botón de acción: Inicio 20">
            <a:hlinkClick r:id="rId9" action="ppaction://hlinksldjump" highlightClick="1"/>
          </p:cNvPr>
          <p:cNvSpPr/>
          <p:nvPr/>
        </p:nvSpPr>
        <p:spPr>
          <a:xfrm>
            <a:off x="9840866" y="6021288"/>
            <a:ext cx="503606" cy="500710"/>
          </a:xfrm>
          <a:prstGeom prst="actionButtonHo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9897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F54D2E2-4751-499B-BE8E-440F2C3DF017}" type="slidenum">
              <a:rPr lang="es-MX" smtClean="0"/>
              <a:pPr/>
              <a:t>39</a:t>
            </a:fld>
            <a:r>
              <a:rPr lang="es-MX" dirty="0"/>
              <a:t>/41</a:t>
            </a:r>
          </a:p>
        </p:txBody>
      </p:sp>
      <p:sp>
        <p:nvSpPr>
          <p:cNvPr id="9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97124" y="6434435"/>
            <a:ext cx="4032448" cy="23200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M.C. ANTONIO DANIEL MARTINEZ DIBENE</a:t>
            </a:r>
          </a:p>
        </p:txBody>
      </p:sp>
      <p:pic>
        <p:nvPicPr>
          <p:cNvPr id="10" name="Picture 2" descr="http://www.itlp.edu.mx/carreras/carreras.files/civi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8275" y="58992"/>
            <a:ext cx="1294617" cy="983682"/>
          </a:xfrm>
          <a:prstGeom prst="rect">
            <a:avLst/>
          </a:prstGeom>
          <a:noFill/>
        </p:spPr>
      </p:pic>
      <p:pic>
        <p:nvPicPr>
          <p:cNvPr id="11" name="Picture 2" descr="C:\Users\TYSON\Documents\a Obras varias\A TRABAJOS 2013\7.- JULIO\Albercas\8.- Alberca Familiar 2\PDF\MD LOG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6" y="184050"/>
            <a:ext cx="1647589" cy="85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2 Imagen" descr="logotec-new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275" y="5733256"/>
            <a:ext cx="1231276" cy="890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5 Imagen" descr="lobos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87" y="5733256"/>
            <a:ext cx="1192385" cy="1002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4943872" y="351752"/>
            <a:ext cx="1946367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x-none" sz="2800" dirty="0">
                <a:solidFill>
                  <a:schemeClr val="tx1"/>
                </a:solidFill>
              </a:rPr>
              <a:t>Conclusiones</a:t>
            </a:r>
          </a:p>
        </p:txBody>
      </p:sp>
      <p:sp>
        <p:nvSpPr>
          <p:cNvPr id="14" name="Botón de acción: Inicio 13">
            <a:hlinkClick r:id="rId6" action="ppaction://hlinksldjump" highlightClick="1"/>
          </p:cNvPr>
          <p:cNvSpPr/>
          <p:nvPr/>
        </p:nvSpPr>
        <p:spPr>
          <a:xfrm>
            <a:off x="9840866" y="6021288"/>
            <a:ext cx="503606" cy="500710"/>
          </a:xfrm>
          <a:prstGeom prst="actionButtonHo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CuadroTexto 5"/>
          <p:cNvSpPr txBox="1"/>
          <p:nvPr/>
        </p:nvSpPr>
        <p:spPr>
          <a:xfrm>
            <a:off x="1721185" y="2060848"/>
            <a:ext cx="9009854" cy="31393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tx1"/>
                </a:solidFill>
              </a:rPr>
              <a:t>Resolver armaduras por el método de rigideces resulta práctico, sin dejar a un lado que para ello se deben de realizar los cálculos de manera muy ordenada. </a:t>
            </a:r>
          </a:p>
          <a:p>
            <a:r>
              <a:rPr lang="es-MX" dirty="0">
                <a:solidFill>
                  <a:schemeClr val="tx1"/>
                </a:solidFill>
              </a:rPr>
              <a:t>Un factor importante para empezar a trabajar con una estructura utilizando este sistema, es cuando se comienza a etiquetar cada uno de los elementos de esta misma (nodos, barras o miembros, dirección del cálculo, etc.) esto hace posible la solución del sistema utilizando la matriz de la estructura ensamblada conforme se propuso.</a:t>
            </a:r>
          </a:p>
          <a:p>
            <a:r>
              <a:rPr lang="es-MX" dirty="0">
                <a:solidFill>
                  <a:schemeClr val="tx1"/>
                </a:solidFill>
              </a:rPr>
              <a:t>Dentro del desarrollo de dicho método se debe contar con conocimiento previo, en este caso y muy importante las operaciones con matrices, ya que cada miembro del sistema en análisis debe contar con su matriz y con ello sumar dichas matrices para obtener lo que conocemos como “Matriz ensamblada de la estructura”. 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39270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0" y="1337783"/>
            <a:ext cx="711200" cy="244476"/>
          </a:xfrm>
        </p:spPr>
        <p:txBody>
          <a:bodyPr>
            <a:normAutofit fontScale="85000" lnSpcReduction="20000"/>
          </a:bodyPr>
          <a:lstStyle/>
          <a:p>
            <a:fld id="{2F54D2E2-4751-499B-BE8E-440F2C3DF017}" type="slidenum">
              <a:rPr lang="es-MX" smtClean="0"/>
              <a:pPr/>
              <a:t>4</a:t>
            </a:fld>
            <a:r>
              <a:rPr lang="es-MX" dirty="0"/>
              <a:t>/41</a:t>
            </a:r>
          </a:p>
          <a:p>
            <a:endParaRPr lang="es-MX" dirty="0"/>
          </a:p>
        </p:txBody>
      </p:sp>
      <p:sp>
        <p:nvSpPr>
          <p:cNvPr id="7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97124" y="6434435"/>
            <a:ext cx="4032448" cy="23200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M.C. ANTONIO DANIEL MARTINEZ DIBENE</a:t>
            </a:r>
          </a:p>
        </p:txBody>
      </p:sp>
      <p:pic>
        <p:nvPicPr>
          <p:cNvPr id="9" name="Picture 2" descr="http://www.itlp.edu.mx/carreras/carreras.files/civi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8275" y="58992"/>
            <a:ext cx="1294617" cy="983682"/>
          </a:xfrm>
          <a:prstGeom prst="rect">
            <a:avLst/>
          </a:prstGeom>
          <a:noFill/>
        </p:spPr>
      </p:pic>
      <p:pic>
        <p:nvPicPr>
          <p:cNvPr id="10" name="Picture 2" descr="C:\Users\TYSON\Documents\a Obras varias\A TRABAJOS 2013\7.- JULIO\Albercas\8.- Alberca Familiar 2\PDF\MD LOG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6" y="184050"/>
            <a:ext cx="1647589" cy="85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12 Imagen" descr="logotec-new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275" y="5733256"/>
            <a:ext cx="1231276" cy="890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5 Imagen" descr="lobos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87" y="5733256"/>
            <a:ext cx="1192385" cy="1002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4 CuadroTexto"/>
          <p:cNvSpPr txBox="1"/>
          <p:nvPr/>
        </p:nvSpPr>
        <p:spPr>
          <a:xfrm>
            <a:off x="3761719" y="494851"/>
            <a:ext cx="5124288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MX" sz="2800" dirty="0">
                <a:solidFill>
                  <a:schemeClr val="tx1"/>
                </a:solidFill>
                <a:latin typeface="+mj-lt"/>
              </a:rPr>
              <a:t>Matriz de Rigidez del Miembro 1</a:t>
            </a:r>
            <a:r>
              <a:rPr lang="es-MX" sz="2000" dirty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sp>
        <p:nvSpPr>
          <p:cNvPr id="14" name="56 CuadroTexto"/>
          <p:cNvSpPr txBox="1"/>
          <p:nvPr/>
        </p:nvSpPr>
        <p:spPr>
          <a:xfrm>
            <a:off x="8674346" y="1582259"/>
            <a:ext cx="3859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En base al diagrama de ejes coordenados se tiene. </a:t>
            </a:r>
          </a:p>
        </p:txBody>
      </p:sp>
      <p:cxnSp>
        <p:nvCxnSpPr>
          <p:cNvPr id="15" name="2058 Conector recto de flecha"/>
          <p:cNvCxnSpPr/>
          <p:nvPr/>
        </p:nvCxnSpPr>
        <p:spPr>
          <a:xfrm flipV="1">
            <a:off x="8422179" y="2344252"/>
            <a:ext cx="0" cy="19127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62 Conector recto de flecha"/>
          <p:cNvCxnSpPr/>
          <p:nvPr/>
        </p:nvCxnSpPr>
        <p:spPr>
          <a:xfrm>
            <a:off x="8228533" y="3497216"/>
            <a:ext cx="2010793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65 CuadroTexto"/>
          <p:cNvSpPr txBox="1"/>
          <p:nvPr/>
        </p:nvSpPr>
        <p:spPr>
          <a:xfrm>
            <a:off x="8275344" y="2064243"/>
            <a:ext cx="293670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MX" sz="1400" b="1" dirty="0">
                <a:latin typeface="Comic Sans MS" panose="030F0702030302020204" pitchFamily="66" charset="0"/>
              </a:rPr>
              <a:t>y</a:t>
            </a:r>
          </a:p>
        </p:txBody>
      </p:sp>
      <p:sp>
        <p:nvSpPr>
          <p:cNvPr id="18" name="67 CuadroTexto"/>
          <p:cNvSpPr txBox="1"/>
          <p:nvPr/>
        </p:nvSpPr>
        <p:spPr>
          <a:xfrm>
            <a:off x="10201851" y="3343604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x</a:t>
            </a:r>
          </a:p>
        </p:txBody>
      </p:sp>
      <p:cxnSp>
        <p:nvCxnSpPr>
          <p:cNvPr id="19" name="68 Conector recto de flecha"/>
          <p:cNvCxnSpPr/>
          <p:nvPr/>
        </p:nvCxnSpPr>
        <p:spPr>
          <a:xfrm flipV="1">
            <a:off x="8446219" y="2656834"/>
            <a:ext cx="1073027" cy="84038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69 Conector recto de flecha"/>
          <p:cNvCxnSpPr/>
          <p:nvPr/>
        </p:nvCxnSpPr>
        <p:spPr>
          <a:xfrm>
            <a:off x="8449697" y="3497218"/>
            <a:ext cx="942863" cy="93839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75 CuadroTexto"/>
          <p:cNvSpPr txBox="1"/>
          <p:nvPr/>
        </p:nvSpPr>
        <p:spPr>
          <a:xfrm>
            <a:off x="9439970" y="2399710"/>
            <a:ext cx="375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Y”</a:t>
            </a:r>
          </a:p>
        </p:txBody>
      </p:sp>
      <p:sp>
        <p:nvSpPr>
          <p:cNvPr id="22" name="77 CuadroTexto"/>
          <p:cNvSpPr txBox="1"/>
          <p:nvPr/>
        </p:nvSpPr>
        <p:spPr>
          <a:xfrm>
            <a:off x="9350594" y="4127840"/>
            <a:ext cx="360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x”</a:t>
            </a:r>
          </a:p>
        </p:txBody>
      </p:sp>
      <p:sp>
        <p:nvSpPr>
          <p:cNvPr id="23" name="2069 Arco"/>
          <p:cNvSpPr/>
          <p:nvPr/>
        </p:nvSpPr>
        <p:spPr>
          <a:xfrm rot="1402743">
            <a:off x="8530528" y="3062355"/>
            <a:ext cx="658687" cy="658849"/>
          </a:xfrm>
          <a:prstGeom prst="arc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81 CuadroTexto"/>
          <p:cNvSpPr txBox="1"/>
          <p:nvPr/>
        </p:nvSpPr>
        <p:spPr>
          <a:xfrm>
            <a:off x="9143933" y="3006434"/>
            <a:ext cx="4603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>
                <a:solidFill>
                  <a:srgbClr val="00B050"/>
                </a:solidFill>
                <a:latin typeface="Comic Sans MS" panose="030F0702030302020204" pitchFamily="66" charset="0"/>
              </a:rPr>
              <a:t>45</a:t>
            </a:r>
            <a:r>
              <a:rPr lang="es-MX" sz="1400" dirty="0">
                <a:solidFill>
                  <a:srgbClr val="00B050"/>
                </a:solidFill>
              </a:rPr>
              <a:t>º</a:t>
            </a:r>
          </a:p>
        </p:txBody>
      </p:sp>
      <p:sp>
        <p:nvSpPr>
          <p:cNvPr id="25" name="82 CuadroTexto"/>
          <p:cNvSpPr txBox="1"/>
          <p:nvPr/>
        </p:nvSpPr>
        <p:spPr>
          <a:xfrm>
            <a:off x="9164418" y="3641233"/>
            <a:ext cx="4603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>
                <a:solidFill>
                  <a:srgbClr val="00B050"/>
                </a:solidFill>
                <a:latin typeface="Comic Sans MS" panose="030F0702030302020204" pitchFamily="66" charset="0"/>
              </a:rPr>
              <a:t>45</a:t>
            </a:r>
            <a:r>
              <a:rPr lang="es-MX" sz="1400" dirty="0">
                <a:solidFill>
                  <a:srgbClr val="00B050"/>
                </a:solidFill>
              </a:rPr>
              <a:t>º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42 CuadroTexto"/>
              <p:cNvSpPr txBox="1"/>
              <p:nvPr/>
            </p:nvSpPr>
            <p:spPr>
              <a:xfrm>
                <a:off x="8386427" y="3855796"/>
                <a:ext cx="50526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1400" i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  <m:r>
                        <m:rPr>
                          <m:sty m:val="p"/>
                        </m:rPr>
                        <a:rPr lang="es-MX" sz="140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x</m:t>
                      </m:r>
                      <m:r>
                        <a:rPr lang="es-MX" sz="140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"</m:t>
                      </m:r>
                    </m:oMath>
                  </m:oMathPara>
                </a14:m>
                <a:endParaRPr lang="es-MX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6" name="4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6427" y="3855796"/>
                <a:ext cx="505267" cy="30777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80 Arco"/>
          <p:cNvSpPr/>
          <p:nvPr/>
        </p:nvSpPr>
        <p:spPr>
          <a:xfrm rot="4846362">
            <a:off x="8368865" y="3188043"/>
            <a:ext cx="725914" cy="666009"/>
          </a:xfrm>
          <a:prstGeom prst="arc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8" name="2070 Arco"/>
          <p:cNvSpPr/>
          <p:nvPr/>
        </p:nvSpPr>
        <p:spPr>
          <a:xfrm rot="3987041">
            <a:off x="7891505" y="2992514"/>
            <a:ext cx="747464" cy="1028561"/>
          </a:xfrm>
          <a:prstGeom prst="arc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96 CuadroTexto"/>
              <p:cNvSpPr txBox="1"/>
              <p:nvPr/>
            </p:nvSpPr>
            <p:spPr>
              <a:xfrm>
                <a:off x="8599382" y="3487344"/>
                <a:ext cx="49885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1400" i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  <m:r>
                        <m:rPr>
                          <m:sty m:val="p"/>
                        </m:rPr>
                        <a:rPr lang="es-MX" sz="140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y</m:t>
                      </m:r>
                      <m:r>
                        <a:rPr lang="es-MX" sz="140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"</m:t>
                      </m:r>
                    </m:oMath>
                  </m:oMathPara>
                </a14:m>
                <a:endParaRPr lang="es-MX" sz="1400" dirty="0">
                  <a:solidFill>
                    <a:srgbClr val="00B05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9" name="9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9382" y="3487344"/>
                <a:ext cx="498855" cy="307777"/>
              </a:xfrm>
              <a:prstGeom prst="rect">
                <a:avLst/>
              </a:prstGeom>
              <a:blipFill rotWithShape="0">
                <a:blip r:embed="rId8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98 CuadroTexto"/>
          <p:cNvSpPr txBox="1"/>
          <p:nvPr/>
        </p:nvSpPr>
        <p:spPr>
          <a:xfrm>
            <a:off x="10563070" y="2753859"/>
            <a:ext cx="1360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dirty="0">
                <a:solidFill>
                  <a:srgbClr val="00B050"/>
                </a:solidFill>
                <a:latin typeface="+mj-lt"/>
              </a:rPr>
              <a:t>Ө</a:t>
            </a:r>
            <a:r>
              <a:rPr lang="es-MX" dirty="0">
                <a:solidFill>
                  <a:srgbClr val="00B050"/>
                </a:solidFill>
                <a:latin typeface="+mj-lt"/>
              </a:rPr>
              <a:t>x</a:t>
            </a:r>
            <a:r>
              <a:rPr lang="es-MX" dirty="0">
                <a:solidFill>
                  <a:srgbClr val="00B050"/>
                </a:solidFill>
              </a:rPr>
              <a:t>”</a:t>
            </a:r>
            <a:r>
              <a:rPr lang="es-MX" dirty="0">
                <a:solidFill>
                  <a:srgbClr val="00B050"/>
                </a:solidFill>
                <a:latin typeface="+mj-lt"/>
              </a:rPr>
              <a:t>=45º</a:t>
            </a:r>
          </a:p>
          <a:p>
            <a:r>
              <a:rPr lang="es-MX" dirty="0" err="1">
                <a:solidFill>
                  <a:srgbClr val="00B050"/>
                </a:solidFill>
                <a:latin typeface="+mj-lt"/>
              </a:rPr>
              <a:t>Өy</a:t>
            </a:r>
            <a:r>
              <a:rPr lang="es-MX" dirty="0">
                <a:solidFill>
                  <a:srgbClr val="00B050"/>
                </a:solidFill>
                <a:latin typeface="+mj-lt"/>
              </a:rPr>
              <a:t>”=135</a:t>
            </a:r>
            <a:r>
              <a:rPr lang="es-MX" dirty="0">
                <a:solidFill>
                  <a:srgbClr val="00B050"/>
                </a:solidFill>
                <a:latin typeface="Comic Sans MS" panose="030F0702030302020204" pitchFamily="66" charset="0"/>
              </a:rPr>
              <a:t>º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44 CuadroTexto"/>
              <p:cNvSpPr txBox="1"/>
              <p:nvPr/>
            </p:nvSpPr>
            <p:spPr>
              <a:xfrm>
                <a:off x="8205597" y="4266906"/>
                <a:ext cx="2756127" cy="2384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600" dirty="0">
                    <a:latin typeface="+mj-lt"/>
                  </a:rPr>
                  <a:t>Entonces: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s-MX" sz="1600" dirty="0">
                    <a:latin typeface="+mj-lt"/>
                  </a:rPr>
                  <a:t>x”= Cos 45*=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MX" sz="1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s-MX" sz="16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s-MX" sz="1600" i="1">
                                <a:latin typeface="Cambria Math" panose="02040503050406030204" pitchFamily="18" charset="0"/>
                                <a:ea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s-MX" sz="1600" i="1">
                            <a:latin typeface="Cambria Math" panose="02040503050406030204" pitchFamily="18" charset="0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s-MX" sz="1600" dirty="0">
                    <a:latin typeface="+mj-lt"/>
                  </a:rPr>
                  <a:t>   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s-MX" sz="1600" dirty="0">
                    <a:latin typeface="+mj-lt"/>
                  </a:rPr>
                  <a:t>y”= Cos 135*=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MX" sz="1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s-MX" sz="16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s-MX" sz="1600" i="1">
                                <a:latin typeface="Cambria Math" panose="02040503050406030204" pitchFamily="18" charset="0"/>
                                <a:ea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s-MX" sz="1600" i="1">
                            <a:latin typeface="Cambria Math" panose="02040503050406030204" pitchFamily="18" charset="0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s-MX" sz="1600" dirty="0">
                  <a:latin typeface="+mj-lt"/>
                </a:endParaRPr>
              </a:p>
              <a:p>
                <a:endParaRPr lang="es-MX" sz="1600" dirty="0">
                  <a:latin typeface="+mj-lt"/>
                </a:endParaRPr>
              </a:p>
              <a:p>
                <a:r>
                  <a:rPr lang="es-MX" sz="1600" dirty="0">
                    <a:latin typeface="+mj-lt"/>
                  </a:rPr>
                  <a:t>Así los cosenos directores son: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s-MX" sz="1600" dirty="0">
                    <a:latin typeface="+mj-lt"/>
                  </a:rPr>
                  <a:t>x= 0-0/4=0 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s-MX" sz="1600" dirty="0">
                    <a:latin typeface="+mj-lt"/>
                  </a:rPr>
                  <a:t>y= 0-4/4= -</a:t>
                </a:r>
                <a:r>
                  <a:rPr lang="es-MX" sz="1400" dirty="0">
                    <a:latin typeface="+mj-lt"/>
                  </a:rPr>
                  <a:t>1</a:t>
                </a:r>
              </a:p>
              <a:p>
                <a:endParaRPr lang="es-MX" dirty="0"/>
              </a:p>
            </p:txBody>
          </p:sp>
        </mc:Choice>
        <mc:Fallback xmlns="">
          <p:sp>
            <p:nvSpPr>
              <p:cNvPr id="31" name="4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5597" y="4266906"/>
                <a:ext cx="2756127" cy="2384884"/>
              </a:xfrm>
              <a:prstGeom prst="rect">
                <a:avLst/>
              </a:prstGeom>
              <a:blipFill>
                <a:blip r:embed="rId9"/>
                <a:stretch>
                  <a:fillRect l="-1106" t="-767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2" name="Tabla 3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73659286"/>
                  </p:ext>
                </p:extLst>
              </p:nvPr>
            </p:nvGraphicFramePr>
            <p:xfrm>
              <a:off x="5116937" y="1794644"/>
              <a:ext cx="3001327" cy="1352928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63332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3772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3552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3552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459228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168291"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0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e>
                                  <m:sub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0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e>
                                  <m:sub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0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  <m:sub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0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  <m:sub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88032"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s-MX" sz="10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1050" smtClean="0"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:r>
                            <a:rPr kumimoji="0" lang="es-MX" sz="105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es-MX" sz="105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s-MX" sz="105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kumimoji="0" lang="es-MX" sz="105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0" lang="es-MX" sz="105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s-MX" sz="105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kumimoji="0" lang="es-MX" sz="105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kumimoji="0" lang="es-MX" sz="105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′′</m:t>
                                  </m:r>
                                </m:sub>
                              </m:sSub>
                            </m:oMath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:r>
                            <a:rPr kumimoji="0" lang="es-MX" sz="105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es-MX" sz="105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l-GR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kumimoji="0" lang="es-MX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0" lang="es-MX" sz="105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l-GR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kumimoji="0" lang="es-MX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kumimoji="0" lang="es-MX" sz="105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′′</m:t>
                                  </m:r>
                                </m:sub>
                              </m:sSub>
                            </m:oMath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0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𝐍</m:t>
                                    </m:r>
                                  </m:e>
                                  <m:sub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b="1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40784"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0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1050" smtClean="0"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s-MX" sz="10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1050" smtClean="0"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  <m:sup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kumimoji="0" lang="es-MX" sz="105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′′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:r>
                            <a:rPr kumimoji="0" lang="es-MX" sz="105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es-MX" sz="105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s-MX" sz="105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kumimoji="0" lang="es-MX" sz="105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0" lang="es-MX" sz="105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s-MX" sz="105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kumimoji="0" lang="es-MX" sz="105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kumimoji="0" lang="es-MX" sz="105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′′</m:t>
                                  </m:r>
                                </m:sub>
                              </m:sSub>
                            </m:oMath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0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𝐍</m:t>
                                    </m:r>
                                  </m:e>
                                  <m:sub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𝐲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b="1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61481"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:r>
                            <a:rPr kumimoji="0" lang="es-MX" sz="1050" i="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Calibri" panose="020F0502020204030204"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es-MX" sz="105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s-MX" sz="105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kumimoji="0" lang="es-MX" sz="105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0" lang="es-MX" sz="105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s-MX" sz="105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kumimoji="0" lang="es-MX" sz="105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kumimoji="0" lang="es-MX" sz="105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′′</m:t>
                                  </m:r>
                                </m:sub>
                              </m:sSub>
                            </m:oMath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:r>
                            <a:rPr kumimoji="0" lang="es-MX" sz="105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es-MX" sz="105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l-GR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kumimoji="0" lang="es-MX" sz="105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0" lang="es-MX" sz="105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l-GR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kumimoji="0" lang="es-MX" sz="105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kumimoji="0" lang="es-MX" sz="105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′′</m:t>
                                  </m:r>
                                </m:sub>
                              </m:sSub>
                            </m:oMath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s-MX" sz="10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s-MX" sz="105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s-MX" sz="105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s-MX" sz="1050" b="0" i="1" smtClean="0">
                                        <a:latin typeface="Cambria Math" panose="02040503050406030204" pitchFamily="18" charset="0"/>
                                      </a:rPr>
                                      <m:t>′′</m:t>
                                    </m:r>
                                  </m:sub>
                                  <m:sup>
                                    <m:r>
                                      <a:rPr lang="es-MX" sz="105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kumimoji="0" lang="es-MX" sz="105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′′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kumimoji="0" lang="es-MX" sz="105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′′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0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𝐅</m:t>
                                    </m:r>
                                  </m:e>
                                  <m:sub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b="1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13408"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kumimoji="0" lang="es-MX" sz="105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0" lang="es-MX" sz="105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l-GR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kumimoji="0" lang="es-MX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0" lang="es-MX" sz="105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l-GR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kumimoji="0" lang="es-MX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oMath>
                          </a14:m>
                          <a:r>
                            <a:rPr lang="es-MX" sz="1050" dirty="0"/>
                            <a:t>’’</a:t>
                          </a:r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:r>
                            <a:rPr kumimoji="0" lang="es-MX" sz="105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es-MX" sz="105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s-MX" sz="105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kumimoji="0" lang="es-MX" sz="105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0" lang="es-MX" sz="105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s-MX" sz="105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kumimoji="0" lang="es-MX" sz="105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kumimoji="0" lang="es-MX" sz="105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′′</m:t>
                                  </m:r>
                                </m:sub>
                              </m:sSub>
                            </m:oMath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kumimoji="0" lang="es-MX" sz="105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′′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kumimoji="0" lang="es-MX" sz="105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′′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kumimoji="0" lang="es-MX" sz="105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′′</m:t>
                                    </m:r>
                                  </m:sub>
                                  <m:sup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0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𝐅</m:t>
                                    </m:r>
                                  </m:e>
                                  <m:sub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𝐲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b="1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2" name="Tabla 3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73659286"/>
                  </p:ext>
                </p:extLst>
              </p:nvPr>
            </p:nvGraphicFramePr>
            <p:xfrm>
              <a:off x="5116937" y="1794644"/>
              <a:ext cx="3001327" cy="1352928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633325"/>
                    <a:gridCol w="637722"/>
                    <a:gridCol w="635526"/>
                    <a:gridCol w="635526"/>
                    <a:gridCol w="459228"/>
                  </a:tblGrid>
                  <a:tr h="266129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0"/>
                          <a:stretch>
                            <a:fillRect l="-962" t="-2273" r="-376923" b="-4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0"/>
                          <a:stretch>
                            <a:fillRect l="-100000" t="-2273" r="-273333" b="-4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0"/>
                          <a:stretch>
                            <a:fillRect l="-201923" t="-2273" r="-175962" b="-4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0"/>
                          <a:stretch>
                            <a:fillRect l="-299048" t="-2273" r="-74286" b="-413636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</a:tr>
                  <a:tr h="288032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0"/>
                          <a:stretch>
                            <a:fillRect l="-962" t="-95745" r="-376923" b="-2872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0"/>
                          <a:stretch>
                            <a:fillRect l="-100000" t="-95745" r="-273333" b="-2872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0"/>
                          <a:stretch>
                            <a:fillRect l="-201923" t="-95745" r="-175962" b="-2872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0"/>
                          <a:stretch>
                            <a:fillRect l="-299048" t="-95745" r="-74286" b="-2872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0"/>
                          <a:stretch>
                            <a:fillRect l="-558667" t="-95745" r="-4000" b="-287234"/>
                          </a:stretch>
                        </a:blipFill>
                      </a:tcPr>
                    </a:tc>
                  </a:tr>
                  <a:tr h="267335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0"/>
                          <a:stretch>
                            <a:fillRect l="-962" t="-209091" r="-376923" b="-206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0"/>
                          <a:stretch>
                            <a:fillRect l="-100000" t="-209091" r="-273333" b="-206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0"/>
                          <a:stretch>
                            <a:fillRect l="-201923" t="-209091" r="-175962" b="-206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0"/>
                          <a:stretch>
                            <a:fillRect l="-299048" t="-209091" r="-74286" b="-206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0"/>
                          <a:stretch>
                            <a:fillRect l="-558667" t="-209091" r="-4000" b="-206818"/>
                          </a:stretch>
                        </a:blipFill>
                      </a:tcPr>
                    </a:tc>
                  </a:tr>
                  <a:tr h="264097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0"/>
                          <a:stretch>
                            <a:fillRect l="-962" t="-309091" r="-376923" b="-106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0"/>
                          <a:stretch>
                            <a:fillRect l="-100000" t="-309091" r="-273333" b="-106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0"/>
                          <a:stretch>
                            <a:fillRect l="-201923" t="-309091" r="-175962" b="-106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0"/>
                          <a:stretch>
                            <a:fillRect l="-299048" t="-309091" r="-74286" b="-106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0"/>
                          <a:stretch>
                            <a:fillRect l="-558667" t="-309091" r="-4000" b="-106818"/>
                          </a:stretch>
                        </a:blipFill>
                      </a:tcPr>
                    </a:tc>
                  </a:tr>
                  <a:tr h="267335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0"/>
                          <a:stretch>
                            <a:fillRect l="-962" t="-409091" r="-376923" b="-6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0"/>
                          <a:stretch>
                            <a:fillRect l="-100000" t="-409091" r="-273333" b="-6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0"/>
                          <a:stretch>
                            <a:fillRect l="-201923" t="-409091" r="-175962" b="-6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0"/>
                          <a:stretch>
                            <a:fillRect l="-299048" t="-409091" r="-74286" b="-6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0"/>
                          <a:stretch>
                            <a:fillRect l="-558667" t="-409091" r="-4000" b="-681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3" name="52 CuadroTexto"/>
          <p:cNvSpPr txBox="1"/>
          <p:nvPr/>
        </p:nvSpPr>
        <p:spPr>
          <a:xfrm>
            <a:off x="5347486" y="3696953"/>
            <a:ext cx="2674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/>
              <a:t>Por lo tanto la matriz de rigidez del miembro es:</a:t>
            </a:r>
          </a:p>
        </p:txBody>
      </p:sp>
      <p:sp>
        <p:nvSpPr>
          <p:cNvPr id="34" name="53 CuadroTexto"/>
          <p:cNvSpPr txBox="1"/>
          <p:nvPr/>
        </p:nvSpPr>
        <p:spPr>
          <a:xfrm>
            <a:off x="4093854" y="5209510"/>
            <a:ext cx="9300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>
                <a:latin typeface="+mj-lt"/>
              </a:rPr>
              <a:t>K1=   AE</a:t>
            </a:r>
          </a:p>
        </p:txBody>
      </p:sp>
      <p:sp>
        <p:nvSpPr>
          <p:cNvPr id="35" name="58 CuadroTexto"/>
          <p:cNvSpPr txBox="1"/>
          <p:nvPr/>
        </p:nvSpPr>
        <p:spPr>
          <a:xfrm>
            <a:off x="5023917" y="4602781"/>
            <a:ext cx="311624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rgbClr val="FF0000"/>
                </a:solidFill>
                <a:latin typeface="+mj-lt"/>
              </a:rPr>
              <a:t>  5      6          3           4 </a:t>
            </a:r>
          </a:p>
          <a:p>
            <a:r>
              <a:rPr lang="es-MX" sz="1600" dirty="0">
                <a:latin typeface="+mj-lt"/>
              </a:rPr>
              <a:t>0      0          0            0          </a:t>
            </a:r>
            <a:r>
              <a:rPr lang="es-MX" sz="1600" dirty="0">
                <a:solidFill>
                  <a:srgbClr val="FF0000"/>
                </a:solidFill>
                <a:latin typeface="+mj-lt"/>
              </a:rPr>
              <a:t>5</a:t>
            </a:r>
          </a:p>
          <a:p>
            <a:r>
              <a:rPr lang="es-MX" sz="1600" dirty="0">
                <a:latin typeface="+mj-lt"/>
              </a:rPr>
              <a:t>0    0.25     0.1767    -0.1767 </a:t>
            </a:r>
            <a:r>
              <a:rPr lang="es-MX" sz="1600" dirty="0">
                <a:solidFill>
                  <a:srgbClr val="FF0000"/>
                </a:solidFill>
                <a:latin typeface="+mj-lt"/>
              </a:rPr>
              <a:t>6</a:t>
            </a:r>
          </a:p>
          <a:p>
            <a:r>
              <a:rPr lang="es-MX" sz="1600" dirty="0">
                <a:latin typeface="+mj-lt"/>
              </a:rPr>
              <a:t>0   0.1767    0.125    -0.125   </a:t>
            </a:r>
            <a:r>
              <a:rPr lang="es-MX" sz="1600" dirty="0">
                <a:solidFill>
                  <a:srgbClr val="FF0000"/>
                </a:solidFill>
                <a:latin typeface="+mj-lt"/>
              </a:rPr>
              <a:t>3</a:t>
            </a:r>
            <a:r>
              <a:rPr lang="es-MX" sz="1600" dirty="0">
                <a:latin typeface="+mj-lt"/>
              </a:rPr>
              <a:t> </a:t>
            </a:r>
          </a:p>
          <a:p>
            <a:r>
              <a:rPr lang="es-MX" sz="1600" dirty="0">
                <a:latin typeface="+mj-lt"/>
              </a:rPr>
              <a:t>0  -0.1767  -0.125      0.125   </a:t>
            </a:r>
            <a:r>
              <a:rPr lang="es-MX" sz="1400" dirty="0">
                <a:solidFill>
                  <a:srgbClr val="FF0000"/>
                </a:solidFill>
                <a:latin typeface="+mj-lt"/>
              </a:rPr>
              <a:t>4</a:t>
            </a:r>
          </a:p>
          <a:p>
            <a:endParaRPr lang="es-MX" dirty="0">
              <a:latin typeface="+mj-lt"/>
            </a:endParaRPr>
          </a:p>
        </p:txBody>
      </p:sp>
      <p:sp>
        <p:nvSpPr>
          <p:cNvPr id="36" name="59 Corchetes"/>
          <p:cNvSpPr/>
          <p:nvPr/>
        </p:nvSpPr>
        <p:spPr>
          <a:xfrm>
            <a:off x="5058690" y="4818617"/>
            <a:ext cx="2549478" cy="1130663"/>
          </a:xfrm>
          <a:prstGeom prst="bracketPair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69" name="Grupo 68"/>
          <p:cNvGrpSpPr/>
          <p:nvPr/>
        </p:nvGrpSpPr>
        <p:grpSpPr>
          <a:xfrm rot="5400000">
            <a:off x="-881578" y="3028041"/>
            <a:ext cx="3139800" cy="987532"/>
            <a:chOff x="2063552" y="2180314"/>
            <a:chExt cx="1141676" cy="4254121"/>
          </a:xfrm>
          <a:effectLst>
            <a:glow rad="635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70" name="Conector recto 69"/>
            <p:cNvCxnSpPr/>
            <p:nvPr/>
          </p:nvCxnSpPr>
          <p:spPr>
            <a:xfrm>
              <a:off x="2063552" y="2180314"/>
              <a:ext cx="114167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Conector recto 70"/>
            <p:cNvCxnSpPr/>
            <p:nvPr/>
          </p:nvCxnSpPr>
          <p:spPr>
            <a:xfrm>
              <a:off x="3205228" y="2180314"/>
              <a:ext cx="0" cy="425412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Conector recto 71"/>
            <p:cNvCxnSpPr/>
            <p:nvPr/>
          </p:nvCxnSpPr>
          <p:spPr>
            <a:xfrm flipH="1">
              <a:off x="2063552" y="6434435"/>
              <a:ext cx="114167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Conector recto 72"/>
            <p:cNvCxnSpPr/>
            <p:nvPr/>
          </p:nvCxnSpPr>
          <p:spPr>
            <a:xfrm>
              <a:off x="2063552" y="2180314"/>
              <a:ext cx="0" cy="425412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40" name="Objeto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0112948"/>
              </p:ext>
            </p:extLst>
          </p:nvPr>
        </p:nvGraphicFramePr>
        <p:xfrm>
          <a:off x="-2893351" y="1859777"/>
          <a:ext cx="8463504" cy="3190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AutoCAD Drawing" r:id="rId11" imgW="11773080" imgH="4438800" progId="AutoCAD.Drawing.18">
                  <p:embed/>
                </p:oleObj>
              </mc:Choice>
              <mc:Fallback>
                <p:oleObj name="AutoCAD Drawing" r:id="rId11" imgW="11773080" imgH="4438800" progId="AutoCAD.Drawing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-2893351" y="1859777"/>
                        <a:ext cx="8463504" cy="31909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CuadroTexto 41"/>
          <p:cNvSpPr txBox="1"/>
          <p:nvPr/>
        </p:nvSpPr>
        <p:spPr>
          <a:xfrm>
            <a:off x="4978264" y="45550"/>
            <a:ext cx="3102068" cy="307777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x-none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ARMADURA CON APOYO INCLINADO</a:t>
            </a:r>
          </a:p>
        </p:txBody>
      </p:sp>
      <p:graphicFrame>
        <p:nvGraphicFramePr>
          <p:cNvPr id="39" name="Objeto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7238399"/>
              </p:ext>
            </p:extLst>
          </p:nvPr>
        </p:nvGraphicFramePr>
        <p:xfrm>
          <a:off x="-210729" y="2349440"/>
          <a:ext cx="9470531" cy="34108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AutoCAD Drawing" r:id="rId13" imgW="12934800" imgH="4657680" progId="AutoCAD.Drawing.23">
                  <p:embed/>
                </p:oleObj>
              </mc:Choice>
              <mc:Fallback>
                <p:oleObj name="AutoCAD Drawing" r:id="rId13" imgW="12934800" imgH="4657680" progId="AutoCAD.Drawing.2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-210729" y="2349440"/>
                        <a:ext cx="9470531" cy="34108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Botón de acción: Inicio 40">
            <a:hlinkClick r:id="rId15" action="ppaction://hlinksldjump" highlightClick="1"/>
          </p:cNvPr>
          <p:cNvSpPr/>
          <p:nvPr/>
        </p:nvSpPr>
        <p:spPr>
          <a:xfrm>
            <a:off x="9840866" y="6036843"/>
            <a:ext cx="504056" cy="48515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8592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MX" dirty="0"/>
              <a:t>40/41</a:t>
            </a:r>
          </a:p>
        </p:txBody>
      </p:sp>
      <p:sp>
        <p:nvSpPr>
          <p:cNvPr id="9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97124" y="6434435"/>
            <a:ext cx="4032448" cy="23200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M.C. ANTONIO DANIEL MARTINEZ DIBENE</a:t>
            </a:r>
          </a:p>
        </p:txBody>
      </p:sp>
      <p:pic>
        <p:nvPicPr>
          <p:cNvPr id="10" name="Picture 2" descr="http://www.itlp.edu.mx/carreras/carreras.files/civi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8275" y="58992"/>
            <a:ext cx="1294617" cy="983682"/>
          </a:xfrm>
          <a:prstGeom prst="rect">
            <a:avLst/>
          </a:prstGeom>
          <a:noFill/>
        </p:spPr>
      </p:pic>
      <p:pic>
        <p:nvPicPr>
          <p:cNvPr id="11" name="Picture 2" descr="C:\Users\TYSON\Documents\a Obras varias\A TRABAJOS 2013\7.- JULIO\Albercas\8.- Alberca Familiar 2\PDF\MD LOG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6" y="184050"/>
            <a:ext cx="1647589" cy="85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2 Imagen" descr="logotec-new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275" y="5733256"/>
            <a:ext cx="1231276" cy="890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5 Imagen" descr="lobos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87" y="5733256"/>
            <a:ext cx="1192385" cy="1002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4943872" y="351752"/>
            <a:ext cx="1889941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MX" sz="2800" dirty="0">
                <a:solidFill>
                  <a:schemeClr val="tx1"/>
                </a:solidFill>
              </a:rPr>
              <a:t>Bibliografía</a:t>
            </a:r>
            <a:endParaRPr lang="x-none" sz="2800" dirty="0">
              <a:solidFill>
                <a:schemeClr val="tx1"/>
              </a:solidFill>
            </a:endParaRPr>
          </a:p>
        </p:txBody>
      </p:sp>
      <p:sp>
        <p:nvSpPr>
          <p:cNvPr id="14" name="Botón de acción: Inicio 13">
            <a:hlinkClick r:id="rId6" action="ppaction://hlinksldjump" highlightClick="1"/>
          </p:cNvPr>
          <p:cNvSpPr/>
          <p:nvPr/>
        </p:nvSpPr>
        <p:spPr>
          <a:xfrm>
            <a:off x="9840866" y="6021288"/>
            <a:ext cx="503606" cy="500710"/>
          </a:xfrm>
          <a:prstGeom prst="actionButtonHo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CuadroTexto 14"/>
          <p:cNvSpPr txBox="1"/>
          <p:nvPr/>
        </p:nvSpPr>
        <p:spPr>
          <a:xfrm>
            <a:off x="3688735" y="1778333"/>
            <a:ext cx="5049226" cy="1754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s-MX" dirty="0">
              <a:solidFill>
                <a:schemeClr val="tx1"/>
              </a:solidFill>
            </a:endParaRPr>
          </a:p>
          <a:p>
            <a:pPr algn="ctr"/>
            <a:r>
              <a:rPr lang="es-MX" dirty="0">
                <a:solidFill>
                  <a:schemeClr val="tx1"/>
                </a:solidFill>
              </a:rPr>
              <a:t>Análisis Estructural, Kassimelli 4th Ed.</a:t>
            </a:r>
          </a:p>
          <a:p>
            <a:pPr algn="ctr"/>
            <a:r>
              <a:rPr lang="es-MX" dirty="0">
                <a:solidFill>
                  <a:schemeClr val="tx1"/>
                </a:solidFill>
              </a:rPr>
              <a:t>Análisis Estructural, Hibbeler, 8va Ed.</a:t>
            </a:r>
          </a:p>
          <a:p>
            <a:pPr algn="ctr"/>
            <a:r>
              <a:rPr lang="es-MX" dirty="0">
                <a:solidFill>
                  <a:schemeClr val="tx1"/>
                </a:solidFill>
              </a:rPr>
              <a:t>Análisis de Estructuras, Jack C. McCCorman, 4th Ed.</a:t>
            </a:r>
          </a:p>
          <a:p>
            <a:pPr algn="ctr"/>
            <a:r>
              <a:rPr lang="es-MX" dirty="0">
                <a:solidFill>
                  <a:schemeClr val="tx1"/>
                </a:solidFill>
              </a:rPr>
              <a:t>Análisis Estructural, Gonzales Cuevas.</a:t>
            </a:r>
          </a:p>
          <a:p>
            <a:pPr algn="ctr"/>
            <a:endParaRPr lang="es-MX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36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97124" y="6434435"/>
            <a:ext cx="4032448" cy="23200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M.C. ANTONIO DANIEL MARTINEZ DIBENE</a:t>
            </a:r>
          </a:p>
        </p:txBody>
      </p:sp>
      <p:pic>
        <p:nvPicPr>
          <p:cNvPr id="10" name="Picture 2" descr="http://www.itlp.edu.mx/carreras/carreras.files/civi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8275" y="58992"/>
            <a:ext cx="1294617" cy="983682"/>
          </a:xfrm>
          <a:prstGeom prst="rect">
            <a:avLst/>
          </a:prstGeom>
          <a:noFill/>
        </p:spPr>
      </p:pic>
      <p:pic>
        <p:nvPicPr>
          <p:cNvPr id="11" name="Picture 2" descr="C:\Users\TYSON\Documents\a Obras varias\A TRABAJOS 2013\7.- JULIO\Albercas\8.- Alberca Familiar 2\PDF\MD LOG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6" y="184050"/>
            <a:ext cx="1647589" cy="85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2 Imagen" descr="logotec-new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275" y="5733256"/>
            <a:ext cx="1231276" cy="890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5 Imagen" descr="lobos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87" y="5733256"/>
            <a:ext cx="1192385" cy="1002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inta perforada 4"/>
          <p:cNvSpPr/>
          <p:nvPr/>
        </p:nvSpPr>
        <p:spPr>
          <a:xfrm>
            <a:off x="2567608" y="2780928"/>
            <a:ext cx="7128792" cy="2520280"/>
          </a:xfrm>
          <a:prstGeom prst="flowChartPunchedTape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solidFill>
                  <a:schemeClr val="tx1"/>
                </a:solidFill>
              </a:rPr>
              <a:t>Por su Atención, Gracias.</a:t>
            </a:r>
          </a:p>
        </p:txBody>
      </p:sp>
      <p:sp>
        <p:nvSpPr>
          <p:cNvPr id="2" name="Botón de acción: Inicio 1">
            <a:hlinkClick r:id="rId7" action="ppaction://hlinkpres?slideindex=2&amp;slidetitle=Contenido" highlightClick="1"/>
          </p:cNvPr>
          <p:cNvSpPr/>
          <p:nvPr/>
        </p:nvSpPr>
        <p:spPr>
          <a:xfrm>
            <a:off x="8976320" y="5949280"/>
            <a:ext cx="576064" cy="485155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Marcador de número de diapositiva 3">
            <a:extLst>
              <a:ext uri="{FF2B5EF4-FFF2-40B4-BE49-F238E27FC236}">
                <a16:creationId xmlns:a16="http://schemas.microsoft.com/office/drawing/2014/main" id="{C5DE3986-A1C1-48EC-8D7D-6C285DFC7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711200" cy="244476"/>
          </a:xfrm>
        </p:spPr>
        <p:txBody>
          <a:bodyPr>
            <a:normAutofit fontScale="85000" lnSpcReduction="20000"/>
          </a:bodyPr>
          <a:lstStyle/>
          <a:p>
            <a:r>
              <a:rPr lang="es-MX" dirty="0"/>
              <a:t>41/41</a:t>
            </a:r>
          </a:p>
        </p:txBody>
      </p:sp>
    </p:spTree>
    <p:extLst>
      <p:ext uri="{BB962C8B-B14F-4D97-AF65-F5344CB8AC3E}">
        <p14:creationId xmlns:p14="http://schemas.microsoft.com/office/powerpoint/2010/main" val="321910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36648" y="464096"/>
            <a:ext cx="8153400" cy="990600"/>
          </a:xfrm>
        </p:spPr>
        <p:txBody>
          <a:bodyPr>
            <a:normAutofit fontScale="90000"/>
          </a:bodyPr>
          <a:lstStyle/>
          <a:p>
            <a:pPr lvl="0" algn="ctr"/>
            <a:r>
              <a:rPr lang="es-MX" b="1" dirty="0">
                <a:solidFill>
                  <a:schemeClr val="tx1"/>
                </a:solidFill>
              </a:rPr>
              <a:t/>
            </a:r>
            <a:br>
              <a:rPr lang="es-MX" b="1" dirty="0">
                <a:solidFill>
                  <a:schemeClr val="tx1"/>
                </a:solidFill>
              </a:rPr>
            </a:br>
            <a:endParaRPr lang="es-MX" b="1" dirty="0">
              <a:solidFill>
                <a:schemeClr val="tx1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F54D2E2-4751-499B-BE8E-440F2C3DF017}" type="slidenum">
              <a:rPr lang="es-MX" smtClean="0"/>
              <a:pPr/>
              <a:t>5</a:t>
            </a:fld>
            <a:r>
              <a:rPr lang="es-MX" dirty="0"/>
              <a:t>/41</a:t>
            </a:r>
          </a:p>
        </p:txBody>
      </p:sp>
      <p:sp>
        <p:nvSpPr>
          <p:cNvPr id="8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97124" y="6434435"/>
            <a:ext cx="4032448" cy="23200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M.C. ANTONIO DANIEL MARTINEZ DIBENE</a:t>
            </a:r>
          </a:p>
        </p:txBody>
      </p:sp>
      <p:pic>
        <p:nvPicPr>
          <p:cNvPr id="11" name="Picture 2" descr="http://www.itlp.edu.mx/carreras/carreras.files/civi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8275" y="58992"/>
            <a:ext cx="1294617" cy="983682"/>
          </a:xfrm>
          <a:prstGeom prst="rect">
            <a:avLst/>
          </a:prstGeom>
          <a:noFill/>
        </p:spPr>
      </p:pic>
      <p:pic>
        <p:nvPicPr>
          <p:cNvPr id="12" name="Picture 2" descr="C:\Users\TYSON\Documents\a Obras varias\A TRABAJOS 2013\7.- JULIO\Albercas\8.- Alberca Familiar 2\PDF\MD LOGO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6" y="184050"/>
            <a:ext cx="1647589" cy="85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12 Imagen" descr="logotec-new2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275" y="5733256"/>
            <a:ext cx="1231276" cy="890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5 Imagen" descr="lobos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87" y="5733256"/>
            <a:ext cx="1192385" cy="1002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56 CuadroTexto"/>
          <p:cNvSpPr txBox="1"/>
          <p:nvPr/>
        </p:nvSpPr>
        <p:spPr>
          <a:xfrm>
            <a:off x="8438672" y="1465433"/>
            <a:ext cx="3792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En base al diagrama de ejes coordenados se tiene</a:t>
            </a:r>
            <a:r>
              <a:rPr lang="es-MX" dirty="0">
                <a:latin typeface="Comic Sans MS" panose="030F0702030302020204" pitchFamily="66" charset="0"/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44 CuadroTexto"/>
              <p:cNvSpPr txBox="1"/>
              <p:nvPr/>
            </p:nvSpPr>
            <p:spPr>
              <a:xfrm>
                <a:off x="8103112" y="4038410"/>
                <a:ext cx="2616454" cy="2585323"/>
              </a:xfrm>
              <a:prstGeom prst="rect">
                <a:avLst/>
              </a:prstGeom>
              <a:noFill/>
              <a:ln w="3492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s-MX" sz="1600" dirty="0"/>
                  <a:t>Por lo tanto:</a:t>
                </a:r>
              </a:p>
              <a:p>
                <a:endParaRPr lang="es-MX" sz="1600" dirty="0"/>
              </a:p>
              <a:p>
                <a:r>
                  <a:rPr lang="es-MX" sz="1600" dirty="0"/>
                  <a:t>También:</a:t>
                </a:r>
              </a:p>
              <a:p>
                <a:r>
                  <a:rPr lang="es-MX" sz="16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s-MX" sz="1600" dirty="0"/>
                  <a:t>x”= Cos </a:t>
                </a:r>
                <a:r>
                  <a:rPr lang="es-MX" sz="1600" dirty="0" err="1">
                    <a:ea typeface="Verdana"/>
                    <a:cs typeface="Verdana"/>
                  </a:rPr>
                  <a:t>Ө</a:t>
                </a:r>
                <a:r>
                  <a:rPr lang="es-MX" sz="1600" dirty="0" err="1"/>
                  <a:t>x</a:t>
                </a:r>
                <a:r>
                  <a:rPr lang="es-MX" sz="1600" dirty="0"/>
                  <a:t>”= 0.1414</a:t>
                </a:r>
              </a:p>
              <a:p>
                <a:r>
                  <a:rPr lang="es-MX" sz="16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s-MX" sz="1600" dirty="0"/>
                  <a:t>y”= cos </a:t>
                </a:r>
                <a:r>
                  <a:rPr lang="es-MX" sz="1600" dirty="0" err="1">
                    <a:ea typeface="Verdana"/>
                    <a:cs typeface="Verdana"/>
                  </a:rPr>
                  <a:t>Ө</a:t>
                </a:r>
                <a:r>
                  <a:rPr lang="es-MX" sz="1600" dirty="0" err="1"/>
                  <a:t>y</a:t>
                </a:r>
                <a:r>
                  <a:rPr lang="es-MX" sz="1600" dirty="0"/>
                  <a:t>”=-0.98995</a:t>
                </a:r>
              </a:p>
              <a:p>
                <a:endParaRPr lang="es-MX" sz="1600" dirty="0"/>
              </a:p>
              <a:p>
                <a:r>
                  <a:rPr lang="es-MX" sz="1600" dirty="0"/>
                  <a:t>Así los cosenos directores son: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s-MX" sz="1600" dirty="0"/>
                  <a:t>x=0-3/5= -0.6       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s-MX" sz="1600" dirty="0"/>
                  <a:t>y=0-4/5=-0.8</a:t>
                </a:r>
              </a:p>
              <a:p>
                <a:endParaRPr lang="es-MX" dirty="0"/>
              </a:p>
            </p:txBody>
          </p:sp>
        </mc:Choice>
        <mc:Fallback xmlns="">
          <p:sp>
            <p:nvSpPr>
              <p:cNvPr id="16" name="4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3112" y="4038410"/>
                <a:ext cx="2616454" cy="2585323"/>
              </a:xfrm>
              <a:prstGeom prst="rect">
                <a:avLst/>
              </a:prstGeom>
              <a:blipFill>
                <a:blip r:embed="rId8"/>
                <a:stretch>
                  <a:fillRect l="-1166" t="-706"/>
                </a:stretch>
              </a:blipFill>
              <a:ln w="34925">
                <a:noFill/>
              </a:ln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52 CuadroTexto"/>
          <p:cNvSpPr txBox="1"/>
          <p:nvPr/>
        </p:nvSpPr>
        <p:spPr>
          <a:xfrm>
            <a:off x="4463217" y="3849112"/>
            <a:ext cx="3692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/>
              <a:t>Por lo tanto la matriz de rigidez del miembro es:</a:t>
            </a:r>
          </a:p>
        </p:txBody>
      </p:sp>
      <p:sp>
        <p:nvSpPr>
          <p:cNvPr id="18" name="53 CuadroTexto"/>
          <p:cNvSpPr txBox="1"/>
          <p:nvPr/>
        </p:nvSpPr>
        <p:spPr>
          <a:xfrm>
            <a:off x="3495735" y="5135262"/>
            <a:ext cx="873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/>
              <a:t>K2=  AE</a:t>
            </a:r>
          </a:p>
        </p:txBody>
      </p:sp>
      <p:sp>
        <p:nvSpPr>
          <p:cNvPr id="19" name="58 CuadroTexto"/>
          <p:cNvSpPr txBox="1"/>
          <p:nvPr/>
        </p:nvSpPr>
        <p:spPr>
          <a:xfrm>
            <a:off x="4353883" y="4556998"/>
            <a:ext cx="38023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 </a:t>
            </a:r>
            <a:r>
              <a:rPr lang="es-MX" sz="1600" dirty="0">
                <a:solidFill>
                  <a:srgbClr val="FF0000"/>
                </a:solidFill>
              </a:rPr>
              <a:t>1            2            3              4        </a:t>
            </a:r>
            <a:endParaRPr lang="es-MX" sz="1600" dirty="0"/>
          </a:p>
          <a:p>
            <a:r>
              <a:rPr lang="es-MX" sz="1600" dirty="0"/>
              <a:t>0.072     0.096    0.0169   </a:t>
            </a:r>
            <a:r>
              <a:rPr lang="es-MX" sz="1600" dirty="0" smtClean="0"/>
              <a:t>-0.118   </a:t>
            </a:r>
            <a:r>
              <a:rPr lang="es-MX" sz="1600" dirty="0">
                <a:solidFill>
                  <a:srgbClr val="FF0000"/>
                </a:solidFill>
              </a:rPr>
              <a:t>1</a:t>
            </a:r>
          </a:p>
          <a:p>
            <a:r>
              <a:rPr lang="es-MX" sz="1600" dirty="0"/>
              <a:t>0.096     0.128     0.022    </a:t>
            </a:r>
            <a:r>
              <a:rPr lang="es-MX" sz="1600" dirty="0" smtClean="0"/>
              <a:t>-0.158   </a:t>
            </a:r>
            <a:r>
              <a:rPr lang="es-MX" sz="1600" dirty="0">
                <a:solidFill>
                  <a:srgbClr val="FF0000"/>
                </a:solidFill>
              </a:rPr>
              <a:t>2</a:t>
            </a:r>
          </a:p>
          <a:p>
            <a:r>
              <a:rPr lang="es-MX" sz="1600" dirty="0"/>
              <a:t>0.0169   0.022    0.0039 </a:t>
            </a:r>
            <a:r>
              <a:rPr lang="es-MX" sz="1600" dirty="0" smtClean="0"/>
              <a:t>   </a:t>
            </a:r>
            <a:r>
              <a:rPr lang="es-MX" sz="1600" dirty="0"/>
              <a:t>0.028   </a:t>
            </a:r>
            <a:r>
              <a:rPr lang="es-MX" sz="1600" dirty="0">
                <a:solidFill>
                  <a:srgbClr val="FF0000"/>
                </a:solidFill>
              </a:rPr>
              <a:t>3</a:t>
            </a:r>
          </a:p>
          <a:p>
            <a:r>
              <a:rPr lang="es-MX" sz="1600" dirty="0" smtClean="0"/>
              <a:t>-0.118    -0.158   0.028      </a:t>
            </a:r>
            <a:r>
              <a:rPr lang="es-MX" sz="1600" dirty="0"/>
              <a:t>0.196  </a:t>
            </a:r>
            <a:r>
              <a:rPr lang="es-MX" sz="1600" dirty="0">
                <a:solidFill>
                  <a:srgbClr val="FF0000"/>
                </a:solidFill>
              </a:rPr>
              <a:t>4</a:t>
            </a:r>
          </a:p>
          <a:p>
            <a:endParaRPr lang="es-MX" sz="2000" dirty="0"/>
          </a:p>
        </p:txBody>
      </p:sp>
      <p:sp>
        <p:nvSpPr>
          <p:cNvPr id="20" name="59 Corchetes"/>
          <p:cNvSpPr/>
          <p:nvPr/>
        </p:nvSpPr>
        <p:spPr>
          <a:xfrm>
            <a:off x="4385501" y="4775320"/>
            <a:ext cx="2962105" cy="1101952"/>
          </a:xfrm>
          <a:prstGeom prst="bracketPair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CuadroTexto 2"/>
          <p:cNvSpPr txBox="1"/>
          <p:nvPr/>
        </p:nvSpPr>
        <p:spPr>
          <a:xfrm>
            <a:off x="9274018" y="2648337"/>
            <a:ext cx="30037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/>
              <a:t>Entonces:</a:t>
            </a:r>
          </a:p>
          <a:p>
            <a:r>
              <a:rPr lang="es-MX" sz="1600" dirty="0" err="1">
                <a:ea typeface="Verdana"/>
                <a:cs typeface="Verdana"/>
              </a:rPr>
              <a:t>Ө</a:t>
            </a:r>
            <a:r>
              <a:rPr lang="es-MX" sz="1600" dirty="0" err="1"/>
              <a:t>x</a:t>
            </a:r>
            <a:r>
              <a:rPr lang="es-MX" sz="1600" dirty="0"/>
              <a:t>”= 135- </a:t>
            </a:r>
            <a:r>
              <a:rPr lang="es-MX" sz="1600" dirty="0" err="1"/>
              <a:t>ArcSeno</a:t>
            </a:r>
            <a:r>
              <a:rPr lang="es-MX" sz="1600" dirty="0"/>
              <a:t>(4/5)=81.87º</a:t>
            </a:r>
          </a:p>
          <a:p>
            <a:r>
              <a:rPr lang="az-Cyrl-AZ" sz="1600" dirty="0">
                <a:ea typeface="Verdana"/>
                <a:cs typeface="Verdana"/>
              </a:rPr>
              <a:t>Ө</a:t>
            </a:r>
            <a:r>
              <a:rPr lang="es-MX" sz="1600" dirty="0"/>
              <a:t>y”= 180+8.13°=188.13º</a:t>
            </a:r>
          </a:p>
          <a:p>
            <a:endParaRPr lang="x-none" dirty="0"/>
          </a:p>
        </p:txBody>
      </p:sp>
      <p:sp>
        <p:nvSpPr>
          <p:cNvPr id="23" name="4 CuadroTexto"/>
          <p:cNvSpPr txBox="1"/>
          <p:nvPr/>
        </p:nvSpPr>
        <p:spPr>
          <a:xfrm>
            <a:off x="3495735" y="479686"/>
            <a:ext cx="5124288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MX" sz="2800" dirty="0">
                <a:solidFill>
                  <a:schemeClr val="tx1"/>
                </a:solidFill>
                <a:latin typeface="+mj-lt"/>
              </a:rPr>
              <a:t>Matriz de Rigidez del Miembro 2</a:t>
            </a:r>
            <a:r>
              <a:rPr lang="es-MX" sz="2000" dirty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grpSp>
        <p:nvGrpSpPr>
          <p:cNvPr id="26" name="Grupo 25"/>
          <p:cNvGrpSpPr/>
          <p:nvPr/>
        </p:nvGrpSpPr>
        <p:grpSpPr>
          <a:xfrm rot="2143450">
            <a:off x="955581" y="1719484"/>
            <a:ext cx="933243" cy="3256526"/>
            <a:chOff x="2063552" y="2180314"/>
            <a:chExt cx="1141676" cy="4255066"/>
          </a:xfrm>
          <a:effectLst>
            <a:glow rad="635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27" name="Conector recto 26"/>
            <p:cNvCxnSpPr/>
            <p:nvPr/>
          </p:nvCxnSpPr>
          <p:spPr>
            <a:xfrm>
              <a:off x="2063552" y="2180314"/>
              <a:ext cx="114167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Conector recto 27"/>
            <p:cNvCxnSpPr/>
            <p:nvPr/>
          </p:nvCxnSpPr>
          <p:spPr>
            <a:xfrm>
              <a:off x="3205228" y="2180314"/>
              <a:ext cx="0" cy="425412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Conector recto 28"/>
            <p:cNvCxnSpPr/>
            <p:nvPr/>
          </p:nvCxnSpPr>
          <p:spPr>
            <a:xfrm flipH="1">
              <a:off x="2063552" y="6434435"/>
              <a:ext cx="114167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Conector recto 29"/>
            <p:cNvCxnSpPr/>
            <p:nvPr/>
          </p:nvCxnSpPr>
          <p:spPr>
            <a:xfrm>
              <a:off x="2064187" y="2181259"/>
              <a:ext cx="0" cy="425412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32" name="Objeto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7735297"/>
              </p:ext>
            </p:extLst>
          </p:nvPr>
        </p:nvGraphicFramePr>
        <p:xfrm>
          <a:off x="-2487509" y="1648491"/>
          <a:ext cx="7767877" cy="29286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AutoCAD Drawing" r:id="rId9" imgW="11773080" imgH="4438800" progId="AutoCAD.Drawing.18">
                  <p:embed/>
                </p:oleObj>
              </mc:Choice>
              <mc:Fallback>
                <p:oleObj name="AutoCAD Drawing" r:id="rId9" imgW="11773080" imgH="4438800" progId="AutoCAD.Drawing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-2487509" y="1648491"/>
                        <a:ext cx="7767877" cy="29286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CuadroTexto 33"/>
          <p:cNvSpPr txBox="1"/>
          <p:nvPr/>
        </p:nvSpPr>
        <p:spPr>
          <a:xfrm>
            <a:off x="4978264" y="45550"/>
            <a:ext cx="3102068" cy="307777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x-none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ARMADURA CON APOYO INCLINADO</a:t>
            </a:r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4233215"/>
              </p:ext>
            </p:extLst>
          </p:nvPr>
        </p:nvGraphicFramePr>
        <p:xfrm>
          <a:off x="-407734" y="2557732"/>
          <a:ext cx="8965803" cy="3229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AutoCAD Drawing" r:id="rId11" imgW="12934800" imgH="4657680" progId="AutoCAD.Drawing.23">
                  <p:embed/>
                </p:oleObj>
              </mc:Choice>
              <mc:Fallback>
                <p:oleObj name="AutoCAD Drawing" r:id="rId11" imgW="12934800" imgH="4657680" progId="AutoCAD.Drawing.2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-407734" y="2557732"/>
                        <a:ext cx="8965803" cy="32290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Botón de acción: Inicio 32">
            <a:hlinkClick r:id="rId13" action="ppaction://hlinksldjump" highlightClick="1"/>
          </p:cNvPr>
          <p:cNvSpPr/>
          <p:nvPr/>
        </p:nvSpPr>
        <p:spPr>
          <a:xfrm>
            <a:off x="9840866" y="6036843"/>
            <a:ext cx="504056" cy="48515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5" name="Tabla 3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97112628"/>
                  </p:ext>
                </p:extLst>
              </p:nvPr>
            </p:nvGraphicFramePr>
            <p:xfrm>
              <a:off x="4583832" y="1753409"/>
              <a:ext cx="3001327" cy="1352928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63332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3772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3552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3552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459228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168291"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0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e>
                                  <m:sub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0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e>
                                  <m:sub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0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  <m:sub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0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  <m:sub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88032"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s-MX" sz="10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1050" smtClean="0"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:r>
                            <a:rPr kumimoji="0" lang="es-MX" sz="105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es-MX" sz="105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s-MX" sz="105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kumimoji="0" lang="es-MX" sz="105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0" lang="es-MX" sz="105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s-MX" sz="105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kumimoji="0" lang="es-MX" sz="105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kumimoji="0" lang="es-MX" sz="105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′′</m:t>
                                  </m:r>
                                </m:sub>
                              </m:sSub>
                            </m:oMath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:r>
                            <a:rPr kumimoji="0" lang="es-MX" sz="105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es-MX" sz="105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l-GR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kumimoji="0" lang="es-MX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0" lang="es-MX" sz="105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l-GR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kumimoji="0" lang="es-MX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kumimoji="0" lang="es-MX" sz="105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′′</m:t>
                                  </m:r>
                                </m:sub>
                              </m:sSub>
                            </m:oMath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0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𝐍</m:t>
                                    </m:r>
                                  </m:e>
                                  <m:sub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b="1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40784"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0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1050" smtClean="0"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s-MX" sz="10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1050" smtClean="0"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  <m:sup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kumimoji="0" lang="es-MX" sz="105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′′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:r>
                            <a:rPr kumimoji="0" lang="es-MX" sz="105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es-MX" sz="105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s-MX" sz="105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kumimoji="0" lang="es-MX" sz="105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0" lang="es-MX" sz="105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s-MX" sz="105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kumimoji="0" lang="es-MX" sz="105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kumimoji="0" lang="es-MX" sz="105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′′</m:t>
                                  </m:r>
                                </m:sub>
                              </m:sSub>
                            </m:oMath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0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𝐍</m:t>
                                    </m:r>
                                  </m:e>
                                  <m:sub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𝐲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b="1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61481"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:r>
                            <a:rPr kumimoji="0" lang="es-MX" sz="1050" i="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Calibri" panose="020F0502020204030204"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es-MX" sz="105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s-MX" sz="105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kumimoji="0" lang="es-MX" sz="105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0" lang="es-MX" sz="105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s-MX" sz="105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kumimoji="0" lang="es-MX" sz="105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kumimoji="0" lang="es-MX" sz="105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′′</m:t>
                                  </m:r>
                                </m:sub>
                              </m:sSub>
                            </m:oMath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:r>
                            <a:rPr kumimoji="0" lang="es-MX" sz="105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es-MX" sz="105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l-GR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kumimoji="0" lang="es-MX" sz="105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0" lang="es-MX" sz="105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l-GR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kumimoji="0" lang="es-MX" sz="105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kumimoji="0" lang="es-MX" sz="105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′′</m:t>
                                  </m:r>
                                </m:sub>
                              </m:sSub>
                            </m:oMath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s-MX" sz="10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s-MX" sz="105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s-MX" sz="105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s-MX" sz="1050" b="0" i="1" smtClean="0">
                                        <a:latin typeface="Cambria Math" panose="02040503050406030204" pitchFamily="18" charset="0"/>
                                      </a:rPr>
                                      <m:t>′′</m:t>
                                    </m:r>
                                  </m:sub>
                                  <m:sup>
                                    <m:r>
                                      <a:rPr lang="es-MX" sz="105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kumimoji="0" lang="es-MX" sz="105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′′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kumimoji="0" lang="es-MX" sz="105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′′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0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𝐅</m:t>
                                    </m:r>
                                  </m:e>
                                  <m:sub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b="1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13408"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kumimoji="0" lang="es-MX" sz="105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0" lang="es-MX" sz="105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l-GR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kumimoji="0" lang="es-MX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0" lang="es-MX" sz="105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l-GR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kumimoji="0" lang="es-MX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oMath>
                          </a14:m>
                          <a:r>
                            <a:rPr lang="es-MX" sz="1050" dirty="0"/>
                            <a:t>’’</a:t>
                          </a:r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:r>
                            <a:rPr kumimoji="0" lang="es-MX" sz="105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es-MX" sz="105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s-MX" sz="105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kumimoji="0" lang="es-MX" sz="105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0" lang="es-MX" sz="105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s-MX" sz="105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kumimoji="0" lang="es-MX" sz="105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kumimoji="0" lang="es-MX" sz="105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′′</m:t>
                                  </m:r>
                                </m:sub>
                              </m:sSub>
                            </m:oMath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kumimoji="0" lang="es-MX" sz="105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′′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kumimoji="0" lang="es-MX" sz="105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′′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kumimoji="0" lang="es-MX" sz="105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′′</m:t>
                                    </m:r>
                                  </m:sub>
                                  <m:sup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0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𝐅</m:t>
                                    </m:r>
                                  </m:e>
                                  <m:sub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𝐲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b="1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5" name="Tabla 3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97112628"/>
                  </p:ext>
                </p:extLst>
              </p:nvPr>
            </p:nvGraphicFramePr>
            <p:xfrm>
              <a:off x="4583832" y="1753409"/>
              <a:ext cx="3001327" cy="1352928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633325"/>
                    <a:gridCol w="637722"/>
                    <a:gridCol w="635526"/>
                    <a:gridCol w="635526"/>
                    <a:gridCol w="459228"/>
                  </a:tblGrid>
                  <a:tr h="266129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5"/>
                          <a:stretch>
                            <a:fillRect l="-962" t="-2273" r="-377885" b="-415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5"/>
                          <a:stretch>
                            <a:fillRect l="-100000" t="-2273" r="-274286" b="-415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5"/>
                          <a:stretch>
                            <a:fillRect l="-200000" t="-2273" r="-174286" b="-415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5"/>
                          <a:stretch>
                            <a:fillRect l="-302885" t="-2273" r="-75962" b="-415909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</a:tr>
                  <a:tr h="288032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5"/>
                          <a:stretch>
                            <a:fillRect l="-962" t="-95745" r="-377885" b="-2893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5"/>
                          <a:stretch>
                            <a:fillRect l="-100000" t="-95745" r="-274286" b="-2893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5"/>
                          <a:stretch>
                            <a:fillRect l="-200000" t="-95745" r="-174286" b="-2893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5"/>
                          <a:stretch>
                            <a:fillRect l="-302885" t="-95745" r="-75962" b="-2893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5"/>
                          <a:stretch>
                            <a:fillRect l="-551316" t="-95745" r="-3947" b="-289362"/>
                          </a:stretch>
                        </a:blipFill>
                      </a:tcPr>
                    </a:tc>
                  </a:tr>
                  <a:tr h="267335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5"/>
                          <a:stretch>
                            <a:fillRect l="-962" t="-209091" r="-377885" b="-20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5"/>
                          <a:stretch>
                            <a:fillRect l="-100000" t="-209091" r="-274286" b="-20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5"/>
                          <a:stretch>
                            <a:fillRect l="-200000" t="-209091" r="-174286" b="-20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5"/>
                          <a:stretch>
                            <a:fillRect l="-302885" t="-209091" r="-75962" b="-20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5"/>
                          <a:stretch>
                            <a:fillRect l="-551316" t="-209091" r="-3947" b="-209091"/>
                          </a:stretch>
                        </a:blipFill>
                      </a:tcPr>
                    </a:tc>
                  </a:tr>
                  <a:tr h="264097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5"/>
                          <a:stretch>
                            <a:fillRect l="-962" t="-309091" r="-377885" b="-10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5"/>
                          <a:stretch>
                            <a:fillRect l="-100000" t="-309091" r="-274286" b="-10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5"/>
                          <a:stretch>
                            <a:fillRect l="-200000" t="-309091" r="-174286" b="-10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5"/>
                          <a:stretch>
                            <a:fillRect l="-302885" t="-309091" r="-75962" b="-10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5"/>
                          <a:stretch>
                            <a:fillRect l="-551316" t="-309091" r="-3947" b="-109091"/>
                          </a:stretch>
                        </a:blipFill>
                      </a:tcPr>
                    </a:tc>
                  </a:tr>
                  <a:tr h="267335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5"/>
                          <a:stretch>
                            <a:fillRect l="-962" t="-409091" r="-377885" b="-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5"/>
                          <a:stretch>
                            <a:fillRect l="-100000" t="-409091" r="-274286" b="-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5"/>
                          <a:stretch>
                            <a:fillRect l="-200000" t="-409091" r="-174286" b="-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5"/>
                          <a:stretch>
                            <a:fillRect l="-302885" t="-409091" r="-75962" b="-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5"/>
                          <a:stretch>
                            <a:fillRect l="-551316" t="-409091" r="-3947" b="-909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6" name="Imagen 5">
            <a:extLst>
              <a:ext uri="{FF2B5EF4-FFF2-40B4-BE49-F238E27FC236}">
                <a16:creationId xmlns:a16="http://schemas.microsoft.com/office/drawing/2014/main" id="{F91B0995-43A1-4C76-B35B-82B27D68E87E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43173" t="39169" r="46672" b="35313"/>
          <a:stretch/>
        </p:blipFill>
        <p:spPr>
          <a:xfrm>
            <a:off x="7656346" y="2093893"/>
            <a:ext cx="2229695" cy="221688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06B05C7-0AFB-43F5-8D9F-68F486DF38ED}"/>
              </a:ext>
            </a:extLst>
          </p:cNvPr>
          <p:cNvSpPr txBox="1"/>
          <p:nvPr/>
        </p:nvSpPr>
        <p:spPr>
          <a:xfrm>
            <a:off x="8026926" y="2958790"/>
            <a:ext cx="470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lang="es-MX" baseline="-10000" dirty="0">
                <a:latin typeface="Calibri" panose="020F0502020204030204" pitchFamily="34" charset="0"/>
                <a:cs typeface="Calibri" panose="020F0502020204030204" pitchFamily="34" charset="0"/>
              </a:rPr>
              <a:t>x”</a:t>
            </a:r>
            <a:endParaRPr lang="es-MX" baseline="-10000" dirty="0"/>
          </a:p>
        </p:txBody>
      </p:sp>
      <p:cxnSp>
        <p:nvCxnSpPr>
          <p:cNvPr id="10" name="Conector: curvado 9">
            <a:extLst>
              <a:ext uri="{FF2B5EF4-FFF2-40B4-BE49-F238E27FC236}">
                <a16:creationId xmlns:a16="http://schemas.microsoft.com/office/drawing/2014/main" id="{367FB2F1-E2F5-45C5-99A8-F27E72EB4A70}"/>
              </a:ext>
            </a:extLst>
          </p:cNvPr>
          <p:cNvCxnSpPr>
            <a:cxnSpLocks/>
          </p:cNvCxnSpPr>
          <p:nvPr/>
        </p:nvCxnSpPr>
        <p:spPr>
          <a:xfrm>
            <a:off x="8156201" y="3249169"/>
            <a:ext cx="299189" cy="78953"/>
          </a:xfrm>
          <a:prstGeom prst="curvedConnector3">
            <a:avLst>
              <a:gd name="adj1" fmla="val -10175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CuadroTexto 41">
            <a:extLst>
              <a:ext uri="{FF2B5EF4-FFF2-40B4-BE49-F238E27FC236}">
                <a16:creationId xmlns:a16="http://schemas.microsoft.com/office/drawing/2014/main" id="{6E1F72CD-E745-4454-BE39-7124F389AF32}"/>
              </a:ext>
            </a:extLst>
          </p:cNvPr>
          <p:cNvSpPr txBox="1"/>
          <p:nvPr/>
        </p:nvSpPr>
        <p:spPr>
          <a:xfrm>
            <a:off x="8614436" y="3686074"/>
            <a:ext cx="470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lang="es-MX" baseline="-10000" dirty="0">
                <a:latin typeface="Calibri" panose="020F0502020204030204" pitchFamily="34" charset="0"/>
                <a:cs typeface="Calibri" panose="020F0502020204030204" pitchFamily="34" charset="0"/>
              </a:rPr>
              <a:t>y”</a:t>
            </a:r>
            <a:endParaRPr lang="es-MX" baseline="-10000" dirty="0"/>
          </a:p>
        </p:txBody>
      </p:sp>
      <p:cxnSp>
        <p:nvCxnSpPr>
          <p:cNvPr id="43" name="Conector: curvado 42">
            <a:extLst>
              <a:ext uri="{FF2B5EF4-FFF2-40B4-BE49-F238E27FC236}">
                <a16:creationId xmlns:a16="http://schemas.microsoft.com/office/drawing/2014/main" id="{BC0DE2E1-7B72-484C-A2A9-05714E8A43C2}"/>
              </a:ext>
            </a:extLst>
          </p:cNvPr>
          <p:cNvCxnSpPr>
            <a:cxnSpLocks/>
          </p:cNvCxnSpPr>
          <p:nvPr/>
        </p:nvCxnSpPr>
        <p:spPr>
          <a:xfrm rot="16200000" flipV="1">
            <a:off x="8508219" y="3789052"/>
            <a:ext cx="232362" cy="133620"/>
          </a:xfrm>
          <a:prstGeom prst="curvedConnector3">
            <a:avLst>
              <a:gd name="adj1" fmla="val -5052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CuadroTexto 51">
            <a:extLst>
              <a:ext uri="{FF2B5EF4-FFF2-40B4-BE49-F238E27FC236}">
                <a16:creationId xmlns:a16="http://schemas.microsoft.com/office/drawing/2014/main" id="{43816280-D6C2-405D-8A15-C9309C4D99A6}"/>
              </a:ext>
            </a:extLst>
          </p:cNvPr>
          <p:cNvSpPr txBox="1"/>
          <p:nvPr/>
        </p:nvSpPr>
        <p:spPr>
          <a:xfrm>
            <a:off x="7454110" y="3987689"/>
            <a:ext cx="4704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aseline="-10000" dirty="0">
                <a:latin typeface="Calibri" panose="020F0502020204030204" pitchFamily="34" charset="0"/>
                <a:cs typeface="Calibri" panose="020F0502020204030204" pitchFamily="34" charset="0"/>
              </a:rPr>
              <a:t>X’</a:t>
            </a:r>
            <a:endParaRPr lang="es-MX" baseline="-10000" dirty="0"/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D8040D62-8607-4F28-9C1A-C3CF57B4B335}"/>
              </a:ext>
            </a:extLst>
          </p:cNvPr>
          <p:cNvSpPr txBox="1"/>
          <p:nvPr/>
        </p:nvSpPr>
        <p:spPr>
          <a:xfrm>
            <a:off x="9650809" y="1997782"/>
            <a:ext cx="4704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aseline="-10000" dirty="0">
                <a:latin typeface="Calibri" panose="020F0502020204030204" pitchFamily="34" charset="0"/>
                <a:cs typeface="Calibri" panose="020F0502020204030204" pitchFamily="34" charset="0"/>
              </a:rPr>
              <a:t>Y”</a:t>
            </a:r>
            <a:endParaRPr lang="es-MX" baseline="-10000" dirty="0"/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21D086C1-09D1-4F9D-B540-23BFA4AF6DBA}"/>
              </a:ext>
            </a:extLst>
          </p:cNvPr>
          <p:cNvSpPr txBox="1"/>
          <p:nvPr/>
        </p:nvSpPr>
        <p:spPr>
          <a:xfrm>
            <a:off x="9748880" y="4172277"/>
            <a:ext cx="4704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aseline="-10000" dirty="0">
                <a:latin typeface="Calibri" panose="020F0502020204030204" pitchFamily="34" charset="0"/>
                <a:cs typeface="Calibri" panose="020F0502020204030204" pitchFamily="34" charset="0"/>
              </a:rPr>
              <a:t>X”</a:t>
            </a:r>
            <a:endParaRPr lang="es-MX" baseline="-10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F54D2E2-4751-499B-BE8E-440F2C3DF017}" type="slidenum">
              <a:rPr lang="es-MX" smtClean="0"/>
              <a:pPr/>
              <a:t>6</a:t>
            </a:fld>
            <a:r>
              <a:rPr lang="es-MX" dirty="0"/>
              <a:t>//41</a:t>
            </a:r>
          </a:p>
        </p:txBody>
      </p:sp>
      <p:sp>
        <p:nvSpPr>
          <p:cNvPr id="6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97124" y="6434435"/>
            <a:ext cx="4032448" cy="23200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M.C. ANTONIO DANIEL MARTINEZ DIBENE</a:t>
            </a:r>
          </a:p>
        </p:txBody>
      </p:sp>
      <p:pic>
        <p:nvPicPr>
          <p:cNvPr id="9" name="Picture 2" descr="http://www.itlp.edu.mx/carreras/carreras.files/civi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8275" y="58992"/>
            <a:ext cx="1294617" cy="983682"/>
          </a:xfrm>
          <a:prstGeom prst="rect">
            <a:avLst/>
          </a:prstGeom>
          <a:noFill/>
        </p:spPr>
      </p:pic>
      <p:pic>
        <p:nvPicPr>
          <p:cNvPr id="10" name="Picture 2" descr="C:\Users\TYSON\Documents\a Obras varias\A TRABAJOS 2013\7.- JULIO\Albercas\8.- Alberca Familiar 2\PDF\MD LOG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6" y="184050"/>
            <a:ext cx="1647589" cy="85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12 Imagen" descr="logotec-new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275" y="5733256"/>
            <a:ext cx="1231276" cy="890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5 Imagen" descr="lobos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87" y="5733256"/>
            <a:ext cx="1192385" cy="1002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4 CuadroTexto"/>
          <p:cNvSpPr txBox="1"/>
          <p:nvPr/>
        </p:nvSpPr>
        <p:spPr>
          <a:xfrm>
            <a:off x="3702145" y="469079"/>
            <a:ext cx="5124288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MX" sz="2800" dirty="0">
                <a:solidFill>
                  <a:schemeClr val="tx1"/>
                </a:solidFill>
                <a:latin typeface="+mj-lt"/>
              </a:rPr>
              <a:t>Matriz de Rigidez del Miembro 3</a:t>
            </a:r>
            <a:r>
              <a:rPr lang="es-MX" sz="2000" dirty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sp>
        <p:nvSpPr>
          <p:cNvPr id="14" name="37 CuadroTexto"/>
          <p:cNvSpPr txBox="1"/>
          <p:nvPr/>
        </p:nvSpPr>
        <p:spPr>
          <a:xfrm>
            <a:off x="9192344" y="2121467"/>
            <a:ext cx="3217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/>
              <a:t>Así los cosenos directores son:</a:t>
            </a:r>
          </a:p>
          <a:p>
            <a:r>
              <a:rPr lang="es-MX" sz="1600" dirty="0"/>
              <a:t>ʎx=3-0/3= 1         </a:t>
            </a:r>
          </a:p>
          <a:p>
            <a:r>
              <a:rPr lang="es-MX" sz="1600" dirty="0" err="1"/>
              <a:t>ʎy</a:t>
            </a:r>
            <a:r>
              <a:rPr lang="es-MX" sz="1600" dirty="0"/>
              <a:t>=4-4/3=0</a:t>
            </a:r>
            <a:endParaRPr lang="es-MX" sz="2000" dirty="0"/>
          </a:p>
        </p:txBody>
      </p:sp>
      <p:sp>
        <p:nvSpPr>
          <p:cNvPr id="15" name="38 CuadroTexto"/>
          <p:cNvSpPr txBox="1"/>
          <p:nvPr/>
        </p:nvSpPr>
        <p:spPr>
          <a:xfrm>
            <a:off x="7183997" y="3608012"/>
            <a:ext cx="4828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Por lo tanto la matriz de rigidez del miembro es</a:t>
            </a:r>
            <a:r>
              <a:rPr lang="es-MX" sz="1600" dirty="0"/>
              <a:t>:</a:t>
            </a:r>
          </a:p>
        </p:txBody>
      </p:sp>
      <p:sp>
        <p:nvSpPr>
          <p:cNvPr id="16" name="39 CuadroTexto"/>
          <p:cNvSpPr txBox="1"/>
          <p:nvPr/>
        </p:nvSpPr>
        <p:spPr>
          <a:xfrm>
            <a:off x="7116749" y="4698472"/>
            <a:ext cx="873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/>
              <a:t>K3=  AE</a:t>
            </a:r>
          </a:p>
        </p:txBody>
      </p:sp>
      <p:sp>
        <p:nvSpPr>
          <p:cNvPr id="17" name="40 CuadroTexto"/>
          <p:cNvSpPr txBox="1"/>
          <p:nvPr/>
        </p:nvSpPr>
        <p:spPr>
          <a:xfrm>
            <a:off x="8066584" y="4141904"/>
            <a:ext cx="345638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rgbClr val="FF0000"/>
                </a:solidFill>
              </a:rPr>
              <a:t>  5            6            1              2        </a:t>
            </a:r>
          </a:p>
          <a:p>
            <a:r>
              <a:rPr lang="es-MX" sz="1600" dirty="0"/>
              <a:t>0.333     0           -0.333         0       </a:t>
            </a:r>
            <a:r>
              <a:rPr lang="es-MX" sz="1600" dirty="0">
                <a:solidFill>
                  <a:srgbClr val="FF0000"/>
                </a:solidFill>
              </a:rPr>
              <a:t>5</a:t>
            </a:r>
          </a:p>
          <a:p>
            <a:r>
              <a:rPr lang="es-MX" sz="1600" dirty="0"/>
              <a:t>   0         0             0               0       </a:t>
            </a:r>
            <a:r>
              <a:rPr lang="es-MX" sz="1600" dirty="0">
                <a:solidFill>
                  <a:srgbClr val="FF0000"/>
                </a:solidFill>
              </a:rPr>
              <a:t>6</a:t>
            </a:r>
          </a:p>
          <a:p>
            <a:r>
              <a:rPr lang="es-MX" sz="1600" dirty="0"/>
              <a:t>-0.333    0         0.333            0       </a:t>
            </a:r>
            <a:r>
              <a:rPr lang="es-MX" sz="1600" dirty="0">
                <a:solidFill>
                  <a:srgbClr val="FF0000"/>
                </a:solidFill>
              </a:rPr>
              <a:t>1 </a:t>
            </a:r>
          </a:p>
          <a:p>
            <a:r>
              <a:rPr lang="es-MX" sz="1600" dirty="0"/>
              <a:t>   0         0            0                0       </a:t>
            </a:r>
            <a:r>
              <a:rPr lang="es-MX" sz="1600" dirty="0">
                <a:solidFill>
                  <a:srgbClr val="FF0000"/>
                </a:solidFill>
              </a:rPr>
              <a:t>2</a:t>
            </a:r>
          </a:p>
          <a:p>
            <a:endParaRPr lang="es-MX" dirty="0"/>
          </a:p>
        </p:txBody>
      </p:sp>
      <p:sp>
        <p:nvSpPr>
          <p:cNvPr id="18" name="41 Corchetes"/>
          <p:cNvSpPr/>
          <p:nvPr/>
        </p:nvSpPr>
        <p:spPr>
          <a:xfrm>
            <a:off x="8066584" y="4429756"/>
            <a:ext cx="3024336" cy="974380"/>
          </a:xfrm>
          <a:prstGeom prst="bracketPair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26" name="Grupo 25"/>
          <p:cNvGrpSpPr/>
          <p:nvPr/>
        </p:nvGrpSpPr>
        <p:grpSpPr>
          <a:xfrm rot="5400000">
            <a:off x="1122957" y="986943"/>
            <a:ext cx="684029" cy="2057611"/>
            <a:chOff x="2063552" y="2180314"/>
            <a:chExt cx="1141676" cy="4254121"/>
          </a:xfrm>
          <a:effectLst>
            <a:glow rad="635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27" name="Conector recto 26"/>
            <p:cNvCxnSpPr/>
            <p:nvPr/>
          </p:nvCxnSpPr>
          <p:spPr>
            <a:xfrm>
              <a:off x="2063552" y="2180314"/>
              <a:ext cx="114167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Conector recto 27"/>
            <p:cNvCxnSpPr/>
            <p:nvPr/>
          </p:nvCxnSpPr>
          <p:spPr>
            <a:xfrm>
              <a:off x="3205228" y="2180314"/>
              <a:ext cx="0" cy="425412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Conector recto 28"/>
            <p:cNvCxnSpPr/>
            <p:nvPr/>
          </p:nvCxnSpPr>
          <p:spPr>
            <a:xfrm flipH="1">
              <a:off x="2063552" y="6434435"/>
              <a:ext cx="114167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Conector recto 29"/>
            <p:cNvCxnSpPr/>
            <p:nvPr/>
          </p:nvCxnSpPr>
          <p:spPr>
            <a:xfrm>
              <a:off x="2063552" y="2180314"/>
              <a:ext cx="0" cy="425412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31" name="Objeto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0134210"/>
              </p:ext>
            </p:extLst>
          </p:nvPr>
        </p:nvGraphicFramePr>
        <p:xfrm>
          <a:off x="1127448" y="3302209"/>
          <a:ext cx="6169278" cy="279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AutoCAD Drawing" r:id="rId7" imgW="11144160" imgH="4676760" progId="AutoCAD.Drawing.19">
                  <p:embed/>
                </p:oleObj>
              </mc:Choice>
              <mc:Fallback>
                <p:oleObj name="AutoCAD Drawing" r:id="rId7" imgW="11144160" imgH="4676760" progId="AutoCAD.Drawing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27448" y="3302209"/>
                        <a:ext cx="6169278" cy="2792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to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0538018"/>
              </p:ext>
            </p:extLst>
          </p:nvPr>
        </p:nvGraphicFramePr>
        <p:xfrm>
          <a:off x="-2376684" y="1550914"/>
          <a:ext cx="7434831" cy="280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AutoCAD Drawing" r:id="rId9" imgW="11773080" imgH="4438800" progId="AutoCAD.Drawing.18">
                  <p:embed/>
                </p:oleObj>
              </mc:Choice>
              <mc:Fallback>
                <p:oleObj name="AutoCAD Drawing" r:id="rId9" imgW="11773080" imgH="4438800" progId="AutoCAD.Drawing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-2376684" y="1550914"/>
                        <a:ext cx="7434831" cy="280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CuadroTexto 32"/>
          <p:cNvSpPr txBox="1"/>
          <p:nvPr/>
        </p:nvSpPr>
        <p:spPr>
          <a:xfrm>
            <a:off x="4978264" y="45550"/>
            <a:ext cx="3102068" cy="307777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x-none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ARMADURA CON APOYO INCLINADO</a:t>
            </a:r>
          </a:p>
        </p:txBody>
      </p:sp>
      <p:sp>
        <p:nvSpPr>
          <p:cNvPr id="24" name="Botón de acción: Inicio 23">
            <a:hlinkClick r:id="rId11" action="ppaction://hlinksldjump" highlightClick="1"/>
          </p:cNvPr>
          <p:cNvSpPr/>
          <p:nvPr/>
        </p:nvSpPr>
        <p:spPr>
          <a:xfrm>
            <a:off x="9840866" y="6036843"/>
            <a:ext cx="504056" cy="48515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Tabla 2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06509833"/>
                  </p:ext>
                </p:extLst>
              </p:nvPr>
            </p:nvGraphicFramePr>
            <p:xfrm>
              <a:off x="5519936" y="1661522"/>
              <a:ext cx="2470771" cy="1767476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52137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2499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2318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23181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378048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49716"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0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e>
                                  <m:sub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0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e>
                                  <m:sub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0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  <m:sub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0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  <m:sub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54440"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s-MX" sz="10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1050" smtClean="0"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:r>
                            <a:rPr kumimoji="0" lang="es-MX" sz="105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kumimoji="0" lang="es-MX" sz="105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l-GR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kumimoji="0" lang="es-MX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kumimoji="0" lang="es-MX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oMath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:r>
                            <a:rPr kumimoji="0" lang="es-MX" sz="105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es-MX" sz="105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l-GR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kumimoji="0" lang="es-MX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0" lang="es-MX" sz="105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l-GR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kumimoji="0" lang="es-MX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oMath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0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𝐍</m:t>
                                    </m:r>
                                  </m:e>
                                  <m:sub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b="1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54440"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0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1050" smtClean="0"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s-MX" sz="10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1050" smtClean="0"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  <m:sup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:r>
                            <a:rPr kumimoji="0" lang="es-MX" sz="105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kumimoji="0" lang="es-MX" sz="105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l-GR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kumimoji="0" lang="es-MX" sz="105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kumimoji="0" lang="es-MX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oMath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0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𝐍</m:t>
                                    </m:r>
                                  </m:e>
                                  <m:sub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𝐲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b="1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54440"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:r>
                            <a:rPr kumimoji="0" lang="es-MX" sz="105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kumimoji="0" lang="es-MX" sz="105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l-GR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kumimoji="0" lang="es-MX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kumimoji="0" lang="es-MX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oMath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:r>
                            <a:rPr kumimoji="0" lang="es-MX" sz="105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es-MX" sz="105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l-GR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kumimoji="0" lang="es-MX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0" lang="es-MX" sz="105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l-GR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kumimoji="0" lang="es-MX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oMath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0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𝐅</m:t>
                                    </m:r>
                                  </m:e>
                                  <m:sub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b="1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54440"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s-MX" sz="105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:r>
                            <a:rPr kumimoji="0" lang="es-MX" sz="105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kumimoji="0" lang="es-MX" sz="105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l-GR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kumimoji="0" lang="es-MX" sz="105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kumimoji="0" lang="es-MX" sz="105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oMath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0" lang="es-MX" sz="105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l-GR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s-MX" sz="105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  <m:sup>
                                    <m:r>
                                      <a:rPr kumimoji="0" lang="es-MX" sz="105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05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𝐅</m:t>
                                    </m:r>
                                  </m:e>
                                  <m:sub>
                                    <m:r>
                                      <a:rPr lang="es-MX" sz="1050" smtClean="0">
                                        <a:latin typeface="Cambria Math" panose="02040503050406030204" pitchFamily="18" charset="0"/>
                                      </a:rPr>
                                      <m:t>𝐲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50" b="1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Tabla 2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06509833"/>
                  </p:ext>
                </p:extLst>
              </p:nvPr>
            </p:nvGraphicFramePr>
            <p:xfrm>
              <a:off x="5519936" y="1661522"/>
              <a:ext cx="2470771" cy="1767476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521371"/>
                    <a:gridCol w="524990"/>
                    <a:gridCol w="523181"/>
                    <a:gridCol w="523181"/>
                    <a:gridCol w="378048"/>
                  </a:tblGrid>
                  <a:tr h="349716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2"/>
                          <a:stretch>
                            <a:fillRect l="-1163" t="-1724" r="-375581" b="-4051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2"/>
                          <a:stretch>
                            <a:fillRect l="-101163" t="-1724" r="-275581" b="-4051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2"/>
                          <a:stretch>
                            <a:fillRect l="-201163" t="-1724" r="-175581" b="-4051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2"/>
                          <a:stretch>
                            <a:fillRect l="-301163" t="-1724" r="-75581" b="-405172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endParaRPr lang="es-MX" sz="1050" dirty="0"/>
                        </a:p>
                      </a:txBody>
                      <a:tcPr>
                        <a:solidFill>
                          <a:srgbClr val="F8EA80"/>
                        </a:solidFill>
                      </a:tcPr>
                    </a:tc>
                  </a:tr>
                  <a:tr h="354440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2"/>
                          <a:stretch>
                            <a:fillRect l="-1163" t="-101724" r="-375581" b="-3051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2"/>
                          <a:stretch>
                            <a:fillRect l="-101163" t="-101724" r="-275581" b="-3051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2"/>
                          <a:stretch>
                            <a:fillRect l="-201163" t="-101724" r="-175581" b="-3051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2"/>
                          <a:stretch>
                            <a:fillRect l="-301163" t="-101724" r="-75581" b="-3051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2"/>
                          <a:stretch>
                            <a:fillRect l="-556452" t="-101724" r="-4839" b="-305172"/>
                          </a:stretch>
                        </a:blipFill>
                      </a:tcPr>
                    </a:tc>
                  </a:tr>
                  <a:tr h="354440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2"/>
                          <a:stretch>
                            <a:fillRect l="-1163" t="-201724" r="-375581" b="-2051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2"/>
                          <a:stretch>
                            <a:fillRect l="-101163" t="-201724" r="-275581" b="-2051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2"/>
                          <a:stretch>
                            <a:fillRect l="-201163" t="-201724" r="-175581" b="-2051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2"/>
                          <a:stretch>
                            <a:fillRect l="-301163" t="-201724" r="-75581" b="-2051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2"/>
                          <a:stretch>
                            <a:fillRect l="-556452" t="-201724" r="-4839" b="-205172"/>
                          </a:stretch>
                        </a:blipFill>
                      </a:tcPr>
                    </a:tc>
                  </a:tr>
                  <a:tr h="354440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2"/>
                          <a:stretch>
                            <a:fillRect l="-1163" t="-296610" r="-375581" b="-1016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2"/>
                          <a:stretch>
                            <a:fillRect l="-101163" t="-296610" r="-275581" b="-1016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2"/>
                          <a:stretch>
                            <a:fillRect l="-201163" t="-296610" r="-175581" b="-1016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2"/>
                          <a:stretch>
                            <a:fillRect l="-301163" t="-296610" r="-75581" b="-1016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2"/>
                          <a:stretch>
                            <a:fillRect l="-556452" t="-296610" r="-4839" b="-101695"/>
                          </a:stretch>
                        </a:blipFill>
                      </a:tcPr>
                    </a:tc>
                  </a:tr>
                  <a:tr h="354440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2"/>
                          <a:stretch>
                            <a:fillRect l="-1163" t="-403448" r="-375581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2"/>
                          <a:stretch>
                            <a:fillRect l="-101163" t="-403448" r="-275581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2"/>
                          <a:stretch>
                            <a:fillRect l="-201163" t="-403448" r="-175581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2"/>
                          <a:stretch>
                            <a:fillRect l="-301163" t="-403448" r="-75581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12"/>
                          <a:stretch>
                            <a:fillRect l="-556452" t="-403448" r="-4839" b="-344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41511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F54D2E2-4751-499B-BE8E-440F2C3DF017}" type="slidenum">
              <a:rPr lang="es-MX" smtClean="0"/>
              <a:pPr/>
              <a:t>7</a:t>
            </a:fld>
            <a:r>
              <a:rPr lang="es-MX" dirty="0"/>
              <a:t>/41</a:t>
            </a:r>
          </a:p>
        </p:txBody>
      </p:sp>
      <p:sp>
        <p:nvSpPr>
          <p:cNvPr id="9" name="9 Marcador de pie de página"/>
          <p:cNvSpPr txBox="1">
            <a:spLocks/>
          </p:cNvSpPr>
          <p:nvPr/>
        </p:nvSpPr>
        <p:spPr>
          <a:xfrm>
            <a:off x="4197124" y="6434435"/>
            <a:ext cx="4032448" cy="23200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defPPr>
              <a:defRPr lang="es-MX"/>
            </a:defPPr>
            <a:lvl1pPr marL="0" algn="r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>
                <a:solidFill>
                  <a:schemeClr val="tx1"/>
                </a:solidFill>
              </a:rPr>
              <a:t>M.C. ANTONIO DANIEL MARTINEZ DIBENE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10" name="Picture 2" descr="http://www.itlp.edu.mx/carreras/carreras.files/civi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8275" y="58992"/>
            <a:ext cx="1294617" cy="983682"/>
          </a:xfrm>
          <a:prstGeom prst="rect">
            <a:avLst/>
          </a:prstGeom>
          <a:noFill/>
        </p:spPr>
      </p:pic>
      <p:pic>
        <p:nvPicPr>
          <p:cNvPr id="11" name="Picture 2" descr="C:\Users\TYSON\Documents\a Obras varias\A TRABAJOS 2013\7.- JULIO\Albercas\8.- Alberca Familiar 2\PDF\MD LOG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6" y="184050"/>
            <a:ext cx="1647589" cy="85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2 Imagen" descr="logotec-new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275" y="5733256"/>
            <a:ext cx="1231276" cy="890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5 Imagen" descr="lobos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87" y="5733256"/>
            <a:ext cx="1192385" cy="1002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42 CuadroTexto"/>
          <p:cNvSpPr txBox="1"/>
          <p:nvPr/>
        </p:nvSpPr>
        <p:spPr>
          <a:xfrm>
            <a:off x="2374599" y="448125"/>
            <a:ext cx="7779380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2800" dirty="0">
                <a:solidFill>
                  <a:schemeClr val="tx1"/>
                </a:solidFill>
              </a:rPr>
              <a:t>Formación de la Matriz de Rigidez de la Estructura.</a:t>
            </a:r>
            <a:endParaRPr lang="es-MX" sz="2000" dirty="0"/>
          </a:p>
        </p:txBody>
      </p:sp>
      <p:sp>
        <p:nvSpPr>
          <p:cNvPr id="15" name="43 CuadroTexto"/>
          <p:cNvSpPr txBox="1"/>
          <p:nvPr/>
        </p:nvSpPr>
        <p:spPr>
          <a:xfrm>
            <a:off x="3098961" y="3229136"/>
            <a:ext cx="16905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/>
              <a:t>MATRIZ “K” = AE</a:t>
            </a:r>
          </a:p>
        </p:txBody>
      </p:sp>
      <p:sp>
        <p:nvSpPr>
          <p:cNvPr id="16" name="45 CuadroTexto"/>
          <p:cNvSpPr txBox="1"/>
          <p:nvPr/>
        </p:nvSpPr>
        <p:spPr>
          <a:xfrm>
            <a:off x="4684306" y="2392535"/>
            <a:ext cx="59365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  </a:t>
            </a:r>
            <a:r>
              <a:rPr lang="es-MX" sz="1600" dirty="0">
                <a:solidFill>
                  <a:srgbClr val="FF0000"/>
                </a:solidFill>
              </a:rPr>
              <a:t>1             2            3                4              5            6     </a:t>
            </a:r>
          </a:p>
          <a:p>
            <a:r>
              <a:rPr lang="es-MX" sz="1600" dirty="0" smtClean="0"/>
              <a:t>0.405      0.096     0.0169      -0.118      </a:t>
            </a:r>
            <a:r>
              <a:rPr lang="es-MX" sz="1600" dirty="0"/>
              <a:t>-0.333   </a:t>
            </a:r>
            <a:r>
              <a:rPr lang="es-MX" sz="1600" dirty="0" smtClean="0"/>
              <a:t>    </a:t>
            </a:r>
            <a:r>
              <a:rPr lang="es-MX" sz="1600" dirty="0"/>
              <a:t>0          </a:t>
            </a:r>
            <a:r>
              <a:rPr lang="es-MX" sz="1600" dirty="0">
                <a:solidFill>
                  <a:srgbClr val="FF0000"/>
                </a:solidFill>
              </a:rPr>
              <a:t>1</a:t>
            </a:r>
            <a:r>
              <a:rPr lang="es-MX" sz="1600" dirty="0"/>
              <a:t>                   </a:t>
            </a:r>
            <a:endParaRPr lang="es-MX" sz="1600" dirty="0">
              <a:solidFill>
                <a:srgbClr val="FF0000"/>
              </a:solidFill>
            </a:endParaRPr>
          </a:p>
          <a:p>
            <a:r>
              <a:rPr lang="es-MX" sz="1600" dirty="0" smtClean="0"/>
              <a:t>0.096      0.128     0.022        -0.158          </a:t>
            </a:r>
            <a:r>
              <a:rPr lang="es-MX" sz="1600" dirty="0"/>
              <a:t>0           0          </a:t>
            </a:r>
            <a:r>
              <a:rPr lang="es-MX" sz="1600" dirty="0">
                <a:solidFill>
                  <a:srgbClr val="FF0000"/>
                </a:solidFill>
              </a:rPr>
              <a:t>2</a:t>
            </a:r>
            <a:r>
              <a:rPr lang="es-MX" sz="1600" dirty="0"/>
              <a:t>                    </a:t>
            </a:r>
            <a:endParaRPr lang="es-MX" sz="1600" dirty="0">
              <a:solidFill>
                <a:srgbClr val="FF0000"/>
              </a:solidFill>
            </a:endParaRPr>
          </a:p>
          <a:p>
            <a:r>
              <a:rPr lang="es-MX" sz="1600" dirty="0" smtClean="0"/>
              <a:t>0.0169    0.022     0.1289      </a:t>
            </a:r>
            <a:r>
              <a:rPr lang="es-MX" sz="1600" dirty="0"/>
              <a:t>-</a:t>
            </a:r>
            <a:r>
              <a:rPr lang="es-MX" sz="1600" dirty="0" smtClean="0"/>
              <a:t>0.097           </a:t>
            </a:r>
            <a:r>
              <a:rPr lang="es-MX" sz="1600" dirty="0"/>
              <a:t>0      </a:t>
            </a:r>
            <a:r>
              <a:rPr lang="es-MX" sz="1600" dirty="0" smtClean="0"/>
              <a:t>  </a:t>
            </a:r>
            <a:r>
              <a:rPr lang="es-MX" sz="1600" dirty="0"/>
              <a:t>0.176     </a:t>
            </a:r>
            <a:r>
              <a:rPr lang="es-MX" sz="1600" dirty="0">
                <a:solidFill>
                  <a:srgbClr val="FF0000"/>
                </a:solidFill>
              </a:rPr>
              <a:t>3</a:t>
            </a:r>
          </a:p>
          <a:p>
            <a:r>
              <a:rPr lang="es-MX" sz="1600" dirty="0" smtClean="0"/>
              <a:t>-0.118     -0.158    </a:t>
            </a:r>
            <a:r>
              <a:rPr lang="es-MX" sz="1600" dirty="0"/>
              <a:t>-</a:t>
            </a:r>
            <a:r>
              <a:rPr lang="es-MX" sz="1600" dirty="0" smtClean="0"/>
              <a:t>0.097        0.321          </a:t>
            </a:r>
            <a:r>
              <a:rPr lang="es-MX" sz="1600" dirty="0"/>
              <a:t>0         -0.176   </a:t>
            </a:r>
            <a:r>
              <a:rPr lang="es-MX" sz="1600" dirty="0">
                <a:solidFill>
                  <a:srgbClr val="FF0000"/>
                </a:solidFill>
              </a:rPr>
              <a:t>4</a:t>
            </a:r>
            <a:r>
              <a:rPr lang="es-MX" sz="1600" dirty="0"/>
              <a:t> </a:t>
            </a:r>
            <a:endParaRPr lang="es-MX" sz="1600" dirty="0">
              <a:solidFill>
                <a:srgbClr val="FF0000"/>
              </a:solidFill>
            </a:endParaRPr>
          </a:p>
          <a:p>
            <a:r>
              <a:rPr lang="es-MX" sz="1600" dirty="0"/>
              <a:t>-0.333       0            0                0           0.333        0          </a:t>
            </a:r>
            <a:r>
              <a:rPr lang="es-MX" sz="1600" dirty="0">
                <a:solidFill>
                  <a:srgbClr val="FF0000"/>
                </a:solidFill>
              </a:rPr>
              <a:t>5</a:t>
            </a:r>
          </a:p>
          <a:p>
            <a:r>
              <a:rPr lang="es-MX" sz="1600" dirty="0"/>
              <a:t>   0            0           0.176        -0.176         0          0.25      </a:t>
            </a:r>
            <a:r>
              <a:rPr lang="es-MX" sz="16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7" name="46 Corchetes"/>
          <p:cNvSpPr/>
          <p:nvPr/>
        </p:nvSpPr>
        <p:spPr>
          <a:xfrm>
            <a:off x="4672093" y="2667797"/>
            <a:ext cx="5052773" cy="1525622"/>
          </a:xfrm>
          <a:prstGeom prst="bracketPair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47 CuadroTexto"/>
          <p:cNvSpPr txBox="1"/>
          <p:nvPr/>
        </p:nvSpPr>
        <p:spPr>
          <a:xfrm>
            <a:off x="2446417" y="4639063"/>
            <a:ext cx="9162594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tx1"/>
                </a:solidFill>
              </a:rPr>
              <a:t>Formación del vector de cargas conocidas “</a:t>
            </a:r>
            <a:r>
              <a:rPr lang="es-MX" dirty="0" err="1">
                <a:solidFill>
                  <a:schemeClr val="tx1"/>
                </a:solidFill>
              </a:rPr>
              <a:t>Qk</a:t>
            </a:r>
            <a:r>
              <a:rPr lang="es-MX" dirty="0">
                <a:solidFill>
                  <a:schemeClr val="tx1"/>
                </a:solidFill>
              </a:rPr>
              <a:t>” y el vector de desplazamientos Conocidos “Dk”. </a:t>
            </a:r>
          </a:p>
        </p:txBody>
      </p:sp>
      <p:sp>
        <p:nvSpPr>
          <p:cNvPr id="19" name="1 CuadroTexto"/>
          <p:cNvSpPr txBox="1"/>
          <p:nvPr/>
        </p:nvSpPr>
        <p:spPr>
          <a:xfrm>
            <a:off x="4635974" y="5465642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Qk</a:t>
            </a:r>
            <a:r>
              <a:rPr lang="es-MX" dirty="0"/>
              <a:t>=</a:t>
            </a:r>
          </a:p>
        </p:txBody>
      </p:sp>
      <p:sp>
        <p:nvSpPr>
          <p:cNvPr id="20" name="2 CuadroTexto"/>
          <p:cNvSpPr txBox="1"/>
          <p:nvPr/>
        </p:nvSpPr>
        <p:spPr>
          <a:xfrm>
            <a:off x="5253451" y="5198545"/>
            <a:ext cx="7072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0    </a:t>
            </a:r>
            <a:r>
              <a:rPr lang="es-MX" dirty="0">
                <a:solidFill>
                  <a:srgbClr val="FF0000"/>
                </a:solidFill>
              </a:rPr>
              <a:t>1</a:t>
            </a:r>
          </a:p>
          <a:p>
            <a:r>
              <a:rPr lang="es-MX" dirty="0"/>
              <a:t>-3   </a:t>
            </a:r>
            <a:r>
              <a:rPr lang="es-MX" dirty="0">
                <a:solidFill>
                  <a:srgbClr val="FF0000"/>
                </a:solidFill>
              </a:rPr>
              <a:t>2</a:t>
            </a:r>
          </a:p>
          <a:p>
            <a:r>
              <a:rPr lang="es-MX" dirty="0"/>
              <a:t>0    </a:t>
            </a:r>
            <a:r>
              <a:rPr lang="es-MX" dirty="0">
                <a:solidFill>
                  <a:srgbClr val="FF0000"/>
                </a:solidFill>
              </a:rPr>
              <a:t>3</a:t>
            </a:r>
          </a:p>
          <a:p>
            <a:endParaRPr lang="es-MX" dirty="0"/>
          </a:p>
        </p:txBody>
      </p:sp>
      <p:sp>
        <p:nvSpPr>
          <p:cNvPr id="21" name="48 Corchetes"/>
          <p:cNvSpPr/>
          <p:nvPr/>
        </p:nvSpPr>
        <p:spPr>
          <a:xfrm>
            <a:off x="5257713" y="5209006"/>
            <a:ext cx="377845" cy="974875"/>
          </a:xfrm>
          <a:prstGeom prst="bracketPair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49 CuadroTexto"/>
          <p:cNvSpPr txBox="1"/>
          <p:nvPr/>
        </p:nvSpPr>
        <p:spPr>
          <a:xfrm>
            <a:off x="6443467" y="5436904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Dk=</a:t>
            </a:r>
          </a:p>
        </p:txBody>
      </p:sp>
      <p:sp>
        <p:nvSpPr>
          <p:cNvPr id="23" name="50 CuadroTexto"/>
          <p:cNvSpPr txBox="1"/>
          <p:nvPr/>
        </p:nvSpPr>
        <p:spPr>
          <a:xfrm>
            <a:off x="7027714" y="5123702"/>
            <a:ext cx="6944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0    </a:t>
            </a:r>
            <a:r>
              <a:rPr lang="es-MX" dirty="0">
                <a:solidFill>
                  <a:srgbClr val="FF0000"/>
                </a:solidFill>
              </a:rPr>
              <a:t>4</a:t>
            </a:r>
          </a:p>
          <a:p>
            <a:r>
              <a:rPr lang="es-MX" dirty="0"/>
              <a:t>0    </a:t>
            </a:r>
            <a:r>
              <a:rPr lang="es-MX" dirty="0">
                <a:solidFill>
                  <a:srgbClr val="FF0000"/>
                </a:solidFill>
              </a:rPr>
              <a:t>5</a:t>
            </a:r>
          </a:p>
          <a:p>
            <a:r>
              <a:rPr lang="es-MX" dirty="0"/>
              <a:t>0    </a:t>
            </a:r>
            <a:r>
              <a:rPr lang="es-MX" dirty="0">
                <a:solidFill>
                  <a:srgbClr val="FF0000"/>
                </a:solidFill>
              </a:rPr>
              <a:t>6</a:t>
            </a:r>
          </a:p>
          <a:p>
            <a:endParaRPr lang="es-MX" dirty="0"/>
          </a:p>
        </p:txBody>
      </p:sp>
      <p:sp>
        <p:nvSpPr>
          <p:cNvPr id="24" name="51 Corchetes"/>
          <p:cNvSpPr/>
          <p:nvPr/>
        </p:nvSpPr>
        <p:spPr>
          <a:xfrm>
            <a:off x="7017231" y="5195723"/>
            <a:ext cx="352734" cy="870786"/>
          </a:xfrm>
          <a:prstGeom prst="bracketPair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CuadroTexto 24"/>
          <p:cNvSpPr txBox="1"/>
          <p:nvPr/>
        </p:nvSpPr>
        <p:spPr>
          <a:xfrm>
            <a:off x="6954354" y="1756352"/>
            <a:ext cx="1863011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MX" dirty="0">
                <a:solidFill>
                  <a:schemeClr val="tx1"/>
                </a:solidFill>
              </a:rPr>
              <a:t>K= k1+k2+k3=K</a:t>
            </a:r>
          </a:p>
        </p:txBody>
      </p:sp>
      <p:graphicFrame>
        <p:nvGraphicFramePr>
          <p:cNvPr id="28" name="Objeto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3784736"/>
              </p:ext>
            </p:extLst>
          </p:nvPr>
        </p:nvGraphicFramePr>
        <p:xfrm>
          <a:off x="-2924026" y="1625534"/>
          <a:ext cx="8906673" cy="3358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AutoCAD Drawing" r:id="rId7" imgW="11773080" imgH="4438800" progId="AutoCAD.Drawing.20">
                  <p:embed/>
                </p:oleObj>
              </mc:Choice>
              <mc:Fallback>
                <p:oleObj name="AutoCAD Drawing" r:id="rId7" imgW="11773080" imgH="4438800" progId="AutoCAD.Drawing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-2924026" y="1625534"/>
                        <a:ext cx="8906673" cy="33580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CuadroTexto 29"/>
          <p:cNvSpPr txBox="1"/>
          <p:nvPr/>
        </p:nvSpPr>
        <p:spPr>
          <a:xfrm>
            <a:off x="4978264" y="45550"/>
            <a:ext cx="3102068" cy="307777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x-none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ARMADURA CON APOYO INCLINADO</a:t>
            </a:r>
          </a:p>
        </p:txBody>
      </p:sp>
      <p:sp>
        <p:nvSpPr>
          <p:cNvPr id="26" name="Botón de acción: Inicio 25">
            <a:hlinkClick r:id="rId9" action="ppaction://hlinksldjump" highlightClick="1"/>
          </p:cNvPr>
          <p:cNvSpPr/>
          <p:nvPr/>
        </p:nvSpPr>
        <p:spPr>
          <a:xfrm>
            <a:off x="9840866" y="6036843"/>
            <a:ext cx="504056" cy="48515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2857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F54D2E2-4751-499B-BE8E-440F2C3DF017}" type="slidenum">
              <a:rPr lang="es-MX" smtClean="0"/>
              <a:pPr/>
              <a:t>8</a:t>
            </a:fld>
            <a:r>
              <a:rPr lang="es-MX" dirty="0"/>
              <a:t>/41</a:t>
            </a:r>
          </a:p>
        </p:txBody>
      </p:sp>
      <p:sp>
        <p:nvSpPr>
          <p:cNvPr id="8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97124" y="6434435"/>
            <a:ext cx="4032448" cy="23200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M.C. ANTONIO DANIEL MARTINEZ DIBENE</a:t>
            </a:r>
          </a:p>
        </p:txBody>
      </p:sp>
      <p:pic>
        <p:nvPicPr>
          <p:cNvPr id="9" name="Picture 2" descr="http://www.itlp.edu.mx/carreras/carreras.files/civi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8275" y="58992"/>
            <a:ext cx="1294617" cy="983682"/>
          </a:xfrm>
          <a:prstGeom prst="rect">
            <a:avLst/>
          </a:prstGeom>
          <a:noFill/>
        </p:spPr>
      </p:pic>
      <p:pic>
        <p:nvPicPr>
          <p:cNvPr id="10" name="Picture 2" descr="C:\Users\TYSON\Documents\a Obras varias\A TRABAJOS 2013\7.- JULIO\Albercas\8.- Alberca Familiar 2\PDF\MD LOG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6" y="184050"/>
            <a:ext cx="1647589" cy="85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12 Imagen" descr="logotec-new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275" y="5733256"/>
            <a:ext cx="1231276" cy="890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5 Imagen" descr="lobos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87" y="5733256"/>
            <a:ext cx="1192385" cy="1002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42 CuadroTexto"/>
          <p:cNvSpPr txBox="1"/>
          <p:nvPr/>
        </p:nvSpPr>
        <p:spPr>
          <a:xfrm>
            <a:off x="2420697" y="464013"/>
            <a:ext cx="7687183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2800" dirty="0">
                <a:solidFill>
                  <a:schemeClr val="tx1"/>
                </a:solidFill>
              </a:rPr>
              <a:t>Ensamblaje de la Matriz de Rigidez de la Estructura.</a:t>
            </a:r>
          </a:p>
        </p:txBody>
      </p:sp>
      <p:sp>
        <p:nvSpPr>
          <p:cNvPr id="14" name="45 CuadroTexto"/>
          <p:cNvSpPr txBox="1"/>
          <p:nvPr/>
        </p:nvSpPr>
        <p:spPr>
          <a:xfrm>
            <a:off x="5353038" y="2053863"/>
            <a:ext cx="63809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rgbClr val="FF0000"/>
                </a:solidFill>
              </a:rPr>
              <a:t>  1             2            3                4              5            6     </a:t>
            </a:r>
          </a:p>
          <a:p>
            <a:r>
              <a:rPr lang="es-MX" sz="1600" dirty="0"/>
              <a:t>0.405      0.096     0.0169      -0.118      -0.333       </a:t>
            </a:r>
            <a:r>
              <a:rPr lang="es-MX" sz="1600" dirty="0" smtClean="0"/>
              <a:t>0          </a:t>
            </a:r>
            <a:r>
              <a:rPr lang="es-MX" sz="1600" dirty="0" smtClean="0">
                <a:solidFill>
                  <a:srgbClr val="FF0000"/>
                </a:solidFill>
              </a:rPr>
              <a:t>1</a:t>
            </a:r>
            <a:r>
              <a:rPr lang="es-MX" sz="1600" dirty="0" smtClean="0"/>
              <a:t>                   </a:t>
            </a:r>
            <a:endParaRPr lang="es-MX" sz="1600" dirty="0">
              <a:solidFill>
                <a:srgbClr val="FF0000"/>
              </a:solidFill>
            </a:endParaRPr>
          </a:p>
          <a:p>
            <a:r>
              <a:rPr lang="es-MX" sz="1600" dirty="0"/>
              <a:t>0.096      0.128     0.022        -0.158          0           0 </a:t>
            </a:r>
            <a:r>
              <a:rPr lang="es-MX" sz="1600" dirty="0" smtClean="0"/>
              <a:t>         </a:t>
            </a:r>
            <a:r>
              <a:rPr lang="es-MX" sz="1600" dirty="0" smtClean="0">
                <a:solidFill>
                  <a:srgbClr val="FF0000"/>
                </a:solidFill>
              </a:rPr>
              <a:t>2</a:t>
            </a:r>
            <a:r>
              <a:rPr lang="es-MX" sz="1600" dirty="0" smtClean="0"/>
              <a:t>                   . </a:t>
            </a:r>
            <a:r>
              <a:rPr lang="es-MX" sz="1600" dirty="0"/>
              <a:t>0.0169  </a:t>
            </a:r>
            <a:r>
              <a:rPr lang="es-MX" sz="1600" dirty="0" smtClean="0"/>
              <a:t>0.022     </a:t>
            </a:r>
            <a:r>
              <a:rPr lang="es-MX" sz="1600" dirty="0"/>
              <a:t>0.1289      -0.097           0        0.176 </a:t>
            </a:r>
            <a:r>
              <a:rPr lang="es-MX" sz="1600" dirty="0" smtClean="0"/>
              <a:t>    </a:t>
            </a:r>
            <a:r>
              <a:rPr lang="es-MX" sz="1600" dirty="0" smtClean="0">
                <a:solidFill>
                  <a:srgbClr val="FF0000"/>
                </a:solidFill>
              </a:rPr>
              <a:t>3</a:t>
            </a:r>
            <a:endParaRPr lang="es-MX" sz="1600" dirty="0">
              <a:solidFill>
                <a:srgbClr val="FF0000"/>
              </a:solidFill>
            </a:endParaRPr>
          </a:p>
          <a:p>
            <a:r>
              <a:rPr lang="es-MX" sz="1600" dirty="0"/>
              <a:t>-0.118     -0.158    -0.097        0.321          0         -0.176 </a:t>
            </a:r>
            <a:r>
              <a:rPr lang="es-MX" sz="1600" dirty="0" smtClean="0"/>
              <a:t>  </a:t>
            </a:r>
            <a:r>
              <a:rPr lang="es-MX" sz="1600" dirty="0" smtClean="0">
                <a:solidFill>
                  <a:srgbClr val="FF0000"/>
                </a:solidFill>
              </a:rPr>
              <a:t>4</a:t>
            </a:r>
            <a:r>
              <a:rPr lang="es-MX" sz="1600" dirty="0" smtClean="0"/>
              <a:t> </a:t>
            </a:r>
            <a:endParaRPr lang="es-MX" sz="1600" dirty="0">
              <a:solidFill>
                <a:srgbClr val="FF0000"/>
              </a:solidFill>
            </a:endParaRPr>
          </a:p>
          <a:p>
            <a:r>
              <a:rPr lang="es-MX" sz="1600" dirty="0"/>
              <a:t>-0.333       0            0                0           0.333        0 </a:t>
            </a:r>
            <a:r>
              <a:rPr lang="es-MX" sz="1600" dirty="0" smtClean="0"/>
              <a:t>         </a:t>
            </a:r>
            <a:r>
              <a:rPr lang="es-MX" sz="1600" dirty="0" smtClean="0">
                <a:solidFill>
                  <a:srgbClr val="FF0000"/>
                </a:solidFill>
              </a:rPr>
              <a:t>5</a:t>
            </a:r>
            <a:endParaRPr lang="es-MX" sz="1600" dirty="0">
              <a:solidFill>
                <a:srgbClr val="FF0000"/>
              </a:solidFill>
            </a:endParaRPr>
          </a:p>
          <a:p>
            <a:r>
              <a:rPr lang="es-MX" sz="1600" dirty="0" smtClean="0"/>
              <a:t>   0            </a:t>
            </a:r>
            <a:r>
              <a:rPr lang="es-MX" sz="1600" dirty="0"/>
              <a:t>0           0.176        -0.176         0          0.25 </a:t>
            </a:r>
            <a:r>
              <a:rPr lang="es-MX" sz="1600" dirty="0" smtClean="0"/>
              <a:t>     </a:t>
            </a:r>
            <a:r>
              <a:rPr lang="es-MX" sz="1600" dirty="0" smtClean="0">
                <a:solidFill>
                  <a:srgbClr val="FF0000"/>
                </a:solidFill>
              </a:rPr>
              <a:t>6</a:t>
            </a:r>
            <a:endParaRPr lang="es-MX" sz="1600" dirty="0">
              <a:solidFill>
                <a:srgbClr val="FF0000"/>
              </a:solidFill>
            </a:endParaRPr>
          </a:p>
        </p:txBody>
      </p:sp>
      <p:sp>
        <p:nvSpPr>
          <p:cNvPr id="15" name="46 Corchetes"/>
          <p:cNvSpPr/>
          <p:nvPr/>
        </p:nvSpPr>
        <p:spPr>
          <a:xfrm>
            <a:off x="5341609" y="2378992"/>
            <a:ext cx="5041414" cy="1490753"/>
          </a:xfrm>
          <a:prstGeom prst="bracketPair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2 CuadroTexto"/>
          <p:cNvSpPr txBox="1"/>
          <p:nvPr/>
        </p:nvSpPr>
        <p:spPr>
          <a:xfrm>
            <a:off x="4162099" y="2331207"/>
            <a:ext cx="1143262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 </a:t>
            </a:r>
            <a:r>
              <a:rPr lang="es-MX" sz="1600" dirty="0"/>
              <a:t>0    </a:t>
            </a:r>
            <a:endParaRPr lang="es-MX" sz="1600" dirty="0">
              <a:solidFill>
                <a:srgbClr val="FF0000"/>
              </a:solidFill>
            </a:endParaRPr>
          </a:p>
          <a:p>
            <a:r>
              <a:rPr lang="es-MX" sz="1600" dirty="0"/>
              <a:t>-3   </a:t>
            </a:r>
            <a:endParaRPr lang="es-MX" sz="1600" dirty="0">
              <a:solidFill>
                <a:srgbClr val="FF0000"/>
              </a:solidFill>
            </a:endParaRPr>
          </a:p>
          <a:p>
            <a:r>
              <a:rPr lang="es-MX" sz="1600" dirty="0"/>
              <a:t> 0    </a:t>
            </a:r>
            <a:endParaRPr lang="es-MX" sz="1600" dirty="0">
              <a:solidFill>
                <a:srgbClr val="FF0000"/>
              </a:solidFill>
            </a:endParaRPr>
          </a:p>
          <a:p>
            <a:r>
              <a:rPr lang="es-MX" sz="1600" dirty="0"/>
              <a:t>Q4    =  AE</a:t>
            </a:r>
          </a:p>
          <a:p>
            <a:r>
              <a:rPr lang="es-MX" sz="1600" dirty="0"/>
              <a:t>Q5</a:t>
            </a:r>
          </a:p>
          <a:p>
            <a:r>
              <a:rPr lang="es-MX" sz="1600" dirty="0"/>
              <a:t>Q6</a:t>
            </a:r>
          </a:p>
          <a:p>
            <a:endParaRPr lang="es-MX" sz="1400" dirty="0">
              <a:latin typeface="Comic Sans MS" panose="030F0702030302020204" pitchFamily="66" charset="0"/>
            </a:endParaRPr>
          </a:p>
        </p:txBody>
      </p:sp>
      <p:sp>
        <p:nvSpPr>
          <p:cNvPr id="17" name="25 CuadroTexto"/>
          <p:cNvSpPr txBox="1"/>
          <p:nvPr/>
        </p:nvSpPr>
        <p:spPr>
          <a:xfrm>
            <a:off x="11076971" y="2317861"/>
            <a:ext cx="66877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>
                <a:latin typeface="Comic Sans MS" panose="030F0702030302020204" pitchFamily="66" charset="0"/>
              </a:rPr>
              <a:t>D1    </a:t>
            </a:r>
            <a:endParaRPr lang="es-MX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s-MX" sz="1600" dirty="0"/>
              <a:t>D2   </a:t>
            </a:r>
            <a:endParaRPr lang="es-MX" sz="1600" dirty="0">
              <a:solidFill>
                <a:srgbClr val="FF0000"/>
              </a:solidFill>
            </a:endParaRPr>
          </a:p>
          <a:p>
            <a:r>
              <a:rPr lang="es-MX" sz="1600" dirty="0"/>
              <a:t>D3   </a:t>
            </a:r>
            <a:endParaRPr lang="es-MX" sz="1600" dirty="0">
              <a:solidFill>
                <a:srgbClr val="FF0000"/>
              </a:solidFill>
            </a:endParaRPr>
          </a:p>
          <a:p>
            <a:r>
              <a:rPr lang="es-MX" sz="1600" dirty="0"/>
              <a:t> 0    </a:t>
            </a:r>
          </a:p>
          <a:p>
            <a:r>
              <a:rPr lang="es-MX" sz="1600" dirty="0"/>
              <a:t> 0</a:t>
            </a:r>
          </a:p>
          <a:p>
            <a:r>
              <a:rPr lang="es-MX" sz="1400" dirty="0"/>
              <a:t> 0</a:t>
            </a:r>
          </a:p>
          <a:p>
            <a:endParaRPr lang="es-MX" sz="1400" dirty="0">
              <a:latin typeface="Comic Sans MS" panose="030F0702030302020204" pitchFamily="66" charset="0"/>
            </a:endParaRPr>
          </a:p>
        </p:txBody>
      </p:sp>
      <p:sp>
        <p:nvSpPr>
          <p:cNvPr id="18" name="26 Corchetes"/>
          <p:cNvSpPr/>
          <p:nvPr/>
        </p:nvSpPr>
        <p:spPr>
          <a:xfrm>
            <a:off x="11052818" y="2358903"/>
            <a:ext cx="448005" cy="1372958"/>
          </a:xfrm>
          <a:prstGeom prst="bracketPair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19" name="29 Conector recto"/>
          <p:cNvCxnSpPr/>
          <p:nvPr/>
        </p:nvCxnSpPr>
        <p:spPr>
          <a:xfrm flipV="1">
            <a:off x="7815752" y="2075168"/>
            <a:ext cx="0" cy="1005720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33 CuadroTexto"/>
          <p:cNvSpPr txBox="1"/>
          <p:nvPr/>
        </p:nvSpPr>
        <p:spPr>
          <a:xfrm>
            <a:off x="3693307" y="4140164"/>
            <a:ext cx="4727513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MX" sz="2400" dirty="0">
                <a:solidFill>
                  <a:schemeClr val="tx1"/>
                </a:solidFill>
              </a:rPr>
              <a:t>Formación del sistema de ecuaciones</a:t>
            </a:r>
            <a:r>
              <a:rPr lang="es-MX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1" name="34 CuadroTexto"/>
          <p:cNvSpPr txBox="1"/>
          <p:nvPr/>
        </p:nvSpPr>
        <p:spPr>
          <a:xfrm>
            <a:off x="3597403" y="5238310"/>
            <a:ext cx="12314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0    </a:t>
            </a:r>
            <a:endParaRPr lang="es-MX" dirty="0">
              <a:solidFill>
                <a:srgbClr val="FF0000"/>
              </a:solidFill>
            </a:endParaRPr>
          </a:p>
          <a:p>
            <a:r>
              <a:rPr lang="es-MX" dirty="0"/>
              <a:t>-3   = AE   </a:t>
            </a:r>
            <a:endParaRPr lang="es-MX" dirty="0">
              <a:solidFill>
                <a:srgbClr val="FF0000"/>
              </a:solidFill>
            </a:endParaRPr>
          </a:p>
          <a:p>
            <a:r>
              <a:rPr lang="es-MX" dirty="0"/>
              <a:t>0    </a:t>
            </a:r>
            <a:endParaRPr lang="es-MX" dirty="0">
              <a:solidFill>
                <a:srgbClr val="FF0000"/>
              </a:solidFill>
            </a:endParaRPr>
          </a:p>
          <a:p>
            <a:endParaRPr lang="es-MX" dirty="0"/>
          </a:p>
        </p:txBody>
      </p:sp>
      <p:sp>
        <p:nvSpPr>
          <p:cNvPr id="22" name="35 Corchetes"/>
          <p:cNvSpPr/>
          <p:nvPr/>
        </p:nvSpPr>
        <p:spPr>
          <a:xfrm>
            <a:off x="3515779" y="5324626"/>
            <a:ext cx="448005" cy="930189"/>
          </a:xfrm>
          <a:prstGeom prst="bracketPair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9 Rectángulo"/>
          <p:cNvSpPr/>
          <p:nvPr/>
        </p:nvSpPr>
        <p:spPr>
          <a:xfrm>
            <a:off x="4731944" y="528278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 smtClean="0"/>
              <a:t>0.405      0.096     0.0169                                   </a:t>
            </a:r>
            <a:endParaRPr lang="es-MX" dirty="0">
              <a:solidFill>
                <a:srgbClr val="FF0000"/>
              </a:solidFill>
            </a:endParaRPr>
          </a:p>
          <a:p>
            <a:r>
              <a:rPr lang="es-MX" dirty="0" smtClean="0"/>
              <a:t>0.096      0.128        0.022                                                        </a:t>
            </a:r>
            <a:endParaRPr lang="es-MX" dirty="0">
              <a:solidFill>
                <a:srgbClr val="FF0000"/>
              </a:solidFill>
            </a:endParaRPr>
          </a:p>
          <a:p>
            <a:r>
              <a:rPr lang="es-MX" dirty="0" smtClean="0"/>
              <a:t>0.0169     0.022     0.1289</a:t>
            </a:r>
            <a:endParaRPr lang="es-MX" dirty="0"/>
          </a:p>
        </p:txBody>
      </p:sp>
      <p:sp>
        <p:nvSpPr>
          <p:cNvPr id="24" name="39 CuadroTexto"/>
          <p:cNvSpPr txBox="1"/>
          <p:nvPr/>
        </p:nvSpPr>
        <p:spPr>
          <a:xfrm>
            <a:off x="7634445" y="5308613"/>
            <a:ext cx="668773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/>
              <a:t>D1    </a:t>
            </a:r>
          </a:p>
          <a:p>
            <a:r>
              <a:rPr lang="es-MX" sz="1600" dirty="0"/>
              <a:t>D2   </a:t>
            </a:r>
          </a:p>
          <a:p>
            <a:r>
              <a:rPr lang="es-MX" sz="1600" dirty="0"/>
              <a:t>D3   </a:t>
            </a:r>
            <a:endParaRPr lang="es-MX" sz="1600" dirty="0">
              <a:solidFill>
                <a:srgbClr val="FF0000"/>
              </a:solidFill>
            </a:endParaRPr>
          </a:p>
          <a:p>
            <a:r>
              <a:rPr lang="es-MX" sz="1400" dirty="0"/>
              <a:t>    </a:t>
            </a:r>
          </a:p>
          <a:p>
            <a:r>
              <a:rPr lang="es-MX" sz="1400" dirty="0">
                <a:latin typeface="Comic Sans MS" panose="030F0702030302020204" pitchFamily="66" charset="0"/>
              </a:rPr>
              <a:t> </a:t>
            </a:r>
          </a:p>
          <a:p>
            <a:r>
              <a:rPr lang="es-MX" sz="1400" dirty="0">
                <a:latin typeface="Comic Sans MS" panose="030F0702030302020204" pitchFamily="66" charset="0"/>
              </a:rPr>
              <a:t> </a:t>
            </a:r>
          </a:p>
          <a:p>
            <a:endParaRPr lang="es-MX" sz="1400" dirty="0">
              <a:latin typeface="Comic Sans MS" panose="030F0702030302020204" pitchFamily="66" charset="0"/>
            </a:endParaRPr>
          </a:p>
        </p:txBody>
      </p:sp>
      <p:sp>
        <p:nvSpPr>
          <p:cNvPr id="25" name="40 Corchetes"/>
          <p:cNvSpPr/>
          <p:nvPr/>
        </p:nvSpPr>
        <p:spPr>
          <a:xfrm>
            <a:off x="7634445" y="5277238"/>
            <a:ext cx="448005" cy="966616"/>
          </a:xfrm>
          <a:prstGeom prst="bracketPair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6" name="41 Corchetes"/>
          <p:cNvSpPr/>
          <p:nvPr/>
        </p:nvSpPr>
        <p:spPr>
          <a:xfrm>
            <a:off x="4609283" y="5227350"/>
            <a:ext cx="2925944" cy="1016504"/>
          </a:xfrm>
          <a:prstGeom prst="bracketPair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7" name="CuadroTexto 26"/>
          <p:cNvSpPr txBox="1"/>
          <p:nvPr/>
        </p:nvSpPr>
        <p:spPr>
          <a:xfrm>
            <a:off x="6800781" y="1606605"/>
            <a:ext cx="846707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MX" dirty="0">
                <a:solidFill>
                  <a:schemeClr val="tx1"/>
                </a:solidFill>
              </a:rPr>
              <a:t> Q=KD</a:t>
            </a:r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4912524" y="4740095"/>
            <a:ext cx="2119491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MX" dirty="0">
                <a:solidFill>
                  <a:schemeClr val="tx1"/>
                </a:solidFill>
              </a:rPr>
              <a:t>QK=k</a:t>
            </a:r>
            <a:r>
              <a:rPr lang="es-MX" sz="1400" dirty="0">
                <a:solidFill>
                  <a:schemeClr val="tx1"/>
                </a:solidFill>
              </a:rPr>
              <a:t>11</a:t>
            </a:r>
            <a:r>
              <a:rPr lang="es-MX" dirty="0">
                <a:solidFill>
                  <a:schemeClr val="tx1"/>
                </a:solidFill>
              </a:rPr>
              <a:t>Du +K</a:t>
            </a:r>
            <a:r>
              <a:rPr lang="es-MX" sz="1400" dirty="0">
                <a:solidFill>
                  <a:schemeClr val="tx1"/>
                </a:solidFill>
              </a:rPr>
              <a:t>12</a:t>
            </a:r>
            <a:r>
              <a:rPr lang="es-MX" dirty="0">
                <a:solidFill>
                  <a:schemeClr val="tx1"/>
                </a:solidFill>
              </a:rPr>
              <a:t> </a:t>
            </a:r>
            <a:r>
              <a:rPr lang="es-MX" dirty="0" err="1">
                <a:solidFill>
                  <a:schemeClr val="tx1"/>
                </a:solidFill>
              </a:rPr>
              <a:t>Dk</a:t>
            </a:r>
            <a:r>
              <a:rPr lang="es-MX" dirty="0">
                <a:solidFill>
                  <a:schemeClr val="tx1"/>
                </a:solidFill>
              </a:rPr>
              <a:t>”</a:t>
            </a:r>
          </a:p>
        </p:txBody>
      </p:sp>
      <p:sp>
        <p:nvSpPr>
          <p:cNvPr id="29" name="48 Corchetes"/>
          <p:cNvSpPr/>
          <p:nvPr/>
        </p:nvSpPr>
        <p:spPr>
          <a:xfrm>
            <a:off x="4143535" y="2313340"/>
            <a:ext cx="472158" cy="1608549"/>
          </a:xfrm>
          <a:prstGeom prst="bracketPair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30" name="6 Conector recto"/>
          <p:cNvCxnSpPr/>
          <p:nvPr/>
        </p:nvCxnSpPr>
        <p:spPr>
          <a:xfrm>
            <a:off x="4269784" y="3068345"/>
            <a:ext cx="7018882" cy="0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Objeto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599579"/>
              </p:ext>
            </p:extLst>
          </p:nvPr>
        </p:nvGraphicFramePr>
        <p:xfrm>
          <a:off x="-2882597" y="1694559"/>
          <a:ext cx="9220129" cy="34761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AutoCAD Drawing" r:id="rId7" imgW="11773080" imgH="4438800" progId="AutoCAD.Drawing.18">
                  <p:embed/>
                </p:oleObj>
              </mc:Choice>
              <mc:Fallback>
                <p:oleObj name="AutoCAD Drawing" r:id="rId7" imgW="11773080" imgH="4438800" progId="AutoCAD.Drawing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-2882597" y="1694559"/>
                        <a:ext cx="9220129" cy="34761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CuadroTexto 34"/>
          <p:cNvSpPr txBox="1"/>
          <p:nvPr/>
        </p:nvSpPr>
        <p:spPr>
          <a:xfrm>
            <a:off x="4978264" y="45550"/>
            <a:ext cx="3102068" cy="307777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x-none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ARMADURA CON APOYO INCLINADO</a:t>
            </a:r>
          </a:p>
        </p:txBody>
      </p:sp>
      <p:sp>
        <p:nvSpPr>
          <p:cNvPr id="31" name="Botón de acción: Inicio 30">
            <a:hlinkClick r:id="rId9" action="ppaction://hlinksldjump" highlightClick="1"/>
          </p:cNvPr>
          <p:cNvSpPr/>
          <p:nvPr/>
        </p:nvSpPr>
        <p:spPr>
          <a:xfrm>
            <a:off x="9840866" y="6036843"/>
            <a:ext cx="504056" cy="48515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Rectángulo 1"/>
          <p:cNvSpPr/>
          <p:nvPr/>
        </p:nvSpPr>
        <p:spPr>
          <a:xfrm>
            <a:off x="5382587" y="2331207"/>
            <a:ext cx="689668" cy="74968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Rectángulo 2"/>
          <p:cNvSpPr/>
          <p:nvPr/>
        </p:nvSpPr>
        <p:spPr>
          <a:xfrm>
            <a:off x="11041025" y="2313340"/>
            <a:ext cx="483951" cy="26468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/>
          <p:cNvSpPr/>
          <p:nvPr/>
        </p:nvSpPr>
        <p:spPr>
          <a:xfrm>
            <a:off x="6213348" y="2313340"/>
            <a:ext cx="587433" cy="7320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/>
          <p:cNvSpPr/>
          <p:nvPr/>
        </p:nvSpPr>
        <p:spPr>
          <a:xfrm>
            <a:off x="11016872" y="2595309"/>
            <a:ext cx="539927" cy="2211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ángulo 6"/>
          <p:cNvSpPr/>
          <p:nvPr/>
        </p:nvSpPr>
        <p:spPr>
          <a:xfrm>
            <a:off x="7017944" y="2331207"/>
            <a:ext cx="761281" cy="7141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2" name="Rectángulo 31"/>
          <p:cNvSpPr/>
          <p:nvPr/>
        </p:nvSpPr>
        <p:spPr>
          <a:xfrm>
            <a:off x="11076971" y="2846468"/>
            <a:ext cx="448005" cy="20933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0333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3" grpId="0" animBg="1"/>
      <p:bldP spid="5" grpId="0" animBg="1"/>
      <p:bldP spid="6" grpId="0" animBg="1"/>
      <p:bldP spid="7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F54D2E2-4751-499B-BE8E-440F2C3DF017}" type="slidenum">
              <a:rPr lang="es-MX" smtClean="0"/>
              <a:pPr/>
              <a:t>9</a:t>
            </a:fld>
            <a:r>
              <a:rPr lang="es-MX" dirty="0"/>
              <a:t>/41</a:t>
            </a:r>
          </a:p>
        </p:txBody>
      </p:sp>
      <p:sp>
        <p:nvSpPr>
          <p:cNvPr id="9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97124" y="6434435"/>
            <a:ext cx="4032448" cy="23200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M.C. ANTONIO DANIEL MARTINEZ DIBENE</a:t>
            </a:r>
          </a:p>
        </p:txBody>
      </p:sp>
      <p:pic>
        <p:nvPicPr>
          <p:cNvPr id="10" name="Picture 2" descr="http://www.itlp.edu.mx/carreras/carreras.files/civi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8275" y="58992"/>
            <a:ext cx="1294617" cy="983682"/>
          </a:xfrm>
          <a:prstGeom prst="rect">
            <a:avLst/>
          </a:prstGeom>
          <a:noFill/>
        </p:spPr>
      </p:pic>
      <p:pic>
        <p:nvPicPr>
          <p:cNvPr id="11" name="Picture 2" descr="C:\Users\TYSON\Documents\a Obras varias\A TRABAJOS 2013\7.- JULIO\Albercas\8.- Alberca Familiar 2\PDF\MD LOG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6" y="184050"/>
            <a:ext cx="1647589" cy="85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2 Imagen" descr="logotec-new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275" y="5733256"/>
            <a:ext cx="1231276" cy="890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5 Imagen" descr="lobos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87" y="5733256"/>
            <a:ext cx="1192385" cy="1002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42 CuadroTexto"/>
          <p:cNvSpPr txBox="1"/>
          <p:nvPr/>
        </p:nvSpPr>
        <p:spPr>
          <a:xfrm>
            <a:off x="4008723" y="476948"/>
            <a:ext cx="4593191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2800" dirty="0">
                <a:solidFill>
                  <a:schemeClr val="tx1"/>
                </a:solidFill>
              </a:rPr>
              <a:t>Sistema de ecuaciones de 3x3.</a:t>
            </a:r>
            <a:endParaRPr lang="es-MX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41 Corchetes"/>
          <p:cNvSpPr/>
          <p:nvPr/>
        </p:nvSpPr>
        <p:spPr>
          <a:xfrm>
            <a:off x="4591037" y="1777111"/>
            <a:ext cx="5083443" cy="1016504"/>
          </a:xfrm>
          <a:prstGeom prst="bracketPair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1 CuadroTexto"/>
          <p:cNvSpPr txBox="1"/>
          <p:nvPr/>
        </p:nvSpPr>
        <p:spPr>
          <a:xfrm>
            <a:off x="4767059" y="1763901"/>
            <a:ext cx="50000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AE(0.405D1 </a:t>
            </a:r>
            <a:r>
              <a:rPr lang="es-MX" dirty="0"/>
              <a:t>+ </a:t>
            </a:r>
            <a:r>
              <a:rPr lang="es-MX" dirty="0" smtClean="0"/>
              <a:t>0.096D2 </a:t>
            </a:r>
            <a:r>
              <a:rPr lang="es-MX" dirty="0"/>
              <a:t>+ </a:t>
            </a:r>
            <a:r>
              <a:rPr lang="es-MX" dirty="0" smtClean="0"/>
              <a:t>0.0169D3</a:t>
            </a:r>
            <a:r>
              <a:rPr lang="es-MX" dirty="0"/>
              <a:t>)=0   </a:t>
            </a:r>
            <a:r>
              <a:rPr lang="es-MX" dirty="0" smtClean="0"/>
              <a:t>     </a:t>
            </a:r>
            <a:r>
              <a:rPr lang="es-MX" dirty="0"/>
              <a:t>Ec.1</a:t>
            </a:r>
          </a:p>
          <a:p>
            <a:r>
              <a:rPr lang="es-MX" dirty="0" smtClean="0"/>
              <a:t>AE(0.096D1 </a:t>
            </a:r>
            <a:r>
              <a:rPr lang="es-MX" dirty="0"/>
              <a:t>+ </a:t>
            </a:r>
            <a:r>
              <a:rPr lang="es-MX" dirty="0" smtClean="0"/>
              <a:t>0.128D2 </a:t>
            </a:r>
            <a:r>
              <a:rPr lang="es-MX" dirty="0"/>
              <a:t>+ </a:t>
            </a:r>
            <a:r>
              <a:rPr lang="es-MX" dirty="0" smtClean="0"/>
              <a:t>0.022D3</a:t>
            </a:r>
            <a:r>
              <a:rPr lang="es-MX" dirty="0"/>
              <a:t>)  = -3  </a:t>
            </a:r>
            <a:r>
              <a:rPr lang="es-MX" dirty="0" smtClean="0"/>
              <a:t>    </a:t>
            </a:r>
            <a:r>
              <a:rPr lang="es-MX" dirty="0"/>
              <a:t>Ec.2</a:t>
            </a:r>
          </a:p>
          <a:p>
            <a:r>
              <a:rPr lang="es-MX" dirty="0" smtClean="0"/>
              <a:t>AE(0.0169D1 </a:t>
            </a:r>
            <a:r>
              <a:rPr lang="es-MX" dirty="0"/>
              <a:t>+ </a:t>
            </a:r>
            <a:r>
              <a:rPr lang="es-MX" dirty="0" smtClean="0"/>
              <a:t>0.022D2 </a:t>
            </a:r>
            <a:r>
              <a:rPr lang="es-MX" dirty="0"/>
              <a:t>+ </a:t>
            </a:r>
            <a:r>
              <a:rPr lang="es-MX" dirty="0" smtClean="0"/>
              <a:t>0.1289D3</a:t>
            </a:r>
            <a:r>
              <a:rPr lang="es-MX" dirty="0"/>
              <a:t>) = 0 </a:t>
            </a:r>
            <a:r>
              <a:rPr lang="es-MX" dirty="0" smtClean="0"/>
              <a:t>   </a:t>
            </a:r>
            <a:r>
              <a:rPr lang="es-MX" dirty="0"/>
              <a:t>Ec.3</a:t>
            </a:r>
          </a:p>
          <a:p>
            <a:endParaRPr lang="es-MX" dirty="0"/>
          </a:p>
        </p:txBody>
      </p:sp>
      <p:sp>
        <p:nvSpPr>
          <p:cNvPr id="17" name="3 CuadroTexto"/>
          <p:cNvSpPr txBox="1"/>
          <p:nvPr/>
        </p:nvSpPr>
        <p:spPr>
          <a:xfrm>
            <a:off x="5681534" y="3102066"/>
            <a:ext cx="5096075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MX" dirty="0">
                <a:solidFill>
                  <a:schemeClr val="tx1"/>
                </a:solidFill>
              </a:rPr>
              <a:t>Solución del sistema de ecuaciones por determinantes</a:t>
            </a:r>
          </a:p>
        </p:txBody>
      </p:sp>
      <p:sp>
        <p:nvSpPr>
          <p:cNvPr id="18" name="31 Rectángulo"/>
          <p:cNvSpPr/>
          <p:nvPr/>
        </p:nvSpPr>
        <p:spPr>
          <a:xfrm>
            <a:off x="3799429" y="370421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 smtClean="0"/>
              <a:t>0.405      0.096     0.0169                                   </a:t>
            </a:r>
            <a:endParaRPr lang="es-MX" dirty="0">
              <a:solidFill>
                <a:srgbClr val="FF0000"/>
              </a:solidFill>
            </a:endParaRPr>
          </a:p>
          <a:p>
            <a:r>
              <a:rPr lang="es-MX" dirty="0" smtClean="0"/>
              <a:t>0.096      0.128      0.022                                                        </a:t>
            </a:r>
            <a:endParaRPr lang="es-MX" dirty="0">
              <a:solidFill>
                <a:srgbClr val="FF0000"/>
              </a:solidFill>
            </a:endParaRPr>
          </a:p>
          <a:p>
            <a:r>
              <a:rPr lang="es-MX" dirty="0" smtClean="0"/>
              <a:t>0.0169    0.022     0.1289</a:t>
            </a:r>
            <a:endParaRPr lang="es-MX" dirty="0"/>
          </a:p>
        </p:txBody>
      </p:sp>
      <p:grpSp>
        <p:nvGrpSpPr>
          <p:cNvPr id="19" name="Grupo 18"/>
          <p:cNvGrpSpPr/>
          <p:nvPr/>
        </p:nvGrpSpPr>
        <p:grpSpPr>
          <a:xfrm>
            <a:off x="3799429" y="3700174"/>
            <a:ext cx="7476355" cy="1756141"/>
            <a:chOff x="2002022" y="3343511"/>
            <a:chExt cx="7476355" cy="1756141"/>
          </a:xfrm>
        </p:grpSpPr>
        <p:sp>
          <p:nvSpPr>
            <p:cNvPr id="20" name="36 Corchetes"/>
            <p:cNvSpPr/>
            <p:nvPr/>
          </p:nvSpPr>
          <p:spPr>
            <a:xfrm>
              <a:off x="2002022" y="3356992"/>
              <a:ext cx="2925944" cy="1016504"/>
            </a:xfrm>
            <a:prstGeom prst="bracketPair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1" name="37 CuadroTexto"/>
            <p:cNvSpPr txBox="1"/>
            <p:nvPr/>
          </p:nvSpPr>
          <p:spPr>
            <a:xfrm>
              <a:off x="4957350" y="3406881"/>
              <a:ext cx="865943" cy="16927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600" dirty="0"/>
                <a:t>D1    </a:t>
              </a:r>
            </a:p>
            <a:p>
              <a:r>
                <a:rPr lang="es-MX" sz="1600" dirty="0"/>
                <a:t>D2    = </a:t>
              </a:r>
            </a:p>
            <a:p>
              <a:r>
                <a:rPr lang="es-MX" sz="1600" dirty="0"/>
                <a:t>D3   </a:t>
              </a:r>
              <a:endParaRPr lang="es-MX" sz="1600" dirty="0">
                <a:solidFill>
                  <a:srgbClr val="FF0000"/>
                </a:solidFill>
              </a:endParaRPr>
            </a:p>
            <a:p>
              <a:r>
                <a:rPr lang="es-MX" sz="1400" dirty="0"/>
                <a:t>    </a:t>
              </a:r>
            </a:p>
            <a:p>
              <a:r>
                <a:rPr lang="es-MX" sz="1400" dirty="0">
                  <a:latin typeface="Comic Sans MS" panose="030F0702030302020204" pitchFamily="66" charset="0"/>
                </a:rPr>
                <a:t> </a:t>
              </a:r>
            </a:p>
            <a:p>
              <a:r>
                <a:rPr lang="es-MX" sz="1400" dirty="0">
                  <a:latin typeface="Comic Sans MS" panose="030F0702030302020204" pitchFamily="66" charset="0"/>
                </a:rPr>
                <a:t> </a:t>
              </a:r>
            </a:p>
            <a:p>
              <a:endParaRPr lang="es-MX" sz="1400" dirty="0">
                <a:latin typeface="Comic Sans MS" panose="030F0702030302020204" pitchFamily="66" charset="0"/>
              </a:endParaRPr>
            </a:p>
          </p:txBody>
        </p:sp>
        <p:sp>
          <p:nvSpPr>
            <p:cNvPr id="22" name="38 CuadroTexto"/>
            <p:cNvSpPr txBox="1"/>
            <p:nvPr/>
          </p:nvSpPr>
          <p:spPr>
            <a:xfrm>
              <a:off x="5670127" y="3343511"/>
              <a:ext cx="70884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dirty="0"/>
                <a:t> 0    </a:t>
              </a:r>
              <a:endParaRPr lang="es-MX" dirty="0">
                <a:solidFill>
                  <a:srgbClr val="FF0000"/>
                </a:solidFill>
              </a:endParaRPr>
            </a:p>
            <a:p>
              <a:r>
                <a:rPr lang="es-MX" dirty="0"/>
                <a:t>-3     </a:t>
              </a:r>
              <a:endParaRPr lang="es-MX" dirty="0">
                <a:solidFill>
                  <a:srgbClr val="FF0000"/>
                </a:solidFill>
              </a:endParaRPr>
            </a:p>
            <a:p>
              <a:r>
                <a:rPr lang="es-MX" dirty="0"/>
                <a:t> 0    </a:t>
              </a:r>
              <a:endParaRPr lang="es-MX" dirty="0">
                <a:solidFill>
                  <a:srgbClr val="FF0000"/>
                </a:solidFill>
              </a:endParaRPr>
            </a:p>
            <a:p>
              <a:endParaRPr lang="es-MX" dirty="0"/>
            </a:p>
          </p:txBody>
        </p:sp>
        <p:sp>
          <p:nvSpPr>
            <p:cNvPr id="23" name="8 CuadroTexto"/>
            <p:cNvSpPr txBox="1"/>
            <p:nvPr/>
          </p:nvSpPr>
          <p:spPr>
            <a:xfrm>
              <a:off x="7206601" y="3536742"/>
              <a:ext cx="22717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dirty="0"/>
                <a:t>“En su forma matricial”</a:t>
              </a:r>
            </a:p>
          </p:txBody>
        </p:sp>
        <p:cxnSp>
          <p:nvCxnSpPr>
            <p:cNvPr id="24" name="16 Conector recto de flecha"/>
            <p:cNvCxnSpPr/>
            <p:nvPr/>
          </p:nvCxnSpPr>
          <p:spPr>
            <a:xfrm>
              <a:off x="6273577" y="3706019"/>
              <a:ext cx="84403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5" name="Grupo 24"/>
          <p:cNvGrpSpPr/>
          <p:nvPr/>
        </p:nvGrpSpPr>
        <p:grpSpPr>
          <a:xfrm>
            <a:off x="1836527" y="4980873"/>
            <a:ext cx="4570064" cy="1055970"/>
            <a:chOff x="1837076" y="5090102"/>
            <a:chExt cx="4570064" cy="1055970"/>
          </a:xfrm>
        </p:grpSpPr>
        <p:cxnSp>
          <p:nvCxnSpPr>
            <p:cNvPr id="26" name="92 Conector recto de flecha"/>
            <p:cNvCxnSpPr/>
            <p:nvPr/>
          </p:nvCxnSpPr>
          <p:spPr>
            <a:xfrm flipV="1">
              <a:off x="2781982" y="5367730"/>
              <a:ext cx="2074282" cy="53324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27" name="Grupo 26"/>
            <p:cNvGrpSpPr/>
            <p:nvPr/>
          </p:nvGrpSpPr>
          <p:grpSpPr>
            <a:xfrm>
              <a:off x="1837076" y="5090102"/>
              <a:ext cx="4570064" cy="1055970"/>
              <a:chOff x="1837076" y="5090102"/>
              <a:chExt cx="4570064" cy="1055970"/>
            </a:xfrm>
          </p:grpSpPr>
          <p:sp>
            <p:nvSpPr>
              <p:cNvPr id="28" name="5 CuadroTexto"/>
              <p:cNvSpPr txBox="1"/>
              <p:nvPr/>
            </p:nvSpPr>
            <p:spPr>
              <a:xfrm>
                <a:off x="1837076" y="5517232"/>
                <a:ext cx="6190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dirty="0"/>
                  <a:t>∆D=</a:t>
                </a:r>
              </a:p>
            </p:txBody>
          </p:sp>
          <p:sp>
            <p:nvSpPr>
              <p:cNvPr id="29" name="83 Rectángulo"/>
              <p:cNvSpPr/>
              <p:nvPr/>
            </p:nvSpPr>
            <p:spPr>
              <a:xfrm>
                <a:off x="2534016" y="5240233"/>
                <a:ext cx="239395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MX" sz="1600" dirty="0" smtClean="0"/>
                  <a:t>0.405     0.096    0.0169                               </a:t>
                </a:r>
                <a:endParaRPr lang="es-MX" sz="1600" dirty="0">
                  <a:solidFill>
                    <a:srgbClr val="FF0000"/>
                  </a:solidFill>
                </a:endParaRPr>
              </a:p>
              <a:p>
                <a:r>
                  <a:rPr lang="es-MX" sz="1600" dirty="0" smtClean="0"/>
                  <a:t>0.096     0.128      0.022                                                        </a:t>
                </a:r>
                <a:endParaRPr lang="es-MX" sz="1600" dirty="0">
                  <a:solidFill>
                    <a:srgbClr val="FF0000"/>
                  </a:solidFill>
                </a:endParaRPr>
              </a:p>
              <a:p>
                <a:r>
                  <a:rPr lang="es-MX" sz="1600" dirty="0" smtClean="0"/>
                  <a:t>0.0169   0.022     0.1289</a:t>
                </a:r>
                <a:endParaRPr lang="es-MX" sz="1600" dirty="0"/>
              </a:p>
            </p:txBody>
          </p:sp>
          <p:sp>
            <p:nvSpPr>
              <p:cNvPr id="30" name="84 Rectángulo"/>
              <p:cNvSpPr/>
              <p:nvPr/>
            </p:nvSpPr>
            <p:spPr>
              <a:xfrm>
                <a:off x="4737247" y="5242159"/>
                <a:ext cx="166989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MX" sz="1600" dirty="0"/>
                  <a:t>  </a:t>
                </a:r>
                <a:r>
                  <a:rPr lang="es-MX" sz="1600" dirty="0" smtClean="0"/>
                  <a:t>0.405      0.096                                        </a:t>
                </a:r>
                <a:endParaRPr lang="es-MX" sz="1600" dirty="0">
                  <a:solidFill>
                    <a:srgbClr val="FF0000"/>
                  </a:solidFill>
                </a:endParaRPr>
              </a:p>
              <a:p>
                <a:r>
                  <a:rPr lang="es-MX" sz="1600" dirty="0"/>
                  <a:t>  </a:t>
                </a:r>
                <a:r>
                  <a:rPr lang="es-MX" sz="1600" dirty="0" smtClean="0"/>
                  <a:t>0.096      0.128                                                              </a:t>
                </a:r>
                <a:endParaRPr lang="es-MX" sz="1600" dirty="0">
                  <a:solidFill>
                    <a:srgbClr val="FF0000"/>
                  </a:solidFill>
                </a:endParaRPr>
              </a:p>
              <a:p>
                <a:r>
                  <a:rPr lang="es-MX" sz="1600" dirty="0"/>
                  <a:t> </a:t>
                </a:r>
                <a:r>
                  <a:rPr lang="es-MX" sz="1600" dirty="0" smtClean="0"/>
                  <a:t>0.0169     0.022</a:t>
                </a:r>
                <a:r>
                  <a:rPr lang="es-MX" sz="1600" dirty="0" smtClean="0">
                    <a:latin typeface="Comic Sans MS" panose="030F0702030302020204" pitchFamily="66" charset="0"/>
                  </a:rPr>
                  <a:t>     </a:t>
                </a:r>
                <a:endParaRPr lang="es-MX" sz="1600" dirty="0"/>
              </a:p>
            </p:txBody>
          </p:sp>
          <p:sp>
            <p:nvSpPr>
              <p:cNvPr id="31" name="85 Corchetes"/>
              <p:cNvSpPr/>
              <p:nvPr/>
            </p:nvSpPr>
            <p:spPr>
              <a:xfrm>
                <a:off x="2611668" y="5106827"/>
                <a:ext cx="2230407" cy="1016504"/>
              </a:xfrm>
              <a:prstGeom prst="bracketPair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2" name="86 Corchetes"/>
              <p:cNvSpPr/>
              <p:nvPr/>
            </p:nvSpPr>
            <p:spPr>
              <a:xfrm>
                <a:off x="4860793" y="5090102"/>
                <a:ext cx="1519026" cy="1016504"/>
              </a:xfrm>
              <a:prstGeom prst="bracketPair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cxnSp>
            <p:nvCxnSpPr>
              <p:cNvPr id="33" name="4109 Conector recto de flecha"/>
              <p:cNvCxnSpPr/>
              <p:nvPr/>
            </p:nvCxnSpPr>
            <p:spPr>
              <a:xfrm>
                <a:off x="2729713" y="5367730"/>
                <a:ext cx="2198254" cy="77834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90 Conector recto de flecha"/>
              <p:cNvCxnSpPr>
                <a:endCxn id="30" idx="2"/>
              </p:cNvCxnSpPr>
              <p:nvPr/>
            </p:nvCxnSpPr>
            <p:spPr>
              <a:xfrm>
                <a:off x="3285395" y="5264900"/>
                <a:ext cx="2286799" cy="80825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91 Conector recto de flecha"/>
              <p:cNvCxnSpPr/>
              <p:nvPr/>
            </p:nvCxnSpPr>
            <p:spPr>
              <a:xfrm>
                <a:off x="4294614" y="5277442"/>
                <a:ext cx="2085205" cy="84588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98 Conector recto de flecha"/>
              <p:cNvCxnSpPr/>
              <p:nvPr/>
            </p:nvCxnSpPr>
            <p:spPr>
              <a:xfrm flipV="1">
                <a:off x="3464607" y="5369655"/>
                <a:ext cx="1943587" cy="56404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7" name="99 Conector recto de flecha"/>
              <p:cNvCxnSpPr/>
              <p:nvPr/>
            </p:nvCxnSpPr>
            <p:spPr>
              <a:xfrm flipV="1">
                <a:off x="4124614" y="5369655"/>
                <a:ext cx="2194622" cy="53744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38" name="4115 CuadroTexto"/>
          <p:cNvSpPr txBox="1"/>
          <p:nvPr/>
        </p:nvSpPr>
        <p:spPr>
          <a:xfrm>
            <a:off x="6425075" y="4905215"/>
            <a:ext cx="543904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/>
              <a:t>=(</a:t>
            </a:r>
            <a:r>
              <a:rPr lang="es-MX" sz="1600" dirty="0" smtClean="0"/>
              <a:t>0.405*0.128*0.1289</a:t>
            </a:r>
            <a:r>
              <a:rPr lang="es-MX" sz="1600" dirty="0"/>
              <a:t>)+(</a:t>
            </a:r>
            <a:r>
              <a:rPr lang="es-MX" sz="1600" dirty="0" smtClean="0"/>
              <a:t>0.096*0.022*0.0169)+(0.0169*0.096*0.022)</a:t>
            </a:r>
            <a:endParaRPr lang="es-MX" sz="1600" dirty="0"/>
          </a:p>
          <a:p>
            <a:r>
              <a:rPr lang="es-MX" sz="1600" dirty="0"/>
              <a:t>-(</a:t>
            </a:r>
            <a:r>
              <a:rPr lang="es-MX" sz="1600" dirty="0" smtClean="0"/>
              <a:t>0.0169*0.128*0.0169)-(0.022*0.022*0.405)-(0.1289*0.006*0.096</a:t>
            </a:r>
            <a:r>
              <a:rPr lang="es-MX" sz="1600" b="1" dirty="0" smtClean="0"/>
              <a:t>)</a:t>
            </a:r>
            <a:endParaRPr lang="es-MX" sz="1600" b="1" dirty="0"/>
          </a:p>
          <a:p>
            <a:r>
              <a:rPr lang="es-MX" sz="1600" u="sng" dirty="0"/>
              <a:t> =</a:t>
            </a:r>
            <a:r>
              <a:rPr lang="es-MX" sz="1600" b="1" u="sng" dirty="0" smtClean="0"/>
              <a:t>0.00533</a:t>
            </a:r>
            <a:endParaRPr lang="es-MX" sz="1600" b="1" u="sng" dirty="0"/>
          </a:p>
        </p:txBody>
      </p:sp>
      <p:sp>
        <p:nvSpPr>
          <p:cNvPr id="39" name="32 Corchetes"/>
          <p:cNvSpPr/>
          <p:nvPr/>
        </p:nvSpPr>
        <p:spPr>
          <a:xfrm>
            <a:off x="6780835" y="3737671"/>
            <a:ext cx="448005" cy="966616"/>
          </a:xfrm>
          <a:prstGeom prst="bracketPair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0" name="43 Corchetes"/>
          <p:cNvSpPr/>
          <p:nvPr/>
        </p:nvSpPr>
        <p:spPr>
          <a:xfrm>
            <a:off x="7461603" y="3779583"/>
            <a:ext cx="448005" cy="930189"/>
          </a:xfrm>
          <a:prstGeom prst="bracketPair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42" name="Objeto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4167767"/>
              </p:ext>
            </p:extLst>
          </p:nvPr>
        </p:nvGraphicFramePr>
        <p:xfrm>
          <a:off x="-2840500" y="1594185"/>
          <a:ext cx="9042025" cy="3409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AutoCAD Drawing" r:id="rId7" imgW="11773080" imgH="4438800" progId="AutoCAD.Drawing.18">
                  <p:embed/>
                </p:oleObj>
              </mc:Choice>
              <mc:Fallback>
                <p:oleObj name="AutoCAD Drawing" r:id="rId7" imgW="11773080" imgH="4438800" progId="AutoCAD.Drawing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-2840500" y="1594185"/>
                        <a:ext cx="9042025" cy="34090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CuadroTexto 43"/>
          <p:cNvSpPr txBox="1"/>
          <p:nvPr/>
        </p:nvSpPr>
        <p:spPr>
          <a:xfrm>
            <a:off x="4978264" y="45550"/>
            <a:ext cx="3102068" cy="307777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x-none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ARMADURA CON APOYO INCLINADO</a:t>
            </a:r>
          </a:p>
        </p:txBody>
      </p:sp>
      <p:sp>
        <p:nvSpPr>
          <p:cNvPr id="41" name="Botón de acción: Inicio 40">
            <a:hlinkClick r:id="rId9" action="ppaction://hlinksldjump" highlightClick="1"/>
          </p:cNvPr>
          <p:cNvSpPr/>
          <p:nvPr/>
        </p:nvSpPr>
        <p:spPr>
          <a:xfrm>
            <a:off x="9840866" y="6036843"/>
            <a:ext cx="504056" cy="48515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2171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rmedio">
  <a:themeElements>
    <a:clrScheme name="Verde amarillo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Intermedi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Intermedi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3590</TotalTime>
  <Words>4496</Words>
  <Application>Microsoft Office PowerPoint</Application>
  <PresentationFormat>Panorámica</PresentationFormat>
  <Paragraphs>2491</Paragraphs>
  <Slides>41</Slides>
  <Notes>9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50" baseType="lpstr">
      <vt:lpstr>Calibri</vt:lpstr>
      <vt:lpstr>Cambria Math</vt:lpstr>
      <vt:lpstr>Comic Sans MS</vt:lpstr>
      <vt:lpstr>Tw Cen MT</vt:lpstr>
      <vt:lpstr>Verdana</vt:lpstr>
      <vt:lpstr>Wingdings</vt:lpstr>
      <vt:lpstr>Wingdings 2</vt:lpstr>
      <vt:lpstr>Intermedio</vt:lpstr>
      <vt:lpstr>AutoCAD Drawing</vt:lpstr>
      <vt:lpstr>Análisis estructural avanzado  INGENIERÍA CIVIL    DOCENTE:  M.C. ANTONIO DANIEL MARTÍNEZ DIBENE  UNIDAD III: RIGIDECES  TEMA: ARMADURAS</vt:lpstr>
      <vt:lpstr>Contenido</vt:lpstr>
      <vt:lpstr>Presentación de PowerPoint</vt:lpstr>
      <vt:lpstr>Presentación de PowerPoint</vt:lpstr>
      <vt:lpstr>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Edgar PC</dc:creator>
  <cp:lastModifiedBy>Usuario</cp:lastModifiedBy>
  <cp:revision>225</cp:revision>
  <dcterms:created xsi:type="dcterms:W3CDTF">2015-05-13T01:18:38Z</dcterms:created>
  <dcterms:modified xsi:type="dcterms:W3CDTF">2023-11-08T18:59:09Z</dcterms:modified>
</cp:coreProperties>
</file>