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3"/>
  </p:notesMasterIdLst>
  <p:sldIdLst>
    <p:sldId id="434" r:id="rId2"/>
    <p:sldId id="441" r:id="rId3"/>
    <p:sldId id="664" r:id="rId4"/>
    <p:sldId id="665" r:id="rId5"/>
    <p:sldId id="666" r:id="rId6"/>
    <p:sldId id="667" r:id="rId7"/>
    <p:sldId id="668" r:id="rId8"/>
    <p:sldId id="669" r:id="rId9"/>
    <p:sldId id="670" r:id="rId10"/>
    <p:sldId id="671" r:id="rId11"/>
    <p:sldId id="672" r:id="rId12"/>
    <p:sldId id="673" r:id="rId13"/>
    <p:sldId id="442" r:id="rId14"/>
    <p:sldId id="437" r:id="rId15"/>
    <p:sldId id="443" r:id="rId16"/>
    <p:sldId id="444" r:id="rId17"/>
    <p:sldId id="445" r:id="rId18"/>
    <p:sldId id="446" r:id="rId19"/>
    <p:sldId id="447" r:id="rId20"/>
    <p:sldId id="448" r:id="rId21"/>
    <p:sldId id="449" r:id="rId22"/>
    <p:sldId id="450" r:id="rId23"/>
    <p:sldId id="451" r:id="rId24"/>
    <p:sldId id="452" r:id="rId25"/>
    <p:sldId id="453" r:id="rId26"/>
    <p:sldId id="454" r:id="rId27"/>
    <p:sldId id="455" r:id="rId28"/>
    <p:sldId id="456" r:id="rId29"/>
    <p:sldId id="457" r:id="rId30"/>
    <p:sldId id="458" r:id="rId31"/>
    <p:sldId id="459" r:id="rId32"/>
    <p:sldId id="660" r:id="rId33"/>
    <p:sldId id="460" r:id="rId34"/>
    <p:sldId id="461" r:id="rId35"/>
    <p:sldId id="462" r:id="rId36"/>
    <p:sldId id="675" r:id="rId37"/>
    <p:sldId id="463" r:id="rId38"/>
    <p:sldId id="464" r:id="rId39"/>
    <p:sldId id="465" r:id="rId40"/>
    <p:sldId id="466" r:id="rId41"/>
    <p:sldId id="467" r:id="rId42"/>
    <p:sldId id="468" r:id="rId43"/>
    <p:sldId id="469" r:id="rId44"/>
    <p:sldId id="470" r:id="rId45"/>
    <p:sldId id="471" r:id="rId46"/>
    <p:sldId id="472" r:id="rId47"/>
    <p:sldId id="473" r:id="rId48"/>
    <p:sldId id="474" r:id="rId49"/>
    <p:sldId id="475" r:id="rId50"/>
    <p:sldId id="476" r:id="rId51"/>
    <p:sldId id="477" r:id="rId52"/>
    <p:sldId id="478" r:id="rId53"/>
    <p:sldId id="479" r:id="rId54"/>
    <p:sldId id="480" r:id="rId55"/>
    <p:sldId id="481" r:id="rId56"/>
    <p:sldId id="482" r:id="rId57"/>
    <p:sldId id="483" r:id="rId58"/>
    <p:sldId id="484" r:id="rId59"/>
    <p:sldId id="485" r:id="rId60"/>
    <p:sldId id="486" r:id="rId61"/>
    <p:sldId id="487" r:id="rId62"/>
    <p:sldId id="488" r:id="rId63"/>
    <p:sldId id="489" r:id="rId64"/>
    <p:sldId id="490" r:id="rId65"/>
    <p:sldId id="491" r:id="rId66"/>
    <p:sldId id="661" r:id="rId67"/>
    <p:sldId id="492" r:id="rId68"/>
    <p:sldId id="493" r:id="rId69"/>
    <p:sldId id="662" r:id="rId70"/>
    <p:sldId id="494" r:id="rId71"/>
    <p:sldId id="495" r:id="rId72"/>
    <p:sldId id="676" r:id="rId73"/>
    <p:sldId id="496" r:id="rId74"/>
    <p:sldId id="497" r:id="rId75"/>
    <p:sldId id="498" r:id="rId76"/>
    <p:sldId id="499" r:id="rId77"/>
    <p:sldId id="500" r:id="rId78"/>
    <p:sldId id="501" r:id="rId79"/>
    <p:sldId id="502" r:id="rId80"/>
    <p:sldId id="503" r:id="rId81"/>
    <p:sldId id="504" r:id="rId82"/>
    <p:sldId id="505" r:id="rId83"/>
    <p:sldId id="506" r:id="rId84"/>
    <p:sldId id="507" r:id="rId85"/>
    <p:sldId id="508" r:id="rId86"/>
    <p:sldId id="509" r:id="rId87"/>
    <p:sldId id="510" r:id="rId88"/>
    <p:sldId id="511" r:id="rId89"/>
    <p:sldId id="512" r:id="rId90"/>
    <p:sldId id="513" r:id="rId91"/>
    <p:sldId id="514" r:id="rId92"/>
    <p:sldId id="515" r:id="rId93"/>
    <p:sldId id="516" r:id="rId94"/>
    <p:sldId id="663" r:id="rId95"/>
    <p:sldId id="517" r:id="rId96"/>
    <p:sldId id="518" r:id="rId97"/>
    <p:sldId id="519" r:id="rId98"/>
    <p:sldId id="520" r:id="rId99"/>
    <p:sldId id="521" r:id="rId100"/>
    <p:sldId id="522" r:id="rId101"/>
    <p:sldId id="677" r:id="rId102"/>
    <p:sldId id="523" r:id="rId103"/>
    <p:sldId id="524" r:id="rId104"/>
    <p:sldId id="525" r:id="rId105"/>
    <p:sldId id="526" r:id="rId106"/>
    <p:sldId id="527" r:id="rId107"/>
    <p:sldId id="528" r:id="rId108"/>
    <p:sldId id="529" r:id="rId109"/>
    <p:sldId id="530" r:id="rId110"/>
    <p:sldId id="531" r:id="rId111"/>
    <p:sldId id="532" r:id="rId112"/>
    <p:sldId id="533" r:id="rId113"/>
    <p:sldId id="534" r:id="rId114"/>
    <p:sldId id="535" r:id="rId115"/>
    <p:sldId id="537" r:id="rId116"/>
    <p:sldId id="536" r:id="rId117"/>
    <p:sldId id="538" r:id="rId118"/>
    <p:sldId id="539" r:id="rId119"/>
    <p:sldId id="540" r:id="rId120"/>
    <p:sldId id="541" r:id="rId121"/>
    <p:sldId id="542" r:id="rId122"/>
    <p:sldId id="543" r:id="rId123"/>
    <p:sldId id="544" r:id="rId124"/>
    <p:sldId id="545" r:id="rId125"/>
    <p:sldId id="546" r:id="rId126"/>
    <p:sldId id="547" r:id="rId127"/>
    <p:sldId id="548" r:id="rId128"/>
    <p:sldId id="549" r:id="rId129"/>
    <p:sldId id="550" r:id="rId130"/>
    <p:sldId id="551" r:id="rId131"/>
    <p:sldId id="552" r:id="rId132"/>
    <p:sldId id="553" r:id="rId133"/>
    <p:sldId id="554" r:id="rId134"/>
    <p:sldId id="555" r:id="rId135"/>
    <p:sldId id="556" r:id="rId136"/>
    <p:sldId id="557" r:id="rId137"/>
    <p:sldId id="558" r:id="rId138"/>
    <p:sldId id="559" r:id="rId139"/>
    <p:sldId id="560" r:id="rId140"/>
    <p:sldId id="561" r:id="rId141"/>
    <p:sldId id="562" r:id="rId142"/>
    <p:sldId id="563" r:id="rId143"/>
    <p:sldId id="564" r:id="rId144"/>
    <p:sldId id="565" r:id="rId145"/>
    <p:sldId id="566" r:id="rId146"/>
    <p:sldId id="567" r:id="rId147"/>
    <p:sldId id="568" r:id="rId148"/>
    <p:sldId id="569" r:id="rId149"/>
    <p:sldId id="570" r:id="rId150"/>
    <p:sldId id="571" r:id="rId151"/>
    <p:sldId id="572" r:id="rId152"/>
    <p:sldId id="573" r:id="rId153"/>
    <p:sldId id="574" r:id="rId154"/>
    <p:sldId id="575" r:id="rId155"/>
    <p:sldId id="576" r:id="rId156"/>
    <p:sldId id="577" r:id="rId157"/>
    <p:sldId id="578" r:id="rId158"/>
    <p:sldId id="579" r:id="rId159"/>
    <p:sldId id="580" r:id="rId160"/>
    <p:sldId id="678" r:id="rId161"/>
    <p:sldId id="581" r:id="rId162"/>
    <p:sldId id="582" r:id="rId163"/>
    <p:sldId id="583" r:id="rId164"/>
    <p:sldId id="584" r:id="rId165"/>
    <p:sldId id="585" r:id="rId166"/>
    <p:sldId id="586" r:id="rId167"/>
    <p:sldId id="587" r:id="rId168"/>
    <p:sldId id="679" r:id="rId169"/>
    <p:sldId id="588" r:id="rId170"/>
    <p:sldId id="589" r:id="rId171"/>
    <p:sldId id="590" r:id="rId172"/>
    <p:sldId id="591" r:id="rId173"/>
    <p:sldId id="592" r:id="rId174"/>
    <p:sldId id="593" r:id="rId175"/>
    <p:sldId id="594" r:id="rId176"/>
    <p:sldId id="595" r:id="rId177"/>
    <p:sldId id="596" r:id="rId178"/>
    <p:sldId id="597" r:id="rId179"/>
    <p:sldId id="598" r:id="rId180"/>
    <p:sldId id="599" r:id="rId181"/>
    <p:sldId id="600" r:id="rId182"/>
    <p:sldId id="601" r:id="rId183"/>
    <p:sldId id="602" r:id="rId184"/>
    <p:sldId id="603" r:id="rId185"/>
    <p:sldId id="604" r:id="rId186"/>
    <p:sldId id="605" r:id="rId187"/>
    <p:sldId id="606" r:id="rId188"/>
    <p:sldId id="607" r:id="rId189"/>
    <p:sldId id="608" r:id="rId190"/>
    <p:sldId id="609" r:id="rId191"/>
    <p:sldId id="610" r:id="rId192"/>
    <p:sldId id="611" r:id="rId193"/>
    <p:sldId id="612" r:id="rId194"/>
    <p:sldId id="613" r:id="rId195"/>
    <p:sldId id="614" r:id="rId196"/>
    <p:sldId id="615" r:id="rId197"/>
    <p:sldId id="616" r:id="rId198"/>
    <p:sldId id="617" r:id="rId199"/>
    <p:sldId id="618" r:id="rId200"/>
    <p:sldId id="619" r:id="rId201"/>
    <p:sldId id="620" r:id="rId202"/>
    <p:sldId id="621" r:id="rId203"/>
    <p:sldId id="622" r:id="rId204"/>
    <p:sldId id="623" r:id="rId205"/>
    <p:sldId id="624" r:id="rId206"/>
    <p:sldId id="625" r:id="rId207"/>
    <p:sldId id="626" r:id="rId208"/>
    <p:sldId id="627" r:id="rId209"/>
    <p:sldId id="628" r:id="rId210"/>
    <p:sldId id="629" r:id="rId211"/>
    <p:sldId id="630" r:id="rId212"/>
    <p:sldId id="631" r:id="rId213"/>
    <p:sldId id="632" r:id="rId214"/>
    <p:sldId id="633" r:id="rId215"/>
    <p:sldId id="634" r:id="rId216"/>
    <p:sldId id="635" r:id="rId217"/>
    <p:sldId id="636" r:id="rId218"/>
    <p:sldId id="637" r:id="rId219"/>
    <p:sldId id="638" r:id="rId220"/>
    <p:sldId id="680" r:id="rId221"/>
    <p:sldId id="639" r:id="rId222"/>
    <p:sldId id="640" r:id="rId223"/>
    <p:sldId id="641" r:id="rId224"/>
    <p:sldId id="642" r:id="rId225"/>
    <p:sldId id="643" r:id="rId226"/>
    <p:sldId id="644" r:id="rId227"/>
    <p:sldId id="645" r:id="rId228"/>
    <p:sldId id="646" r:id="rId229"/>
    <p:sldId id="647" r:id="rId230"/>
    <p:sldId id="648" r:id="rId231"/>
    <p:sldId id="649" r:id="rId232"/>
    <p:sldId id="650" r:id="rId233"/>
    <p:sldId id="651" r:id="rId234"/>
    <p:sldId id="652" r:id="rId235"/>
    <p:sldId id="653" r:id="rId236"/>
    <p:sldId id="654" r:id="rId237"/>
    <p:sldId id="655" r:id="rId238"/>
    <p:sldId id="656" r:id="rId239"/>
    <p:sldId id="657" r:id="rId240"/>
    <p:sldId id="658" r:id="rId241"/>
    <p:sldId id="659" r:id="rId242"/>
  </p:sldIdLst>
  <p:sldSz cx="10440988"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lene Valdez" initials="SV"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4" autoAdjust="0"/>
    <p:restoredTop sz="94434" autoAdjust="0"/>
  </p:normalViewPr>
  <p:slideViewPr>
    <p:cSldViewPr snapToGrid="0">
      <p:cViewPr varScale="1">
        <p:scale>
          <a:sx n="80" d="100"/>
          <a:sy n="80" d="100"/>
        </p:scale>
        <p:origin x="948" y="66"/>
      </p:cViewPr>
      <p:guideLst>
        <p:guide orient="horz" pos="2160"/>
        <p:guide pos="328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commentAuthors" Target="commentAuthor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F065AC-7CC1-4024-AD48-A923555DD8F9}" type="datetimeFigureOut">
              <a:rPr lang="es-MX" smtClean="0"/>
              <a:t>26/03/2021</a:t>
            </a:fld>
            <a:endParaRPr lang="es-MX"/>
          </a:p>
        </p:txBody>
      </p:sp>
      <p:sp>
        <p:nvSpPr>
          <p:cNvPr id="4" name="Marcador de imagen de diapositiva 3"/>
          <p:cNvSpPr>
            <a:spLocks noGrp="1" noRot="1" noChangeAspect="1"/>
          </p:cNvSpPr>
          <p:nvPr>
            <p:ph type="sldImg" idx="2"/>
          </p:nvPr>
        </p:nvSpPr>
        <p:spPr>
          <a:xfrm>
            <a:off x="1079500" y="1143000"/>
            <a:ext cx="46990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6641B-1820-4EF8-B06C-4EF0CCA09528}" type="slidenum">
              <a:rPr lang="es-MX" smtClean="0"/>
              <a:t>‹Nº›</a:t>
            </a:fld>
            <a:endParaRPr lang="es-MX"/>
          </a:p>
        </p:txBody>
      </p:sp>
    </p:spTree>
    <p:extLst>
      <p:ext uri="{BB962C8B-B14F-4D97-AF65-F5344CB8AC3E}">
        <p14:creationId xmlns:p14="http://schemas.microsoft.com/office/powerpoint/2010/main" val="347099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141</a:t>
            </a:fld>
            <a:endParaRPr lang="es-MX"/>
          </a:p>
        </p:txBody>
      </p:sp>
    </p:spTree>
    <p:extLst>
      <p:ext uri="{BB962C8B-B14F-4D97-AF65-F5344CB8AC3E}">
        <p14:creationId xmlns:p14="http://schemas.microsoft.com/office/powerpoint/2010/main" val="189125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150</a:t>
            </a:fld>
            <a:endParaRPr lang="es-MX"/>
          </a:p>
        </p:txBody>
      </p:sp>
    </p:spTree>
    <p:extLst>
      <p:ext uri="{BB962C8B-B14F-4D97-AF65-F5344CB8AC3E}">
        <p14:creationId xmlns:p14="http://schemas.microsoft.com/office/powerpoint/2010/main" val="130713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151</a:t>
            </a:fld>
            <a:endParaRPr lang="es-MX"/>
          </a:p>
        </p:txBody>
      </p:sp>
    </p:spTree>
    <p:extLst>
      <p:ext uri="{BB962C8B-B14F-4D97-AF65-F5344CB8AC3E}">
        <p14:creationId xmlns:p14="http://schemas.microsoft.com/office/powerpoint/2010/main" val="4056262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152</a:t>
            </a:fld>
            <a:endParaRPr lang="es-MX"/>
          </a:p>
        </p:txBody>
      </p:sp>
    </p:spTree>
    <p:extLst>
      <p:ext uri="{BB962C8B-B14F-4D97-AF65-F5344CB8AC3E}">
        <p14:creationId xmlns:p14="http://schemas.microsoft.com/office/powerpoint/2010/main" val="257004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153</a:t>
            </a:fld>
            <a:endParaRPr lang="es-MX"/>
          </a:p>
        </p:txBody>
      </p:sp>
    </p:spTree>
    <p:extLst>
      <p:ext uri="{BB962C8B-B14F-4D97-AF65-F5344CB8AC3E}">
        <p14:creationId xmlns:p14="http://schemas.microsoft.com/office/powerpoint/2010/main" val="3434130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154</a:t>
            </a:fld>
            <a:endParaRPr lang="es-MX"/>
          </a:p>
        </p:txBody>
      </p:sp>
    </p:spTree>
    <p:extLst>
      <p:ext uri="{BB962C8B-B14F-4D97-AF65-F5344CB8AC3E}">
        <p14:creationId xmlns:p14="http://schemas.microsoft.com/office/powerpoint/2010/main" val="248815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155</a:t>
            </a:fld>
            <a:endParaRPr lang="es-MX"/>
          </a:p>
        </p:txBody>
      </p:sp>
    </p:spTree>
    <p:extLst>
      <p:ext uri="{BB962C8B-B14F-4D97-AF65-F5344CB8AC3E}">
        <p14:creationId xmlns:p14="http://schemas.microsoft.com/office/powerpoint/2010/main" val="160982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156</a:t>
            </a:fld>
            <a:endParaRPr lang="es-MX"/>
          </a:p>
        </p:txBody>
      </p:sp>
    </p:spTree>
    <p:extLst>
      <p:ext uri="{BB962C8B-B14F-4D97-AF65-F5344CB8AC3E}">
        <p14:creationId xmlns:p14="http://schemas.microsoft.com/office/powerpoint/2010/main" val="270328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157</a:t>
            </a:fld>
            <a:endParaRPr lang="es-MX"/>
          </a:p>
        </p:txBody>
      </p:sp>
    </p:spTree>
    <p:extLst>
      <p:ext uri="{BB962C8B-B14F-4D97-AF65-F5344CB8AC3E}">
        <p14:creationId xmlns:p14="http://schemas.microsoft.com/office/powerpoint/2010/main" val="417249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158</a:t>
            </a:fld>
            <a:endParaRPr lang="es-MX"/>
          </a:p>
        </p:txBody>
      </p:sp>
    </p:spTree>
    <p:extLst>
      <p:ext uri="{BB962C8B-B14F-4D97-AF65-F5344CB8AC3E}">
        <p14:creationId xmlns:p14="http://schemas.microsoft.com/office/powerpoint/2010/main" val="142241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159</a:t>
            </a:fld>
            <a:endParaRPr lang="es-MX"/>
          </a:p>
        </p:txBody>
      </p:sp>
    </p:spTree>
    <p:extLst>
      <p:ext uri="{BB962C8B-B14F-4D97-AF65-F5344CB8AC3E}">
        <p14:creationId xmlns:p14="http://schemas.microsoft.com/office/powerpoint/2010/main" val="95929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142</a:t>
            </a:fld>
            <a:endParaRPr lang="es-MX"/>
          </a:p>
        </p:txBody>
      </p:sp>
    </p:spTree>
    <p:extLst>
      <p:ext uri="{BB962C8B-B14F-4D97-AF65-F5344CB8AC3E}">
        <p14:creationId xmlns:p14="http://schemas.microsoft.com/office/powerpoint/2010/main" val="401751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161</a:t>
            </a:fld>
            <a:endParaRPr lang="es-MX"/>
          </a:p>
        </p:txBody>
      </p:sp>
    </p:spTree>
    <p:extLst>
      <p:ext uri="{BB962C8B-B14F-4D97-AF65-F5344CB8AC3E}">
        <p14:creationId xmlns:p14="http://schemas.microsoft.com/office/powerpoint/2010/main" val="813710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162</a:t>
            </a:fld>
            <a:endParaRPr lang="es-MX"/>
          </a:p>
        </p:txBody>
      </p:sp>
    </p:spTree>
    <p:extLst>
      <p:ext uri="{BB962C8B-B14F-4D97-AF65-F5344CB8AC3E}">
        <p14:creationId xmlns:p14="http://schemas.microsoft.com/office/powerpoint/2010/main" val="425747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163</a:t>
            </a:fld>
            <a:endParaRPr lang="es-MX"/>
          </a:p>
        </p:txBody>
      </p:sp>
    </p:spTree>
    <p:extLst>
      <p:ext uri="{BB962C8B-B14F-4D97-AF65-F5344CB8AC3E}">
        <p14:creationId xmlns:p14="http://schemas.microsoft.com/office/powerpoint/2010/main" val="344477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164</a:t>
            </a:fld>
            <a:endParaRPr lang="es-MX"/>
          </a:p>
        </p:txBody>
      </p:sp>
    </p:spTree>
    <p:extLst>
      <p:ext uri="{BB962C8B-B14F-4D97-AF65-F5344CB8AC3E}">
        <p14:creationId xmlns:p14="http://schemas.microsoft.com/office/powerpoint/2010/main" val="973471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165</a:t>
            </a:fld>
            <a:endParaRPr lang="es-MX"/>
          </a:p>
        </p:txBody>
      </p:sp>
    </p:spTree>
    <p:extLst>
      <p:ext uri="{BB962C8B-B14F-4D97-AF65-F5344CB8AC3E}">
        <p14:creationId xmlns:p14="http://schemas.microsoft.com/office/powerpoint/2010/main" val="533347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166</a:t>
            </a:fld>
            <a:endParaRPr lang="es-MX"/>
          </a:p>
        </p:txBody>
      </p:sp>
    </p:spTree>
    <p:extLst>
      <p:ext uri="{BB962C8B-B14F-4D97-AF65-F5344CB8AC3E}">
        <p14:creationId xmlns:p14="http://schemas.microsoft.com/office/powerpoint/2010/main" val="215755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167</a:t>
            </a:fld>
            <a:endParaRPr lang="es-MX"/>
          </a:p>
        </p:txBody>
      </p:sp>
    </p:spTree>
    <p:extLst>
      <p:ext uri="{BB962C8B-B14F-4D97-AF65-F5344CB8AC3E}">
        <p14:creationId xmlns:p14="http://schemas.microsoft.com/office/powerpoint/2010/main" val="110427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169</a:t>
            </a:fld>
            <a:endParaRPr lang="es-MX"/>
          </a:p>
        </p:txBody>
      </p:sp>
    </p:spTree>
    <p:extLst>
      <p:ext uri="{BB962C8B-B14F-4D97-AF65-F5344CB8AC3E}">
        <p14:creationId xmlns:p14="http://schemas.microsoft.com/office/powerpoint/2010/main" val="841231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170</a:t>
            </a:fld>
            <a:endParaRPr lang="es-MX"/>
          </a:p>
        </p:txBody>
      </p:sp>
    </p:spTree>
    <p:extLst>
      <p:ext uri="{BB962C8B-B14F-4D97-AF65-F5344CB8AC3E}">
        <p14:creationId xmlns:p14="http://schemas.microsoft.com/office/powerpoint/2010/main" val="324145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171</a:t>
            </a:fld>
            <a:endParaRPr lang="es-MX"/>
          </a:p>
        </p:txBody>
      </p:sp>
    </p:spTree>
    <p:extLst>
      <p:ext uri="{BB962C8B-B14F-4D97-AF65-F5344CB8AC3E}">
        <p14:creationId xmlns:p14="http://schemas.microsoft.com/office/powerpoint/2010/main" val="26647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143</a:t>
            </a:fld>
            <a:endParaRPr lang="es-MX"/>
          </a:p>
        </p:txBody>
      </p:sp>
    </p:spTree>
    <p:extLst>
      <p:ext uri="{BB962C8B-B14F-4D97-AF65-F5344CB8AC3E}">
        <p14:creationId xmlns:p14="http://schemas.microsoft.com/office/powerpoint/2010/main" val="1598131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172</a:t>
            </a:fld>
            <a:endParaRPr lang="es-MX"/>
          </a:p>
        </p:txBody>
      </p:sp>
    </p:spTree>
    <p:extLst>
      <p:ext uri="{BB962C8B-B14F-4D97-AF65-F5344CB8AC3E}">
        <p14:creationId xmlns:p14="http://schemas.microsoft.com/office/powerpoint/2010/main" val="1099050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173</a:t>
            </a:fld>
            <a:endParaRPr lang="es-MX"/>
          </a:p>
        </p:txBody>
      </p:sp>
    </p:spTree>
    <p:extLst>
      <p:ext uri="{BB962C8B-B14F-4D97-AF65-F5344CB8AC3E}">
        <p14:creationId xmlns:p14="http://schemas.microsoft.com/office/powerpoint/2010/main" val="4148395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174</a:t>
            </a:fld>
            <a:endParaRPr lang="es-MX"/>
          </a:p>
        </p:txBody>
      </p:sp>
    </p:spTree>
    <p:extLst>
      <p:ext uri="{BB962C8B-B14F-4D97-AF65-F5344CB8AC3E}">
        <p14:creationId xmlns:p14="http://schemas.microsoft.com/office/powerpoint/2010/main" val="515669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175</a:t>
            </a:fld>
            <a:endParaRPr lang="es-MX"/>
          </a:p>
        </p:txBody>
      </p:sp>
    </p:spTree>
    <p:extLst>
      <p:ext uri="{BB962C8B-B14F-4D97-AF65-F5344CB8AC3E}">
        <p14:creationId xmlns:p14="http://schemas.microsoft.com/office/powerpoint/2010/main" val="1813751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176</a:t>
            </a:fld>
            <a:endParaRPr lang="es-MX"/>
          </a:p>
        </p:txBody>
      </p:sp>
    </p:spTree>
    <p:extLst>
      <p:ext uri="{BB962C8B-B14F-4D97-AF65-F5344CB8AC3E}">
        <p14:creationId xmlns:p14="http://schemas.microsoft.com/office/powerpoint/2010/main" val="3972460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177</a:t>
            </a:fld>
            <a:endParaRPr lang="es-MX"/>
          </a:p>
        </p:txBody>
      </p:sp>
    </p:spTree>
    <p:extLst>
      <p:ext uri="{BB962C8B-B14F-4D97-AF65-F5344CB8AC3E}">
        <p14:creationId xmlns:p14="http://schemas.microsoft.com/office/powerpoint/2010/main" val="1383533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178</a:t>
            </a:fld>
            <a:endParaRPr lang="es-MX"/>
          </a:p>
        </p:txBody>
      </p:sp>
    </p:spTree>
    <p:extLst>
      <p:ext uri="{BB962C8B-B14F-4D97-AF65-F5344CB8AC3E}">
        <p14:creationId xmlns:p14="http://schemas.microsoft.com/office/powerpoint/2010/main" val="2897212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179</a:t>
            </a:fld>
            <a:endParaRPr lang="es-MX"/>
          </a:p>
        </p:txBody>
      </p:sp>
    </p:spTree>
    <p:extLst>
      <p:ext uri="{BB962C8B-B14F-4D97-AF65-F5344CB8AC3E}">
        <p14:creationId xmlns:p14="http://schemas.microsoft.com/office/powerpoint/2010/main" val="2236516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180</a:t>
            </a:fld>
            <a:endParaRPr lang="es-MX"/>
          </a:p>
        </p:txBody>
      </p:sp>
    </p:spTree>
    <p:extLst>
      <p:ext uri="{BB962C8B-B14F-4D97-AF65-F5344CB8AC3E}">
        <p14:creationId xmlns:p14="http://schemas.microsoft.com/office/powerpoint/2010/main" val="3169874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181</a:t>
            </a:fld>
            <a:endParaRPr lang="es-MX"/>
          </a:p>
        </p:txBody>
      </p:sp>
    </p:spTree>
    <p:extLst>
      <p:ext uri="{BB962C8B-B14F-4D97-AF65-F5344CB8AC3E}">
        <p14:creationId xmlns:p14="http://schemas.microsoft.com/office/powerpoint/2010/main" val="78855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144</a:t>
            </a:fld>
            <a:endParaRPr lang="es-MX"/>
          </a:p>
        </p:txBody>
      </p:sp>
    </p:spTree>
    <p:extLst>
      <p:ext uri="{BB962C8B-B14F-4D97-AF65-F5344CB8AC3E}">
        <p14:creationId xmlns:p14="http://schemas.microsoft.com/office/powerpoint/2010/main" val="4119404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182</a:t>
            </a:fld>
            <a:endParaRPr lang="es-MX"/>
          </a:p>
        </p:txBody>
      </p:sp>
    </p:spTree>
    <p:extLst>
      <p:ext uri="{BB962C8B-B14F-4D97-AF65-F5344CB8AC3E}">
        <p14:creationId xmlns:p14="http://schemas.microsoft.com/office/powerpoint/2010/main" val="1193096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183</a:t>
            </a:fld>
            <a:endParaRPr lang="es-MX"/>
          </a:p>
        </p:txBody>
      </p:sp>
    </p:spTree>
    <p:extLst>
      <p:ext uri="{BB962C8B-B14F-4D97-AF65-F5344CB8AC3E}">
        <p14:creationId xmlns:p14="http://schemas.microsoft.com/office/powerpoint/2010/main" val="3856385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184</a:t>
            </a:fld>
            <a:endParaRPr lang="es-MX"/>
          </a:p>
        </p:txBody>
      </p:sp>
    </p:spTree>
    <p:extLst>
      <p:ext uri="{BB962C8B-B14F-4D97-AF65-F5344CB8AC3E}">
        <p14:creationId xmlns:p14="http://schemas.microsoft.com/office/powerpoint/2010/main" val="3205886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185</a:t>
            </a:fld>
            <a:endParaRPr lang="es-MX"/>
          </a:p>
        </p:txBody>
      </p:sp>
    </p:spTree>
    <p:extLst>
      <p:ext uri="{BB962C8B-B14F-4D97-AF65-F5344CB8AC3E}">
        <p14:creationId xmlns:p14="http://schemas.microsoft.com/office/powerpoint/2010/main" val="2736307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186</a:t>
            </a:fld>
            <a:endParaRPr lang="es-MX"/>
          </a:p>
        </p:txBody>
      </p:sp>
    </p:spTree>
    <p:extLst>
      <p:ext uri="{BB962C8B-B14F-4D97-AF65-F5344CB8AC3E}">
        <p14:creationId xmlns:p14="http://schemas.microsoft.com/office/powerpoint/2010/main" val="708610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187</a:t>
            </a:fld>
            <a:endParaRPr lang="es-MX"/>
          </a:p>
        </p:txBody>
      </p:sp>
    </p:spTree>
    <p:extLst>
      <p:ext uri="{BB962C8B-B14F-4D97-AF65-F5344CB8AC3E}">
        <p14:creationId xmlns:p14="http://schemas.microsoft.com/office/powerpoint/2010/main" val="2047731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188</a:t>
            </a:fld>
            <a:endParaRPr lang="es-MX"/>
          </a:p>
        </p:txBody>
      </p:sp>
    </p:spTree>
    <p:extLst>
      <p:ext uri="{BB962C8B-B14F-4D97-AF65-F5344CB8AC3E}">
        <p14:creationId xmlns:p14="http://schemas.microsoft.com/office/powerpoint/2010/main" val="2487195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189</a:t>
            </a:fld>
            <a:endParaRPr lang="es-MX"/>
          </a:p>
        </p:txBody>
      </p:sp>
    </p:spTree>
    <p:extLst>
      <p:ext uri="{BB962C8B-B14F-4D97-AF65-F5344CB8AC3E}">
        <p14:creationId xmlns:p14="http://schemas.microsoft.com/office/powerpoint/2010/main" val="1607116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190</a:t>
            </a:fld>
            <a:endParaRPr lang="es-MX"/>
          </a:p>
        </p:txBody>
      </p:sp>
    </p:spTree>
    <p:extLst>
      <p:ext uri="{BB962C8B-B14F-4D97-AF65-F5344CB8AC3E}">
        <p14:creationId xmlns:p14="http://schemas.microsoft.com/office/powerpoint/2010/main" val="1774729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191</a:t>
            </a:fld>
            <a:endParaRPr lang="es-MX"/>
          </a:p>
        </p:txBody>
      </p:sp>
    </p:spTree>
    <p:extLst>
      <p:ext uri="{BB962C8B-B14F-4D97-AF65-F5344CB8AC3E}">
        <p14:creationId xmlns:p14="http://schemas.microsoft.com/office/powerpoint/2010/main" val="393267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145</a:t>
            </a:fld>
            <a:endParaRPr lang="es-MX"/>
          </a:p>
        </p:txBody>
      </p:sp>
    </p:spTree>
    <p:extLst>
      <p:ext uri="{BB962C8B-B14F-4D97-AF65-F5344CB8AC3E}">
        <p14:creationId xmlns:p14="http://schemas.microsoft.com/office/powerpoint/2010/main" val="3341699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192</a:t>
            </a:fld>
            <a:endParaRPr lang="es-MX"/>
          </a:p>
        </p:txBody>
      </p:sp>
    </p:spTree>
    <p:extLst>
      <p:ext uri="{BB962C8B-B14F-4D97-AF65-F5344CB8AC3E}">
        <p14:creationId xmlns:p14="http://schemas.microsoft.com/office/powerpoint/2010/main" val="2285317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193</a:t>
            </a:fld>
            <a:endParaRPr lang="es-MX"/>
          </a:p>
        </p:txBody>
      </p:sp>
    </p:spTree>
    <p:extLst>
      <p:ext uri="{BB962C8B-B14F-4D97-AF65-F5344CB8AC3E}">
        <p14:creationId xmlns:p14="http://schemas.microsoft.com/office/powerpoint/2010/main" val="429855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194</a:t>
            </a:fld>
            <a:endParaRPr lang="es-MX"/>
          </a:p>
        </p:txBody>
      </p:sp>
    </p:spTree>
    <p:extLst>
      <p:ext uri="{BB962C8B-B14F-4D97-AF65-F5344CB8AC3E}">
        <p14:creationId xmlns:p14="http://schemas.microsoft.com/office/powerpoint/2010/main" val="40466283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195</a:t>
            </a:fld>
            <a:endParaRPr lang="es-MX"/>
          </a:p>
        </p:txBody>
      </p:sp>
    </p:spTree>
    <p:extLst>
      <p:ext uri="{BB962C8B-B14F-4D97-AF65-F5344CB8AC3E}">
        <p14:creationId xmlns:p14="http://schemas.microsoft.com/office/powerpoint/2010/main" val="33960082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196</a:t>
            </a:fld>
            <a:endParaRPr lang="es-MX"/>
          </a:p>
        </p:txBody>
      </p:sp>
    </p:spTree>
    <p:extLst>
      <p:ext uri="{BB962C8B-B14F-4D97-AF65-F5344CB8AC3E}">
        <p14:creationId xmlns:p14="http://schemas.microsoft.com/office/powerpoint/2010/main" val="2727305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197</a:t>
            </a:fld>
            <a:endParaRPr lang="es-MX"/>
          </a:p>
        </p:txBody>
      </p:sp>
    </p:spTree>
    <p:extLst>
      <p:ext uri="{BB962C8B-B14F-4D97-AF65-F5344CB8AC3E}">
        <p14:creationId xmlns:p14="http://schemas.microsoft.com/office/powerpoint/2010/main" val="3892332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198</a:t>
            </a:fld>
            <a:endParaRPr lang="es-MX"/>
          </a:p>
        </p:txBody>
      </p:sp>
    </p:spTree>
    <p:extLst>
      <p:ext uri="{BB962C8B-B14F-4D97-AF65-F5344CB8AC3E}">
        <p14:creationId xmlns:p14="http://schemas.microsoft.com/office/powerpoint/2010/main" val="3904542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199</a:t>
            </a:fld>
            <a:endParaRPr lang="es-MX"/>
          </a:p>
        </p:txBody>
      </p:sp>
    </p:spTree>
    <p:extLst>
      <p:ext uri="{BB962C8B-B14F-4D97-AF65-F5344CB8AC3E}">
        <p14:creationId xmlns:p14="http://schemas.microsoft.com/office/powerpoint/2010/main" val="403632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200</a:t>
            </a:fld>
            <a:endParaRPr lang="es-MX"/>
          </a:p>
        </p:txBody>
      </p:sp>
    </p:spTree>
    <p:extLst>
      <p:ext uri="{BB962C8B-B14F-4D97-AF65-F5344CB8AC3E}">
        <p14:creationId xmlns:p14="http://schemas.microsoft.com/office/powerpoint/2010/main" val="2259078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201</a:t>
            </a:fld>
            <a:endParaRPr lang="es-MX"/>
          </a:p>
        </p:txBody>
      </p:sp>
    </p:spTree>
    <p:extLst>
      <p:ext uri="{BB962C8B-B14F-4D97-AF65-F5344CB8AC3E}">
        <p14:creationId xmlns:p14="http://schemas.microsoft.com/office/powerpoint/2010/main" val="178510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146</a:t>
            </a:fld>
            <a:endParaRPr lang="es-MX"/>
          </a:p>
        </p:txBody>
      </p:sp>
    </p:spTree>
    <p:extLst>
      <p:ext uri="{BB962C8B-B14F-4D97-AF65-F5344CB8AC3E}">
        <p14:creationId xmlns:p14="http://schemas.microsoft.com/office/powerpoint/2010/main" val="490003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202</a:t>
            </a:fld>
            <a:endParaRPr lang="es-MX"/>
          </a:p>
        </p:txBody>
      </p:sp>
    </p:spTree>
    <p:extLst>
      <p:ext uri="{BB962C8B-B14F-4D97-AF65-F5344CB8AC3E}">
        <p14:creationId xmlns:p14="http://schemas.microsoft.com/office/powerpoint/2010/main" val="979037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203</a:t>
            </a:fld>
            <a:endParaRPr lang="es-MX"/>
          </a:p>
        </p:txBody>
      </p:sp>
    </p:spTree>
    <p:extLst>
      <p:ext uri="{BB962C8B-B14F-4D97-AF65-F5344CB8AC3E}">
        <p14:creationId xmlns:p14="http://schemas.microsoft.com/office/powerpoint/2010/main" val="2412557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204</a:t>
            </a:fld>
            <a:endParaRPr lang="es-MX"/>
          </a:p>
        </p:txBody>
      </p:sp>
    </p:spTree>
    <p:extLst>
      <p:ext uri="{BB962C8B-B14F-4D97-AF65-F5344CB8AC3E}">
        <p14:creationId xmlns:p14="http://schemas.microsoft.com/office/powerpoint/2010/main" val="8942256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205</a:t>
            </a:fld>
            <a:endParaRPr lang="es-MX"/>
          </a:p>
        </p:txBody>
      </p:sp>
    </p:spTree>
    <p:extLst>
      <p:ext uri="{BB962C8B-B14F-4D97-AF65-F5344CB8AC3E}">
        <p14:creationId xmlns:p14="http://schemas.microsoft.com/office/powerpoint/2010/main" val="1691889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206</a:t>
            </a:fld>
            <a:endParaRPr lang="es-MX"/>
          </a:p>
        </p:txBody>
      </p:sp>
    </p:spTree>
    <p:extLst>
      <p:ext uri="{BB962C8B-B14F-4D97-AF65-F5344CB8AC3E}">
        <p14:creationId xmlns:p14="http://schemas.microsoft.com/office/powerpoint/2010/main" val="6981047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207</a:t>
            </a:fld>
            <a:endParaRPr lang="es-MX"/>
          </a:p>
        </p:txBody>
      </p:sp>
    </p:spTree>
    <p:extLst>
      <p:ext uri="{BB962C8B-B14F-4D97-AF65-F5344CB8AC3E}">
        <p14:creationId xmlns:p14="http://schemas.microsoft.com/office/powerpoint/2010/main" val="1979801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208</a:t>
            </a:fld>
            <a:endParaRPr lang="es-MX"/>
          </a:p>
        </p:txBody>
      </p:sp>
    </p:spTree>
    <p:extLst>
      <p:ext uri="{BB962C8B-B14F-4D97-AF65-F5344CB8AC3E}">
        <p14:creationId xmlns:p14="http://schemas.microsoft.com/office/powerpoint/2010/main" val="30552099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209</a:t>
            </a:fld>
            <a:endParaRPr lang="es-MX"/>
          </a:p>
        </p:txBody>
      </p:sp>
    </p:spTree>
    <p:extLst>
      <p:ext uri="{BB962C8B-B14F-4D97-AF65-F5344CB8AC3E}">
        <p14:creationId xmlns:p14="http://schemas.microsoft.com/office/powerpoint/2010/main" val="32242692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210</a:t>
            </a:fld>
            <a:endParaRPr lang="es-MX"/>
          </a:p>
        </p:txBody>
      </p:sp>
    </p:spTree>
    <p:extLst>
      <p:ext uri="{BB962C8B-B14F-4D97-AF65-F5344CB8AC3E}">
        <p14:creationId xmlns:p14="http://schemas.microsoft.com/office/powerpoint/2010/main" val="817318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211</a:t>
            </a:fld>
            <a:endParaRPr lang="es-MX"/>
          </a:p>
        </p:txBody>
      </p:sp>
    </p:spTree>
    <p:extLst>
      <p:ext uri="{BB962C8B-B14F-4D97-AF65-F5344CB8AC3E}">
        <p14:creationId xmlns:p14="http://schemas.microsoft.com/office/powerpoint/2010/main" val="268375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147</a:t>
            </a:fld>
            <a:endParaRPr lang="es-MX"/>
          </a:p>
        </p:txBody>
      </p:sp>
    </p:spTree>
    <p:extLst>
      <p:ext uri="{BB962C8B-B14F-4D97-AF65-F5344CB8AC3E}">
        <p14:creationId xmlns:p14="http://schemas.microsoft.com/office/powerpoint/2010/main" val="2893847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212</a:t>
            </a:fld>
            <a:endParaRPr lang="es-MX"/>
          </a:p>
        </p:txBody>
      </p:sp>
    </p:spTree>
    <p:extLst>
      <p:ext uri="{BB962C8B-B14F-4D97-AF65-F5344CB8AC3E}">
        <p14:creationId xmlns:p14="http://schemas.microsoft.com/office/powerpoint/2010/main" val="2638077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213</a:t>
            </a:fld>
            <a:endParaRPr lang="es-MX"/>
          </a:p>
        </p:txBody>
      </p:sp>
    </p:spTree>
    <p:extLst>
      <p:ext uri="{BB962C8B-B14F-4D97-AF65-F5344CB8AC3E}">
        <p14:creationId xmlns:p14="http://schemas.microsoft.com/office/powerpoint/2010/main" val="5721788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214</a:t>
            </a:fld>
            <a:endParaRPr lang="es-MX"/>
          </a:p>
        </p:txBody>
      </p:sp>
    </p:spTree>
    <p:extLst>
      <p:ext uri="{BB962C8B-B14F-4D97-AF65-F5344CB8AC3E}">
        <p14:creationId xmlns:p14="http://schemas.microsoft.com/office/powerpoint/2010/main" val="20377572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215</a:t>
            </a:fld>
            <a:endParaRPr lang="es-MX"/>
          </a:p>
        </p:txBody>
      </p:sp>
    </p:spTree>
    <p:extLst>
      <p:ext uri="{BB962C8B-B14F-4D97-AF65-F5344CB8AC3E}">
        <p14:creationId xmlns:p14="http://schemas.microsoft.com/office/powerpoint/2010/main" val="2879116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216</a:t>
            </a:fld>
            <a:endParaRPr lang="es-MX"/>
          </a:p>
        </p:txBody>
      </p:sp>
    </p:spTree>
    <p:extLst>
      <p:ext uri="{BB962C8B-B14F-4D97-AF65-F5344CB8AC3E}">
        <p14:creationId xmlns:p14="http://schemas.microsoft.com/office/powerpoint/2010/main" val="58448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217</a:t>
            </a:fld>
            <a:endParaRPr lang="es-MX"/>
          </a:p>
        </p:txBody>
      </p:sp>
    </p:spTree>
    <p:extLst>
      <p:ext uri="{BB962C8B-B14F-4D97-AF65-F5344CB8AC3E}">
        <p14:creationId xmlns:p14="http://schemas.microsoft.com/office/powerpoint/2010/main" val="41622151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218</a:t>
            </a:fld>
            <a:endParaRPr lang="es-MX"/>
          </a:p>
        </p:txBody>
      </p:sp>
    </p:spTree>
    <p:extLst>
      <p:ext uri="{BB962C8B-B14F-4D97-AF65-F5344CB8AC3E}">
        <p14:creationId xmlns:p14="http://schemas.microsoft.com/office/powerpoint/2010/main" val="16532974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219</a:t>
            </a:fld>
            <a:endParaRPr lang="es-MX"/>
          </a:p>
        </p:txBody>
      </p:sp>
    </p:spTree>
    <p:extLst>
      <p:ext uri="{BB962C8B-B14F-4D97-AF65-F5344CB8AC3E}">
        <p14:creationId xmlns:p14="http://schemas.microsoft.com/office/powerpoint/2010/main" val="3845136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221</a:t>
            </a:fld>
            <a:endParaRPr lang="es-MX"/>
          </a:p>
        </p:txBody>
      </p:sp>
    </p:spTree>
    <p:extLst>
      <p:ext uri="{BB962C8B-B14F-4D97-AF65-F5344CB8AC3E}">
        <p14:creationId xmlns:p14="http://schemas.microsoft.com/office/powerpoint/2010/main" val="39259588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222</a:t>
            </a:fld>
            <a:endParaRPr lang="es-MX"/>
          </a:p>
        </p:txBody>
      </p:sp>
    </p:spTree>
    <p:extLst>
      <p:ext uri="{BB962C8B-B14F-4D97-AF65-F5344CB8AC3E}">
        <p14:creationId xmlns:p14="http://schemas.microsoft.com/office/powerpoint/2010/main" val="387289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148</a:t>
            </a:fld>
            <a:endParaRPr lang="es-MX"/>
          </a:p>
        </p:txBody>
      </p:sp>
    </p:spTree>
    <p:extLst>
      <p:ext uri="{BB962C8B-B14F-4D97-AF65-F5344CB8AC3E}">
        <p14:creationId xmlns:p14="http://schemas.microsoft.com/office/powerpoint/2010/main" val="16404627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223</a:t>
            </a:fld>
            <a:endParaRPr lang="es-MX"/>
          </a:p>
        </p:txBody>
      </p:sp>
    </p:spTree>
    <p:extLst>
      <p:ext uri="{BB962C8B-B14F-4D97-AF65-F5344CB8AC3E}">
        <p14:creationId xmlns:p14="http://schemas.microsoft.com/office/powerpoint/2010/main" val="3581647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224</a:t>
            </a:fld>
            <a:endParaRPr lang="es-MX"/>
          </a:p>
        </p:txBody>
      </p:sp>
    </p:spTree>
    <p:extLst>
      <p:ext uri="{BB962C8B-B14F-4D97-AF65-F5344CB8AC3E}">
        <p14:creationId xmlns:p14="http://schemas.microsoft.com/office/powerpoint/2010/main" val="11642469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225</a:t>
            </a:fld>
            <a:endParaRPr lang="es-MX"/>
          </a:p>
        </p:txBody>
      </p:sp>
    </p:spTree>
    <p:extLst>
      <p:ext uri="{BB962C8B-B14F-4D97-AF65-F5344CB8AC3E}">
        <p14:creationId xmlns:p14="http://schemas.microsoft.com/office/powerpoint/2010/main" val="39827537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226</a:t>
            </a:fld>
            <a:endParaRPr lang="es-MX"/>
          </a:p>
        </p:txBody>
      </p:sp>
    </p:spTree>
    <p:extLst>
      <p:ext uri="{BB962C8B-B14F-4D97-AF65-F5344CB8AC3E}">
        <p14:creationId xmlns:p14="http://schemas.microsoft.com/office/powerpoint/2010/main" val="24409744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227</a:t>
            </a:fld>
            <a:endParaRPr lang="es-MX"/>
          </a:p>
        </p:txBody>
      </p:sp>
    </p:spTree>
    <p:extLst>
      <p:ext uri="{BB962C8B-B14F-4D97-AF65-F5344CB8AC3E}">
        <p14:creationId xmlns:p14="http://schemas.microsoft.com/office/powerpoint/2010/main" val="19175391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228</a:t>
            </a:fld>
            <a:endParaRPr lang="es-MX"/>
          </a:p>
        </p:txBody>
      </p:sp>
    </p:spTree>
    <p:extLst>
      <p:ext uri="{BB962C8B-B14F-4D97-AF65-F5344CB8AC3E}">
        <p14:creationId xmlns:p14="http://schemas.microsoft.com/office/powerpoint/2010/main" val="32038010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229</a:t>
            </a:fld>
            <a:endParaRPr lang="es-MX"/>
          </a:p>
        </p:txBody>
      </p:sp>
    </p:spTree>
    <p:extLst>
      <p:ext uri="{BB962C8B-B14F-4D97-AF65-F5344CB8AC3E}">
        <p14:creationId xmlns:p14="http://schemas.microsoft.com/office/powerpoint/2010/main" val="35576200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230</a:t>
            </a:fld>
            <a:endParaRPr lang="es-MX"/>
          </a:p>
        </p:txBody>
      </p:sp>
    </p:spTree>
    <p:extLst>
      <p:ext uri="{BB962C8B-B14F-4D97-AF65-F5344CB8AC3E}">
        <p14:creationId xmlns:p14="http://schemas.microsoft.com/office/powerpoint/2010/main" val="20700295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231</a:t>
            </a:fld>
            <a:endParaRPr lang="es-MX"/>
          </a:p>
        </p:txBody>
      </p:sp>
    </p:spTree>
    <p:extLst>
      <p:ext uri="{BB962C8B-B14F-4D97-AF65-F5344CB8AC3E}">
        <p14:creationId xmlns:p14="http://schemas.microsoft.com/office/powerpoint/2010/main" val="35522769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232</a:t>
            </a:fld>
            <a:endParaRPr lang="es-MX"/>
          </a:p>
        </p:txBody>
      </p:sp>
    </p:spTree>
    <p:extLst>
      <p:ext uri="{BB962C8B-B14F-4D97-AF65-F5344CB8AC3E}">
        <p14:creationId xmlns:p14="http://schemas.microsoft.com/office/powerpoint/2010/main" val="257028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149</a:t>
            </a:fld>
            <a:endParaRPr lang="es-MX"/>
          </a:p>
        </p:txBody>
      </p:sp>
    </p:spTree>
    <p:extLst>
      <p:ext uri="{BB962C8B-B14F-4D97-AF65-F5344CB8AC3E}">
        <p14:creationId xmlns:p14="http://schemas.microsoft.com/office/powerpoint/2010/main" val="28585492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233</a:t>
            </a:fld>
            <a:endParaRPr lang="es-MX"/>
          </a:p>
        </p:txBody>
      </p:sp>
    </p:spTree>
    <p:extLst>
      <p:ext uri="{BB962C8B-B14F-4D97-AF65-F5344CB8AC3E}">
        <p14:creationId xmlns:p14="http://schemas.microsoft.com/office/powerpoint/2010/main" val="1485457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234</a:t>
            </a:fld>
            <a:endParaRPr lang="es-MX"/>
          </a:p>
        </p:txBody>
      </p:sp>
    </p:spTree>
    <p:extLst>
      <p:ext uri="{BB962C8B-B14F-4D97-AF65-F5344CB8AC3E}">
        <p14:creationId xmlns:p14="http://schemas.microsoft.com/office/powerpoint/2010/main" val="8919560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235</a:t>
            </a:fld>
            <a:endParaRPr lang="es-MX"/>
          </a:p>
        </p:txBody>
      </p:sp>
    </p:spTree>
    <p:extLst>
      <p:ext uri="{BB962C8B-B14F-4D97-AF65-F5344CB8AC3E}">
        <p14:creationId xmlns:p14="http://schemas.microsoft.com/office/powerpoint/2010/main" val="41645746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236</a:t>
            </a:fld>
            <a:endParaRPr lang="es-MX"/>
          </a:p>
        </p:txBody>
      </p:sp>
    </p:spTree>
    <p:extLst>
      <p:ext uri="{BB962C8B-B14F-4D97-AF65-F5344CB8AC3E}">
        <p14:creationId xmlns:p14="http://schemas.microsoft.com/office/powerpoint/2010/main" val="40734699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237</a:t>
            </a:fld>
            <a:endParaRPr lang="es-MX"/>
          </a:p>
        </p:txBody>
      </p:sp>
    </p:spTree>
    <p:extLst>
      <p:ext uri="{BB962C8B-B14F-4D97-AF65-F5344CB8AC3E}">
        <p14:creationId xmlns:p14="http://schemas.microsoft.com/office/powerpoint/2010/main" val="28287658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238</a:t>
            </a:fld>
            <a:endParaRPr lang="es-MX"/>
          </a:p>
        </p:txBody>
      </p:sp>
    </p:spTree>
    <p:extLst>
      <p:ext uri="{BB962C8B-B14F-4D97-AF65-F5344CB8AC3E}">
        <p14:creationId xmlns:p14="http://schemas.microsoft.com/office/powerpoint/2010/main" val="42447924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239</a:t>
            </a:fld>
            <a:endParaRPr lang="es-MX"/>
          </a:p>
        </p:txBody>
      </p:sp>
    </p:spTree>
    <p:extLst>
      <p:ext uri="{BB962C8B-B14F-4D97-AF65-F5344CB8AC3E}">
        <p14:creationId xmlns:p14="http://schemas.microsoft.com/office/powerpoint/2010/main" val="8254286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240</a:t>
            </a:fld>
            <a:endParaRPr lang="es-MX"/>
          </a:p>
        </p:txBody>
      </p:sp>
    </p:spTree>
    <p:extLst>
      <p:ext uri="{BB962C8B-B14F-4D97-AF65-F5344CB8AC3E}">
        <p14:creationId xmlns:p14="http://schemas.microsoft.com/office/powerpoint/2010/main" val="35265009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56641B-1820-4EF8-B06C-4EF0CCA09528}" type="slidenum">
              <a:rPr lang="es-MX" smtClean="0"/>
              <a:t>241</a:t>
            </a:fld>
            <a:endParaRPr lang="es-MX"/>
          </a:p>
        </p:txBody>
      </p:sp>
    </p:spTree>
    <p:extLst>
      <p:ext uri="{BB962C8B-B14F-4D97-AF65-F5344CB8AC3E}">
        <p14:creationId xmlns:p14="http://schemas.microsoft.com/office/powerpoint/2010/main" val="1114647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83074" y="1122363"/>
            <a:ext cx="887484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05124" y="3602038"/>
            <a:ext cx="783074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142F653-CA61-4335-A721-D8BD38D3AD98}" type="datetimeFigureOut">
              <a:rPr lang="es-MX" smtClean="0"/>
              <a:t>26/03/2021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28687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142F653-CA61-4335-A721-D8BD38D3AD98}" type="datetimeFigureOut">
              <a:rPr lang="es-MX" smtClean="0"/>
              <a:t>26/03/2021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71277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1833" y="365125"/>
            <a:ext cx="2251338"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17818" y="365125"/>
            <a:ext cx="662350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142F653-CA61-4335-A721-D8BD38D3AD98}" type="datetimeFigureOut">
              <a:rPr lang="es-MX" smtClean="0"/>
              <a:t>26/03/2021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197240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142F653-CA61-4335-A721-D8BD38D3AD98}" type="datetimeFigureOut">
              <a:rPr lang="es-MX" smtClean="0"/>
              <a:t>26/03/2021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B9BE44C-35C6-4484-9F8C-73DD43F795BB}" type="slidenum">
              <a:rPr lang="es-MX" smtClean="0"/>
              <a:t>‹Nº›</a:t>
            </a:fld>
            <a:endParaRPr lang="es-MX"/>
          </a:p>
        </p:txBody>
      </p:sp>
      <p:pic>
        <p:nvPicPr>
          <p:cNvPr id="7" name="Imagen 6"/>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pic>
        <p:nvPicPr>
          <p:cNvPr id="8" name="Imagen 7"/>
          <p:cNvPicPr>
            <a:picLocks noChangeAspect="1"/>
          </p:cNvPicPr>
          <p:nvPr userDrawn="1"/>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sp>
        <p:nvSpPr>
          <p:cNvPr id="9" name="CuadroTexto 8"/>
          <p:cNvSpPr txBox="1"/>
          <p:nvPr userDrawn="1"/>
        </p:nvSpPr>
        <p:spPr>
          <a:xfrm>
            <a:off x="9266400" y="6426000"/>
            <a:ext cx="889200"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FBD5CA1-E584-4A9E-AF6E-6858B7E91D1C}" type="slidenum">
              <a:rPr lang="es-MX" sz="1200" b="1" smtClean="0">
                <a:solidFill>
                  <a:schemeClr val="accent1"/>
                </a:solidFill>
                <a:effectLst>
                  <a:outerShdw blurRad="38100" dist="38100" dir="2700000" algn="tl">
                    <a:srgbClr val="000000">
                      <a:alpha val="43137"/>
                    </a:srgbClr>
                  </a:outerShdw>
                </a:effectLst>
                <a:latin typeface="Century Gothic" pitchFamily="34" charset="0"/>
              </a:rPr>
              <a:pPr marL="0" marR="0" indent="0" algn="ctr" defTabSz="914400" rtl="0" eaLnBrk="1" fontAlgn="auto" latinLnBrk="0" hangingPunct="1">
                <a:lnSpc>
                  <a:spcPct val="100000"/>
                </a:lnSpc>
                <a:spcBef>
                  <a:spcPts val="0"/>
                </a:spcBef>
                <a:spcAft>
                  <a:spcPts val="0"/>
                </a:spcAft>
                <a:buClrTx/>
                <a:buSzTx/>
                <a:buFontTx/>
                <a:buNone/>
                <a:tabLst/>
                <a:defRPr/>
              </a:pPr>
              <a:t>‹Nº›</a:t>
            </a:fld>
            <a:r>
              <a:rPr lang="es-MX" sz="1200" b="1" dirty="0">
                <a:solidFill>
                  <a:schemeClr val="accent1"/>
                </a:solidFill>
                <a:effectLst>
                  <a:outerShdw blurRad="38100" dist="38100" dir="2700000" algn="tl">
                    <a:srgbClr val="000000">
                      <a:alpha val="43137"/>
                    </a:srgbClr>
                  </a:outerShdw>
                </a:effectLst>
                <a:latin typeface="Century Gothic" pitchFamily="34" charset="0"/>
              </a:rPr>
              <a:t>/241</a:t>
            </a:r>
            <a:endParaRPr lang="es-MX" sz="1200" dirty="0"/>
          </a:p>
        </p:txBody>
      </p:sp>
    </p:spTree>
    <p:extLst>
      <p:ext uri="{BB962C8B-B14F-4D97-AF65-F5344CB8AC3E}">
        <p14:creationId xmlns:p14="http://schemas.microsoft.com/office/powerpoint/2010/main" val="282955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12381" y="1709740"/>
            <a:ext cx="9005352"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12381" y="4589465"/>
            <a:ext cx="900535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142F653-CA61-4335-A721-D8BD38D3AD98}" type="datetimeFigureOut">
              <a:rPr lang="es-MX" smtClean="0"/>
              <a:t>26/03/2021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180322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17818" y="1825625"/>
            <a:ext cx="443742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285750" y="1825625"/>
            <a:ext cx="443742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142F653-CA61-4335-A721-D8BD38D3AD98}" type="datetimeFigureOut">
              <a:rPr lang="es-MX" smtClean="0"/>
              <a:t>26/03/2021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125848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19178" y="365127"/>
            <a:ext cx="9005352"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19179" y="1681163"/>
            <a:ext cx="4417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719179" y="2505075"/>
            <a:ext cx="441702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285751" y="1681163"/>
            <a:ext cx="4438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285751" y="2505075"/>
            <a:ext cx="443878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142F653-CA61-4335-A721-D8BD38D3AD98}" type="datetimeFigureOut">
              <a:rPr lang="es-MX" smtClean="0"/>
              <a:t>26/03/2021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331502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142F653-CA61-4335-A721-D8BD38D3AD98}" type="datetimeFigureOut">
              <a:rPr lang="es-MX" smtClean="0"/>
              <a:t>26/03/2021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215679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2F653-CA61-4335-A721-D8BD38D3AD98}" type="datetimeFigureOut">
              <a:rPr lang="es-MX" smtClean="0"/>
              <a:t>26/03/2021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38801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78" y="457200"/>
            <a:ext cx="3367490"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38780" y="987427"/>
            <a:ext cx="52857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19178" y="2057400"/>
            <a:ext cx="33674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142F653-CA61-4335-A721-D8BD38D3AD98}" type="datetimeFigureOut">
              <a:rPr lang="es-MX" smtClean="0"/>
              <a:t>26/03/2021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103361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78" y="457200"/>
            <a:ext cx="3367490"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38780" y="987427"/>
            <a:ext cx="52857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19178" y="2057400"/>
            <a:ext cx="33674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142F653-CA61-4335-A721-D8BD38D3AD98}" type="datetimeFigureOut">
              <a:rPr lang="es-MX" smtClean="0"/>
              <a:t>26/03/2021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B9BE44C-35C6-4484-9F8C-73DD43F795BB}" type="slidenum">
              <a:rPr lang="es-MX" smtClean="0"/>
              <a:t>‹Nº›</a:t>
            </a:fld>
            <a:endParaRPr lang="es-MX"/>
          </a:p>
        </p:txBody>
      </p:sp>
    </p:spTree>
    <p:extLst>
      <p:ext uri="{BB962C8B-B14F-4D97-AF65-F5344CB8AC3E}">
        <p14:creationId xmlns:p14="http://schemas.microsoft.com/office/powerpoint/2010/main" val="836080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50000">
              <a:srgbClr val="92D050"/>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818" y="365127"/>
            <a:ext cx="9005352"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17818" y="1825625"/>
            <a:ext cx="9005352"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17818" y="6356352"/>
            <a:ext cx="234922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2F653-CA61-4335-A721-D8BD38D3AD98}" type="datetimeFigureOut">
              <a:rPr lang="es-MX" smtClean="0"/>
              <a:t>26/03/2021</a:t>
            </a:fld>
            <a:endParaRPr lang="es-MX"/>
          </a:p>
        </p:txBody>
      </p:sp>
      <p:sp>
        <p:nvSpPr>
          <p:cNvPr id="5" name="Footer Placeholder 4"/>
          <p:cNvSpPr>
            <a:spLocks noGrp="1"/>
          </p:cNvSpPr>
          <p:nvPr>
            <p:ph type="ftr" sz="quarter" idx="3"/>
          </p:nvPr>
        </p:nvSpPr>
        <p:spPr>
          <a:xfrm>
            <a:off x="3458578" y="6356352"/>
            <a:ext cx="35238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7373948" y="6356352"/>
            <a:ext cx="234922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BE44C-35C6-4484-9F8C-73DD43F795BB}" type="slidenum">
              <a:rPr lang="es-MX" smtClean="0"/>
              <a:t>‹Nº›</a:t>
            </a:fld>
            <a:endParaRPr lang="es-MX"/>
          </a:p>
        </p:txBody>
      </p:sp>
    </p:spTree>
    <p:extLst>
      <p:ext uri="{BB962C8B-B14F-4D97-AF65-F5344CB8AC3E}">
        <p14:creationId xmlns:p14="http://schemas.microsoft.com/office/powerpoint/2010/main" val="1537667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4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 Target="slide2.xml"/><Relationship Id="rId7" Type="http://schemas.openxmlformats.org/officeDocument/2006/relationships/image" Target="../media/image96.png"/><Relationship Id="rId2" Type="http://schemas.openxmlformats.org/officeDocument/2006/relationships/slide" Target="slide1.xml"/><Relationship Id="rId1" Type="http://schemas.openxmlformats.org/officeDocument/2006/relationships/slideLayout" Target="../slideLayouts/slideLayout2.xml"/><Relationship Id="rId9" Type="http://schemas.microsoft.com/office/2007/relationships/hdphoto" Target="../media/hdphoto16.wdp"/></Relationships>
</file>

<file path=ppt/slides/_rels/slide10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 Target="slide2.xml"/><Relationship Id="rId7" Type="http://schemas.openxmlformats.org/officeDocument/2006/relationships/image" Target="../media/image98.png"/><Relationship Id="rId2" Type="http://schemas.openxmlformats.org/officeDocument/2006/relationships/slide" Target="slide1.xml"/><Relationship Id="rId1" Type="http://schemas.openxmlformats.org/officeDocument/2006/relationships/slideLayout" Target="../slideLayouts/slideLayout2.xml"/><Relationship Id="rId9" Type="http://schemas.microsoft.com/office/2007/relationships/hdphoto" Target="../media/hdphoto17.wdp"/></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100.png"/></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0.wdp"/><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03.png"/><Relationship Id="rId5" Type="http://schemas.microsoft.com/office/2007/relationships/hdphoto" Target="../media/hdphoto19.wdp"/><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12"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11"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104.png"/><Relationship Id="rId9"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106.png"/></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108.png"/></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9.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110.png"/></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3.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4.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2.xml"/><Relationship Id="rId7" Type="http://schemas.openxmlformats.org/officeDocument/2006/relationships/image" Target="../media/image14.png"/><Relationship Id="rId2" Type="http://schemas.openxmlformats.org/officeDocument/2006/relationships/slide" Target="slide1.xml"/><Relationship Id="rId1" Type="http://schemas.openxmlformats.org/officeDocument/2006/relationships/slideLayout" Target="../slideLayouts/slideLayout2.xml"/><Relationship Id="rId9"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25.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6.wdp"/><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7.png"/><Relationship Id="rId5" Type="http://schemas.microsoft.com/office/2007/relationships/hdphoto" Target="../media/hdphoto25.wdp"/><Relationship Id="rId4" Type="http://schemas.openxmlformats.org/officeDocument/2006/relationships/image" Target="../media/image116.png"/></Relationships>
</file>

<file path=ppt/slides/_rels/slide126.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8.wdp"/><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9.png"/><Relationship Id="rId5" Type="http://schemas.microsoft.com/office/2007/relationships/hdphoto" Target="../media/hdphoto27.wdp"/><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122.png"/><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124.png"/><Relationship Id="rId4" Type="http://schemas.openxmlformats.org/officeDocument/2006/relationships/image" Target="../media/image123.png"/></Relationships>
</file>

<file path=ppt/slides/_rels/slide1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slide" Target="slide2.xml"/><Relationship Id="rId7" Type="http://schemas.openxmlformats.org/officeDocument/2006/relationships/image" Target="../media/image125.png"/><Relationship Id="rId2" Type="http://schemas.openxmlformats.org/officeDocument/2006/relationships/slide" Target="slide1.xml"/><Relationship Id="rId1" Type="http://schemas.openxmlformats.org/officeDocument/2006/relationships/slideLayout" Target="../slideLayouts/slideLayout2.xml"/><Relationship Id="rId9" Type="http://schemas.microsoft.com/office/2007/relationships/hdphoto" Target="../media/hdphoto31.wdp"/></Relationships>
</file>

<file path=ppt/slides/_rels/slide1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127.png"/></Relationships>
</file>

<file path=ppt/slides/_rels/slide1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28.png"/></Relationships>
</file>

<file path=ppt/slides/_rels/slide1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129.png"/></Relationships>
</file>

<file path=ppt/slides/_rels/slide1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35.wdp"/><Relationship Id="rId4" Type="http://schemas.openxmlformats.org/officeDocument/2006/relationships/image" Target="../media/image130.png"/></Relationships>
</file>

<file path=ppt/slides/_rels/slide1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3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3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133.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34.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slide" Target="slide2.xml"/></Relationships>
</file>

<file path=ppt/slides/_rels/slide14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7.wdp"/><Relationship Id="rId5" Type="http://schemas.openxmlformats.org/officeDocument/2006/relationships/image" Target="../media/image139.png"/><Relationship Id="rId4" Type="http://schemas.openxmlformats.org/officeDocument/2006/relationships/slide" Target="slide2.xml"/></Relationships>
</file>

<file path=ppt/slides/_rels/slide14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 Target="slide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4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2.xml"/><Relationship Id="rId9" Type="http://schemas.openxmlformats.org/officeDocument/2006/relationships/image" Target="../media/image142.png"/></Relationships>
</file>

<file path=ppt/slides/_rels/slide1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slide" Target="slide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2.xml"/><Relationship Id="rId9" Type="http://schemas.openxmlformats.org/officeDocument/2006/relationships/image" Target="../media/image146.png"/></Relationships>
</file>

<file path=ppt/slides/_rels/slide1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slide" Target="slide2.xml"/></Relationships>
</file>

<file path=ppt/slides/_rels/slide15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 Target="slide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slide" Target="slide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150.png"/><Relationship Id="rId4" Type="http://schemas.openxmlformats.org/officeDocument/2006/relationships/slide" Target="slide2.xml"/></Relationships>
</file>

<file path=ppt/slides/_rels/slide1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151.png"/><Relationship Id="rId4" Type="http://schemas.openxmlformats.org/officeDocument/2006/relationships/slide" Target="slide2.xml"/></Relationships>
</file>

<file path=ppt/slides/_rels/slide15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 Target="slide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slide" Target="slide1.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 Target="slide1.xml"/><Relationship Id="rId2" Type="http://schemas.openxmlformats.org/officeDocument/2006/relationships/notesSlide" Target="../notesSlides/notesSlide21.xml"/><Relationship Id="rId1" Type="http://schemas.openxmlformats.org/officeDocument/2006/relationships/slideLayout" Target="../slideLayouts/slideLayout2.xml"/><Relationship Id="rId10" Type="http://schemas.microsoft.com/office/2007/relationships/hdphoto" Target="../media/hdphoto40.wdp"/><Relationship Id="rId4" Type="http://schemas.openxmlformats.org/officeDocument/2006/relationships/slide" Target="slide2.xml"/><Relationship Id="rId9" Type="http://schemas.openxmlformats.org/officeDocument/2006/relationships/image" Target="../media/image155.png"/></Relationships>
</file>

<file path=ppt/slides/_rels/slide1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 Target="slide1.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6.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41.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slide" Target="slide2.xml"/></Relationships>
</file>

<file path=ppt/slides/_rels/slide16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50.png"/><Relationship Id="rId4" Type="http://schemas.openxmlformats.org/officeDocument/2006/relationships/slide" Target="slide2.xml"/></Relationships>
</file>

<file path=ppt/slides/_rels/slide1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slide" Target="slide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slide" Target="slide2.xml"/><Relationship Id="rId9" Type="http://schemas.openxmlformats.org/officeDocument/2006/relationships/image" Target="../media/image160.png"/></Relationships>
</file>

<file path=ppt/slides/_rels/slide17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 Target="slide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slide" Target="slide2.xml"/></Relationships>
</file>

<file path=ppt/slides/_rels/slide1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600.png"/><Relationship Id="rId4" Type="http://schemas.openxmlformats.org/officeDocument/2006/relationships/slide" Target="slide2.xml"/></Relationships>
</file>

<file path=ppt/slides/_rels/slide17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slide" Target="slide2.xml"/></Relationships>
</file>

<file path=ppt/slides/_rels/slide17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0.png"/><Relationship Id="rId4" Type="http://schemas.openxmlformats.org/officeDocument/2006/relationships/slide" Target="slide2.xml"/></Relationships>
</file>

<file path=ppt/slides/_rels/slide17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slide" Target="slide2.xml"/></Relationships>
</file>

<file path=ppt/slides/_rels/slide17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 Target="slide1.xml"/><Relationship Id="rId2" Type="http://schemas.openxmlformats.org/officeDocument/2006/relationships/notesSlide" Target="../notesSlides/notesSlide35.xml"/><Relationship Id="rId1" Type="http://schemas.openxmlformats.org/officeDocument/2006/relationships/slideLayout" Target="../slideLayouts/slideLayout2.xml"/><Relationship Id="rId11" Type="http://schemas.openxmlformats.org/officeDocument/2006/relationships/image" Target="../media/image173.png"/><Relationship Id="rId10" Type="http://schemas.openxmlformats.org/officeDocument/2006/relationships/image" Target="../media/image168.png"/><Relationship Id="rId4" Type="http://schemas.openxmlformats.org/officeDocument/2006/relationships/slide" Target="slide2.xml"/><Relationship Id="rId9" Type="http://schemas.openxmlformats.org/officeDocument/2006/relationships/image" Target="../media/image167.png"/></Relationships>
</file>

<file path=ppt/slides/_rels/slide17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slide" Target="slide1.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slide" Target="slide2.xml"/><Relationship Id="rId9" Type="http://schemas.openxmlformats.org/officeDocument/2006/relationships/image" Target="../media/image169.png"/></Relationships>
</file>

<file path=ppt/slides/_rels/slide17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slide" Target="slide2.xml"/><Relationship Id="rId7" Type="http://schemas.openxmlformats.org/officeDocument/2006/relationships/image" Target="../media/image410.png"/><Relationship Id="rId2" Type="http://schemas.openxmlformats.org/officeDocument/2006/relationships/slide" Target="slide1.xml"/><Relationship Id="rId1" Type="http://schemas.openxmlformats.org/officeDocument/2006/relationships/slideLayout" Target="../slideLayouts/slideLayout2.xml"/><Relationship Id="rId9" Type="http://schemas.openxmlformats.org/officeDocument/2006/relationships/image" Target="../media/image18.png"/></Relationships>
</file>

<file path=ppt/slides/_rels/slide18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slide" Target="slide1.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2.xml"/><Relationship Id="rId9" Type="http://schemas.openxmlformats.org/officeDocument/2006/relationships/hyperlink" Target="../../LIBROS/MANUAL%20LRFD.pdf" TargetMode="External"/></Relationships>
</file>

<file path=ppt/slides/_rels/slide18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slide" Target="slide2.xml"/></Relationships>
</file>

<file path=ppt/slides/_rels/slide18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1.png"/><Relationship Id="rId4" Type="http://schemas.openxmlformats.org/officeDocument/2006/relationships/slide" Target="slide2.xml"/></Relationships>
</file>

<file path=ppt/slides/_rels/slide18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slide" Target="slide2.xml"/></Relationships>
</file>

<file path=ppt/slides/_rels/slide18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slide" Target="slide2.xml"/></Relationships>
</file>

<file path=ppt/slides/_rels/slide18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slide" Target="slide2.xml"/></Relationships>
</file>

<file path=ppt/slides/_rels/slide18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79.png"/><Relationship Id="rId4" Type="http://schemas.openxmlformats.org/officeDocument/2006/relationships/slide" Target="slide2.xml"/></Relationships>
</file>

<file path=ppt/slides/_rels/slide18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slide" Target="slide2.xml"/></Relationships>
</file>

<file path=ppt/slides/_rels/slide18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9.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slide" Target="slide2.xml"/></Relationships>
</file>

<file path=ppt/slides/_rels/slide19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slide" Target="slide1.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860.png"/><Relationship Id="rId5" Type="http://schemas.openxmlformats.org/officeDocument/2006/relationships/image" Target="../media/image187.png"/><Relationship Id="rId4" Type="http://schemas.openxmlformats.org/officeDocument/2006/relationships/slide" Target="slide2.xml"/></Relationships>
</file>

<file path=ppt/slides/_rels/slide19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slide" Target="slide2.xml"/></Relationships>
</file>

<file path=ppt/slides/_rels/slide19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slide" Target="slide1.xm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slide" Target="slide2.xml"/></Relationships>
</file>

<file path=ppt/slides/_rels/slide19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slide" Target="slide2.xml"/></Relationships>
</file>

<file path=ppt/slides/_rels/slide19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LIBROS/SJI.pdf" TargetMode="Externa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slide" Target="slide3.xml"/><Relationship Id="rId7" Type="http://schemas.openxmlformats.org/officeDocument/2006/relationships/slide" Target="slide160.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101.xml"/><Relationship Id="rId5" Type="http://schemas.openxmlformats.org/officeDocument/2006/relationships/slide" Target="slide14.xml"/><Relationship Id="rId10" Type="http://schemas.openxmlformats.org/officeDocument/2006/relationships/slide" Target="slide168.xml"/><Relationship Id="rId4" Type="http://schemas.openxmlformats.org/officeDocument/2006/relationships/slide" Target="slide13.xml"/><Relationship Id="rId9" Type="http://schemas.openxmlformats.org/officeDocument/2006/relationships/slide" Target="slide73.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slide" Target="slide2.xml"/></Relationships>
</file>

<file path=ppt/slides/_rels/slide20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slide" Target="slide2.xml"/></Relationships>
</file>

<file path=ppt/slides/_rels/slide20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slide" Target="slide1.xm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slide" Target="slide2.xml"/></Relationships>
</file>

<file path=ppt/slides/_rels/slide20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slide" Target="slide1.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slide" Target="slide2.xml"/></Relationships>
</file>

<file path=ppt/slides/_rels/slide20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193.png"/><Relationship Id="rId4" Type="http://schemas.openxmlformats.org/officeDocument/2006/relationships/slide" Target="slide2.xml"/></Relationships>
</file>

<file path=ppt/slides/_rels/slide208.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slide" Target="slide1.xml"/><Relationship Id="rId7" Type="http://schemas.openxmlformats.org/officeDocument/2006/relationships/image" Target="../media/image19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193.png"/><Relationship Id="rId4" Type="http://schemas.openxmlformats.org/officeDocument/2006/relationships/slide" Target="slide2.xml"/></Relationships>
</file>

<file path=ppt/slides/_rels/slide20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microsoft.com/office/2007/relationships/hdphoto" Target="../media/hdphoto44.wdp"/><Relationship Id="rId5" Type="http://schemas.openxmlformats.org/officeDocument/2006/relationships/image" Target="../media/image198.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1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45.wdp"/><Relationship Id="rId5" Type="http://schemas.openxmlformats.org/officeDocument/2006/relationships/image" Target="../media/image199.png"/><Relationship Id="rId4" Type="http://schemas.openxmlformats.org/officeDocument/2006/relationships/slide" Target="slide2.xml"/></Relationships>
</file>

<file path=ppt/slides/_rels/slide21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slide" Target="slide1.xm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slide" Target="slide2.xml"/></Relationships>
</file>

<file path=ppt/slides/_rels/slide2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slide" Target="slide2.xml"/></Relationships>
</file>

<file path=ppt/slides/_rels/slide2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slide" Target="slide2.xml"/></Relationships>
</file>

<file path=ppt/slides/_rels/slide217.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slide" Target="slide1.xm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slide" Target="slide1.xm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9.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slide" Target="slide1.xm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slide" Target="slide2.xml"/><Relationship Id="rId7" Type="http://schemas.openxmlformats.org/officeDocument/2006/relationships/image" Target="../media/image101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microsoft.com/office/2007/relationships/hdphoto" Target="../media/hdphoto46.wdp"/><Relationship Id="rId5" Type="http://schemas.openxmlformats.org/officeDocument/2006/relationships/image" Target="../media/image201.png"/><Relationship Id="rId4" Type="http://schemas.openxmlformats.org/officeDocument/2006/relationships/slide" Target="slide2.xml"/></Relationships>
</file>

<file path=ppt/slides/_rels/slide2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microsoft.com/office/2007/relationships/hdphoto" Target="../media/hdphoto47.wdp"/><Relationship Id="rId5" Type="http://schemas.openxmlformats.org/officeDocument/2006/relationships/image" Target="../media/image203.png"/><Relationship Id="rId4" Type="http://schemas.openxmlformats.org/officeDocument/2006/relationships/slide" Target="slide2.xml"/></Relationships>
</file>

<file path=ppt/slides/_rels/slide2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slide" Target="slide2.xml"/></Relationships>
</file>

<file path=ppt/slides/_rels/slide2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microsoft.com/office/2007/relationships/hdphoto" Target="../media/hdphoto48.wdp"/><Relationship Id="rId5" Type="http://schemas.openxmlformats.org/officeDocument/2006/relationships/image" Target="../media/image208.png"/><Relationship Id="rId4" Type="http://schemas.openxmlformats.org/officeDocument/2006/relationships/slide" Target="slide2.xml"/></Relationships>
</file>

<file path=ppt/slides/_rels/slide2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27.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49.wdp"/><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15.png"/><Relationship Id="rId4" Type="http://schemas.openxmlformats.org/officeDocument/2006/relationships/slide" Target="slide2.xml"/></Relationships>
</file>

<file path=ppt/slides/_rels/slide2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slide" Target="slide2.xml"/></Relationships>
</file>

<file path=ppt/slides/_rels/slide2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2170.png"/><Relationship Id="rId4" Type="http://schemas.openxmlformats.org/officeDocument/2006/relationships/slide" Target="slide2.xml"/></Relationships>
</file>

<file path=ppt/slides/_rels/slide2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slide" Target="slide2.xml"/></Relationships>
</file>

<file path=ppt/slides/_rels/slide2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slide" Target="slide2.xml"/></Relationships>
</file>

<file path=ppt/slides/_rels/slide2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microsoft.com/office/2007/relationships/hdphoto" Target="../media/hdphoto50.wdp"/><Relationship Id="rId5" Type="http://schemas.openxmlformats.org/officeDocument/2006/relationships/image" Target="../media/image216.png"/><Relationship Id="rId10" Type="http://schemas.openxmlformats.org/officeDocument/2006/relationships/image" Target="../media/image225.png"/><Relationship Id="rId4" Type="http://schemas.openxmlformats.org/officeDocument/2006/relationships/slide" Target="slide2.xml"/></Relationships>
</file>

<file path=ppt/slides/_rels/slide23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slide" Target="slide1.xm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slide" Target="slide2.xml"/><Relationship Id="rId9" Type="http://schemas.openxmlformats.org/officeDocument/2006/relationships/image" Target="../media/image227.png"/></Relationships>
</file>

<file path=ppt/slides/_rels/slide23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slide" Target="slide1.xm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6.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slide" Target="slide1.xm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slide" Target="slide1.xm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8.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slide" Target="slide1.xm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39.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slide" Target="slide1.xm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240.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slide" Target="slide1.xm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 Target="slide2.xml"/><Relationship Id="rId7" Type="http://schemas.openxmlformats.org/officeDocument/2006/relationships/image" Target="../media/image25.png"/><Relationship Id="rId2" Type="http://schemas.openxmlformats.org/officeDocument/2006/relationships/slide" Target="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23.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01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210.png"/><Relationship Id="rId3" Type="http://schemas.openxmlformats.org/officeDocument/2006/relationships/slide" Target="slide2.xml"/><Relationship Id="rId7" Type="http://schemas.openxmlformats.org/officeDocument/2006/relationships/image" Target="../media/image211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2.xml"/><Relationship Id="rId7" Type="http://schemas.openxmlformats.org/officeDocument/2006/relationships/image" Target="../media/image260.png"/><Relationship Id="rId2" Type="http://schemas.openxmlformats.org/officeDocument/2006/relationships/slide" Target="slide1.xml"/><Relationship Id="rId1" Type="http://schemas.openxmlformats.org/officeDocument/2006/relationships/slideLayout" Target="../slideLayouts/slideLayout2.xml"/><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60.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5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slide" Target="slide2.xml"/><Relationship Id="rId7" Type="http://schemas.openxmlformats.org/officeDocument/2006/relationships/image" Target="../media/image37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2.xml"/><Relationship Id="rId7" Type="http://schemas.openxmlformats.org/officeDocument/2006/relationships/image" Target="../media/image4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2.png"/><Relationship Id="rId9"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5.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6.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 Target="slide2.xml"/><Relationship Id="rId7" Type="http://schemas.openxmlformats.org/officeDocument/2006/relationships/image" Target="../media/image5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2.xml"/><Relationship Id="rId7" Type="http://schemas.openxmlformats.org/officeDocument/2006/relationships/image" Target="../media/image63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2.xml"/><Relationship Id="rId7" Type="http://schemas.openxmlformats.org/officeDocument/2006/relationships/image" Target="../media/image65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slide" Target="slide2.xml"/><Relationship Id="rId7" Type="http://schemas.openxmlformats.org/officeDocument/2006/relationships/image" Target="../media/image68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2.xml"/><Relationship Id="rId7" Type="http://schemas.openxmlformats.org/officeDocument/2006/relationships/image" Target="../media/image73.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5.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6.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8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 Target="slide2.xml"/><Relationship Id="rId7" Type="http://schemas.openxmlformats.org/officeDocument/2006/relationships/image" Target="../media/image82.png"/><Relationship Id="rId2" Type="http://schemas.openxmlformats.org/officeDocument/2006/relationships/slide" Target="slide1.xml"/><Relationship Id="rId1" Type="http://schemas.openxmlformats.org/officeDocument/2006/relationships/slideLayout" Target="../slideLayouts/slideLayout2.xml"/><Relationship Id="rId9"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85.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86.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 Target="slide2.xml"/><Relationship Id="rId7" Type="http://schemas.openxmlformats.org/officeDocument/2006/relationships/image" Target="../media/image9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 Target="slide2.xml"/><Relationship Id="rId7" Type="http://schemas.openxmlformats.org/officeDocument/2006/relationships/image" Target="../media/image92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20.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4.png"/><Relationship Id="rId2" Type="http://schemas.openxmlformats.org/officeDocument/2006/relationships/slide" Target="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933" y="2403761"/>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effectLst/>
              </a:rPr>
              <a:t>UNIDAD 3.- DISEÑO DE VIGAS</a:t>
            </a:r>
            <a:endParaRPr lang="es-MX" dirty="0"/>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
        <p:nvSpPr>
          <p:cNvPr id="1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5"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Tree>
    <p:extLst>
      <p:ext uri="{BB962C8B-B14F-4D97-AF65-F5344CB8AC3E}">
        <p14:creationId xmlns:p14="http://schemas.microsoft.com/office/powerpoint/2010/main" val="1962685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mc:AlternateContent xmlns:mc="http://schemas.openxmlformats.org/markup-compatibility/2006" xmlns:a14="http://schemas.microsoft.com/office/drawing/2010/main">
        <mc:Choice Requires="a14">
          <p:sp>
            <p:nvSpPr>
              <p:cNvPr id="2" name="CuadroTexto 1"/>
              <p:cNvSpPr txBox="1"/>
              <p:nvPr/>
            </p:nvSpPr>
            <p:spPr>
              <a:xfrm>
                <a:off x="474561" y="1817312"/>
                <a:ext cx="5571657" cy="384721"/>
              </a:xfrm>
              <a:prstGeom prst="rect">
                <a:avLst/>
              </a:prstGeom>
              <a:noFill/>
            </p:spPr>
            <p:txBody>
              <a:bodyPr wrap="square" rtlCol="0">
                <a:spAutoFit/>
              </a:bodyPr>
              <a:lstStyle/>
              <a:p>
                <a:pPr algn="just"/>
                <a:r>
                  <a:rPr lang="es-MX" sz="1900" b="1" dirty="0"/>
                  <a:t>Solución: </a:t>
                </a:r>
                <a:r>
                  <a:rPr lang="es-MX" sz="1900" dirty="0"/>
                  <a:t>Usando una W21” X 44 lb/ft (</a:t>
                </a:r>
                <a14:m>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𝑍</m:t>
                        </m:r>
                      </m:e>
                      <m:sub>
                        <m:r>
                          <a:rPr lang="es-MX" sz="1900" b="0" i="1" smtClean="0">
                            <a:latin typeface="Cambria Math" panose="02040503050406030204" pitchFamily="18" charset="0"/>
                          </a:rPr>
                          <m:t>𝑥</m:t>
                        </m:r>
                      </m:sub>
                    </m:sSub>
                    <m:r>
                      <a:rPr lang="es-MX" sz="1900" b="0" i="1" smtClean="0">
                        <a:latin typeface="Cambria Math" panose="02040503050406030204" pitchFamily="18" charset="0"/>
                      </a:rPr>
                      <m:t>=95.4 </m:t>
                    </m:r>
                    <m:r>
                      <a:rPr lang="es-MX" sz="1900" b="0" i="1" smtClean="0">
                        <a:latin typeface="Cambria Math" panose="02040503050406030204" pitchFamily="18" charset="0"/>
                      </a:rPr>
                      <m:t>𝑖𝑛</m:t>
                    </m:r>
                    <m:r>
                      <a:rPr lang="es-MX" sz="1900" b="0" i="1" smtClean="0">
                        <a:latin typeface="Cambria Math" panose="02040503050406030204" pitchFamily="18" charset="0"/>
                      </a:rPr>
                      <m:t>³)</m:t>
                    </m:r>
                  </m:oMath>
                </a14:m>
                <a:endParaRPr lang="es-MX" sz="1900" b="1" dirty="0"/>
              </a:p>
            </p:txBody>
          </p:sp>
        </mc:Choice>
        <mc:Fallback xmlns="">
          <p:sp>
            <p:nvSpPr>
              <p:cNvPr id="2" name="CuadroTexto 1"/>
              <p:cNvSpPr txBox="1">
                <a:spLocks noRot="1" noChangeAspect="1" noMove="1" noResize="1" noEditPoints="1" noAdjustHandles="1" noChangeArrowheads="1" noChangeShapeType="1" noTextEdit="1"/>
              </p:cNvSpPr>
              <p:nvPr/>
            </p:nvSpPr>
            <p:spPr>
              <a:xfrm>
                <a:off x="474561" y="1817312"/>
                <a:ext cx="5571657" cy="384721"/>
              </a:xfrm>
              <a:prstGeom prst="rect">
                <a:avLst/>
              </a:prstGeom>
              <a:blipFill>
                <a:blip r:embed="rId4"/>
                <a:stretch>
                  <a:fillRect l="-1094" t="-7937" b="-26984"/>
                </a:stretch>
              </a:blipFill>
            </p:spPr>
            <p:txBody>
              <a:bodyPr/>
              <a:lstStyle/>
              <a:p>
                <a:r>
                  <a:rPr lang="es-MX">
                    <a:noFill/>
                  </a:rPr>
                  <a:t> </a:t>
                </a:r>
              </a:p>
            </p:txBody>
          </p:sp>
        </mc:Fallback>
      </mc:AlternateContent>
      <p:pic>
        <p:nvPicPr>
          <p:cNvPr id="8" name="Imagen 7"/>
          <p:cNvPicPr>
            <a:picLocks noChangeAspect="1"/>
          </p:cNvPicPr>
          <p:nvPr/>
        </p:nvPicPr>
        <p:blipFill rotWithShape="1">
          <a:blip r:embed="rId5"/>
          <a:srcRect l="23354" t="10733" r="24829" b="44808"/>
          <a:stretch/>
        </p:blipFill>
        <p:spPr>
          <a:xfrm>
            <a:off x="2515393" y="2580351"/>
            <a:ext cx="5410200" cy="2609850"/>
          </a:xfrm>
          <a:prstGeom prst="rect">
            <a:avLst/>
          </a:prstGeom>
        </p:spPr>
      </p:pic>
      <p:pic>
        <p:nvPicPr>
          <p:cNvPr id="10" name="Imagen 9"/>
          <p:cNvPicPr>
            <a:picLocks noChangeAspect="1"/>
          </p:cNvPicPr>
          <p:nvPr/>
        </p:nvPicPr>
        <p:blipFill rotWithShape="1">
          <a:blip r:embed="rId6"/>
          <a:srcRect l="23457" t="76642" r="25010" b="14951"/>
          <a:stretch/>
        </p:blipFill>
        <p:spPr>
          <a:xfrm>
            <a:off x="2515393" y="5190201"/>
            <a:ext cx="5380385" cy="493452"/>
          </a:xfrm>
          <a:prstGeom prst="rect">
            <a:avLst/>
          </a:prstGeom>
        </p:spPr>
      </p:pic>
      <p:sp>
        <p:nvSpPr>
          <p:cNvPr id="17" name="Rectángulo 16"/>
          <p:cNvSpPr/>
          <p:nvPr/>
        </p:nvSpPr>
        <p:spPr>
          <a:xfrm>
            <a:off x="2515393" y="5436927"/>
            <a:ext cx="5307807" cy="13799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MX"/>
          </a:p>
        </p:txBody>
      </p:sp>
    </p:spTree>
    <p:extLst>
      <p:ext uri="{BB962C8B-B14F-4D97-AF65-F5344CB8AC3E}">
        <p14:creationId xmlns:p14="http://schemas.microsoft.com/office/powerpoint/2010/main" val="5387102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RESUMEN DE LA RESISTENCIA POR MOMENTO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889319"/>
                <a:ext cx="9354448" cy="36724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effectLst/>
                    <a:cs typeface="Arial" pitchFamily="34" charset="0"/>
                  </a:rPr>
                  <a:t>c.-Pandeo lateral torsionante:</a:t>
                </a:r>
              </a:p>
              <a:p>
                <a:pPr marL="0" indent="0" algn="ctr">
                  <a:buNone/>
                </a:pPr>
                <a:r>
                  <a:rPr lang="es-MX" sz="1900" dirty="0">
                    <a:effectLst/>
                    <a:cs typeface="Arial" pitchFamily="34" charset="0"/>
                  </a:rPr>
                  <a:t>Si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r>
                      <a:rPr lang="es-MX" sz="1900" i="1" dirty="0">
                        <a:effectLst/>
                        <a:latin typeface="Cambria Math" panose="02040503050406030204" pitchFamily="18" charset="0"/>
                        <a:ea typeface="Cambria Math"/>
                        <a:cs typeface="Arial" pitchFamily="34" charset="0"/>
                      </a:rPr>
                      <m:t>≤ </m:t>
                    </m:r>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𝑝</m:t>
                        </m:r>
                      </m:sub>
                    </m:sSub>
                  </m:oMath>
                </a14:m>
                <a:r>
                  <a:rPr lang="es-MX" sz="1900" dirty="0">
                    <a:effectLst/>
                    <a:cs typeface="Arial" pitchFamily="34" charset="0"/>
                  </a:rPr>
                  <a:t> , no hay PLT</a:t>
                </a:r>
              </a:p>
              <a:p>
                <a:pPr marL="0" indent="0" algn="ctr">
                  <a:buNone/>
                </a:pPr>
                <a:r>
                  <a:rPr lang="es-MX" sz="1900" dirty="0">
                    <a:effectLst/>
                    <a:cs typeface="Arial" pitchFamily="34" charset="0"/>
                  </a:rPr>
                  <a:t>Si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𝑝</m:t>
                        </m:r>
                      </m:sub>
                    </m:sSub>
                    <m:r>
                      <a:rPr lang="es-MX" sz="1900" i="1">
                        <a:effectLst/>
                        <a:latin typeface="Cambria Math" panose="02040503050406030204" pitchFamily="18" charset="0"/>
                        <a:ea typeface="Cambria Math"/>
                        <a:cs typeface="Arial" pitchFamily="34" charset="0"/>
                      </a:rPr>
                      <m:t>&lt;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r>
                      <a:rPr lang="es-MX" sz="1900" i="1" dirty="0">
                        <a:effectLst/>
                        <a:latin typeface="Cambria Math" panose="02040503050406030204" pitchFamily="18" charset="0"/>
                        <a:ea typeface="Cambria Math"/>
                        <a:cs typeface="Arial" pitchFamily="34" charset="0"/>
                      </a:rPr>
                      <m: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𝑟</m:t>
                        </m:r>
                      </m:sub>
                    </m:sSub>
                  </m:oMath>
                </a14:m>
                <a:r>
                  <a:rPr lang="es-MX" sz="1900" dirty="0">
                    <a:effectLst/>
                    <a:cs typeface="Arial" pitchFamily="34" charset="0"/>
                  </a:rPr>
                  <a:t> , habrá PLT inelástico</a:t>
                </a:r>
              </a:p>
              <a:p>
                <a:pPr marL="0" indent="0" algn="ctr">
                  <a:buNone/>
                </a:pPr>
                <a:endParaRPr lang="es-MX" sz="1900" dirty="0">
                  <a:effectLst/>
                  <a:cs typeface="Arial" pitchFamily="34" charset="0"/>
                </a:endParaRPr>
              </a:p>
              <a:p>
                <a:pPr marL="0" indent="0" algn="ctr">
                  <a:buNone/>
                </a:pPr>
                <a:r>
                  <a:rPr lang="es-MX" sz="1900" b="1" dirty="0">
                    <a:solidFill>
                      <a:srgbClr val="FFFF00"/>
                    </a:solidFill>
                    <a:effectLst/>
                    <a:cs typeface="Arial" pitchFamily="34" charset="0"/>
                  </a:rPr>
                  <a:t>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𝑛</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𝐶</m:t>
                        </m:r>
                      </m:e>
                      <m:sub>
                        <m:r>
                          <a:rPr lang="es-MX" sz="1900" i="1">
                            <a:effectLst/>
                            <a:latin typeface="Cambria Math" panose="02040503050406030204" pitchFamily="18" charset="0"/>
                          </a:rPr>
                          <m:t>𝑏</m:t>
                        </m:r>
                      </m:sub>
                    </m:sSub>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𝑟</m:t>
                                </m:r>
                              </m:sub>
                            </m:sSub>
                          </m:e>
                        </m:d>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𝑏</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𝑝</m:t>
                                    </m:r>
                                  </m:sub>
                                </m:sSub>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𝑟</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𝑝</m:t>
                                    </m:r>
                                  </m:sub>
                                </m:sSub>
                              </m:den>
                            </m:f>
                          </m:e>
                        </m:d>
                      </m:e>
                    </m:d>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oMath>
                </a14:m>
                <a:endParaRPr lang="es-MX" sz="1900" dirty="0">
                  <a:effectLst/>
                </a:endParaRPr>
              </a:p>
              <a:p>
                <a:pPr marL="0" indent="0" algn="ctr">
                  <a:buNone/>
                </a:pPr>
                <a:endParaRPr lang="es-MX" sz="1900" b="1" dirty="0">
                  <a:solidFill>
                    <a:srgbClr val="FFFF00"/>
                  </a:solidFill>
                  <a:effectLst/>
                  <a:cs typeface="Arial" pitchFamily="34" charset="0"/>
                </a:endParaRPr>
              </a:p>
              <a:p>
                <a:pPr marL="0" indent="0" algn="ctr">
                  <a:buNone/>
                </a:pPr>
                <a:r>
                  <a:rPr lang="es-MX" sz="1900" dirty="0">
                    <a:effectLst/>
                    <a:cs typeface="Arial" pitchFamily="34" charset="0"/>
                  </a:rPr>
                  <a:t>Si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r>
                      <a:rPr lang="es-MX" sz="1900" i="1" dirty="0">
                        <a:effectLst/>
                        <a:latin typeface="Cambria Math" panose="02040503050406030204" pitchFamily="18" charset="0"/>
                        <a:ea typeface="Cambria Math"/>
                        <a:cs typeface="Arial" pitchFamily="34" charset="0"/>
                      </a:rPr>
                      <m:t>&gt;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i="1">
                            <a:effectLst/>
                            <a:latin typeface="Cambria Math" panose="02040503050406030204" pitchFamily="18" charset="0"/>
                            <a:cs typeface="Arial" pitchFamily="34" charset="0"/>
                          </a:rPr>
                          <m:t>𝐿</m:t>
                        </m:r>
                      </m:e>
                      <m:sub>
                        <m:r>
                          <a:rPr lang="es-MX" sz="1900" i="1">
                            <a:effectLst/>
                            <a:latin typeface="Cambria Math" panose="02040503050406030204" pitchFamily="18" charset="0"/>
                            <a:cs typeface="Arial" pitchFamily="34" charset="0"/>
                          </a:rPr>
                          <m:t>𝑟</m:t>
                        </m:r>
                      </m:sub>
                    </m:sSub>
                  </m:oMath>
                </a14:m>
                <a:r>
                  <a:rPr lang="es-MX" sz="1900" dirty="0">
                    <a:effectLst/>
                    <a:cs typeface="Arial" pitchFamily="34" charset="0"/>
                  </a:rPr>
                  <a:t>, habrá PLT inelástico, y </a:t>
                </a:r>
              </a:p>
              <a:p>
                <a:pPr marL="0" indent="0">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𝑛</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𝐶</m:t>
                          </m:r>
                        </m:e>
                        <m:sub>
                          <m:r>
                            <a:rPr lang="es-MX" sz="1900" i="1">
                              <a:effectLst/>
                              <a:latin typeface="Cambria Math" panose="02040503050406030204" pitchFamily="18" charset="0"/>
                            </a:rPr>
                            <m:t>𝑏</m:t>
                          </m:r>
                        </m:sub>
                      </m:sSub>
                      <m:d>
                        <m:dPr>
                          <m:begChr m:val="["/>
                          <m:endChr m:val="]"/>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𝜋</m:t>
                              </m:r>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𝑏</m:t>
                                  </m:r>
                                </m:sub>
                              </m:sSub>
                            </m:den>
                          </m:f>
                          <m:r>
                            <a:rPr lang="es-MX" sz="1900" i="1">
                              <a:effectLst/>
                              <a:latin typeface="Cambria Math" panose="02040503050406030204" pitchFamily="18" charset="0"/>
                            </a:rPr>
                            <m:t>∙</m:t>
                          </m:r>
                          <m:rad>
                            <m:radPr>
                              <m:degHide m:val="on"/>
                              <m:ctrlPr>
                                <a:rPr lang="es-MX" sz="1900" i="1">
                                  <a:effectLst/>
                                  <a:latin typeface="Cambria Math" panose="02040503050406030204" pitchFamily="18" charset="0"/>
                                </a:rPr>
                              </m:ctrlPr>
                            </m:radPr>
                            <m:deg/>
                            <m:e>
                              <m:r>
                                <a:rPr lang="es-MX" sz="1900" i="1">
                                  <a:effectLst/>
                                  <a:latin typeface="Cambria Math" panose="02040503050406030204" pitchFamily="18" charset="0"/>
                                </a:rPr>
                                <m:t>𝐸</m:t>
                              </m:r>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𝐼</m:t>
                                  </m:r>
                                </m:e>
                                <m:sub>
                                  <m:r>
                                    <a:rPr lang="es-MX" sz="1900" i="1">
                                      <a:effectLst/>
                                      <a:latin typeface="Cambria Math" panose="02040503050406030204" pitchFamily="18" charset="0"/>
                                    </a:rPr>
                                    <m:t>𝑦</m:t>
                                  </m:r>
                                </m:sub>
                              </m:sSub>
                              <m:r>
                                <a:rPr lang="es-MX" sz="1900" i="1">
                                  <a:effectLst/>
                                  <a:latin typeface="Cambria Math" panose="02040503050406030204" pitchFamily="18" charset="0"/>
                                </a:rPr>
                                <m:t>∙</m:t>
                              </m:r>
                              <m:r>
                                <a:rPr lang="es-MX" sz="1900" i="1">
                                  <a:effectLst/>
                                  <a:latin typeface="Cambria Math" panose="02040503050406030204" pitchFamily="18" charset="0"/>
                                </a:rPr>
                                <m:t>𝐺</m:t>
                              </m:r>
                              <m:r>
                                <a:rPr lang="es-MX" sz="1900" i="1">
                                  <a:effectLst/>
                                  <a:latin typeface="Cambria Math" panose="02040503050406030204" pitchFamily="18" charset="0"/>
                                </a:rPr>
                                <m:t>∙</m:t>
                              </m:r>
                              <m:r>
                                <a:rPr lang="es-MX" sz="1900" i="1">
                                  <a:effectLst/>
                                  <a:latin typeface="Cambria Math" panose="02040503050406030204" pitchFamily="18" charset="0"/>
                                </a:rPr>
                                <m:t>𝐽</m:t>
                              </m:r>
                              <m:r>
                                <a:rPr lang="es-MX" sz="1900" i="1">
                                  <a:effectLst/>
                                  <a:latin typeface="Cambria Math" panose="02040503050406030204" pitchFamily="18" charset="0"/>
                                </a:rPr>
                                <m:t>+</m:t>
                              </m:r>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𝜋</m:t>
                                          </m:r>
                                          <m:r>
                                            <a:rPr lang="es-MX" sz="1900" i="1">
                                              <a:effectLst/>
                                              <a:latin typeface="Cambria Math" panose="02040503050406030204" pitchFamily="18" charset="0"/>
                                            </a:rPr>
                                            <m:t>∙</m:t>
                                          </m:r>
                                          <m:r>
                                            <a:rPr lang="es-MX" sz="1900" i="1">
                                              <a:effectLst/>
                                              <a:latin typeface="Cambria Math" panose="02040503050406030204" pitchFamily="18" charset="0"/>
                                            </a:rPr>
                                            <m:t>𝐸</m:t>
                                          </m:r>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𝑏</m:t>
                                              </m:r>
                                            </m:sub>
                                          </m:sSub>
                                        </m:den>
                                      </m:f>
                                    </m:e>
                                  </m:d>
                                </m:e>
                                <m:sup>
                                  <m:r>
                                    <a:rPr lang="es-MX" sz="1900" i="1">
                                      <a:effectLst/>
                                      <a:latin typeface="Cambria Math" panose="02040503050406030204" pitchFamily="18" charset="0"/>
                                    </a:rPr>
                                    <m:t>2</m:t>
                                  </m:r>
                                </m:sup>
                              </m:sSup>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𝐼</m:t>
                                  </m:r>
                                </m:e>
                                <m:sub>
                                  <m:r>
                                    <a:rPr lang="es-MX" sz="1900" i="1">
                                      <a:effectLst/>
                                      <a:latin typeface="Cambria Math" panose="02040503050406030204" pitchFamily="18" charset="0"/>
                                    </a:rPr>
                                    <m:t>𝑦</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𝐶</m:t>
                                  </m:r>
                                </m:e>
                                <m:sub>
                                  <m:r>
                                    <a:rPr lang="es-MX" sz="1900" i="1">
                                      <a:effectLst/>
                                      <a:latin typeface="Cambria Math" panose="02040503050406030204" pitchFamily="18" charset="0"/>
                                    </a:rPr>
                                    <m:t>𝑤</m:t>
                                  </m:r>
                                </m:sub>
                              </m:sSub>
                            </m:e>
                          </m:rad>
                        </m:e>
                      </m:d>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oMath>
                  </m:oMathPara>
                </a14:m>
                <a:endParaRPr lang="es-MX" sz="1900" dirty="0">
                  <a:effectLst>
                    <a:outerShdw blurRad="38100" dist="38100" dir="2700000" algn="tl">
                      <a:srgbClr val="000000">
                        <a:alpha val="43137"/>
                      </a:srgbClr>
                    </a:outerShdw>
                  </a:effectLst>
                </a:endParaRPr>
              </a:p>
              <a:p>
                <a:pPr algn="ctr"/>
                <a:endParaRPr lang="es-MX" sz="2000" dirty="0">
                  <a:effectLst>
                    <a:outerShdw blurRad="38100" dist="38100" dir="2700000" algn="tl">
                      <a:srgbClr val="000000">
                        <a:alpha val="43137"/>
                      </a:srgbClr>
                    </a:outerShdw>
                  </a:effectLst>
                  <a:cs typeface="Arial" pitchFamily="34" charset="0"/>
                </a:endParaRPr>
              </a:p>
              <a:p>
                <a:pPr algn="ctr"/>
                <a:endParaRPr lang="es-MX" sz="2000" i="1" dirty="0">
                  <a:effectLst>
                    <a:outerShdw blurRad="38100" dist="38100" dir="2700000" algn="tl">
                      <a:srgbClr val="000000">
                        <a:alpha val="43137"/>
                      </a:srgbClr>
                    </a:outerShdw>
                  </a:effectLst>
                  <a:cs typeface="Arial" pitchFamily="34" charset="0"/>
                </a:endParaRPr>
              </a:p>
              <a:p>
                <a:pPr algn="ctr"/>
                <a:endParaRPr lang="es-MX" sz="2000" b="1" dirty="0">
                  <a:effectLst>
                    <a:outerShdw blurRad="38100" dist="38100" dir="2700000" algn="tl">
                      <a:srgbClr val="000000">
                        <a:alpha val="43137"/>
                      </a:srgbClr>
                    </a:outerShdw>
                  </a:effectLst>
                  <a:cs typeface="Arial" pitchFamily="34" charset="0"/>
                </a:endParaRPr>
              </a:p>
              <a:p>
                <a:pPr algn="ctr"/>
                <a:endParaRPr lang="es-MX" sz="2000" b="1" dirty="0">
                  <a:effectLst>
                    <a:outerShdw blurRad="38100" dist="38100" dir="2700000" algn="tl">
                      <a:srgbClr val="000000">
                        <a:alpha val="43137"/>
                      </a:srgbClr>
                    </a:outerShdw>
                  </a:effectLst>
                  <a:cs typeface="Arial" pitchFamily="34" charset="0"/>
                </a:endParaRP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889319"/>
                <a:ext cx="9354448" cy="3672408"/>
              </a:xfrm>
              <a:prstGeom prst="rect">
                <a:avLst/>
              </a:prstGeom>
              <a:blipFill rotWithShape="0">
                <a:blip r:embed="rId7"/>
                <a:stretch>
                  <a:fillRect l="-652" t="-2159"/>
                </a:stretch>
              </a:blipFill>
            </p:spPr>
            <p:txBody>
              <a:bodyPr/>
              <a:lstStyle/>
              <a:p>
                <a:r>
                  <a:rPr lang="es-MX">
                    <a:noFill/>
                  </a:rPr>
                  <a:t> </a:t>
                </a:r>
              </a:p>
            </p:txBody>
          </p:sp>
        </mc:Fallback>
      </mc:AlternateContent>
    </p:spTree>
    <p:extLst>
      <p:ext uri="{BB962C8B-B14F-4D97-AF65-F5344CB8AC3E}">
        <p14:creationId xmlns:p14="http://schemas.microsoft.com/office/powerpoint/2010/main" val="26121348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CORTANTE</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36872658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COLAPSO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2 Marcador de contenido"/>
          <p:cNvSpPr>
            <a:spLocks noGrp="1"/>
          </p:cNvSpPr>
          <p:nvPr>
            <p:ph idx="1"/>
          </p:nvPr>
        </p:nvSpPr>
        <p:spPr>
          <a:xfrm>
            <a:off x="473770" y="1458715"/>
            <a:ext cx="9354448" cy="4530725"/>
          </a:xfrm>
        </p:spPr>
        <p:txBody>
          <a:bodyPr/>
          <a:lstStyle/>
          <a:p>
            <a:pPr marL="0" indent="0" algn="just">
              <a:buFont typeface="Wingdings" pitchFamily="2" charset="2"/>
              <a:buNone/>
              <a:defRPr/>
            </a:pPr>
            <a:endParaRPr lang="es-MX" sz="2000" dirty="0"/>
          </a:p>
          <a:p>
            <a:pPr marL="0" indent="0" algn="just">
              <a:buNone/>
              <a:defRPr/>
            </a:pPr>
            <a:r>
              <a:rPr lang="es-MX" sz="1900" dirty="0"/>
              <a:t>Cualquier condición externa o interna que incapacita a una estructura o a un elemento estructural a cumplir la función para la que ha sido diseñada.</a:t>
            </a:r>
          </a:p>
          <a:p>
            <a:pPr marL="0" indent="0" algn="just">
              <a:buNone/>
              <a:defRPr/>
            </a:pPr>
            <a:endParaRPr lang="es-MX" sz="1900" dirty="0"/>
          </a:p>
          <a:p>
            <a:pPr marL="0" indent="0" algn="just">
              <a:buNone/>
              <a:defRPr/>
            </a:pPr>
            <a:r>
              <a:rPr lang="es-MX" sz="1900" dirty="0"/>
              <a:t>La carga de colapso se determina con una sucesión de análisis elásticos. Suponiendo que en cada uno, hay articulaciones reales en las secciones donde se han formado articulaciones plásticas, esto termina cuando la estructura completa, o una parte, se convierte en un mecanismo.</a:t>
            </a:r>
          </a:p>
          <a:p>
            <a:pPr algn="just">
              <a:defRPr/>
            </a:pPr>
            <a:endParaRPr lang="es-MX" sz="2000" dirty="0"/>
          </a:p>
        </p:txBody>
      </p:sp>
    </p:spTree>
    <p:extLst>
      <p:ext uri="{BB962C8B-B14F-4D97-AF65-F5344CB8AC3E}">
        <p14:creationId xmlns:p14="http://schemas.microsoft.com/office/powerpoint/2010/main" val="36544527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11" name="Picture 11"/>
          <p:cNvPicPr>
            <a:picLocks noGrp="1" noChangeAspect="1" noChangeArrowheads="1"/>
          </p:cNvPicPr>
          <p:nvPr>
            <p:ph idx="1"/>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a:xfrm>
            <a:off x="1641351" y="2047022"/>
            <a:ext cx="7020868" cy="296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 CuadroTexto"/>
          <p:cNvSpPr txBox="1">
            <a:spLocks noChangeArrowheads="1"/>
          </p:cNvSpPr>
          <p:nvPr/>
        </p:nvSpPr>
        <p:spPr bwMode="auto">
          <a:xfrm>
            <a:off x="2844005" y="5242961"/>
            <a:ext cx="475297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algn="ctr" eaLnBrk="1" hangingPunct="1"/>
            <a:r>
              <a:rPr lang="es-MX" sz="1900" dirty="0">
                <a:effectLst>
                  <a:outerShdw blurRad="38100" dist="38100" dir="2700000" algn="tl">
                    <a:srgbClr val="000000">
                      <a:alpha val="43137"/>
                    </a:srgbClr>
                  </a:outerShdw>
                </a:effectLst>
                <a:latin typeface="+mn-lt"/>
              </a:rPr>
              <a:t>VIGA </a:t>
            </a:r>
          </a:p>
        </p:txBody>
      </p:sp>
    </p:spTree>
    <p:extLst>
      <p:ext uri="{BB962C8B-B14F-4D97-AF65-F5344CB8AC3E}">
        <p14:creationId xmlns:p14="http://schemas.microsoft.com/office/powerpoint/2010/main" val="4041043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7" name="1 CuadroTexto"/>
              <p:cNvSpPr txBox="1"/>
              <p:nvPr/>
            </p:nvSpPr>
            <p:spPr>
              <a:xfrm>
                <a:off x="450246" y="1817312"/>
                <a:ext cx="9378763" cy="1846659"/>
              </a:xfrm>
              <a:prstGeom prst="rect">
                <a:avLst/>
              </a:prstGeom>
              <a:noFill/>
            </p:spPr>
            <p:txBody>
              <a:bodyPr wrap="square" rtlCol="0">
                <a:spAutoFit/>
              </a:bodyPr>
              <a:lstStyle/>
              <a:p>
                <a:r>
                  <a:rPr lang="es-MX" sz="1900" dirty="0">
                    <a:effectLst/>
                  </a:rPr>
                  <a:t>1</a:t>
                </a:r>
                <a:r>
                  <a:rPr lang="es-MX" sz="1900" dirty="0">
                    <a:effectLst/>
                    <a:cs typeface="Calibri"/>
                  </a:rPr>
                  <a:t>ᵃ</a:t>
                </a:r>
                <a:r>
                  <a:rPr lang="es-MX" sz="1900" dirty="0">
                    <a:effectLst/>
                  </a:rPr>
                  <a:t>etapa:</a:t>
                </a:r>
              </a:p>
              <a:p>
                <a:r>
                  <a:rPr lang="es-MX" sz="1900" dirty="0">
                    <a:effectLst/>
                  </a:rPr>
                  <a:t>El comportamiento elástico termina al formarse la primera articulación plástica, cuando el mayor de los momentos obtenidos con un análisis elástico, iguala al momento plástico resistente, constante de la viga:</a:t>
                </a:r>
              </a:p>
              <a:p>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panose="02040503050406030204" pitchFamily="18" charset="0"/>
                            </a:rPr>
                            <m:t>𝑀</m:t>
                          </m:r>
                        </m:e>
                        <m:sub>
                          <m:r>
                            <a:rPr lang="es-MX" sz="1900" b="0" i="1" smtClean="0">
                              <a:effectLst/>
                              <a:latin typeface="Cambria Math" panose="02040503050406030204" pitchFamily="18" charset="0"/>
                            </a:rPr>
                            <m:t>𝑚𝑎𝑥</m:t>
                          </m:r>
                        </m:sub>
                      </m:sSub>
                      <m:r>
                        <a:rPr lang="es-MX" sz="1900" b="0" i="1" smtClean="0">
                          <a:effectLst/>
                          <a:latin typeface="Cambria Math" panose="02040503050406030204" pitchFamily="18" charset="0"/>
                        </a:rPr>
                        <m:t>=1.33</m:t>
                      </m:r>
                      <m:r>
                        <a:rPr lang="es-MX" sz="1900" b="0" i="1" smtClean="0">
                          <a:effectLst/>
                          <a:latin typeface="Cambria Math" panose="02040503050406030204" pitchFamily="18" charset="0"/>
                        </a:rPr>
                        <m:t>𝑃</m:t>
                      </m:r>
                      <m:r>
                        <a:rPr lang="es-MX" sz="1900" b="0" i="1" smtClean="0">
                          <a:effectLst/>
                          <a:latin typeface="Cambria Math" panose="02040503050406030204" pitchFamily="18" charset="0"/>
                        </a:rPr>
                        <m:t>=</m:t>
                      </m:r>
                      <m:r>
                        <a:rPr lang="es-MX" sz="1900" b="0" i="1" smtClean="0">
                          <a:effectLst/>
                          <a:latin typeface="Cambria Math" panose="02040503050406030204" pitchFamily="18" charset="0"/>
                        </a:rPr>
                        <m:t>𝑀𝑝</m:t>
                      </m:r>
                      <m:r>
                        <a:rPr lang="es-MX" sz="1900" b="0" i="1" smtClean="0">
                          <a:effectLst/>
                          <a:latin typeface="Cambria Math" panose="02040503050406030204" pitchFamily="18" charset="0"/>
                        </a:rPr>
                        <m:t>=10 </m:t>
                      </m:r>
                      <m:r>
                        <a:rPr lang="es-MX" sz="1900" b="0" i="1" smtClean="0">
                          <a:effectLst/>
                          <a:latin typeface="Cambria Math" panose="02040503050406030204" pitchFamily="18" charset="0"/>
                        </a:rPr>
                        <m:t>𝑡𝑜𝑛</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𝑚</m:t>
                      </m:r>
                    </m:oMath>
                  </m:oMathPara>
                </a14:m>
                <a:endParaRPr lang="es-MX" sz="1900" dirty="0">
                  <a:effectLst/>
                </a:endParaRPr>
              </a:p>
              <a:p>
                <a:pPr/>
                <a14:m>
                  <m:oMathPara xmlns:m="http://schemas.openxmlformats.org/officeDocument/2006/math">
                    <m:oMathParaPr>
                      <m:jc m:val="centerGroup"/>
                    </m:oMathParaPr>
                    <m:oMath xmlns:m="http://schemas.openxmlformats.org/officeDocument/2006/math">
                      <m:r>
                        <a:rPr lang="es-MX" sz="1900" i="1" smtClean="0">
                          <a:effectLst/>
                          <a:latin typeface="Cambria Math" panose="02040503050406030204" pitchFamily="18" charset="0"/>
                          <a:ea typeface="Cambria Math"/>
                        </a:rPr>
                        <m:t>∴</m:t>
                      </m:r>
                      <m:sSub>
                        <m:sSubPr>
                          <m:ctrlPr>
                            <a:rPr lang="es-MX" sz="1900" i="1" smtClean="0">
                              <a:effectLst/>
                              <a:latin typeface="Cambria Math" panose="02040503050406030204" pitchFamily="18" charset="0"/>
                              <a:ea typeface="Cambria Math"/>
                            </a:rPr>
                          </m:ctrlPr>
                        </m:sSubPr>
                        <m:e>
                          <m:r>
                            <a:rPr lang="es-MX" sz="1900" b="0" i="1" smtClean="0">
                              <a:effectLst/>
                              <a:latin typeface="Cambria Math" panose="02040503050406030204" pitchFamily="18" charset="0"/>
                              <a:ea typeface="Cambria Math"/>
                            </a:rPr>
                            <m:t>𝑃</m:t>
                          </m:r>
                        </m:e>
                        <m:sub>
                          <m:r>
                            <a:rPr lang="es-MX" sz="1900" b="0" i="1" smtClean="0">
                              <a:effectLst/>
                              <a:latin typeface="Cambria Math" panose="02040503050406030204" pitchFamily="18" charset="0"/>
                              <a:ea typeface="Cambria Math"/>
                            </a:rPr>
                            <m:t>1</m:t>
                          </m:r>
                        </m:sub>
                      </m:sSub>
                      <m:r>
                        <a:rPr lang="es-MX" sz="1900" b="0" i="1" smtClean="0">
                          <a:effectLst/>
                          <a:latin typeface="Cambria Math" panose="02040503050406030204" pitchFamily="18" charset="0"/>
                          <a:ea typeface="Cambria Math"/>
                        </a:rPr>
                        <m:t>=7.52 </m:t>
                      </m:r>
                      <m:r>
                        <a:rPr lang="es-MX" sz="1900" b="0" i="1" smtClean="0">
                          <a:effectLst/>
                          <a:latin typeface="Cambria Math" panose="02040503050406030204" pitchFamily="18" charset="0"/>
                          <a:ea typeface="Cambria Math"/>
                        </a:rPr>
                        <m:t>𝑡𝑜𝑛</m:t>
                      </m:r>
                    </m:oMath>
                  </m:oMathPara>
                </a14:m>
                <a:endParaRPr lang="es-MX" sz="1900" dirty="0">
                  <a:effectLst/>
                </a:endParaRPr>
              </a:p>
            </p:txBody>
          </p:sp>
        </mc:Choice>
        <mc:Fallback xmlns="">
          <p:sp>
            <p:nvSpPr>
              <p:cNvPr id="17" name="1 CuadroTexto"/>
              <p:cNvSpPr txBox="1">
                <a:spLocks noRot="1" noChangeAspect="1" noMove="1" noResize="1" noEditPoints="1" noAdjustHandles="1" noChangeArrowheads="1" noChangeShapeType="1" noTextEdit="1"/>
              </p:cNvSpPr>
              <p:nvPr/>
            </p:nvSpPr>
            <p:spPr>
              <a:xfrm>
                <a:off x="450246" y="1817312"/>
                <a:ext cx="9378763" cy="1846659"/>
              </a:xfrm>
              <a:prstGeom prst="rect">
                <a:avLst/>
              </a:prstGeom>
              <a:blipFill rotWithShape="0">
                <a:blip r:embed="rId7"/>
                <a:stretch>
                  <a:fillRect l="-650" t="-1650"/>
                </a:stretch>
              </a:blipFill>
            </p:spPr>
            <p:txBody>
              <a:bodyPr/>
              <a:lstStyle/>
              <a:p>
                <a:r>
                  <a:rPr lang="es-MX">
                    <a:noFill/>
                  </a:rPr>
                  <a:t> </a:t>
                </a:r>
              </a:p>
            </p:txBody>
          </p:sp>
        </mc:Fallback>
      </mc:AlternateContent>
      <p:pic>
        <p:nvPicPr>
          <p:cNvPr id="18" name="Picture 8"/>
          <p:cNvPicPr>
            <a:picLocks noGrp="1" noChangeAspect="1" noChangeArrowheads="1"/>
          </p:cNvPicPr>
          <p:nvPr>
            <p:ph idx="4294967295"/>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2000" t="19640" r="27335" b="50000"/>
          <a:stretch>
            <a:fillRect/>
          </a:stretch>
        </p:blipFill>
        <p:spPr>
          <a:xfrm>
            <a:off x="1728106" y="3668769"/>
            <a:ext cx="6687077" cy="2374758"/>
          </a:xfrm>
        </p:spPr>
      </p:pic>
      <p:sp>
        <p:nvSpPr>
          <p:cNvPr id="19" name="11 CuadroTexto"/>
          <p:cNvSpPr txBox="1">
            <a:spLocks noChangeArrowheads="1"/>
          </p:cNvSpPr>
          <p:nvPr/>
        </p:nvSpPr>
        <p:spPr bwMode="auto">
          <a:xfrm>
            <a:off x="1439398" y="6024631"/>
            <a:ext cx="740045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algn="just" eaLnBrk="1" hangingPunct="1"/>
            <a:r>
              <a:rPr lang="es-MX" sz="1900" dirty="0">
                <a:effectLst>
                  <a:outerShdw blurRad="38100" dist="38100" dir="2700000" algn="tl">
                    <a:srgbClr val="000000">
                      <a:alpha val="43137"/>
                    </a:srgbClr>
                  </a:outerShdw>
                </a:effectLst>
                <a:latin typeface="+mn-lt"/>
              </a:rPr>
              <a:t>Diagrama de momentos Flexionante obtenido con un análisis elástico.</a:t>
            </a:r>
          </a:p>
        </p:txBody>
      </p:sp>
    </p:spTree>
    <p:extLst>
      <p:ext uri="{BB962C8B-B14F-4D97-AF65-F5344CB8AC3E}">
        <p14:creationId xmlns:p14="http://schemas.microsoft.com/office/powerpoint/2010/main" val="2561309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8 CuadroTexto"/>
              <p:cNvSpPr txBox="1"/>
              <p:nvPr/>
            </p:nvSpPr>
            <p:spPr>
              <a:xfrm>
                <a:off x="474560" y="1779731"/>
                <a:ext cx="9354449" cy="1916166"/>
              </a:xfrm>
              <a:prstGeom prst="rect">
                <a:avLst/>
              </a:prstGeom>
              <a:noFill/>
            </p:spPr>
            <p:txBody>
              <a:bodyPr wrap="square" rtlCol="0">
                <a:spAutoFit/>
              </a:bodyPr>
              <a:lstStyle/>
              <a:p>
                <a:pPr algn="just"/>
                <a:r>
                  <a:rPr lang="es-MX" sz="1900" dirty="0">
                    <a:effectLst/>
                  </a:rPr>
                  <a:t>1</a:t>
                </a:r>
                <a:r>
                  <a:rPr lang="es-MX" sz="1900" dirty="0">
                    <a:effectLst/>
                    <a:cs typeface="Calibri"/>
                  </a:rPr>
                  <a:t>ᵃ</a:t>
                </a:r>
                <a:r>
                  <a:rPr lang="es-MX" sz="1900" dirty="0">
                    <a:effectLst/>
                  </a:rPr>
                  <a:t>etapa:</a:t>
                </a:r>
              </a:p>
              <a:p>
                <a:pPr algn="just"/>
                <a:r>
                  <a:rPr lang="es-MX" sz="1900" dirty="0">
                    <a:effectLst/>
                  </a:rPr>
                  <a:t>La flecha correspondiente, en el punto de aplicación de la carga, se obtiene aplicando la teoría elástica a la viga:</a:t>
                </a:r>
              </a:p>
              <a:p>
                <a:pPr algn="just"/>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smtClean="0">
                              <a:effectLst/>
                              <a:latin typeface="Cambria Math" panose="02040503050406030204" pitchFamily="18" charset="0"/>
                              <a:ea typeface="Cambria Math"/>
                            </a:rPr>
                            <m:t>𝛿</m:t>
                          </m:r>
                        </m:e>
                        <m:sub>
                          <m:r>
                            <a:rPr lang="es-MX" sz="1900" b="0" i="1" smtClean="0">
                              <a:effectLst/>
                              <a:latin typeface="Cambria Math" panose="02040503050406030204" pitchFamily="18" charset="0"/>
                            </a:rPr>
                            <m:t>𝑐𝑙</m:t>
                          </m:r>
                        </m:sub>
                      </m:sSub>
                      <m:r>
                        <a:rPr lang="es-MX" sz="1900" b="0" i="1" smtClean="0">
                          <a:effectLst/>
                          <a:latin typeface="Cambria Math" panose="02040503050406030204" pitchFamily="18" charset="0"/>
                        </a:rPr>
                        <m:t>=</m:t>
                      </m:r>
                      <m:f>
                        <m:fPr>
                          <m:ctrlPr>
                            <a:rPr lang="es-MX" sz="1900" b="0" i="1" smtClean="0">
                              <a:effectLst/>
                              <a:latin typeface="Cambria Math" panose="02040503050406030204" pitchFamily="18" charset="0"/>
                            </a:rPr>
                          </m:ctrlPr>
                        </m:fPr>
                        <m:num>
                          <m:sSub>
                            <m:sSubPr>
                              <m:ctrlPr>
                                <a:rPr lang="es-MX" sz="1900" b="0" i="1" smtClean="0">
                                  <a:effectLst/>
                                  <a:latin typeface="Cambria Math" panose="02040503050406030204" pitchFamily="18" charset="0"/>
                                </a:rPr>
                              </m:ctrlPr>
                            </m:sSubPr>
                            <m:e>
                              <m:r>
                                <a:rPr lang="es-MX" sz="1900" b="0" i="1" smtClean="0">
                                  <a:effectLst/>
                                  <a:latin typeface="Cambria Math" panose="02040503050406030204" pitchFamily="18" charset="0"/>
                                </a:rPr>
                                <m:t>𝑃</m:t>
                              </m:r>
                            </m:e>
                            <m:sub>
                              <m:r>
                                <a:rPr lang="es-MX" sz="1900" b="0" i="1" smtClean="0">
                                  <a:effectLst/>
                                  <a:latin typeface="Cambria Math" panose="02040503050406030204" pitchFamily="18" charset="0"/>
                                </a:rPr>
                                <m:t>1</m:t>
                              </m:r>
                            </m:sub>
                          </m:sSub>
                          <m:sSup>
                            <m:sSupPr>
                              <m:ctrlPr>
                                <a:rPr lang="es-MX" sz="1900" b="0" i="1" smtClean="0">
                                  <a:effectLst/>
                                  <a:latin typeface="Cambria Math" panose="02040503050406030204" pitchFamily="18" charset="0"/>
                                </a:rPr>
                              </m:ctrlPr>
                            </m:sSupPr>
                            <m:e>
                              <m:r>
                                <a:rPr lang="es-MX" sz="1900" b="0" i="1" smtClean="0">
                                  <a:effectLst/>
                                  <a:latin typeface="Cambria Math" panose="02040503050406030204" pitchFamily="18" charset="0"/>
                                </a:rPr>
                                <m:t>𝑎</m:t>
                              </m:r>
                            </m:e>
                            <m:sup>
                              <m:r>
                                <a:rPr lang="es-MX" sz="1900" b="0" i="1" smtClean="0">
                                  <a:effectLst/>
                                  <a:latin typeface="Cambria Math" panose="02040503050406030204" pitchFamily="18" charset="0"/>
                                </a:rPr>
                                <m:t>3</m:t>
                              </m:r>
                            </m:sup>
                          </m:sSup>
                          <m:sSup>
                            <m:sSupPr>
                              <m:ctrlPr>
                                <a:rPr lang="es-MX" sz="1900" b="0" i="1" smtClean="0">
                                  <a:effectLst/>
                                  <a:latin typeface="Cambria Math" panose="02040503050406030204" pitchFamily="18" charset="0"/>
                                </a:rPr>
                              </m:ctrlPr>
                            </m:sSupPr>
                            <m:e>
                              <m:r>
                                <a:rPr lang="es-MX" sz="1900" b="0" i="1" smtClean="0">
                                  <a:effectLst/>
                                  <a:latin typeface="Cambria Math" panose="02040503050406030204" pitchFamily="18" charset="0"/>
                                </a:rPr>
                                <m:t>𝑏</m:t>
                              </m:r>
                            </m:e>
                            <m:sup>
                              <m:r>
                                <a:rPr lang="es-MX" sz="1900" b="0" i="1" smtClean="0">
                                  <a:effectLst/>
                                  <a:latin typeface="Cambria Math" panose="02040503050406030204" pitchFamily="18" charset="0"/>
                                </a:rPr>
                                <m:t>3</m:t>
                              </m:r>
                            </m:sup>
                          </m:sSup>
                        </m:num>
                        <m:den>
                          <m:r>
                            <a:rPr lang="es-MX" sz="1900" b="0" i="1" smtClean="0">
                              <a:effectLst/>
                              <a:latin typeface="Cambria Math" panose="02040503050406030204" pitchFamily="18" charset="0"/>
                            </a:rPr>
                            <m:t>3</m:t>
                          </m:r>
                          <m:r>
                            <a:rPr lang="es-MX" sz="1900" b="0" i="1" smtClean="0">
                              <a:effectLst/>
                              <a:latin typeface="Cambria Math" panose="02040503050406030204" pitchFamily="18" charset="0"/>
                            </a:rPr>
                            <m:t>𝐸𝐼</m:t>
                          </m:r>
                          <m:sSup>
                            <m:sSupPr>
                              <m:ctrlPr>
                                <a:rPr lang="es-MX" sz="1900" b="0" i="1" smtClean="0">
                                  <a:effectLst/>
                                  <a:latin typeface="Cambria Math" panose="02040503050406030204" pitchFamily="18" charset="0"/>
                                </a:rPr>
                              </m:ctrlPr>
                            </m:sSupPr>
                            <m:e>
                              <m:r>
                                <a:rPr lang="es-MX" sz="1900" b="0" i="1" smtClean="0">
                                  <a:effectLst/>
                                  <a:latin typeface="Cambria Math" panose="02040503050406030204" pitchFamily="18" charset="0"/>
                                </a:rPr>
                                <m:t>𝐿</m:t>
                              </m:r>
                            </m:e>
                            <m:sup>
                              <m:r>
                                <a:rPr lang="es-MX" sz="1900" b="0" i="1" smtClean="0">
                                  <a:effectLst/>
                                  <a:latin typeface="Cambria Math" panose="02040503050406030204" pitchFamily="18" charset="0"/>
                                </a:rPr>
                                <m:t>3</m:t>
                              </m:r>
                            </m:sup>
                          </m:sSup>
                        </m:den>
                      </m:f>
                      <m:r>
                        <a:rPr lang="es-MX" sz="1900" b="0" i="1" smtClean="0">
                          <a:effectLst/>
                          <a:latin typeface="Cambria Math" panose="02040503050406030204" pitchFamily="18" charset="0"/>
                        </a:rPr>
                        <m:t>=2.67</m:t>
                      </m:r>
                      <m:f>
                        <m:fPr>
                          <m:ctrlPr>
                            <a:rPr lang="es-MX" sz="1900" b="0" i="1" smtClean="0">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𝑃</m:t>
                              </m:r>
                            </m:e>
                            <m:sub>
                              <m:r>
                                <a:rPr lang="es-MX" sz="1900" i="1">
                                  <a:effectLst/>
                                  <a:latin typeface="Cambria Math" panose="02040503050406030204" pitchFamily="18" charset="0"/>
                                </a:rPr>
                                <m:t>1</m:t>
                              </m:r>
                            </m:sub>
                          </m:sSub>
                        </m:num>
                        <m:den>
                          <m:r>
                            <a:rPr lang="es-MX" sz="1900" b="0" i="1" smtClean="0">
                              <a:effectLst/>
                              <a:latin typeface="Cambria Math" panose="02040503050406030204" pitchFamily="18" charset="0"/>
                            </a:rPr>
                            <m:t>𝐸𝐼</m:t>
                          </m:r>
                        </m:den>
                      </m:f>
                      <m:r>
                        <a:rPr lang="es-MX" sz="1900" b="0" i="1" smtClean="0">
                          <a:effectLst/>
                          <a:latin typeface="Cambria Math" panose="02040503050406030204" pitchFamily="18" charset="0"/>
                        </a:rPr>
                        <m:t>=</m:t>
                      </m:r>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20.08</m:t>
                          </m:r>
                        </m:num>
                        <m:den>
                          <m:r>
                            <a:rPr lang="es-MX" sz="1900" b="0" i="1" smtClean="0">
                              <a:effectLst/>
                              <a:latin typeface="Cambria Math" panose="02040503050406030204" pitchFamily="18" charset="0"/>
                            </a:rPr>
                            <m:t>𝐸𝐼</m:t>
                          </m:r>
                        </m:den>
                      </m:f>
                    </m:oMath>
                  </m:oMathPara>
                </a14:m>
                <a:endParaRPr lang="es-MX" sz="1900" dirty="0">
                  <a:effectLst/>
                </a:endParaRPr>
              </a:p>
              <a:p>
                <a:pPr algn="just"/>
                <a:r>
                  <a:rPr lang="es-MX" sz="1900" dirty="0">
                    <a:effectLst/>
                  </a:rPr>
                  <a:t>El diagrama de momento al terminar es la articulación plástica en el extremo izquierdo A. </a:t>
                </a:r>
              </a:p>
            </p:txBody>
          </p:sp>
        </mc:Choice>
        <mc:Fallback xmlns="">
          <p:sp>
            <p:nvSpPr>
              <p:cNvPr id="11" name="8 CuadroTexto"/>
              <p:cNvSpPr txBox="1">
                <a:spLocks noRot="1" noChangeAspect="1" noMove="1" noResize="1" noEditPoints="1" noAdjustHandles="1" noChangeArrowheads="1" noChangeShapeType="1" noTextEdit="1"/>
              </p:cNvSpPr>
              <p:nvPr/>
            </p:nvSpPr>
            <p:spPr>
              <a:xfrm>
                <a:off x="474560" y="1779731"/>
                <a:ext cx="9354449" cy="1916166"/>
              </a:xfrm>
              <a:prstGeom prst="rect">
                <a:avLst/>
              </a:prstGeom>
              <a:blipFill rotWithShape="0">
                <a:blip r:embed="rId7"/>
                <a:stretch>
                  <a:fillRect l="-652" t="-1592" r="-587" b="-4777"/>
                </a:stretch>
              </a:blipFill>
            </p:spPr>
            <p:txBody>
              <a:bodyPr/>
              <a:lstStyle/>
              <a:p>
                <a:r>
                  <a:rPr lang="es-MX">
                    <a:noFill/>
                  </a:rPr>
                  <a:t> </a:t>
                </a:r>
              </a:p>
            </p:txBody>
          </p:sp>
        </mc:Fallback>
      </mc:AlternateContent>
      <p:pic>
        <p:nvPicPr>
          <p:cNvPr id="15" name="Picture 2"/>
          <p:cNvPicPr>
            <a:picLocks noGrp="1" noChangeAspect="1" noChangeArrowheads="1"/>
          </p:cNvPicPr>
          <p:nvPr>
            <p:ph idx="4294967295"/>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7" t="15313" r="3557" b="13529"/>
          <a:stretch/>
        </p:blipFill>
        <p:spPr>
          <a:xfrm>
            <a:off x="1958550" y="3724727"/>
            <a:ext cx="6386467" cy="2345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0 CuadroTexto"/>
          <p:cNvSpPr txBox="1">
            <a:spLocks noChangeArrowheads="1"/>
          </p:cNvSpPr>
          <p:nvPr/>
        </p:nvSpPr>
        <p:spPr bwMode="auto">
          <a:xfrm>
            <a:off x="2091083" y="6046486"/>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algn="ctr" eaLnBrk="1" hangingPunct="1"/>
            <a:r>
              <a:rPr lang="es-MX" b="0" dirty="0">
                <a:effectLst>
                  <a:outerShdw blurRad="38100" dist="38100" dir="2700000" algn="tl">
                    <a:srgbClr val="000000">
                      <a:alpha val="43137"/>
                    </a:srgbClr>
                  </a:outerShdw>
                </a:effectLst>
                <a:latin typeface="+mn-lt"/>
              </a:rPr>
              <a:t>Terminación de la primera etapa.</a:t>
            </a:r>
          </a:p>
        </p:txBody>
      </p:sp>
    </p:spTree>
    <p:extLst>
      <p:ext uri="{BB962C8B-B14F-4D97-AF65-F5344CB8AC3E}">
        <p14:creationId xmlns:p14="http://schemas.microsoft.com/office/powerpoint/2010/main" val="7830645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8" name="2 Marcador de contenido"/>
          <p:cNvSpPr>
            <a:spLocks noGrp="1"/>
          </p:cNvSpPr>
          <p:nvPr>
            <p:ph idx="1"/>
          </p:nvPr>
        </p:nvSpPr>
        <p:spPr>
          <a:xfrm>
            <a:off x="481162" y="2393376"/>
            <a:ext cx="9347847" cy="1072976"/>
          </a:xfrm>
        </p:spPr>
        <p:txBody>
          <a:bodyPr/>
          <a:lstStyle/>
          <a:p>
            <a:pPr marL="0" indent="0" algn="just">
              <a:buNone/>
            </a:pPr>
            <a:r>
              <a:rPr lang="es-MX" sz="2000" dirty="0"/>
              <a:t>Se realiza un nuevo análisis, suponiendo articulación  en A. </a:t>
            </a:r>
          </a:p>
          <a:p>
            <a:pPr marL="0" indent="0" algn="just">
              <a:buNone/>
            </a:pPr>
            <a:r>
              <a:rPr lang="es-MX" sz="2000" dirty="0"/>
              <a:t>Diagrama de momentos.</a:t>
            </a:r>
          </a:p>
        </p:txBody>
      </p:sp>
      <p:pic>
        <p:nvPicPr>
          <p:cNvPr id="9" name="Picture 11"/>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14127" y="3382194"/>
            <a:ext cx="7875316" cy="2780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1 Título"/>
          <p:cNvSpPr>
            <a:spLocks noGrp="1"/>
          </p:cNvSpPr>
          <p:nvPr>
            <p:ph type="title"/>
          </p:nvPr>
        </p:nvSpPr>
        <p:spPr>
          <a:xfrm>
            <a:off x="474561" y="1817312"/>
            <a:ext cx="2674640" cy="702915"/>
          </a:xfrm>
        </p:spPr>
        <p:txBody>
          <a:bodyPr/>
          <a:lstStyle/>
          <a:p>
            <a:r>
              <a:rPr lang="es-MX" sz="2400" dirty="0">
                <a:solidFill>
                  <a:schemeClr val="tx1"/>
                </a:solidFill>
                <a:latin typeface="+mn-lt"/>
              </a:rPr>
              <a:t>2ª. Etapa</a:t>
            </a:r>
          </a:p>
        </p:txBody>
      </p:sp>
    </p:spTree>
    <p:extLst>
      <p:ext uri="{BB962C8B-B14F-4D97-AF65-F5344CB8AC3E}">
        <p14:creationId xmlns:p14="http://schemas.microsoft.com/office/powerpoint/2010/main" val="22253829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8" name="2 Marcador de contenido"/>
          <p:cNvSpPr>
            <a:spLocks noGrp="1"/>
          </p:cNvSpPr>
          <p:nvPr>
            <p:ph idx="4294967295"/>
          </p:nvPr>
        </p:nvSpPr>
        <p:spPr>
          <a:xfrm>
            <a:off x="474561" y="2249996"/>
            <a:ext cx="9354448" cy="3888432"/>
          </a:xfrm>
        </p:spPr>
        <p:txBody>
          <a:bodyPr/>
          <a:lstStyle/>
          <a:p>
            <a:pPr algn="just"/>
            <a:r>
              <a:rPr lang="es-MX" sz="2000" dirty="0"/>
              <a:t>La etapa termina cuando aparece la segunda articulación plástica en B o en C. cuando la suma de los momentos de las 2 etapas igualan al momento plástico en alguno de esos dos puntos.</a:t>
            </a:r>
          </a:p>
          <a:p>
            <a:pPr algn="just">
              <a:defRPr/>
            </a:pPr>
            <a:r>
              <a:rPr lang="es-MX" sz="2000" dirty="0"/>
              <a:t>Para que la segunda articulación se forme en C, debe cumplirse la condición.</a:t>
            </a:r>
          </a:p>
          <a:p>
            <a:pPr marL="0" indent="0" algn="ctr">
              <a:buNone/>
              <a:defRPr/>
            </a:pPr>
            <a:r>
              <a:rPr lang="es-MX" sz="2000" dirty="0"/>
              <a:t>6.69 + 1.56P = 10.0 ∴ Pc = 2.12 Ton.</a:t>
            </a:r>
          </a:p>
          <a:p>
            <a:pPr algn="just">
              <a:defRPr/>
            </a:pPr>
            <a:r>
              <a:rPr lang="es-MX" sz="2000" dirty="0"/>
              <a:t>Para formarse en B, </a:t>
            </a:r>
          </a:p>
          <a:p>
            <a:pPr marL="0" indent="0" algn="ctr">
              <a:buNone/>
              <a:defRPr/>
            </a:pPr>
            <a:r>
              <a:rPr lang="es-MX" sz="2000" dirty="0"/>
              <a:t>5.04 + 1.33Pʙ = 10.0, </a:t>
            </a:r>
            <a:r>
              <a:rPr lang="es-MX" sz="2000" dirty="0" err="1"/>
              <a:t>Pʙ</a:t>
            </a:r>
            <a:r>
              <a:rPr lang="es-MX" sz="2000" dirty="0"/>
              <a:t> = 3.73 Ton ˃ Pc</a:t>
            </a:r>
          </a:p>
          <a:p>
            <a:pPr algn="just">
              <a:buSzPct val="100000"/>
              <a:buFont typeface="Wingdings" pitchFamily="2" charset="2"/>
              <a:buChar char="§"/>
              <a:defRPr/>
            </a:pPr>
            <a:r>
              <a:rPr lang="es-MX" sz="2000" dirty="0"/>
              <a:t>La segunda articulación plástica aparece en C</a:t>
            </a:r>
          </a:p>
        </p:txBody>
      </p:sp>
      <p:sp>
        <p:nvSpPr>
          <p:cNvPr id="9" name="1 Título"/>
          <p:cNvSpPr>
            <a:spLocks noGrp="1"/>
          </p:cNvSpPr>
          <p:nvPr>
            <p:ph type="title"/>
          </p:nvPr>
        </p:nvSpPr>
        <p:spPr>
          <a:xfrm>
            <a:off x="474561" y="1685877"/>
            <a:ext cx="2674640" cy="702915"/>
          </a:xfrm>
        </p:spPr>
        <p:txBody>
          <a:bodyPr/>
          <a:lstStyle/>
          <a:p>
            <a:r>
              <a:rPr lang="es-MX" sz="2400" dirty="0">
                <a:solidFill>
                  <a:schemeClr val="tx1"/>
                </a:solidFill>
                <a:latin typeface="+mn-lt"/>
              </a:rPr>
              <a:t>2ª. Etapa</a:t>
            </a:r>
          </a:p>
        </p:txBody>
      </p:sp>
    </p:spTree>
    <p:extLst>
      <p:ext uri="{BB962C8B-B14F-4D97-AF65-F5344CB8AC3E}">
        <p14:creationId xmlns:p14="http://schemas.microsoft.com/office/powerpoint/2010/main" val="41142450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8" name="3 CuadroTexto"/>
              <p:cNvSpPr txBox="1"/>
              <p:nvPr/>
            </p:nvSpPr>
            <p:spPr>
              <a:xfrm>
                <a:off x="474561" y="1817312"/>
                <a:ext cx="9354448" cy="2754024"/>
              </a:xfrm>
              <a:prstGeom prst="rect">
                <a:avLst/>
              </a:prstGeom>
              <a:noFill/>
            </p:spPr>
            <p:txBody>
              <a:bodyPr wrap="square" rtlCol="0">
                <a:spAutoFit/>
              </a:bodyPr>
              <a:lstStyle/>
              <a:p>
                <a:pPr algn="just"/>
                <a:r>
                  <a:rPr lang="es-MX" sz="1900" dirty="0">
                    <a:effectLst/>
                  </a:rPr>
                  <a:t>3</a:t>
                </a:r>
                <a:r>
                  <a:rPr lang="es-MX" sz="1900" dirty="0">
                    <a:effectLst/>
                    <a:cs typeface="Calibri"/>
                  </a:rPr>
                  <a:t>ᵃ</a:t>
                </a:r>
                <a:r>
                  <a:rPr lang="es-MX" sz="1900" dirty="0">
                    <a:effectLst/>
                  </a:rPr>
                  <a:t> Etapa:</a:t>
                </a:r>
              </a:p>
              <a:p>
                <a:pPr algn="just"/>
                <a:r>
                  <a:rPr lang="es-MX" sz="1900" dirty="0">
                    <a:effectLst/>
                  </a:rPr>
                  <a:t>La flecha adicional es la que ocasiona la fuerza de 2.12 ton en el punto C de la viga:</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ea typeface="Cambria Math"/>
                            </a:rPr>
                            <m:t>𝛿</m:t>
                          </m:r>
                        </m:e>
                        <m:sub>
                          <m:r>
                            <a:rPr lang="es-MX" sz="1900" i="1">
                              <a:effectLst/>
                              <a:latin typeface="Cambria Math" panose="02040503050406030204" pitchFamily="18" charset="0"/>
                            </a:rPr>
                            <m:t>𝑐</m:t>
                          </m:r>
                          <m:r>
                            <a:rPr lang="es-MX" sz="1900" b="0" i="1" smtClean="0">
                              <a:effectLst/>
                              <a:latin typeface="Cambria Math" panose="02040503050406030204" pitchFamily="18" charset="0"/>
                            </a:rPr>
                            <m:t>2</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𝑃</m:t>
                              </m:r>
                            </m:e>
                            <m:sub>
                              <m:r>
                                <a:rPr lang="es-MX" sz="1900" b="0" i="1" smtClean="0">
                                  <a:effectLst/>
                                  <a:latin typeface="Cambria Math" panose="02040503050406030204" pitchFamily="18" charset="0"/>
                                </a:rPr>
                                <m:t>2</m:t>
                              </m:r>
                            </m:sub>
                          </m:sSub>
                          <m:sSup>
                            <m:sSupPr>
                              <m:ctrlPr>
                                <a:rPr lang="es-MX" sz="1900" i="1">
                                  <a:effectLst/>
                                  <a:latin typeface="Cambria Math" panose="02040503050406030204" pitchFamily="18" charset="0"/>
                                </a:rPr>
                              </m:ctrlPr>
                            </m:sSupPr>
                            <m:e>
                              <m:r>
                                <a:rPr lang="es-MX" sz="1900" i="1">
                                  <a:effectLst/>
                                  <a:latin typeface="Cambria Math" panose="02040503050406030204" pitchFamily="18" charset="0"/>
                                </a:rPr>
                                <m:t>𝑎</m:t>
                              </m:r>
                            </m:e>
                            <m:sup>
                              <m:r>
                                <a:rPr lang="es-MX" sz="1900" i="1">
                                  <a:effectLst/>
                                  <a:latin typeface="Cambria Math" panose="02040503050406030204" pitchFamily="18" charset="0"/>
                                </a:rPr>
                                <m:t>3</m:t>
                              </m:r>
                            </m:sup>
                          </m:sSup>
                          <m:sSup>
                            <m:sSupPr>
                              <m:ctrlPr>
                                <a:rPr lang="es-MX" sz="1900" b="0" i="1" smtClean="0">
                                  <a:effectLst/>
                                  <a:latin typeface="Cambria Math" panose="02040503050406030204" pitchFamily="18" charset="0"/>
                                </a:rPr>
                              </m:ctrlPr>
                            </m:sSupPr>
                            <m:e>
                              <m:r>
                                <a:rPr lang="es-MX" sz="1900" b="0" i="1" smtClean="0">
                                  <a:effectLst/>
                                  <a:latin typeface="Cambria Math" panose="02040503050406030204" pitchFamily="18" charset="0"/>
                                </a:rPr>
                                <m:t>𝑏</m:t>
                              </m:r>
                            </m:e>
                            <m:sup>
                              <m:r>
                                <a:rPr lang="es-MX" sz="1900" b="0" i="1" smtClean="0">
                                  <a:effectLst/>
                                  <a:latin typeface="Cambria Math" panose="02040503050406030204" pitchFamily="18" charset="0"/>
                                </a:rPr>
                                <m:t>3</m:t>
                              </m:r>
                            </m:sup>
                          </m:sSup>
                        </m:num>
                        <m:den>
                          <m:r>
                            <a:rPr lang="es-MX" sz="1900" b="0" i="1" smtClean="0">
                              <a:effectLst/>
                              <a:latin typeface="Cambria Math" panose="02040503050406030204" pitchFamily="18" charset="0"/>
                            </a:rPr>
                            <m:t>12</m:t>
                          </m:r>
                          <m:r>
                            <a:rPr lang="es-MX" sz="1900" i="1">
                              <a:effectLst/>
                              <a:latin typeface="Cambria Math" panose="02040503050406030204" pitchFamily="18" charset="0"/>
                            </a:rPr>
                            <m:t>𝐸𝐼</m:t>
                          </m:r>
                          <m:sSup>
                            <m:sSupPr>
                              <m:ctrlPr>
                                <a:rPr lang="es-MX" sz="1900" i="1">
                                  <a:effectLst/>
                                  <a:latin typeface="Cambria Math" panose="02040503050406030204" pitchFamily="18" charset="0"/>
                                </a:rPr>
                              </m:ctrlPr>
                            </m:sSupPr>
                            <m:e>
                              <m:r>
                                <a:rPr lang="es-MX" sz="1900" i="1">
                                  <a:effectLst/>
                                  <a:latin typeface="Cambria Math" panose="02040503050406030204" pitchFamily="18" charset="0"/>
                                </a:rPr>
                                <m:t>𝐿</m:t>
                              </m:r>
                            </m:e>
                            <m:sup>
                              <m:r>
                                <a:rPr lang="es-MX" sz="1900" i="1">
                                  <a:effectLst/>
                                  <a:latin typeface="Cambria Math" panose="02040503050406030204" pitchFamily="18" charset="0"/>
                                </a:rPr>
                                <m:t>3</m:t>
                              </m:r>
                            </m:sup>
                          </m:sSup>
                        </m:den>
                      </m:f>
                      <m:d>
                        <m:dPr>
                          <m:ctrlPr>
                            <a:rPr lang="es-MX" sz="1900" i="1" smtClean="0">
                              <a:effectLst/>
                              <a:latin typeface="Cambria Math" panose="02040503050406030204" pitchFamily="18" charset="0"/>
                            </a:rPr>
                          </m:ctrlPr>
                        </m:dPr>
                        <m:e>
                          <m:r>
                            <a:rPr lang="es-MX" sz="1900" b="0" i="1" smtClean="0">
                              <a:effectLst/>
                              <a:latin typeface="Cambria Math" panose="02040503050406030204" pitchFamily="18" charset="0"/>
                            </a:rPr>
                            <m:t>3</m:t>
                          </m:r>
                          <m:r>
                            <a:rPr lang="es-MX" sz="1900" b="0" i="1" smtClean="0">
                              <a:effectLst/>
                              <a:latin typeface="Cambria Math" panose="02040503050406030204" pitchFamily="18" charset="0"/>
                            </a:rPr>
                            <m:t>𝐿</m:t>
                          </m:r>
                          <m:r>
                            <a:rPr lang="es-MX" sz="1900" b="0" i="1" smtClean="0">
                              <a:effectLst/>
                              <a:latin typeface="Cambria Math" panose="02040503050406030204" pitchFamily="18" charset="0"/>
                            </a:rPr>
                            <m:t>+</m:t>
                          </m:r>
                          <m:r>
                            <a:rPr lang="es-MX" sz="1900" b="0" i="1" smtClean="0">
                              <a:effectLst/>
                              <a:latin typeface="Cambria Math" panose="02040503050406030204" pitchFamily="18" charset="0"/>
                            </a:rPr>
                            <m:t>𝑎</m:t>
                          </m:r>
                        </m:e>
                      </m:d>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b="0" i="1" smtClean="0">
                              <a:effectLst/>
                              <a:latin typeface="Cambria Math" panose="02040503050406030204" pitchFamily="18" charset="0"/>
                            </a:rPr>
                            <m:t>14.13</m:t>
                          </m:r>
                        </m:num>
                        <m:den>
                          <m:r>
                            <a:rPr lang="es-MX" sz="1900" i="1">
                              <a:effectLst/>
                              <a:latin typeface="Cambria Math" panose="02040503050406030204" pitchFamily="18" charset="0"/>
                            </a:rPr>
                            <m:t>𝐸𝐼</m:t>
                          </m:r>
                        </m:den>
                      </m:f>
                    </m:oMath>
                  </m:oMathPara>
                </a14:m>
                <a:endParaRPr lang="es-MX" sz="1900" dirty="0">
                  <a:effectLst/>
                </a:endParaRPr>
              </a:p>
              <a:p>
                <a:pPr algn="just"/>
                <a:endParaRPr lang="es-MX" sz="1900" dirty="0">
                  <a:effectLst/>
                </a:endParaRP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ea typeface="Cambria Math"/>
                            </a:rPr>
                            <m:t>𝛿</m:t>
                          </m:r>
                        </m:e>
                        <m:sub>
                          <m:r>
                            <a:rPr lang="es-MX" sz="1900" i="1">
                              <a:effectLst/>
                              <a:latin typeface="Cambria Math" panose="02040503050406030204" pitchFamily="18" charset="0"/>
                            </a:rPr>
                            <m:t>𝑐</m:t>
                          </m:r>
                          <m:r>
                            <a:rPr lang="es-MX" sz="1900" b="0" i="1" smtClean="0">
                              <a:effectLst/>
                              <a:latin typeface="Cambria Math" panose="02040503050406030204" pitchFamily="18" charset="0"/>
                            </a:rPr>
                            <m:t>𝑙𝑜𝑡</m:t>
                          </m:r>
                        </m:sub>
                      </m:sSub>
                      <m:r>
                        <a:rPr lang="es-MX" sz="1900" b="0" i="1" smtClean="0">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ea typeface="Cambria Math"/>
                            </a:rPr>
                            <m:t>𝛿</m:t>
                          </m:r>
                        </m:e>
                        <m:sub>
                          <m:r>
                            <a:rPr lang="es-MX" sz="1900" i="1">
                              <a:effectLst/>
                              <a:latin typeface="Cambria Math" panose="02040503050406030204" pitchFamily="18" charset="0"/>
                            </a:rPr>
                            <m:t>𝑐𝑙</m:t>
                          </m:r>
                        </m:sub>
                      </m:sSub>
                      <m:r>
                        <a:rPr lang="es-MX" sz="1900" b="0" i="1" smtClean="0">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ea typeface="Cambria Math"/>
                            </a:rPr>
                            <m:t>𝛿</m:t>
                          </m:r>
                        </m:e>
                        <m:sub>
                          <m:r>
                            <a:rPr lang="es-MX" sz="1900" i="1">
                              <a:effectLst/>
                              <a:latin typeface="Cambria Math" panose="02040503050406030204" pitchFamily="18" charset="0"/>
                            </a:rPr>
                            <m:t>𝑐</m:t>
                          </m:r>
                          <m:r>
                            <a:rPr lang="es-MX" sz="1900" i="1">
                              <a:effectLst/>
                              <a:latin typeface="Cambria Math" panose="02040503050406030204" pitchFamily="18" charset="0"/>
                            </a:rPr>
                            <m:t>2</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b="0" i="1" smtClean="0">
                              <a:effectLst/>
                              <a:latin typeface="Cambria Math" panose="02040503050406030204" pitchFamily="18" charset="0"/>
                            </a:rPr>
                            <m:t>34.</m:t>
                          </m:r>
                          <m:r>
                            <a:rPr lang="es-MX" sz="1900" i="1">
                              <a:effectLst/>
                              <a:latin typeface="Cambria Math" panose="02040503050406030204" pitchFamily="18" charset="0"/>
                            </a:rPr>
                            <m:t>2</m:t>
                          </m:r>
                          <m:r>
                            <a:rPr lang="es-MX" sz="1900" b="0" i="1" smtClean="0">
                              <a:effectLst/>
                              <a:latin typeface="Cambria Math" panose="02040503050406030204" pitchFamily="18" charset="0"/>
                            </a:rPr>
                            <m:t>1</m:t>
                          </m:r>
                        </m:num>
                        <m:den>
                          <m:r>
                            <a:rPr lang="es-MX" sz="1900" i="1">
                              <a:effectLst/>
                              <a:latin typeface="Cambria Math" panose="02040503050406030204" pitchFamily="18" charset="0"/>
                            </a:rPr>
                            <m:t>𝐸𝐼</m:t>
                          </m:r>
                        </m:den>
                      </m:f>
                    </m:oMath>
                  </m:oMathPara>
                </a14:m>
                <a:endParaRPr lang="es-MX" sz="1900" dirty="0">
                  <a:effectLst/>
                </a:endParaRPr>
              </a:p>
              <a:p>
                <a:pPr algn="just"/>
                <a:endParaRPr lang="es-MX" sz="1900" dirty="0">
                  <a:effectLst/>
                </a:endParaRPr>
              </a:p>
              <a:p>
                <a:pPr algn="just"/>
                <a:r>
                  <a:rPr lang="es-MX" sz="1900" dirty="0">
                    <a:effectLst/>
                  </a:rPr>
                  <a:t>El diagrama de momentos muestra cuando termina la segunda etapa. Articulaciones en Ay C.</a:t>
                </a:r>
              </a:p>
            </p:txBody>
          </p:sp>
        </mc:Choice>
        <mc:Fallback xmlns="">
          <p:sp>
            <p:nvSpPr>
              <p:cNvPr id="8" name="3 CuadroTexto"/>
              <p:cNvSpPr txBox="1">
                <a:spLocks noRot="1" noChangeAspect="1" noMove="1" noResize="1" noEditPoints="1" noAdjustHandles="1" noChangeArrowheads="1" noChangeShapeType="1" noTextEdit="1"/>
              </p:cNvSpPr>
              <p:nvPr/>
            </p:nvSpPr>
            <p:spPr>
              <a:xfrm>
                <a:off x="474561" y="1817312"/>
                <a:ext cx="9354448" cy="2754024"/>
              </a:xfrm>
              <a:prstGeom prst="rect">
                <a:avLst/>
              </a:prstGeom>
              <a:blipFill rotWithShape="0">
                <a:blip r:embed="rId7"/>
                <a:stretch>
                  <a:fillRect l="-652" t="-1106" b="-2876"/>
                </a:stretch>
              </a:blipFill>
            </p:spPr>
            <p:txBody>
              <a:bodyPr/>
              <a:lstStyle/>
              <a:p>
                <a:r>
                  <a:rPr lang="es-MX">
                    <a:noFill/>
                  </a:rPr>
                  <a:t> </a:t>
                </a:r>
              </a:p>
            </p:txBody>
          </p:sp>
        </mc:Fallback>
      </mc:AlternateContent>
    </p:spTree>
    <p:extLst>
      <p:ext uri="{BB962C8B-B14F-4D97-AF65-F5344CB8AC3E}">
        <p14:creationId xmlns:p14="http://schemas.microsoft.com/office/powerpoint/2010/main" val="2307455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8" name="Picture 2"/>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980" y="2558534"/>
            <a:ext cx="4608513" cy="236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10 CuadroTexto"/>
          <p:cNvSpPr txBox="1">
            <a:spLocks noChangeArrowheads="1"/>
          </p:cNvSpPr>
          <p:nvPr/>
        </p:nvSpPr>
        <p:spPr bwMode="auto">
          <a:xfrm>
            <a:off x="873040" y="4966145"/>
            <a:ext cx="381155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algn="ctr" eaLnBrk="1" hangingPunct="1"/>
            <a:r>
              <a:rPr lang="es-MX" sz="1900" dirty="0">
                <a:latin typeface="+mn-lt"/>
              </a:rPr>
              <a:t>Terminación de la Segunda etapa.</a:t>
            </a:r>
          </a:p>
        </p:txBody>
      </p:sp>
      <p:pic>
        <p:nvPicPr>
          <p:cNvPr id="10" name="Picture 3"/>
          <p:cNvPicPr>
            <a:picLocks noChangeAspect="1" noChangeArrowheads="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08183" y="3412245"/>
            <a:ext cx="3833128" cy="1551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1 CuadroTexto"/>
          <p:cNvSpPr txBox="1">
            <a:spLocks noChangeArrowheads="1"/>
          </p:cNvSpPr>
          <p:nvPr/>
        </p:nvSpPr>
        <p:spPr bwMode="auto">
          <a:xfrm>
            <a:off x="5808183" y="5016356"/>
            <a:ext cx="40208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algn="ctr" eaLnBrk="1" hangingPunct="1"/>
            <a:r>
              <a:rPr lang="es-MX" sz="1900" dirty="0">
                <a:latin typeface="+mn-lt"/>
              </a:rPr>
              <a:t>Diagrama Momento Flexionante</a:t>
            </a:r>
          </a:p>
        </p:txBody>
      </p:sp>
      <p:sp>
        <p:nvSpPr>
          <p:cNvPr id="15" name="1 Título"/>
          <p:cNvSpPr txBox="1">
            <a:spLocks/>
          </p:cNvSpPr>
          <p:nvPr/>
        </p:nvSpPr>
        <p:spPr bwMode="auto">
          <a:xfrm>
            <a:off x="271856" y="1725925"/>
            <a:ext cx="1374848" cy="70291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r>
              <a:rPr lang="es-MX" sz="1900" dirty="0">
                <a:solidFill>
                  <a:schemeClr val="tx1"/>
                </a:solidFill>
                <a:effectLst/>
                <a:latin typeface="+mn-lt"/>
              </a:rPr>
              <a:t>3ª. Etapa</a:t>
            </a:r>
          </a:p>
        </p:txBody>
      </p:sp>
    </p:spTree>
    <p:extLst>
      <p:ext uri="{BB962C8B-B14F-4D97-AF65-F5344CB8AC3E}">
        <p14:creationId xmlns:p14="http://schemas.microsoft.com/office/powerpoint/2010/main" val="1406546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mc:AlternateContent xmlns:mc="http://schemas.openxmlformats.org/markup-compatibility/2006" xmlns:a14="http://schemas.microsoft.com/office/drawing/2010/main">
        <mc:Choice Requires="a14">
          <p:sp>
            <p:nvSpPr>
              <p:cNvPr id="6" name="CuadroTexto 5"/>
              <p:cNvSpPr txBox="1"/>
              <p:nvPr/>
            </p:nvSpPr>
            <p:spPr>
              <a:xfrm>
                <a:off x="2828873" y="2711268"/>
                <a:ext cx="4783239" cy="384721"/>
              </a:xfrm>
              <a:prstGeom prst="rect">
                <a:avLst/>
              </a:prstGeom>
              <a:noFill/>
            </p:spPr>
            <p:txBody>
              <a:bodyPr wrap="square" rtlCol="0">
                <a:spAutoFit/>
              </a:bodyPr>
              <a:lstStyle/>
              <a:p>
                <a:pPr algn="ctr"/>
                <a:r>
                  <a:rPr lang="es-MX" sz="1900" dirty="0"/>
                  <a:t>Dado el peso de la viga </a:t>
                </a:r>
                <a14:m>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𝑤</m:t>
                        </m:r>
                      </m:e>
                      <m:sub>
                        <m:r>
                          <a:rPr lang="es-MX" sz="1900" b="0" i="1" smtClean="0">
                            <a:latin typeface="Cambria Math" panose="02040503050406030204" pitchFamily="18" charset="0"/>
                          </a:rPr>
                          <m:t>𝑡</m:t>
                        </m:r>
                      </m:sub>
                    </m:sSub>
                    <m:r>
                      <a:rPr lang="es-MX" sz="1900" b="0" i="1" smtClean="0">
                        <a:latin typeface="Cambria Math" panose="02040503050406030204" pitchFamily="18" charset="0"/>
                      </a:rPr>
                      <m:t>=0.044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oMath>
                </a14:m>
                <a:endParaRPr lang="es-MX" sz="19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2828873" y="2711268"/>
                <a:ext cx="4783239" cy="384721"/>
              </a:xfrm>
              <a:prstGeom prst="rect">
                <a:avLst/>
              </a:prstGeom>
              <a:blipFill>
                <a:blip r:embed="rId4"/>
                <a:stretch>
                  <a:fillRect t="-7937"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redondeado 6"/>
              <p:cNvSpPr/>
              <p:nvPr/>
            </p:nvSpPr>
            <p:spPr>
              <a:xfrm>
                <a:off x="4210050" y="2037335"/>
                <a:ext cx="1885950" cy="51536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ASD </a:t>
                </a:r>
                <a14:m>
                  <m:oMath xmlns:m="http://schemas.openxmlformats.org/officeDocument/2006/math">
                    <m:sSub>
                      <m:sSubPr>
                        <m:ctrlPr>
                          <a:rPr lang="es-MX" i="1" smtClean="0">
                            <a:latin typeface="Cambria Math" panose="02040503050406030204" pitchFamily="18" charset="0"/>
                          </a:rPr>
                        </m:ctrlPr>
                      </m:sSubPr>
                      <m:e>
                        <m:r>
                          <m:rPr>
                            <m:sty m:val="p"/>
                          </m:rPr>
                          <a:rPr lang="el-GR" i="1" smtClean="0">
                            <a:latin typeface="Cambria Math" panose="02040503050406030204" pitchFamily="18" charset="0"/>
                          </a:rPr>
                          <m:t>Ω</m:t>
                        </m:r>
                      </m:e>
                      <m:sub>
                        <m:r>
                          <a:rPr lang="es-MX" b="0" i="1" smtClean="0">
                            <a:latin typeface="Cambria Math" panose="02040503050406030204" pitchFamily="18" charset="0"/>
                          </a:rPr>
                          <m:t>𝑏</m:t>
                        </m:r>
                      </m:sub>
                    </m:sSub>
                    <m:r>
                      <a:rPr lang="es-MX" b="0" i="1" smtClean="0">
                        <a:latin typeface="Cambria Math" panose="02040503050406030204" pitchFamily="18" charset="0"/>
                      </a:rPr>
                      <m:t>=1.67</m:t>
                    </m:r>
                  </m:oMath>
                </a14:m>
                <a:endParaRPr lang="es-MX" dirty="0"/>
              </a:p>
            </p:txBody>
          </p:sp>
        </mc:Choice>
        <mc:Fallback xmlns="">
          <p:sp>
            <p:nvSpPr>
              <p:cNvPr id="7" name="Rectángulo redondeado 6"/>
              <p:cNvSpPr>
                <a:spLocks noRot="1" noChangeAspect="1" noMove="1" noResize="1" noEditPoints="1" noAdjustHandles="1" noChangeArrowheads="1" noChangeShapeType="1" noTextEdit="1"/>
              </p:cNvSpPr>
              <p:nvPr/>
            </p:nvSpPr>
            <p:spPr>
              <a:xfrm>
                <a:off x="4210050" y="2037335"/>
                <a:ext cx="1885950" cy="515365"/>
              </a:xfrm>
              <a:prstGeom prst="roundRect">
                <a:avLst/>
              </a:prstGeom>
              <a:blipFill rotWithShape="0">
                <a:blip r:embed="rId8"/>
                <a:stretch>
                  <a:fillRect b="-113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CuadroTexto 8"/>
              <p:cNvSpPr txBox="1"/>
              <p:nvPr/>
            </p:nvSpPr>
            <p:spPr>
              <a:xfrm>
                <a:off x="3279768" y="3095989"/>
                <a:ext cx="4085093"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𝑤</m:t>
                          </m:r>
                        </m:e>
                        <m:sub>
                          <m:r>
                            <a:rPr lang="es-MX" sz="1900" b="0" i="1" smtClean="0">
                              <a:latin typeface="Cambria Math" panose="02040503050406030204" pitchFamily="18" charset="0"/>
                            </a:rPr>
                            <m:t>𝑎</m:t>
                          </m:r>
                        </m:sub>
                      </m:sSub>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1+0.044</m:t>
                          </m:r>
                        </m:e>
                      </m:d>
                      <m:r>
                        <a:rPr lang="es-MX" sz="1900" b="0" i="1" smtClean="0">
                          <a:latin typeface="Cambria Math" panose="02040503050406030204" pitchFamily="18" charset="0"/>
                        </a:rPr>
                        <m:t>+3=4.044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oMath>
                  </m:oMathPara>
                </a14:m>
                <a:endParaRPr lang="es-MX" sz="1900" dirty="0"/>
              </a:p>
            </p:txBody>
          </p:sp>
        </mc:Choice>
        <mc:Fallback xmlns="">
          <p:sp>
            <p:nvSpPr>
              <p:cNvPr id="9" name="CuadroTexto 8"/>
              <p:cNvSpPr txBox="1">
                <a:spLocks noRot="1" noChangeAspect="1" noMove="1" noResize="1" noEditPoints="1" noAdjustHandles="1" noChangeArrowheads="1" noChangeShapeType="1" noTextEdit="1"/>
              </p:cNvSpPr>
              <p:nvPr/>
            </p:nvSpPr>
            <p:spPr>
              <a:xfrm>
                <a:off x="3279768" y="3095989"/>
                <a:ext cx="4085093" cy="292388"/>
              </a:xfrm>
              <a:prstGeom prst="rect">
                <a:avLst/>
              </a:prstGeom>
              <a:blipFill>
                <a:blip r:embed="rId9"/>
                <a:stretch>
                  <a:fillRect l="-299" t="-2083" r="-1642" b="-3125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3364566" y="3463453"/>
                <a:ext cx="3903441" cy="5867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𝑀</m:t>
                          </m:r>
                        </m:e>
                        <m:sub>
                          <m:r>
                            <a:rPr lang="es-MX" sz="1900" b="0" i="1" smtClean="0">
                              <a:latin typeface="Cambria Math" panose="02040503050406030204" pitchFamily="18" charset="0"/>
                            </a:rPr>
                            <m:t>𝑎</m:t>
                          </m:r>
                        </m:sub>
                      </m:sSub>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d>
                            <m:dPr>
                              <m:ctrlPr>
                                <a:rPr lang="es-MX" sz="1900" b="0" i="1" smtClean="0">
                                  <a:latin typeface="Cambria Math" panose="02040503050406030204" pitchFamily="18" charset="0"/>
                                </a:rPr>
                              </m:ctrlPr>
                            </m:dPr>
                            <m:e>
                              <m:r>
                                <a:rPr lang="es-MX" sz="1900" b="0" i="1" smtClean="0">
                                  <a:latin typeface="Cambria Math" panose="02040503050406030204" pitchFamily="18" charset="0"/>
                                </a:rPr>
                                <m:t>4.044</m:t>
                              </m:r>
                            </m:e>
                          </m:d>
                          <m:sSup>
                            <m:sSupPr>
                              <m:ctrlPr>
                                <a:rPr lang="es-MX" sz="1900" b="0" i="1" smtClean="0">
                                  <a:latin typeface="Cambria Math" panose="02040503050406030204" pitchFamily="18" charset="0"/>
                                </a:rPr>
                              </m:ctrlPr>
                            </m:sSupPr>
                            <m:e>
                              <m:d>
                                <m:dPr>
                                  <m:ctrlPr>
                                    <a:rPr lang="es-MX" sz="1900" b="0" i="1" smtClean="0">
                                      <a:latin typeface="Cambria Math" panose="02040503050406030204" pitchFamily="18" charset="0"/>
                                    </a:rPr>
                                  </m:ctrlPr>
                                </m:dPr>
                                <m:e>
                                  <m:r>
                                    <a:rPr lang="es-MX" sz="1900" b="0" i="1" smtClean="0">
                                      <a:latin typeface="Cambria Math" panose="02040503050406030204" pitchFamily="18" charset="0"/>
                                    </a:rPr>
                                    <m:t>21</m:t>
                                  </m:r>
                                </m:e>
                              </m:d>
                            </m:e>
                            <m:sup>
                              <m:r>
                                <a:rPr lang="es-MX" sz="1900" b="0" i="1" smtClean="0">
                                  <a:latin typeface="Cambria Math" panose="02040503050406030204" pitchFamily="18" charset="0"/>
                                </a:rPr>
                                <m:t>2</m:t>
                              </m:r>
                            </m:sup>
                          </m:sSup>
                        </m:num>
                        <m:den>
                          <m:r>
                            <a:rPr lang="es-MX" sz="1900" b="0" i="1" smtClean="0">
                              <a:latin typeface="Cambria Math" panose="02040503050406030204" pitchFamily="18" charset="0"/>
                            </a:rPr>
                            <m:t>8</m:t>
                          </m:r>
                        </m:den>
                      </m:f>
                      <m:r>
                        <a:rPr lang="es-MX" sz="1900" b="0" i="1" smtClean="0">
                          <a:latin typeface="Cambria Math" panose="02040503050406030204" pitchFamily="18" charset="0"/>
                        </a:rPr>
                        <m:t>=222.9 </m:t>
                      </m:r>
                      <m:r>
                        <a:rPr lang="es-MX" sz="1900" b="0" i="1" smtClean="0">
                          <a:latin typeface="Cambria Math" panose="02040503050406030204" pitchFamily="18" charset="0"/>
                        </a:rPr>
                        <m:t>𝑘𝑖𝑝𝑠</m:t>
                      </m:r>
                      <m:r>
                        <a:rPr lang="es-MX" sz="1900" b="0" i="1" smtClean="0">
                          <a:latin typeface="Cambria Math" panose="02040503050406030204" pitchFamily="18" charset="0"/>
                          <a:ea typeface="Cambria Math" panose="02040503050406030204" pitchFamily="18" charset="0"/>
                        </a:rPr>
                        <m:t>∙</m:t>
                      </m:r>
                      <m:r>
                        <a:rPr lang="es-MX" sz="1900" b="0" i="1" smtClean="0">
                          <a:latin typeface="Cambria Math" panose="02040503050406030204" pitchFamily="18" charset="0"/>
                          <a:ea typeface="Cambria Math" panose="02040503050406030204" pitchFamily="18" charset="0"/>
                        </a:rPr>
                        <m:t>𝑓𝑡</m:t>
                      </m:r>
                    </m:oMath>
                  </m:oMathPara>
                </a14:m>
                <a:endParaRPr lang="es-MX" sz="1900" dirty="0"/>
              </a:p>
            </p:txBody>
          </p:sp>
        </mc:Choice>
        <mc:Fallback xmlns="">
          <p:sp>
            <p:nvSpPr>
              <p:cNvPr id="11" name="CuadroTexto 10"/>
              <p:cNvSpPr txBox="1">
                <a:spLocks noRot="1" noChangeAspect="1" noMove="1" noResize="1" noEditPoints="1" noAdjustHandles="1" noChangeArrowheads="1" noChangeShapeType="1" noTextEdit="1"/>
              </p:cNvSpPr>
              <p:nvPr/>
            </p:nvSpPr>
            <p:spPr>
              <a:xfrm>
                <a:off x="3364566" y="3463453"/>
                <a:ext cx="3903441" cy="586764"/>
              </a:xfrm>
              <a:prstGeom prst="rect">
                <a:avLst/>
              </a:prstGeom>
              <a:blipFill>
                <a:blip r:embed="rId10"/>
                <a:stretch>
                  <a:fillRect b="-104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1583950" y="4203078"/>
                <a:ext cx="7654531" cy="6546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𝑀</m:t>
                          </m:r>
                        </m:e>
                        <m:sub>
                          <m:r>
                            <a:rPr lang="es-MX" sz="1900" b="0" i="1" smtClean="0">
                              <a:latin typeface="Cambria Math" panose="02040503050406030204" pitchFamily="18" charset="0"/>
                            </a:rPr>
                            <m:t>𝑛</m:t>
                          </m:r>
                        </m:sub>
                      </m:sSub>
                      <m:r>
                        <a:rPr lang="es-MX" sz="1900" b="0" i="1" smtClean="0">
                          <a:latin typeface="Cambria Math" panose="02040503050406030204" pitchFamily="18" charset="0"/>
                        </a:rPr>
                        <m:t> </m:t>
                      </m:r>
                      <m:r>
                        <a:rPr lang="es-MX" sz="1900" b="0" i="1" smtClean="0">
                          <a:latin typeface="Cambria Math" panose="02040503050406030204" pitchFamily="18" charset="0"/>
                        </a:rPr>
                        <m:t>𝑑𝑒</m:t>
                      </m:r>
                      <m:r>
                        <a:rPr lang="es-MX" sz="1900" b="0" i="1" smtClean="0">
                          <a:latin typeface="Cambria Math" panose="02040503050406030204" pitchFamily="18" charset="0"/>
                        </a:rPr>
                        <m:t> </m:t>
                      </m:r>
                      <m:r>
                        <a:rPr lang="es-MX" sz="1900" b="0" i="1" smtClean="0">
                          <a:latin typeface="Cambria Math" panose="02040503050406030204" pitchFamily="18" charset="0"/>
                        </a:rPr>
                        <m:t>𝑙𝑎</m:t>
                      </m:r>
                      <m:r>
                        <a:rPr lang="es-MX" sz="1900" b="0" i="1" smtClean="0">
                          <a:latin typeface="Cambria Math" panose="02040503050406030204" pitchFamily="18" charset="0"/>
                        </a:rPr>
                        <m:t> </m:t>
                      </m:r>
                      <m:r>
                        <a:rPr lang="es-MX" sz="1900" b="0" i="1" smtClean="0">
                          <a:latin typeface="Cambria Math" panose="02040503050406030204" pitchFamily="18" charset="0"/>
                        </a:rPr>
                        <m:t>𝑠𝑒𝑐𝑐𝑖</m:t>
                      </m:r>
                      <m:r>
                        <a:rPr lang="es-MX" sz="1900" b="0" i="1" smtClean="0">
                          <a:latin typeface="Cambria Math" panose="02040503050406030204" pitchFamily="18" charset="0"/>
                        </a:rPr>
                        <m:t>ó</m:t>
                      </m:r>
                      <m:r>
                        <a:rPr lang="es-MX" sz="1900" b="0" i="1" smtClean="0">
                          <a:latin typeface="Cambria Math" panose="02040503050406030204" pitchFamily="18" charset="0"/>
                        </a:rPr>
                        <m:t>𝑛</m:t>
                      </m:r>
                      <m:r>
                        <a:rPr lang="es-MX" sz="1900" b="0" i="1" smtClean="0">
                          <a:latin typeface="Cambria Math" panose="02040503050406030204" pitchFamily="18" charset="0"/>
                        </a:rPr>
                        <m:t>= </m:t>
                      </m:r>
                      <m:f>
                        <m:fPr>
                          <m:ctrlPr>
                            <a:rPr lang="es-MX" sz="1900" b="0" i="1" smtClean="0">
                              <a:latin typeface="Cambria Math" panose="02040503050406030204" pitchFamily="18" charset="0"/>
                            </a:rPr>
                          </m:ctrlPr>
                        </m:fPr>
                        <m:num>
                          <m:sSub>
                            <m:sSubPr>
                              <m:ctrlPr>
                                <a:rPr lang="es-MX" sz="1900" b="0" i="1" smtClean="0">
                                  <a:latin typeface="Cambria Math" panose="02040503050406030204" pitchFamily="18" charset="0"/>
                                </a:rPr>
                              </m:ctrlPr>
                            </m:sSubPr>
                            <m:e>
                              <m:r>
                                <a:rPr lang="es-MX" sz="1900" b="0" i="1" smtClean="0">
                                  <a:latin typeface="Cambria Math" panose="02040503050406030204" pitchFamily="18" charset="0"/>
                                </a:rPr>
                                <m:t>𝐹</m:t>
                              </m:r>
                            </m:e>
                            <m:sub>
                              <m:r>
                                <a:rPr lang="es-MX" sz="1900" b="0" i="1" smtClean="0">
                                  <a:latin typeface="Cambria Math" panose="02040503050406030204" pitchFamily="18" charset="0"/>
                                </a:rPr>
                                <m:t>𝑦</m:t>
                              </m:r>
                            </m:sub>
                          </m:sSub>
                          <m:r>
                            <a:rPr lang="es-MX" sz="1900" b="0" i="1" smtClean="0">
                              <a:latin typeface="Cambria Math" panose="02040503050406030204" pitchFamily="18" charset="0"/>
                            </a:rPr>
                            <m:t>𝑍</m:t>
                          </m:r>
                        </m:num>
                        <m:den>
                          <m:r>
                            <a:rPr lang="es-MX" sz="1900" b="0" i="1" smtClean="0">
                              <a:latin typeface="Cambria Math" panose="02040503050406030204" pitchFamily="18" charset="0"/>
                            </a:rPr>
                            <m:t>12</m:t>
                          </m:r>
                        </m:den>
                      </m:f>
                      <m:r>
                        <a:rPr lang="es-MX" sz="1900" b="0" i="1" smtClean="0">
                          <a:latin typeface="Cambria Math" panose="02040503050406030204" pitchFamily="18" charset="0"/>
                        </a:rPr>
                        <m:t>=</m:t>
                      </m:r>
                      <m:sSub>
                        <m:sSubPr>
                          <m:ctrlPr>
                            <a:rPr lang="es-MX" sz="1900" b="0" i="1" smtClean="0">
                              <a:latin typeface="Cambria Math" panose="02040503050406030204" pitchFamily="18" charset="0"/>
                            </a:rPr>
                          </m:ctrlPr>
                        </m:sSubPr>
                        <m:e>
                          <m:r>
                            <a:rPr lang="es-MX" sz="1900" b="0" i="1" smtClean="0">
                              <a:latin typeface="Cambria Math" panose="02040503050406030204" pitchFamily="18" charset="0"/>
                            </a:rPr>
                            <m:t>𝑀</m:t>
                          </m:r>
                        </m:e>
                        <m:sub>
                          <m:r>
                            <a:rPr lang="es-MX" sz="1900" b="0" i="1" smtClean="0">
                              <a:latin typeface="Cambria Math" panose="02040503050406030204" pitchFamily="18" charset="0"/>
                            </a:rPr>
                            <m:t>𝑝𝑥</m:t>
                          </m:r>
                        </m:sub>
                      </m:sSub>
                      <m:r>
                        <a:rPr lang="es-MX" sz="1900" b="0" i="1" smtClean="0">
                          <a:latin typeface="Cambria Math" panose="02040503050406030204" pitchFamily="18" charset="0"/>
                        </a:rPr>
                        <m:t> =</m:t>
                      </m:r>
                      <m:f>
                        <m:fPr>
                          <m:ctrlPr>
                            <a:rPr lang="es-MX" sz="1900" b="0" i="1" smtClean="0">
                              <a:latin typeface="Cambria Math" panose="02040503050406030204" pitchFamily="18" charset="0"/>
                            </a:rPr>
                          </m:ctrlPr>
                        </m:fPr>
                        <m:num>
                          <m:d>
                            <m:dPr>
                              <m:ctrlPr>
                                <a:rPr lang="es-MX" sz="1900" b="0" i="1" smtClean="0">
                                  <a:latin typeface="Cambria Math" panose="02040503050406030204" pitchFamily="18" charset="0"/>
                                </a:rPr>
                              </m:ctrlPr>
                            </m:dPr>
                            <m:e>
                              <m:d>
                                <m:dPr>
                                  <m:ctrlPr>
                                    <a:rPr lang="es-MX" sz="1900" b="0" i="1" smtClean="0">
                                      <a:latin typeface="Cambria Math" panose="02040503050406030204" pitchFamily="18" charset="0"/>
                                    </a:rPr>
                                  </m:ctrlPr>
                                </m:dPr>
                                <m:e>
                                  <m:r>
                                    <a:rPr lang="es-MX" sz="1900" b="0" i="1" smtClean="0">
                                      <a:latin typeface="Cambria Math" panose="02040503050406030204" pitchFamily="18" charset="0"/>
                                    </a:rPr>
                                    <m:t>50 </m:t>
                                  </m:r>
                                  <m:r>
                                    <a:rPr lang="es-MX" sz="1900" b="0" i="1" smtClean="0">
                                      <a:latin typeface="Cambria Math" panose="02040503050406030204" pitchFamily="18" charset="0"/>
                                    </a:rPr>
                                    <m:t>𝑘𝑠𝑖</m:t>
                                  </m:r>
                                </m:e>
                              </m:d>
                              <m:d>
                                <m:dPr>
                                  <m:ctrlPr>
                                    <a:rPr lang="es-MX" sz="1900" b="0" i="1" smtClean="0">
                                      <a:latin typeface="Cambria Math" panose="02040503050406030204" pitchFamily="18" charset="0"/>
                                    </a:rPr>
                                  </m:ctrlPr>
                                </m:dPr>
                                <m:e>
                                  <m:r>
                                    <a:rPr lang="es-MX" sz="1900" b="0" i="1" smtClean="0">
                                      <a:latin typeface="Cambria Math" panose="02040503050406030204" pitchFamily="18" charset="0"/>
                                    </a:rPr>
                                    <m:t>95.4 </m:t>
                                  </m:r>
                                  <m:r>
                                    <a:rPr lang="es-MX" sz="1900" b="0" i="1" smtClean="0">
                                      <a:latin typeface="Cambria Math" panose="02040503050406030204" pitchFamily="18" charset="0"/>
                                    </a:rPr>
                                    <m:t>𝑖</m:t>
                                  </m:r>
                                  <m:sSup>
                                    <m:sSupPr>
                                      <m:ctrlPr>
                                        <a:rPr lang="es-MX" sz="1900" b="0" i="1" smtClean="0">
                                          <a:latin typeface="Cambria Math" panose="02040503050406030204" pitchFamily="18" charset="0"/>
                                        </a:rPr>
                                      </m:ctrlPr>
                                    </m:sSupPr>
                                    <m:e>
                                      <m:r>
                                        <a:rPr lang="es-MX" sz="1900" b="0" i="1" smtClean="0">
                                          <a:latin typeface="Cambria Math" panose="02040503050406030204" pitchFamily="18" charset="0"/>
                                        </a:rPr>
                                        <m:t>𝑛</m:t>
                                      </m:r>
                                    </m:e>
                                    <m:sup>
                                      <m:r>
                                        <a:rPr lang="es-MX" sz="1900" b="0" i="1" smtClean="0">
                                          <a:latin typeface="Cambria Math" panose="02040503050406030204" pitchFamily="18" charset="0"/>
                                        </a:rPr>
                                        <m:t>3</m:t>
                                      </m:r>
                                    </m:sup>
                                  </m:sSup>
                                </m:e>
                              </m:d>
                            </m:e>
                          </m:d>
                        </m:num>
                        <m:den>
                          <m:r>
                            <a:rPr lang="es-MX" sz="1900" b="0" i="1" smtClean="0">
                              <a:latin typeface="Cambria Math" panose="02040503050406030204" pitchFamily="18" charset="0"/>
                            </a:rPr>
                            <m:t>12 </m:t>
                          </m:r>
                          <m:r>
                            <a:rPr lang="es-MX" sz="1900" b="0" i="1" smtClean="0">
                              <a:latin typeface="Cambria Math" panose="02040503050406030204" pitchFamily="18" charset="0"/>
                            </a:rPr>
                            <m:t>𝑖𝑛</m:t>
                          </m:r>
                          <m:r>
                            <a:rPr lang="es-MX" sz="1900" b="0" i="1" smtClean="0">
                              <a:latin typeface="Cambria Math" panose="02040503050406030204" pitchFamily="18" charset="0"/>
                            </a:rPr>
                            <m:t>/</m:t>
                          </m:r>
                          <m:r>
                            <a:rPr lang="es-MX" sz="1900" b="0" i="1" smtClean="0">
                              <a:latin typeface="Cambria Math" panose="02040503050406030204" pitchFamily="18" charset="0"/>
                            </a:rPr>
                            <m:t>𝑓𝑡</m:t>
                          </m:r>
                        </m:den>
                      </m:f>
                      <m:r>
                        <a:rPr lang="es-MX" sz="1900" b="0" i="1" smtClean="0">
                          <a:latin typeface="Cambria Math" panose="02040503050406030204" pitchFamily="18" charset="0"/>
                        </a:rPr>
                        <m:t>=397.5 </m:t>
                      </m:r>
                      <m:r>
                        <a:rPr lang="es-MX" sz="1900" b="0" i="1" smtClean="0">
                          <a:latin typeface="Cambria Math" panose="02040503050406030204" pitchFamily="18" charset="0"/>
                        </a:rPr>
                        <m:t>𝑘𝑖𝑝𝑠</m:t>
                      </m:r>
                      <m:r>
                        <a:rPr lang="es-MX" sz="1900" b="0" i="1" smtClean="0">
                          <a:latin typeface="Cambria Math" panose="02040503050406030204" pitchFamily="18" charset="0"/>
                          <a:ea typeface="Cambria Math" panose="02040503050406030204" pitchFamily="18" charset="0"/>
                        </a:rPr>
                        <m:t>∙</m:t>
                      </m:r>
                      <m:r>
                        <a:rPr lang="es-MX" sz="1900" b="0" i="1" smtClean="0">
                          <a:latin typeface="Cambria Math" panose="02040503050406030204" pitchFamily="18" charset="0"/>
                          <a:ea typeface="Cambria Math" panose="02040503050406030204" pitchFamily="18" charset="0"/>
                        </a:rPr>
                        <m:t>𝑓𝑡</m:t>
                      </m:r>
                    </m:oMath>
                  </m:oMathPara>
                </a14:m>
                <a:endParaRPr lang="es-MX" sz="1900"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1583950" y="4203078"/>
                <a:ext cx="7654531" cy="654603"/>
              </a:xfrm>
              <a:prstGeom prst="rect">
                <a:avLst/>
              </a:prstGeom>
              <a:blipFill>
                <a:blip r:embed="rId11"/>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CuadroTexto 17"/>
              <p:cNvSpPr txBox="1"/>
              <p:nvPr/>
            </p:nvSpPr>
            <p:spPr>
              <a:xfrm>
                <a:off x="2659179" y="5082028"/>
                <a:ext cx="5391732" cy="604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MX" sz="1900" b="0" i="1" smtClean="0">
                              <a:latin typeface="Cambria Math" panose="02040503050406030204" pitchFamily="18" charset="0"/>
                            </a:rPr>
                          </m:ctrlPr>
                        </m:fPr>
                        <m:num>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𝑀</m:t>
                              </m:r>
                            </m:e>
                            <m:sub>
                              <m:r>
                                <a:rPr lang="es-MX" sz="1900" b="0" i="1" smtClean="0">
                                  <a:latin typeface="Cambria Math" panose="02040503050406030204" pitchFamily="18" charset="0"/>
                                </a:rPr>
                                <m:t>𝑛</m:t>
                              </m:r>
                            </m:sub>
                          </m:sSub>
                        </m:num>
                        <m:den>
                          <m:sSub>
                            <m:sSubPr>
                              <m:ctrlPr>
                                <a:rPr lang="es-MX" sz="1900" b="0" i="1" smtClean="0">
                                  <a:latin typeface="Cambria Math" panose="02040503050406030204" pitchFamily="18" charset="0"/>
                                </a:rPr>
                              </m:ctrlPr>
                            </m:sSubPr>
                            <m:e>
                              <m:r>
                                <m:rPr>
                                  <m:sty m:val="p"/>
                                </m:rPr>
                                <a:rPr lang="el-GR" sz="1900" b="0" i="1" smtClean="0">
                                  <a:latin typeface="Cambria Math" panose="02040503050406030204" pitchFamily="18" charset="0"/>
                                </a:rPr>
                                <m:t>Ω</m:t>
                              </m:r>
                            </m:e>
                            <m:sub>
                              <m:r>
                                <a:rPr lang="es-MX" sz="1900" b="0" i="1" smtClean="0">
                                  <a:latin typeface="Cambria Math" panose="02040503050406030204" pitchFamily="18" charset="0"/>
                                </a:rPr>
                                <m:t>𝑏</m:t>
                              </m:r>
                            </m:sub>
                          </m:sSub>
                        </m:den>
                      </m:f>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397.5</m:t>
                          </m:r>
                        </m:num>
                        <m:den>
                          <m:r>
                            <a:rPr lang="es-MX" sz="1900" b="0" i="1" smtClean="0">
                              <a:latin typeface="Cambria Math" panose="02040503050406030204" pitchFamily="18" charset="0"/>
                            </a:rPr>
                            <m:t>1.67</m:t>
                          </m:r>
                        </m:den>
                      </m:f>
                      <m:r>
                        <a:rPr lang="es-MX" sz="1900" b="0" i="1" smtClean="0">
                          <a:latin typeface="Cambria Math" panose="02040503050406030204" pitchFamily="18" charset="0"/>
                        </a:rPr>
                        <m:t>=238 </m:t>
                      </m:r>
                      <m:r>
                        <a:rPr lang="es-MX" sz="1900" b="0" i="1" smtClean="0">
                          <a:latin typeface="Cambria Math" panose="02040503050406030204" pitchFamily="18" charset="0"/>
                        </a:rPr>
                        <m:t>𝑘𝑖𝑝𝑠</m:t>
                      </m:r>
                      <m:r>
                        <a:rPr lang="es-MX" sz="1900" b="0" i="1" smtClean="0">
                          <a:latin typeface="Cambria Math" panose="02040503050406030204" pitchFamily="18" charset="0"/>
                          <a:ea typeface="Cambria Math" panose="02040503050406030204" pitchFamily="18" charset="0"/>
                        </a:rPr>
                        <m:t>∙</m:t>
                      </m:r>
                      <m:r>
                        <a:rPr lang="es-MX" sz="1900" b="0" i="1" smtClean="0">
                          <a:latin typeface="Cambria Math" panose="02040503050406030204" pitchFamily="18" charset="0"/>
                          <a:ea typeface="Cambria Math" panose="02040503050406030204" pitchFamily="18" charset="0"/>
                        </a:rPr>
                        <m:t>𝑓𝑡</m:t>
                      </m:r>
                      <m:r>
                        <a:rPr lang="es-MX" sz="1900" b="0" i="1" smtClean="0">
                          <a:latin typeface="Cambria Math" panose="02040503050406030204" pitchFamily="18" charset="0"/>
                          <a:ea typeface="Cambria Math" panose="02040503050406030204" pitchFamily="18" charset="0"/>
                        </a:rPr>
                        <m:t>&gt;222.9 </m:t>
                      </m:r>
                      <m:r>
                        <a:rPr lang="es-MX" sz="1900" b="0" i="1" smtClean="0">
                          <a:latin typeface="Cambria Math" panose="02040503050406030204" pitchFamily="18" charset="0"/>
                          <a:ea typeface="Cambria Math" panose="02040503050406030204" pitchFamily="18" charset="0"/>
                        </a:rPr>
                        <m:t>𝑘𝑖𝑝𝑠</m:t>
                      </m:r>
                      <m:r>
                        <a:rPr lang="es-MX" sz="1900" b="0" i="1" smtClean="0">
                          <a:latin typeface="Cambria Math" panose="02040503050406030204" pitchFamily="18" charset="0"/>
                          <a:ea typeface="Cambria Math" panose="02040503050406030204" pitchFamily="18" charset="0"/>
                        </a:rPr>
                        <m:t>∙</m:t>
                      </m:r>
                      <m:r>
                        <a:rPr lang="es-MX" sz="1900" b="0" i="1" smtClean="0">
                          <a:latin typeface="Cambria Math" panose="02040503050406030204" pitchFamily="18" charset="0"/>
                          <a:ea typeface="Cambria Math" panose="02040503050406030204" pitchFamily="18" charset="0"/>
                        </a:rPr>
                        <m:t>𝑓𝑡</m:t>
                      </m:r>
                      <m:r>
                        <a:rPr lang="es-MX" sz="1900" b="0" i="1" smtClean="0">
                          <a:latin typeface="Cambria Math" panose="02040503050406030204" pitchFamily="18" charset="0"/>
                          <a:ea typeface="Cambria Math" panose="02040503050406030204" pitchFamily="18" charset="0"/>
                        </a:rPr>
                        <m:t>∴</m:t>
                      </m:r>
                      <m:r>
                        <a:rPr lang="es-MX" sz="1900" b="0" i="1" smtClean="0">
                          <a:latin typeface="Cambria Math" panose="02040503050406030204" pitchFamily="18" charset="0"/>
                          <a:ea typeface="Cambria Math" panose="02040503050406030204" pitchFamily="18" charset="0"/>
                        </a:rPr>
                        <m:t>𝑂𝐾</m:t>
                      </m:r>
                    </m:oMath>
                  </m:oMathPara>
                </a14:m>
                <a:endParaRPr lang="es-MX" sz="1900" dirty="0"/>
              </a:p>
            </p:txBody>
          </p:sp>
        </mc:Choice>
        <mc:Fallback xmlns="">
          <p:sp>
            <p:nvSpPr>
              <p:cNvPr id="18" name="CuadroTexto 17"/>
              <p:cNvSpPr txBox="1">
                <a:spLocks noRot="1" noChangeAspect="1" noMove="1" noResize="1" noEditPoints="1" noAdjustHandles="1" noChangeArrowheads="1" noChangeShapeType="1" noTextEdit="1"/>
              </p:cNvSpPr>
              <p:nvPr/>
            </p:nvSpPr>
            <p:spPr>
              <a:xfrm>
                <a:off x="2659179" y="5082028"/>
                <a:ext cx="5391732" cy="604653"/>
              </a:xfrm>
              <a:prstGeom prst="rect">
                <a:avLst/>
              </a:prstGeom>
              <a:blipFill>
                <a:blip r:embed="rId12"/>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6519488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8" name="Picture 2"/>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76585" y="3568167"/>
            <a:ext cx="4470736" cy="2385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10 CuadroTexto"/>
          <p:cNvSpPr txBox="1">
            <a:spLocks noChangeArrowheads="1"/>
          </p:cNvSpPr>
          <p:nvPr/>
        </p:nvSpPr>
        <p:spPr bwMode="auto">
          <a:xfrm>
            <a:off x="2925388" y="5953506"/>
            <a:ext cx="511016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algn="ctr" eaLnBrk="1" hangingPunct="1"/>
            <a:r>
              <a:rPr lang="es-MX" sz="1900" dirty="0">
                <a:latin typeface="+mn-lt"/>
              </a:rPr>
              <a:t>Terminación 3ª. Etapa</a:t>
            </a:r>
          </a:p>
        </p:txBody>
      </p:sp>
      <mc:AlternateContent xmlns:mc="http://schemas.openxmlformats.org/markup-compatibility/2006" xmlns:a14="http://schemas.microsoft.com/office/drawing/2010/main">
        <mc:Choice Requires="a14">
          <p:sp>
            <p:nvSpPr>
              <p:cNvPr id="10" name="1 Rectángulo"/>
              <p:cNvSpPr/>
              <p:nvPr/>
            </p:nvSpPr>
            <p:spPr>
              <a:xfrm>
                <a:off x="474561" y="1801045"/>
                <a:ext cx="9354448" cy="1589859"/>
              </a:xfrm>
              <a:prstGeom prst="rect">
                <a:avLst/>
              </a:prstGeom>
            </p:spPr>
            <p:txBody>
              <a:bodyPr wrap="square">
                <a:spAutoFit/>
              </a:bodyPr>
              <a:lstStyle/>
              <a:p>
                <a:pPr algn="just"/>
                <a:r>
                  <a:rPr lang="es-MX" sz="1900" dirty="0">
                    <a:effectLst/>
                  </a:rPr>
                  <a:t>3</a:t>
                </a:r>
                <a:r>
                  <a:rPr lang="es-MX" sz="1900" dirty="0">
                    <a:effectLst/>
                    <a:cs typeface="Calibri"/>
                  </a:rPr>
                  <a:t>ᵃ</a:t>
                </a:r>
                <a:r>
                  <a:rPr lang="es-MX" sz="1900" dirty="0">
                    <a:effectLst/>
                  </a:rPr>
                  <a:t> Etapa:</a:t>
                </a:r>
              </a:p>
              <a:p>
                <a:pPr algn="just"/>
                <a:r>
                  <a:rPr lang="es-MX" sz="1900" dirty="0">
                    <a:effectLst/>
                  </a:rPr>
                  <a:t>Termina al formarse la tercera articulación plástica, en B, cuando </a:t>
                </a:r>
                <a14:m>
                  <m:oMath xmlns:m="http://schemas.openxmlformats.org/officeDocument/2006/math">
                    <m:r>
                      <a:rPr lang="es-MX" sz="1900" b="0" i="1" smtClean="0">
                        <a:effectLst/>
                        <a:latin typeface="Cambria Math" panose="02040503050406030204" pitchFamily="18" charset="0"/>
                      </a:rPr>
                      <m:t>7.86+6</m:t>
                    </m:r>
                    <m:sSub>
                      <m:sSubPr>
                        <m:ctrlPr>
                          <a:rPr lang="es-MX" sz="1900" b="0" i="1" smtClean="0">
                            <a:effectLst/>
                            <a:latin typeface="Cambria Math" panose="02040503050406030204" pitchFamily="18" charset="0"/>
                          </a:rPr>
                        </m:ctrlPr>
                      </m:sSubPr>
                      <m:e>
                        <m:r>
                          <a:rPr lang="es-MX" sz="1900" b="0" i="1" smtClean="0">
                            <a:effectLst/>
                            <a:latin typeface="Cambria Math" panose="02040503050406030204" pitchFamily="18" charset="0"/>
                          </a:rPr>
                          <m:t>𝑃</m:t>
                        </m:r>
                      </m:e>
                      <m:sub>
                        <m:r>
                          <a:rPr lang="es-MX" sz="1900" b="0" i="1" smtClean="0">
                            <a:effectLst/>
                            <a:latin typeface="Cambria Math" panose="02040503050406030204" pitchFamily="18" charset="0"/>
                          </a:rPr>
                          <m:t>3</m:t>
                        </m:r>
                      </m:sub>
                    </m:sSub>
                    <m:r>
                      <a:rPr lang="es-MX" sz="1900" b="0" i="1" smtClean="0">
                        <a:effectLst/>
                        <a:latin typeface="Cambria Math" panose="02040503050406030204" pitchFamily="18" charset="0"/>
                      </a:rPr>
                      <m:t>=10.0,</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𝑃</m:t>
                        </m:r>
                      </m:e>
                      <m:sub>
                        <m:r>
                          <a:rPr lang="es-MX" sz="1900" i="1">
                            <a:effectLst/>
                            <a:latin typeface="Cambria Math" panose="02040503050406030204" pitchFamily="18" charset="0"/>
                          </a:rPr>
                          <m:t>3</m:t>
                        </m:r>
                      </m:sub>
                    </m:sSub>
                    <m:r>
                      <a:rPr lang="es-MX" sz="1900" b="0" i="1" smtClean="0">
                        <a:effectLst/>
                        <a:latin typeface="Cambria Math" panose="02040503050406030204" pitchFamily="18" charset="0"/>
                      </a:rPr>
                      <m:t>=0.36 </m:t>
                    </m:r>
                    <m:r>
                      <a:rPr lang="es-MX" sz="1900" b="0" i="1" smtClean="0">
                        <a:effectLst/>
                        <a:latin typeface="Cambria Math" panose="02040503050406030204" pitchFamily="18" charset="0"/>
                      </a:rPr>
                      <m:t>𝑡𝑜𝑛</m:t>
                    </m:r>
                    <m:r>
                      <a:rPr lang="es-MX" sz="1900" b="0" i="1" smtClean="0">
                        <a:effectLst/>
                        <a:latin typeface="Cambria Math" panose="02040503050406030204" pitchFamily="18" charset="0"/>
                      </a:rPr>
                      <m:t>. </m:t>
                    </m:r>
                  </m:oMath>
                </a14:m>
                <a:r>
                  <a:rPr lang="es-MX" sz="1900" dirty="0">
                    <a:effectLst/>
                  </a:rPr>
                  <a:t>El incremento de la flecha es:</a:t>
                </a:r>
              </a:p>
              <a:p>
                <a:pPr algn="just"/>
                <a14:m>
                  <m:oMathPara xmlns:m="http://schemas.openxmlformats.org/officeDocument/2006/math">
                    <m:oMathParaPr>
                      <m:jc m:val="centerGroup"/>
                    </m:oMathParaPr>
                    <m:oMath xmlns:m="http://schemas.openxmlformats.org/officeDocument/2006/math">
                      <m:sSubSup>
                        <m:sSubSupPr>
                          <m:ctrlPr>
                            <a:rPr lang="es-MX" sz="1900" b="0" i="1" smtClean="0">
                              <a:latin typeface="Cambria Math" panose="02040503050406030204" pitchFamily="18" charset="0"/>
                              <a:ea typeface="Cambria Math"/>
                            </a:rPr>
                          </m:ctrlPr>
                        </m:sSubSupPr>
                        <m:e>
                          <m:r>
                            <a:rPr lang="es-MX" sz="1900" i="1" smtClean="0">
                              <a:latin typeface="Cambria Math" panose="02040503050406030204" pitchFamily="18" charset="0"/>
                              <a:ea typeface="Cambria Math"/>
                            </a:rPr>
                            <m:t>𝛿</m:t>
                          </m:r>
                        </m:e>
                        <m:sub>
                          <m:r>
                            <a:rPr lang="es-MX" sz="1900" b="0" i="1" smtClean="0">
                              <a:latin typeface="Cambria Math" panose="02040503050406030204" pitchFamily="18" charset="0"/>
                            </a:rPr>
                            <m:t>𝑐</m:t>
                          </m:r>
                        </m:sub>
                        <m:sup>
                          <m:r>
                            <a:rPr lang="es-MX" sz="1900" b="0" i="1" smtClean="0">
                              <a:latin typeface="Cambria Math" panose="02040503050406030204" pitchFamily="18" charset="0"/>
                            </a:rPr>
                            <m:t>3</m:t>
                          </m:r>
                        </m:sup>
                      </m:sSubSup>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𝑃</m:t>
                          </m:r>
                          <m:sSup>
                            <m:sSupPr>
                              <m:ctrlPr>
                                <a:rPr lang="es-MX" sz="1900" b="0" i="1" smtClean="0">
                                  <a:latin typeface="Cambria Math" panose="02040503050406030204" pitchFamily="18" charset="0"/>
                                </a:rPr>
                              </m:ctrlPr>
                            </m:sSupPr>
                            <m:e>
                              <m:r>
                                <a:rPr lang="es-MX" sz="1900" b="0" i="1" smtClean="0">
                                  <a:latin typeface="Cambria Math" panose="02040503050406030204" pitchFamily="18" charset="0"/>
                                </a:rPr>
                                <m:t>𝑏</m:t>
                              </m:r>
                            </m:e>
                            <m:sup>
                              <m:r>
                                <a:rPr lang="es-MX" sz="1900" b="0" i="1" smtClean="0">
                                  <a:latin typeface="Cambria Math" panose="02040503050406030204" pitchFamily="18" charset="0"/>
                                </a:rPr>
                                <m:t>3</m:t>
                              </m:r>
                            </m:sup>
                          </m:sSup>
                        </m:num>
                        <m:den>
                          <m:r>
                            <a:rPr lang="es-MX" sz="1900" b="0" i="1" smtClean="0">
                              <a:latin typeface="Cambria Math" panose="02040503050406030204" pitchFamily="18" charset="0"/>
                            </a:rPr>
                            <m:t>3</m:t>
                          </m:r>
                          <m:r>
                            <a:rPr lang="es-MX" sz="1900" b="0" i="1" smtClean="0">
                              <a:latin typeface="Cambria Math" panose="02040503050406030204" pitchFamily="18" charset="0"/>
                            </a:rPr>
                            <m:t>𝐸𝐼</m:t>
                          </m:r>
                        </m:den>
                      </m:f>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25.92</m:t>
                          </m:r>
                        </m:num>
                        <m:den>
                          <m:r>
                            <a:rPr lang="es-MX" sz="1900" b="0" i="1" smtClean="0">
                              <a:latin typeface="Cambria Math" panose="02040503050406030204" pitchFamily="18" charset="0"/>
                            </a:rPr>
                            <m:t>𝐸𝐼</m:t>
                          </m:r>
                        </m:den>
                      </m:f>
                    </m:oMath>
                  </m:oMathPara>
                </a14:m>
                <a:endParaRPr lang="es-MX" sz="1900" dirty="0"/>
              </a:p>
            </p:txBody>
          </p:sp>
        </mc:Choice>
        <mc:Fallback xmlns="">
          <p:sp>
            <p:nvSpPr>
              <p:cNvPr id="10" name="1 Rectángulo"/>
              <p:cNvSpPr>
                <a:spLocks noRot="1" noChangeAspect="1" noMove="1" noResize="1" noEditPoints="1" noAdjustHandles="1" noChangeArrowheads="1" noChangeShapeType="1" noTextEdit="1"/>
              </p:cNvSpPr>
              <p:nvPr/>
            </p:nvSpPr>
            <p:spPr>
              <a:xfrm>
                <a:off x="474561" y="1801045"/>
                <a:ext cx="9354448" cy="1589859"/>
              </a:xfrm>
              <a:prstGeom prst="rect">
                <a:avLst/>
              </a:prstGeom>
              <a:blipFill rotWithShape="0">
                <a:blip r:embed="rId9"/>
                <a:stretch>
                  <a:fillRect l="-652" t="-1916"/>
                </a:stretch>
              </a:blipFill>
            </p:spPr>
            <p:txBody>
              <a:bodyPr/>
              <a:lstStyle/>
              <a:p>
                <a:r>
                  <a:rPr lang="es-MX">
                    <a:noFill/>
                  </a:rPr>
                  <a:t> </a:t>
                </a:r>
              </a:p>
            </p:txBody>
          </p:sp>
        </mc:Fallback>
      </mc:AlternateContent>
    </p:spTree>
    <p:extLst>
      <p:ext uri="{BB962C8B-B14F-4D97-AF65-F5344CB8AC3E}">
        <p14:creationId xmlns:p14="http://schemas.microsoft.com/office/powerpoint/2010/main" val="25820042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GRÁFICA CARGA – DESPLAZAMIENTO DE LA VIGA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8" name="Picture 2"/>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5196"/>
          <a:stretch/>
        </p:blipFill>
        <p:spPr bwMode="auto">
          <a:xfrm>
            <a:off x="2341872" y="2028153"/>
            <a:ext cx="5757242" cy="4151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5423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DIRECTA DE LA CARGA DE COLAPSO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8" name="2 Marcador de contenido"/>
              <p:cNvSpPr>
                <a:spLocks noGrp="1"/>
              </p:cNvSpPr>
              <p:nvPr>
                <p:ph idx="1"/>
              </p:nvPr>
            </p:nvSpPr>
            <p:spPr>
              <a:xfrm>
                <a:off x="474561" y="1817312"/>
                <a:ext cx="9354448" cy="4536504"/>
              </a:xfrm>
            </p:spPr>
            <p:txBody>
              <a:bodyPr/>
              <a:lstStyle/>
              <a:p>
                <a:pPr marL="0" indent="0" algn="just">
                  <a:buNone/>
                  <a:defRPr/>
                </a:pPr>
                <a:r>
                  <a:rPr lang="es-MX" sz="1900" dirty="0"/>
                  <a:t>Existen dos métodos:</a:t>
                </a:r>
              </a:p>
              <a:p>
                <a:pPr marL="0" indent="0" algn="just">
                  <a:buFont typeface="Wingdings" pitchFamily="2" charset="2"/>
                  <a:buNone/>
                  <a:defRPr/>
                </a:pPr>
                <a:endParaRPr lang="es-MX" sz="1900" dirty="0"/>
              </a:p>
              <a:p>
                <a:pPr algn="just">
                  <a:buFont typeface="Arial" charset="0"/>
                  <a:buChar char="•"/>
                  <a:defRPr/>
                </a:pPr>
                <a:r>
                  <a:rPr lang="es-MX" sz="1900" dirty="0"/>
                  <a:t>Método Estático:</a:t>
                </a:r>
              </a:p>
              <a:p>
                <a:pPr algn="just">
                  <a:buFont typeface="Arial" charset="0"/>
                  <a:buChar char="•"/>
                  <a:defRPr/>
                </a:pPr>
                <a:endParaRPr lang="es-MX" sz="1900" dirty="0"/>
              </a:p>
              <a:p>
                <a:pPr marL="0" indent="0" algn="just">
                  <a:buNone/>
                  <a:defRPr/>
                </a:pPr>
                <a:r>
                  <a:rPr lang="es-MX" sz="1900" dirty="0"/>
                  <a:t>Mediante diagramas de momento flexionante correspondientes al momento en que se presenta el colapso de una viga, por equilibrio, su ordenada máxima 2Mp, debe ser igual a</a:t>
                </a:r>
                <a14:m>
                  <m:oMath xmlns:m="http://schemas.openxmlformats.org/officeDocument/2006/math">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𝑊𝑢</m:t>
                        </m:r>
                        <m:sSup>
                          <m:sSupPr>
                            <m:ctrlPr>
                              <a:rPr lang="es-MX" sz="1900" b="0" i="1" smtClean="0">
                                <a:latin typeface="Cambria Math" panose="02040503050406030204" pitchFamily="18" charset="0"/>
                              </a:rPr>
                            </m:ctrlPr>
                          </m:sSupPr>
                          <m:e>
                            <m:r>
                              <a:rPr lang="es-MX" sz="1900" b="0" i="1" smtClean="0">
                                <a:latin typeface="Cambria Math" panose="02040503050406030204" pitchFamily="18" charset="0"/>
                              </a:rPr>
                              <m:t>𝐿</m:t>
                            </m:r>
                          </m:e>
                          <m:sup>
                            <m:r>
                              <a:rPr lang="es-MX" sz="1900" b="0" i="1" smtClean="0">
                                <a:latin typeface="Cambria Math" panose="02040503050406030204" pitchFamily="18" charset="0"/>
                              </a:rPr>
                              <m:t>2</m:t>
                            </m:r>
                          </m:sup>
                        </m:sSup>
                      </m:num>
                      <m:den>
                        <m:r>
                          <a:rPr lang="es-MX" sz="1900" b="0" i="1" smtClean="0">
                            <a:latin typeface="Cambria Math" panose="02040503050406030204" pitchFamily="18" charset="0"/>
                          </a:rPr>
                          <m:t>8</m:t>
                        </m:r>
                      </m:den>
                    </m:f>
                  </m:oMath>
                </a14:m>
                <a:r>
                  <a:rPr lang="es-MX" sz="1900" dirty="0"/>
                  <a:t> lo que proporciona una ecuación para re calculo de la carga última:</a:t>
                </a:r>
              </a:p>
              <a:p>
                <a:pPr marL="0" indent="0" algn="just">
                  <a:buNone/>
                  <a:defRPr/>
                </a:pPr>
                <a:endParaRPr lang="es-MX" sz="1900" dirty="0"/>
              </a:p>
              <a:p>
                <a:pPr marL="0" indent="0" algn="just">
                  <a:buNone/>
                  <a:defRPr/>
                </a:pPr>
                <a14:m>
                  <m:oMathPara xmlns:m="http://schemas.openxmlformats.org/officeDocument/2006/math">
                    <m:oMathParaPr>
                      <m:jc m:val="centerGroup"/>
                    </m:oMathParaPr>
                    <m:oMath xmlns:m="http://schemas.openxmlformats.org/officeDocument/2006/math">
                      <m:r>
                        <a:rPr lang="es-MX" sz="1900" b="0" i="1" smtClean="0">
                          <a:latin typeface="Cambria Math" panose="02040503050406030204" pitchFamily="18" charset="0"/>
                        </a:rPr>
                        <m:t>2</m:t>
                      </m:r>
                      <m:r>
                        <a:rPr lang="es-MX" sz="1900" b="0" i="1" smtClean="0">
                          <a:latin typeface="Cambria Math" panose="02040503050406030204" pitchFamily="18" charset="0"/>
                        </a:rPr>
                        <m:t>𝑀𝑝</m:t>
                      </m:r>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sSup>
                            <m:sSupPr>
                              <m:ctrlPr>
                                <a:rPr lang="es-MX" sz="1900" b="0" i="1" smtClean="0">
                                  <a:latin typeface="Cambria Math" panose="02040503050406030204" pitchFamily="18" charset="0"/>
                                </a:rPr>
                              </m:ctrlPr>
                            </m:sSupPr>
                            <m:e>
                              <m:r>
                                <m:rPr>
                                  <m:sty m:val="p"/>
                                </m:rPr>
                                <a:rPr lang="es-MX" sz="1900" b="0" i="0" smtClean="0">
                                  <a:latin typeface="Cambria Math" panose="02040503050406030204" pitchFamily="18" charset="0"/>
                                </a:rPr>
                                <m:t>WuL</m:t>
                              </m:r>
                            </m:e>
                            <m:sup>
                              <m:r>
                                <a:rPr lang="es-MX" sz="1900" b="0" i="0" smtClean="0">
                                  <a:latin typeface="Cambria Math" panose="02040503050406030204" pitchFamily="18" charset="0"/>
                                </a:rPr>
                                <m:t>2</m:t>
                              </m:r>
                            </m:sup>
                          </m:sSup>
                        </m:num>
                        <m:den>
                          <m:r>
                            <a:rPr lang="es-MX" sz="1900" b="0" i="1" smtClean="0">
                              <a:latin typeface="Cambria Math" panose="02040503050406030204" pitchFamily="18" charset="0"/>
                            </a:rPr>
                            <m:t>8</m:t>
                          </m:r>
                        </m:den>
                      </m:f>
                      <m:r>
                        <a:rPr lang="es-MX" sz="1900" b="0" i="1" smtClean="0">
                          <a:latin typeface="Cambria Math" panose="02040503050406030204" pitchFamily="18" charset="0"/>
                          <a:ea typeface="Cambria Math"/>
                        </a:rPr>
                        <m:t>∴</m:t>
                      </m:r>
                      <m:r>
                        <a:rPr lang="es-MX" sz="1900" b="0" i="1" smtClean="0">
                          <a:latin typeface="Cambria Math" panose="02040503050406030204" pitchFamily="18" charset="0"/>
                          <a:ea typeface="Cambria Math"/>
                        </a:rPr>
                        <m:t>𝑊𝑢</m:t>
                      </m:r>
                      <m:r>
                        <a:rPr lang="es-MX" sz="1900" b="0" i="1" smtClean="0">
                          <a:latin typeface="Cambria Math" panose="02040503050406030204" pitchFamily="18" charset="0"/>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panose="02040503050406030204" pitchFamily="18" charset="0"/>
                              <a:ea typeface="Cambria Math"/>
                            </a:rPr>
                            <m:t>16</m:t>
                          </m:r>
                          <m:r>
                            <a:rPr lang="es-MX" sz="1900" b="0" i="1" smtClean="0">
                              <a:latin typeface="Cambria Math" panose="02040503050406030204" pitchFamily="18" charset="0"/>
                              <a:ea typeface="Cambria Math"/>
                            </a:rPr>
                            <m:t>𝑀𝑝</m:t>
                          </m:r>
                        </m:num>
                        <m:den>
                          <m:sSup>
                            <m:sSupPr>
                              <m:ctrlPr>
                                <a:rPr lang="es-MX" sz="1900" b="0" i="1" smtClean="0">
                                  <a:latin typeface="Cambria Math" panose="02040503050406030204" pitchFamily="18" charset="0"/>
                                  <a:ea typeface="Cambria Math"/>
                                </a:rPr>
                              </m:ctrlPr>
                            </m:sSupPr>
                            <m:e>
                              <m:r>
                                <a:rPr lang="es-MX" sz="1900" b="0" i="1" smtClean="0">
                                  <a:latin typeface="Cambria Math" panose="02040503050406030204" pitchFamily="18" charset="0"/>
                                  <a:ea typeface="Cambria Math"/>
                                </a:rPr>
                                <m:t>𝐿</m:t>
                              </m:r>
                            </m:e>
                            <m:sup>
                              <m:r>
                                <a:rPr lang="es-MX" sz="1900" b="0" i="1" smtClean="0">
                                  <a:latin typeface="Cambria Math" panose="02040503050406030204" pitchFamily="18" charset="0"/>
                                  <a:ea typeface="Cambria Math"/>
                                </a:rPr>
                                <m:t>2</m:t>
                              </m:r>
                            </m:sup>
                          </m:sSup>
                        </m:den>
                      </m:f>
                    </m:oMath>
                  </m:oMathPara>
                </a14:m>
                <a:endParaRPr lang="es-MX" sz="1900" b="0" dirty="0"/>
              </a:p>
              <a:p>
                <a:pPr marL="0" indent="0" algn="just">
                  <a:buNone/>
                  <a:defRPr/>
                </a:pPr>
                <a:endParaRPr lang="es-MX" sz="2000" dirty="0"/>
              </a:p>
            </p:txBody>
          </p:sp>
        </mc:Choice>
        <mc:Fallback xmlns="">
          <p:sp>
            <p:nvSpPr>
              <p:cNvPr id="8" name="2 Marcador de contenido"/>
              <p:cNvSpPr>
                <a:spLocks noGrp="1" noRot="1" noChangeAspect="1" noMove="1" noResize="1" noEditPoints="1" noAdjustHandles="1" noChangeArrowheads="1" noChangeShapeType="1" noTextEdit="1"/>
              </p:cNvSpPr>
              <p:nvPr>
                <p:ph idx="1"/>
              </p:nvPr>
            </p:nvSpPr>
            <p:spPr>
              <a:xfrm>
                <a:off x="474561" y="1817312"/>
                <a:ext cx="9354448" cy="4536504"/>
              </a:xfrm>
              <a:blipFill rotWithShape="0">
                <a:blip r:embed="rId7"/>
                <a:stretch>
                  <a:fillRect l="-652" t="-1344" r="-587"/>
                </a:stretch>
              </a:blipFill>
            </p:spPr>
            <p:txBody>
              <a:bodyPr/>
              <a:lstStyle/>
              <a:p>
                <a:r>
                  <a:rPr lang="es-MX">
                    <a:noFill/>
                  </a:rPr>
                  <a:t> </a:t>
                </a:r>
              </a:p>
            </p:txBody>
          </p:sp>
        </mc:Fallback>
      </mc:AlternateContent>
    </p:spTree>
    <p:extLst>
      <p:ext uri="{BB962C8B-B14F-4D97-AF65-F5344CB8AC3E}">
        <p14:creationId xmlns:p14="http://schemas.microsoft.com/office/powerpoint/2010/main" val="27038004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DIRECTA DE LA CARGA DE COLAPSO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8" name="1 Título"/>
          <p:cNvSpPr>
            <a:spLocks noGrp="1"/>
          </p:cNvSpPr>
          <p:nvPr>
            <p:ph type="title"/>
          </p:nvPr>
        </p:nvSpPr>
        <p:spPr>
          <a:xfrm>
            <a:off x="474561" y="1810797"/>
            <a:ext cx="3106688" cy="523875"/>
          </a:xfrm>
        </p:spPr>
        <p:txBody>
          <a:bodyPr/>
          <a:lstStyle/>
          <a:p>
            <a:r>
              <a:rPr lang="es-MX" sz="2000" dirty="0">
                <a:solidFill>
                  <a:schemeClr val="tx1"/>
                </a:solidFill>
                <a:latin typeface="+mn-lt"/>
              </a:rPr>
              <a:t>Método Cinemático</a:t>
            </a:r>
          </a:p>
        </p:txBody>
      </p:sp>
      <p:pic>
        <p:nvPicPr>
          <p:cNvPr id="9" name="Picture 2"/>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479" r="15805" b="15608"/>
          <a:stretch/>
        </p:blipFill>
        <p:spPr bwMode="auto">
          <a:xfrm>
            <a:off x="2904205" y="2366024"/>
            <a:ext cx="4695741" cy="36147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1 CuadroTexto"/>
          <p:cNvSpPr txBox="1"/>
          <p:nvPr/>
        </p:nvSpPr>
        <p:spPr>
          <a:xfrm>
            <a:off x="3451875" y="6020549"/>
            <a:ext cx="3600400" cy="384721"/>
          </a:xfrm>
          <a:prstGeom prst="rect">
            <a:avLst/>
          </a:prstGeom>
          <a:noFill/>
        </p:spPr>
        <p:txBody>
          <a:bodyPr wrap="square" rtlCol="0">
            <a:spAutoFit/>
          </a:bodyPr>
          <a:lstStyle/>
          <a:p>
            <a:pPr algn="ctr"/>
            <a:r>
              <a:rPr lang="es-MX" sz="1900" b="1" dirty="0">
                <a:latin typeface="+mn-lt"/>
              </a:rPr>
              <a:t>Mecanismo de colapso de la viga</a:t>
            </a:r>
          </a:p>
        </p:txBody>
      </p:sp>
    </p:spTree>
    <p:extLst>
      <p:ext uri="{BB962C8B-B14F-4D97-AF65-F5344CB8AC3E}">
        <p14:creationId xmlns:p14="http://schemas.microsoft.com/office/powerpoint/2010/main" val="924538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DIRECTA DE LA CARGA DE COLAPSO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8" name="2 Marcador de contenido"/>
              <p:cNvSpPr>
                <a:spLocks noGrp="1"/>
              </p:cNvSpPr>
              <p:nvPr>
                <p:ph idx="4294967295"/>
              </p:nvPr>
            </p:nvSpPr>
            <p:spPr>
              <a:xfrm>
                <a:off x="483281" y="1817312"/>
                <a:ext cx="9345728" cy="3934806"/>
              </a:xfrm>
            </p:spPr>
            <p:txBody>
              <a:bodyPr/>
              <a:lstStyle/>
              <a:p>
                <a:pPr marL="0" indent="0" algn="just">
                  <a:buFont typeface="Wingdings" pitchFamily="2" charset="2"/>
                  <a:buNone/>
                </a:pPr>
                <a:r>
                  <a:rPr lang="es-MX" sz="1900" dirty="0"/>
                  <a:t>La curva I de la figura anterior (b) representa la configuración del eje de la viga cuando se forma la tercera articulación plástica, un instante después el eje pasa a la posición II, pero los momentos flexionantes se conservan sin cambio en toda la pieza. Igualando el trabajo de las fuerzas exteriores al pasar de I a II, se obtiene una ecuación para despejar </a:t>
                </a:r>
                <a:r>
                  <a:rPr lang="es-MX" sz="1900" dirty="0" err="1"/>
                  <a:t>Wu</a:t>
                </a:r>
                <a:r>
                  <a:rPr lang="es-MX" sz="1900" dirty="0"/>
                  <a:t>.</a:t>
                </a:r>
              </a:p>
              <a:p>
                <a:pPr algn="just"/>
                <a:endParaRPr lang="es-MX" sz="1900" dirty="0"/>
              </a:p>
              <a:p>
                <a:pPr algn="just"/>
                <a:r>
                  <a:rPr lang="es-MX" sz="1900" dirty="0"/>
                  <a:t>Trabajo exterior:</a:t>
                </a:r>
              </a:p>
              <a:p>
                <a:pPr marL="0" indent="0" algn="ctr">
                  <a:buNone/>
                </a:pPr>
                <a14:m>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𝑡</m:t>
                        </m:r>
                      </m:e>
                      <m:sub>
                        <m:r>
                          <a:rPr lang="es-MX" sz="1900" b="0" i="1" smtClean="0">
                            <a:latin typeface="Cambria Math"/>
                          </a:rPr>
                          <m:t>𝑒</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1</m:t>
                        </m:r>
                      </m:num>
                      <m:den>
                        <m:r>
                          <a:rPr lang="es-MX" sz="1900" b="0" i="1" smtClean="0">
                            <a:latin typeface="Cambria Math"/>
                          </a:rPr>
                          <m:t>2</m:t>
                        </m:r>
                      </m:den>
                    </m:f>
                    <m:sSub>
                      <m:sSubPr>
                        <m:ctrlPr>
                          <a:rPr lang="es-MX" sz="1900" b="0" i="1" smtClean="0">
                            <a:latin typeface="Cambria Math" panose="02040503050406030204" pitchFamily="18" charset="0"/>
                          </a:rPr>
                        </m:ctrlPr>
                      </m:sSubPr>
                      <m:e>
                        <m:r>
                          <a:rPr lang="es-MX" sz="1900" b="0" i="1" smtClean="0">
                            <a:latin typeface="Cambria Math"/>
                          </a:rPr>
                          <m:t>𝑊</m:t>
                        </m:r>
                      </m:e>
                      <m:sub>
                        <m:r>
                          <a:rPr lang="es-MX" sz="1900" b="0" i="1" smtClean="0">
                            <a:latin typeface="Cambria Math"/>
                          </a:rPr>
                          <m:t>𝑢</m:t>
                        </m:r>
                      </m:sub>
                    </m:sSub>
                    <m:r>
                      <a:rPr lang="es-MX" sz="1900" b="0" i="1" smtClean="0">
                        <a:latin typeface="Cambria Math"/>
                      </a:rPr>
                      <m:t>𝐿</m:t>
                    </m:r>
                    <m:r>
                      <a:rPr lang="es-MX" sz="1900" b="0" i="1" smtClean="0">
                        <a:latin typeface="Cambria Math"/>
                        <a:ea typeface="Cambria Math"/>
                      </a:rPr>
                      <m:t>𝜃</m:t>
                    </m:r>
                    <m:f>
                      <m:fPr>
                        <m:ctrlPr>
                          <a:rPr lang="es-MX" sz="1900" b="0" i="1" smtClean="0">
                            <a:latin typeface="Cambria Math" panose="02040503050406030204" pitchFamily="18" charset="0"/>
                            <a:ea typeface="Cambria Math"/>
                          </a:rPr>
                        </m:ctrlPr>
                      </m:fPr>
                      <m:num>
                        <m:r>
                          <m:rPr>
                            <m:sty m:val="p"/>
                          </m:rPr>
                          <a:rPr lang="es-MX" sz="1900" b="0" i="0" smtClean="0">
                            <a:latin typeface="Cambria Math"/>
                            <a:ea typeface="Cambria Math"/>
                          </a:rPr>
                          <m:t>L</m:t>
                        </m:r>
                      </m:num>
                      <m:den>
                        <m:r>
                          <a:rPr lang="es-MX" sz="1900" b="0" i="0" smtClean="0">
                            <a:latin typeface="Cambria Math"/>
                            <a:ea typeface="Cambria Math"/>
                          </a:rPr>
                          <m:t>2</m:t>
                        </m:r>
                      </m:den>
                    </m:f>
                    <m:r>
                      <a:rPr lang="es-MX" sz="1900" b="0" i="0" smtClean="0">
                        <a:latin typeface="Cambria Math"/>
                        <a:ea typeface="Cambria Math"/>
                      </a:rPr>
                      <m:t>=</m:t>
                    </m:r>
                    <m:sSub>
                      <m:sSubPr>
                        <m:ctrlPr>
                          <a:rPr lang="es-MX" sz="1900" i="1">
                            <a:latin typeface="Cambria Math" panose="02040503050406030204" pitchFamily="18" charset="0"/>
                          </a:rPr>
                        </m:ctrlPr>
                      </m:sSubPr>
                      <m:e>
                        <m:r>
                          <a:rPr lang="es-MX" sz="1900" i="1">
                            <a:latin typeface="Cambria Math"/>
                          </a:rPr>
                          <m:t>𝑊</m:t>
                        </m:r>
                      </m:e>
                      <m:sub>
                        <m:r>
                          <a:rPr lang="es-MX" sz="1900" i="1">
                            <a:latin typeface="Cambria Math"/>
                          </a:rPr>
                          <m:t>𝑢</m:t>
                        </m:r>
                      </m:sub>
                    </m:sSub>
                    <m:f>
                      <m:fPr>
                        <m:ctrlPr>
                          <a:rPr lang="es-MX" sz="1900" b="0" i="1" smtClean="0">
                            <a:latin typeface="Cambria Math" panose="02040503050406030204" pitchFamily="18" charset="0"/>
                            <a:ea typeface="Cambria Math"/>
                          </a:rPr>
                        </m:ctrlPr>
                      </m:fPr>
                      <m:num>
                        <m:sSup>
                          <m:sSupPr>
                            <m:ctrlPr>
                              <a:rPr lang="es-MX" sz="1900" b="0" i="1" smtClean="0">
                                <a:latin typeface="Cambria Math" panose="02040503050406030204" pitchFamily="18" charset="0"/>
                              </a:rPr>
                            </m:ctrlPr>
                          </m:sSupPr>
                          <m:e>
                            <m:r>
                              <a:rPr lang="es-MX" sz="1900" b="0" i="1" smtClean="0">
                                <a:latin typeface="Cambria Math"/>
                              </a:rPr>
                              <m:t>𝐿</m:t>
                            </m:r>
                          </m:e>
                          <m:sup>
                            <m:r>
                              <a:rPr lang="es-MX" sz="1900" b="0" i="1" smtClean="0">
                                <a:latin typeface="Cambria Math"/>
                              </a:rPr>
                              <m:t>2</m:t>
                            </m:r>
                          </m:sup>
                        </m:sSup>
                        <m:r>
                          <a:rPr lang="es-MX" sz="1900" b="0" i="1" smtClean="0">
                            <a:latin typeface="Cambria Math"/>
                            <a:ea typeface="Cambria Math"/>
                          </a:rPr>
                          <m:t>𝜃</m:t>
                        </m:r>
                      </m:num>
                      <m:den>
                        <m:r>
                          <a:rPr lang="es-MX" sz="1900" b="0" i="1" smtClean="0">
                            <a:latin typeface="Cambria Math"/>
                            <a:ea typeface="Cambria Math"/>
                          </a:rPr>
                          <m:t>4</m:t>
                        </m:r>
                      </m:den>
                    </m:f>
                  </m:oMath>
                </a14:m>
                <a:r>
                  <a:rPr lang="es-MX" sz="1900" dirty="0"/>
                  <a:t> </a:t>
                </a:r>
              </a:p>
              <a:p>
                <a:pPr algn="just"/>
                <a:r>
                  <a:rPr lang="es-MX" sz="1900" dirty="0"/>
                  <a:t>Trabajo interior:</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𝑡</m:t>
                          </m:r>
                        </m:e>
                        <m:sub>
                          <m:r>
                            <a:rPr lang="es-MX" sz="1900" b="0" i="1" smtClean="0">
                              <a:latin typeface="Cambria Math"/>
                            </a:rPr>
                            <m:t>𝑖</m:t>
                          </m:r>
                        </m:sub>
                      </m:sSub>
                      <m:r>
                        <a:rPr lang="es-MX" sz="1900" b="0" i="1" smtClean="0">
                          <a:latin typeface="Cambria Math"/>
                        </a:rPr>
                        <m:t>=</m:t>
                      </m:r>
                      <m:nary>
                        <m:naryPr>
                          <m:chr m:val="∑"/>
                          <m:subHide m:val="on"/>
                          <m:supHide m:val="on"/>
                          <m:ctrlPr>
                            <a:rPr lang="es-MX" sz="1900" b="0" i="1" smtClean="0">
                              <a:latin typeface="Cambria Math" panose="02040503050406030204" pitchFamily="18" charset="0"/>
                            </a:rPr>
                          </m:ctrlPr>
                        </m:naryPr>
                        <m:sub/>
                        <m:sup/>
                        <m:e>
                          <m:r>
                            <a:rPr lang="es-MX" sz="1900" b="0" i="1" smtClean="0">
                              <a:latin typeface="Cambria Math"/>
                            </a:rPr>
                            <m:t>𝑀𝑝</m:t>
                          </m:r>
                          <m:r>
                            <a:rPr lang="es-MX" sz="1900" b="0" i="1" smtClean="0">
                              <a:latin typeface="Cambria Math"/>
                              <a:ea typeface="Cambria Math"/>
                            </a:rPr>
                            <m:t>𝜃</m:t>
                          </m:r>
                          <m:r>
                            <a:rPr lang="es-MX" sz="1900" b="0" i="1" smtClean="0">
                              <a:latin typeface="Cambria Math"/>
                              <a:ea typeface="Cambria Math"/>
                            </a:rPr>
                            <m:t> ∴</m:t>
                          </m:r>
                          <m:sSub>
                            <m:sSubPr>
                              <m:ctrlPr>
                                <a:rPr lang="es-MX" sz="1900" i="1">
                                  <a:latin typeface="Cambria Math" panose="02040503050406030204" pitchFamily="18" charset="0"/>
                                </a:rPr>
                              </m:ctrlPr>
                            </m:sSubPr>
                            <m:e>
                              <m:r>
                                <a:rPr lang="es-MX" sz="1900" i="1">
                                  <a:latin typeface="Cambria Math"/>
                                </a:rPr>
                                <m:t>𝑊</m:t>
                              </m:r>
                            </m:e>
                            <m:sub>
                              <m:r>
                                <a:rPr lang="es-MX" sz="1900" i="1">
                                  <a:latin typeface="Cambria Math"/>
                                </a:rPr>
                                <m:t>𝑢</m:t>
                              </m:r>
                            </m:sub>
                          </m:sSub>
                          <m:f>
                            <m:fPr>
                              <m:ctrlPr>
                                <a:rPr lang="es-MX" sz="1900" i="1">
                                  <a:latin typeface="Cambria Math" panose="02040503050406030204" pitchFamily="18" charset="0"/>
                                  <a:ea typeface="Cambria Math"/>
                                </a:rPr>
                              </m:ctrlPr>
                            </m:fPr>
                            <m:num>
                              <m:sSup>
                                <m:sSupPr>
                                  <m:ctrlPr>
                                    <a:rPr lang="es-MX" sz="1900" i="1">
                                      <a:latin typeface="Cambria Math" panose="02040503050406030204" pitchFamily="18" charset="0"/>
                                    </a:rPr>
                                  </m:ctrlPr>
                                </m:sSupPr>
                                <m:e>
                                  <m:r>
                                    <a:rPr lang="es-MX" sz="1900" i="1">
                                      <a:latin typeface="Cambria Math"/>
                                    </a:rPr>
                                    <m:t>𝐿</m:t>
                                  </m:r>
                                </m:e>
                                <m:sup>
                                  <m:r>
                                    <a:rPr lang="es-MX" sz="1900" i="1">
                                      <a:latin typeface="Cambria Math"/>
                                    </a:rPr>
                                    <m:t>2</m:t>
                                  </m:r>
                                </m:sup>
                              </m:sSup>
                              <m:r>
                                <a:rPr lang="es-MX" sz="1900" i="1">
                                  <a:latin typeface="Cambria Math"/>
                                  <a:ea typeface="Cambria Math"/>
                                </a:rPr>
                                <m:t>𝜃</m:t>
                              </m:r>
                            </m:num>
                            <m:den>
                              <m:r>
                                <a:rPr lang="es-MX" sz="1900" i="1">
                                  <a:latin typeface="Cambria Math"/>
                                  <a:ea typeface="Cambria Math"/>
                                </a:rPr>
                                <m:t>4</m:t>
                              </m:r>
                            </m:den>
                          </m:f>
                          <m:r>
                            <a:rPr lang="es-MX" sz="1900" b="0" i="1" smtClean="0">
                              <a:latin typeface="Cambria Math"/>
                              <a:ea typeface="Cambria Math"/>
                            </a:rPr>
                            <m:t>=4</m:t>
                          </m:r>
                          <m:r>
                            <a:rPr lang="es-MX" sz="1900" b="0" i="1" smtClean="0">
                              <a:latin typeface="Cambria Math"/>
                              <a:ea typeface="Cambria Math"/>
                            </a:rPr>
                            <m:t>𝑀𝑝</m:t>
                          </m:r>
                          <m:r>
                            <a:rPr lang="es-MX" sz="1900" b="0" i="1" smtClean="0">
                              <a:latin typeface="Cambria Math"/>
                              <a:ea typeface="Cambria Math"/>
                            </a:rPr>
                            <m:t>𝜃</m:t>
                          </m:r>
                          <m:r>
                            <a:rPr lang="es-MX" sz="1900" b="0" i="1" smtClean="0">
                              <a:latin typeface="Cambria Math"/>
                              <a:ea typeface="Cambria Math"/>
                            </a:rPr>
                            <m:t>, </m:t>
                          </m:r>
                          <m:r>
                            <a:rPr lang="es-MX" sz="1900" b="0" i="1" smtClean="0">
                              <a:latin typeface="Cambria Math"/>
                              <a:ea typeface="Cambria Math"/>
                            </a:rPr>
                            <m:t>𝑊𝑢</m:t>
                          </m:r>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16</m:t>
                              </m:r>
                              <m:r>
                                <a:rPr lang="es-MX" sz="1900" b="0" i="1" smtClean="0">
                                  <a:latin typeface="Cambria Math"/>
                                  <a:ea typeface="Cambria Math"/>
                                </a:rPr>
                                <m:t>𝑀𝑝</m:t>
                              </m:r>
                            </m:num>
                            <m:den>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𝐿</m:t>
                                  </m:r>
                                </m:e>
                                <m:sup>
                                  <m:r>
                                    <a:rPr lang="es-MX" sz="1900" b="0" i="1" smtClean="0">
                                      <a:latin typeface="Cambria Math"/>
                                      <a:ea typeface="Cambria Math"/>
                                    </a:rPr>
                                    <m:t>2</m:t>
                                  </m:r>
                                </m:sup>
                              </m:sSup>
                            </m:den>
                          </m:f>
                        </m:e>
                      </m:nary>
                    </m:oMath>
                  </m:oMathPara>
                </a14:m>
                <a:endParaRPr lang="es-MX" sz="1900" dirty="0"/>
              </a:p>
            </p:txBody>
          </p:sp>
        </mc:Choice>
        <mc:Fallback xmlns="">
          <p:sp>
            <p:nvSpPr>
              <p:cNvPr id="8" name="2 Marcador de contenido"/>
              <p:cNvSpPr>
                <a:spLocks noGrp="1" noRot="1" noChangeAspect="1" noMove="1" noResize="1" noEditPoints="1" noAdjustHandles="1" noChangeArrowheads="1" noChangeShapeType="1" noTextEdit="1"/>
              </p:cNvSpPr>
              <p:nvPr>
                <p:ph idx="4294967295"/>
              </p:nvPr>
            </p:nvSpPr>
            <p:spPr>
              <a:xfrm>
                <a:off x="483281" y="1817312"/>
                <a:ext cx="9345728" cy="3934806"/>
              </a:xfrm>
              <a:blipFill rotWithShape="0">
                <a:blip r:embed="rId7"/>
                <a:stretch>
                  <a:fillRect l="-587" t="-1548" r="-652"/>
                </a:stretch>
              </a:blipFill>
            </p:spPr>
            <p:txBody>
              <a:bodyPr/>
              <a:lstStyle/>
              <a:p>
                <a:r>
                  <a:rPr lang="es-MX">
                    <a:noFill/>
                  </a:rPr>
                  <a:t> </a:t>
                </a:r>
              </a:p>
            </p:txBody>
          </p:sp>
        </mc:Fallback>
      </mc:AlternateContent>
    </p:spTree>
    <p:extLst>
      <p:ext uri="{BB962C8B-B14F-4D97-AF65-F5344CB8AC3E}">
        <p14:creationId xmlns:p14="http://schemas.microsoft.com/office/powerpoint/2010/main" val="25921515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DIRECTA DE LA CARGA DE COLAPSO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9" name="1 Título"/>
          <p:cNvSpPr>
            <a:spLocks noGrp="1"/>
          </p:cNvSpPr>
          <p:nvPr>
            <p:ph type="title"/>
          </p:nvPr>
        </p:nvSpPr>
        <p:spPr>
          <a:xfrm>
            <a:off x="1433429" y="5829665"/>
            <a:ext cx="7848872" cy="558899"/>
          </a:xfrm>
        </p:spPr>
        <p:txBody>
          <a:bodyPr>
            <a:normAutofit/>
          </a:bodyPr>
          <a:lstStyle/>
          <a:p>
            <a:r>
              <a:rPr lang="es-MX" sz="1900" b="1" dirty="0">
                <a:solidFill>
                  <a:schemeClr val="tx1"/>
                </a:solidFill>
                <a:latin typeface="+mn-lt"/>
              </a:rPr>
              <a:t>Aplicación de los métodos directos para determinar la resistencia de la viga</a:t>
            </a:r>
          </a:p>
        </p:txBody>
      </p:sp>
      <p:pic>
        <p:nvPicPr>
          <p:cNvPr id="10" name="Picture 2"/>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9127"/>
          <a:stretch/>
        </p:blipFill>
        <p:spPr bwMode="auto">
          <a:xfrm>
            <a:off x="1081438" y="1996947"/>
            <a:ext cx="8268607" cy="38579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355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DETERMINACIÓN DE CARGA DE COLAPSO POR SUPERPOSICIÓN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8" name="1 CuadroTexto"/>
              <p:cNvSpPr txBox="1"/>
              <p:nvPr/>
            </p:nvSpPr>
            <p:spPr>
              <a:xfrm>
                <a:off x="474561" y="1817312"/>
                <a:ext cx="9354448" cy="3246402"/>
              </a:xfrm>
              <a:prstGeom prst="rect">
                <a:avLst/>
              </a:prstGeom>
              <a:noFill/>
            </p:spPr>
            <p:txBody>
              <a:bodyPr wrap="square" rtlCol="0">
                <a:spAutoFit/>
              </a:bodyPr>
              <a:lstStyle/>
              <a:p>
                <a:pPr algn="just">
                  <a:lnSpc>
                    <a:spcPct val="150000"/>
                  </a:lnSpc>
                </a:pPr>
                <a:r>
                  <a:rPr lang="es-MX" sz="1900" dirty="0">
                    <a:effectLst/>
                  </a:rPr>
                  <a:t>Diseño por esfuerzos permisibles: </a:t>
                </a:r>
              </a:p>
              <a:p>
                <a:pPr algn="just">
                  <a:lnSpc>
                    <a:spcPct val="150000"/>
                  </a:lnSpc>
                </a:pPr>
                <a:r>
                  <a:rPr lang="es-MX" sz="1900" dirty="0">
                    <a:effectLst/>
                  </a:rPr>
                  <a:t>El esfuerzo nominal máximo en la sección del momento flexionante no debe ser mayor que el esfuerzo permisible:</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smtClean="0">
                              <a:effectLst/>
                              <a:latin typeface="Cambria Math"/>
                              <a:ea typeface="Cambria Math"/>
                            </a:rPr>
                            <m:t>𝜎</m:t>
                          </m:r>
                        </m:e>
                        <m:sub>
                          <m:r>
                            <a:rPr lang="es-MX" sz="1900" b="0" i="1" smtClean="0">
                              <a:effectLst/>
                              <a:latin typeface="Cambria Math"/>
                            </a:rPr>
                            <m:t>𝑚𝑎𝑥</m:t>
                          </m:r>
                        </m:sub>
                      </m:sSub>
                      <m:r>
                        <a:rPr lang="es-MX" sz="1900" b="0" i="1" smtClean="0">
                          <a:effectLst/>
                          <a:latin typeface="Cambria Math"/>
                        </a:rPr>
                        <m:t>=</m:t>
                      </m:r>
                      <m:f>
                        <m:fPr>
                          <m:ctrlPr>
                            <a:rPr lang="es-MX" sz="1900" b="0" i="1" smtClean="0">
                              <a:effectLst/>
                              <a:latin typeface="Cambria Math" panose="02040503050406030204" pitchFamily="18" charset="0"/>
                            </a:rPr>
                          </m:ctrlPr>
                        </m:fPr>
                        <m:num>
                          <m:sSub>
                            <m:sSubPr>
                              <m:ctrlPr>
                                <a:rPr lang="es-MX" sz="1900" b="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𝑚𝑎𝑥</m:t>
                              </m:r>
                            </m:sub>
                          </m:sSub>
                        </m:num>
                        <m:den>
                          <m:r>
                            <a:rPr lang="es-MX" sz="1900" b="0" i="1" smtClean="0">
                              <a:effectLst/>
                              <a:latin typeface="Cambria Math"/>
                            </a:rPr>
                            <m:t>𝑆</m:t>
                          </m:r>
                        </m:den>
                      </m:f>
                      <m:r>
                        <a:rPr lang="es-MX" sz="1900" b="0" i="1" smtClean="0">
                          <a:effectLst/>
                          <a:latin typeface="Cambria Math"/>
                        </a:rPr>
                        <m:t>=</m:t>
                      </m:r>
                      <m:f>
                        <m:fPr>
                          <m:ctrlPr>
                            <a:rPr lang="es-MX" sz="1900" b="0" i="1" smtClean="0">
                              <a:effectLst/>
                              <a:latin typeface="Cambria Math" panose="02040503050406030204" pitchFamily="18" charset="0"/>
                            </a:rPr>
                          </m:ctrlPr>
                        </m:fPr>
                        <m:num>
                          <m:sSub>
                            <m:sSubPr>
                              <m:ctrlPr>
                                <a:rPr lang="es-MX" sz="1900" b="0" i="1" smtClean="0">
                                  <a:effectLst/>
                                  <a:latin typeface="Cambria Math" panose="02040503050406030204" pitchFamily="18" charset="0"/>
                                </a:rPr>
                              </m:ctrlPr>
                            </m:sSubPr>
                            <m:e>
                              <m:r>
                                <a:rPr lang="es-MX" sz="1900" b="0" i="1" smtClean="0">
                                  <a:effectLst/>
                                  <a:latin typeface="Cambria Math"/>
                                  <a:ea typeface="Cambria Math"/>
                                </a:rPr>
                                <m:t>𝜔</m:t>
                              </m:r>
                            </m:e>
                            <m:sub>
                              <m:r>
                                <a:rPr lang="es-MX" sz="1900" b="0" i="1" smtClean="0">
                                  <a:effectLst/>
                                  <a:latin typeface="Cambria Math"/>
                                </a:rPr>
                                <m:t>1</m:t>
                              </m:r>
                            </m:sub>
                          </m:sSub>
                          <m:sSup>
                            <m:sSupPr>
                              <m:ctrlPr>
                                <a:rPr lang="es-MX" sz="1900" b="0" i="1" smtClean="0">
                                  <a:effectLst/>
                                  <a:latin typeface="Cambria Math" panose="02040503050406030204" pitchFamily="18" charset="0"/>
                                </a:rPr>
                              </m:ctrlPr>
                            </m:sSupPr>
                            <m:e>
                              <m:r>
                                <a:rPr lang="es-MX" sz="1900" b="0" i="1" smtClean="0">
                                  <a:effectLst/>
                                  <a:latin typeface="Cambria Math"/>
                                </a:rPr>
                                <m:t>𝐿</m:t>
                              </m:r>
                            </m:e>
                            <m:sup>
                              <m:r>
                                <a:rPr lang="es-MX" sz="1900" b="0" i="1" smtClean="0">
                                  <a:effectLst/>
                                  <a:latin typeface="Cambria Math"/>
                                </a:rPr>
                                <m:t>2</m:t>
                              </m:r>
                            </m:sup>
                          </m:sSup>
                        </m:num>
                        <m:den>
                          <m:r>
                            <a:rPr lang="es-MX" sz="1900" b="0" i="1" smtClean="0">
                              <a:effectLst/>
                              <a:latin typeface="Cambria Math"/>
                            </a:rPr>
                            <m:t>12</m:t>
                          </m:r>
                          <m:r>
                            <a:rPr lang="es-MX" sz="1900" b="0" i="1" smtClean="0">
                              <a:effectLst/>
                              <a:latin typeface="Cambria Math"/>
                            </a:rPr>
                            <m:t>𝑆</m:t>
                          </m:r>
                        </m:den>
                      </m:f>
                      <m:r>
                        <a:rPr lang="es-MX" sz="1900" b="0" i="1" smtClean="0">
                          <a:effectLst/>
                          <a:latin typeface="Cambria Math"/>
                        </a:rPr>
                        <m:t>=</m:t>
                      </m:r>
                      <m:r>
                        <a:rPr lang="es-MX" sz="1900" b="0" i="1" smtClean="0">
                          <a:effectLst/>
                          <a:latin typeface="Cambria Math"/>
                          <a:ea typeface="Cambria Math"/>
                        </a:rPr>
                        <m:t>𝜎</m:t>
                      </m:r>
                      <m:r>
                        <a:rPr lang="es-MX" sz="1900" b="0" i="1" smtClean="0">
                          <a:effectLst/>
                          <a:latin typeface="Cambria Math"/>
                          <a:ea typeface="Cambria Math"/>
                        </a:rPr>
                        <m:t>𝑝</m:t>
                      </m:r>
                    </m:oMath>
                  </m:oMathPara>
                </a14:m>
                <a:endParaRPr lang="es-MX" sz="1900" b="0" i="1" dirty="0">
                  <a:effectLst/>
                  <a:latin typeface="Cambria Math"/>
                  <a:ea typeface="Cambria Math"/>
                </a:endParaRPr>
              </a:p>
              <a:p>
                <a:pPr algn="just">
                  <a:lnSpc>
                    <a:spcPct val="150000"/>
                  </a:lnSpc>
                </a:pPr>
                <a14:m>
                  <m:oMathPara xmlns:m="http://schemas.openxmlformats.org/officeDocument/2006/math">
                    <m:oMathParaPr>
                      <m:jc m:val="centerGroup"/>
                    </m:oMathParaPr>
                    <m:oMath xmlns:m="http://schemas.openxmlformats.org/officeDocument/2006/math">
                      <m:r>
                        <a:rPr lang="es-MX" sz="1900" b="0" i="1" smtClean="0">
                          <a:effectLst/>
                          <a:latin typeface="Cambria Math"/>
                          <a:ea typeface="Cambria Math"/>
                        </a:rPr>
                        <m:t>∴</m:t>
                      </m:r>
                      <m:sSup>
                        <m:sSupPr>
                          <m:ctrlPr>
                            <a:rPr lang="es-MX" sz="1900" b="0" i="1" smtClean="0">
                              <a:effectLst/>
                              <a:latin typeface="Cambria Math" panose="02040503050406030204" pitchFamily="18" charset="0"/>
                              <a:ea typeface="Cambria Math"/>
                            </a:rPr>
                          </m:ctrlPr>
                        </m:sSupPr>
                        <m:e>
                          <m:d>
                            <m:dPr>
                              <m:ctrlPr>
                                <a:rPr lang="es-MX" sz="1900" b="0" i="1" smtClean="0">
                                  <a:effectLst/>
                                  <a:latin typeface="Cambria Math" panose="02040503050406030204" pitchFamily="18" charset="0"/>
                                  <a:ea typeface="Cambria Math"/>
                                </a:rPr>
                              </m:ctrlPr>
                            </m:dPr>
                            <m:e>
                              <m:r>
                                <a:rPr lang="es-MX" sz="1900" b="0" i="1" smtClean="0">
                                  <a:effectLst/>
                                  <a:latin typeface="Cambria Math"/>
                                  <a:ea typeface="Cambria Math"/>
                                </a:rPr>
                                <m:t>𝑆𝑛𝑒𝑐</m:t>
                              </m:r>
                            </m:e>
                          </m:d>
                        </m:e>
                        <m:sup>
                          <m:r>
                            <a:rPr lang="es-MX" sz="1900" b="0" i="1" smtClean="0">
                              <a:effectLst/>
                              <a:latin typeface="Cambria Math"/>
                              <a:ea typeface="Cambria Math"/>
                            </a:rPr>
                            <m:t>1</m:t>
                          </m:r>
                        </m:sup>
                      </m:sSup>
                      <m:r>
                        <a:rPr lang="es-MX" sz="1900" b="0" i="1" smtClean="0">
                          <a:effectLst/>
                          <a:latin typeface="Cambria Math"/>
                          <a:ea typeface="Cambria Math"/>
                        </a:rPr>
                        <m:t>=</m:t>
                      </m:r>
                      <m:f>
                        <m:fPr>
                          <m:ctrlPr>
                            <a:rPr lang="es-MX" sz="1900" b="0" i="1" smtClean="0">
                              <a:effectLst/>
                              <a:latin typeface="Cambria Math" panose="02040503050406030204" pitchFamily="18" charset="0"/>
                              <a:ea typeface="Cambria Math"/>
                            </a:rPr>
                          </m:ctrlPr>
                        </m:fPr>
                        <m:num>
                          <m:sSup>
                            <m:sSupPr>
                              <m:ctrlPr>
                                <a:rPr lang="es-MX" sz="1900" b="0" i="1" smtClean="0">
                                  <a:effectLst/>
                                  <a:latin typeface="Cambria Math" panose="02040503050406030204" pitchFamily="18" charset="0"/>
                                  <a:ea typeface="Cambria Math"/>
                                </a:rPr>
                              </m:ctrlPr>
                            </m:sSupPr>
                            <m:e>
                              <m:r>
                                <a:rPr lang="es-MX" sz="1900" b="0" i="1" smtClean="0">
                                  <a:effectLst/>
                                  <a:latin typeface="Cambria Math"/>
                                  <a:ea typeface="Cambria Math"/>
                                </a:rPr>
                                <m:t>𝜔</m:t>
                              </m:r>
                            </m:e>
                            <m:sup>
                              <m:r>
                                <a:rPr lang="es-MX" sz="1900" b="0" i="1" smtClean="0">
                                  <a:effectLst/>
                                  <a:latin typeface="Cambria Math"/>
                                  <a:ea typeface="Cambria Math"/>
                                </a:rPr>
                                <m:t>1</m:t>
                              </m:r>
                            </m:sup>
                          </m:sSup>
                          <m:sSup>
                            <m:sSupPr>
                              <m:ctrlPr>
                                <a:rPr lang="es-MX" sz="1900" b="0" i="1" smtClean="0">
                                  <a:effectLst/>
                                  <a:latin typeface="Cambria Math" panose="02040503050406030204" pitchFamily="18" charset="0"/>
                                  <a:ea typeface="Cambria Math"/>
                                </a:rPr>
                              </m:ctrlPr>
                            </m:sSupPr>
                            <m:e>
                              <m:r>
                                <a:rPr lang="es-MX" sz="1900" b="0" i="1" smtClean="0">
                                  <a:effectLst/>
                                  <a:latin typeface="Cambria Math"/>
                                  <a:ea typeface="Cambria Math"/>
                                </a:rPr>
                                <m:t>𝐿</m:t>
                              </m:r>
                            </m:e>
                            <m:sup>
                              <m:r>
                                <a:rPr lang="es-MX" sz="1900" b="0" i="1" smtClean="0">
                                  <a:effectLst/>
                                  <a:latin typeface="Cambria Math"/>
                                  <a:ea typeface="Cambria Math"/>
                                </a:rPr>
                                <m:t>2</m:t>
                              </m:r>
                            </m:sup>
                          </m:sSup>
                        </m:num>
                        <m:den>
                          <m:r>
                            <a:rPr lang="es-MX" sz="1900" b="0" i="1" smtClean="0">
                              <a:effectLst/>
                              <a:latin typeface="Cambria Math"/>
                              <a:ea typeface="Cambria Math"/>
                            </a:rPr>
                            <m:t>12(0.6</m:t>
                          </m:r>
                          <m:r>
                            <a:rPr lang="es-MX" sz="1900" b="0" i="1" smtClean="0">
                              <a:effectLst/>
                              <a:latin typeface="Cambria Math"/>
                              <a:ea typeface="Cambria Math"/>
                            </a:rPr>
                            <m:t>𝜎</m:t>
                          </m:r>
                          <m:r>
                            <a:rPr lang="es-MX" sz="1900" b="0" i="1" smtClean="0">
                              <a:effectLst/>
                              <a:latin typeface="Cambria Math"/>
                              <a:ea typeface="Cambria Math"/>
                            </a:rPr>
                            <m:t>𝑦</m:t>
                          </m:r>
                          <m:r>
                            <a:rPr lang="es-MX" sz="1900" b="0" i="1" smtClean="0">
                              <a:effectLst/>
                              <a:latin typeface="Cambria Math"/>
                              <a:ea typeface="Cambria Math"/>
                            </a:rPr>
                            <m:t>)</m:t>
                          </m:r>
                        </m:den>
                      </m:f>
                      <m:r>
                        <a:rPr lang="es-MX" sz="1900" b="0" i="1" smtClean="0">
                          <a:effectLst/>
                          <a:latin typeface="Cambria Math"/>
                          <a:ea typeface="Cambria Math"/>
                        </a:rPr>
                        <m:t>=</m:t>
                      </m:r>
                      <m:f>
                        <m:fPr>
                          <m:ctrlPr>
                            <a:rPr lang="es-MX" sz="1900" b="0" i="1" smtClean="0">
                              <a:effectLst/>
                              <a:latin typeface="Cambria Math" panose="02040503050406030204" pitchFamily="18" charset="0"/>
                              <a:ea typeface="Cambria Math"/>
                            </a:rPr>
                          </m:ctrlPr>
                        </m:fPr>
                        <m:num>
                          <m:sSup>
                            <m:sSupPr>
                              <m:ctrlPr>
                                <a:rPr lang="es-MX" sz="1900" b="0" i="1" smtClean="0">
                                  <a:effectLst/>
                                  <a:latin typeface="Cambria Math" panose="02040503050406030204" pitchFamily="18" charset="0"/>
                                  <a:ea typeface="Cambria Math"/>
                                </a:rPr>
                              </m:ctrlPr>
                            </m:sSupPr>
                            <m:e>
                              <m:r>
                                <a:rPr lang="es-MX" sz="1900" b="0" i="1" smtClean="0">
                                  <a:effectLst/>
                                  <a:latin typeface="Cambria Math"/>
                                  <a:ea typeface="Cambria Math"/>
                                </a:rPr>
                                <m:t>𝜔</m:t>
                              </m:r>
                            </m:e>
                            <m:sup>
                              <m:r>
                                <a:rPr lang="es-MX" sz="1900" b="0" i="1" smtClean="0">
                                  <a:effectLst/>
                                  <a:latin typeface="Cambria Math"/>
                                  <a:ea typeface="Cambria Math"/>
                                </a:rPr>
                                <m:t>1</m:t>
                              </m:r>
                            </m:sup>
                          </m:sSup>
                          <m:sSup>
                            <m:sSupPr>
                              <m:ctrlPr>
                                <a:rPr lang="es-MX" sz="1900" b="0" i="1" smtClean="0">
                                  <a:effectLst/>
                                  <a:latin typeface="Cambria Math" panose="02040503050406030204" pitchFamily="18" charset="0"/>
                                  <a:ea typeface="Cambria Math"/>
                                </a:rPr>
                              </m:ctrlPr>
                            </m:sSupPr>
                            <m:e>
                              <m:r>
                                <a:rPr lang="es-MX" sz="1900" b="0" i="1" smtClean="0">
                                  <a:effectLst/>
                                  <a:latin typeface="Cambria Math"/>
                                  <a:ea typeface="Cambria Math"/>
                                </a:rPr>
                                <m:t>𝐿</m:t>
                              </m:r>
                            </m:e>
                            <m:sup>
                              <m:r>
                                <a:rPr lang="es-MX" sz="1900" b="0" i="1" smtClean="0">
                                  <a:effectLst/>
                                  <a:latin typeface="Cambria Math"/>
                                  <a:ea typeface="Cambria Math"/>
                                </a:rPr>
                                <m:t>2</m:t>
                              </m:r>
                            </m:sup>
                          </m:sSup>
                        </m:num>
                        <m:den>
                          <m:r>
                            <a:rPr lang="es-MX" sz="1900" b="0" i="1" smtClean="0">
                              <a:effectLst/>
                              <a:latin typeface="Cambria Math"/>
                              <a:ea typeface="Cambria Math"/>
                            </a:rPr>
                            <m:t>7.2</m:t>
                          </m:r>
                          <m:r>
                            <a:rPr lang="es-MX" sz="1900" b="0" i="1" smtClean="0">
                              <a:effectLst/>
                              <a:latin typeface="Cambria Math"/>
                              <a:ea typeface="Cambria Math"/>
                            </a:rPr>
                            <m:t>𝜎</m:t>
                          </m:r>
                          <m:r>
                            <a:rPr lang="es-MX" sz="1900" b="0" i="1" smtClean="0">
                              <a:effectLst/>
                              <a:latin typeface="Cambria Math"/>
                              <a:ea typeface="Cambria Math"/>
                            </a:rPr>
                            <m:t>𝑦</m:t>
                          </m:r>
                        </m:den>
                      </m:f>
                    </m:oMath>
                  </m:oMathPara>
                </a14:m>
                <a:endParaRPr lang="es-MX" sz="1900" dirty="0">
                  <a:effectLst/>
                </a:endParaRPr>
              </a:p>
            </p:txBody>
          </p:sp>
        </mc:Choice>
        <mc:Fallback xmlns="">
          <p:sp>
            <p:nvSpPr>
              <p:cNvPr id="8" name="1 CuadroTexto"/>
              <p:cNvSpPr txBox="1">
                <a:spLocks noRot="1" noChangeAspect="1" noMove="1" noResize="1" noEditPoints="1" noAdjustHandles="1" noChangeArrowheads="1" noChangeShapeType="1" noTextEdit="1"/>
              </p:cNvSpPr>
              <p:nvPr/>
            </p:nvSpPr>
            <p:spPr>
              <a:xfrm>
                <a:off x="474561" y="1817312"/>
                <a:ext cx="9354448" cy="3246402"/>
              </a:xfrm>
              <a:prstGeom prst="rect">
                <a:avLst/>
              </a:prstGeom>
              <a:blipFill rotWithShape="0">
                <a:blip r:embed="rId7"/>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15446577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DISEÑO PLÁSTICO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9" name="1 CuadroTexto"/>
              <p:cNvSpPr txBox="1"/>
              <p:nvPr/>
            </p:nvSpPr>
            <p:spPr>
              <a:xfrm>
                <a:off x="474561" y="1817312"/>
                <a:ext cx="9354448" cy="4267258"/>
              </a:xfrm>
              <a:prstGeom prst="rect">
                <a:avLst/>
              </a:prstGeom>
              <a:noFill/>
            </p:spPr>
            <p:txBody>
              <a:bodyPr wrap="square" rtlCol="0">
                <a:spAutoFit/>
              </a:bodyPr>
              <a:lstStyle/>
              <a:p>
                <a:pPr algn="just">
                  <a:lnSpc>
                    <a:spcPct val="150000"/>
                  </a:lnSpc>
                </a:pPr>
                <a:r>
                  <a:rPr lang="es-MX" sz="2000" dirty="0">
                    <a:effectLst/>
                    <a:latin typeface="+mn-lt"/>
                  </a:rPr>
                  <a:t>Se escoge un perfil que concierta en un mecanismo cuando actúa sobre la carga de diseño </a:t>
                </a:r>
                <a14:m>
                  <m:oMath xmlns:m="http://schemas.openxmlformats.org/officeDocument/2006/math">
                    <m:sSub>
                      <m:sSubPr>
                        <m:ctrlPr>
                          <a:rPr lang="es-MX" sz="2000" i="1" smtClean="0">
                            <a:effectLst/>
                            <a:latin typeface="Cambria Math" panose="02040503050406030204" pitchFamily="18" charset="0"/>
                          </a:rPr>
                        </m:ctrlPr>
                      </m:sSubPr>
                      <m:e>
                        <m:r>
                          <a:rPr lang="es-MX" sz="2000" i="1" smtClean="0">
                            <a:effectLst/>
                            <a:latin typeface="Cambria Math"/>
                            <a:ea typeface="Cambria Math"/>
                          </a:rPr>
                          <m:t>𝜔</m:t>
                        </m:r>
                      </m:e>
                      <m:sub>
                        <m:r>
                          <a:rPr lang="es-MX" sz="2000" b="0" i="1" smtClean="0">
                            <a:effectLst/>
                            <a:latin typeface="Cambria Math"/>
                          </a:rPr>
                          <m:t>𝑢</m:t>
                        </m:r>
                      </m:sub>
                    </m:sSub>
                  </m:oMath>
                </a14:m>
                <a:endParaRPr lang="es-MX" sz="2000" dirty="0">
                  <a:effectLst/>
                  <a:latin typeface="+mn-lt"/>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2000" i="1">
                              <a:effectLst/>
                              <a:latin typeface="Cambria Math" panose="02040503050406030204" pitchFamily="18" charset="0"/>
                            </a:rPr>
                          </m:ctrlPr>
                        </m:sSubPr>
                        <m:e>
                          <m:r>
                            <a:rPr lang="es-MX" sz="2000" i="1">
                              <a:effectLst/>
                              <a:latin typeface="Cambria Math"/>
                              <a:ea typeface="Cambria Math"/>
                            </a:rPr>
                            <m:t>𝜔</m:t>
                          </m:r>
                        </m:e>
                        <m:sub>
                          <m:r>
                            <a:rPr lang="es-MX" sz="2000" i="1">
                              <a:effectLst/>
                              <a:latin typeface="Cambria Math"/>
                            </a:rPr>
                            <m:t>𝑢</m:t>
                          </m:r>
                        </m:sub>
                      </m:sSub>
                      <m:r>
                        <a:rPr lang="es-MX" sz="2000" b="0" i="1" smtClean="0">
                          <a:effectLst/>
                          <a:latin typeface="Cambria Math"/>
                        </a:rPr>
                        <m:t>=16</m:t>
                      </m:r>
                      <m:f>
                        <m:fPr>
                          <m:ctrlPr>
                            <a:rPr lang="es-MX" sz="2000" b="0" i="1" smtClean="0">
                              <a:effectLst/>
                              <a:latin typeface="Cambria Math" panose="02040503050406030204" pitchFamily="18" charset="0"/>
                            </a:rPr>
                          </m:ctrlPr>
                        </m:fPr>
                        <m:num>
                          <m:r>
                            <a:rPr lang="es-MX" sz="2000" b="0" i="1" smtClean="0">
                              <a:effectLst/>
                              <a:latin typeface="Cambria Math"/>
                            </a:rPr>
                            <m:t>𝑀𝑝</m:t>
                          </m:r>
                        </m:num>
                        <m:den>
                          <m:sSup>
                            <m:sSupPr>
                              <m:ctrlPr>
                                <a:rPr lang="es-MX" sz="2000" b="0" i="1" smtClean="0">
                                  <a:effectLst/>
                                  <a:latin typeface="Cambria Math" panose="02040503050406030204" pitchFamily="18" charset="0"/>
                                </a:rPr>
                              </m:ctrlPr>
                            </m:sSupPr>
                            <m:e>
                              <m:r>
                                <a:rPr lang="es-MX" sz="2000" b="0" i="1" smtClean="0">
                                  <a:effectLst/>
                                  <a:latin typeface="Cambria Math"/>
                                </a:rPr>
                                <m:t>𝐿</m:t>
                              </m:r>
                            </m:e>
                            <m:sup>
                              <m:r>
                                <a:rPr lang="es-MX" sz="2000" b="0" i="1" smtClean="0">
                                  <a:effectLst/>
                                  <a:latin typeface="Cambria Math"/>
                                </a:rPr>
                                <m:t>2</m:t>
                              </m:r>
                            </m:sup>
                          </m:sSup>
                        </m:den>
                      </m:f>
                      <m:r>
                        <a:rPr lang="es-MX" sz="2000" b="0" i="1" smtClean="0">
                          <a:effectLst/>
                          <a:latin typeface="Cambria Math"/>
                        </a:rPr>
                        <m:t>=16</m:t>
                      </m:r>
                      <m:f>
                        <m:fPr>
                          <m:ctrlPr>
                            <a:rPr lang="es-MX" sz="2000" b="0" i="1" smtClean="0">
                              <a:effectLst/>
                              <a:latin typeface="Cambria Math" panose="02040503050406030204" pitchFamily="18" charset="0"/>
                              <a:ea typeface="Cambria Math"/>
                            </a:rPr>
                          </m:ctrlPr>
                        </m:fPr>
                        <m:num>
                          <m:r>
                            <a:rPr lang="es-MX" sz="2000" b="0" i="1" smtClean="0">
                              <a:effectLst/>
                              <a:latin typeface="Cambria Math"/>
                            </a:rPr>
                            <m:t>𝑍</m:t>
                          </m:r>
                          <m:r>
                            <a:rPr lang="es-MX" sz="2000" b="0" i="1" smtClean="0">
                              <a:effectLst/>
                              <a:latin typeface="Cambria Math"/>
                              <a:ea typeface="Cambria Math"/>
                            </a:rPr>
                            <m:t>𝜎</m:t>
                          </m:r>
                          <m:r>
                            <a:rPr lang="es-MX" sz="2000" b="0" i="1" smtClean="0">
                              <a:effectLst/>
                              <a:latin typeface="Cambria Math"/>
                              <a:ea typeface="Cambria Math"/>
                            </a:rPr>
                            <m:t>𝑦</m:t>
                          </m:r>
                        </m:num>
                        <m:den>
                          <m:sSup>
                            <m:sSupPr>
                              <m:ctrlPr>
                                <a:rPr lang="es-MX" sz="2000" b="0" i="1" smtClean="0">
                                  <a:effectLst/>
                                  <a:latin typeface="Cambria Math" panose="02040503050406030204" pitchFamily="18" charset="0"/>
                                  <a:ea typeface="Cambria Math"/>
                                </a:rPr>
                              </m:ctrlPr>
                            </m:sSupPr>
                            <m:e>
                              <m:r>
                                <a:rPr lang="es-MX" sz="2000" b="0" i="1" smtClean="0">
                                  <a:effectLst/>
                                  <a:latin typeface="Cambria Math"/>
                                  <a:ea typeface="Cambria Math"/>
                                </a:rPr>
                                <m:t>𝐿</m:t>
                              </m:r>
                            </m:e>
                            <m:sup>
                              <m:r>
                                <a:rPr lang="es-MX" sz="2000" b="0" i="1" smtClean="0">
                                  <a:effectLst/>
                                  <a:latin typeface="Cambria Math"/>
                                  <a:ea typeface="Cambria Math"/>
                                </a:rPr>
                                <m:t>2</m:t>
                              </m:r>
                            </m:sup>
                          </m:sSup>
                        </m:den>
                      </m:f>
                    </m:oMath>
                  </m:oMathPara>
                </a14:m>
                <a:endParaRPr lang="es-MX" sz="2000" b="0" dirty="0">
                  <a:effectLst/>
                  <a:latin typeface="+mn-lt"/>
                  <a:ea typeface="Cambria Math"/>
                </a:endParaRPr>
              </a:p>
              <a:p>
                <a:pPr algn="just">
                  <a:lnSpc>
                    <a:spcPct val="150000"/>
                  </a:lnSpc>
                </a:pPr>
                <a:endParaRPr lang="es-MX" sz="2000" b="0" dirty="0">
                  <a:effectLst/>
                  <a:latin typeface="+mn-lt"/>
                  <a:ea typeface="Cambria Math"/>
                </a:endParaRPr>
              </a:p>
              <a:p>
                <a:pPr algn="just">
                  <a:lnSpc>
                    <a:spcPct val="150000"/>
                  </a:lnSpc>
                </a:pPr>
                <a14:m>
                  <m:oMathPara xmlns:m="http://schemas.openxmlformats.org/officeDocument/2006/math">
                    <m:oMathParaPr>
                      <m:jc m:val="centerGroup"/>
                    </m:oMathParaPr>
                    <m:oMath xmlns:m="http://schemas.openxmlformats.org/officeDocument/2006/math">
                      <m:r>
                        <a:rPr lang="es-MX" sz="2000" b="0" i="1" smtClean="0">
                          <a:effectLst/>
                          <a:latin typeface="Cambria Math"/>
                        </a:rPr>
                        <m:t>𝑍𝑛𝑒𝑐</m:t>
                      </m:r>
                      <m:r>
                        <a:rPr lang="es-MX" sz="2000" b="0" i="1" smtClean="0">
                          <a:effectLst/>
                          <a:latin typeface="Cambria Math"/>
                        </a:rPr>
                        <m:t>=</m:t>
                      </m:r>
                      <m:f>
                        <m:fPr>
                          <m:ctrlPr>
                            <a:rPr lang="es-MX" sz="2000" b="0" i="1" smtClean="0">
                              <a:effectLst/>
                              <a:latin typeface="Cambria Math" panose="02040503050406030204" pitchFamily="18" charset="0"/>
                            </a:rPr>
                          </m:ctrlPr>
                        </m:fPr>
                        <m:num>
                          <m:sSub>
                            <m:sSubPr>
                              <m:ctrlPr>
                                <a:rPr lang="es-MX" sz="2000" b="0" i="1" smtClean="0">
                                  <a:effectLst/>
                                  <a:latin typeface="Cambria Math" panose="02040503050406030204" pitchFamily="18" charset="0"/>
                                </a:rPr>
                              </m:ctrlPr>
                            </m:sSubPr>
                            <m:e>
                              <m:r>
                                <a:rPr lang="es-MX" sz="2000" b="0" i="1" smtClean="0">
                                  <a:effectLst/>
                                  <a:latin typeface="Cambria Math"/>
                                  <a:ea typeface="Cambria Math"/>
                                </a:rPr>
                                <m:t>𝜔</m:t>
                              </m:r>
                            </m:e>
                            <m:sub>
                              <m:r>
                                <a:rPr lang="es-MX" sz="2000" b="0" i="1" smtClean="0">
                                  <a:effectLst/>
                                  <a:latin typeface="Cambria Math"/>
                                </a:rPr>
                                <m:t>𝑢</m:t>
                              </m:r>
                            </m:sub>
                          </m:sSub>
                          <m:sSup>
                            <m:sSupPr>
                              <m:ctrlPr>
                                <a:rPr lang="es-MX" sz="2000" b="0" i="1" smtClean="0">
                                  <a:effectLst/>
                                  <a:latin typeface="Cambria Math" panose="02040503050406030204" pitchFamily="18" charset="0"/>
                                </a:rPr>
                              </m:ctrlPr>
                            </m:sSupPr>
                            <m:e>
                              <m:r>
                                <a:rPr lang="es-MX" sz="2000" b="0" i="1" smtClean="0">
                                  <a:effectLst/>
                                  <a:latin typeface="Cambria Math"/>
                                </a:rPr>
                                <m:t>𝐿</m:t>
                              </m:r>
                            </m:e>
                            <m:sup>
                              <m:r>
                                <a:rPr lang="es-MX" sz="2000" b="0" i="1" smtClean="0">
                                  <a:effectLst/>
                                  <a:latin typeface="Cambria Math"/>
                                </a:rPr>
                                <m:t>2</m:t>
                              </m:r>
                            </m:sup>
                          </m:sSup>
                        </m:num>
                        <m:den>
                          <m:r>
                            <a:rPr lang="es-MX" sz="2000" b="0" i="1" smtClean="0">
                              <a:effectLst/>
                              <a:latin typeface="Cambria Math"/>
                            </a:rPr>
                            <m:t>16</m:t>
                          </m:r>
                          <m:r>
                            <a:rPr lang="es-MX" sz="2000" b="0" i="1" smtClean="0">
                              <a:effectLst/>
                              <a:latin typeface="Cambria Math"/>
                              <a:ea typeface="Cambria Math"/>
                            </a:rPr>
                            <m:t>𝜎</m:t>
                          </m:r>
                          <m:r>
                            <a:rPr lang="es-MX" sz="2000" b="0" i="1" smtClean="0">
                              <a:effectLst/>
                              <a:latin typeface="Cambria Math"/>
                              <a:ea typeface="Cambria Math"/>
                            </a:rPr>
                            <m:t>𝑦</m:t>
                          </m:r>
                        </m:den>
                      </m:f>
                    </m:oMath>
                  </m:oMathPara>
                </a14:m>
                <a:endParaRPr lang="es-MX" sz="2000" b="0" dirty="0">
                  <a:effectLst/>
                  <a:latin typeface="+mn-lt"/>
                </a:endParaRPr>
              </a:p>
              <a:p>
                <a:pPr algn="just">
                  <a:lnSpc>
                    <a:spcPct val="150000"/>
                  </a:lnSpc>
                </a:pPr>
                <a:r>
                  <a:rPr lang="es-MX" sz="2000" dirty="0">
                    <a:effectLst/>
                    <a:latin typeface="+mn-lt"/>
                  </a:rPr>
                  <a:t>Conociendo </a:t>
                </a:r>
                <a:r>
                  <a:rPr lang="es-MX" sz="2000" dirty="0" err="1">
                    <a:effectLst/>
                    <a:latin typeface="+mn-lt"/>
                  </a:rPr>
                  <a:t>Snec</a:t>
                </a:r>
                <a:r>
                  <a:rPr lang="es-MX" sz="2000" dirty="0">
                    <a:effectLst/>
                    <a:latin typeface="+mn-lt"/>
                  </a:rPr>
                  <a:t> o </a:t>
                </a:r>
                <a:r>
                  <a:rPr lang="es-MX" sz="2000" dirty="0" err="1">
                    <a:effectLst/>
                    <a:latin typeface="+mn-lt"/>
                  </a:rPr>
                  <a:t>Znec</a:t>
                </a:r>
                <a:r>
                  <a:rPr lang="es-MX" sz="2000" dirty="0">
                    <a:effectLst/>
                    <a:latin typeface="+mn-lt"/>
                  </a:rPr>
                  <a:t> se elige un perfil que tenga un modulo de sección, elástico o plástico, igual o mayor que el necesario.</a:t>
                </a:r>
              </a:p>
            </p:txBody>
          </p:sp>
        </mc:Choice>
        <mc:Fallback xmlns="">
          <p:sp>
            <p:nvSpPr>
              <p:cNvPr id="9" name="1 CuadroTexto"/>
              <p:cNvSpPr txBox="1">
                <a:spLocks noRot="1" noChangeAspect="1" noMove="1" noResize="1" noEditPoints="1" noAdjustHandles="1" noChangeArrowheads="1" noChangeShapeType="1" noTextEdit="1"/>
              </p:cNvSpPr>
              <p:nvPr/>
            </p:nvSpPr>
            <p:spPr>
              <a:xfrm>
                <a:off x="474561" y="1817312"/>
                <a:ext cx="9354448" cy="4267258"/>
              </a:xfrm>
              <a:prstGeom prst="rect">
                <a:avLst/>
              </a:prstGeom>
              <a:blipFill rotWithShape="0">
                <a:blip r:embed="rId7"/>
                <a:stretch>
                  <a:fillRect l="-717" r="-652" b="-429"/>
                </a:stretch>
              </a:blipFill>
            </p:spPr>
            <p:txBody>
              <a:bodyPr/>
              <a:lstStyle/>
              <a:p>
                <a:r>
                  <a:rPr lang="es-MX">
                    <a:noFill/>
                  </a:rPr>
                  <a:t> </a:t>
                </a:r>
              </a:p>
            </p:txBody>
          </p:sp>
        </mc:Fallback>
      </mc:AlternateContent>
    </p:spTree>
    <p:extLst>
      <p:ext uri="{BB962C8B-B14F-4D97-AF65-F5344CB8AC3E}">
        <p14:creationId xmlns:p14="http://schemas.microsoft.com/office/powerpoint/2010/main" val="27326631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DISEÑO POR ESTADOS LÍMITES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59731"/>
                <a:ext cx="9354448" cy="4530725"/>
              </a:xfrm>
            </p:spPr>
            <p:txBody>
              <a:bodyPr/>
              <a:lstStyle/>
              <a:p>
                <a:pPr marL="0" indent="0">
                  <a:buNone/>
                </a:pPr>
                <a:r>
                  <a:rPr lang="es-MX" sz="1900" dirty="0"/>
                  <a:t>Análisis elástico: acciones de diseño multiplicadas por </a:t>
                </a:r>
                <a:r>
                  <a:rPr lang="es-MX" sz="1900" dirty="0" err="1"/>
                  <a:t>Fc</a:t>
                </a:r>
                <a:r>
                  <a:rPr lang="es-MX" sz="1900" dirty="0"/>
                  <a:t> (1.4) </a:t>
                </a:r>
              </a:p>
              <a:p>
                <a:r>
                  <a:rPr lang="es-MX" sz="1900" dirty="0"/>
                  <a:t>Referencia NTC:</a:t>
                </a:r>
              </a:p>
              <a:p>
                <a:pPr marL="0" indent="0" algn="ctr">
                  <a:buNone/>
                </a:pPr>
                <a14:m>
                  <m:oMath xmlns:m="http://schemas.openxmlformats.org/officeDocument/2006/math">
                    <m:f>
                      <m:fPr>
                        <m:ctrlPr>
                          <a:rPr lang="es-MX" sz="1900" b="0" i="1" smtClean="0">
                            <a:latin typeface="Cambria Math" panose="02040503050406030204" pitchFamily="18" charset="0"/>
                            <a:ea typeface="Cambria Math"/>
                          </a:rPr>
                        </m:ctrlPr>
                      </m:fPr>
                      <m:num>
                        <m:r>
                          <a:rPr lang="es-MX" sz="1900" b="0" i="1" smtClean="0">
                            <a:latin typeface="Cambria Math"/>
                          </a:rPr>
                          <m:t>1.4⍵</m:t>
                        </m:r>
                        <m:r>
                          <a:rPr lang="es-MX" sz="1900" b="0" i="1" smtClean="0">
                            <a:latin typeface="Cambria Math"/>
                          </a:rPr>
                          <m:t>𝑡</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𝐿</m:t>
                            </m:r>
                          </m:e>
                          <m:sup>
                            <m:r>
                              <a:rPr lang="es-MX" sz="1900" b="0" i="1" smtClean="0">
                                <a:latin typeface="Cambria Math"/>
                                <a:ea typeface="Cambria Math"/>
                              </a:rPr>
                              <m:t>2</m:t>
                            </m:r>
                          </m:sup>
                        </m:sSup>
                      </m:num>
                      <m:den>
                        <m:r>
                          <a:rPr lang="es-MX" sz="1900" b="0" i="1" smtClean="0">
                            <a:latin typeface="Cambria Math"/>
                            <a:ea typeface="Cambria Math"/>
                          </a:rPr>
                          <m:t>12</m:t>
                        </m:r>
                      </m:den>
                    </m:f>
                    <m:r>
                      <a:rPr lang="es-MX" sz="1900" b="0" i="1" smtClean="0">
                        <a:latin typeface="Cambria Math"/>
                        <a:ea typeface="Cambria Math"/>
                      </a:rPr>
                      <m:t>=0.9</m:t>
                    </m:r>
                    <m:r>
                      <m:rPr>
                        <m:sty m:val="p"/>
                      </m:rPr>
                      <a:rPr lang="el-GR" sz="1900" b="0" i="1" smtClean="0">
                        <a:latin typeface="Cambria Math"/>
                        <a:ea typeface="Cambria Math"/>
                      </a:rPr>
                      <m:t>σ</m:t>
                    </m:r>
                    <m:r>
                      <a:rPr lang="es-MX" sz="1900" b="0" i="1" smtClean="0">
                        <a:latin typeface="Cambria Math"/>
                        <a:ea typeface="Cambria Math"/>
                      </a:rPr>
                      <m:t>𝑦𝑍</m:t>
                    </m:r>
                    <m:r>
                      <a:rPr lang="es-MX" sz="1900" b="0" i="1" smtClean="0">
                        <a:latin typeface="Cambria Math"/>
                        <a:ea typeface="Cambria Math"/>
                      </a:rPr>
                      <m:t> </m:t>
                    </m:r>
                  </m:oMath>
                </a14:m>
                <a:r>
                  <a:rPr lang="es-MX" sz="1900" dirty="0"/>
                  <a:t> ∴ </a:t>
                </a:r>
                <a14:m>
                  <m:oMath xmlns:m="http://schemas.openxmlformats.org/officeDocument/2006/math">
                    <m:r>
                      <a:rPr lang="es-MX" sz="1900" b="0" i="1" smtClean="0">
                        <a:latin typeface="Cambria Math"/>
                      </a:rPr>
                      <m:t>𝑍𝑛𝑒𝑐</m:t>
                    </m:r>
                    <m:r>
                      <a:rPr lang="es-MX" sz="1900" b="0" i="1" smtClean="0">
                        <a:latin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m:t>
                        </m:r>
                        <m:r>
                          <a:rPr lang="es-MX" sz="1900" b="0" i="1" smtClean="0">
                            <a:latin typeface="Cambria Math"/>
                            <a:ea typeface="Cambria Math"/>
                          </a:rPr>
                          <m:t>𝑡</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𝐿</m:t>
                            </m:r>
                          </m:e>
                          <m:sup>
                            <m:r>
                              <a:rPr lang="es-MX" sz="1900" b="0" i="1" smtClean="0">
                                <a:latin typeface="Cambria Math"/>
                                <a:ea typeface="Cambria Math"/>
                              </a:rPr>
                              <m:t>2</m:t>
                            </m:r>
                          </m:sup>
                        </m:sSup>
                      </m:num>
                      <m:den>
                        <m:r>
                          <a:rPr lang="es-MX" sz="1900" b="0" i="1" smtClean="0">
                            <a:latin typeface="Cambria Math"/>
                            <a:ea typeface="Cambria Math"/>
                          </a:rPr>
                          <m:t>7.71</m:t>
                        </m:r>
                        <m:r>
                          <m:rPr>
                            <m:sty m:val="p"/>
                          </m:rPr>
                          <a:rPr lang="el-GR" sz="1900" b="0" i="1" smtClean="0">
                            <a:latin typeface="Cambria Math"/>
                            <a:ea typeface="Cambria Math"/>
                          </a:rPr>
                          <m:t>σ</m:t>
                        </m:r>
                        <m:r>
                          <a:rPr lang="es-MX" sz="1900" b="0" i="1" smtClean="0">
                            <a:latin typeface="Cambria Math"/>
                            <a:ea typeface="Cambria Math"/>
                          </a:rPr>
                          <m:t>𝑦</m:t>
                        </m:r>
                      </m:den>
                    </m:f>
                    <m:r>
                      <a:rPr lang="es-MX" sz="1900" b="0" i="1" smtClean="0">
                        <a:latin typeface="Cambria Math"/>
                        <a:ea typeface="Cambria Math"/>
                      </a:rPr>
                      <m:t>=1.12 </m:t>
                    </m:r>
                    <m:r>
                      <a:rPr lang="es-MX" sz="1900" b="0" i="1" smtClean="0">
                        <a:latin typeface="Cambria Math"/>
                        <a:ea typeface="Cambria Math"/>
                      </a:rPr>
                      <m:t>𝑆𝑛𝑒𝑐</m:t>
                    </m:r>
                  </m:oMath>
                </a14:m>
                <a:endParaRPr lang="es-MX" sz="1900" dirty="0"/>
              </a:p>
              <a:p>
                <a:pPr marL="0" indent="0" algn="ctr">
                  <a:buNone/>
                </a:pPr>
                <a:r>
                  <a:rPr lang="es-MX" sz="1900" dirty="0"/>
                  <a:t>∴ </a:t>
                </a:r>
                <a14:m>
                  <m:oMath xmlns:m="http://schemas.openxmlformats.org/officeDocument/2006/math">
                    <m:r>
                      <a:rPr lang="es-MX" sz="1900" b="0" i="1" smtClean="0">
                        <a:latin typeface="Cambria Math"/>
                      </a:rPr>
                      <m:t>𝑆𝑛𝑒𝑐</m:t>
                    </m:r>
                    <m:r>
                      <a:rPr lang="es-MX" sz="1900" b="0" i="1" smtClean="0">
                        <a:latin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𝜔</m:t>
                        </m:r>
                        <m:r>
                          <a:rPr lang="es-MX" sz="1900" b="0" i="1" smtClean="0">
                            <a:latin typeface="Cambria Math"/>
                            <a:ea typeface="Cambria Math"/>
                          </a:rPr>
                          <m:t>𝑡</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𝐿</m:t>
                            </m:r>
                          </m:e>
                          <m:sup>
                            <m:r>
                              <a:rPr lang="es-MX" sz="1900" b="0" i="1" smtClean="0">
                                <a:latin typeface="Cambria Math"/>
                                <a:ea typeface="Cambria Math"/>
                              </a:rPr>
                              <m:t>2</m:t>
                            </m:r>
                          </m:sup>
                        </m:sSup>
                      </m:num>
                      <m:den>
                        <m:r>
                          <a:rPr lang="es-MX" sz="1900" b="0" i="1" smtClean="0">
                            <a:latin typeface="Cambria Math"/>
                            <a:ea typeface="Cambria Math"/>
                          </a:rPr>
                          <m:t>8.64</m:t>
                        </m:r>
                        <m:r>
                          <a:rPr lang="es-MX" sz="1900" b="0" i="1" smtClean="0">
                            <a:latin typeface="Cambria Math"/>
                            <a:ea typeface="Cambria Math"/>
                          </a:rPr>
                          <m:t>𝜎</m:t>
                        </m:r>
                        <m:r>
                          <a:rPr lang="es-MX" sz="1900" b="0" i="1" smtClean="0">
                            <a:latin typeface="Cambria Math"/>
                            <a:ea typeface="Cambria Math"/>
                          </a:rPr>
                          <m:t>𝑦</m:t>
                        </m:r>
                        <m:r>
                          <a:rPr lang="es-MX" sz="1900" b="0" i="1" smtClean="0">
                            <a:latin typeface="Cambria Math"/>
                            <a:ea typeface="Cambria Math"/>
                          </a:rPr>
                          <m:t> </m:t>
                        </m:r>
                      </m:den>
                    </m:f>
                    <m:r>
                      <a:rPr lang="es-MX" sz="1900" b="0" i="1" smtClean="0">
                        <a:latin typeface="Cambria Math"/>
                        <a:ea typeface="Cambria Math"/>
                      </a:rPr>
                      <m:t>=0.83</m:t>
                    </m:r>
                    <m:sSup>
                      <m:sSupPr>
                        <m:ctrlPr>
                          <a:rPr lang="es-MX" sz="1900" b="0" i="1" smtClean="0">
                            <a:latin typeface="Cambria Math" panose="02040503050406030204" pitchFamily="18" charset="0"/>
                            <a:ea typeface="Cambria Math"/>
                          </a:rPr>
                        </m:ctrlPr>
                      </m:sSupPr>
                      <m:e>
                        <m:d>
                          <m:dPr>
                            <m:ctrlPr>
                              <a:rPr lang="es-MX" sz="1900" b="0" i="1" smtClean="0">
                                <a:latin typeface="Cambria Math" panose="02040503050406030204" pitchFamily="18" charset="0"/>
                                <a:ea typeface="Cambria Math"/>
                              </a:rPr>
                            </m:ctrlPr>
                          </m:dPr>
                          <m:e>
                            <m:r>
                              <a:rPr lang="es-MX" sz="1900" b="0" i="1" smtClean="0">
                                <a:latin typeface="Cambria Math"/>
                                <a:ea typeface="Cambria Math"/>
                              </a:rPr>
                              <m:t>𝑆𝑛𝑒𝑐</m:t>
                            </m:r>
                          </m:e>
                        </m:d>
                      </m:e>
                      <m:sup>
                        <m:r>
                          <a:rPr lang="es-MX" sz="1900" b="0" i="1" smtClean="0">
                            <a:latin typeface="Cambria Math"/>
                            <a:ea typeface="Cambria Math"/>
                          </a:rPr>
                          <m:t>1</m:t>
                        </m:r>
                      </m:sup>
                    </m:sSup>
                  </m:oMath>
                </a14:m>
                <a:endParaRPr lang="es-MX" sz="1900" b="0" dirty="0">
                  <a:ea typeface="Cambria Math"/>
                </a:endParaRPr>
              </a:p>
              <a:p>
                <a:pPr algn="just"/>
                <a:r>
                  <a:rPr lang="es-MX" sz="1900" dirty="0"/>
                  <a:t>Referencia AISC:</a:t>
                </a:r>
              </a:p>
              <a:p>
                <a:pPr marL="0" indent="0" algn="ctr">
                  <a:buNone/>
                </a:pPr>
                <a14:m>
                  <m:oMath xmlns:m="http://schemas.openxmlformats.org/officeDocument/2006/math">
                    <m:f>
                      <m:fPr>
                        <m:ctrlPr>
                          <a:rPr lang="es-MX" sz="1900" i="1">
                            <a:latin typeface="Cambria Math" panose="02040503050406030204" pitchFamily="18" charset="0"/>
                            <a:ea typeface="Cambria Math"/>
                          </a:rPr>
                        </m:ctrlPr>
                      </m:fPr>
                      <m:num>
                        <m:r>
                          <a:rPr lang="es-MX" sz="1900" i="1">
                            <a:latin typeface="Cambria Math"/>
                          </a:rPr>
                          <m:t>1.4</m:t>
                        </m:r>
                        <m:r>
                          <a:rPr lang="es-MX" sz="1900" i="1">
                            <a:latin typeface="Cambria Math"/>
                            <a:ea typeface="Cambria Math"/>
                          </a:rPr>
                          <m:t>𝜔</m:t>
                        </m:r>
                        <m:r>
                          <a:rPr lang="es-MX" sz="1900" i="1">
                            <a:latin typeface="Cambria Math"/>
                            <a:ea typeface="Cambria Math"/>
                          </a:rPr>
                          <m:t>𝑡</m:t>
                        </m:r>
                        <m:sSup>
                          <m:sSupPr>
                            <m:ctrlPr>
                              <a:rPr lang="es-MX" sz="1900" i="1">
                                <a:latin typeface="Cambria Math" panose="02040503050406030204" pitchFamily="18" charset="0"/>
                                <a:ea typeface="Cambria Math"/>
                              </a:rPr>
                            </m:ctrlPr>
                          </m:sSupPr>
                          <m:e>
                            <m:r>
                              <a:rPr lang="es-MX" sz="1900" i="1">
                                <a:latin typeface="Cambria Math"/>
                                <a:ea typeface="Cambria Math"/>
                              </a:rPr>
                              <m:t>𝐿</m:t>
                            </m:r>
                          </m:e>
                          <m:sup>
                            <m:r>
                              <a:rPr lang="es-MX" sz="1900" i="1">
                                <a:latin typeface="Cambria Math"/>
                                <a:ea typeface="Cambria Math"/>
                              </a:rPr>
                              <m:t>2</m:t>
                            </m:r>
                          </m:sup>
                        </m:sSup>
                      </m:num>
                      <m:den>
                        <m:r>
                          <a:rPr lang="es-MX" sz="1900" i="1">
                            <a:latin typeface="Cambria Math"/>
                            <a:ea typeface="Cambria Math"/>
                          </a:rPr>
                          <m:t>12 (1.1)</m:t>
                        </m:r>
                      </m:den>
                    </m:f>
                    <m:r>
                      <a:rPr lang="es-MX" sz="1900" i="1">
                        <a:latin typeface="Cambria Math"/>
                        <a:ea typeface="Cambria Math"/>
                      </a:rPr>
                      <m:t>=0.9</m:t>
                    </m:r>
                    <m:r>
                      <a:rPr lang="es-MX" sz="1900" i="1">
                        <a:latin typeface="Cambria Math"/>
                        <a:ea typeface="Cambria Math"/>
                      </a:rPr>
                      <m:t>𝜎</m:t>
                    </m:r>
                    <m:r>
                      <a:rPr lang="es-MX" sz="1900" i="1">
                        <a:latin typeface="Cambria Math"/>
                        <a:ea typeface="Cambria Math"/>
                      </a:rPr>
                      <m:t>𝑦</m:t>
                    </m:r>
                    <m:r>
                      <a:rPr lang="es-MX" sz="1900" i="1">
                        <a:latin typeface="Cambria Math"/>
                        <a:ea typeface="Cambria Math"/>
                      </a:rPr>
                      <m:t> </m:t>
                    </m:r>
                    <m:r>
                      <a:rPr lang="es-MX" sz="1900" i="1">
                        <a:latin typeface="Cambria Math"/>
                        <a:ea typeface="Cambria Math"/>
                      </a:rPr>
                      <m:t>𝑍</m:t>
                    </m:r>
                  </m:oMath>
                </a14:m>
                <a:r>
                  <a:rPr lang="es-MX" sz="1900" dirty="0">
                    <a:latin typeface="Cambria"/>
                  </a:rPr>
                  <a:t>  ∴ </a:t>
                </a:r>
              </a:p>
              <a:p>
                <a:pPr marL="0" indent="0" algn="ctr">
                  <a:buNone/>
                </a:pPr>
                <a14:m>
                  <m:oMath xmlns:m="http://schemas.openxmlformats.org/officeDocument/2006/math">
                    <m:r>
                      <a:rPr lang="es-MX" sz="1900" i="1">
                        <a:latin typeface="Cambria Math"/>
                      </a:rPr>
                      <m:t>𝑍𝑛𝑒𝑐</m:t>
                    </m:r>
                    <m:r>
                      <a:rPr lang="es-MX" sz="1900" i="1">
                        <a:latin typeface="Cambria Math"/>
                      </a:rPr>
                      <m:t>=</m:t>
                    </m:r>
                    <m:f>
                      <m:fPr>
                        <m:ctrlPr>
                          <a:rPr lang="es-MX" sz="1900" i="1">
                            <a:latin typeface="Cambria Math" panose="02040503050406030204" pitchFamily="18" charset="0"/>
                            <a:ea typeface="Cambria Math"/>
                          </a:rPr>
                        </m:ctrlPr>
                      </m:fPr>
                      <m:num>
                        <m:r>
                          <a:rPr lang="es-MX" sz="1900" i="1">
                            <a:latin typeface="Cambria Math"/>
                            <a:ea typeface="Cambria Math"/>
                          </a:rPr>
                          <m:t>𝜔</m:t>
                        </m:r>
                        <m:r>
                          <a:rPr lang="es-MX" sz="1900" i="1">
                            <a:latin typeface="Cambria Math"/>
                            <a:ea typeface="Cambria Math"/>
                          </a:rPr>
                          <m:t>𝑡</m:t>
                        </m:r>
                        <m:sSup>
                          <m:sSupPr>
                            <m:ctrlPr>
                              <a:rPr lang="es-MX" sz="1900" i="1">
                                <a:latin typeface="Cambria Math" panose="02040503050406030204" pitchFamily="18" charset="0"/>
                                <a:ea typeface="Cambria Math"/>
                              </a:rPr>
                            </m:ctrlPr>
                          </m:sSupPr>
                          <m:e>
                            <m:r>
                              <a:rPr lang="es-MX" sz="1900" i="1">
                                <a:latin typeface="Cambria Math"/>
                                <a:ea typeface="Cambria Math"/>
                              </a:rPr>
                              <m:t>𝐿</m:t>
                            </m:r>
                          </m:e>
                          <m:sup>
                            <m:r>
                              <a:rPr lang="es-MX" sz="1900" i="1">
                                <a:latin typeface="Cambria Math"/>
                                <a:ea typeface="Cambria Math"/>
                              </a:rPr>
                              <m:t>2</m:t>
                            </m:r>
                          </m:sup>
                        </m:sSup>
                      </m:num>
                      <m:den>
                        <m:r>
                          <a:rPr lang="es-MX" sz="1900" i="1">
                            <a:latin typeface="Cambria Math"/>
                            <a:ea typeface="Cambria Math"/>
                          </a:rPr>
                          <m:t>8.49</m:t>
                        </m:r>
                        <m:r>
                          <a:rPr lang="es-MX" sz="1900" i="1">
                            <a:latin typeface="Cambria Math"/>
                            <a:ea typeface="Cambria Math"/>
                          </a:rPr>
                          <m:t>𝜎</m:t>
                        </m:r>
                        <m:r>
                          <a:rPr lang="es-MX" sz="1900" i="1">
                            <a:latin typeface="Cambria Math"/>
                            <a:ea typeface="Cambria Math"/>
                          </a:rPr>
                          <m:t>𝑦</m:t>
                        </m:r>
                      </m:den>
                    </m:f>
                    <m:r>
                      <a:rPr lang="es-MX" sz="1900" i="1">
                        <a:latin typeface="Cambria Math"/>
                        <a:ea typeface="Cambria Math"/>
                      </a:rPr>
                      <m:t>=1.12 </m:t>
                    </m:r>
                    <m:r>
                      <a:rPr lang="es-MX" sz="1900" i="1">
                        <a:latin typeface="Cambria Math"/>
                        <a:ea typeface="Cambria Math"/>
                      </a:rPr>
                      <m:t>𝑆𝑛𝑒𝑐</m:t>
                    </m:r>
                  </m:oMath>
                </a14:m>
                <a:r>
                  <a:rPr lang="es-MX" sz="1900" dirty="0"/>
                  <a:t> </a:t>
                </a:r>
                <a:r>
                  <a:rPr lang="es-MX" sz="1900" dirty="0">
                    <a:latin typeface="Cambria"/>
                  </a:rPr>
                  <a:t>∴</a:t>
                </a:r>
              </a:p>
              <a:p>
                <a:pPr marL="0" indent="0">
                  <a:buNone/>
                </a:pPr>
                <a14:m>
                  <m:oMathPara xmlns:m="http://schemas.openxmlformats.org/officeDocument/2006/math">
                    <m:oMathParaPr>
                      <m:jc m:val="centerGroup"/>
                    </m:oMathParaPr>
                    <m:oMath xmlns:m="http://schemas.openxmlformats.org/officeDocument/2006/math">
                      <m:r>
                        <a:rPr lang="es-MX" sz="1900" i="1">
                          <a:latin typeface="Cambria Math"/>
                        </a:rPr>
                        <m:t>𝑆𝑛𝑒𝑐</m:t>
                      </m:r>
                      <m:r>
                        <a:rPr lang="es-MX" sz="1900" i="1">
                          <a:latin typeface="Cambria Math"/>
                        </a:rPr>
                        <m:t>=</m:t>
                      </m:r>
                      <m:f>
                        <m:fPr>
                          <m:ctrlPr>
                            <a:rPr lang="es-MX" sz="1900" i="1">
                              <a:latin typeface="Cambria Math" panose="02040503050406030204" pitchFamily="18" charset="0"/>
                              <a:ea typeface="Cambria Math"/>
                            </a:rPr>
                          </m:ctrlPr>
                        </m:fPr>
                        <m:num>
                          <m:r>
                            <a:rPr lang="es-MX" sz="1900" i="1">
                              <a:latin typeface="Cambria Math"/>
                              <a:ea typeface="Cambria Math"/>
                            </a:rPr>
                            <m:t>𝜔</m:t>
                          </m:r>
                          <m:r>
                            <a:rPr lang="es-MX" sz="1900" i="1">
                              <a:latin typeface="Cambria Math"/>
                              <a:ea typeface="Cambria Math"/>
                            </a:rPr>
                            <m:t>𝑡</m:t>
                          </m:r>
                          <m:sSup>
                            <m:sSupPr>
                              <m:ctrlPr>
                                <a:rPr lang="es-MX" sz="1900" i="1">
                                  <a:latin typeface="Cambria Math" panose="02040503050406030204" pitchFamily="18" charset="0"/>
                                  <a:ea typeface="Cambria Math"/>
                                </a:rPr>
                              </m:ctrlPr>
                            </m:sSupPr>
                            <m:e>
                              <m:r>
                                <a:rPr lang="es-MX" sz="1900" i="1">
                                  <a:latin typeface="Cambria Math"/>
                                  <a:ea typeface="Cambria Math"/>
                                </a:rPr>
                                <m:t>𝐿</m:t>
                              </m:r>
                            </m:e>
                            <m:sup>
                              <m:r>
                                <a:rPr lang="es-MX" sz="1900" i="1">
                                  <a:latin typeface="Cambria Math"/>
                                  <a:ea typeface="Cambria Math"/>
                                </a:rPr>
                                <m:t>2</m:t>
                              </m:r>
                            </m:sup>
                          </m:sSup>
                        </m:num>
                        <m:den>
                          <m:r>
                            <a:rPr lang="es-MX" sz="1900" i="1">
                              <a:latin typeface="Cambria Math"/>
                              <a:ea typeface="Cambria Math"/>
                            </a:rPr>
                            <m:t>9.50</m:t>
                          </m:r>
                          <m:r>
                            <a:rPr lang="es-MX" sz="1900" i="1">
                              <a:latin typeface="Cambria Math"/>
                              <a:ea typeface="Cambria Math"/>
                            </a:rPr>
                            <m:t>𝜎</m:t>
                          </m:r>
                          <m:r>
                            <a:rPr lang="es-MX" sz="1900" i="1">
                              <a:latin typeface="Cambria Math"/>
                              <a:ea typeface="Cambria Math"/>
                            </a:rPr>
                            <m:t>𝑦</m:t>
                          </m:r>
                        </m:den>
                      </m:f>
                      <m:r>
                        <a:rPr lang="es-MX" sz="1900" i="1">
                          <a:latin typeface="Cambria Math"/>
                          <a:ea typeface="Cambria Math"/>
                        </a:rPr>
                        <m:t>=0.76(</m:t>
                      </m:r>
                      <m:r>
                        <a:rPr lang="es-MX" sz="1900" i="1">
                          <a:latin typeface="Cambria Math"/>
                          <a:ea typeface="Cambria Math"/>
                        </a:rPr>
                        <m:t>𝑆𝑛𝑒𝑐</m:t>
                      </m:r>
                      <m:r>
                        <a:rPr lang="es-MX" sz="1900" i="1">
                          <a:latin typeface="Cambria Math"/>
                          <a:ea typeface="Cambria Math"/>
                        </a:rPr>
                        <m:t>)₁</m:t>
                      </m:r>
                    </m:oMath>
                  </m:oMathPara>
                </a14:m>
                <a:endParaRPr lang="es-MX" sz="1900" dirty="0"/>
              </a:p>
              <a:p>
                <a:pPr marL="0" indent="0" algn="ctr">
                  <a:buNone/>
                </a:pPr>
                <a:endParaRPr lang="es-MX" sz="20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59731"/>
                <a:ext cx="9354448" cy="4530725"/>
              </a:xfrm>
              <a:blipFill rotWithShape="0">
                <a:blip r:embed="rId7"/>
                <a:stretch>
                  <a:fillRect l="-652" t="-1346"/>
                </a:stretch>
              </a:blipFill>
            </p:spPr>
            <p:txBody>
              <a:bodyPr/>
              <a:lstStyle/>
              <a:p>
                <a:r>
                  <a:rPr lang="es-MX">
                    <a:noFill/>
                  </a:rPr>
                  <a:t> </a:t>
                </a:r>
              </a:p>
            </p:txBody>
          </p:sp>
        </mc:Fallback>
      </mc:AlternateContent>
    </p:spTree>
    <p:extLst>
      <p:ext uri="{BB962C8B-B14F-4D97-AF65-F5344CB8AC3E}">
        <p14:creationId xmlns:p14="http://schemas.microsoft.com/office/powerpoint/2010/main" val="174807565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ANÁLISIS PLÁSTICO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2 Marcador de contenido"/>
              <p:cNvSpPr>
                <a:spLocks noGrp="1"/>
              </p:cNvSpPr>
              <p:nvPr>
                <p:ph idx="1"/>
              </p:nvPr>
            </p:nvSpPr>
            <p:spPr>
              <a:xfrm>
                <a:off x="483281" y="1838521"/>
                <a:ext cx="9345728" cy="4530725"/>
              </a:xfrm>
            </p:spPr>
            <p:txBody>
              <a:bodyPr/>
              <a:lstStyle/>
              <a:p>
                <a:r>
                  <a:rPr lang="es-MX" sz="1900" dirty="0"/>
                  <a:t>Referencia NTC:</a:t>
                </a:r>
              </a:p>
              <a:p>
                <a:pPr marL="0" indent="0" algn="ctr">
                  <a:buNone/>
                </a:pPr>
                <a14:m>
                  <m:oMath xmlns:m="http://schemas.openxmlformats.org/officeDocument/2006/math">
                    <m:f>
                      <m:fPr>
                        <m:ctrlPr>
                          <a:rPr lang="es-MX" sz="2000" b="0" i="1" smtClean="0">
                            <a:latin typeface="Cambria Math" panose="02040503050406030204" pitchFamily="18" charset="0"/>
                            <a:ea typeface="Cambria Math"/>
                          </a:rPr>
                        </m:ctrlPr>
                      </m:fPr>
                      <m:num>
                        <m:r>
                          <a:rPr lang="es-MX" sz="2000" i="1" smtClean="0">
                            <a:latin typeface="Cambria Math"/>
                            <a:ea typeface="Cambria Math"/>
                          </a:rPr>
                          <m:t>𝜔</m:t>
                        </m:r>
                        <m:r>
                          <a:rPr lang="es-MX" sz="2000" b="0" i="1" smtClean="0">
                            <a:latin typeface="Cambria Math"/>
                            <a:ea typeface="Cambria Math"/>
                          </a:rPr>
                          <m:t>𝑢</m:t>
                        </m:r>
                        <m:sSup>
                          <m:sSupPr>
                            <m:ctrlPr>
                              <a:rPr lang="es-MX" sz="2000" b="0" i="1" smtClean="0">
                                <a:latin typeface="Cambria Math" panose="02040503050406030204" pitchFamily="18" charset="0"/>
                                <a:ea typeface="Cambria Math"/>
                              </a:rPr>
                            </m:ctrlPr>
                          </m:sSupPr>
                          <m:e>
                            <m:r>
                              <a:rPr lang="es-MX" sz="2000" b="0" i="1" smtClean="0">
                                <a:latin typeface="Cambria Math"/>
                                <a:ea typeface="Cambria Math"/>
                              </a:rPr>
                              <m:t>𝐿</m:t>
                            </m:r>
                          </m:e>
                          <m:sup>
                            <m:r>
                              <a:rPr lang="es-MX" sz="2000" b="0" i="1" smtClean="0">
                                <a:latin typeface="Cambria Math"/>
                                <a:ea typeface="Cambria Math"/>
                              </a:rPr>
                              <m:t>2</m:t>
                            </m:r>
                          </m:sup>
                        </m:sSup>
                      </m:num>
                      <m:den>
                        <m:r>
                          <a:rPr lang="es-MX" sz="2000" b="0" i="1" smtClean="0">
                            <a:latin typeface="Cambria Math"/>
                            <a:ea typeface="Cambria Math"/>
                          </a:rPr>
                          <m:t>16</m:t>
                        </m:r>
                      </m:den>
                    </m:f>
                    <m:r>
                      <a:rPr lang="es-MX" sz="2000" b="0" i="1" smtClean="0">
                        <a:latin typeface="Cambria Math"/>
                        <a:ea typeface="Cambria Math"/>
                      </a:rPr>
                      <m:t>=0.9</m:t>
                    </m:r>
                    <m:r>
                      <m:rPr>
                        <m:sty m:val="p"/>
                      </m:rPr>
                      <a:rPr lang="el-GR" sz="2000" b="0" i="1" smtClean="0">
                        <a:latin typeface="Cambria Math"/>
                        <a:ea typeface="Cambria Math"/>
                      </a:rPr>
                      <m:t>σ</m:t>
                    </m:r>
                    <m:r>
                      <a:rPr lang="es-MX" sz="2000" b="0" i="1" smtClean="0">
                        <a:latin typeface="Cambria Math"/>
                        <a:ea typeface="Cambria Math"/>
                      </a:rPr>
                      <m:t>𝑦𝑍</m:t>
                    </m:r>
                    <m:r>
                      <a:rPr lang="es-MX" sz="2000" b="0" i="1" smtClean="0">
                        <a:latin typeface="Cambria Math"/>
                        <a:ea typeface="Cambria Math"/>
                      </a:rPr>
                      <m:t> </m:t>
                    </m:r>
                  </m:oMath>
                </a14:m>
                <a:r>
                  <a:rPr lang="es-MX" sz="2000" dirty="0"/>
                  <a:t>  ∴</a:t>
                </a:r>
              </a:p>
              <a:p>
                <a:pPr marL="0" indent="0" algn="ctr">
                  <a:buNone/>
                </a:pPr>
                <a:endParaRPr lang="es-MX" sz="2000" dirty="0"/>
              </a:p>
              <a:p>
                <a:pPr marL="0" indent="0" algn="ctr">
                  <a:buNone/>
                </a:pPr>
                <a14:m>
                  <m:oMath xmlns:m="http://schemas.openxmlformats.org/officeDocument/2006/math">
                    <m:r>
                      <a:rPr lang="es-MX" sz="2000" b="0" i="1" smtClean="0">
                        <a:latin typeface="Cambria Math"/>
                      </a:rPr>
                      <m:t>𝑍𝑛𝑒𝑐</m:t>
                    </m:r>
                    <m:r>
                      <a:rPr lang="es-MX" sz="2000" b="0" i="1" smtClean="0">
                        <a:latin typeface="Cambria Math"/>
                      </a:rPr>
                      <m:t>=</m:t>
                    </m:r>
                    <m:f>
                      <m:fPr>
                        <m:ctrlPr>
                          <a:rPr lang="es-MX" sz="2000" b="0" i="1" smtClean="0">
                            <a:latin typeface="Cambria Math" panose="02040503050406030204" pitchFamily="18" charset="0"/>
                            <a:ea typeface="Cambria Math"/>
                          </a:rPr>
                        </m:ctrlPr>
                      </m:fPr>
                      <m:num>
                        <m:r>
                          <a:rPr lang="es-MX" sz="2000" b="0" i="1" smtClean="0">
                            <a:latin typeface="Cambria Math"/>
                          </a:rPr>
                          <m:t>1.4</m:t>
                        </m:r>
                        <m:r>
                          <a:rPr lang="es-MX" sz="2000" b="0" i="1" smtClean="0">
                            <a:latin typeface="Cambria Math"/>
                            <a:ea typeface="Cambria Math"/>
                          </a:rPr>
                          <m:t>𝜔</m:t>
                        </m:r>
                        <m:r>
                          <a:rPr lang="es-MX" sz="2000" b="0" i="1" smtClean="0">
                            <a:latin typeface="Cambria Math"/>
                            <a:ea typeface="Cambria Math"/>
                          </a:rPr>
                          <m:t>𝑡</m:t>
                        </m:r>
                        <m:sSup>
                          <m:sSupPr>
                            <m:ctrlPr>
                              <a:rPr lang="es-MX" sz="2000" b="0" i="1" smtClean="0">
                                <a:latin typeface="Cambria Math" panose="02040503050406030204" pitchFamily="18" charset="0"/>
                                <a:ea typeface="Cambria Math"/>
                              </a:rPr>
                            </m:ctrlPr>
                          </m:sSupPr>
                          <m:e>
                            <m:r>
                              <a:rPr lang="es-MX" sz="2000" b="0" i="1" smtClean="0">
                                <a:latin typeface="Cambria Math"/>
                                <a:ea typeface="Cambria Math"/>
                              </a:rPr>
                              <m:t>𝐿</m:t>
                            </m:r>
                          </m:e>
                          <m:sup>
                            <m:r>
                              <a:rPr lang="es-MX" sz="2000" b="0" i="1" smtClean="0">
                                <a:latin typeface="Cambria Math"/>
                                <a:ea typeface="Cambria Math"/>
                              </a:rPr>
                              <m:t>2</m:t>
                            </m:r>
                          </m:sup>
                        </m:sSup>
                      </m:num>
                      <m:den>
                        <m:r>
                          <a:rPr lang="es-MX" sz="2000" b="0" i="1" smtClean="0">
                            <a:latin typeface="Cambria Math"/>
                            <a:ea typeface="Cambria Math"/>
                          </a:rPr>
                          <m:t>14.4</m:t>
                        </m:r>
                        <m:r>
                          <a:rPr lang="es-MX" sz="2000" b="0" i="1" smtClean="0">
                            <a:latin typeface="Cambria Math"/>
                            <a:ea typeface="Cambria Math"/>
                          </a:rPr>
                          <m:t>𝜎</m:t>
                        </m:r>
                        <m:r>
                          <a:rPr lang="es-MX" sz="2000" b="0" i="1" smtClean="0">
                            <a:latin typeface="Cambria Math"/>
                            <a:ea typeface="Cambria Math"/>
                          </a:rPr>
                          <m:t>𝑦</m:t>
                        </m:r>
                      </m:den>
                    </m:f>
                    <m:r>
                      <a:rPr lang="es-MX" sz="2000" b="0" i="1" smtClean="0">
                        <a:latin typeface="Cambria Math"/>
                        <a:ea typeface="Cambria Math"/>
                      </a:rPr>
                      <m:t>𝜎</m:t>
                    </m:r>
                    <m:r>
                      <a:rPr lang="es-MX" sz="2000" b="0" i="1" smtClean="0">
                        <a:latin typeface="Cambria Math"/>
                        <a:ea typeface="Cambria Math"/>
                      </a:rPr>
                      <m:t>=</m:t>
                    </m:r>
                    <m:f>
                      <m:fPr>
                        <m:ctrlPr>
                          <a:rPr lang="es-MX" sz="2000" b="0" i="1" smtClean="0">
                            <a:latin typeface="Cambria Math" panose="02040503050406030204" pitchFamily="18" charset="0"/>
                            <a:ea typeface="Cambria Math"/>
                          </a:rPr>
                        </m:ctrlPr>
                      </m:fPr>
                      <m:num>
                        <m:r>
                          <a:rPr lang="es-MX" sz="2000" b="0" i="1" smtClean="0">
                            <a:latin typeface="Cambria Math"/>
                            <a:ea typeface="Cambria Math"/>
                          </a:rPr>
                          <m:t>𝜔</m:t>
                        </m:r>
                        <m:r>
                          <a:rPr lang="es-MX" sz="2000" b="0" i="1" smtClean="0">
                            <a:latin typeface="Cambria Math"/>
                            <a:ea typeface="Cambria Math"/>
                          </a:rPr>
                          <m:t>𝑡</m:t>
                        </m:r>
                        <m:sSup>
                          <m:sSupPr>
                            <m:ctrlPr>
                              <a:rPr lang="es-MX" sz="2000" b="0" i="1" smtClean="0">
                                <a:latin typeface="Cambria Math" panose="02040503050406030204" pitchFamily="18" charset="0"/>
                                <a:ea typeface="Cambria Math"/>
                              </a:rPr>
                            </m:ctrlPr>
                          </m:sSupPr>
                          <m:e>
                            <m:r>
                              <a:rPr lang="es-MX" sz="2000" b="0" i="1" smtClean="0">
                                <a:latin typeface="Cambria Math"/>
                                <a:ea typeface="Cambria Math"/>
                              </a:rPr>
                              <m:t>𝐿</m:t>
                            </m:r>
                          </m:e>
                          <m:sup>
                            <m:r>
                              <a:rPr lang="es-MX" sz="2000" b="0" i="1" smtClean="0">
                                <a:latin typeface="Cambria Math"/>
                                <a:ea typeface="Cambria Math"/>
                              </a:rPr>
                              <m:t>2</m:t>
                            </m:r>
                          </m:sup>
                        </m:sSup>
                      </m:num>
                      <m:den>
                        <m:r>
                          <a:rPr lang="es-MX" sz="2000" b="0" i="1" smtClean="0">
                            <a:latin typeface="Cambria Math"/>
                            <a:ea typeface="Cambria Math"/>
                          </a:rPr>
                          <m:t>12.29</m:t>
                        </m:r>
                        <m:r>
                          <a:rPr lang="es-MX" sz="2000" b="0" i="1" smtClean="0">
                            <a:latin typeface="Cambria Math"/>
                            <a:ea typeface="Cambria Math"/>
                          </a:rPr>
                          <m:t>𝜎</m:t>
                        </m:r>
                        <m:r>
                          <a:rPr lang="es-MX" sz="2000" b="0" i="1" smtClean="0">
                            <a:latin typeface="Cambria Math"/>
                            <a:ea typeface="Cambria Math"/>
                          </a:rPr>
                          <m:t>𝑦</m:t>
                        </m:r>
                      </m:den>
                    </m:f>
                    <m:r>
                      <a:rPr lang="es-MX" sz="2000" b="0" i="1" smtClean="0">
                        <a:latin typeface="Cambria Math"/>
                        <a:ea typeface="Cambria Math"/>
                      </a:rPr>
                      <m:t>=1.12 </m:t>
                    </m:r>
                    <m:r>
                      <a:rPr lang="es-MX" sz="2000" b="0" i="1" smtClean="0">
                        <a:latin typeface="Cambria Math"/>
                        <a:ea typeface="Cambria Math"/>
                      </a:rPr>
                      <m:t>𝑆𝑛𝑒𝑐</m:t>
                    </m:r>
                  </m:oMath>
                </a14:m>
                <a:r>
                  <a:rPr lang="es-MX" sz="2000" dirty="0"/>
                  <a:t>  ∴</a:t>
                </a:r>
              </a:p>
              <a:p>
                <a:pPr marL="0" indent="0" algn="ctr">
                  <a:buNone/>
                </a:pPr>
                <a:endParaRPr lang="es-MX" sz="2000" dirty="0"/>
              </a:p>
              <a:p>
                <a:pPr marL="0" indent="0" algn="ctr">
                  <a:buNone/>
                </a:pPr>
                <a14:m>
                  <m:oMath xmlns:m="http://schemas.openxmlformats.org/officeDocument/2006/math">
                    <m:r>
                      <a:rPr lang="es-MX" sz="2000" b="0" i="1" smtClean="0">
                        <a:latin typeface="Cambria Math"/>
                      </a:rPr>
                      <m:t>𝑆𝑛𝑒𝑐</m:t>
                    </m:r>
                    <m:r>
                      <a:rPr lang="es-MX" sz="2000" b="0" i="1" smtClean="0">
                        <a:latin typeface="Cambria Math"/>
                      </a:rPr>
                      <m:t>=</m:t>
                    </m:r>
                    <m:f>
                      <m:fPr>
                        <m:ctrlPr>
                          <a:rPr lang="es-MX" sz="2000" b="0" i="1" smtClean="0">
                            <a:latin typeface="Cambria Math" panose="02040503050406030204" pitchFamily="18" charset="0"/>
                            <a:ea typeface="Cambria Math"/>
                          </a:rPr>
                        </m:ctrlPr>
                      </m:fPr>
                      <m:num>
                        <m:r>
                          <a:rPr lang="es-MX" sz="2000" b="0" i="1" smtClean="0">
                            <a:latin typeface="Cambria Math"/>
                            <a:ea typeface="Cambria Math"/>
                          </a:rPr>
                          <m:t>𝜔</m:t>
                        </m:r>
                        <m:r>
                          <a:rPr lang="es-MX" sz="2000" b="0" i="1" smtClean="0">
                            <a:latin typeface="Cambria Math"/>
                            <a:ea typeface="Cambria Math"/>
                          </a:rPr>
                          <m:t>𝑡</m:t>
                        </m:r>
                        <m:sSup>
                          <m:sSupPr>
                            <m:ctrlPr>
                              <a:rPr lang="es-MX" sz="2000" b="0" i="1" smtClean="0">
                                <a:latin typeface="Cambria Math" panose="02040503050406030204" pitchFamily="18" charset="0"/>
                                <a:ea typeface="Cambria Math"/>
                              </a:rPr>
                            </m:ctrlPr>
                          </m:sSupPr>
                          <m:e>
                            <m:r>
                              <a:rPr lang="es-MX" sz="2000" b="0" i="1" smtClean="0">
                                <a:latin typeface="Cambria Math"/>
                                <a:ea typeface="Cambria Math"/>
                              </a:rPr>
                              <m:t>𝐿</m:t>
                            </m:r>
                          </m:e>
                          <m:sup>
                            <m:r>
                              <a:rPr lang="es-MX" sz="2000" b="0" i="1" smtClean="0">
                                <a:latin typeface="Cambria Math"/>
                                <a:ea typeface="Cambria Math"/>
                              </a:rPr>
                              <m:t>2</m:t>
                            </m:r>
                          </m:sup>
                        </m:sSup>
                      </m:num>
                      <m:den>
                        <m:r>
                          <a:rPr lang="es-MX" sz="2000" b="0" i="1" smtClean="0">
                            <a:latin typeface="Cambria Math"/>
                            <a:ea typeface="Cambria Math"/>
                          </a:rPr>
                          <m:t>11.52</m:t>
                        </m:r>
                      </m:den>
                    </m:f>
                    <m:r>
                      <a:rPr lang="es-MX" sz="2000" b="0" i="1" smtClean="0">
                        <a:latin typeface="Cambria Math"/>
                        <a:ea typeface="Cambria Math"/>
                      </a:rPr>
                      <m:t>=0.63(</m:t>
                    </m:r>
                    <m:r>
                      <a:rPr lang="es-MX" sz="2000" b="0" i="1" smtClean="0">
                        <a:latin typeface="Cambria Math"/>
                        <a:ea typeface="Cambria Math"/>
                      </a:rPr>
                      <m:t>𝑆𝑛𝑒𝑐</m:t>
                    </m:r>
                    <m:r>
                      <a:rPr lang="es-MX" sz="2000" b="0" i="1" smtClean="0">
                        <a:latin typeface="Cambria Math"/>
                        <a:ea typeface="Cambria Math"/>
                      </a:rPr>
                      <m:t>)</m:t>
                    </m:r>
                  </m:oMath>
                </a14:m>
                <a:r>
                  <a:rPr lang="es-MX" sz="2000" dirty="0"/>
                  <a:t>₁</a:t>
                </a:r>
              </a:p>
            </p:txBody>
          </p:sp>
        </mc:Choice>
        <mc:Fallback xmlns="">
          <p:sp>
            <p:nvSpPr>
              <p:cNvPr id="11" name="2 Marcador de contenido"/>
              <p:cNvSpPr>
                <a:spLocks noGrp="1" noRot="1" noChangeAspect="1" noMove="1" noResize="1" noEditPoints="1" noAdjustHandles="1" noChangeArrowheads="1" noChangeShapeType="1" noTextEdit="1"/>
              </p:cNvSpPr>
              <p:nvPr>
                <p:ph idx="1"/>
              </p:nvPr>
            </p:nvSpPr>
            <p:spPr>
              <a:xfrm>
                <a:off x="483281" y="1838521"/>
                <a:ext cx="9345728" cy="4530725"/>
              </a:xfrm>
              <a:blipFill rotWithShape="0">
                <a:blip r:embed="rId7"/>
                <a:stretch>
                  <a:fillRect l="-457" t="-1346"/>
                </a:stretch>
              </a:blipFill>
            </p:spPr>
            <p:txBody>
              <a:bodyPr/>
              <a:lstStyle/>
              <a:p>
                <a:r>
                  <a:rPr lang="es-MX">
                    <a:noFill/>
                  </a:rPr>
                  <a:t> </a:t>
                </a:r>
              </a:p>
            </p:txBody>
          </p:sp>
        </mc:Fallback>
      </mc:AlternateContent>
    </p:spTree>
    <p:extLst>
      <p:ext uri="{BB962C8B-B14F-4D97-AF65-F5344CB8AC3E}">
        <p14:creationId xmlns:p14="http://schemas.microsoft.com/office/powerpoint/2010/main" val="1916561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CAPACIDAD POR MOMENTO, ZONA 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mc:AlternateContent xmlns:mc="http://schemas.openxmlformats.org/markup-compatibility/2006" xmlns:a14="http://schemas.microsoft.com/office/drawing/2010/main">
        <mc:Choice Requires="a14">
          <p:sp>
            <p:nvSpPr>
              <p:cNvPr id="8" name="Rectángulo 7"/>
              <p:cNvSpPr/>
              <p:nvPr/>
            </p:nvSpPr>
            <p:spPr>
              <a:xfrm>
                <a:off x="474561" y="1817312"/>
                <a:ext cx="9354448" cy="3061351"/>
              </a:xfrm>
              <a:prstGeom prst="rect">
                <a:avLst/>
              </a:prstGeom>
            </p:spPr>
            <p:txBody>
              <a:bodyPr wrap="square">
                <a:spAutoFit/>
              </a:bodyPr>
              <a:lstStyle/>
              <a:p>
                <a:pPr algn="just"/>
                <a:r>
                  <a:rPr lang="es-MX" sz="1900" dirty="0"/>
                  <a:t>Cuando ocurre un momento constante a lo largo de la longitud sin soporte lateral, o a medida que esta longitud en el patín de compresión de una viga o la distancia entre los puntos de arriostramiento de torsión aumentan más allá de </a:t>
                </a:r>
                <a14:m>
                  <m:oMath xmlns:m="http://schemas.openxmlformats.org/officeDocument/2006/math">
                    <m:sSub>
                      <m:sSubPr>
                        <m:ctrlPr>
                          <a:rPr lang="es-MX" sz="1900" i="1" dirty="0" smtClean="0">
                            <a:latin typeface="Cambria Math" panose="02040503050406030204" pitchFamily="18" charset="0"/>
                          </a:rPr>
                        </m:ctrlPr>
                      </m:sSubPr>
                      <m:e>
                        <m:r>
                          <a:rPr lang="es-MX" sz="1900" b="0" i="1" dirty="0" smtClean="0">
                            <a:latin typeface="Cambria Math" panose="02040503050406030204" pitchFamily="18" charset="0"/>
                          </a:rPr>
                          <m:t>𝐿</m:t>
                        </m:r>
                      </m:e>
                      <m:sub>
                        <m:r>
                          <a:rPr lang="es-MX" sz="1900" b="0" i="1" dirty="0" smtClean="0">
                            <a:latin typeface="Cambria Math" panose="02040503050406030204" pitchFamily="18" charset="0"/>
                          </a:rPr>
                          <m:t>𝑝</m:t>
                        </m:r>
                      </m:sub>
                    </m:sSub>
                  </m:oMath>
                </a14:m>
                <a:r>
                  <a:rPr lang="es-MX" sz="1900" dirty="0"/>
                  <a:t>, la capacidad por momento de la sección se reduce cada vez más. Por último, para una longitud sin soporte Lr, la sección se pandeará elásticamente tan pronto como se alcance el esfuerzo de ﬂuencia. Sin embargo, debido al proceso de laminación, se tiene en la sección un esfuerzo residual igual a </a:t>
                </a:r>
                <a14:m>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𝐹</m:t>
                        </m:r>
                      </m:e>
                      <m:sub>
                        <m:r>
                          <a:rPr lang="es-MX" sz="1900" b="0" i="1" smtClean="0">
                            <a:latin typeface="Cambria Math" panose="02040503050406030204" pitchFamily="18" charset="0"/>
                          </a:rPr>
                          <m:t>𝑟</m:t>
                        </m:r>
                      </m:sub>
                    </m:sSub>
                  </m:oMath>
                </a14:m>
                <a:r>
                  <a:rPr lang="es-MX" sz="1900" dirty="0"/>
                  <a:t>. En consecuencia, el esfuerzo por ﬂexión calculado elásticamente sólo puede alcanzar el valor Fy - Fr = 0.7Fy. La resistencia nominal de momento para las longitudes sin soporte lateral entre </a:t>
                </a:r>
                <a14:m>
                  <m:oMath xmlns:m="http://schemas.openxmlformats.org/officeDocument/2006/math">
                    <m:sSub>
                      <m:sSubPr>
                        <m:ctrlPr>
                          <a:rPr lang="es-MX" sz="1900" i="1" dirty="0">
                            <a:latin typeface="Cambria Math" panose="02040503050406030204" pitchFamily="18" charset="0"/>
                          </a:rPr>
                        </m:ctrlPr>
                      </m:sSubPr>
                      <m:e>
                        <m:r>
                          <a:rPr lang="es-MX" sz="1900" i="1" dirty="0">
                            <a:latin typeface="Cambria Math" panose="02040503050406030204" pitchFamily="18" charset="0"/>
                          </a:rPr>
                          <m:t>𝐿</m:t>
                        </m:r>
                      </m:e>
                      <m:sub>
                        <m:r>
                          <a:rPr lang="es-MX" sz="1900" i="1" dirty="0">
                            <a:latin typeface="Cambria Math" panose="02040503050406030204" pitchFamily="18" charset="0"/>
                          </a:rPr>
                          <m:t>𝑝</m:t>
                        </m:r>
                      </m:sub>
                    </m:sSub>
                  </m:oMath>
                </a14:m>
                <a:r>
                  <a:rPr lang="es-MX" sz="1900" dirty="0"/>
                  <a:t> y </a:t>
                </a:r>
                <a14:m>
                  <m:oMath xmlns:m="http://schemas.openxmlformats.org/officeDocument/2006/math">
                    <m:sSub>
                      <m:sSubPr>
                        <m:ctrlPr>
                          <a:rPr lang="es-MX" sz="1900" i="1" dirty="0">
                            <a:latin typeface="Cambria Math" panose="02040503050406030204" pitchFamily="18" charset="0"/>
                          </a:rPr>
                        </m:ctrlPr>
                      </m:sSubPr>
                      <m:e>
                        <m:r>
                          <a:rPr lang="es-MX" sz="1900" i="1" dirty="0">
                            <a:latin typeface="Cambria Math" panose="02040503050406030204" pitchFamily="18" charset="0"/>
                          </a:rPr>
                          <m:t>𝐿</m:t>
                        </m:r>
                      </m:e>
                      <m:sub>
                        <m:r>
                          <a:rPr lang="es-MX" sz="1900" b="0" i="1" dirty="0" smtClean="0">
                            <a:latin typeface="Cambria Math" panose="02040503050406030204" pitchFamily="18" charset="0"/>
                          </a:rPr>
                          <m:t>𝑟</m:t>
                        </m:r>
                      </m:sub>
                    </m:sSub>
                  </m:oMath>
                </a14:m>
                <a:r>
                  <a:rPr lang="es-MX" sz="1900" dirty="0"/>
                  <a:t> se calcula con la siguiente ecuación:</a:t>
                </a:r>
              </a:p>
              <a:p>
                <a:pPr algn="just"/>
                <a:endParaRPr lang="es-MX" sz="1900" dirty="0"/>
              </a:p>
            </p:txBody>
          </p:sp>
        </mc:Choice>
        <mc:Fallback xmlns="">
          <p:sp>
            <p:nvSpPr>
              <p:cNvPr id="8" name="Rectángulo 7"/>
              <p:cNvSpPr>
                <a:spLocks noRot="1" noChangeAspect="1" noMove="1" noResize="1" noEditPoints="1" noAdjustHandles="1" noChangeArrowheads="1" noChangeShapeType="1" noTextEdit="1"/>
              </p:cNvSpPr>
              <p:nvPr/>
            </p:nvSpPr>
            <p:spPr>
              <a:xfrm>
                <a:off x="474561" y="1817312"/>
                <a:ext cx="9354448" cy="3061351"/>
              </a:xfrm>
              <a:prstGeom prst="rect">
                <a:avLst/>
              </a:prstGeom>
              <a:blipFill rotWithShape="0">
                <a:blip r:embed="rId7"/>
                <a:stretch>
                  <a:fillRect l="-652" t="-996" r="-587"/>
                </a:stretch>
              </a:blipFill>
            </p:spPr>
            <p:txBody>
              <a:bodyPr/>
              <a:lstStyle/>
              <a:p>
                <a:r>
                  <a:rPr lang="es-MX">
                    <a:noFill/>
                  </a:rPr>
                  <a:t> </a:t>
                </a:r>
              </a:p>
            </p:txBody>
          </p:sp>
        </mc:Fallback>
      </mc:AlternateContent>
      <p:pic>
        <p:nvPicPr>
          <p:cNvPr id="10" name="Imagen 9"/>
          <p:cNvPicPr>
            <a:picLocks noChangeAspect="1"/>
          </p:cNvPicPr>
          <p:nvPr/>
        </p:nvPicPr>
        <p:blipFill rotWithShape="1">
          <a:blip r:embed="rId8"/>
          <a:srcRect l="56481" t="31928" r="2026" b="59364"/>
          <a:stretch/>
        </p:blipFill>
        <p:spPr>
          <a:xfrm>
            <a:off x="1849409" y="4762596"/>
            <a:ext cx="7163212" cy="852012"/>
          </a:xfrm>
          <a:prstGeom prst="rect">
            <a:avLst/>
          </a:prstGeom>
        </p:spPr>
      </p:pic>
      <p:pic>
        <p:nvPicPr>
          <p:cNvPr id="20" name="Imagen 19"/>
          <p:cNvPicPr>
            <a:picLocks noChangeAspect="1"/>
          </p:cNvPicPr>
          <p:nvPr/>
        </p:nvPicPr>
        <p:blipFill rotWithShape="1">
          <a:blip r:embed="rId9"/>
          <a:srcRect l="61122" t="73690" r="10780" b="18197"/>
          <a:stretch/>
        </p:blipFill>
        <p:spPr>
          <a:xfrm>
            <a:off x="3503549" y="5646198"/>
            <a:ext cx="3854932" cy="625801"/>
          </a:xfrm>
          <a:prstGeom prst="rect">
            <a:avLst/>
          </a:prstGeom>
        </p:spPr>
      </p:pic>
    </p:spTree>
    <p:extLst>
      <p:ext uri="{BB962C8B-B14F-4D97-AF65-F5344CB8AC3E}">
        <p14:creationId xmlns:p14="http://schemas.microsoft.com/office/powerpoint/2010/main" val="35834367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ENDURECIMIENTO POR DEFORMACIÓN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5" name="1 Rectángulo"/>
          <p:cNvSpPr/>
          <p:nvPr/>
        </p:nvSpPr>
        <p:spPr>
          <a:xfrm>
            <a:off x="474561" y="1772044"/>
            <a:ext cx="9354448" cy="3054939"/>
          </a:xfrm>
          <a:prstGeom prst="rect">
            <a:avLst/>
          </a:prstGeom>
        </p:spPr>
        <p:txBody>
          <a:bodyPr wrap="square">
            <a:spAutoFit/>
          </a:bodyPr>
          <a:lstStyle/>
          <a:p>
            <a:pPr algn="just">
              <a:lnSpc>
                <a:spcPct val="150000"/>
              </a:lnSpc>
            </a:pPr>
            <a:r>
              <a:rPr lang="es-MX" sz="1900" b="0" dirty="0">
                <a:latin typeface="+mn-lt"/>
              </a:rPr>
              <a:t>El Endurecimiento por deformación o endurecimiento en frío es el endurecimiento de un material por una deformación plástica a nivel macroscópico que tiene el efecto de incrementar la densidad de dislocaciones del material. A medida que el material se satura con nuevas dislocaciones, se crea una resistencia a la formación de nuevas dislocaciones. Esta resistencia a la formación de dislocaciones se manifiesta a nivel macroscópico como una resistencia a la deformación plástica.</a:t>
            </a:r>
          </a:p>
          <a:p>
            <a:pPr>
              <a:lnSpc>
                <a:spcPct val="150000"/>
              </a:lnSpc>
            </a:pPr>
            <a:endParaRPr lang="es-MX"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85650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CONDICIONES DE COLAPSO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9" name="1 Rectángulo"/>
          <p:cNvSpPr/>
          <p:nvPr/>
        </p:nvSpPr>
        <p:spPr>
          <a:xfrm>
            <a:off x="476549" y="1862519"/>
            <a:ext cx="9352460" cy="2723823"/>
          </a:xfrm>
          <a:prstGeom prst="rect">
            <a:avLst/>
          </a:prstGeom>
        </p:spPr>
        <p:txBody>
          <a:bodyPr wrap="square">
            <a:spAutoFit/>
          </a:bodyPr>
          <a:lstStyle/>
          <a:p>
            <a:pPr algn="just"/>
            <a:r>
              <a:rPr lang="es-MX" sz="1900" b="0" dirty="0">
                <a:latin typeface="+mn-lt"/>
              </a:rPr>
              <a:t>1.- Condición de equilibrio. El conjunto de momentos flexionantes debe corresponder a un estado de equilibrio entre la estructura y las cargas que actúan sobre ella.</a:t>
            </a:r>
          </a:p>
          <a:p>
            <a:pPr algn="just"/>
            <a:endParaRPr lang="es-MX" sz="1900" b="0" dirty="0">
              <a:latin typeface="+mn-lt"/>
            </a:endParaRPr>
          </a:p>
          <a:p>
            <a:pPr algn="just"/>
            <a:r>
              <a:rPr lang="es-MX" sz="1900" b="0" dirty="0">
                <a:latin typeface="+mn-lt"/>
              </a:rPr>
              <a:t>2.- Condición de mecanismo. El momento flexionante debe ser igual al momento plástico resistente en un número de secciones transversales suficiente para que la estructura completa, o una parte de ella, se convierta en un mecanismo con articulaciones plásticas.</a:t>
            </a:r>
          </a:p>
          <a:p>
            <a:pPr algn="just"/>
            <a:endParaRPr lang="es-MX" sz="1900" b="0" dirty="0">
              <a:latin typeface="+mn-lt"/>
            </a:endParaRPr>
          </a:p>
          <a:p>
            <a:pPr algn="just"/>
            <a:r>
              <a:rPr lang="es-MX" sz="1900" b="0" dirty="0">
                <a:latin typeface="+mn-lt"/>
              </a:rPr>
              <a:t>3.-Condicion de plasticidad. El momento flexionante en una sección no puede ser nunca mayor que el momento plástico resistente de la estructura en esa sección.</a:t>
            </a:r>
          </a:p>
        </p:txBody>
      </p:sp>
    </p:spTree>
    <p:extLst>
      <p:ext uri="{BB962C8B-B14F-4D97-AF65-F5344CB8AC3E}">
        <p14:creationId xmlns:p14="http://schemas.microsoft.com/office/powerpoint/2010/main" val="36072424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TEOREMAS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2 Marcador de contenido"/>
          <p:cNvSpPr>
            <a:spLocks noGrp="1"/>
          </p:cNvSpPr>
          <p:nvPr>
            <p:ph idx="1"/>
          </p:nvPr>
        </p:nvSpPr>
        <p:spPr>
          <a:xfrm>
            <a:off x="474561" y="1817312"/>
            <a:ext cx="9354448" cy="4968552"/>
          </a:xfrm>
        </p:spPr>
        <p:txBody>
          <a:bodyPr/>
          <a:lstStyle/>
          <a:p>
            <a:pPr algn="just"/>
            <a:r>
              <a:rPr lang="es-MX" sz="1900" b="1" dirty="0"/>
              <a:t>Teorema del límite inferior</a:t>
            </a:r>
            <a:r>
              <a:rPr lang="es-MX" sz="1900" dirty="0"/>
              <a:t>:</a:t>
            </a:r>
          </a:p>
          <a:p>
            <a:pPr marL="0" indent="0" algn="just">
              <a:buNone/>
            </a:pPr>
            <a:r>
              <a:rPr lang="es-MX" sz="1900" dirty="0"/>
              <a:t>“La carga correspondiente a un diagrama de momentos que satisface la condición de equilibrio, trazado dándoles valores arbitrarios a las incógnitas hiperestáticas, es menor que la de colapso de la estructura, o igual a ella, siempre que el momento Flexionante no sea mayor que el momento plástico.”  </a:t>
            </a:r>
          </a:p>
          <a:p>
            <a:pPr algn="just"/>
            <a:r>
              <a:rPr lang="es-MX" sz="1900" b="1" dirty="0"/>
              <a:t>Teorema de límite superior</a:t>
            </a:r>
            <a:r>
              <a:rPr lang="es-MX" sz="1900" dirty="0"/>
              <a:t>:</a:t>
            </a:r>
          </a:p>
          <a:p>
            <a:pPr marL="0" indent="0" algn="just">
              <a:buNone/>
            </a:pPr>
            <a:r>
              <a:rPr lang="es-MX" sz="1900" dirty="0"/>
              <a:t>“La carga correspondiente a un mecanismo supuesto es mayor que la de colapso de la estructura o igual a ella.”</a:t>
            </a:r>
          </a:p>
          <a:p>
            <a:pPr algn="just"/>
            <a:r>
              <a:rPr lang="es-MX" sz="1900" b="1" dirty="0"/>
              <a:t>Teorema de Unicidad</a:t>
            </a:r>
            <a:r>
              <a:rPr lang="es-MX" sz="1900" dirty="0"/>
              <a:t>:</a:t>
            </a:r>
          </a:p>
          <a:p>
            <a:pPr marL="0" indent="0" algn="just">
              <a:buNone/>
            </a:pPr>
            <a:r>
              <a:rPr lang="es-MX" sz="1900" dirty="0"/>
              <a:t>“Si para una estructura dada, sometida a un sistema de cargas de características y magnitudes conocidas, puede encontrarse cuando menos un diagrama de momentos que satisfaga simultáneamente las condiciones de equilibrio, mecanismo y plasticidad, las cargas consideradas son, necesariamente, las de colapso.”</a:t>
            </a:r>
          </a:p>
          <a:p>
            <a:pPr algn="just"/>
            <a:endParaRPr lang="es-MX" sz="1800" dirty="0"/>
          </a:p>
          <a:p>
            <a:pPr algn="just"/>
            <a:endParaRPr lang="es-MX" sz="1800" dirty="0"/>
          </a:p>
        </p:txBody>
      </p:sp>
    </p:spTree>
    <p:extLst>
      <p:ext uri="{BB962C8B-B14F-4D97-AF65-F5344CB8AC3E}">
        <p14:creationId xmlns:p14="http://schemas.microsoft.com/office/powerpoint/2010/main" val="36980722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USO DE LA TEORÍA PLÁSTICA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2 Marcador de contenido"/>
          <p:cNvSpPr>
            <a:spLocks noGrp="1"/>
          </p:cNvSpPr>
          <p:nvPr>
            <p:ph idx="1"/>
          </p:nvPr>
        </p:nvSpPr>
        <p:spPr>
          <a:xfrm>
            <a:off x="474561" y="1817312"/>
            <a:ext cx="9354448" cy="2592288"/>
          </a:xfrm>
        </p:spPr>
        <p:txBody>
          <a:bodyPr>
            <a:normAutofit/>
          </a:bodyPr>
          <a:lstStyle/>
          <a:p>
            <a:pPr marL="0" indent="0" algn="just">
              <a:lnSpc>
                <a:spcPct val="150000"/>
              </a:lnSpc>
              <a:buNone/>
            </a:pPr>
            <a:r>
              <a:rPr lang="es-MX" sz="1900" dirty="0"/>
              <a:t>Cuando cumpla con los requisitos requeridos las estructuras pueden utilizarse los métodos de análisis y diseño plástico, pues tienen buena precisión para determinar el factor de carga real, contra el colapso.</a:t>
            </a:r>
          </a:p>
        </p:txBody>
      </p:sp>
    </p:spTree>
    <p:extLst>
      <p:ext uri="{BB962C8B-B14F-4D97-AF65-F5344CB8AC3E}">
        <p14:creationId xmlns:p14="http://schemas.microsoft.com/office/powerpoint/2010/main" val="122212690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2 Marcador de contenido"/>
          <p:cNvSpPr>
            <a:spLocks noGrp="1"/>
          </p:cNvSpPr>
          <p:nvPr>
            <p:ph idx="1"/>
          </p:nvPr>
        </p:nvSpPr>
        <p:spPr>
          <a:xfrm>
            <a:off x="483281" y="1859731"/>
            <a:ext cx="9345728" cy="4530725"/>
          </a:xfrm>
        </p:spPr>
        <p:txBody>
          <a:bodyPr/>
          <a:lstStyle/>
          <a:p>
            <a:pPr marL="0" indent="0" algn="just">
              <a:lnSpc>
                <a:spcPct val="150000"/>
              </a:lnSpc>
              <a:buNone/>
            </a:pPr>
            <a:r>
              <a:rPr lang="es-MX" sz="1900" dirty="0"/>
              <a:t>La flexión se presenta, casi siempre, acompañada por fuerzas cortantes, por lo que debe estudiarse su influencia en el comportamiento de las vigas.</a:t>
            </a:r>
          </a:p>
          <a:p>
            <a:pPr>
              <a:lnSpc>
                <a:spcPct val="150000"/>
              </a:lnSpc>
            </a:pPr>
            <a:endParaRPr lang="es-MX" sz="2000" dirty="0"/>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3629" y="3011745"/>
            <a:ext cx="4442669" cy="3027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00574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2 Marcador de contenido"/>
          <p:cNvSpPr>
            <a:spLocks noGrp="1"/>
          </p:cNvSpPr>
          <p:nvPr>
            <p:ph idx="1"/>
          </p:nvPr>
        </p:nvSpPr>
        <p:spPr>
          <a:xfrm>
            <a:off x="480925" y="1893341"/>
            <a:ext cx="9348084" cy="1052470"/>
          </a:xfrm>
        </p:spPr>
        <p:txBody>
          <a:bodyPr>
            <a:normAutofit/>
          </a:bodyPr>
          <a:lstStyle/>
          <a:p>
            <a:pPr marL="0" indent="0" algn="ctr">
              <a:buNone/>
            </a:pPr>
            <a:r>
              <a:rPr lang="es-MX" sz="1900" dirty="0"/>
              <a:t>En la cara izquierda del segmento (sección I) actúan un momento flexionante M y una fuerza cortante T,  y en la derecha (sección II) un momento M + </a:t>
            </a:r>
            <a:r>
              <a:rPr lang="es-MX" sz="1900" dirty="0" err="1"/>
              <a:t>dM</a:t>
            </a:r>
            <a:r>
              <a:rPr lang="es-MX" sz="1900" dirty="0"/>
              <a:t> y la misma fuerza T.</a:t>
            </a:r>
          </a:p>
          <a:p>
            <a:pPr marL="0" indent="0">
              <a:buNone/>
            </a:pPr>
            <a:endParaRPr lang="es-MX" sz="1900" dirty="0"/>
          </a:p>
        </p:txBody>
      </p:sp>
      <p:pic>
        <p:nvPicPr>
          <p:cNvPr id="17" name="Picture 5"/>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18000" t="54554" r="30667" b="9013"/>
          <a:stretch>
            <a:fillRect/>
          </a:stretch>
        </p:blipFill>
        <p:spPr bwMode="auto">
          <a:xfrm>
            <a:off x="3573131" y="2963189"/>
            <a:ext cx="5616000" cy="1821405"/>
          </a:xfrm>
          <a:prstGeom prst="rect">
            <a:avLst/>
          </a:prstGeom>
          <a:ln>
            <a:noFill/>
          </a:ln>
          <a:effectLst>
            <a:outerShdw blurRad="190500" algn="tl" rotWithShape="0">
              <a:srgbClr val="000000">
                <a:alpha val="70000"/>
              </a:srgbClr>
            </a:outerShdw>
          </a:effectLst>
        </p:spPr>
      </p:pic>
      <p:pic>
        <p:nvPicPr>
          <p:cNvPr id="18" name="Picture 6"/>
          <p:cNvPicPr>
            <a:picLocks noChangeAspect="1" noChangeArrowheads="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rcRect l="25333" t="5706" r="47333" b="48482"/>
          <a:stretch/>
        </p:blipFill>
        <p:spPr bwMode="auto">
          <a:xfrm>
            <a:off x="980219" y="2941789"/>
            <a:ext cx="2474777" cy="1821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84982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15" name="Picture 4"/>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20667" t="10531" r="28667" b="5977"/>
          <a:stretch>
            <a:fillRect/>
          </a:stretch>
        </p:blipFill>
        <p:spPr bwMode="auto">
          <a:xfrm>
            <a:off x="5715000" y="2899108"/>
            <a:ext cx="3925560" cy="3315973"/>
          </a:xfrm>
          <a:prstGeom prst="rect">
            <a:avLst/>
          </a:prstGeom>
          <a:ln>
            <a:noFill/>
          </a:ln>
          <a:effectLst>
            <a:outerShdw blurRad="190500" algn="tl" rotWithShape="0">
              <a:srgbClr val="000000">
                <a:alpha val="70000"/>
              </a:srgbClr>
            </a:outerShdw>
          </a:effectLst>
        </p:spPr>
      </p:pic>
      <p:sp>
        <p:nvSpPr>
          <p:cNvPr id="19" name="2 Marcador de contenido"/>
          <p:cNvSpPr>
            <a:spLocks noGrp="1"/>
          </p:cNvSpPr>
          <p:nvPr>
            <p:ph idx="4294967295"/>
          </p:nvPr>
        </p:nvSpPr>
        <p:spPr>
          <a:xfrm>
            <a:off x="493515" y="1817312"/>
            <a:ext cx="9335493" cy="1303874"/>
          </a:xfrm>
        </p:spPr>
        <p:txBody>
          <a:bodyPr/>
          <a:lstStyle/>
          <a:p>
            <a:pPr marL="0" indent="0" algn="just">
              <a:buNone/>
            </a:pPr>
            <a:r>
              <a:rPr lang="es-MX" sz="1900" dirty="0"/>
              <a:t>Estudiando el equilibrio de la viga achurada en la fig. C y dibujada, aislada del resto, en  la figura D, se advierte que en su cara inferior debe haber una fuerza V, paralela al eje z. la fuerza cortante en V proviene de la acción del resto de la viga sobre la porción de estudio.</a:t>
            </a:r>
          </a:p>
          <a:p>
            <a:endParaRPr lang="es-MX" sz="1900" dirty="0"/>
          </a:p>
        </p:txBody>
      </p:sp>
      <p:pic>
        <p:nvPicPr>
          <p:cNvPr id="20" name="Picture 2"/>
          <p:cNvPicPr>
            <a:picLocks noChangeAspect="1" noChangeArrowheads="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rcRect l="26000" t="21157" r="32666" b="28748"/>
          <a:stretch>
            <a:fillRect/>
          </a:stretch>
        </p:blipFill>
        <p:spPr bwMode="auto">
          <a:xfrm>
            <a:off x="645914" y="3193193"/>
            <a:ext cx="4077732" cy="27401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428559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2 Marcador de contenido"/>
              <p:cNvSpPr>
                <a:spLocks noGrp="1"/>
              </p:cNvSpPr>
              <p:nvPr>
                <p:ph idx="4294967295"/>
              </p:nvPr>
            </p:nvSpPr>
            <p:spPr>
              <a:xfrm>
                <a:off x="474561" y="1817312"/>
                <a:ext cx="9354448" cy="4961407"/>
              </a:xfrm>
            </p:spPr>
            <p:txBody>
              <a:bodyPr/>
              <a:lstStyle/>
              <a:p>
                <a:pPr marL="0" indent="0" algn="just">
                  <a:buNone/>
                </a:pPr>
                <a:r>
                  <a:rPr lang="es-MX" sz="1900" dirty="0"/>
                  <a:t>Suponiendo que los esfuerzos tangenciales </a:t>
                </a:r>
                <a:r>
                  <a:rPr lang="es-MX" sz="1900" dirty="0" err="1"/>
                  <a:t>Tyz</a:t>
                </a:r>
                <a:r>
                  <a:rPr lang="es-MX" sz="1900" dirty="0"/>
                  <a:t> están distribuidos uniformemente en la cara inferior del segmento:</a:t>
                </a:r>
              </a:p>
              <a:p>
                <a:pPr marL="0" indent="0" algn="just">
                  <a:buNone/>
                </a:pPr>
                <a:endParaRPr lang="es-MX" sz="1900" dirty="0"/>
              </a:p>
              <a:p>
                <a:pPr marL="0" indent="0" algn="just">
                  <a:buNone/>
                </a:pPr>
                <a14:m>
                  <m:oMathPara xmlns:m="http://schemas.openxmlformats.org/officeDocument/2006/math">
                    <m:oMathParaPr>
                      <m:jc m:val="centerGroup"/>
                    </m:oMathParaPr>
                    <m:oMath xmlns:m="http://schemas.openxmlformats.org/officeDocument/2006/math">
                      <m:r>
                        <a:rPr lang="es-MX" sz="1900" b="0" i="1" smtClean="0">
                          <a:latin typeface="Cambria Math"/>
                        </a:rPr>
                        <m:t>𝑉</m:t>
                      </m:r>
                      <m:r>
                        <a:rPr lang="es-MX" sz="1900" b="0" i="1" smtClean="0">
                          <a:latin typeface="Cambria Math"/>
                        </a:rPr>
                        <m:t>=</m:t>
                      </m:r>
                      <m:sSub>
                        <m:sSubPr>
                          <m:ctrlPr>
                            <a:rPr lang="es-MX" sz="1900" b="0" i="1" smtClean="0">
                              <a:latin typeface="Cambria Math" panose="02040503050406030204" pitchFamily="18" charset="0"/>
                            </a:rPr>
                          </m:ctrlPr>
                        </m:sSubPr>
                        <m:e>
                          <m:r>
                            <a:rPr lang="es-MX" sz="1900" b="0" i="1" smtClean="0">
                              <a:latin typeface="Cambria Math"/>
                              <a:ea typeface="Cambria Math"/>
                            </a:rPr>
                            <m:t>𝜏</m:t>
                          </m:r>
                        </m:e>
                        <m:sub>
                          <m:r>
                            <a:rPr lang="es-MX" sz="1900" b="0" i="1" smtClean="0">
                              <a:latin typeface="Cambria Math"/>
                            </a:rPr>
                            <m:t>𝑦𝑧</m:t>
                          </m:r>
                        </m:sub>
                      </m:sSub>
                      <m:r>
                        <a:rPr lang="es-MX" sz="1900" b="0" i="1" smtClean="0">
                          <a:latin typeface="Cambria Math"/>
                          <a:ea typeface="Cambria Math"/>
                        </a:rPr>
                        <m:t>𝑑𝑧</m:t>
                      </m:r>
                      <m:r>
                        <a:rPr lang="es-MX" sz="1900" b="0" i="1" smtClean="0">
                          <a:latin typeface="Cambria Math"/>
                          <a:ea typeface="Cambria Math"/>
                        </a:rPr>
                        <m:t>= </m:t>
                      </m:r>
                      <m:f>
                        <m:fPr>
                          <m:ctrlPr>
                            <a:rPr lang="es-MX" sz="1900" b="0" i="1" smtClean="0">
                              <a:latin typeface="Cambria Math" panose="02040503050406030204" pitchFamily="18" charset="0"/>
                              <a:ea typeface="Cambria Math"/>
                            </a:rPr>
                          </m:ctrlPr>
                        </m:fPr>
                        <m:num>
                          <m:r>
                            <a:rPr lang="es-MX" sz="1900" i="1">
                              <a:latin typeface="Cambria Math"/>
                              <a:ea typeface="Cambria Math"/>
                            </a:rPr>
                            <m:t>𝜏</m:t>
                          </m:r>
                          <m:r>
                            <a:rPr lang="es-MX" sz="1900" i="1">
                              <a:latin typeface="Cambria Math"/>
                              <a:ea typeface="Cambria Math"/>
                            </a:rPr>
                            <m:t>𝑑𝑧</m:t>
                          </m:r>
                          <m:r>
                            <a:rPr lang="es-MX" sz="1900" b="0" i="1" smtClean="0">
                              <a:latin typeface="Cambria Math" panose="02040503050406030204" pitchFamily="18" charset="0"/>
                              <a:ea typeface="Cambria Math"/>
                            </a:rPr>
                            <m:t> </m:t>
                          </m:r>
                          <m:sSup>
                            <m:sSupPr>
                              <m:ctrlPr>
                                <a:rPr lang="es-MX" sz="1900" b="0" i="1" smtClean="0">
                                  <a:latin typeface="Cambria Math" panose="02040503050406030204" pitchFamily="18" charset="0"/>
                                  <a:ea typeface="Cambria Math"/>
                                </a:rPr>
                              </m:ctrlPr>
                            </m:sSupPr>
                            <m:e>
                              <m:r>
                                <a:rPr lang="es-MX" sz="1900" b="0" i="1" smtClean="0">
                                  <a:latin typeface="Cambria Math" panose="02040503050406030204" pitchFamily="18" charset="0"/>
                                  <a:ea typeface="Cambria Math"/>
                                </a:rPr>
                                <m:t>𝑄</m:t>
                              </m:r>
                            </m:e>
                            <m:sup>
                              <m:r>
                                <a:rPr lang="es-MX" sz="1900" b="0" i="1" smtClean="0">
                                  <a:latin typeface="Cambria Math" panose="02040503050406030204" pitchFamily="18" charset="0"/>
                                  <a:ea typeface="Cambria Math"/>
                                </a:rPr>
                                <m:t>𝑦𝑚𝑎𝑥</m:t>
                              </m:r>
                            </m:sup>
                          </m:sSup>
                        </m:num>
                        <m:den>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𝐼</m:t>
                              </m:r>
                            </m:e>
                            <m:sub>
                              <m:r>
                                <a:rPr lang="es-MX" sz="1900" b="0" i="1" smtClean="0">
                                  <a:latin typeface="Cambria Math"/>
                                  <a:ea typeface="Cambria Math"/>
                                </a:rPr>
                                <m:t>𝑥</m:t>
                              </m:r>
                            </m:sub>
                          </m:sSub>
                        </m:den>
                      </m:f>
                    </m:oMath>
                  </m:oMathPara>
                </a14:m>
                <a:endParaRPr lang="es-MX" sz="1900" dirty="0"/>
              </a:p>
              <a:p>
                <a:pPr marL="0" indent="0" algn="just">
                  <a:buNone/>
                </a:pPr>
                <a:r>
                  <a:rPr lang="es-MX" sz="1900" dirty="0"/>
                  <a:t>F1 y F2 se obtienen sumando las fuerzas normales diferenciales  f1dA y f1dA que actúan en las dos caras verticales .</a:t>
                </a:r>
              </a:p>
              <a:p>
                <a:pPr marL="0" indent="0" algn="just">
                  <a:buNone/>
                </a:pPr>
                <a14:m>
                  <m:oMathPara xmlns:m="http://schemas.openxmlformats.org/officeDocument/2006/math">
                    <m:oMathParaPr>
                      <m:jc m:val="centerGroup"/>
                    </m:oMathParaPr>
                    <m:oMath xmlns:m="http://schemas.openxmlformats.org/officeDocument/2006/math">
                      <m:r>
                        <a:rPr lang="es-MX" sz="1900" b="0" i="1" smtClean="0">
                          <a:latin typeface="Cambria Math"/>
                        </a:rPr>
                        <m:t>𝑉</m:t>
                      </m:r>
                      <m:r>
                        <a:rPr lang="es-MX" sz="1900" b="0" i="1" smtClean="0">
                          <a:latin typeface="Cambria Math"/>
                        </a:rPr>
                        <m:t>+</m:t>
                      </m:r>
                      <m:nary>
                        <m:naryPr>
                          <m:ctrlPr>
                            <a:rPr lang="es-MX" sz="1900" i="1">
                              <a:latin typeface="Cambria Math" panose="02040503050406030204" pitchFamily="18" charset="0"/>
                            </a:rPr>
                          </m:ctrlPr>
                        </m:naryPr>
                        <m:sub>
                          <m:r>
                            <m:rPr>
                              <m:brk m:alnAt="23"/>
                            </m:rPr>
                            <a:rPr lang="es-MX" sz="1900" b="1" i="1">
                              <a:latin typeface="Cambria Math"/>
                            </a:rPr>
                            <m:t>𝒚</m:t>
                          </m:r>
                        </m:sub>
                        <m:sup>
                          <m:r>
                            <a:rPr lang="es-MX" sz="1900" b="1" i="1">
                              <a:latin typeface="Cambria Math"/>
                            </a:rPr>
                            <m:t>𝒚𝒎𝒂𝒙</m:t>
                          </m:r>
                        </m:sup>
                        <m:e>
                          <m:sSup>
                            <m:sSupPr>
                              <m:ctrlPr>
                                <a:rPr lang="es-MX" sz="1900" i="1">
                                  <a:latin typeface="Cambria Math" panose="02040503050406030204" pitchFamily="18" charset="0"/>
                                  <a:ea typeface="Cambria Math"/>
                                </a:rPr>
                              </m:ctrlPr>
                            </m:sSupPr>
                            <m:e>
                              <m:r>
                                <a:rPr lang="es-MX" sz="1900" i="1">
                                  <a:latin typeface="Cambria Math"/>
                                  <a:ea typeface="Cambria Math"/>
                                </a:rPr>
                                <m:t>𝝈</m:t>
                              </m:r>
                            </m:e>
                            <m:sup>
                              <m:r>
                                <a:rPr lang="es-MX" sz="1900" i="1">
                                  <a:latin typeface="Cambria Math"/>
                                  <a:ea typeface="Cambria Math"/>
                                </a:rPr>
                                <m:t>2</m:t>
                              </m:r>
                            </m:sup>
                          </m:sSup>
                          <m:r>
                            <a:rPr lang="es-MX" sz="1900" b="1" i="1">
                              <a:latin typeface="Cambria Math"/>
                              <a:ea typeface="Cambria Math"/>
                            </a:rPr>
                            <m:t>𝒅𝑨</m:t>
                          </m:r>
                        </m:e>
                      </m:nary>
                      <m:r>
                        <a:rPr lang="es-MX" sz="1900" b="1" i="1">
                          <a:latin typeface="Cambria Math"/>
                        </a:rPr>
                        <m:t>=</m:t>
                      </m:r>
                      <m:r>
                        <a:rPr lang="es-MX" sz="1900" b="1" i="1">
                          <a:latin typeface="Cambria Math"/>
                        </a:rPr>
                        <m:t>𝟎</m:t>
                      </m:r>
                    </m:oMath>
                  </m:oMathPara>
                </a14:m>
                <a:endParaRPr lang="es-MX" sz="1900" dirty="0"/>
              </a:p>
              <a:p>
                <a:pPr marL="0" indent="0" algn="just">
                  <a:buNone/>
                </a:pPr>
                <a:r>
                  <a:rPr lang="es-MX" sz="1900" dirty="0"/>
                  <a:t>Sustituyendo f1 y f2 por sus valores dados por la formula ordinaria de la flexión, y recordando que </a:t>
                </a:r>
                <a:r>
                  <a:rPr lang="es-MX" sz="1900" dirty="0" err="1"/>
                  <a:t>dM</a:t>
                </a:r>
                <a:r>
                  <a:rPr lang="es-MX" sz="1900" dirty="0"/>
                  <a:t>/</a:t>
                </a:r>
                <a:r>
                  <a:rPr lang="es-MX" sz="1900" dirty="0" err="1"/>
                  <a:t>dz</a:t>
                </a:r>
                <a:r>
                  <a:rPr lang="es-MX" sz="1900" dirty="0"/>
                  <a:t> = T, se obtiene:</a:t>
                </a:r>
              </a:p>
              <a:p>
                <a:pPr marL="0" indent="0" algn="just">
                  <a:buNone/>
                </a:pPr>
                <a:endParaRPr lang="es-MX" sz="1900" dirty="0"/>
              </a:p>
              <a:p>
                <a:pPr marL="0" indent="0" algn="just">
                  <a:buNone/>
                </a:pPr>
                <a14:m>
                  <m:oMathPara xmlns:m="http://schemas.openxmlformats.org/officeDocument/2006/math">
                    <m:oMathParaPr>
                      <m:jc m:val="centerGroup"/>
                    </m:oMathParaPr>
                    <m:oMath xmlns:m="http://schemas.openxmlformats.org/officeDocument/2006/math">
                      <m:r>
                        <a:rPr lang="es-MX" sz="1900" b="0" i="1" smtClean="0">
                          <a:latin typeface="Cambria Math" panose="02040503050406030204" pitchFamily="18" charset="0"/>
                          <a:ea typeface="Cambria Math"/>
                        </a:rPr>
                        <m:t>𝑉</m:t>
                      </m:r>
                      <m:r>
                        <a:rPr lang="es-MX" sz="1900" i="1">
                          <a:latin typeface="Cambria Math"/>
                          <a:ea typeface="Cambria Math"/>
                        </a:rPr>
                        <m:t>= </m:t>
                      </m:r>
                      <m:f>
                        <m:fPr>
                          <m:ctrlPr>
                            <a:rPr lang="es-MX" sz="1900" i="1">
                              <a:latin typeface="Cambria Math" panose="02040503050406030204" pitchFamily="18" charset="0"/>
                              <a:ea typeface="Cambria Math"/>
                            </a:rPr>
                          </m:ctrlPr>
                        </m:fPr>
                        <m:num>
                          <m:r>
                            <a:rPr lang="es-MX" sz="1900" i="1">
                              <a:latin typeface="Cambria Math"/>
                              <a:ea typeface="Cambria Math"/>
                            </a:rPr>
                            <m:t>𝜏</m:t>
                          </m:r>
                          <m:r>
                            <a:rPr lang="es-MX" sz="1900" i="1">
                              <a:latin typeface="Cambria Math"/>
                              <a:ea typeface="Cambria Math"/>
                            </a:rPr>
                            <m:t>𝑑𝑧</m:t>
                          </m:r>
                          <m:r>
                            <a:rPr lang="es-MX" sz="1900" i="1">
                              <a:latin typeface="Cambria Math" panose="02040503050406030204" pitchFamily="18" charset="0"/>
                              <a:ea typeface="Cambria Math"/>
                            </a:rPr>
                            <m:t> </m:t>
                          </m:r>
                          <m:sSup>
                            <m:sSupPr>
                              <m:ctrlPr>
                                <a:rPr lang="es-MX" sz="1900" i="1">
                                  <a:latin typeface="Cambria Math" panose="02040503050406030204" pitchFamily="18" charset="0"/>
                                  <a:ea typeface="Cambria Math"/>
                                </a:rPr>
                              </m:ctrlPr>
                            </m:sSupPr>
                            <m:e>
                              <m:r>
                                <a:rPr lang="es-MX" sz="1900" i="1">
                                  <a:latin typeface="Cambria Math" panose="02040503050406030204" pitchFamily="18" charset="0"/>
                                  <a:ea typeface="Cambria Math"/>
                                </a:rPr>
                                <m:t>𝑄</m:t>
                              </m:r>
                            </m:e>
                            <m:sup>
                              <m:r>
                                <a:rPr lang="es-MX" sz="1900" i="1">
                                  <a:latin typeface="Cambria Math" panose="02040503050406030204" pitchFamily="18" charset="0"/>
                                  <a:ea typeface="Cambria Math"/>
                                </a:rPr>
                                <m:t>𝑦𝑚𝑎𝑥</m:t>
                              </m:r>
                            </m:sup>
                          </m:sSup>
                        </m:num>
                        <m:den>
                          <m:sSub>
                            <m:sSubPr>
                              <m:ctrlPr>
                                <a:rPr lang="es-MX" sz="1900" i="1">
                                  <a:latin typeface="Cambria Math" panose="02040503050406030204" pitchFamily="18" charset="0"/>
                                  <a:ea typeface="Cambria Math"/>
                                </a:rPr>
                              </m:ctrlPr>
                            </m:sSubPr>
                            <m:e>
                              <m:r>
                                <a:rPr lang="es-MX" sz="1900" i="1">
                                  <a:latin typeface="Cambria Math"/>
                                  <a:ea typeface="Cambria Math"/>
                                </a:rPr>
                                <m:t>𝐼</m:t>
                              </m:r>
                            </m:e>
                            <m:sub>
                              <m:r>
                                <a:rPr lang="es-MX" sz="1900" i="1">
                                  <a:latin typeface="Cambria Math"/>
                                  <a:ea typeface="Cambria Math"/>
                                </a:rPr>
                                <m:t>𝑥</m:t>
                              </m:r>
                            </m:sub>
                          </m:sSub>
                        </m:den>
                      </m:f>
                    </m:oMath>
                  </m:oMathPara>
                </a14:m>
                <a:endParaRPr lang="es-MX" sz="1900" dirty="0"/>
              </a:p>
            </p:txBody>
          </p:sp>
        </mc:Choice>
        <mc:Fallback xmlns="">
          <p:sp>
            <p:nvSpPr>
              <p:cNvPr id="11" name="2 Marcador de contenido"/>
              <p:cNvSpPr>
                <a:spLocks noGrp="1" noRot="1" noChangeAspect="1" noMove="1" noResize="1" noEditPoints="1" noAdjustHandles="1" noChangeArrowheads="1" noChangeShapeType="1" noTextEdit="1"/>
              </p:cNvSpPr>
              <p:nvPr>
                <p:ph idx="4294967295"/>
              </p:nvPr>
            </p:nvSpPr>
            <p:spPr>
              <a:xfrm>
                <a:off x="474561" y="1817312"/>
                <a:ext cx="9354448" cy="4961407"/>
              </a:xfrm>
              <a:blipFill>
                <a:blip r:embed="rId4"/>
                <a:stretch>
                  <a:fillRect l="-652" t="-1229" r="-587"/>
                </a:stretch>
              </a:blipFill>
            </p:spPr>
            <p:txBody>
              <a:bodyPr/>
              <a:lstStyle/>
              <a:p>
                <a:r>
                  <a:rPr lang="es-MX">
                    <a:noFill/>
                  </a:rPr>
                  <a:t> </a:t>
                </a:r>
              </a:p>
            </p:txBody>
          </p:sp>
        </mc:Fallback>
      </mc:AlternateContent>
    </p:spTree>
    <p:extLst>
      <p:ext uri="{BB962C8B-B14F-4D97-AF65-F5344CB8AC3E}">
        <p14:creationId xmlns:p14="http://schemas.microsoft.com/office/powerpoint/2010/main" val="35995023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9" name="2 Rectángulo"/>
              <p:cNvSpPr/>
              <p:nvPr/>
            </p:nvSpPr>
            <p:spPr>
              <a:xfrm>
                <a:off x="474561" y="3090241"/>
                <a:ext cx="3528392" cy="2257221"/>
              </a:xfrm>
              <a:prstGeom prst="rect">
                <a:avLst/>
              </a:prstGeom>
            </p:spPr>
            <p:txBody>
              <a:bodyPr wrap="square">
                <a:spAutoFit/>
              </a:bodyPr>
              <a:lstStyle/>
              <a:p>
                <a:pPr lvl="0" algn="just" eaLnBrk="0" hangingPunct="0">
                  <a:spcBef>
                    <a:spcPct val="20000"/>
                  </a:spcBef>
                  <a:buClr>
                    <a:srgbClr val="FFFFCC"/>
                  </a:buClr>
                  <a:buSzPct val="60000"/>
                </a:pPr>
                <a:r>
                  <a:rPr lang="es-MX" sz="1900" b="0" kern="0" dirty="0">
                    <a:solidFill>
                      <a:schemeClr val="tx1"/>
                    </a:solidFill>
                  </a:rPr>
                  <a:t>T es la fuerza cortante que contiene el punto en que se desea calcular el esfuerzo </a:t>
                </a:r>
                <a:r>
                  <a:rPr lang="es-MX" sz="1900" b="0" kern="0" dirty="0" err="1">
                    <a:solidFill>
                      <a:schemeClr val="tx1"/>
                    </a:solidFill>
                  </a:rPr>
                  <a:t>Tyz</a:t>
                </a:r>
                <a:r>
                  <a:rPr lang="es-MX" sz="1900" b="0" kern="0" dirty="0">
                    <a:solidFill>
                      <a:schemeClr val="tx1"/>
                    </a:solidFill>
                  </a:rPr>
                  <a:t>:</a:t>
                </a:r>
              </a:p>
              <a:p>
                <a:pPr lvl="0" algn="just" eaLnBrk="0" hangingPunct="0">
                  <a:spcBef>
                    <a:spcPct val="20000"/>
                  </a:spcBef>
                  <a:buClr>
                    <a:srgbClr val="FFFFCC"/>
                  </a:buClr>
                  <a:buSzPct val="60000"/>
                </a:pPr>
                <a:endParaRPr lang="es-MX" sz="2400" b="0" kern="0" dirty="0">
                  <a:solidFill>
                    <a:schemeClr val="tx1"/>
                  </a:solidFill>
                  <a:effectLst>
                    <a:outerShdw blurRad="38100" dist="38100" dir="2700000" algn="tl">
                      <a:srgbClr val="000000">
                        <a:alpha val="43137"/>
                      </a:srgbClr>
                    </a:outerShdw>
                  </a:effectLst>
                </a:endParaRPr>
              </a:p>
              <a:p>
                <a:pPr lvl="0" algn="just" eaLnBrk="0" hangingPunct="0">
                  <a:spcBef>
                    <a:spcPct val="20000"/>
                  </a:spcBef>
                  <a:buClr>
                    <a:srgbClr val="FFFFCC"/>
                  </a:buClr>
                  <a:buSzPct val="60000"/>
                </a:pPr>
                <a14:m>
                  <m:oMathPara xmlns:m="http://schemas.openxmlformats.org/officeDocument/2006/math">
                    <m:oMathParaPr>
                      <m:jc m:val="centerGroup"/>
                    </m:oMathParaPr>
                    <m:oMath xmlns:m="http://schemas.openxmlformats.org/officeDocument/2006/math">
                      <m:sSup>
                        <m:sSupPr>
                          <m:ctrlPr>
                            <a:rPr lang="es-MX" sz="2400" b="0" i="1" smtClean="0">
                              <a:solidFill>
                                <a:schemeClr val="tx1"/>
                              </a:solidFill>
                              <a:latin typeface="Cambria Math" panose="02040503050406030204" pitchFamily="18" charset="0"/>
                            </a:rPr>
                          </m:ctrlPr>
                        </m:sSupPr>
                        <m:e>
                          <m:r>
                            <a:rPr lang="es-MX" sz="2400" b="0" i="1" smtClean="0">
                              <a:solidFill>
                                <a:schemeClr val="tx1"/>
                              </a:solidFill>
                              <a:latin typeface="Cambria Math" panose="02040503050406030204" pitchFamily="18" charset="0"/>
                            </a:rPr>
                            <m:t>𝑄</m:t>
                          </m:r>
                        </m:e>
                        <m:sup>
                          <m:r>
                            <a:rPr lang="es-MX" sz="2400" b="0" i="1" smtClean="0">
                              <a:solidFill>
                                <a:schemeClr val="tx1"/>
                              </a:solidFill>
                              <a:latin typeface="Cambria Math" panose="02040503050406030204" pitchFamily="18" charset="0"/>
                            </a:rPr>
                            <m:t>𝑦𝑚𝑎𝑥</m:t>
                          </m:r>
                        </m:sup>
                      </m:sSup>
                      <m:r>
                        <a:rPr lang="es-MX" sz="2400" b="0" i="1" smtClean="0">
                          <a:solidFill>
                            <a:schemeClr val="tx1"/>
                          </a:solidFill>
                          <a:latin typeface="Cambria Math"/>
                        </a:rPr>
                        <m:t>=</m:t>
                      </m:r>
                      <m:nary>
                        <m:naryPr>
                          <m:ctrlPr>
                            <a:rPr lang="es-MX" sz="2400" i="1">
                              <a:solidFill>
                                <a:schemeClr val="tx1"/>
                              </a:solidFill>
                              <a:latin typeface="Cambria Math" panose="02040503050406030204" pitchFamily="18" charset="0"/>
                            </a:rPr>
                          </m:ctrlPr>
                        </m:naryPr>
                        <m:sub>
                          <m:r>
                            <m:rPr>
                              <m:brk m:alnAt="23"/>
                            </m:rPr>
                            <a:rPr lang="es-MX" sz="2400" b="1" i="1">
                              <a:solidFill>
                                <a:schemeClr val="tx1"/>
                              </a:solidFill>
                              <a:latin typeface="Cambria Math"/>
                            </a:rPr>
                            <m:t>𝒚</m:t>
                          </m:r>
                        </m:sub>
                        <m:sup>
                          <m:r>
                            <a:rPr lang="es-MX" sz="2400" b="1" i="1">
                              <a:solidFill>
                                <a:schemeClr val="tx1"/>
                              </a:solidFill>
                              <a:latin typeface="Cambria Math"/>
                            </a:rPr>
                            <m:t>𝒚𝒎𝒂𝒙</m:t>
                          </m:r>
                        </m:sup>
                        <m:e>
                          <m:r>
                            <a:rPr lang="es-MX" sz="2400" b="1" i="1" smtClean="0">
                              <a:solidFill>
                                <a:schemeClr val="tx1"/>
                              </a:solidFill>
                              <a:latin typeface="Cambria Math"/>
                            </a:rPr>
                            <m:t>𝒚</m:t>
                          </m:r>
                          <m:r>
                            <a:rPr lang="es-MX" sz="2400" b="1" i="1" smtClean="0">
                              <a:solidFill>
                                <a:schemeClr val="tx1"/>
                              </a:solidFill>
                              <a:latin typeface="Cambria Math"/>
                            </a:rPr>
                            <m:t> </m:t>
                          </m:r>
                          <m:r>
                            <a:rPr lang="es-MX" sz="2400" b="1" i="1">
                              <a:solidFill>
                                <a:schemeClr val="tx1"/>
                              </a:solidFill>
                              <a:latin typeface="Cambria Math"/>
                              <a:ea typeface="Cambria Math"/>
                            </a:rPr>
                            <m:t>𝒅𝑨</m:t>
                          </m:r>
                        </m:e>
                      </m:nary>
                    </m:oMath>
                  </m:oMathPara>
                </a14:m>
                <a:endParaRPr lang="es-MX" sz="1900" b="0" kern="0" dirty="0">
                  <a:solidFill>
                    <a:srgbClr val="FFFFFF"/>
                  </a:solidFill>
                  <a:effectLst>
                    <a:outerShdw blurRad="38100" dist="38100" dir="2700000" algn="tl">
                      <a:srgbClr val="000000">
                        <a:alpha val="43137"/>
                      </a:srgbClr>
                    </a:outerShdw>
                  </a:effectLst>
                </a:endParaRPr>
              </a:p>
            </p:txBody>
          </p:sp>
        </mc:Choice>
        <mc:Fallback xmlns="">
          <p:sp>
            <p:nvSpPr>
              <p:cNvPr id="9" name="2 Rectángulo"/>
              <p:cNvSpPr>
                <a:spLocks noRot="1" noChangeAspect="1" noMove="1" noResize="1" noEditPoints="1" noAdjustHandles="1" noChangeArrowheads="1" noChangeShapeType="1" noTextEdit="1"/>
              </p:cNvSpPr>
              <p:nvPr/>
            </p:nvSpPr>
            <p:spPr>
              <a:xfrm>
                <a:off x="474561" y="3090241"/>
                <a:ext cx="3528392" cy="2257221"/>
              </a:xfrm>
              <a:prstGeom prst="rect">
                <a:avLst/>
              </a:prstGeom>
              <a:blipFill>
                <a:blip r:embed="rId4"/>
                <a:stretch>
                  <a:fillRect l="-1727" t="-1351" r="-1554"/>
                </a:stretch>
              </a:blipFill>
            </p:spPr>
            <p:txBody>
              <a:bodyPr/>
              <a:lstStyle/>
              <a:p>
                <a:r>
                  <a:rPr lang="es-MX">
                    <a:noFill/>
                  </a:rPr>
                  <a:t> </a:t>
                </a:r>
              </a:p>
            </p:txBody>
          </p:sp>
        </mc:Fallback>
      </mc:AlternateContent>
      <p:pic>
        <p:nvPicPr>
          <p:cNvPr id="10"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5356" t="3400" r="273" b="13860"/>
          <a:stretch/>
        </p:blipFill>
        <p:spPr bwMode="auto">
          <a:xfrm>
            <a:off x="5803992" y="2044772"/>
            <a:ext cx="3884803" cy="4063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4833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2 Marcador de contenido"/>
          <p:cNvSpPr>
            <a:spLocks noGrp="1"/>
          </p:cNvSpPr>
          <p:nvPr>
            <p:ph idx="4294967295"/>
          </p:nvPr>
        </p:nvSpPr>
        <p:spPr>
          <a:xfrm>
            <a:off x="474561" y="1859730"/>
            <a:ext cx="9354448" cy="4530725"/>
          </a:xfrm>
        </p:spPr>
        <p:txBody>
          <a:bodyPr/>
          <a:lstStyle/>
          <a:p>
            <a:pPr algn="just"/>
            <a:r>
              <a:rPr lang="es-MX" sz="1900" dirty="0">
                <a:cs typeface="Times New Roman" pitchFamily="18" charset="0"/>
              </a:rPr>
              <a:t>La magnitud y distribución de los esfuerzos tangenciales en las vigas de sección I o H pueden determinarse con el método empleado para secciones rectangulares, que esta basado en condiciones de equilibrio y en la suposición de que los esfuerzos están uniformemente distribuidos en las áreas definidas por planos de corte normales a los bordes de la sección.</a:t>
            </a:r>
          </a:p>
          <a:p>
            <a:pPr algn="just"/>
            <a:endParaRPr lang="es-MX" sz="1900" dirty="0">
              <a:cs typeface="Times New Roman" pitchFamily="18" charset="0"/>
            </a:endParaRPr>
          </a:p>
          <a:p>
            <a:pPr algn="just"/>
            <a:r>
              <a:rPr lang="es-MX" sz="1900" dirty="0"/>
              <a:t>La fuerza cortante T es resistida casi por completo por el alma, ya que los esfuerzos en los patines son de poca intensidad, pues en ellos el momento estático Q es pequeño y el ancho de la sección, b, grande, mientras que en el alma aumenta el momento estático y el ancho disminuye bruscamente a C.</a:t>
            </a:r>
          </a:p>
          <a:p>
            <a:pPr algn="just"/>
            <a:endParaRPr lang="es-MX" sz="2000" dirty="0">
              <a:cs typeface="Times New Roman" pitchFamily="18" charset="0"/>
            </a:endParaRPr>
          </a:p>
        </p:txBody>
      </p:sp>
    </p:spTree>
    <p:extLst>
      <p:ext uri="{BB962C8B-B14F-4D97-AF65-F5344CB8AC3E}">
        <p14:creationId xmlns:p14="http://schemas.microsoft.com/office/powerpoint/2010/main" val="2825666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1323439"/>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MÉTODO DE FACTORES DE CARGA Y RESISTENCIA </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369594854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9" name="10 Rectángulo"/>
              <p:cNvSpPr/>
              <p:nvPr/>
            </p:nvSpPr>
            <p:spPr>
              <a:xfrm>
                <a:off x="475354" y="2734695"/>
                <a:ext cx="4745139" cy="2738378"/>
              </a:xfrm>
              <a:prstGeom prst="rect">
                <a:avLst/>
              </a:prstGeom>
            </p:spPr>
            <p:txBody>
              <a:bodyPr wrap="square">
                <a:spAutoFit/>
              </a:bodyPr>
              <a:lstStyle/>
              <a:p>
                <a:pPr lvl="0" algn="just" fontAlgn="auto">
                  <a:spcBef>
                    <a:spcPts val="0"/>
                  </a:spcBef>
                  <a:spcAft>
                    <a:spcPts val="0"/>
                  </a:spcAft>
                </a:pPr>
                <a:r>
                  <a:rPr lang="es-MX" sz="1900" b="0" dirty="0">
                    <a:solidFill>
                      <a:schemeClr val="tx1"/>
                    </a:solidFill>
                    <a:effectLst/>
                  </a:rPr>
                  <a:t>Puede aceptarse , para fines prácticos, que el alma resiste toda la fuerza cortante, y que esta origina en ella esfuerzos uniformes:</a:t>
                </a:r>
              </a:p>
              <a:p>
                <a:pPr lvl="0" algn="ctr" fontAlgn="auto">
                  <a:spcBef>
                    <a:spcPts val="0"/>
                  </a:spcBef>
                  <a:spcAft>
                    <a:spcPts val="0"/>
                  </a:spcAft>
                </a:pPr>
                <a:endParaRPr lang="es-MX" sz="1900" dirty="0">
                  <a:solidFill>
                    <a:schemeClr val="tx1"/>
                  </a:solidFill>
                  <a:effectLst/>
                </a:endParaRPr>
              </a:p>
              <a:p>
                <a:pPr lvl="0"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MX" sz="1900" b="0" i="1" smtClean="0">
                              <a:solidFill>
                                <a:schemeClr val="tx1"/>
                              </a:solidFill>
                              <a:effectLst/>
                              <a:latin typeface="Cambria Math" panose="02040503050406030204" pitchFamily="18" charset="0"/>
                            </a:rPr>
                          </m:ctrlPr>
                        </m:sSubPr>
                        <m:e>
                          <m:d>
                            <m:dPr>
                              <m:ctrlPr>
                                <a:rPr lang="es-MX" sz="1900" b="0" i="1" smtClean="0">
                                  <a:solidFill>
                                    <a:schemeClr val="tx1"/>
                                  </a:solidFill>
                                  <a:effectLst/>
                                  <a:latin typeface="Cambria Math" panose="02040503050406030204" pitchFamily="18" charset="0"/>
                                </a:rPr>
                              </m:ctrlPr>
                            </m:dPr>
                            <m:e>
                              <m:sSub>
                                <m:sSubPr>
                                  <m:ctrlPr>
                                    <a:rPr lang="es-MX" sz="1900" b="0" i="1" smtClean="0">
                                      <a:solidFill>
                                        <a:schemeClr val="tx1"/>
                                      </a:solidFill>
                                      <a:effectLst/>
                                      <a:latin typeface="Cambria Math" panose="02040503050406030204" pitchFamily="18" charset="0"/>
                                    </a:rPr>
                                  </m:ctrlPr>
                                </m:sSubPr>
                                <m:e>
                                  <m:r>
                                    <a:rPr lang="es-MX" sz="1900" b="0" i="1" smtClean="0">
                                      <a:solidFill>
                                        <a:schemeClr val="tx1"/>
                                      </a:solidFill>
                                      <a:effectLst/>
                                      <a:latin typeface="Cambria Math"/>
                                      <a:ea typeface="Cambria Math"/>
                                    </a:rPr>
                                    <m:t>𝜏</m:t>
                                  </m:r>
                                </m:e>
                                <m:sub>
                                  <m:r>
                                    <a:rPr lang="es-MX" sz="1900" b="0" i="1" smtClean="0">
                                      <a:solidFill>
                                        <a:schemeClr val="tx1"/>
                                      </a:solidFill>
                                      <a:effectLst/>
                                      <a:latin typeface="Cambria Math"/>
                                    </a:rPr>
                                    <m:t>𝑦𝑧</m:t>
                                  </m:r>
                                </m:sub>
                              </m:sSub>
                            </m:e>
                          </m:d>
                        </m:e>
                        <m:sub>
                          <m:r>
                            <a:rPr lang="es-MX" sz="1900" b="0" i="1" smtClean="0">
                              <a:solidFill>
                                <a:schemeClr val="tx1"/>
                              </a:solidFill>
                              <a:effectLst/>
                              <a:latin typeface="Cambria Math"/>
                            </a:rPr>
                            <m:t>𝑎</m:t>
                          </m:r>
                        </m:sub>
                      </m:sSub>
                      <m:r>
                        <a:rPr lang="es-MX" sz="1900" b="0" i="1" smtClean="0">
                          <a:solidFill>
                            <a:schemeClr val="tx1"/>
                          </a:solidFill>
                          <a:effectLst/>
                          <a:latin typeface="Cambria Math"/>
                        </a:rPr>
                        <m:t>=</m:t>
                      </m:r>
                      <m:f>
                        <m:fPr>
                          <m:ctrlPr>
                            <a:rPr lang="es-MX" sz="1900" b="0" i="1" smtClean="0">
                              <a:solidFill>
                                <a:schemeClr val="tx1"/>
                              </a:solidFill>
                              <a:effectLst/>
                              <a:latin typeface="Cambria Math" panose="02040503050406030204" pitchFamily="18" charset="0"/>
                            </a:rPr>
                          </m:ctrlPr>
                        </m:fPr>
                        <m:num>
                          <m:r>
                            <a:rPr lang="es-MX" sz="1900" b="0" i="1" smtClean="0">
                              <a:solidFill>
                                <a:schemeClr val="tx1"/>
                              </a:solidFill>
                              <a:effectLst/>
                              <a:latin typeface="Cambria Math"/>
                            </a:rPr>
                            <m:t>𝑇</m:t>
                          </m:r>
                        </m:num>
                        <m:den>
                          <m:sSub>
                            <m:sSubPr>
                              <m:ctrlPr>
                                <a:rPr lang="es-MX" sz="1900" b="0" i="1" smtClean="0">
                                  <a:solidFill>
                                    <a:schemeClr val="tx1"/>
                                  </a:solidFill>
                                  <a:effectLst/>
                                  <a:latin typeface="Cambria Math" panose="02040503050406030204" pitchFamily="18" charset="0"/>
                                </a:rPr>
                              </m:ctrlPr>
                            </m:sSubPr>
                            <m:e>
                              <m:r>
                                <a:rPr lang="es-MX" sz="1900" b="0" i="1" smtClean="0">
                                  <a:solidFill>
                                    <a:schemeClr val="tx1"/>
                                  </a:solidFill>
                                  <a:effectLst/>
                                  <a:latin typeface="Cambria Math"/>
                                </a:rPr>
                                <m:t>𝐴</m:t>
                              </m:r>
                            </m:e>
                            <m:sub>
                              <m:r>
                                <a:rPr lang="es-MX" sz="1900" b="0" i="1" smtClean="0">
                                  <a:solidFill>
                                    <a:schemeClr val="tx1"/>
                                  </a:solidFill>
                                  <a:effectLst/>
                                  <a:latin typeface="Cambria Math"/>
                                </a:rPr>
                                <m:t>𝑎</m:t>
                              </m:r>
                            </m:sub>
                          </m:sSub>
                        </m:den>
                      </m:f>
                      <m:r>
                        <a:rPr lang="es-MX" sz="1900" b="0" i="1" smtClean="0">
                          <a:solidFill>
                            <a:schemeClr val="tx1"/>
                          </a:solidFill>
                          <a:effectLst/>
                          <a:latin typeface="Cambria Math"/>
                        </a:rPr>
                        <m:t>=</m:t>
                      </m:r>
                      <m:f>
                        <m:fPr>
                          <m:ctrlPr>
                            <a:rPr lang="es-MX" sz="1900" b="0" i="1" smtClean="0">
                              <a:solidFill>
                                <a:schemeClr val="tx1"/>
                              </a:solidFill>
                              <a:effectLst/>
                              <a:latin typeface="Cambria Math" panose="02040503050406030204" pitchFamily="18" charset="0"/>
                            </a:rPr>
                          </m:ctrlPr>
                        </m:fPr>
                        <m:num>
                          <m:r>
                            <a:rPr lang="es-MX" sz="1900" b="0" i="1" smtClean="0">
                              <a:solidFill>
                                <a:schemeClr val="tx1"/>
                              </a:solidFill>
                              <a:effectLst/>
                              <a:latin typeface="Cambria Math"/>
                            </a:rPr>
                            <m:t>𝑇</m:t>
                          </m:r>
                        </m:num>
                        <m:den>
                          <m:r>
                            <a:rPr lang="es-MX" sz="1900" b="0" i="1" smtClean="0">
                              <a:solidFill>
                                <a:schemeClr val="tx1"/>
                              </a:solidFill>
                              <a:effectLst/>
                              <a:latin typeface="Cambria Math"/>
                            </a:rPr>
                            <m:t>𝑐</m:t>
                          </m:r>
                          <m:r>
                            <a:rPr lang="es-MX" sz="1900" b="0" i="1" smtClean="0">
                              <a:solidFill>
                                <a:schemeClr val="tx1"/>
                              </a:solidFill>
                              <a:effectLst/>
                              <a:latin typeface="Cambria Math"/>
                            </a:rPr>
                            <m:t>(</m:t>
                          </m:r>
                          <m:r>
                            <a:rPr lang="es-MX" sz="1900" b="0" i="1" smtClean="0">
                              <a:solidFill>
                                <a:schemeClr val="tx1"/>
                              </a:solidFill>
                              <a:effectLst/>
                              <a:latin typeface="Cambria Math"/>
                            </a:rPr>
                            <m:t>𝑑</m:t>
                          </m:r>
                          <m:r>
                            <a:rPr lang="es-MX" sz="1900" b="0" i="1" smtClean="0">
                              <a:solidFill>
                                <a:schemeClr val="tx1"/>
                              </a:solidFill>
                              <a:effectLst/>
                              <a:latin typeface="Cambria Math"/>
                            </a:rPr>
                            <m:t>−2</m:t>
                          </m:r>
                          <m:r>
                            <a:rPr lang="es-MX" sz="1900" b="0" i="1" smtClean="0">
                              <a:solidFill>
                                <a:schemeClr val="tx1"/>
                              </a:solidFill>
                              <a:effectLst/>
                              <a:latin typeface="Cambria Math"/>
                            </a:rPr>
                            <m:t>𝑡</m:t>
                          </m:r>
                          <m:r>
                            <a:rPr lang="es-MX" sz="1900" b="0" i="1" smtClean="0">
                              <a:solidFill>
                                <a:schemeClr val="tx1"/>
                              </a:solidFill>
                              <a:effectLst/>
                              <a:latin typeface="Cambria Math"/>
                            </a:rPr>
                            <m:t>)</m:t>
                          </m:r>
                        </m:den>
                      </m:f>
                    </m:oMath>
                  </m:oMathPara>
                </a14:m>
                <a:endParaRPr lang="es-MX" sz="1900" b="0" dirty="0">
                  <a:solidFill>
                    <a:schemeClr val="tx1"/>
                  </a:solidFill>
                  <a:effectLst/>
                </a:endParaRPr>
              </a:p>
              <a:p>
                <a:pPr lvl="0" algn="ctr" fontAlgn="auto">
                  <a:spcBef>
                    <a:spcPts val="0"/>
                  </a:spcBef>
                  <a:spcAft>
                    <a:spcPts val="0"/>
                  </a:spcAft>
                </a:pPr>
                <a:endParaRPr lang="es-MX" sz="1900" b="0" dirty="0">
                  <a:solidFill>
                    <a:schemeClr val="tx1"/>
                  </a:solidFill>
                  <a:effectLst/>
                </a:endParaRPr>
              </a:p>
              <a:p>
                <a:pPr lvl="0" algn="just" fontAlgn="auto">
                  <a:spcBef>
                    <a:spcPts val="0"/>
                  </a:spcBef>
                  <a:spcAft>
                    <a:spcPts val="0"/>
                  </a:spcAft>
                </a:pPr>
                <a:r>
                  <a:rPr lang="es-MX" sz="1900" dirty="0">
                    <a:solidFill>
                      <a:schemeClr val="tx1"/>
                    </a:solidFill>
                    <a:effectLst/>
                  </a:rPr>
                  <a:t>En el diseño no se toman en cuenta los esfuerzos </a:t>
                </a:r>
                <a:r>
                  <a:rPr lang="es-MX" sz="1900" dirty="0" err="1">
                    <a:solidFill>
                      <a:schemeClr val="tx1"/>
                    </a:solidFill>
                    <a:effectLst/>
                  </a:rPr>
                  <a:t>Tyz</a:t>
                </a:r>
                <a:r>
                  <a:rPr lang="es-MX" sz="1900" dirty="0">
                    <a:solidFill>
                      <a:schemeClr val="tx1"/>
                    </a:solidFill>
                    <a:effectLst/>
                  </a:rPr>
                  <a:t> en los patines.</a:t>
                </a:r>
                <a:endParaRPr lang="es-MX" sz="1900" b="0" dirty="0">
                  <a:solidFill>
                    <a:schemeClr val="tx1"/>
                  </a:solidFill>
                  <a:effectLst/>
                </a:endParaRPr>
              </a:p>
            </p:txBody>
          </p:sp>
        </mc:Choice>
        <mc:Fallback xmlns="">
          <p:sp>
            <p:nvSpPr>
              <p:cNvPr id="9" name="10 Rectángulo"/>
              <p:cNvSpPr>
                <a:spLocks noRot="1" noChangeAspect="1" noMove="1" noResize="1" noEditPoints="1" noAdjustHandles="1" noChangeArrowheads="1" noChangeShapeType="1" noTextEdit="1"/>
              </p:cNvSpPr>
              <p:nvPr/>
            </p:nvSpPr>
            <p:spPr>
              <a:xfrm>
                <a:off x="475354" y="2734695"/>
                <a:ext cx="4745139" cy="2738378"/>
              </a:xfrm>
              <a:prstGeom prst="rect">
                <a:avLst/>
              </a:prstGeom>
              <a:blipFill>
                <a:blip r:embed="rId4"/>
                <a:stretch>
                  <a:fillRect l="-1285" t="-1114" r="-1157" b="-2895"/>
                </a:stretch>
              </a:blipFill>
            </p:spPr>
            <p:txBody>
              <a:bodyPr/>
              <a:lstStyle/>
              <a:p>
                <a:r>
                  <a:rPr lang="es-MX">
                    <a:noFill/>
                  </a:rPr>
                  <a:t> </a:t>
                </a:r>
              </a:p>
            </p:txBody>
          </p:sp>
        </mc:Fallback>
      </mc:AlternateContent>
      <p:pic>
        <p:nvPicPr>
          <p:cNvPr id="10"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952" t="3792" r="4507" b="4206"/>
          <a:stretch/>
        </p:blipFill>
        <p:spPr bwMode="auto">
          <a:xfrm>
            <a:off x="5534728" y="1959617"/>
            <a:ext cx="3950493" cy="43123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2831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1 Rectángulo"/>
              <p:cNvSpPr/>
              <p:nvPr/>
            </p:nvSpPr>
            <p:spPr>
              <a:xfrm>
                <a:off x="722210" y="1946562"/>
                <a:ext cx="4859439" cy="4314643"/>
              </a:xfrm>
              <a:prstGeom prst="rect">
                <a:avLst/>
              </a:prstGeom>
            </p:spPr>
            <p:txBody>
              <a:bodyPr wrap="square">
                <a:spAutoFit/>
              </a:bodyPr>
              <a:lstStyle/>
              <a:p>
                <a:pPr algn="just"/>
                <a:r>
                  <a:rPr lang="es-MX" sz="1900" b="0" dirty="0">
                    <a:effectLst/>
                  </a:rPr>
                  <a:t>Si se aísla una porción de uno de los patines comprendida entre su extremo libre, un plano paralelo al de simetría vertical de la viga, y dos normales a el, separadas una distancia </a:t>
                </a:r>
                <a:r>
                  <a:rPr lang="es-MX" sz="1900" b="0" dirty="0" err="1">
                    <a:effectLst/>
                  </a:rPr>
                  <a:t>dz</a:t>
                </a:r>
                <a:r>
                  <a:rPr lang="es-MX" sz="1900" b="0" dirty="0">
                    <a:effectLst/>
                  </a:rPr>
                  <a:t>, y se estudia su equilibrio, se encuentra que hay esfuerzos tangenciales </a:t>
                </a:r>
                <a:r>
                  <a:rPr lang="es-MX" sz="1900" b="0" dirty="0" err="1">
                    <a:effectLst/>
                  </a:rPr>
                  <a:t>Txz</a:t>
                </a:r>
                <a:r>
                  <a:rPr lang="es-MX" sz="1900" b="0" dirty="0">
                    <a:effectLst/>
                  </a:rPr>
                  <a:t> paralelos al eje longitudinal de la viga a lo largo del plano de corte y, por consiguiente, esfuerzos tangenciales horizontales, </a:t>
                </a:r>
                <a:r>
                  <a:rPr lang="es-MX" sz="1900" b="0" dirty="0" err="1">
                    <a:effectLst/>
                  </a:rPr>
                  <a:t>Tzx</a:t>
                </a:r>
                <a:r>
                  <a:rPr lang="es-MX" sz="1900" b="0" dirty="0">
                    <a:effectLst/>
                  </a:rPr>
                  <a:t>, en los patines que pueden calcularse con la ecuación:</a:t>
                </a:r>
              </a:p>
              <a:p>
                <a:pPr algn="just"/>
                <a:endParaRPr lang="es-MX" sz="1900" b="0" dirty="0">
                  <a:effectLst/>
                </a:endParaRPr>
              </a:p>
              <a:p>
                <a:pPr algn="just"/>
                <a14:m>
                  <m:oMathPara xmlns:m="http://schemas.openxmlformats.org/officeDocument/2006/math">
                    <m:oMathParaPr>
                      <m:jc m:val="centerGroup"/>
                    </m:oMathParaPr>
                    <m:oMath xmlns:m="http://schemas.openxmlformats.org/officeDocument/2006/math">
                      <m:sSub>
                        <m:sSubPr>
                          <m:ctrlPr>
                            <a:rPr lang="es-MX" sz="1900" b="0" i="1" smtClean="0">
                              <a:effectLst/>
                              <a:latin typeface="Cambria Math" panose="02040503050406030204" pitchFamily="18" charset="0"/>
                            </a:rPr>
                          </m:ctrlPr>
                        </m:sSubPr>
                        <m:e>
                          <m:r>
                            <a:rPr lang="es-MX" sz="1900" b="0" i="1" smtClean="0">
                              <a:effectLst/>
                              <a:latin typeface="Cambria Math"/>
                              <a:ea typeface="Cambria Math"/>
                            </a:rPr>
                            <m:t>𝜏</m:t>
                          </m:r>
                        </m:e>
                        <m:sub>
                          <m:r>
                            <a:rPr lang="es-MX" sz="1900" b="0" i="1" smtClean="0">
                              <a:effectLst/>
                              <a:latin typeface="Cambria Math"/>
                            </a:rPr>
                            <m:t>𝑦𝑧</m:t>
                          </m:r>
                        </m:sub>
                      </m:sSub>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𝑇</m:t>
                          </m:r>
                          <m:sSub>
                            <m:sSubPr>
                              <m:ctrlPr>
                                <a:rPr lang="es-MX" sz="1900" i="1">
                                  <a:effectLst/>
                                  <a:latin typeface="Cambria Math" panose="02040503050406030204" pitchFamily="18" charset="0"/>
                                  <a:ea typeface="Cambria Math"/>
                                </a:rPr>
                              </m:ctrlPr>
                            </m:sSubPr>
                            <m:e>
                              <m:sSubSup>
                                <m:sSubSupPr>
                                  <m:ctrlPr>
                                    <a:rPr lang="es-MX" sz="1900" i="1">
                                      <a:effectLst/>
                                      <a:latin typeface="Cambria Math" panose="02040503050406030204" pitchFamily="18" charset="0"/>
                                      <a:ea typeface="Cambria Math"/>
                                    </a:rPr>
                                  </m:ctrlPr>
                                </m:sSubSupPr>
                                <m:e>
                                  <m:r>
                                    <a:rPr lang="es-MX" sz="1900" i="1">
                                      <a:effectLst/>
                                      <a:latin typeface="Cambria Math"/>
                                      <a:ea typeface="Cambria Math"/>
                                    </a:rPr>
                                    <m:t> </m:t>
                                  </m:r>
                                  <m:r>
                                    <a:rPr lang="es-MX" sz="1900" i="1">
                                      <a:effectLst/>
                                      <a:latin typeface="Cambria Math"/>
                                      <a:ea typeface="Cambria Math"/>
                                    </a:rPr>
                                    <m:t>𝑄</m:t>
                                  </m:r>
                                </m:e>
                                <m:sub/>
                                <m:sup>
                                  <m:r>
                                    <a:rPr lang="es-MX" sz="1900" i="1">
                                      <a:effectLst/>
                                      <a:latin typeface="Cambria Math"/>
                                      <a:ea typeface="Cambria Math"/>
                                    </a:rPr>
                                    <m:t>𝑦𝑚𝑎𝑥</m:t>
                                  </m:r>
                                </m:sup>
                              </m:sSubSup>
                            </m:e>
                            <m:sub>
                              <m:r>
                                <a:rPr lang="es-MX" sz="1900" i="1">
                                  <a:effectLst/>
                                  <a:latin typeface="Cambria Math"/>
                                  <a:ea typeface="Cambria Math"/>
                                </a:rPr>
                                <m:t>𝑦</m:t>
                              </m:r>
                            </m:sub>
                          </m:sSub>
                        </m:num>
                        <m:den>
                          <m:sSub>
                            <m:sSubPr>
                              <m:ctrlPr>
                                <a:rPr lang="es-MX" sz="1900" b="0" i="1" smtClean="0">
                                  <a:effectLst/>
                                  <a:latin typeface="Cambria Math" panose="02040503050406030204" pitchFamily="18" charset="0"/>
                                </a:rPr>
                              </m:ctrlPr>
                            </m:sSubPr>
                            <m:e>
                              <m:r>
                                <a:rPr lang="es-MX" sz="1900" b="0" i="1" smtClean="0">
                                  <a:effectLst/>
                                  <a:latin typeface="Cambria Math"/>
                                </a:rPr>
                                <m:t>𝐼</m:t>
                              </m:r>
                            </m:e>
                            <m:sub>
                              <m:r>
                                <a:rPr lang="es-MX" sz="1900" b="0" i="1" smtClean="0">
                                  <a:effectLst/>
                                  <a:latin typeface="Cambria Math"/>
                                </a:rPr>
                                <m:t>𝑥</m:t>
                              </m:r>
                            </m:sub>
                          </m:sSub>
                          <m:r>
                            <a:rPr lang="es-MX" sz="1900" b="0" i="1" smtClean="0">
                              <a:effectLst/>
                              <a:latin typeface="Cambria Math"/>
                            </a:rPr>
                            <m:t>𝑏</m:t>
                          </m:r>
                        </m:den>
                      </m:f>
                    </m:oMath>
                  </m:oMathPara>
                </a14:m>
                <a:endParaRPr lang="es-MX" sz="1900" b="0" dirty="0">
                  <a:effectLst>
                    <a:outerShdw blurRad="38100" dist="38100" dir="2700000" algn="tl">
                      <a:srgbClr val="000000">
                        <a:alpha val="43137"/>
                      </a:srgbClr>
                    </a:outerShdw>
                  </a:effectLst>
                </a:endParaRPr>
              </a:p>
              <a:p>
                <a:pPr algn="just"/>
                <a:endParaRPr lang="es-MX" b="0" dirty="0">
                  <a:effectLst>
                    <a:outerShdw blurRad="38100" dist="38100" dir="2700000" algn="tl">
                      <a:srgbClr val="000000">
                        <a:alpha val="43137"/>
                      </a:srgbClr>
                    </a:outerShdw>
                  </a:effectLst>
                  <a:latin typeface="+mn-lt"/>
                </a:endParaRPr>
              </a:p>
            </p:txBody>
          </p:sp>
        </mc:Choice>
        <mc:Fallback xmlns="">
          <p:sp>
            <p:nvSpPr>
              <p:cNvPr id="11" name="1 Rectángulo"/>
              <p:cNvSpPr>
                <a:spLocks noRot="1" noChangeAspect="1" noMove="1" noResize="1" noEditPoints="1" noAdjustHandles="1" noChangeArrowheads="1" noChangeShapeType="1" noTextEdit="1"/>
              </p:cNvSpPr>
              <p:nvPr/>
            </p:nvSpPr>
            <p:spPr>
              <a:xfrm>
                <a:off x="722210" y="1946562"/>
                <a:ext cx="4859439" cy="4314643"/>
              </a:xfrm>
              <a:prstGeom prst="rect">
                <a:avLst/>
              </a:prstGeom>
              <a:blipFill rotWithShape="0">
                <a:blip r:embed="rId7"/>
                <a:stretch>
                  <a:fillRect l="-1128" t="-706" r="-1128"/>
                </a:stretch>
              </a:blipFill>
            </p:spPr>
            <p:txBody>
              <a:bodyPr/>
              <a:lstStyle/>
              <a:p>
                <a:r>
                  <a:rPr lang="es-MX">
                    <a:noFill/>
                  </a:rPr>
                  <a:t> </a:t>
                </a:r>
              </a:p>
            </p:txBody>
          </p:sp>
        </mc:Fallback>
      </mc:AlternateContent>
      <p:pic>
        <p:nvPicPr>
          <p:cNvPr id="15" name="Picture 2"/>
          <p:cNvPicPr>
            <a:picLocks noChangeAspect="1" noChangeArrowheads="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702" t="1997" r="511"/>
          <a:stretch/>
        </p:blipFill>
        <p:spPr bwMode="auto">
          <a:xfrm>
            <a:off x="5795695" y="2086179"/>
            <a:ext cx="3862565" cy="40354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4985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2 Marcador de contenido"/>
          <p:cNvSpPr>
            <a:spLocks noGrp="1"/>
          </p:cNvSpPr>
          <p:nvPr>
            <p:ph idx="4294967295"/>
          </p:nvPr>
        </p:nvSpPr>
        <p:spPr>
          <a:xfrm>
            <a:off x="741260" y="2864704"/>
            <a:ext cx="4249839" cy="3240360"/>
          </a:xfrm>
        </p:spPr>
        <p:txBody>
          <a:bodyPr>
            <a:normAutofit/>
          </a:bodyPr>
          <a:lstStyle/>
          <a:p>
            <a:pPr marL="0" indent="0" algn="just">
              <a:buNone/>
            </a:pPr>
            <a:r>
              <a:rPr lang="es-MX" sz="1900" dirty="0"/>
              <a:t>En la figura se muestra los esfuerzos tangenciales en la sección completa; como las  fuerzas horizontales correspondientes a los esfuerzos </a:t>
            </a:r>
            <a:r>
              <a:rPr lang="es-MX" sz="1900" dirty="0" err="1"/>
              <a:t>Tzy</a:t>
            </a:r>
            <a:r>
              <a:rPr lang="es-MX" sz="1900" dirty="0"/>
              <a:t> se equilibran entre si, no contribuyen a resistir la fuerza cortante exterior, que se equilibra por la fuerzas en el alma.</a:t>
            </a:r>
          </a:p>
        </p:txBody>
      </p:sp>
      <p:pic>
        <p:nvPicPr>
          <p:cNvPr id="17" name="Picture 2"/>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01283" y="1892087"/>
            <a:ext cx="3881018" cy="4379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12917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2 Marcador de contenido"/>
          <p:cNvSpPr>
            <a:spLocks noGrp="1"/>
          </p:cNvSpPr>
          <p:nvPr>
            <p:ph idx="4294967295"/>
          </p:nvPr>
        </p:nvSpPr>
        <p:spPr>
          <a:xfrm>
            <a:off x="902924" y="2708921"/>
            <a:ext cx="4060701" cy="3409076"/>
          </a:xfrm>
        </p:spPr>
        <p:txBody>
          <a:bodyPr/>
          <a:lstStyle/>
          <a:p>
            <a:pPr marL="0" indent="0" algn="just">
              <a:buNone/>
            </a:pPr>
            <a:r>
              <a:rPr lang="es-MX" sz="2000" dirty="0"/>
              <a:t>Si el eje vertical principal no es de simetría, como en los perfiles C, el problema se complica porque las fuerzas tangenciales horizontales en los patines, producidas por una cortante aplicada a lo largo de ese eje, no se equilibran entre si como en la sección I, sino originan un par de torsión.</a:t>
            </a:r>
          </a:p>
          <a:p>
            <a:endParaRPr lang="es-MX" sz="2400" dirty="0"/>
          </a:p>
        </p:txBody>
      </p:sp>
      <p:pic>
        <p:nvPicPr>
          <p:cNvPr id="15" name="Picture 2"/>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03142" y="1923778"/>
            <a:ext cx="3979159" cy="4303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4480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ESPECIFICACIONES PARA DISEÑO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7" name="2 Marcador de contenido"/>
          <p:cNvSpPr>
            <a:spLocks noGrp="1"/>
          </p:cNvSpPr>
          <p:nvPr>
            <p:ph idx="1"/>
          </p:nvPr>
        </p:nvSpPr>
        <p:spPr>
          <a:xfrm>
            <a:off x="474561" y="1817312"/>
            <a:ext cx="9354448" cy="2974669"/>
          </a:xfrm>
        </p:spPr>
        <p:txBody>
          <a:bodyPr/>
          <a:lstStyle/>
          <a:p>
            <a:pPr marL="0" indent="0" algn="just">
              <a:lnSpc>
                <a:spcPct val="150000"/>
              </a:lnSpc>
              <a:buNone/>
            </a:pPr>
            <a:r>
              <a:rPr lang="es-MX" sz="1900" dirty="0"/>
              <a:t>En diseño por esfuerzos permisibles de secciones I o C cargadas en el plano del alma, basta comprobar que el esfuerzo cortante medio en el alma, considerado uniformemente repartido, no sobrepasa un valor permisible, que 0.40Fy.</a:t>
            </a:r>
          </a:p>
          <a:p>
            <a:pPr>
              <a:lnSpc>
                <a:spcPct val="200000"/>
              </a:lnSpc>
            </a:pPr>
            <a:endParaRPr lang="es-MX" sz="2400" dirty="0"/>
          </a:p>
        </p:txBody>
      </p:sp>
    </p:spTree>
    <p:extLst>
      <p:ext uri="{BB962C8B-B14F-4D97-AF65-F5344CB8AC3E}">
        <p14:creationId xmlns:p14="http://schemas.microsoft.com/office/powerpoint/2010/main" val="17202653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INELÁSTICO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2 Marcador de contenido"/>
          <p:cNvSpPr>
            <a:spLocks noGrp="1"/>
          </p:cNvSpPr>
          <p:nvPr>
            <p:ph idx="1"/>
          </p:nvPr>
        </p:nvSpPr>
        <p:spPr>
          <a:xfrm>
            <a:off x="474561" y="1817312"/>
            <a:ext cx="9354448" cy="1036711"/>
          </a:xfrm>
        </p:spPr>
        <p:txBody>
          <a:bodyPr/>
          <a:lstStyle/>
          <a:p>
            <a:pPr marL="0" indent="0" algn="just">
              <a:buNone/>
            </a:pPr>
            <a:r>
              <a:rPr lang="es-MX" sz="1900" dirty="0"/>
              <a:t>Los momentos flexionantes que actúan en el tramo de la viga comprendidos entre </a:t>
            </a:r>
            <a:r>
              <a:rPr lang="es-MX" sz="1900" i="1" dirty="0" err="1"/>
              <a:t>My</a:t>
            </a:r>
            <a:r>
              <a:rPr lang="es-MX" sz="1900" dirty="0"/>
              <a:t> y </a:t>
            </a:r>
            <a:r>
              <a:rPr lang="es-MX" sz="1900" i="1" dirty="0" err="1"/>
              <a:t>Mp</a:t>
            </a:r>
            <a:r>
              <a:rPr lang="es-MX" sz="1900" dirty="0"/>
              <a:t>, de manera que una parte del material contenido en ese tramo esta plastificada.</a:t>
            </a:r>
          </a:p>
          <a:p>
            <a:endParaRPr lang="es-MX" sz="2000" dirty="0"/>
          </a:p>
        </p:txBody>
      </p:sp>
      <p:pic>
        <p:nvPicPr>
          <p:cNvPr id="11" name="Picture 2"/>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8620"/>
          <a:stretch/>
        </p:blipFill>
        <p:spPr bwMode="auto">
          <a:xfrm>
            <a:off x="1635075" y="2662688"/>
            <a:ext cx="7170835" cy="2952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 CuadroTexto"/>
          <p:cNvSpPr txBox="1"/>
          <p:nvPr/>
        </p:nvSpPr>
        <p:spPr>
          <a:xfrm>
            <a:off x="949406" y="5872640"/>
            <a:ext cx="8404757" cy="384721"/>
          </a:xfrm>
          <a:prstGeom prst="rect">
            <a:avLst/>
          </a:prstGeom>
          <a:noFill/>
        </p:spPr>
        <p:txBody>
          <a:bodyPr wrap="square" rtlCol="0">
            <a:spAutoFit/>
          </a:bodyPr>
          <a:lstStyle/>
          <a:p>
            <a:pPr algn="ctr"/>
            <a:r>
              <a:rPr lang="es-MX" sz="1900" b="1" dirty="0">
                <a:effectLst>
                  <a:outerShdw blurRad="38100" dist="38100" dir="2700000" algn="tl">
                    <a:srgbClr val="000000">
                      <a:alpha val="43137"/>
                    </a:srgbClr>
                  </a:outerShdw>
                </a:effectLst>
                <a:latin typeface="+mn-lt"/>
              </a:rPr>
              <a:t>Esfuerzos normales y tangenciales en un tramo de viga plastificado parcialmente.</a:t>
            </a:r>
          </a:p>
        </p:txBody>
      </p:sp>
    </p:spTree>
    <p:extLst>
      <p:ext uri="{BB962C8B-B14F-4D97-AF65-F5344CB8AC3E}">
        <p14:creationId xmlns:p14="http://schemas.microsoft.com/office/powerpoint/2010/main" val="4660600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INELÁSTICO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7" name="2 Marcador de contenido"/>
          <p:cNvSpPr>
            <a:spLocks noGrp="1"/>
          </p:cNvSpPr>
          <p:nvPr>
            <p:ph idx="4294967295"/>
          </p:nvPr>
        </p:nvSpPr>
        <p:spPr>
          <a:xfrm>
            <a:off x="483281" y="1846796"/>
            <a:ext cx="9345728" cy="1258784"/>
          </a:xfrm>
        </p:spPr>
        <p:txBody>
          <a:bodyPr/>
          <a:lstStyle/>
          <a:p>
            <a:pPr marL="0" indent="0" algn="just">
              <a:buNone/>
            </a:pPr>
            <a:r>
              <a:rPr lang="es-MX" sz="1900" dirty="0"/>
              <a:t>En una porción de la viga en la que el material esta plastificado por flexión , la fuerza total debe ser resistida por la parte de la sección que se encentra en estado elástico.</a:t>
            </a:r>
          </a:p>
          <a:p>
            <a:pPr marL="0" indent="0">
              <a:buNone/>
            </a:pPr>
            <a:endParaRPr lang="es-MX" sz="2400" dirty="0"/>
          </a:p>
        </p:txBody>
      </p:sp>
      <p:pic>
        <p:nvPicPr>
          <p:cNvPr id="18" name="Picture 2"/>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1241" r="8272" b="24717"/>
          <a:stretch/>
        </p:blipFill>
        <p:spPr bwMode="auto">
          <a:xfrm>
            <a:off x="3258176" y="2535416"/>
            <a:ext cx="4211173" cy="3279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 CuadroTexto"/>
          <p:cNvSpPr txBox="1"/>
          <p:nvPr/>
        </p:nvSpPr>
        <p:spPr>
          <a:xfrm>
            <a:off x="898517" y="5933445"/>
            <a:ext cx="8930492" cy="384721"/>
          </a:xfrm>
          <a:prstGeom prst="rect">
            <a:avLst/>
          </a:prstGeom>
          <a:noFill/>
        </p:spPr>
        <p:txBody>
          <a:bodyPr wrap="square" rtlCol="0">
            <a:spAutoFit/>
          </a:bodyPr>
          <a:lstStyle/>
          <a:p>
            <a:pPr algn="ctr"/>
            <a:r>
              <a:rPr lang="es-MX" sz="1900" b="1" dirty="0">
                <a:latin typeface="+mn-lt"/>
              </a:rPr>
              <a:t>Esfuerzos en un punto de una viga sometida a flexión y cortante simultáneamente.</a:t>
            </a:r>
          </a:p>
        </p:txBody>
      </p:sp>
    </p:spTree>
    <p:extLst>
      <p:ext uri="{BB962C8B-B14F-4D97-AF65-F5344CB8AC3E}">
        <p14:creationId xmlns:p14="http://schemas.microsoft.com/office/powerpoint/2010/main" val="24338741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INELÁSTICO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2 Marcador de contenido"/>
              <p:cNvSpPr>
                <a:spLocks noGrp="1"/>
              </p:cNvSpPr>
              <p:nvPr>
                <p:ph idx="4294967295"/>
              </p:nvPr>
            </p:nvSpPr>
            <p:spPr>
              <a:xfrm>
                <a:off x="474561" y="1817312"/>
                <a:ext cx="9354448" cy="3262214"/>
              </a:xfrm>
            </p:spPr>
            <p:txBody>
              <a:bodyPr>
                <a:normAutofit fontScale="92500"/>
              </a:bodyPr>
              <a:lstStyle/>
              <a:p>
                <a:pPr marL="0" indent="0" algn="just">
                  <a:lnSpc>
                    <a:spcPct val="150000"/>
                  </a:lnSpc>
                  <a:buNone/>
                </a:pPr>
                <a:r>
                  <a:rPr lang="es-MX" sz="2000" dirty="0"/>
                  <a:t>El flujo plástico se inicia cuando los esfuerzos normales y tangenciales satisfacen la igualdad:</a:t>
                </a:r>
              </a:p>
              <a:p>
                <a:pPr algn="just">
                  <a:lnSpc>
                    <a:spcPct val="150000"/>
                  </a:lnSpc>
                </a:pPr>
                <a:endParaRPr lang="es-MX" sz="2000" dirty="0"/>
              </a:p>
              <a:p>
                <a:pPr marL="0" indent="0" algn="just">
                  <a:lnSpc>
                    <a:spcPct val="150000"/>
                  </a:lnSpc>
                  <a:buNone/>
                </a:pPr>
                <a14:m>
                  <m:oMathPara xmlns:m="http://schemas.openxmlformats.org/officeDocument/2006/math">
                    <m:oMathParaPr>
                      <m:jc m:val="centerGroup"/>
                    </m:oMathParaPr>
                    <m:oMath xmlns:m="http://schemas.openxmlformats.org/officeDocument/2006/math">
                      <m:rad>
                        <m:radPr>
                          <m:degHide m:val="on"/>
                          <m:ctrlPr>
                            <a:rPr lang="es-MX" sz="2000" i="1" smtClean="0">
                              <a:latin typeface="Cambria Math" panose="02040503050406030204" pitchFamily="18" charset="0"/>
                            </a:rPr>
                          </m:ctrlPr>
                        </m:radPr>
                        <m:deg/>
                        <m:e>
                          <m:sSubSup>
                            <m:sSubSupPr>
                              <m:ctrlPr>
                                <a:rPr lang="es-MX" sz="2000" i="1" smtClean="0">
                                  <a:latin typeface="Cambria Math" panose="02040503050406030204" pitchFamily="18" charset="0"/>
                                </a:rPr>
                              </m:ctrlPr>
                            </m:sSubSupPr>
                            <m:e>
                              <m:r>
                                <a:rPr lang="es-MX" sz="2000" i="1" smtClean="0">
                                  <a:latin typeface="Cambria Math"/>
                                  <a:ea typeface="Cambria Math"/>
                                </a:rPr>
                                <m:t>𝜎</m:t>
                              </m:r>
                            </m:e>
                            <m:sub>
                              <m:r>
                                <a:rPr lang="es-MX" sz="2000" b="0" i="1" smtClean="0">
                                  <a:latin typeface="Cambria Math"/>
                                </a:rPr>
                                <m:t>𝑧</m:t>
                              </m:r>
                            </m:sub>
                            <m:sup>
                              <m:r>
                                <a:rPr lang="es-MX" sz="2000" b="0" i="1" smtClean="0">
                                  <a:latin typeface="Cambria Math"/>
                                </a:rPr>
                                <m:t>2  </m:t>
                              </m:r>
                            </m:sup>
                          </m:sSubSup>
                          <m:r>
                            <a:rPr lang="es-MX" sz="2000" b="0" i="1" smtClean="0">
                              <a:latin typeface="Cambria Math"/>
                            </a:rPr>
                            <m:t>+3</m:t>
                          </m:r>
                          <m:sSubSup>
                            <m:sSubSupPr>
                              <m:ctrlPr>
                                <a:rPr lang="es-MX" sz="2000" b="0" i="1" smtClean="0">
                                  <a:latin typeface="Cambria Math" panose="02040503050406030204" pitchFamily="18" charset="0"/>
                                </a:rPr>
                              </m:ctrlPr>
                            </m:sSubSupPr>
                            <m:e>
                              <m:r>
                                <a:rPr lang="es-MX" sz="2000" b="0" i="1" smtClean="0">
                                  <a:latin typeface="Cambria Math"/>
                                  <a:ea typeface="Cambria Math"/>
                                </a:rPr>
                                <m:t>𝜏</m:t>
                              </m:r>
                            </m:e>
                            <m:sub>
                              <m:r>
                                <a:rPr lang="es-MX" sz="2000" b="0" i="1" smtClean="0">
                                  <a:latin typeface="Cambria Math"/>
                                </a:rPr>
                                <m:t>𝑧𝑦</m:t>
                              </m:r>
                            </m:sub>
                            <m:sup>
                              <m:r>
                                <a:rPr lang="es-MX" sz="2000" b="0" i="1" smtClean="0">
                                  <a:latin typeface="Cambria Math"/>
                                </a:rPr>
                                <m:t>2</m:t>
                              </m:r>
                            </m:sup>
                          </m:sSubSup>
                        </m:e>
                      </m:rad>
                      <m:r>
                        <a:rPr lang="es-MX" sz="2000" b="0" i="1" smtClean="0">
                          <a:latin typeface="Cambria Math"/>
                        </a:rPr>
                        <m:t>=</m:t>
                      </m:r>
                      <m:sSub>
                        <m:sSubPr>
                          <m:ctrlPr>
                            <a:rPr lang="es-MX" sz="2000" b="0" i="1" smtClean="0">
                              <a:latin typeface="Cambria Math" panose="02040503050406030204" pitchFamily="18" charset="0"/>
                            </a:rPr>
                          </m:ctrlPr>
                        </m:sSubPr>
                        <m:e>
                          <m:r>
                            <a:rPr lang="es-MX" sz="2000" b="0" i="1" smtClean="0">
                              <a:latin typeface="Cambria Math"/>
                              <a:ea typeface="Cambria Math"/>
                            </a:rPr>
                            <m:t>𝜎</m:t>
                          </m:r>
                        </m:e>
                        <m:sub>
                          <m:r>
                            <a:rPr lang="es-MX" sz="2000" b="0" i="1" smtClean="0">
                              <a:latin typeface="Cambria Math"/>
                            </a:rPr>
                            <m:t>𝑦</m:t>
                          </m:r>
                        </m:sub>
                      </m:sSub>
                    </m:oMath>
                  </m:oMathPara>
                </a14:m>
                <a:endParaRPr lang="es-MX" sz="2000" dirty="0"/>
              </a:p>
              <a:p>
                <a:pPr algn="just">
                  <a:lnSpc>
                    <a:spcPct val="150000"/>
                  </a:lnSpc>
                </a:pPr>
                <a:endParaRPr lang="es-MX" sz="2000" dirty="0"/>
              </a:p>
              <a:p>
                <a:pPr marL="0" indent="0" algn="just">
                  <a:lnSpc>
                    <a:spcPct val="150000"/>
                  </a:lnSpc>
                  <a:buNone/>
                </a:pPr>
                <a:r>
                  <a:rPr lang="es-MX" sz="2000" dirty="0"/>
                  <a:t>En la que </a:t>
                </a:r>
                <a:r>
                  <a:rPr lang="es-MX" sz="2000" dirty="0" err="1"/>
                  <a:t>Fy</a:t>
                </a:r>
                <a:r>
                  <a:rPr lang="es-MX" sz="2000" dirty="0"/>
                  <a:t> es el esfuerzo de fluencia obtenido en una prueba de tensión axial.</a:t>
                </a:r>
              </a:p>
            </p:txBody>
          </p:sp>
        </mc:Choice>
        <mc:Fallback xmlns="">
          <p:sp>
            <p:nvSpPr>
              <p:cNvPr id="11" name="2 Marcador de contenido"/>
              <p:cNvSpPr>
                <a:spLocks noGrp="1" noRot="1" noChangeAspect="1" noMove="1" noResize="1" noEditPoints="1" noAdjustHandles="1" noChangeArrowheads="1" noChangeShapeType="1" noTextEdit="1"/>
              </p:cNvSpPr>
              <p:nvPr>
                <p:ph idx="4294967295"/>
              </p:nvPr>
            </p:nvSpPr>
            <p:spPr>
              <a:xfrm>
                <a:off x="474561" y="1817312"/>
                <a:ext cx="9354448" cy="3262214"/>
              </a:xfrm>
              <a:blipFill>
                <a:blip r:embed="rId4"/>
                <a:stretch>
                  <a:fillRect l="-652"/>
                </a:stretch>
              </a:blipFill>
            </p:spPr>
            <p:txBody>
              <a:bodyPr/>
              <a:lstStyle/>
              <a:p>
                <a:r>
                  <a:rPr lang="es-MX">
                    <a:noFill/>
                  </a:rPr>
                  <a:t> </a:t>
                </a:r>
              </a:p>
            </p:txBody>
          </p:sp>
        </mc:Fallback>
      </mc:AlternateContent>
    </p:spTree>
    <p:extLst>
      <p:ext uri="{BB962C8B-B14F-4D97-AF65-F5344CB8AC3E}">
        <p14:creationId xmlns:p14="http://schemas.microsoft.com/office/powerpoint/2010/main" val="81532363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INELÁSTICO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9" name="2 Marcador de contenido"/>
              <p:cNvSpPr>
                <a:spLocks noGrp="1"/>
              </p:cNvSpPr>
              <p:nvPr>
                <p:ph idx="4294967295"/>
              </p:nvPr>
            </p:nvSpPr>
            <p:spPr>
              <a:xfrm>
                <a:off x="474561" y="1817312"/>
                <a:ext cx="9354448" cy="4165182"/>
              </a:xfrm>
            </p:spPr>
            <p:txBody>
              <a:bodyPr>
                <a:normAutofit/>
              </a:bodyPr>
              <a:lstStyle/>
              <a:p>
                <a:pPr marL="0" indent="0" algn="just">
                  <a:buNone/>
                </a:pPr>
                <a:r>
                  <a:rPr lang="es-MX" sz="1900" dirty="0"/>
                  <a:t>Si el esfuerzo en el elemento considerado es cortante puro, como sucede, por ejemplo en los puntos situados en el eje neutro, </a:t>
                </a:r>
                <a:r>
                  <a:rPr lang="es-MX" sz="1900" dirty="0" err="1"/>
                  <a:t>fz</a:t>
                </a:r>
                <a:r>
                  <a:rPr lang="es-MX" sz="1900" dirty="0"/>
                  <a:t>=0, y:</a:t>
                </a:r>
              </a:p>
              <a:p>
                <a:pPr marL="0" indent="0" algn="just">
                  <a:buNone/>
                </a:pPr>
                <a:endParaRPr lang="es-MX" sz="1900" dirty="0"/>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a:ea typeface="Cambria Math"/>
                            </a:rPr>
                            <m:t>𝜎</m:t>
                          </m:r>
                        </m:e>
                        <m:sub>
                          <m:r>
                            <a:rPr lang="es-MX" sz="1900" b="0" i="1" smtClean="0">
                              <a:latin typeface="Cambria Math"/>
                            </a:rPr>
                            <m:t>𝑦</m:t>
                          </m:r>
                        </m:sub>
                      </m:sSub>
                      <m:r>
                        <a:rPr lang="es-MX" sz="1900" b="0" i="1" smtClean="0">
                          <a:latin typeface="Cambria Math"/>
                        </a:rPr>
                        <m:t>=</m:t>
                      </m:r>
                      <m:rad>
                        <m:radPr>
                          <m:degHide m:val="on"/>
                          <m:ctrlPr>
                            <a:rPr lang="es-MX" sz="1900" b="0" i="1" smtClean="0">
                              <a:latin typeface="Cambria Math" panose="02040503050406030204" pitchFamily="18" charset="0"/>
                            </a:rPr>
                          </m:ctrlPr>
                        </m:radPr>
                        <m:deg/>
                        <m:e>
                          <m:r>
                            <a:rPr lang="es-MX" sz="1900" b="0" i="1" smtClean="0">
                              <a:latin typeface="Cambria Math"/>
                            </a:rPr>
                            <m:t>3</m:t>
                          </m:r>
                          <m:sSubSup>
                            <m:sSubSupPr>
                              <m:ctrlPr>
                                <a:rPr lang="es-MX" sz="1900" b="0" i="1" smtClean="0">
                                  <a:latin typeface="Cambria Math" panose="02040503050406030204" pitchFamily="18" charset="0"/>
                                </a:rPr>
                              </m:ctrlPr>
                            </m:sSubSupPr>
                            <m:e>
                              <m:r>
                                <a:rPr lang="es-MX" sz="1900" b="0" i="1" smtClean="0">
                                  <a:latin typeface="Cambria Math"/>
                                  <a:ea typeface="Cambria Math"/>
                                </a:rPr>
                                <m:t>𝜏</m:t>
                              </m:r>
                            </m:e>
                            <m:sub>
                              <m:r>
                                <a:rPr lang="es-MX" sz="1900" b="0" i="1" smtClean="0">
                                  <a:latin typeface="Cambria Math"/>
                                </a:rPr>
                                <m:t>𝑧𝑦</m:t>
                              </m:r>
                            </m:sub>
                            <m:sup>
                              <m:r>
                                <a:rPr lang="es-MX" sz="1900" b="0" i="1" smtClean="0">
                                  <a:latin typeface="Cambria Math"/>
                                </a:rPr>
                                <m:t>2</m:t>
                              </m:r>
                            </m:sup>
                          </m:sSubSup>
                        </m:e>
                      </m:rad>
                      <m:r>
                        <a:rPr lang="es-MX" sz="1900" b="0" i="1" smtClean="0">
                          <a:latin typeface="Cambria Math"/>
                          <a:ea typeface="Cambria Math"/>
                        </a:rPr>
                        <m:t>∴</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𝜏</m:t>
                          </m:r>
                        </m:e>
                        <m:sub>
                          <m:r>
                            <a:rPr lang="es-MX" sz="1900" b="0" i="1" smtClean="0">
                              <a:latin typeface="Cambria Math"/>
                              <a:ea typeface="Cambria Math"/>
                            </a:rPr>
                            <m:t>𝑧𝑦</m:t>
                          </m:r>
                        </m:sub>
                      </m:sSub>
                      <m:r>
                        <a:rPr lang="es-MX" sz="1900" b="0" i="1" smtClean="0">
                          <a:latin typeface="Cambria Math"/>
                          <a:ea typeface="Cambria Math"/>
                        </a:rPr>
                        <m:t>=</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𝜏</m:t>
                          </m:r>
                        </m:e>
                        <m:sub>
                          <m:r>
                            <a:rPr lang="es-MX" sz="1900" b="0" i="1" smtClean="0">
                              <a:latin typeface="Cambria Math"/>
                              <a:ea typeface="Cambria Math"/>
                            </a:rPr>
                            <m:t>𝑦</m:t>
                          </m:r>
                        </m:sub>
                      </m:sSub>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𝜎</m:t>
                              </m:r>
                            </m:e>
                            <m:sub>
                              <m:r>
                                <a:rPr lang="es-MX" sz="1900" b="0" i="1" smtClean="0">
                                  <a:latin typeface="Cambria Math"/>
                                  <a:ea typeface="Cambria Math"/>
                                </a:rPr>
                                <m:t>𝑦</m:t>
                              </m:r>
                            </m:sub>
                          </m:sSub>
                        </m:num>
                        <m:den>
                          <m:rad>
                            <m:radPr>
                              <m:degHide m:val="on"/>
                              <m:ctrlPr>
                                <a:rPr lang="es-MX" sz="1900" b="0" i="1" smtClean="0">
                                  <a:latin typeface="Cambria Math" panose="02040503050406030204" pitchFamily="18" charset="0"/>
                                  <a:ea typeface="Cambria Math"/>
                                </a:rPr>
                              </m:ctrlPr>
                            </m:radPr>
                            <m:deg/>
                            <m:e>
                              <m:r>
                                <a:rPr lang="es-MX" sz="1900" b="0" i="1" smtClean="0">
                                  <a:latin typeface="Cambria Math"/>
                                  <a:ea typeface="Cambria Math"/>
                                </a:rPr>
                                <m:t>3</m:t>
                              </m:r>
                            </m:e>
                          </m:rad>
                        </m:den>
                      </m:f>
                    </m:oMath>
                  </m:oMathPara>
                </a14:m>
                <a:endParaRPr lang="es-MX" sz="1900" dirty="0"/>
              </a:p>
              <a:p>
                <a:pPr marL="0" indent="0" algn="just">
                  <a:buNone/>
                </a:pPr>
                <a:r>
                  <a:rPr lang="es-MX" sz="1900" dirty="0"/>
                  <a:t>El esfuerzo cortante que ocasiona el flujo plástico del acero, </a:t>
                </a:r>
                <a:r>
                  <a:rPr lang="es-MX" sz="1900" dirty="0" err="1"/>
                  <a:t>Ty</a:t>
                </a:r>
                <a:r>
                  <a:rPr lang="es-MX" sz="1900" dirty="0"/>
                  <a:t> es igual a 1/√3 veces el esfuerzo de fluencia de tensión.</a:t>
                </a:r>
              </a:p>
              <a:p>
                <a:pPr algn="just"/>
                <a:endParaRPr lang="es-MX" sz="1900" dirty="0"/>
              </a:p>
              <a:p>
                <a:pPr marL="0" indent="0" algn="just">
                  <a:buNone/>
                </a:pPr>
                <a:r>
                  <a:rPr lang="es-MX" sz="1900" dirty="0"/>
                  <a:t>Cuando la fuerza cortante ocasiona la plastificación total del alma, el momento flexionarte resistente teórico queda reducido al que corresponde a los patines, que vale:</a:t>
                </a:r>
              </a:p>
              <a:p>
                <a:pPr marL="0" indent="0" algn="just">
                  <a:buNone/>
                </a:pPr>
                <a14:m>
                  <m:oMathPara xmlns:m="http://schemas.openxmlformats.org/officeDocument/2006/math">
                    <m:oMathParaPr>
                      <m:jc m:val="centerGroup"/>
                    </m:oMathParaPr>
                    <m:oMath xmlns:m="http://schemas.openxmlformats.org/officeDocument/2006/math">
                      <m:r>
                        <a:rPr lang="es-MX" sz="1900" b="0" i="1" smtClean="0">
                          <a:latin typeface="Cambria Math"/>
                        </a:rPr>
                        <m:t>𝑀𝑝</m:t>
                      </m:r>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𝑐</m:t>
                          </m:r>
                          <m:sSubSup>
                            <m:sSubSupPr>
                              <m:ctrlPr>
                                <a:rPr lang="es-MX" sz="1900" b="0" i="1" smtClean="0">
                                  <a:latin typeface="Cambria Math" panose="02040503050406030204" pitchFamily="18" charset="0"/>
                                </a:rPr>
                              </m:ctrlPr>
                            </m:sSubSupPr>
                            <m:e>
                              <m:sSup>
                                <m:sSupPr>
                                  <m:ctrlPr>
                                    <a:rPr lang="es-MX" sz="1900" b="0" i="1" smtClean="0">
                                      <a:latin typeface="Cambria Math" panose="02040503050406030204" pitchFamily="18" charset="0"/>
                                    </a:rPr>
                                  </m:ctrlPr>
                                </m:sSupPr>
                                <m:e>
                                  <m:r>
                                    <a:rPr lang="es-MX" sz="1900" b="0" i="1" smtClean="0">
                                      <a:latin typeface="Cambria Math"/>
                                    </a:rPr>
                                    <m:t>𝑑</m:t>
                                  </m:r>
                                </m:e>
                                <m:sup>
                                  <m:r>
                                    <a:rPr lang="es-MX" sz="1900" b="0" i="1" smtClean="0">
                                      <a:latin typeface="Cambria Math"/>
                                    </a:rPr>
                                    <m:t>2</m:t>
                                  </m:r>
                                </m:sup>
                              </m:sSup>
                            </m:e>
                            <m:sub>
                              <m:r>
                                <a:rPr lang="es-MX" sz="1900" b="0" i="1" smtClean="0">
                                  <a:latin typeface="Cambria Math"/>
                                </a:rPr>
                                <m:t>𝑎</m:t>
                              </m:r>
                            </m:sub>
                            <m:sup/>
                          </m:sSubSup>
                        </m:num>
                        <m:den>
                          <m:r>
                            <a:rPr lang="es-MX" sz="1900" b="0" i="1" smtClean="0">
                              <a:latin typeface="Cambria Math"/>
                            </a:rPr>
                            <m:t>4</m:t>
                          </m:r>
                        </m:den>
                      </m:f>
                      <m:sSub>
                        <m:sSubPr>
                          <m:ctrlPr>
                            <a:rPr lang="es-MX" sz="1900" b="0" i="1" smtClean="0">
                              <a:latin typeface="Cambria Math" panose="02040503050406030204" pitchFamily="18" charset="0"/>
                            </a:rPr>
                          </m:ctrlPr>
                        </m:sSubPr>
                        <m:e>
                          <m:r>
                            <a:rPr lang="es-MX" sz="1900" b="0" i="1" smtClean="0">
                              <a:latin typeface="Cambria Math"/>
                              <a:ea typeface="Cambria Math"/>
                            </a:rPr>
                            <m:t>𝜎</m:t>
                          </m:r>
                        </m:e>
                        <m:sub>
                          <m:r>
                            <a:rPr lang="es-MX" sz="1900" b="0" i="1" smtClean="0">
                              <a:latin typeface="Cambria Math"/>
                            </a:rPr>
                            <m:t>𝑦</m:t>
                          </m:r>
                        </m:sub>
                      </m:sSub>
                    </m:oMath>
                  </m:oMathPara>
                </a14:m>
                <a:endParaRPr lang="es-MX" sz="1900" dirty="0"/>
              </a:p>
              <a:p>
                <a:pPr algn="just"/>
                <a:endParaRPr lang="es-MX" sz="2000" dirty="0"/>
              </a:p>
            </p:txBody>
          </p:sp>
        </mc:Choice>
        <mc:Fallback xmlns="">
          <p:sp>
            <p:nvSpPr>
              <p:cNvPr id="9" name="2 Marcador de contenido"/>
              <p:cNvSpPr>
                <a:spLocks noGrp="1" noRot="1" noChangeAspect="1" noMove="1" noResize="1" noEditPoints="1" noAdjustHandles="1" noChangeArrowheads="1" noChangeShapeType="1" noTextEdit="1"/>
              </p:cNvSpPr>
              <p:nvPr>
                <p:ph idx="4294967295"/>
              </p:nvPr>
            </p:nvSpPr>
            <p:spPr>
              <a:xfrm>
                <a:off x="474561" y="1817312"/>
                <a:ext cx="9354448" cy="4165182"/>
              </a:xfrm>
              <a:blipFill rotWithShape="0">
                <a:blip r:embed="rId7"/>
                <a:stretch>
                  <a:fillRect l="-652" t="-1464" r="-587"/>
                </a:stretch>
              </a:blipFill>
            </p:spPr>
            <p:txBody>
              <a:bodyPr/>
              <a:lstStyle/>
              <a:p>
                <a:r>
                  <a:rPr lang="es-MX">
                    <a:noFill/>
                  </a:rPr>
                  <a:t> </a:t>
                </a:r>
              </a:p>
            </p:txBody>
          </p:sp>
        </mc:Fallback>
      </mc:AlternateContent>
    </p:spTree>
    <p:extLst>
      <p:ext uri="{BB962C8B-B14F-4D97-AF65-F5344CB8AC3E}">
        <p14:creationId xmlns:p14="http://schemas.microsoft.com/office/powerpoint/2010/main" val="33602661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INELÁSTICO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10" name="Picture 2"/>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1422"/>
          <a:stretch/>
        </p:blipFill>
        <p:spPr bwMode="auto">
          <a:xfrm>
            <a:off x="1728106" y="2155792"/>
            <a:ext cx="7059876" cy="3264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 CuadroTexto"/>
          <p:cNvSpPr txBox="1"/>
          <p:nvPr/>
        </p:nvSpPr>
        <p:spPr>
          <a:xfrm>
            <a:off x="1728106" y="5574922"/>
            <a:ext cx="7046342" cy="677108"/>
          </a:xfrm>
          <a:prstGeom prst="rect">
            <a:avLst/>
          </a:prstGeom>
          <a:noFill/>
        </p:spPr>
        <p:txBody>
          <a:bodyPr wrap="square" rtlCol="0">
            <a:spAutoFit/>
          </a:bodyPr>
          <a:lstStyle/>
          <a:p>
            <a:pPr algn="ctr"/>
            <a:r>
              <a:rPr lang="es-MX" sz="1900" b="1" dirty="0">
                <a:latin typeface="+mn-lt"/>
              </a:rPr>
              <a:t>Esfuerzo nominales y tangenciales cuando el alma esta plastificada por cortante.</a:t>
            </a:r>
          </a:p>
        </p:txBody>
      </p:sp>
    </p:spTree>
    <p:extLst>
      <p:ext uri="{BB962C8B-B14F-4D97-AF65-F5344CB8AC3E}">
        <p14:creationId xmlns:p14="http://schemas.microsoft.com/office/powerpoint/2010/main" val="1957381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5" name="2 Subtítulo"/>
          <p:cNvSpPr txBox="1">
            <a:spLocks/>
          </p:cNvSpPr>
          <p:nvPr/>
        </p:nvSpPr>
        <p:spPr>
          <a:xfrm>
            <a:off x="474561" y="1889319"/>
            <a:ext cx="9354448" cy="39852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sz="1900" dirty="0"/>
          </a:p>
          <a:p>
            <a:pPr algn="just"/>
            <a:r>
              <a:rPr lang="es-ES" sz="1900" dirty="0"/>
              <a:t>Para crear las superficies horizontales y los espacios que se requieren en muchas construcciones se utilizan elementos estructurales de eje recto, horizontal y que resisten las cargas producidas por personas.</a:t>
            </a:r>
          </a:p>
          <a:p>
            <a:pPr algn="just"/>
            <a:endParaRPr lang="es-ES" sz="1900" dirty="0"/>
          </a:p>
          <a:p>
            <a:pPr algn="just"/>
            <a:r>
              <a:rPr lang="es-ES" sz="1900" dirty="0"/>
              <a:t>Las vigas son elementos estructurales que soportan cargas transversales y quedan por lo tanto sometidas principalmente a flexión. Se considera que un miembro estructural es una viga si esta cargado de tal manera que se genera flexión en el.</a:t>
            </a:r>
          </a:p>
          <a:p>
            <a:pPr marL="0" indent="0" algn="just">
              <a:buNone/>
            </a:pPr>
            <a:endParaRPr lang="es-ES" sz="1900" dirty="0"/>
          </a:p>
        </p:txBody>
      </p:sp>
    </p:spTree>
    <p:extLst>
      <p:ext uri="{BB962C8B-B14F-4D97-AF65-F5344CB8AC3E}">
        <p14:creationId xmlns:p14="http://schemas.microsoft.com/office/powerpoint/2010/main" val="244918710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INELÁSTICO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5" name="2 Marcador de contenido"/>
              <p:cNvSpPr>
                <a:spLocks noGrp="1"/>
              </p:cNvSpPr>
              <p:nvPr>
                <p:ph idx="4294967295"/>
              </p:nvPr>
            </p:nvSpPr>
            <p:spPr>
              <a:xfrm>
                <a:off x="474561" y="1817312"/>
                <a:ext cx="9354448" cy="4530725"/>
              </a:xfrm>
            </p:spPr>
            <p:txBody>
              <a:bodyPr/>
              <a:lstStyle/>
              <a:p>
                <a:pPr marL="0" indent="0" algn="just">
                  <a:lnSpc>
                    <a:spcPct val="150000"/>
                  </a:lnSpc>
                  <a:buNone/>
                </a:pPr>
                <a:r>
                  <a:rPr lang="es-MX" sz="1900" dirty="0">
                    <a:effectLst/>
                  </a:rPr>
                  <a:t>La fuerza cortante que ocasiona la fluencia del alma es:</a:t>
                </a: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s-MX" sz="2400" i="1" smtClean="0">
                              <a:effectLst/>
                              <a:latin typeface="Cambria Math" panose="02040503050406030204" pitchFamily="18" charset="0"/>
                            </a:rPr>
                          </m:ctrlPr>
                        </m:sSubPr>
                        <m:e>
                          <m:r>
                            <a:rPr lang="es-MX" sz="2400" b="0" i="1" smtClean="0">
                              <a:effectLst/>
                              <a:latin typeface="Cambria Math"/>
                            </a:rPr>
                            <m:t>𝑉</m:t>
                          </m:r>
                        </m:e>
                        <m:sub>
                          <m:r>
                            <a:rPr lang="es-MX" sz="2400" b="0" i="1" smtClean="0">
                              <a:effectLst/>
                              <a:latin typeface="Cambria Math"/>
                            </a:rPr>
                            <m:t>𝑢</m:t>
                          </m:r>
                        </m:sub>
                      </m:sSub>
                      <m:r>
                        <a:rPr lang="es-MX" sz="2400" b="0" i="1" smtClean="0">
                          <a:effectLst/>
                          <a:latin typeface="Cambria Math"/>
                        </a:rPr>
                        <m:t>=</m:t>
                      </m:r>
                      <m:sSub>
                        <m:sSubPr>
                          <m:ctrlPr>
                            <a:rPr lang="es-MX" sz="2400" b="0" i="1" smtClean="0">
                              <a:effectLst/>
                              <a:latin typeface="Cambria Math" panose="02040503050406030204" pitchFamily="18" charset="0"/>
                            </a:rPr>
                          </m:ctrlPr>
                        </m:sSubPr>
                        <m:e>
                          <m:r>
                            <a:rPr lang="es-MX" sz="2400" b="0" i="1" smtClean="0">
                              <a:effectLst/>
                              <a:latin typeface="Cambria Math"/>
                              <a:ea typeface="Cambria Math"/>
                            </a:rPr>
                            <m:t>𝜏</m:t>
                          </m:r>
                        </m:e>
                        <m:sub>
                          <m:r>
                            <a:rPr lang="es-MX" sz="2400" b="0" i="1" smtClean="0">
                              <a:effectLst/>
                              <a:latin typeface="Cambria Math"/>
                            </a:rPr>
                            <m:t>𝑦</m:t>
                          </m:r>
                        </m:sub>
                      </m:sSub>
                      <m:sSub>
                        <m:sSubPr>
                          <m:ctrlPr>
                            <a:rPr lang="es-MX" sz="2400" b="0" i="1" smtClean="0">
                              <a:effectLst/>
                              <a:latin typeface="Cambria Math" panose="02040503050406030204" pitchFamily="18" charset="0"/>
                            </a:rPr>
                          </m:ctrlPr>
                        </m:sSubPr>
                        <m:e>
                          <m:r>
                            <a:rPr lang="es-MX" sz="2400" b="0" i="1" smtClean="0">
                              <a:effectLst/>
                              <a:latin typeface="Cambria Math"/>
                            </a:rPr>
                            <m:t>𝐴</m:t>
                          </m:r>
                        </m:e>
                        <m:sub>
                          <m:r>
                            <a:rPr lang="es-MX" sz="2400" b="0" i="1" smtClean="0">
                              <a:effectLst/>
                              <a:latin typeface="Cambria Math"/>
                            </a:rPr>
                            <m:t>𝑎</m:t>
                          </m:r>
                        </m:sub>
                      </m:sSub>
                      <m:r>
                        <a:rPr lang="es-MX" sz="2400" b="0" i="1" smtClean="0">
                          <a:effectLst/>
                          <a:latin typeface="Cambria Math"/>
                        </a:rPr>
                        <m:t>=</m:t>
                      </m:r>
                      <m:f>
                        <m:fPr>
                          <m:ctrlPr>
                            <a:rPr lang="es-MX" sz="2400" b="0" i="1" smtClean="0">
                              <a:effectLst/>
                              <a:latin typeface="Cambria Math" panose="02040503050406030204" pitchFamily="18" charset="0"/>
                            </a:rPr>
                          </m:ctrlPr>
                        </m:fPr>
                        <m:num>
                          <m:sSub>
                            <m:sSubPr>
                              <m:ctrlPr>
                                <a:rPr lang="es-MX" sz="2400" b="0" i="1" smtClean="0">
                                  <a:effectLst/>
                                  <a:latin typeface="Cambria Math" panose="02040503050406030204" pitchFamily="18" charset="0"/>
                                </a:rPr>
                              </m:ctrlPr>
                            </m:sSubPr>
                            <m:e>
                              <m:r>
                                <a:rPr lang="es-MX" sz="2400" b="0" i="1" smtClean="0">
                                  <a:effectLst/>
                                  <a:latin typeface="Cambria Math"/>
                                  <a:ea typeface="Cambria Math"/>
                                </a:rPr>
                                <m:t>𝜎</m:t>
                              </m:r>
                            </m:e>
                            <m:sub>
                              <m:r>
                                <a:rPr lang="es-MX" sz="2400" b="0" i="1" smtClean="0">
                                  <a:effectLst/>
                                  <a:latin typeface="Cambria Math"/>
                                </a:rPr>
                                <m:t>𝑦</m:t>
                              </m:r>
                            </m:sub>
                          </m:sSub>
                        </m:num>
                        <m:den>
                          <m:rad>
                            <m:radPr>
                              <m:degHide m:val="on"/>
                              <m:ctrlPr>
                                <a:rPr lang="es-MX" sz="2400" b="0" i="1" smtClean="0">
                                  <a:effectLst/>
                                  <a:latin typeface="Cambria Math" panose="02040503050406030204" pitchFamily="18" charset="0"/>
                                </a:rPr>
                              </m:ctrlPr>
                            </m:radPr>
                            <m:deg/>
                            <m:e>
                              <m:r>
                                <a:rPr lang="es-MX" sz="2400" b="0" i="1" smtClean="0">
                                  <a:effectLst/>
                                  <a:latin typeface="Cambria Math"/>
                                </a:rPr>
                                <m:t>3</m:t>
                              </m:r>
                            </m:e>
                          </m:rad>
                        </m:den>
                      </m:f>
                      <m:sSub>
                        <m:sSubPr>
                          <m:ctrlPr>
                            <a:rPr lang="es-MX" sz="2400" b="0" i="1" smtClean="0">
                              <a:effectLst/>
                              <a:latin typeface="Cambria Math" panose="02040503050406030204" pitchFamily="18" charset="0"/>
                            </a:rPr>
                          </m:ctrlPr>
                        </m:sSubPr>
                        <m:e>
                          <m:r>
                            <a:rPr lang="es-MX" sz="2400" b="0" i="1" smtClean="0">
                              <a:effectLst/>
                              <a:latin typeface="Cambria Math"/>
                            </a:rPr>
                            <m:t>𝐴</m:t>
                          </m:r>
                        </m:e>
                        <m:sub>
                          <m:r>
                            <a:rPr lang="es-MX" sz="2400" b="0" i="1" smtClean="0">
                              <a:effectLst/>
                              <a:latin typeface="Cambria Math"/>
                            </a:rPr>
                            <m:t>𝑎</m:t>
                          </m:r>
                        </m:sub>
                      </m:sSub>
                    </m:oMath>
                  </m:oMathPara>
                </a14:m>
                <a:endParaRPr lang="es-MX" sz="1900" dirty="0">
                  <a:effectLst/>
                </a:endParaRPr>
              </a:p>
              <a:p>
                <a:pPr marL="0" indent="0" algn="just">
                  <a:lnSpc>
                    <a:spcPct val="150000"/>
                  </a:lnSpc>
                  <a:buNone/>
                </a:pPr>
                <a:endParaRPr lang="es-MX" sz="1900" dirty="0">
                  <a:effectLst/>
                </a:endParaRPr>
              </a:p>
              <a:p>
                <a:pPr marL="0" indent="0" algn="just">
                  <a:lnSpc>
                    <a:spcPct val="150000"/>
                  </a:lnSpc>
                  <a:buNone/>
                </a:pPr>
                <a:r>
                  <a:rPr lang="es-MX" sz="1900" dirty="0">
                    <a:effectLst/>
                  </a:rPr>
                  <a:t>Tomando el peralte del alma igual al 95 por ciento del total, valor promedio en perfiles laminados, la ecuación anterior se convierte en: </a:t>
                </a: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𝑢</m:t>
                          </m:r>
                        </m:sub>
                      </m:sSub>
                      <m:r>
                        <a:rPr lang="es-MX" sz="2400" b="0" i="1" smtClean="0">
                          <a:effectLst/>
                          <a:latin typeface="Cambria Math"/>
                        </a:rPr>
                        <m:t>=</m:t>
                      </m:r>
                      <m:r>
                        <a:rPr lang="es-MX" sz="2400" i="1">
                          <a:effectLst/>
                          <a:latin typeface="Cambria Math"/>
                        </a:rPr>
                        <m:t>0.55</m:t>
                      </m:r>
                      <m:sSub>
                        <m:sSubPr>
                          <m:ctrlPr>
                            <a:rPr lang="es-MX" sz="2400" i="1">
                              <a:effectLst/>
                              <a:latin typeface="Cambria Math" panose="02040503050406030204" pitchFamily="18" charset="0"/>
                            </a:rPr>
                          </m:ctrlPr>
                        </m:sSubPr>
                        <m:e>
                          <m:r>
                            <a:rPr lang="es-MX" sz="2400" i="1">
                              <a:effectLst/>
                              <a:latin typeface="Cambria Math"/>
                            </a:rPr>
                            <m:t>𝜎</m:t>
                          </m:r>
                        </m:e>
                        <m:sub>
                          <m:r>
                            <a:rPr lang="es-MX" sz="2400" i="1">
                              <a:effectLst/>
                              <a:latin typeface="Cambria Math"/>
                            </a:rPr>
                            <m:t>𝑦</m:t>
                          </m:r>
                        </m:sub>
                      </m:sSub>
                      <m:r>
                        <a:rPr lang="es-MX" sz="2400" i="1">
                          <a:effectLst/>
                          <a:latin typeface="Cambria Math"/>
                        </a:rPr>
                        <m:t>𝑑𝑐</m:t>
                      </m:r>
                    </m:oMath>
                  </m:oMathPara>
                </a14:m>
                <a:endParaRPr lang="es-MX" sz="2400" dirty="0">
                  <a:effectLst/>
                </a:endParaRPr>
              </a:p>
              <a:p>
                <a:pPr marL="0" indent="0" algn="just">
                  <a:lnSpc>
                    <a:spcPct val="150000"/>
                  </a:lnSpc>
                  <a:buNone/>
                </a:pPr>
                <a:endParaRPr lang="es-MX" sz="2000" dirty="0">
                  <a:effectLst>
                    <a:outerShdw blurRad="38100" dist="38100" dir="2700000" algn="tl">
                      <a:srgbClr val="000000">
                        <a:alpha val="43137"/>
                      </a:srgbClr>
                    </a:outerShdw>
                  </a:effectLst>
                </a:endParaRPr>
              </a:p>
            </p:txBody>
          </p:sp>
        </mc:Choice>
        <mc:Fallback xmlns="">
          <p:sp>
            <p:nvSpPr>
              <p:cNvPr id="15" name="2 Marcador de contenido"/>
              <p:cNvSpPr>
                <a:spLocks noGrp="1" noRot="1" noChangeAspect="1" noMove="1" noResize="1" noEditPoints="1" noAdjustHandles="1" noChangeArrowheads="1" noChangeShapeType="1" noTextEdit="1"/>
              </p:cNvSpPr>
              <p:nvPr>
                <p:ph idx="4294967295"/>
              </p:nvPr>
            </p:nvSpPr>
            <p:spPr>
              <a:xfrm>
                <a:off x="474561" y="1817312"/>
                <a:ext cx="9354448" cy="4530725"/>
              </a:xfrm>
              <a:blipFill rotWithShape="0">
                <a:blip r:embed="rId7"/>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23277028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ESPECIFICACIONES DE DISEÑO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474561" y="1817312"/>
                <a:ext cx="9354448" cy="3811348"/>
              </a:xfrm>
            </p:spPr>
            <p:txBody>
              <a:bodyPr/>
              <a:lstStyle/>
              <a:p>
                <a:pPr marL="0" indent="0" algn="just">
                  <a:lnSpc>
                    <a:spcPct val="150000"/>
                  </a:lnSpc>
                  <a:buNone/>
                </a:pPr>
                <a:r>
                  <a:rPr lang="es-MX" sz="1900" dirty="0">
                    <a:effectLst/>
                  </a:rPr>
                  <a:t>“Exceptuando los casos en que se estén reforzadas por medio de atiesadores inclinadas o de placas adosadas a ellas, las almas de columnas, vigas y trabes armadas deben dimensionar de manera que:</a:t>
                </a: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𝑢</m:t>
                          </m:r>
                        </m:sub>
                      </m:sSub>
                      <m:r>
                        <a:rPr lang="es-MX" sz="2400" i="1">
                          <a:effectLst/>
                          <a:latin typeface="Cambria Math"/>
                        </a:rPr>
                        <m:t>≤0.55</m:t>
                      </m:r>
                      <m:sSub>
                        <m:sSubPr>
                          <m:ctrlPr>
                            <a:rPr lang="es-MX" sz="2400" i="1">
                              <a:effectLst/>
                              <a:latin typeface="Cambria Math" panose="02040503050406030204" pitchFamily="18" charset="0"/>
                            </a:rPr>
                          </m:ctrlPr>
                        </m:sSubPr>
                        <m:e>
                          <m:r>
                            <a:rPr lang="es-MX" sz="2400" i="1">
                              <a:effectLst/>
                              <a:latin typeface="Cambria Math"/>
                            </a:rPr>
                            <m:t>𝜎</m:t>
                          </m:r>
                        </m:e>
                        <m:sub>
                          <m:r>
                            <a:rPr lang="es-MX" sz="2400" i="1">
                              <a:effectLst/>
                              <a:latin typeface="Cambria Math"/>
                            </a:rPr>
                            <m:t>𝑦</m:t>
                          </m:r>
                        </m:sub>
                      </m:sSub>
                      <m:r>
                        <a:rPr lang="es-MX" sz="2400" i="1">
                          <a:effectLst/>
                          <a:latin typeface="Cambria Math"/>
                        </a:rPr>
                        <m:t>𝑑𝑐</m:t>
                      </m:r>
                    </m:oMath>
                  </m:oMathPara>
                </a14:m>
                <a:endParaRPr lang="es-MX" sz="2400" dirty="0">
                  <a:effectLst/>
                </a:endParaRPr>
              </a:p>
              <a:p>
                <a:pPr marL="0" indent="0" algn="just">
                  <a:lnSpc>
                    <a:spcPct val="150000"/>
                  </a:lnSpc>
                  <a:buNone/>
                </a:pPr>
                <a:r>
                  <a:rPr lang="es-MX" sz="1900" i="1" dirty="0" err="1">
                    <a:effectLst/>
                  </a:rPr>
                  <a:t>Vu</a:t>
                </a:r>
                <a:r>
                  <a:rPr lang="es-MX" sz="1900" i="1" dirty="0">
                    <a:effectLst/>
                  </a:rPr>
                  <a:t> </a:t>
                </a:r>
                <a:r>
                  <a:rPr lang="es-MX" sz="1900" dirty="0">
                    <a:effectLst/>
                  </a:rPr>
                  <a:t>es la fuerza cortante producida por las cargas exteriores factorizadas, </a:t>
                </a:r>
                <a:r>
                  <a:rPr lang="es-MX" sz="1900" i="1" dirty="0">
                    <a:effectLst/>
                  </a:rPr>
                  <a:t>d</a:t>
                </a:r>
                <a:r>
                  <a:rPr lang="es-MX" sz="1900" dirty="0">
                    <a:effectLst/>
                  </a:rPr>
                  <a:t> el peralte total del miembro y </a:t>
                </a:r>
                <a:r>
                  <a:rPr lang="es-MX" sz="1900" i="1" dirty="0">
                    <a:effectLst/>
                  </a:rPr>
                  <a:t>c</a:t>
                </a:r>
                <a:r>
                  <a:rPr lang="es-MX" sz="1900" dirty="0">
                    <a:effectLst/>
                  </a:rPr>
                  <a:t> el grueso del alma”.</a:t>
                </a:r>
                <a:endParaRPr lang="es-MX" sz="1900" i="1" dirty="0">
                  <a:effectLst/>
                </a:endParaRPr>
              </a:p>
              <a:p>
                <a:pPr algn="just">
                  <a:lnSpc>
                    <a:spcPct val="150000"/>
                  </a:lnSpc>
                </a:pPr>
                <a:endParaRPr lang="es-MX" sz="2000" dirty="0">
                  <a:effectLst>
                    <a:outerShdw blurRad="38100" dist="38100" dir="2700000" algn="tl">
                      <a:srgbClr val="000000">
                        <a:alpha val="43137"/>
                      </a:srgbClr>
                    </a:outerShdw>
                  </a:effectLst>
                </a:endParaRP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474561" y="1817312"/>
                <a:ext cx="9354448" cy="3811348"/>
              </a:xfrm>
              <a:blipFill>
                <a:blip r:embed="rId5"/>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40148838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ESPECIFICACIONES DE DISEÑO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11 Rectángulo"/>
          <p:cNvSpPr/>
          <p:nvPr/>
        </p:nvSpPr>
        <p:spPr>
          <a:xfrm>
            <a:off x="474561" y="1889318"/>
            <a:ext cx="9313588" cy="677108"/>
          </a:xfrm>
          <a:prstGeom prst="rect">
            <a:avLst/>
          </a:prstGeom>
        </p:spPr>
        <p:txBody>
          <a:bodyPr wrap="square">
            <a:spAutoFit/>
          </a:bodyPr>
          <a:lstStyle/>
          <a:p>
            <a:pPr algn="ctr"/>
            <a:r>
              <a:rPr lang="es-MX" sz="1900" dirty="0">
                <a:latin typeface="+mn-lt"/>
              </a:rPr>
              <a:t>NORMAS TÉCNICAS COMPLEMENTARIAS  DEL REGLAMENTO DE CONSTRUCCIONES PARA EL D.F</a:t>
            </a:r>
          </a:p>
        </p:txBody>
      </p:sp>
      <mc:AlternateContent xmlns:mc="http://schemas.openxmlformats.org/markup-compatibility/2006" xmlns:a14="http://schemas.microsoft.com/office/drawing/2010/main">
        <mc:Choice Requires="a14">
          <p:sp>
            <p:nvSpPr>
              <p:cNvPr id="11" name="12 CuadroTexto"/>
              <p:cNvSpPr txBox="1"/>
              <p:nvPr/>
            </p:nvSpPr>
            <p:spPr>
              <a:xfrm>
                <a:off x="474561" y="2647773"/>
                <a:ext cx="9354448" cy="1723549"/>
              </a:xfrm>
              <a:prstGeom prst="rect">
                <a:avLst/>
              </a:prstGeom>
              <a:noFill/>
            </p:spPr>
            <p:txBody>
              <a:bodyPr wrap="square" rtlCol="0">
                <a:spAutoFit/>
              </a:bodyPr>
              <a:lstStyle/>
              <a:p>
                <a:pPr algn="just"/>
                <a:r>
                  <a:rPr lang="es-MX" sz="1900" b="0" dirty="0">
                    <a:effectLst/>
                  </a:rPr>
                  <a:t>La resistencia de diseño al cortante, VR, de una viga o trabe de eje recto y sección transversal constante, de sección  I, H, canal o cajón, en la que no haya inestabilidad del alma, es:</a:t>
                </a:r>
              </a:p>
              <a:p>
                <a:pPr algn="just"/>
                <a:endParaRPr lang="es-MX" sz="2400" dirty="0">
                  <a:effectLst/>
                </a:endParaRPr>
              </a:p>
              <a:p>
                <a:pPr algn="just"/>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𝑅</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𝑁</m:t>
                          </m:r>
                        </m:sub>
                      </m:sSub>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𝑅</m:t>
                          </m:r>
                        </m:sub>
                      </m:sSub>
                    </m:oMath>
                  </m:oMathPara>
                </a14:m>
                <a:endParaRPr lang="es-MX" sz="1900" dirty="0">
                  <a:effectLst>
                    <a:outerShdw blurRad="38100" dist="38100" dir="2700000" algn="tl">
                      <a:srgbClr val="000000">
                        <a:alpha val="43137"/>
                      </a:srgbClr>
                    </a:outerShdw>
                  </a:effectLst>
                </a:endParaRPr>
              </a:p>
              <a:p>
                <a:pPr algn="just"/>
                <a:endParaRPr lang="es-MX" sz="2000" b="0" dirty="0">
                  <a:effectLst>
                    <a:outerShdw blurRad="38100" dist="38100" dir="2700000" algn="tl">
                      <a:srgbClr val="000000">
                        <a:alpha val="43137"/>
                      </a:srgbClr>
                    </a:outerShdw>
                  </a:effectLst>
                  <a:latin typeface="+mn-lt"/>
                </a:endParaRPr>
              </a:p>
            </p:txBody>
          </p:sp>
        </mc:Choice>
        <mc:Fallback xmlns="">
          <p:sp>
            <p:nvSpPr>
              <p:cNvPr id="11" name="12 CuadroTexto"/>
              <p:cNvSpPr txBox="1">
                <a:spLocks noRot="1" noChangeAspect="1" noMove="1" noResize="1" noEditPoints="1" noAdjustHandles="1" noChangeArrowheads="1" noChangeShapeType="1" noTextEdit="1"/>
              </p:cNvSpPr>
              <p:nvPr/>
            </p:nvSpPr>
            <p:spPr>
              <a:xfrm>
                <a:off x="474561" y="2647773"/>
                <a:ext cx="9354448" cy="1723549"/>
              </a:xfrm>
              <a:prstGeom prst="rect">
                <a:avLst/>
              </a:prstGeom>
              <a:blipFill rotWithShape="0">
                <a:blip r:embed="rId8"/>
                <a:stretch>
                  <a:fillRect l="-652" t="-1767" r="-587"/>
                </a:stretch>
              </a:blipFill>
            </p:spPr>
            <p:txBody>
              <a:bodyPr/>
              <a:lstStyle/>
              <a:p>
                <a:r>
                  <a:rPr lang="es-MX">
                    <a:noFill/>
                  </a:rPr>
                  <a:t> </a:t>
                </a:r>
              </a:p>
            </p:txBody>
          </p:sp>
        </mc:Fallback>
      </mc:AlternateContent>
      <p:sp>
        <p:nvSpPr>
          <p:cNvPr id="15" name="14 CuadroTexto"/>
          <p:cNvSpPr txBox="1"/>
          <p:nvPr/>
        </p:nvSpPr>
        <p:spPr>
          <a:xfrm>
            <a:off x="534760" y="4880021"/>
            <a:ext cx="9354448" cy="969496"/>
          </a:xfrm>
          <a:prstGeom prst="rect">
            <a:avLst/>
          </a:prstGeom>
          <a:noFill/>
        </p:spPr>
        <p:txBody>
          <a:bodyPr wrap="square" rtlCol="0">
            <a:spAutoFit/>
          </a:bodyPr>
          <a:lstStyle/>
          <a:p>
            <a:pPr algn="just"/>
            <a:r>
              <a:rPr lang="es-MX" sz="1900" b="0" i="1" dirty="0">
                <a:latin typeface="+mn-lt"/>
              </a:rPr>
              <a:t>FR</a:t>
            </a:r>
            <a:r>
              <a:rPr lang="es-MX" sz="1900" b="0" dirty="0">
                <a:latin typeface="+mn-lt"/>
              </a:rPr>
              <a:t>=0.90; </a:t>
            </a:r>
            <a:r>
              <a:rPr lang="es-MX" sz="1900" b="0" i="1" dirty="0">
                <a:latin typeface="+mn-lt"/>
              </a:rPr>
              <a:t>VN </a:t>
            </a:r>
            <a:r>
              <a:rPr lang="es-MX" sz="1900" b="0" dirty="0">
                <a:latin typeface="+mn-lt"/>
              </a:rPr>
              <a:t>es la resistencia nominal que se determina como se indica a continuación.</a:t>
            </a:r>
          </a:p>
          <a:p>
            <a:pPr algn="just"/>
            <a:endParaRPr lang="es-MX" sz="1900" b="0" dirty="0">
              <a:latin typeface="+mn-lt"/>
            </a:endParaRPr>
          </a:p>
          <a:p>
            <a:pPr algn="just"/>
            <a:r>
              <a:rPr lang="es-MX" sz="1900" b="0" dirty="0">
                <a:latin typeface="+mn-lt"/>
              </a:rPr>
              <a:t>Al evaluar </a:t>
            </a:r>
            <a:r>
              <a:rPr lang="es-MX" sz="1900" b="0" i="1" dirty="0">
                <a:latin typeface="+mn-lt"/>
              </a:rPr>
              <a:t>VN</a:t>
            </a:r>
            <a:r>
              <a:rPr lang="es-MX" sz="1900" b="0" dirty="0">
                <a:latin typeface="+mn-lt"/>
              </a:rPr>
              <a:t> se tiene en cuenta si la sección tiene una o mas almas.</a:t>
            </a:r>
          </a:p>
        </p:txBody>
      </p:sp>
    </p:spTree>
    <p:extLst>
      <p:ext uri="{BB962C8B-B14F-4D97-AF65-F5344CB8AC3E}">
        <p14:creationId xmlns:p14="http://schemas.microsoft.com/office/powerpoint/2010/main" val="241190101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ESPECIFICACIONES DE DISEÑO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7" name="11 Rectángulo"/>
          <p:cNvSpPr/>
          <p:nvPr/>
        </p:nvSpPr>
        <p:spPr>
          <a:xfrm>
            <a:off x="474561" y="2155791"/>
            <a:ext cx="9283872" cy="677108"/>
          </a:xfrm>
          <a:prstGeom prst="rect">
            <a:avLst/>
          </a:prstGeom>
        </p:spPr>
        <p:txBody>
          <a:bodyPr wrap="square">
            <a:spAutoFit/>
          </a:bodyPr>
          <a:lstStyle/>
          <a:p>
            <a:pPr algn="ctr"/>
            <a:r>
              <a:rPr lang="es-MX" sz="1900" dirty="0">
                <a:latin typeface="+mn-lt"/>
              </a:rPr>
              <a:t>NORMAS TÉCNICAS COMPLEMENTARIAS  DEL REGLAMENTO DE CONSTRUCCIONES PARA EL D.F</a:t>
            </a:r>
          </a:p>
        </p:txBody>
      </p:sp>
      <mc:AlternateContent xmlns:mc="http://schemas.openxmlformats.org/markup-compatibility/2006" xmlns:a14="http://schemas.microsoft.com/office/drawing/2010/main">
        <mc:Choice Requires="a14">
          <p:sp>
            <p:nvSpPr>
              <p:cNvPr id="18" name="13 CuadroTexto"/>
              <p:cNvSpPr txBox="1"/>
              <p:nvPr/>
            </p:nvSpPr>
            <p:spPr>
              <a:xfrm>
                <a:off x="474561" y="2906688"/>
                <a:ext cx="9354447" cy="2174121"/>
              </a:xfrm>
              <a:prstGeom prst="rect">
                <a:avLst/>
              </a:prstGeom>
              <a:noFill/>
            </p:spPr>
            <p:txBody>
              <a:bodyPr wrap="square" rtlCol="0">
                <a:spAutoFit/>
              </a:bodyPr>
              <a:lstStyle/>
              <a:p>
                <a:pPr marL="457200" indent="-457200">
                  <a:buAutoNum type="alphaLcParenR"/>
                </a:pPr>
                <a:r>
                  <a:rPr lang="es-MX" sz="1900" b="0" dirty="0">
                    <a:latin typeface="+mn-lt"/>
                  </a:rPr>
                  <a:t>Si</a:t>
                </a:r>
              </a:p>
              <a:p>
                <a:endParaRPr lang="es-MX" sz="2000" dirty="0">
                  <a:effectLst>
                    <a:outerShdw blurRad="38100" dist="38100" dir="2700000" algn="tl">
                      <a:srgbClr val="000000">
                        <a:alpha val="43137"/>
                      </a:srgbClr>
                    </a:outerShdw>
                  </a:effectLst>
                  <a:latin typeface="+mn-lt"/>
                </a:endParaRPr>
              </a:p>
              <a:p>
                <a:pPr/>
                <a14:m>
                  <m:oMathPara xmlns:m="http://schemas.openxmlformats.org/officeDocument/2006/math">
                    <m:oMathParaPr>
                      <m:jc m:val="centerGroup"/>
                    </m:oMathParaPr>
                    <m:oMath xmlns:m="http://schemas.openxmlformats.org/officeDocument/2006/math">
                      <m:f>
                        <m:fPr>
                          <m:ctrlPr>
                            <a:rPr lang="es-MX" sz="2400" i="1" smtClean="0">
                              <a:effectLst/>
                              <a:latin typeface="Cambria Math" panose="02040503050406030204" pitchFamily="18" charset="0"/>
                            </a:rPr>
                          </m:ctrlPr>
                        </m:fPr>
                        <m:num>
                          <m:r>
                            <a:rPr lang="es-MX" sz="2400" i="1">
                              <a:effectLst/>
                              <a:latin typeface="Cambria Math"/>
                            </a:rPr>
                            <m:t>h</m:t>
                          </m:r>
                        </m:num>
                        <m:den>
                          <m:r>
                            <a:rPr lang="es-MX" sz="2400" i="1">
                              <a:effectLst/>
                              <a:latin typeface="Cambria Math"/>
                            </a:rPr>
                            <m:t>𝑡</m:t>
                          </m:r>
                        </m:den>
                      </m:f>
                      <m:r>
                        <a:rPr lang="es-MX" sz="2400" i="1">
                          <a:effectLst/>
                          <a:latin typeface="Cambria Math"/>
                        </a:rPr>
                        <m:t>≤1400</m:t>
                      </m:r>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a:rPr>
                                <m:t>𝑘</m:t>
                              </m:r>
                            </m:num>
                            <m:den>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den>
                          </m:f>
                        </m:e>
                      </m:rad>
                      <m:r>
                        <a:rPr lang="es-MX" sz="2400" i="1" smtClean="0">
                          <a:effectLst/>
                          <a:latin typeface="Cambria Math"/>
                        </a:rPr>
                        <m:t>           </m:t>
                      </m:r>
                      <m:d>
                        <m:dPr>
                          <m:begChr m:val="["/>
                          <m:endChr m:val="]"/>
                          <m:ctrlPr>
                            <a:rPr lang="es-MX" sz="2400" i="1" smtClean="0">
                              <a:effectLst/>
                              <a:latin typeface="Cambria Math" panose="02040503050406030204" pitchFamily="18" charset="0"/>
                            </a:rPr>
                          </m:ctrlPr>
                        </m:dPr>
                        <m:e>
                          <m:f>
                            <m:fPr>
                              <m:ctrlPr>
                                <a:rPr lang="es-MX" sz="2400" i="1">
                                  <a:effectLst/>
                                  <a:latin typeface="Cambria Math" panose="02040503050406030204" pitchFamily="18" charset="0"/>
                                </a:rPr>
                              </m:ctrlPr>
                            </m:fPr>
                            <m:num>
                              <m:r>
                                <a:rPr lang="es-MX" sz="2400" i="1">
                                  <a:effectLst/>
                                  <a:latin typeface="Cambria Math"/>
                                </a:rPr>
                                <m:t>h</m:t>
                              </m:r>
                            </m:num>
                            <m:den>
                              <m:r>
                                <a:rPr lang="es-MX" sz="2400" i="1">
                                  <a:effectLst/>
                                  <a:latin typeface="Cambria Math"/>
                                </a:rPr>
                                <m:t>𝑡</m:t>
                              </m:r>
                            </m:den>
                          </m:f>
                          <m:r>
                            <a:rPr lang="es-MX" sz="2400" i="1">
                              <a:effectLst/>
                              <a:latin typeface="Cambria Math"/>
                            </a:rPr>
                            <m:t>≤0.98</m:t>
                          </m:r>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a:rPr>
                                    <m:t>𝐸𝑘</m:t>
                                  </m:r>
                                </m:num>
                                <m:den>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den>
                              </m:f>
                            </m:e>
                          </m:rad>
                        </m:e>
                      </m:d>
                      <m:r>
                        <a:rPr lang="es-MX" sz="2400" i="1">
                          <a:effectLst/>
                          <a:latin typeface="Cambria Math"/>
                        </a:rPr>
                        <m:t>,   </m:t>
                      </m:r>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𝑁</m:t>
                          </m:r>
                        </m:sub>
                      </m:sSub>
                      <m:r>
                        <a:rPr lang="es-MX" sz="2400" i="1">
                          <a:effectLst/>
                          <a:latin typeface="Cambria Math"/>
                        </a:rPr>
                        <m:t>=0.66 </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𝑎</m:t>
                          </m:r>
                        </m:sub>
                      </m:sSub>
                    </m:oMath>
                  </m:oMathPara>
                </a14:m>
                <a:endParaRPr lang="es-MX" sz="2000" dirty="0"/>
              </a:p>
              <a:p>
                <a:r>
                  <a:rPr lang="es-MX" sz="2000" b="0" dirty="0">
                    <a:effectLst>
                      <a:outerShdw blurRad="38100" dist="38100" dir="2700000" algn="tl">
                        <a:srgbClr val="000000">
                          <a:alpha val="43137"/>
                        </a:srgbClr>
                      </a:outerShdw>
                    </a:effectLst>
                    <a:latin typeface="+mn-lt"/>
                  </a:rPr>
                  <a:t> </a:t>
                </a:r>
              </a:p>
            </p:txBody>
          </p:sp>
        </mc:Choice>
        <mc:Fallback xmlns="">
          <p:sp>
            <p:nvSpPr>
              <p:cNvPr id="18" name="13 CuadroTexto"/>
              <p:cNvSpPr txBox="1">
                <a:spLocks noRot="1" noChangeAspect="1" noMove="1" noResize="1" noEditPoints="1" noAdjustHandles="1" noChangeArrowheads="1" noChangeShapeType="1" noTextEdit="1"/>
              </p:cNvSpPr>
              <p:nvPr/>
            </p:nvSpPr>
            <p:spPr>
              <a:xfrm>
                <a:off x="474561" y="2906688"/>
                <a:ext cx="9354447" cy="2174121"/>
              </a:xfrm>
              <a:prstGeom prst="rect">
                <a:avLst/>
              </a:prstGeom>
              <a:blipFill rotWithShape="0">
                <a:blip r:embed="rId8"/>
                <a:stretch>
                  <a:fillRect l="-652" t="-1685"/>
                </a:stretch>
              </a:blipFill>
            </p:spPr>
            <p:txBody>
              <a:bodyPr/>
              <a:lstStyle/>
              <a:p>
                <a:r>
                  <a:rPr lang="es-MX">
                    <a:noFill/>
                  </a:rPr>
                  <a:t> </a:t>
                </a:r>
              </a:p>
            </p:txBody>
          </p:sp>
        </mc:Fallback>
      </mc:AlternateContent>
      <p:sp>
        <p:nvSpPr>
          <p:cNvPr id="19" name="17 CuadroTexto"/>
          <p:cNvSpPr txBox="1"/>
          <p:nvPr/>
        </p:nvSpPr>
        <p:spPr>
          <a:xfrm>
            <a:off x="474561" y="5287171"/>
            <a:ext cx="9354448" cy="384721"/>
          </a:xfrm>
          <a:prstGeom prst="rect">
            <a:avLst/>
          </a:prstGeom>
          <a:noFill/>
        </p:spPr>
        <p:txBody>
          <a:bodyPr wrap="square" rtlCol="0">
            <a:spAutoFit/>
          </a:bodyPr>
          <a:lstStyle/>
          <a:p>
            <a:pPr algn="ctr"/>
            <a:r>
              <a:rPr lang="es-MX" sz="1900" b="0" dirty="0">
                <a:latin typeface="+mn-lt"/>
              </a:rPr>
              <a:t>El alma falla por cortante en el intervalo de endurecimiento por deformación.</a:t>
            </a:r>
          </a:p>
        </p:txBody>
      </p:sp>
    </p:spTree>
    <p:extLst>
      <p:ext uri="{BB962C8B-B14F-4D97-AF65-F5344CB8AC3E}">
        <p14:creationId xmlns:p14="http://schemas.microsoft.com/office/powerpoint/2010/main" val="40253797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ESPECIFICACIONES DE DISEÑO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21" name="11 Rectángulo"/>
          <p:cNvSpPr/>
          <p:nvPr/>
        </p:nvSpPr>
        <p:spPr>
          <a:xfrm>
            <a:off x="474561" y="1873040"/>
            <a:ext cx="9353155" cy="677108"/>
          </a:xfrm>
          <a:prstGeom prst="rect">
            <a:avLst/>
          </a:prstGeom>
        </p:spPr>
        <p:txBody>
          <a:bodyPr wrap="square">
            <a:spAutoFit/>
          </a:bodyPr>
          <a:lstStyle/>
          <a:p>
            <a:pPr algn="ctr"/>
            <a:r>
              <a:rPr lang="es-MX" sz="1900" dirty="0">
                <a:latin typeface="+mn-lt"/>
              </a:rPr>
              <a:t>NORMAS TÉCNICAS COMPLEMENTARIAS  DEL REGLAMENTO DE CONSTRUCCIONES PARA EL D.F</a:t>
            </a:r>
          </a:p>
        </p:txBody>
      </p:sp>
      <p:sp>
        <p:nvSpPr>
          <p:cNvPr id="22" name="18 CuadroTexto"/>
          <p:cNvSpPr txBox="1"/>
          <p:nvPr/>
        </p:nvSpPr>
        <p:spPr>
          <a:xfrm>
            <a:off x="473268" y="5907946"/>
            <a:ext cx="9261240" cy="384721"/>
          </a:xfrm>
          <a:prstGeom prst="rect">
            <a:avLst/>
          </a:prstGeom>
          <a:noFill/>
        </p:spPr>
        <p:txBody>
          <a:bodyPr wrap="square" rtlCol="0">
            <a:spAutoFit/>
          </a:bodyPr>
          <a:lstStyle/>
          <a:p>
            <a:pPr algn="ctr"/>
            <a:r>
              <a:rPr lang="es-MX" sz="1900" b="0" dirty="0">
                <a:latin typeface="+mn-lt"/>
              </a:rPr>
              <a:t>La falla es por plastificación del alma por cortante.</a:t>
            </a:r>
          </a:p>
        </p:txBody>
      </p:sp>
      <mc:AlternateContent xmlns:mc="http://schemas.openxmlformats.org/markup-compatibility/2006" xmlns:a14="http://schemas.microsoft.com/office/drawing/2010/main">
        <mc:Choice Requires="a14">
          <p:sp>
            <p:nvSpPr>
              <p:cNvPr id="23" name="19 CuadroTexto"/>
              <p:cNvSpPr txBox="1"/>
              <p:nvPr/>
            </p:nvSpPr>
            <p:spPr>
              <a:xfrm>
                <a:off x="473914" y="2315072"/>
                <a:ext cx="9354448" cy="3734677"/>
              </a:xfrm>
              <a:prstGeom prst="rect">
                <a:avLst/>
              </a:prstGeom>
              <a:noFill/>
            </p:spPr>
            <p:txBody>
              <a:bodyPr wrap="square" rtlCol="0">
                <a:spAutoFit/>
              </a:bodyPr>
              <a:lstStyle/>
              <a:p>
                <a:pPr marL="342900" indent="-342900">
                  <a:buAutoNum type="alphaLcParenR" startAt="2"/>
                </a:pPr>
                <a:r>
                  <a:rPr lang="es-MX" sz="1900" dirty="0">
                    <a:latin typeface="+mn-lt"/>
                  </a:rPr>
                  <a:t>Si</a:t>
                </a:r>
              </a:p>
              <a:p>
                <a:pPr marL="342900" indent="-342900">
                  <a:buAutoNum type="alphaLcParenR" startAt="2"/>
                </a:pPr>
                <a:endParaRPr lang="es-MX" sz="2000" dirty="0">
                  <a:effectLst>
                    <a:outerShdw blurRad="38100" dist="38100" dir="2700000" algn="tl">
                      <a:srgbClr val="000000">
                        <a:alpha val="43137"/>
                      </a:srgbClr>
                    </a:outerShdw>
                  </a:effectLst>
                  <a:latin typeface="+mn-lt"/>
                </a:endParaRPr>
              </a:p>
              <a:p>
                <a:pPr/>
                <a14:m>
                  <m:oMathPara xmlns:m="http://schemas.openxmlformats.org/officeDocument/2006/math">
                    <m:oMathParaPr>
                      <m:jc m:val="centerGroup"/>
                    </m:oMathParaPr>
                    <m:oMath xmlns:m="http://schemas.openxmlformats.org/officeDocument/2006/math">
                      <m:r>
                        <a:rPr lang="es-MX" sz="2400" i="1" smtClean="0">
                          <a:effectLst/>
                          <a:latin typeface="Cambria Math"/>
                        </a:rPr>
                        <m:t>1400</m:t>
                      </m:r>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a:rPr>
                                <m:t>𝑘</m:t>
                              </m:r>
                            </m:num>
                            <m:den>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den>
                          </m:f>
                        </m:e>
                      </m:rad>
                      <m:r>
                        <a:rPr lang="es-MX" sz="2400" i="1">
                          <a:effectLst/>
                          <a:latin typeface="Cambria Math"/>
                        </a:rPr>
                        <m:t>≤</m:t>
                      </m:r>
                      <m:f>
                        <m:fPr>
                          <m:ctrlPr>
                            <a:rPr lang="es-MX" sz="2400" i="1">
                              <a:effectLst/>
                              <a:latin typeface="Cambria Math" panose="02040503050406030204" pitchFamily="18" charset="0"/>
                            </a:rPr>
                          </m:ctrlPr>
                        </m:fPr>
                        <m:num>
                          <m:r>
                            <a:rPr lang="es-MX" sz="2400" i="1">
                              <a:effectLst/>
                              <a:latin typeface="Cambria Math"/>
                            </a:rPr>
                            <m:t>h</m:t>
                          </m:r>
                        </m:num>
                        <m:den>
                          <m:r>
                            <a:rPr lang="es-MX" sz="2400" i="1">
                              <a:effectLst/>
                              <a:latin typeface="Cambria Math"/>
                            </a:rPr>
                            <m:t>𝑡</m:t>
                          </m:r>
                        </m:den>
                      </m:f>
                      <m:r>
                        <a:rPr lang="es-MX" sz="2400" i="1">
                          <a:effectLst/>
                          <a:latin typeface="Cambria Math"/>
                        </a:rPr>
                        <m:t>&lt;1600</m:t>
                      </m:r>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a:rPr>
                                <m:t>𝑘</m:t>
                              </m:r>
                            </m:num>
                            <m:den>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den>
                          </m:f>
                        </m:e>
                      </m:rad>
                      <m:r>
                        <a:rPr lang="es-MX" sz="2400" i="1">
                          <a:effectLst/>
                          <a:latin typeface="Cambria Math"/>
                        </a:rPr>
                        <m:t>         </m:t>
                      </m:r>
                      <m:d>
                        <m:dPr>
                          <m:begChr m:val="["/>
                          <m:endChr m:val="]"/>
                          <m:ctrlPr>
                            <a:rPr lang="es-MX" sz="2400" i="1">
                              <a:effectLst/>
                              <a:latin typeface="Cambria Math" panose="02040503050406030204" pitchFamily="18" charset="0"/>
                            </a:rPr>
                          </m:ctrlPr>
                        </m:dPr>
                        <m:e>
                          <m:r>
                            <a:rPr lang="es-MX" sz="2400" i="1">
                              <a:effectLst/>
                              <a:latin typeface="Cambria Math"/>
                            </a:rPr>
                            <m:t>0.98</m:t>
                          </m:r>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a:rPr>
                                    <m:t>𝐸𝑘</m:t>
                                  </m:r>
                                </m:num>
                                <m:den>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den>
                              </m:f>
                            </m:e>
                          </m:rad>
                          <m:r>
                            <a:rPr lang="es-MX" sz="2400" i="1">
                              <a:effectLst/>
                              <a:latin typeface="Cambria Math"/>
                            </a:rPr>
                            <m:t>≤</m:t>
                          </m:r>
                          <m:f>
                            <m:fPr>
                              <m:ctrlPr>
                                <a:rPr lang="es-MX" sz="2400" i="1">
                                  <a:effectLst/>
                                  <a:latin typeface="Cambria Math" panose="02040503050406030204" pitchFamily="18" charset="0"/>
                                </a:rPr>
                              </m:ctrlPr>
                            </m:fPr>
                            <m:num>
                              <m:r>
                                <a:rPr lang="es-MX" sz="2400" i="1">
                                  <a:effectLst/>
                                  <a:latin typeface="Cambria Math"/>
                                </a:rPr>
                                <m:t>h</m:t>
                              </m:r>
                            </m:num>
                            <m:den>
                              <m:r>
                                <a:rPr lang="es-MX" sz="2400" i="1">
                                  <a:effectLst/>
                                  <a:latin typeface="Cambria Math"/>
                                </a:rPr>
                                <m:t>𝑡</m:t>
                              </m:r>
                            </m:den>
                          </m:f>
                          <m:r>
                            <a:rPr lang="es-MX" sz="2400" i="1">
                              <a:effectLst/>
                              <a:latin typeface="Cambria Math"/>
                            </a:rPr>
                            <m:t>≤1.12</m:t>
                          </m:r>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a:rPr>
                                    <m:t>𝐸𝑘</m:t>
                                  </m:r>
                                </m:num>
                                <m:den>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den>
                              </m:f>
                            </m:e>
                          </m:rad>
                        </m:e>
                      </m:d>
                    </m:oMath>
                  </m:oMathPara>
                </a14:m>
                <a:endParaRPr lang="es-MX" sz="2400" dirty="0">
                  <a:effectLst/>
                </a:endParaRPr>
              </a:p>
              <a:p>
                <a:r>
                  <a:rPr lang="es-MX" sz="2400" dirty="0">
                    <a:effectLst/>
                  </a:rPr>
                  <a:t/>
                </a:r>
                <a:br>
                  <a:rPr lang="es-MX" sz="2400" dirty="0">
                    <a:effectLst/>
                  </a:rPr>
                </a:br>
                <a:endParaRPr lang="es-MX" sz="2400" dirty="0">
                  <a:effectLst/>
                </a:endParaRPr>
              </a:p>
              <a:p>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𝑁</m:t>
                          </m:r>
                        </m:sub>
                      </m:sSub>
                      <m:r>
                        <a:rPr lang="es-MX" sz="2400" i="1">
                          <a:effectLst/>
                          <a:latin typeface="Cambria Math"/>
                        </a:rPr>
                        <m:t>=</m:t>
                      </m:r>
                      <m:f>
                        <m:fPr>
                          <m:ctrlPr>
                            <a:rPr lang="es-MX" sz="2400" i="1">
                              <a:effectLst/>
                              <a:latin typeface="Cambria Math" panose="02040503050406030204" pitchFamily="18" charset="0"/>
                            </a:rPr>
                          </m:ctrlPr>
                        </m:fPr>
                        <m:num>
                          <m:r>
                            <a:rPr lang="es-MX" sz="2400" i="1">
                              <a:effectLst/>
                              <a:latin typeface="Cambria Math"/>
                            </a:rPr>
                            <m:t>922</m:t>
                          </m:r>
                          <m:rad>
                            <m:radPr>
                              <m:degHide m:val="on"/>
                              <m:ctrlPr>
                                <a:rPr lang="es-MX" sz="2400" i="1">
                                  <a:effectLst/>
                                  <a:latin typeface="Cambria Math" panose="02040503050406030204" pitchFamily="18" charset="0"/>
                                </a:rPr>
                              </m:ctrlPr>
                            </m:radPr>
                            <m:deg/>
                            <m:e>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r>
                                <a:rPr lang="es-MX" sz="2400" i="1">
                                  <a:effectLst/>
                                  <a:latin typeface="Cambria Math"/>
                                </a:rPr>
                                <m:t>𝑘</m:t>
                              </m:r>
                            </m:e>
                          </m:rad>
                        </m:num>
                        <m:den>
                          <m:r>
                            <a:rPr lang="es-MX" sz="2400" i="1">
                              <a:effectLst/>
                              <a:latin typeface="Cambria Math"/>
                            </a:rPr>
                            <m:t>h𝑡</m:t>
                          </m:r>
                        </m:den>
                      </m:f>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𝑎</m:t>
                          </m:r>
                        </m:sub>
                      </m:sSub>
                      <m:r>
                        <a:rPr lang="es-MX" sz="2400" i="1">
                          <a:effectLst/>
                          <a:latin typeface="Cambria Math"/>
                        </a:rPr>
                        <m:t>        </m:t>
                      </m:r>
                      <m:d>
                        <m:dPr>
                          <m:begChr m:val="["/>
                          <m:endChr m:val="]"/>
                          <m:ctrlPr>
                            <a:rPr lang="es-MX" sz="2400" i="1">
                              <a:effectLst/>
                              <a:latin typeface="Cambria Math" panose="02040503050406030204" pitchFamily="18" charset="0"/>
                            </a:rPr>
                          </m:ctrlPr>
                        </m:dPr>
                        <m:e>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𝑁</m:t>
                              </m:r>
                            </m:sub>
                          </m:sSub>
                          <m:r>
                            <a:rPr lang="es-MX" sz="2400" i="1">
                              <a:effectLst/>
                              <a:latin typeface="Cambria Math"/>
                            </a:rPr>
                            <m:t>=</m:t>
                          </m:r>
                          <m:f>
                            <m:fPr>
                              <m:ctrlPr>
                                <a:rPr lang="es-MX" sz="2400" i="1">
                                  <a:effectLst/>
                                  <a:latin typeface="Cambria Math" panose="02040503050406030204" pitchFamily="18" charset="0"/>
                                </a:rPr>
                              </m:ctrlPr>
                            </m:fPr>
                            <m:num>
                              <m:r>
                                <a:rPr lang="es-MX" sz="2400" i="1">
                                  <a:effectLst/>
                                  <a:latin typeface="Cambria Math"/>
                                </a:rPr>
                                <m:t>0.65</m:t>
                              </m:r>
                              <m:rad>
                                <m:radPr>
                                  <m:degHide m:val="on"/>
                                  <m:ctrlPr>
                                    <a:rPr lang="es-MX" sz="2400" i="1">
                                      <a:effectLst/>
                                      <a:latin typeface="Cambria Math" panose="02040503050406030204" pitchFamily="18" charset="0"/>
                                    </a:rPr>
                                  </m:ctrlPr>
                                </m:radPr>
                                <m:deg/>
                                <m:e>
                                  <m:sSub>
                                    <m:sSubPr>
                                      <m:ctrlPr>
                                        <a:rPr lang="es-MX" sz="2400" i="1">
                                          <a:effectLst/>
                                          <a:latin typeface="Cambria Math" panose="02040503050406030204" pitchFamily="18" charset="0"/>
                                        </a:rPr>
                                      </m:ctrlPr>
                                    </m:sSubPr>
                                    <m:e>
                                      <m:r>
                                        <a:rPr lang="es-MX" sz="2400" i="1">
                                          <a:effectLst/>
                                          <a:latin typeface="Cambria Math"/>
                                        </a:rPr>
                                        <m:t>𝐸𝐹</m:t>
                                      </m:r>
                                    </m:e>
                                    <m:sub>
                                      <m:r>
                                        <a:rPr lang="es-MX" sz="2400" i="1">
                                          <a:effectLst/>
                                          <a:latin typeface="Cambria Math"/>
                                        </a:rPr>
                                        <m:t>𝑦</m:t>
                                      </m:r>
                                    </m:sub>
                                  </m:sSub>
                                  <m:r>
                                    <a:rPr lang="es-MX" sz="2400" i="1">
                                      <a:effectLst/>
                                      <a:latin typeface="Cambria Math"/>
                                    </a:rPr>
                                    <m:t>𝑘</m:t>
                                  </m:r>
                                </m:e>
                              </m:rad>
                            </m:num>
                            <m:den>
                              <m:r>
                                <a:rPr lang="es-MX" sz="2400" i="1">
                                  <a:effectLst/>
                                  <a:latin typeface="Cambria Math"/>
                                </a:rPr>
                                <m:t>h𝑡</m:t>
                              </m:r>
                            </m:den>
                          </m:f>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𝑎</m:t>
                              </m:r>
                            </m:sub>
                          </m:sSub>
                        </m:e>
                      </m:d>
                    </m:oMath>
                  </m:oMathPara>
                </a14:m>
                <a:endParaRPr lang="es-MX" sz="2000" dirty="0">
                  <a:effectLst>
                    <a:outerShdw blurRad="38100" dist="38100" dir="2700000" algn="tl">
                      <a:srgbClr val="000000">
                        <a:alpha val="43137"/>
                      </a:srgbClr>
                    </a:outerShdw>
                  </a:effectLst>
                  <a:latin typeface="+mn-lt"/>
                </a:endParaRPr>
              </a:p>
              <a:p>
                <a:r>
                  <a:rPr lang="es-MX" sz="2000" dirty="0">
                    <a:effectLst>
                      <a:outerShdw blurRad="38100" dist="38100" dir="2700000" algn="tl">
                        <a:srgbClr val="000000">
                          <a:alpha val="43137"/>
                        </a:srgbClr>
                      </a:outerShdw>
                    </a:effectLst>
                    <a:latin typeface="+mn-lt"/>
                  </a:rPr>
                  <a:t> </a:t>
                </a:r>
              </a:p>
            </p:txBody>
          </p:sp>
        </mc:Choice>
        <mc:Fallback xmlns="">
          <p:sp>
            <p:nvSpPr>
              <p:cNvPr id="23" name="19 CuadroTexto"/>
              <p:cNvSpPr txBox="1">
                <a:spLocks noRot="1" noChangeAspect="1" noMove="1" noResize="1" noEditPoints="1" noAdjustHandles="1" noChangeArrowheads="1" noChangeShapeType="1" noTextEdit="1"/>
              </p:cNvSpPr>
              <p:nvPr/>
            </p:nvSpPr>
            <p:spPr>
              <a:xfrm>
                <a:off x="473914" y="2315072"/>
                <a:ext cx="9354448" cy="3734677"/>
              </a:xfrm>
              <a:prstGeom prst="rect">
                <a:avLst/>
              </a:prstGeom>
              <a:blipFill rotWithShape="0">
                <a:blip r:embed="rId8"/>
                <a:stretch>
                  <a:fillRect l="-652" t="-980"/>
                </a:stretch>
              </a:blipFill>
            </p:spPr>
            <p:txBody>
              <a:bodyPr/>
              <a:lstStyle/>
              <a:p>
                <a:r>
                  <a:rPr lang="es-MX">
                    <a:noFill/>
                  </a:rPr>
                  <a:t> </a:t>
                </a:r>
              </a:p>
            </p:txBody>
          </p:sp>
        </mc:Fallback>
      </mc:AlternateContent>
    </p:spTree>
    <p:extLst>
      <p:ext uri="{BB962C8B-B14F-4D97-AF65-F5344CB8AC3E}">
        <p14:creationId xmlns:p14="http://schemas.microsoft.com/office/powerpoint/2010/main" val="140131378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VIGAS DE PAREDES DELGADAS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16 CuadroTexto"/>
          <p:cNvSpPr txBox="1"/>
          <p:nvPr/>
        </p:nvSpPr>
        <p:spPr>
          <a:xfrm>
            <a:off x="474561" y="1817312"/>
            <a:ext cx="9338892" cy="969496"/>
          </a:xfrm>
          <a:prstGeom prst="rect">
            <a:avLst/>
          </a:prstGeom>
          <a:noFill/>
        </p:spPr>
        <p:txBody>
          <a:bodyPr wrap="square" rtlCol="0">
            <a:spAutoFit/>
          </a:bodyPr>
          <a:lstStyle/>
          <a:p>
            <a:pPr algn="just"/>
            <a:r>
              <a:rPr lang="es-MX" sz="1900" b="0" dirty="0">
                <a:latin typeface="+mn-lt"/>
              </a:rPr>
              <a:t>Si el diseño de las vigas de paredes delgadas contraventeadas adecuadamente se basa en la iniciación del pandeo local de alguno de los elementos que las componen resultaría antieconómico. </a:t>
            </a:r>
          </a:p>
        </p:txBody>
      </p:sp>
      <p:sp>
        <p:nvSpPr>
          <p:cNvPr id="15" name="17 CuadroTexto"/>
          <p:cNvSpPr txBox="1"/>
          <p:nvPr/>
        </p:nvSpPr>
        <p:spPr>
          <a:xfrm>
            <a:off x="539341" y="2997951"/>
            <a:ext cx="9274112" cy="677108"/>
          </a:xfrm>
          <a:prstGeom prst="rect">
            <a:avLst/>
          </a:prstGeom>
          <a:noFill/>
        </p:spPr>
        <p:txBody>
          <a:bodyPr wrap="square" rtlCol="0">
            <a:spAutoFit/>
          </a:bodyPr>
          <a:lstStyle/>
          <a:p>
            <a:pPr algn="just"/>
            <a:r>
              <a:rPr lang="es-MX" sz="1900" dirty="0"/>
              <a:t>La resistencia de diseño corresponde a la falla del miembro, que se presenta, con frecuencia, mucho después de que se inicia el pandeo local.</a:t>
            </a:r>
          </a:p>
        </p:txBody>
      </p:sp>
      <p:sp>
        <p:nvSpPr>
          <p:cNvPr id="17" name="18 CuadroTexto"/>
          <p:cNvSpPr txBox="1"/>
          <p:nvPr/>
        </p:nvSpPr>
        <p:spPr>
          <a:xfrm>
            <a:off x="539341" y="4006063"/>
            <a:ext cx="9274112" cy="2139047"/>
          </a:xfrm>
          <a:prstGeom prst="rect">
            <a:avLst/>
          </a:prstGeom>
          <a:noFill/>
        </p:spPr>
        <p:txBody>
          <a:bodyPr wrap="square" rtlCol="0">
            <a:spAutoFit/>
          </a:bodyPr>
          <a:lstStyle/>
          <a:p>
            <a:pPr algn="just"/>
            <a:r>
              <a:rPr lang="es-MX" sz="1900" b="0" dirty="0">
                <a:latin typeface="+mn-lt"/>
              </a:rPr>
              <a:t>Deben considerarse las formas de pandeo local siguientes:</a:t>
            </a:r>
          </a:p>
          <a:p>
            <a:pPr algn="just">
              <a:buFont typeface="Arial" charset="0"/>
              <a:buChar char="•"/>
            </a:pPr>
            <a:r>
              <a:rPr lang="es-MX" sz="1900" b="0" dirty="0">
                <a:latin typeface="+mn-lt"/>
              </a:rPr>
              <a:t>Del patín comprimido, en compresión uniforme.</a:t>
            </a:r>
          </a:p>
          <a:p>
            <a:pPr algn="just"/>
            <a:endParaRPr lang="es-MX" sz="1900" b="0" dirty="0">
              <a:latin typeface="+mn-lt"/>
            </a:endParaRPr>
          </a:p>
          <a:p>
            <a:pPr algn="just">
              <a:buFont typeface="Arial" charset="0"/>
              <a:buChar char="•"/>
            </a:pPr>
            <a:r>
              <a:rPr lang="es-MX" sz="1900" b="0" dirty="0">
                <a:latin typeface="+mn-lt"/>
              </a:rPr>
              <a:t>De los dobleces atiesadores del patín en compresión, cuando los hay; los esfuerzos en ellos varían linealmente con la distancia del eje de flexión.</a:t>
            </a:r>
          </a:p>
          <a:p>
            <a:pPr algn="just">
              <a:buFont typeface="Arial" charset="0"/>
              <a:buChar char="•"/>
            </a:pPr>
            <a:endParaRPr lang="es-MX" sz="1900" b="0" dirty="0">
              <a:latin typeface="+mn-lt"/>
            </a:endParaRPr>
          </a:p>
          <a:p>
            <a:pPr algn="just">
              <a:buFont typeface="Arial" charset="0"/>
              <a:buChar char="•"/>
            </a:pPr>
            <a:r>
              <a:rPr lang="es-MX" sz="1900" b="0" dirty="0">
                <a:latin typeface="+mn-lt"/>
              </a:rPr>
              <a:t>Del alma, en flexión, en cortante, o bajo una combinación de las dos solicitaciones.</a:t>
            </a:r>
          </a:p>
        </p:txBody>
      </p:sp>
    </p:spTree>
    <p:extLst>
      <p:ext uri="{BB962C8B-B14F-4D97-AF65-F5344CB8AC3E}">
        <p14:creationId xmlns:p14="http://schemas.microsoft.com/office/powerpoint/2010/main" val="411141424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ALMA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pic>
        <p:nvPicPr>
          <p:cNvPr id="18" name="Picture 2"/>
          <p:cNvPicPr>
            <a:picLocks noChangeAspect="1" noChangeArrowheads="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246876" y="2970148"/>
            <a:ext cx="4035425"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0 CuadroTexto"/>
          <p:cNvSpPr txBox="1"/>
          <p:nvPr/>
        </p:nvSpPr>
        <p:spPr>
          <a:xfrm>
            <a:off x="474562" y="1817312"/>
            <a:ext cx="9354447" cy="677108"/>
          </a:xfrm>
          <a:prstGeom prst="rect">
            <a:avLst/>
          </a:prstGeom>
          <a:noFill/>
        </p:spPr>
        <p:txBody>
          <a:bodyPr wrap="square" rtlCol="0">
            <a:spAutoFit/>
          </a:bodyPr>
          <a:lstStyle/>
          <a:p>
            <a:pPr algn="just"/>
            <a:r>
              <a:rPr lang="es-MX" sz="1900" b="0" dirty="0">
                <a:latin typeface="+mn-lt"/>
              </a:rPr>
              <a:t>Las almas de los perfiles tienen relaciones peralte/grueso reducidas, que hacen innecesario el uso de atiesadores excepto, a veces, en los apoyos o bajo </a:t>
            </a:r>
            <a:r>
              <a:rPr lang="es-MX" sz="1900" b="0" dirty="0" smtClean="0">
                <a:latin typeface="+mn-lt"/>
              </a:rPr>
              <a:t>cargas </a:t>
            </a:r>
            <a:r>
              <a:rPr lang="es-MX" sz="1900" b="0" dirty="0">
                <a:latin typeface="+mn-lt"/>
              </a:rPr>
              <a:t>concentradas importantes.</a:t>
            </a:r>
          </a:p>
        </p:txBody>
      </p:sp>
      <p:sp>
        <p:nvSpPr>
          <p:cNvPr id="20" name="12 CuadroTexto"/>
          <p:cNvSpPr txBox="1"/>
          <p:nvPr/>
        </p:nvSpPr>
        <p:spPr>
          <a:xfrm>
            <a:off x="722210" y="3472942"/>
            <a:ext cx="4287939" cy="1261884"/>
          </a:xfrm>
          <a:prstGeom prst="rect">
            <a:avLst/>
          </a:prstGeom>
          <a:noFill/>
        </p:spPr>
        <p:txBody>
          <a:bodyPr wrap="square" rtlCol="0">
            <a:spAutoFit/>
          </a:bodyPr>
          <a:lstStyle/>
          <a:p>
            <a:pPr algn="just"/>
            <a:r>
              <a:rPr lang="es-MX" sz="1900" b="0" dirty="0">
                <a:latin typeface="+mn-lt"/>
              </a:rPr>
              <a:t>Los esfuerzos críticos en el alma y las resistencias al cortante correspondientes, en función de su esbeltez, se determinan como en el art. 3.10.4 del capitulo 3.</a:t>
            </a:r>
          </a:p>
        </p:txBody>
      </p:sp>
    </p:spTree>
    <p:extLst>
      <p:ext uri="{BB962C8B-B14F-4D97-AF65-F5344CB8AC3E}">
        <p14:creationId xmlns:p14="http://schemas.microsoft.com/office/powerpoint/2010/main" val="279665452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13 CuadroTexto"/>
              <p:cNvSpPr txBox="1"/>
              <p:nvPr/>
            </p:nvSpPr>
            <p:spPr>
              <a:xfrm>
                <a:off x="512661" y="1752880"/>
                <a:ext cx="9316348" cy="2028953"/>
              </a:xfrm>
              <a:prstGeom prst="rect">
                <a:avLst/>
              </a:prstGeom>
              <a:noFill/>
            </p:spPr>
            <p:txBody>
              <a:bodyPr wrap="square" rtlCol="0">
                <a:spAutoFit/>
              </a:bodyPr>
              <a:lstStyle/>
              <a:p>
                <a:pPr algn="just">
                  <a:lnSpc>
                    <a:spcPct val="150000"/>
                  </a:lnSpc>
                </a:pPr>
                <a:r>
                  <a:rPr lang="es-MX" sz="1900" b="0" dirty="0">
                    <a:effectLst/>
                  </a:rPr>
                  <a:t>El calculo del momento resistente de diseño MR; se basa en la iniciación del flujo plástico en la sección efectiva. De acuerdo con el método.</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𝑅</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𝜙</m:t>
                          </m:r>
                        </m:e>
                        <m:sub>
                          <m:r>
                            <a:rPr lang="es-MX" sz="2400" i="1">
                              <a:effectLst/>
                              <a:latin typeface="Cambria Math"/>
                            </a:rPr>
                            <m:t>𝑏</m:t>
                          </m:r>
                        </m:sub>
                      </m:sSub>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𝑛</m:t>
                          </m:r>
                        </m:sub>
                      </m:sSub>
                      <m:r>
                        <a:rPr lang="es-MX" sz="2400" i="1">
                          <a:effectLst/>
                          <a:latin typeface="Cambria Math"/>
                        </a:rPr>
                        <m:t>=</m:t>
                      </m:r>
                      <m:sSub>
                        <m:sSubPr>
                          <m:ctrlPr>
                            <a:rPr lang="es-MX" sz="2400" i="1">
                              <a:effectLst/>
                              <a:latin typeface="Cambria Math" panose="02040503050406030204" pitchFamily="18" charset="0"/>
                            </a:rPr>
                          </m:ctrlPr>
                        </m:sSubPr>
                        <m:e>
                          <m:sSub>
                            <m:sSubPr>
                              <m:ctrlPr>
                                <a:rPr lang="es-MX" sz="2400" i="1">
                                  <a:effectLst/>
                                  <a:latin typeface="Cambria Math" panose="02040503050406030204" pitchFamily="18" charset="0"/>
                                </a:rPr>
                              </m:ctrlPr>
                            </m:sSubPr>
                            <m:e>
                              <m:r>
                                <a:rPr lang="es-MX" sz="2400" i="1">
                                  <a:effectLst/>
                                  <a:latin typeface="Cambria Math"/>
                                </a:rPr>
                                <m:t>𝜙</m:t>
                              </m:r>
                            </m:e>
                            <m:sub>
                              <m:r>
                                <a:rPr lang="es-MX" sz="2400" i="1">
                                  <a:effectLst/>
                                  <a:latin typeface="Cambria Math"/>
                                </a:rPr>
                                <m:t>𝑏</m:t>
                              </m:r>
                            </m:sub>
                          </m:sSub>
                          <m:r>
                            <a:rPr lang="es-MX" sz="2400" i="1">
                              <a:effectLst/>
                              <a:latin typeface="Cambria Math"/>
                            </a:rPr>
                            <m:t>𝑆</m:t>
                          </m:r>
                        </m:e>
                        <m:sub>
                          <m:r>
                            <a:rPr lang="es-MX" sz="2400" i="1">
                              <a:effectLst/>
                              <a:latin typeface="Cambria Math"/>
                            </a:rPr>
                            <m:t>𝑒</m:t>
                          </m:r>
                        </m:sub>
                      </m:sSub>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oMath>
                  </m:oMathPara>
                </a14:m>
                <a:endParaRPr lang="es-MX" sz="1900" dirty="0">
                  <a:effectLst>
                    <a:outerShdw blurRad="38100" dist="38100" dir="2700000" algn="tl">
                      <a:srgbClr val="000000">
                        <a:alpha val="43137"/>
                      </a:srgbClr>
                    </a:outerShdw>
                  </a:effectLst>
                </a:endParaRPr>
              </a:p>
              <a:p>
                <a:pPr algn="just">
                  <a:lnSpc>
                    <a:spcPct val="150000"/>
                  </a:lnSpc>
                </a:pPr>
                <a:endParaRPr lang="es-MX" sz="2000" b="0" dirty="0">
                  <a:effectLst>
                    <a:outerShdw blurRad="38100" dist="38100" dir="2700000" algn="tl">
                      <a:srgbClr val="000000">
                        <a:alpha val="43137"/>
                      </a:srgbClr>
                    </a:outerShdw>
                  </a:effectLst>
                  <a:latin typeface="+mn-lt"/>
                </a:endParaRPr>
              </a:p>
            </p:txBody>
          </p:sp>
        </mc:Choice>
        <mc:Fallback xmlns="">
          <p:sp>
            <p:nvSpPr>
              <p:cNvPr id="11" name="13 CuadroTexto"/>
              <p:cNvSpPr txBox="1">
                <a:spLocks noRot="1" noChangeAspect="1" noMove="1" noResize="1" noEditPoints="1" noAdjustHandles="1" noChangeArrowheads="1" noChangeShapeType="1" noTextEdit="1"/>
              </p:cNvSpPr>
              <p:nvPr/>
            </p:nvSpPr>
            <p:spPr>
              <a:xfrm>
                <a:off x="512661" y="1752880"/>
                <a:ext cx="9316348" cy="2028953"/>
              </a:xfrm>
              <a:prstGeom prst="rect">
                <a:avLst/>
              </a:prstGeom>
              <a:blipFill rotWithShape="0">
                <a:blip r:embed="rId8"/>
                <a:stretch>
                  <a:fillRect l="-589" r="-654"/>
                </a:stretch>
              </a:blipFill>
            </p:spPr>
            <p:txBody>
              <a:bodyPr/>
              <a:lstStyle/>
              <a:p>
                <a:r>
                  <a:rPr lang="es-MX">
                    <a:noFill/>
                  </a:rPr>
                  <a:t> </a:t>
                </a:r>
              </a:p>
            </p:txBody>
          </p:sp>
        </mc:Fallback>
      </mc:AlternateContent>
      <p:sp>
        <p:nvSpPr>
          <p:cNvPr id="15" name="15 CuadroTexto"/>
          <p:cNvSpPr txBox="1"/>
          <p:nvPr/>
        </p:nvSpPr>
        <p:spPr>
          <a:xfrm>
            <a:off x="474560" y="4243977"/>
            <a:ext cx="9410453" cy="1846659"/>
          </a:xfrm>
          <a:prstGeom prst="rect">
            <a:avLst/>
          </a:prstGeom>
          <a:noFill/>
        </p:spPr>
        <p:txBody>
          <a:bodyPr wrap="square" rtlCol="0">
            <a:spAutoFit/>
          </a:bodyPr>
          <a:lstStyle/>
          <a:p>
            <a:pPr algn="just">
              <a:lnSpc>
                <a:spcPct val="150000"/>
              </a:lnSpc>
            </a:pPr>
            <a:r>
              <a:rPr lang="es-MX" sz="1900" b="0" i="1" dirty="0" err="1">
                <a:latin typeface="+mn-lt"/>
                <a:cs typeface="Times New Roman" pitchFamily="18" charset="0"/>
              </a:rPr>
              <a:t>Øb</a:t>
            </a:r>
            <a:r>
              <a:rPr lang="es-MX" sz="1900" b="0" dirty="0">
                <a:latin typeface="+mn-lt"/>
                <a:cs typeface="Times New Roman" pitchFamily="18" charset="0"/>
              </a:rPr>
              <a:t> = 0.95 para secciones con patines comprimidos parcial o completamente atiesados y 0.9 cuando no están atiesados, </a:t>
            </a:r>
            <a:r>
              <a:rPr lang="es-MX" sz="1900" b="0" i="1" dirty="0">
                <a:latin typeface="+mn-lt"/>
                <a:cs typeface="Times New Roman" pitchFamily="18" charset="0"/>
              </a:rPr>
              <a:t>Fy</a:t>
            </a:r>
            <a:r>
              <a:rPr lang="es-MX" sz="1900" b="0" dirty="0">
                <a:latin typeface="+mn-lt"/>
                <a:cs typeface="Times New Roman" pitchFamily="18" charset="0"/>
              </a:rPr>
              <a:t> = esfuerzo de fluencia de diseño, </a:t>
            </a:r>
            <a:r>
              <a:rPr lang="es-MX" sz="1900" b="0" i="1" dirty="0">
                <a:latin typeface="+mn-lt"/>
                <a:cs typeface="Times New Roman" pitchFamily="18" charset="0"/>
              </a:rPr>
              <a:t>Se</a:t>
            </a:r>
            <a:r>
              <a:rPr lang="es-MX" sz="1900" b="0" dirty="0">
                <a:latin typeface="+mn-lt"/>
                <a:cs typeface="Times New Roman" pitchFamily="18" charset="0"/>
              </a:rPr>
              <a:t> = modulo de sección elástico de la sección efectiva, calculado con el esfuerzo </a:t>
            </a:r>
            <a:r>
              <a:rPr lang="es-MX" sz="1900" b="0" i="1" dirty="0">
                <a:latin typeface="+mn-lt"/>
                <a:cs typeface="Times New Roman" pitchFamily="18" charset="0"/>
              </a:rPr>
              <a:t>Fy</a:t>
            </a:r>
            <a:r>
              <a:rPr lang="es-MX" sz="1900" b="0" dirty="0">
                <a:latin typeface="+mn-lt"/>
                <a:cs typeface="Times New Roman" pitchFamily="18" charset="0"/>
              </a:rPr>
              <a:t> en el borde mas alejado del eje neutro, en tensión o compresión.</a:t>
            </a:r>
          </a:p>
        </p:txBody>
      </p:sp>
      <p:sp>
        <p:nvSpPr>
          <p:cNvPr id="8" name="Rectángulo redondeado 1">
            <a:extLst>
              <a:ext uri="{FF2B5EF4-FFF2-40B4-BE49-F238E27FC236}">
                <a16:creationId xmlns:a16="http://schemas.microsoft.com/office/drawing/2014/main" id="{01325916-08E8-41B2-B7D7-92B3FF5E386A}"/>
              </a:ext>
            </a:extLst>
          </p:cNvPr>
          <p:cNvSpPr/>
          <p:nvPr/>
        </p:nvSpPr>
        <p:spPr>
          <a:xfrm>
            <a:off x="7484882" y="2662161"/>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(2-10)</a:t>
            </a:r>
          </a:p>
        </p:txBody>
      </p:sp>
    </p:spTree>
    <p:extLst>
      <p:ext uri="{BB962C8B-B14F-4D97-AF65-F5344CB8AC3E}">
        <p14:creationId xmlns:p14="http://schemas.microsoft.com/office/powerpoint/2010/main" val="137661758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17312"/>
                <a:ext cx="9354448" cy="1252735"/>
              </a:xfrm>
            </p:spPr>
            <p:txBody>
              <a:bodyPr>
                <a:normAutofit/>
              </a:bodyPr>
              <a:lstStyle/>
              <a:p>
                <a:pPr algn="just">
                  <a:lnSpc>
                    <a:spcPct val="150000"/>
                  </a:lnSpc>
                </a:pPr>
                <a:r>
                  <a:rPr lang="es-MX" sz="1900" dirty="0">
                    <a:effectLst/>
                  </a:rPr>
                  <a:t>La resistencia por cortante de una viga debe ser suficiente para satisfacer la relación</a:t>
                </a: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b="0" i="1">
                              <a:effectLst/>
                              <a:latin typeface="Cambria Math"/>
                            </a:rPr>
                            <m:t>𝑉</m:t>
                          </m:r>
                        </m:e>
                        <m:sub>
                          <m:r>
                            <a:rPr lang="es-MX" sz="2400" b="0" i="1">
                              <a:effectLst/>
                              <a:latin typeface="Cambria Math"/>
                            </a:rPr>
                            <m:t>𝑢</m:t>
                          </m:r>
                        </m:sub>
                      </m:sSub>
                      <m:r>
                        <a:rPr lang="es-MX" sz="2400" b="0" i="1">
                          <a:effectLst/>
                          <a:latin typeface="Cambria Math"/>
                        </a:rPr>
                        <m:t>≤</m:t>
                      </m:r>
                      <m:sSub>
                        <m:sSubPr>
                          <m:ctrlPr>
                            <a:rPr lang="es-MX" sz="2400" i="1">
                              <a:effectLst/>
                              <a:latin typeface="Cambria Math" panose="02040503050406030204" pitchFamily="18" charset="0"/>
                            </a:rPr>
                          </m:ctrlPr>
                        </m:sSubPr>
                        <m:e>
                          <m:r>
                            <a:rPr lang="es-MX" sz="2400" b="0" i="1">
                              <a:effectLst/>
                              <a:latin typeface="Cambria Math"/>
                            </a:rPr>
                            <m:t>𝜙</m:t>
                          </m:r>
                        </m:e>
                        <m:sub>
                          <m:r>
                            <a:rPr lang="es-MX" sz="2400" b="0" i="1">
                              <a:effectLst/>
                              <a:latin typeface="Cambria Math"/>
                            </a:rPr>
                            <m:t>𝑣</m:t>
                          </m:r>
                        </m:sub>
                      </m:sSub>
                      <m:sSub>
                        <m:sSubPr>
                          <m:ctrlPr>
                            <a:rPr lang="es-MX" sz="2400" i="1">
                              <a:effectLst/>
                              <a:latin typeface="Cambria Math" panose="02040503050406030204" pitchFamily="18" charset="0"/>
                            </a:rPr>
                          </m:ctrlPr>
                        </m:sSubPr>
                        <m:e>
                          <m:r>
                            <a:rPr lang="es-MX" sz="2400" b="0" i="1">
                              <a:effectLst/>
                              <a:latin typeface="Cambria Math"/>
                            </a:rPr>
                            <m:t>𝑉</m:t>
                          </m:r>
                        </m:e>
                        <m:sub>
                          <m:r>
                            <a:rPr lang="es-MX" sz="2400" b="0" i="1">
                              <a:effectLst/>
                              <a:latin typeface="Cambria Math"/>
                            </a:rPr>
                            <m:t>𝑛</m:t>
                          </m:r>
                        </m:sub>
                      </m:sSub>
                    </m:oMath>
                  </m:oMathPara>
                </a14:m>
                <a:endParaRPr lang="es-MX" sz="1900" dirty="0">
                  <a:effectLst>
                    <a:outerShdw blurRad="38100" dist="38100" dir="2700000" algn="tl">
                      <a:srgbClr val="000000">
                        <a:alpha val="43137"/>
                      </a:srgbClr>
                    </a:outerShdw>
                  </a:effectLst>
                </a:endParaRPr>
              </a:p>
              <a:p>
                <a:pPr marL="0" indent="0" algn="just">
                  <a:lnSpc>
                    <a:spcPct val="150000"/>
                  </a:lnSpc>
                  <a:buNone/>
                </a:pPr>
                <a:endParaRPr lang="es-MX" sz="2000" dirty="0">
                  <a:effectLst>
                    <a:outerShdw blurRad="38100" dist="38100" dir="2700000" algn="tl">
                      <a:srgbClr val="000000">
                        <a:alpha val="43137"/>
                      </a:srgbClr>
                    </a:outerShdw>
                  </a:effectLst>
                </a:endParaRPr>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17312"/>
                <a:ext cx="9354448" cy="1252735"/>
              </a:xfrm>
              <a:blipFill rotWithShape="0">
                <a:blip r:embed="rId8"/>
                <a:stretch>
                  <a:fillRect l="-52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1 Rectángulo"/>
              <p:cNvSpPr/>
              <p:nvPr/>
            </p:nvSpPr>
            <p:spPr>
              <a:xfrm>
                <a:off x="474561" y="3741062"/>
                <a:ext cx="9402940" cy="1403398"/>
              </a:xfrm>
              <a:prstGeom prst="rect">
                <a:avLst/>
              </a:prstGeom>
            </p:spPr>
            <p:txBody>
              <a:bodyPr wrap="square">
                <a:spAutoFit/>
              </a:bodyPr>
              <a:lstStyle/>
              <a:p>
                <a:pPr>
                  <a:lnSpc>
                    <a:spcPct val="150000"/>
                  </a:lnSpc>
                </a:pPr>
                <a14:m>
                  <m:oMath xmlns:m="http://schemas.openxmlformats.org/officeDocument/2006/math">
                    <m:sSub>
                      <m:sSubPr>
                        <m:ctrlPr>
                          <a:rPr lang="es-MX" sz="1900" i="1" smtClean="0">
                            <a:effectLst/>
                            <a:latin typeface="Cambria Math" panose="02040503050406030204" pitchFamily="18" charset="0"/>
                          </a:rPr>
                        </m:ctrlPr>
                      </m:sSubPr>
                      <m:e>
                        <m:r>
                          <a:rPr lang="es-MX" sz="1900" i="1">
                            <a:effectLst/>
                            <a:latin typeface="Cambria Math"/>
                          </a:rPr>
                          <m:t>𝑉</m:t>
                        </m:r>
                      </m:e>
                      <m:sub>
                        <m:r>
                          <a:rPr lang="es-MX" sz="1900" i="1">
                            <a:effectLst/>
                            <a:latin typeface="Cambria Math"/>
                          </a:rPr>
                          <m:t>𝑢</m:t>
                        </m:r>
                      </m:sub>
                    </m:sSub>
                    <m:r>
                      <a:rPr lang="es-MX" sz="1900" i="1">
                        <a:effectLst/>
                        <a:latin typeface="Cambria Math"/>
                      </a:rPr>
                      <m:t>=</m:t>
                    </m:r>
                  </m:oMath>
                </a14:m>
                <a:r>
                  <a:rPr lang="es-MX" sz="1900" dirty="0">
                    <a:effectLst/>
                  </a:rPr>
                  <a:t>Fuerza cortante Máxima basada en la combinación gobernante de cargas.</a:t>
                </a:r>
              </a:p>
              <a:p>
                <a:pPr>
                  <a:lnSpc>
                    <a:spcPct val="150000"/>
                  </a:lnSpc>
                </a:pP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𝜙</m:t>
                        </m:r>
                      </m:e>
                      <m:sub>
                        <m:r>
                          <a:rPr lang="es-MX" sz="1900" i="1">
                            <a:effectLst/>
                            <a:latin typeface="Cambria Math"/>
                          </a:rPr>
                          <m:t>𝑣</m:t>
                        </m:r>
                      </m:sub>
                    </m:sSub>
                    <m:r>
                      <a:rPr lang="es-MX" sz="1900" i="1">
                        <a:effectLst/>
                        <a:latin typeface="Cambria Math"/>
                      </a:rPr>
                      <m:t>=0.90 </m:t>
                    </m:r>
                  </m:oMath>
                </a14:m>
                <a:r>
                  <a:rPr lang="es-MX" sz="1900" dirty="0">
                    <a:effectLst/>
                  </a:rPr>
                  <a:t>Factor de Resistencia por cortante</a:t>
                </a:r>
              </a:p>
              <a:p>
                <a:pPr>
                  <a:lnSpc>
                    <a:spcPct val="150000"/>
                  </a:lnSpc>
                </a:pP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𝑉</m:t>
                        </m:r>
                      </m:e>
                      <m:sub>
                        <m:r>
                          <a:rPr lang="es-MX" sz="1900" i="1">
                            <a:effectLst/>
                            <a:latin typeface="Cambria Math"/>
                          </a:rPr>
                          <m:t>𝑛</m:t>
                        </m:r>
                      </m:sub>
                    </m:sSub>
                    <m:r>
                      <a:rPr lang="es-MX" sz="1900" i="1">
                        <a:effectLst/>
                        <a:latin typeface="Cambria Math"/>
                      </a:rPr>
                      <m:t>=</m:t>
                    </m:r>
                  </m:oMath>
                </a14:m>
                <a:r>
                  <a:rPr lang="es-MX" sz="1900" dirty="0">
                    <a:effectLst/>
                  </a:rPr>
                  <a:t>Resistencia nominal por cortante: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𝑉</m:t>
                        </m:r>
                      </m:e>
                      <m:sub>
                        <m:r>
                          <a:rPr lang="es-MX" sz="1900" i="1">
                            <a:effectLst/>
                            <a:latin typeface="Cambria Math"/>
                          </a:rPr>
                          <m:t>𝑛</m:t>
                        </m:r>
                      </m:sub>
                    </m:sSub>
                    <m:r>
                      <a:rPr lang="es-MX" sz="1900" i="1">
                        <a:effectLst/>
                        <a:latin typeface="Cambria Math"/>
                      </a:rPr>
                      <m:t>=0.6</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𝑤</m:t>
                        </m:r>
                      </m:sub>
                    </m:sSub>
                  </m:oMath>
                </a14:m>
                <a:endParaRPr lang="es-MX" sz="1900" dirty="0">
                  <a:effectLst>
                    <a:outerShdw blurRad="38100" dist="38100" dir="2700000" algn="tl">
                      <a:srgbClr val="000000">
                        <a:alpha val="43137"/>
                      </a:srgbClr>
                    </a:outerShdw>
                  </a:effectLst>
                </a:endParaRPr>
              </a:p>
            </p:txBody>
          </p:sp>
        </mc:Choice>
        <mc:Fallback xmlns="">
          <p:sp>
            <p:nvSpPr>
              <p:cNvPr id="17" name="1 Rectángulo"/>
              <p:cNvSpPr>
                <a:spLocks noRot="1" noChangeAspect="1" noMove="1" noResize="1" noEditPoints="1" noAdjustHandles="1" noChangeArrowheads="1" noChangeShapeType="1" noTextEdit="1"/>
              </p:cNvSpPr>
              <p:nvPr/>
            </p:nvSpPr>
            <p:spPr>
              <a:xfrm>
                <a:off x="474561" y="3741062"/>
                <a:ext cx="9402940" cy="1403398"/>
              </a:xfrm>
              <a:prstGeom prst="rect">
                <a:avLst/>
              </a:prstGeom>
              <a:blipFill rotWithShape="0">
                <a:blip r:embed="rId9"/>
                <a:stretch>
                  <a:fillRect l="-195" b="-5217"/>
                </a:stretch>
              </a:blipFill>
            </p:spPr>
            <p:txBody>
              <a:bodyPr/>
              <a:lstStyle/>
              <a:p>
                <a:r>
                  <a:rPr lang="es-MX">
                    <a:noFill/>
                  </a:rPr>
                  <a:t> </a:t>
                </a:r>
              </a:p>
            </p:txBody>
          </p:sp>
        </mc:Fallback>
      </mc:AlternateContent>
    </p:spTree>
    <p:extLst>
      <p:ext uri="{BB962C8B-B14F-4D97-AF65-F5344CB8AC3E}">
        <p14:creationId xmlns:p14="http://schemas.microsoft.com/office/powerpoint/2010/main" val="16151405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2 Marcador de contenido"/>
          <p:cNvSpPr>
            <a:spLocks noGrp="1"/>
          </p:cNvSpPr>
          <p:nvPr>
            <p:ph idx="1"/>
          </p:nvPr>
        </p:nvSpPr>
        <p:spPr>
          <a:xfrm>
            <a:off x="271855" y="1846027"/>
            <a:ext cx="9557153" cy="3960440"/>
          </a:xfrm>
        </p:spPr>
        <p:txBody>
          <a:bodyPr>
            <a:normAutofit/>
          </a:bodyPr>
          <a:lstStyle/>
          <a:p>
            <a:pPr algn="just">
              <a:lnSpc>
                <a:spcPct val="150000"/>
              </a:lnSpc>
              <a:buNone/>
            </a:pPr>
            <a:r>
              <a:rPr lang="es-MX" sz="1900" dirty="0"/>
              <a:t>	Se muestra la distribución de esfuerzos cortantes para un perfil W. Superpuesto por la distribución </a:t>
            </a:r>
            <a:r>
              <a:rPr lang="es-MX" sz="1900" dirty="0" smtClean="0"/>
              <a:t>real, </a:t>
            </a:r>
            <a:r>
              <a:rPr lang="es-MX" sz="1900" dirty="0"/>
              <a:t>esta el esfuerzo promedio del alma </a:t>
            </a:r>
            <a:r>
              <a:rPr lang="es-MX" sz="1900" i="1" dirty="0" smtClean="0"/>
              <a:t>V/</a:t>
            </a:r>
            <a:r>
              <a:rPr lang="es-MX" sz="1900" i="1" dirty="0" err="1" smtClean="0"/>
              <a:t>Aw</a:t>
            </a:r>
            <a:r>
              <a:rPr lang="es-MX" sz="1900" i="1" dirty="0" smtClean="0"/>
              <a:t>; </a:t>
            </a:r>
            <a:r>
              <a:rPr lang="es-MX" sz="1900" dirty="0"/>
              <a:t>que no difiere mucho del esfuerzo máximo en el alma. Es claro que el alma fluirá completamente mucho antes que los patines empiecen a fluir. Debido a esto, la fluencia del alma representa uno de los estados limites de cortante. </a:t>
            </a:r>
            <a:r>
              <a:rPr lang="es-MX" sz="1900" dirty="0" smtClean="0"/>
              <a:t>Tomando </a:t>
            </a:r>
            <a:r>
              <a:rPr lang="es-MX" sz="1900" dirty="0"/>
              <a:t>el esfuerzo cortante de fluencia como el 60% del esfuerzo de fluencia por tensión. </a:t>
            </a:r>
          </a:p>
        </p:txBody>
      </p:sp>
    </p:spTree>
    <p:extLst>
      <p:ext uri="{BB962C8B-B14F-4D97-AF65-F5344CB8AC3E}">
        <p14:creationId xmlns:p14="http://schemas.microsoft.com/office/powerpoint/2010/main" val="2490439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5" name="2 Subtítulo"/>
          <p:cNvSpPr txBox="1">
            <a:spLocks/>
          </p:cNvSpPr>
          <p:nvPr/>
        </p:nvSpPr>
        <p:spPr>
          <a:xfrm>
            <a:off x="474561" y="1817311"/>
            <a:ext cx="9354448" cy="4033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sz="1900" dirty="0"/>
          </a:p>
          <a:p>
            <a:pPr algn="just"/>
            <a:r>
              <a:rPr lang="es-MX" sz="1900" dirty="0"/>
              <a:t>Las acciones que obran sobre las vigas y la estructura de la que forman parte ocasionan en ellas momentos flexionante y fuerzas cortantes, de manera que el problema de diseño consiste en proporcionar  resistencia suficiente ante esas dos solicitaciones, o su combinación, en todas las secciones transversales, y rigidez adecuada para evitar deformaciones excesivas.</a:t>
            </a:r>
          </a:p>
          <a:p>
            <a:pPr algn="just"/>
            <a:endParaRPr lang="es-ES" sz="1900" dirty="0">
              <a:solidFill>
                <a:schemeClr val="tx1">
                  <a:lumMod val="90000"/>
                  <a:lumOff val="10000"/>
                </a:schemeClr>
              </a:solidFill>
            </a:endParaRPr>
          </a:p>
          <a:p>
            <a:pPr algn="just"/>
            <a:r>
              <a:rPr lang="es-ES" sz="1900" dirty="0">
                <a:solidFill>
                  <a:schemeClr val="tx1">
                    <a:lumMod val="90000"/>
                    <a:lumOff val="10000"/>
                  </a:schemeClr>
                </a:solidFill>
              </a:rPr>
              <a:t>Las vigas son poco eficiente estructuralmente, pues solo una parte muy pequeña del material que las compone trabaja a esfuerzos elevados. Las vigas están usualmente orientadas horizontalmente y sometidas a cargas verticales.</a:t>
            </a:r>
            <a:endParaRPr lang="es-ES" sz="1900" dirty="0"/>
          </a:p>
        </p:txBody>
      </p:sp>
    </p:spTree>
    <p:extLst>
      <p:ext uri="{BB962C8B-B14F-4D97-AF65-F5344CB8AC3E}">
        <p14:creationId xmlns:p14="http://schemas.microsoft.com/office/powerpoint/2010/main" val="124452550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83281" y="1883077"/>
                <a:ext cx="9345728" cy="4530725"/>
              </a:xfrm>
            </p:spPr>
            <p:txBody>
              <a:bodyPr/>
              <a:lstStyle/>
              <a:p>
                <a:pPr marL="0" indent="0" algn="just">
                  <a:buNone/>
                </a:pPr>
                <a:r>
                  <a:rPr lang="es-MX" sz="1900" dirty="0"/>
                  <a:t>Podemos escribir la ecuación para los esfuerzos en el alma en falla como :</a:t>
                </a:r>
              </a:p>
              <a:p>
                <a:pPr marL="0" indent="0" algn="just">
                  <a:buNone/>
                </a:pPr>
                <a14:m>
                  <m:oMathPara xmlns:m="http://schemas.openxmlformats.org/officeDocument/2006/math">
                    <m:oMathParaPr>
                      <m:jc m:val="centerGroup"/>
                    </m:oMathParaPr>
                    <m:oMath xmlns:m="http://schemas.openxmlformats.org/officeDocument/2006/math">
                      <m:sSub>
                        <m:sSubPr>
                          <m:ctrlPr>
                            <a:rPr lang="es-MX" sz="2400" i="1" smtClean="0">
                              <a:latin typeface="Cambria Math" panose="02040503050406030204" pitchFamily="18" charset="0"/>
                            </a:rPr>
                          </m:ctrlPr>
                        </m:sSubPr>
                        <m:e>
                          <m:r>
                            <a:rPr lang="es-MX" sz="2400" b="0" i="1" smtClean="0">
                              <a:latin typeface="Cambria Math"/>
                            </a:rPr>
                            <m:t>𝑓</m:t>
                          </m:r>
                        </m:e>
                        <m:sub>
                          <m:r>
                            <a:rPr lang="es-MX" sz="2400" b="0" i="1" smtClean="0">
                              <a:latin typeface="Cambria Math"/>
                            </a:rPr>
                            <m:t>𝑣</m:t>
                          </m:r>
                        </m:sub>
                      </m:sSub>
                      <m:r>
                        <a:rPr lang="es-MX" sz="2400" b="0" i="1" smtClean="0">
                          <a:latin typeface="Cambria Math"/>
                        </a:rPr>
                        <m:t>=</m:t>
                      </m:r>
                      <m:f>
                        <m:fPr>
                          <m:ctrlPr>
                            <a:rPr lang="es-MX" sz="2400" b="0" i="1" smtClean="0">
                              <a:latin typeface="Cambria Math" panose="02040503050406030204" pitchFamily="18" charset="0"/>
                            </a:rPr>
                          </m:ctrlPr>
                        </m:fPr>
                        <m:num>
                          <m:sSub>
                            <m:sSubPr>
                              <m:ctrlPr>
                                <a:rPr lang="es-MX" sz="2400" b="0" i="1" smtClean="0">
                                  <a:latin typeface="Cambria Math" panose="02040503050406030204" pitchFamily="18" charset="0"/>
                                </a:rPr>
                              </m:ctrlPr>
                            </m:sSubPr>
                            <m:e>
                              <m:r>
                                <a:rPr lang="es-MX" sz="2400" b="0" i="1" smtClean="0">
                                  <a:latin typeface="Cambria Math"/>
                                </a:rPr>
                                <m:t>𝑉</m:t>
                              </m:r>
                            </m:e>
                            <m:sub>
                              <m:r>
                                <a:rPr lang="es-MX" sz="2400" b="0" i="1" smtClean="0">
                                  <a:latin typeface="Cambria Math"/>
                                </a:rPr>
                                <m:t>𝑛</m:t>
                              </m:r>
                            </m:sub>
                          </m:sSub>
                        </m:num>
                        <m:den>
                          <m:sSub>
                            <m:sSubPr>
                              <m:ctrlPr>
                                <a:rPr lang="es-MX" sz="2400" b="0" i="1" smtClean="0">
                                  <a:latin typeface="Cambria Math" panose="02040503050406030204" pitchFamily="18" charset="0"/>
                                </a:rPr>
                              </m:ctrlPr>
                            </m:sSubPr>
                            <m:e>
                              <m:r>
                                <a:rPr lang="es-MX" sz="2400" b="0" i="1" smtClean="0">
                                  <a:latin typeface="Cambria Math"/>
                                </a:rPr>
                                <m:t>𝐴</m:t>
                              </m:r>
                            </m:e>
                            <m:sub>
                              <m:r>
                                <a:rPr lang="es-MX" sz="2400" b="0" i="1" smtClean="0">
                                  <a:latin typeface="Cambria Math"/>
                                </a:rPr>
                                <m:t>𝑤</m:t>
                              </m:r>
                            </m:sub>
                          </m:sSub>
                        </m:den>
                      </m:f>
                    </m:oMath>
                  </m:oMathPara>
                </a14:m>
                <a:endParaRPr lang="es-MX" sz="1900" dirty="0"/>
              </a:p>
              <a:p>
                <a:pPr algn="just"/>
                <a:endParaRPr lang="es-MX" sz="1900" dirty="0"/>
              </a:p>
              <a:p>
                <a:pPr marL="0" indent="0" algn="just">
                  <a:buNone/>
                </a:pPr>
                <a:r>
                  <a:rPr lang="es-MX" sz="1900" dirty="0"/>
                  <a:t>Donde: </a:t>
                </a:r>
                <a:r>
                  <a:rPr lang="es-MX" sz="1900" i="1" dirty="0" err="1"/>
                  <a:t>Aw</a:t>
                </a:r>
                <a:r>
                  <a:rPr lang="es-MX" sz="1900" dirty="0"/>
                  <a:t>= área del alma. La resistencia nominal corresponde a este estado limite, es por lo tanto:</a:t>
                </a:r>
              </a:p>
              <a:p>
                <a:pPr marL="0" indent="0" algn="just">
                  <a:buNone/>
                </a:pPr>
                <a14:m>
                  <m:oMathPara xmlns:m="http://schemas.openxmlformats.org/officeDocument/2006/math">
                    <m:oMathParaPr>
                      <m:jc m:val="centerGroup"/>
                    </m:oMathParaPr>
                    <m:oMath xmlns:m="http://schemas.openxmlformats.org/officeDocument/2006/math">
                      <m:sSub>
                        <m:sSubPr>
                          <m:ctrlPr>
                            <a:rPr lang="es-MX" sz="2400" i="1" smtClean="0">
                              <a:latin typeface="Cambria Math" panose="02040503050406030204" pitchFamily="18" charset="0"/>
                            </a:rPr>
                          </m:ctrlPr>
                        </m:sSubPr>
                        <m:e>
                          <m:r>
                            <a:rPr lang="es-MX" sz="2400" b="0" i="1" smtClean="0">
                              <a:latin typeface="Cambria Math"/>
                            </a:rPr>
                            <m:t>𝑉</m:t>
                          </m:r>
                        </m:e>
                        <m:sub>
                          <m:r>
                            <a:rPr lang="es-MX" sz="2400" b="0" i="1" smtClean="0">
                              <a:latin typeface="Cambria Math"/>
                            </a:rPr>
                            <m:t>𝑛</m:t>
                          </m:r>
                        </m:sub>
                      </m:sSub>
                      <m:r>
                        <a:rPr lang="es-MX" sz="2400" b="0" i="1" smtClean="0">
                          <a:latin typeface="Cambria Math"/>
                        </a:rPr>
                        <m:t>=0.6</m:t>
                      </m:r>
                      <m:sSub>
                        <m:sSubPr>
                          <m:ctrlPr>
                            <a:rPr lang="es-MX" sz="2400" b="0" i="1" smtClean="0">
                              <a:latin typeface="Cambria Math" panose="02040503050406030204" pitchFamily="18" charset="0"/>
                            </a:rPr>
                          </m:ctrlPr>
                        </m:sSubPr>
                        <m:e>
                          <m:r>
                            <a:rPr lang="es-MX" sz="2400" b="0" i="1" smtClean="0">
                              <a:latin typeface="Cambria Math"/>
                            </a:rPr>
                            <m:t>𝑓</m:t>
                          </m:r>
                        </m:e>
                        <m:sub>
                          <m:r>
                            <a:rPr lang="es-MX" sz="2400" b="0" i="1" smtClean="0">
                              <a:latin typeface="Cambria Math"/>
                            </a:rPr>
                            <m:t>𝑦</m:t>
                          </m:r>
                        </m:sub>
                      </m:sSub>
                      <m:sSub>
                        <m:sSubPr>
                          <m:ctrlPr>
                            <a:rPr lang="es-MX" sz="2400" b="0" i="1" smtClean="0">
                              <a:latin typeface="Cambria Math" panose="02040503050406030204" pitchFamily="18" charset="0"/>
                            </a:rPr>
                          </m:ctrlPr>
                        </m:sSubPr>
                        <m:e>
                          <m:r>
                            <a:rPr lang="es-MX" sz="2400" b="0" i="1" smtClean="0">
                              <a:latin typeface="Cambria Math"/>
                            </a:rPr>
                            <m:t>𝐴</m:t>
                          </m:r>
                        </m:e>
                        <m:sub>
                          <m:r>
                            <a:rPr lang="es-MX" sz="2400" b="0" i="1" smtClean="0">
                              <a:latin typeface="Cambria Math"/>
                            </a:rPr>
                            <m:t>𝑤</m:t>
                          </m:r>
                        </m:sub>
                      </m:sSub>
                    </m:oMath>
                  </m:oMathPara>
                </a14:m>
                <a:endParaRPr lang="es-MX" sz="1900" dirty="0"/>
              </a:p>
              <a:p>
                <a:pPr algn="just"/>
                <a:endParaRPr lang="es-MX" sz="1900" dirty="0"/>
              </a:p>
              <a:p>
                <a:pPr marL="0" indent="0" algn="just">
                  <a:buNone/>
                </a:pPr>
                <a:r>
                  <a:rPr lang="es-MX" sz="1900" dirty="0"/>
                  <a:t>Y será la resistencia nominal por cortante siempre  que no tenga pandeo por cortante del alma. Que esto ocurra, dependerá de la razón ancho-espesor</a:t>
                </a:r>
                <a:r>
                  <a:rPr lang="es-MX" sz="1900" i="1" dirty="0"/>
                  <a:t> h/</a:t>
                </a:r>
                <a:r>
                  <a:rPr lang="es-MX" sz="1900" i="1" dirty="0" err="1"/>
                  <a:t>tw</a:t>
                </a:r>
                <a:r>
                  <a:rPr lang="es-MX" sz="1900" i="1" dirty="0"/>
                  <a:t> </a:t>
                </a:r>
                <a:r>
                  <a:rPr lang="es-MX" sz="1900" dirty="0"/>
                  <a:t>del alma. Si esta razón es muy grande, es decir, si el alma es demasiado esbelta, el alma puede pandearse por cortante elástica o inelástica.</a:t>
                </a:r>
                <a:endParaRPr lang="es-MX" sz="1900" i="1" dirty="0"/>
              </a:p>
              <a:p>
                <a:pPr algn="just"/>
                <a:endParaRPr lang="es-MX" sz="2000" dirty="0"/>
              </a:p>
              <a:p>
                <a:pPr algn="just"/>
                <a:endParaRPr lang="es-MX" sz="20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83281" y="1883077"/>
                <a:ext cx="9345728" cy="4530725"/>
              </a:xfrm>
              <a:blipFill rotWithShape="0">
                <a:blip r:embed="rId8"/>
                <a:stretch>
                  <a:fillRect l="-587" t="-1346" r="-652"/>
                </a:stretch>
              </a:blipFill>
            </p:spPr>
            <p:txBody>
              <a:bodyPr/>
              <a:lstStyle/>
              <a:p>
                <a:r>
                  <a:rPr lang="es-MX">
                    <a:noFill/>
                  </a:rPr>
                  <a:t> </a:t>
                </a:r>
              </a:p>
            </p:txBody>
          </p:sp>
        </mc:Fallback>
      </mc:AlternateContent>
    </p:spTree>
    <p:extLst>
      <p:ext uri="{BB962C8B-B14F-4D97-AF65-F5344CB8AC3E}">
        <p14:creationId xmlns:p14="http://schemas.microsoft.com/office/powerpoint/2010/main" val="23336497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1" name="14 CuadroTexto"/>
          <p:cNvSpPr txBox="1"/>
          <p:nvPr/>
        </p:nvSpPr>
        <p:spPr>
          <a:xfrm>
            <a:off x="474561" y="1843072"/>
            <a:ext cx="9354448" cy="677108"/>
          </a:xfrm>
          <a:prstGeom prst="rect">
            <a:avLst/>
          </a:prstGeom>
          <a:noFill/>
        </p:spPr>
        <p:txBody>
          <a:bodyPr wrap="square" rtlCol="0">
            <a:spAutoFit/>
          </a:bodyPr>
          <a:lstStyle/>
          <a:p>
            <a:pPr algn="just"/>
            <a:r>
              <a:rPr lang="es-MX" sz="1900" b="0" dirty="0">
                <a:latin typeface="+mn-lt"/>
              </a:rPr>
              <a:t>La relación entre la resistencia por cortante  y la razón ancho espesor  es análoga a la que existe entre la resistencia por flexión y la razón ancho-espesor (para el PLP o el PLA)</a:t>
            </a:r>
          </a:p>
        </p:txBody>
      </p:sp>
      <mc:AlternateContent xmlns:mc="http://schemas.openxmlformats.org/markup-compatibility/2006" xmlns:a14="http://schemas.microsoft.com/office/drawing/2010/main">
        <mc:Choice Requires="a14">
          <p:sp>
            <p:nvSpPr>
              <p:cNvPr id="15" name="15 CuadroTexto"/>
              <p:cNvSpPr txBox="1"/>
              <p:nvPr/>
            </p:nvSpPr>
            <p:spPr>
              <a:xfrm>
                <a:off x="546568" y="3067208"/>
                <a:ext cx="9190335" cy="3214085"/>
              </a:xfrm>
              <a:prstGeom prst="rect">
                <a:avLst/>
              </a:prstGeom>
              <a:noFill/>
            </p:spPr>
            <p:txBody>
              <a:bodyPr wrap="square" rtlCol="0">
                <a:spAutoFit/>
              </a:bodyPr>
              <a:lstStyle/>
              <a:p>
                <a:pPr algn="just"/>
                <a:r>
                  <a:rPr lang="es-MX" sz="1900" b="0" dirty="0"/>
                  <a:t>Entre la resistencia por flexión y la longitud no soportada (para el PLT) .</a:t>
                </a:r>
              </a:p>
              <a:p>
                <a:pPr algn="just"/>
                <a:endParaRPr lang="es-MX" sz="1900" dirty="0"/>
              </a:p>
              <a:p>
                <a:pPr algn="just"/>
                <a:r>
                  <a:rPr lang="es-MX" sz="1900" dirty="0"/>
                  <a:t>Para </a:t>
                </a:r>
                <a14:m>
                  <m:oMath xmlns:m="http://schemas.openxmlformats.org/officeDocument/2006/math">
                    <m:f>
                      <m:fPr>
                        <m:ctrlPr>
                          <a:rPr lang="es-MX" sz="1900" i="1">
                            <a:latin typeface="Cambria Math" panose="02040503050406030204" pitchFamily="18" charset="0"/>
                          </a:rPr>
                        </m:ctrlPr>
                      </m:fPr>
                      <m:num>
                        <m:r>
                          <a:rPr lang="es-MX" sz="1900" i="1">
                            <a:latin typeface="Cambria Math"/>
                          </a:rPr>
                          <m:t>h</m:t>
                        </m:r>
                      </m:num>
                      <m:den>
                        <m:sSub>
                          <m:sSubPr>
                            <m:ctrlPr>
                              <a:rPr lang="es-MX" sz="1900" i="1">
                                <a:latin typeface="Cambria Math" panose="02040503050406030204" pitchFamily="18" charset="0"/>
                              </a:rPr>
                            </m:ctrlPr>
                          </m:sSubPr>
                          <m:e>
                            <m:r>
                              <a:rPr lang="es-MX" sz="1900" i="1">
                                <a:latin typeface="Cambria Math"/>
                              </a:rPr>
                              <m:t>𝑡</m:t>
                            </m:r>
                          </m:e>
                          <m:sub>
                            <m:r>
                              <a:rPr lang="es-MX" sz="1900" i="1">
                                <a:latin typeface="Cambria Math"/>
                              </a:rPr>
                              <m:t>𝑤</m:t>
                            </m:r>
                          </m:sub>
                        </m:sSub>
                      </m:den>
                    </m:f>
                    <m:r>
                      <a:rPr lang="es-MX" sz="1900" i="1">
                        <a:latin typeface="Cambria Math"/>
                      </a:rPr>
                      <m:t>≤</m:t>
                    </m:r>
                    <m:f>
                      <m:fPr>
                        <m:ctrlPr>
                          <a:rPr lang="es-MX" sz="1900" i="1">
                            <a:latin typeface="Cambria Math" panose="02040503050406030204" pitchFamily="18" charset="0"/>
                          </a:rPr>
                        </m:ctrlPr>
                      </m:fPr>
                      <m:num>
                        <m:r>
                          <a:rPr lang="es-MX" sz="1900" i="1">
                            <a:latin typeface="Cambria Math"/>
                          </a:rPr>
                          <m:t>418</m:t>
                        </m:r>
                      </m:num>
                      <m:den>
                        <m:rad>
                          <m:radPr>
                            <m:degHide m:val="on"/>
                            <m:ctrlPr>
                              <a:rPr lang="es-MX" sz="1900" i="1">
                                <a:latin typeface="Cambria Math" panose="02040503050406030204" pitchFamily="18" charset="0"/>
                              </a:rPr>
                            </m:ctrlPr>
                          </m:radPr>
                          <m:deg/>
                          <m:e>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𝑦</m:t>
                                </m:r>
                              </m:sub>
                            </m:sSub>
                          </m:e>
                        </m:rad>
                      </m:den>
                    </m:f>
                  </m:oMath>
                </a14:m>
                <a:r>
                  <a:rPr lang="es-MX" sz="1900" dirty="0"/>
                  <a:t> no hay inestabilidad del alma, y</a:t>
                </a:r>
              </a:p>
              <a:p>
                <a:pPr algn="just"/>
                <a14:m>
                  <m:oMathPara xmlns:m="http://schemas.openxmlformats.org/officeDocument/2006/math">
                    <m:oMathParaPr>
                      <m:jc m:val="centerGroup"/>
                    </m:oMathParaPr>
                    <m:oMath xmlns:m="http://schemas.openxmlformats.org/officeDocument/2006/math">
                      <m:sSub>
                        <m:sSubPr>
                          <m:ctrlPr>
                            <a:rPr lang="es-MX" sz="2400" i="1">
                              <a:latin typeface="Cambria Math" panose="02040503050406030204" pitchFamily="18" charset="0"/>
                            </a:rPr>
                          </m:ctrlPr>
                        </m:sSubPr>
                        <m:e>
                          <m:r>
                            <a:rPr lang="es-MX" sz="2400" i="1">
                              <a:latin typeface="Cambria Math"/>
                            </a:rPr>
                            <m:t>𝑉</m:t>
                          </m:r>
                        </m:e>
                        <m:sub>
                          <m:r>
                            <a:rPr lang="es-MX" sz="2400" i="1">
                              <a:latin typeface="Cambria Math"/>
                            </a:rPr>
                            <m:t>𝑛</m:t>
                          </m:r>
                        </m:sub>
                      </m:sSub>
                      <m:r>
                        <a:rPr lang="es-MX" sz="2400" i="1">
                          <a:latin typeface="Cambria Math"/>
                        </a:rPr>
                        <m:t>=0.6</m:t>
                      </m:r>
                      <m:sSub>
                        <m:sSubPr>
                          <m:ctrlPr>
                            <a:rPr lang="es-MX" sz="2400" i="1">
                              <a:latin typeface="Cambria Math" panose="02040503050406030204" pitchFamily="18" charset="0"/>
                            </a:rPr>
                          </m:ctrlPr>
                        </m:sSubPr>
                        <m:e>
                          <m:r>
                            <a:rPr lang="es-MX" sz="2400" i="1">
                              <a:latin typeface="Cambria Math"/>
                            </a:rPr>
                            <m:t>𝑓</m:t>
                          </m:r>
                        </m:e>
                        <m:sub>
                          <m:r>
                            <a:rPr lang="es-MX" sz="2400" i="1">
                              <a:latin typeface="Cambria Math"/>
                            </a:rPr>
                            <m:t>𝑦</m:t>
                          </m:r>
                        </m:sub>
                      </m:sSub>
                      <m:sSub>
                        <m:sSubPr>
                          <m:ctrlPr>
                            <a:rPr lang="es-MX" sz="2400" i="1">
                              <a:latin typeface="Cambria Math" panose="02040503050406030204" pitchFamily="18" charset="0"/>
                            </a:rPr>
                          </m:ctrlPr>
                        </m:sSubPr>
                        <m:e>
                          <m:r>
                            <a:rPr lang="es-MX" sz="2400" i="1">
                              <a:latin typeface="Cambria Math"/>
                            </a:rPr>
                            <m:t>𝐴</m:t>
                          </m:r>
                        </m:e>
                        <m:sub>
                          <m:r>
                            <a:rPr lang="es-MX" sz="2400" i="1">
                              <a:latin typeface="Cambria Math"/>
                            </a:rPr>
                            <m:t>𝑤</m:t>
                          </m:r>
                        </m:sub>
                      </m:sSub>
                    </m:oMath>
                  </m:oMathPara>
                </a14:m>
                <a:endParaRPr lang="es-MX" sz="2400" dirty="0"/>
              </a:p>
              <a:p>
                <a:pPr algn="just"/>
                <a:endParaRPr lang="es-MX" sz="1900" dirty="0"/>
              </a:p>
              <a:p>
                <a:pPr algn="just"/>
                <a:r>
                  <a:rPr lang="es-MX" sz="1900" dirty="0"/>
                  <a:t>Para </a:t>
                </a:r>
                <a14:m>
                  <m:oMath xmlns:m="http://schemas.openxmlformats.org/officeDocument/2006/math">
                    <m:f>
                      <m:fPr>
                        <m:ctrlPr>
                          <a:rPr lang="es-MX" sz="1900" i="1">
                            <a:latin typeface="Cambria Math" panose="02040503050406030204" pitchFamily="18" charset="0"/>
                          </a:rPr>
                        </m:ctrlPr>
                      </m:fPr>
                      <m:num>
                        <m:r>
                          <a:rPr lang="es-MX" sz="1900" i="1">
                            <a:latin typeface="Cambria Math"/>
                          </a:rPr>
                          <m:t>418</m:t>
                        </m:r>
                      </m:num>
                      <m:den>
                        <m:rad>
                          <m:radPr>
                            <m:degHide m:val="on"/>
                            <m:ctrlPr>
                              <a:rPr lang="es-MX" sz="1900" i="1">
                                <a:latin typeface="Cambria Math" panose="02040503050406030204" pitchFamily="18" charset="0"/>
                              </a:rPr>
                            </m:ctrlPr>
                          </m:radPr>
                          <m:deg/>
                          <m:e>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𝑦</m:t>
                                </m:r>
                              </m:sub>
                            </m:sSub>
                          </m:e>
                        </m:rad>
                      </m:den>
                    </m:f>
                    <m:r>
                      <a:rPr lang="es-MX" sz="1900" i="1">
                        <a:latin typeface="Cambria Math"/>
                      </a:rPr>
                      <m:t>&lt;</m:t>
                    </m:r>
                    <m:f>
                      <m:fPr>
                        <m:ctrlPr>
                          <a:rPr lang="es-MX" sz="1900" i="1">
                            <a:latin typeface="Cambria Math" panose="02040503050406030204" pitchFamily="18" charset="0"/>
                          </a:rPr>
                        </m:ctrlPr>
                      </m:fPr>
                      <m:num>
                        <m:r>
                          <a:rPr lang="es-MX" sz="1900" i="1">
                            <a:latin typeface="Cambria Math"/>
                          </a:rPr>
                          <m:t>h</m:t>
                        </m:r>
                      </m:num>
                      <m:den>
                        <m:sSub>
                          <m:sSubPr>
                            <m:ctrlPr>
                              <a:rPr lang="es-MX" sz="1900" i="1">
                                <a:latin typeface="Cambria Math" panose="02040503050406030204" pitchFamily="18" charset="0"/>
                              </a:rPr>
                            </m:ctrlPr>
                          </m:sSubPr>
                          <m:e>
                            <m:r>
                              <a:rPr lang="es-MX" sz="1900" i="1">
                                <a:latin typeface="Cambria Math"/>
                              </a:rPr>
                              <m:t>𝑡</m:t>
                            </m:r>
                          </m:e>
                          <m:sub>
                            <m:r>
                              <a:rPr lang="es-MX" sz="1900" i="1">
                                <a:latin typeface="Cambria Math"/>
                              </a:rPr>
                              <m:t>𝑤</m:t>
                            </m:r>
                          </m:sub>
                        </m:sSub>
                      </m:den>
                    </m:f>
                    <m:r>
                      <a:rPr lang="es-MX" sz="1900" i="1">
                        <a:latin typeface="Cambria Math"/>
                      </a:rPr>
                      <m:t>≤</m:t>
                    </m:r>
                    <m:f>
                      <m:fPr>
                        <m:ctrlPr>
                          <a:rPr lang="es-MX" sz="1900" i="1">
                            <a:latin typeface="Cambria Math" panose="02040503050406030204" pitchFamily="18" charset="0"/>
                          </a:rPr>
                        </m:ctrlPr>
                      </m:fPr>
                      <m:num>
                        <m:r>
                          <a:rPr lang="es-MX" sz="1900" i="1">
                            <a:latin typeface="Cambria Math"/>
                          </a:rPr>
                          <m:t>523</m:t>
                        </m:r>
                      </m:num>
                      <m:den>
                        <m:rad>
                          <m:radPr>
                            <m:degHide m:val="on"/>
                            <m:ctrlPr>
                              <a:rPr lang="es-MX" sz="1900" i="1">
                                <a:latin typeface="Cambria Math" panose="02040503050406030204" pitchFamily="18" charset="0"/>
                              </a:rPr>
                            </m:ctrlPr>
                          </m:radPr>
                          <m:deg/>
                          <m:e>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𝑦</m:t>
                                </m:r>
                              </m:sub>
                            </m:sSub>
                          </m:e>
                        </m:rad>
                      </m:den>
                    </m:f>
                    <m:r>
                      <a:rPr lang="es-MX" sz="1900" b="0" i="0" smtClean="0">
                        <a:latin typeface="Cambria Math"/>
                      </a:rPr>
                      <m:t> </m:t>
                    </m:r>
                  </m:oMath>
                </a14:m>
                <a:r>
                  <a:rPr lang="es-MX" sz="1900" dirty="0"/>
                  <a:t>puede ocurrir pandeo inelástico del alma, y</a:t>
                </a:r>
              </a:p>
              <a:p>
                <a:pPr algn="just"/>
                <a14:m>
                  <m:oMathPara xmlns:m="http://schemas.openxmlformats.org/officeDocument/2006/math">
                    <m:oMathParaPr>
                      <m:jc m:val="centerGroup"/>
                    </m:oMathParaPr>
                    <m:oMath xmlns:m="http://schemas.openxmlformats.org/officeDocument/2006/math">
                      <m:sSub>
                        <m:sSubPr>
                          <m:ctrlPr>
                            <a:rPr lang="es-MX" sz="2400" i="1">
                              <a:latin typeface="Cambria Math" panose="02040503050406030204" pitchFamily="18" charset="0"/>
                            </a:rPr>
                          </m:ctrlPr>
                        </m:sSubPr>
                        <m:e>
                          <m:r>
                            <a:rPr lang="es-MX" sz="2400" i="1">
                              <a:latin typeface="Cambria Math"/>
                            </a:rPr>
                            <m:t>𝑉</m:t>
                          </m:r>
                        </m:e>
                        <m:sub>
                          <m:r>
                            <a:rPr lang="es-MX" sz="2400" i="1">
                              <a:latin typeface="Cambria Math"/>
                            </a:rPr>
                            <m:t>𝑛</m:t>
                          </m:r>
                        </m:sub>
                      </m:sSub>
                      <m:r>
                        <a:rPr lang="es-MX" sz="2400" i="1">
                          <a:latin typeface="Cambria Math"/>
                        </a:rPr>
                        <m:t>=0.6</m:t>
                      </m:r>
                      <m:sSub>
                        <m:sSubPr>
                          <m:ctrlPr>
                            <a:rPr lang="es-MX" sz="2400" i="1">
                              <a:latin typeface="Cambria Math" panose="02040503050406030204" pitchFamily="18" charset="0"/>
                            </a:rPr>
                          </m:ctrlPr>
                        </m:sSubPr>
                        <m:e>
                          <m:r>
                            <a:rPr lang="es-MX" sz="2400" i="1">
                              <a:latin typeface="Cambria Math"/>
                            </a:rPr>
                            <m:t>𝐹</m:t>
                          </m:r>
                        </m:e>
                        <m:sub>
                          <m:r>
                            <a:rPr lang="es-MX" sz="2400" i="1">
                              <a:latin typeface="Cambria Math"/>
                            </a:rPr>
                            <m:t>𝑦</m:t>
                          </m:r>
                        </m:sub>
                      </m:sSub>
                      <m:sSub>
                        <m:sSubPr>
                          <m:ctrlPr>
                            <a:rPr lang="es-MX" sz="2400" i="1">
                              <a:latin typeface="Cambria Math" panose="02040503050406030204" pitchFamily="18" charset="0"/>
                            </a:rPr>
                          </m:ctrlPr>
                        </m:sSubPr>
                        <m:e>
                          <m:r>
                            <a:rPr lang="es-MX" sz="2400" i="1">
                              <a:latin typeface="Cambria Math"/>
                            </a:rPr>
                            <m:t>𝐴</m:t>
                          </m:r>
                        </m:e>
                        <m:sub>
                          <m:r>
                            <a:rPr lang="es-MX" sz="2400" i="1">
                              <a:latin typeface="Cambria Math"/>
                            </a:rPr>
                            <m:t>𝑤</m:t>
                          </m:r>
                        </m:sub>
                      </m:sSub>
                      <m:f>
                        <m:fPr>
                          <m:ctrlPr>
                            <a:rPr lang="es-MX" sz="2400" i="1">
                              <a:latin typeface="Cambria Math" panose="02040503050406030204" pitchFamily="18" charset="0"/>
                            </a:rPr>
                          </m:ctrlPr>
                        </m:fPr>
                        <m:num>
                          <m:f>
                            <m:fPr>
                              <m:type m:val="lin"/>
                              <m:ctrlPr>
                                <a:rPr lang="es-MX" sz="2400" i="1">
                                  <a:latin typeface="Cambria Math" panose="02040503050406030204" pitchFamily="18" charset="0"/>
                                </a:rPr>
                              </m:ctrlPr>
                            </m:fPr>
                            <m:num>
                              <m:r>
                                <a:rPr lang="es-MX" sz="2400" i="1">
                                  <a:latin typeface="Cambria Math"/>
                                </a:rPr>
                                <m:t>418</m:t>
                              </m:r>
                            </m:num>
                            <m:den>
                              <m:rad>
                                <m:radPr>
                                  <m:degHide m:val="on"/>
                                  <m:ctrlPr>
                                    <a:rPr lang="es-MX" sz="2400" i="1">
                                      <a:latin typeface="Cambria Math" panose="02040503050406030204" pitchFamily="18" charset="0"/>
                                    </a:rPr>
                                  </m:ctrlPr>
                                </m:radPr>
                                <m:deg/>
                                <m:e>
                                  <m:sSub>
                                    <m:sSubPr>
                                      <m:ctrlPr>
                                        <a:rPr lang="es-MX" sz="2400" i="1">
                                          <a:latin typeface="Cambria Math" panose="02040503050406030204" pitchFamily="18" charset="0"/>
                                        </a:rPr>
                                      </m:ctrlPr>
                                    </m:sSubPr>
                                    <m:e>
                                      <m:r>
                                        <a:rPr lang="es-MX" sz="2400" i="1">
                                          <a:latin typeface="Cambria Math"/>
                                        </a:rPr>
                                        <m:t>𝐹</m:t>
                                      </m:r>
                                    </m:e>
                                    <m:sub>
                                      <m:r>
                                        <a:rPr lang="es-MX" sz="2400" i="1">
                                          <a:latin typeface="Cambria Math"/>
                                        </a:rPr>
                                        <m:t>𝑦</m:t>
                                      </m:r>
                                    </m:sub>
                                  </m:sSub>
                                </m:e>
                              </m:rad>
                            </m:den>
                          </m:f>
                        </m:num>
                        <m:den>
                          <m:f>
                            <m:fPr>
                              <m:type m:val="lin"/>
                              <m:ctrlPr>
                                <a:rPr lang="es-MX" sz="2400" i="1">
                                  <a:latin typeface="Cambria Math" panose="02040503050406030204" pitchFamily="18" charset="0"/>
                                </a:rPr>
                              </m:ctrlPr>
                            </m:fPr>
                            <m:num>
                              <m:r>
                                <a:rPr lang="es-MX" sz="2400" i="1">
                                  <a:latin typeface="Cambria Math"/>
                                </a:rPr>
                                <m:t>h</m:t>
                              </m:r>
                            </m:num>
                            <m:den>
                              <m:sSub>
                                <m:sSubPr>
                                  <m:ctrlPr>
                                    <a:rPr lang="es-MX" sz="2400" i="1">
                                      <a:latin typeface="Cambria Math" panose="02040503050406030204" pitchFamily="18" charset="0"/>
                                    </a:rPr>
                                  </m:ctrlPr>
                                </m:sSubPr>
                                <m:e>
                                  <m:r>
                                    <a:rPr lang="es-MX" sz="2400" i="1">
                                      <a:latin typeface="Cambria Math"/>
                                    </a:rPr>
                                    <m:t>𝑡</m:t>
                                  </m:r>
                                </m:e>
                                <m:sub>
                                  <m:r>
                                    <a:rPr lang="es-MX" sz="2400" i="1">
                                      <a:latin typeface="Cambria Math"/>
                                    </a:rPr>
                                    <m:t>𝑤</m:t>
                                  </m:r>
                                </m:sub>
                              </m:sSub>
                            </m:den>
                          </m:f>
                        </m:den>
                      </m:f>
                    </m:oMath>
                  </m:oMathPara>
                </a14:m>
                <a:endParaRPr lang="es-MX" sz="1900" dirty="0"/>
              </a:p>
            </p:txBody>
          </p:sp>
        </mc:Choice>
        <mc:Fallback xmlns="">
          <p:sp>
            <p:nvSpPr>
              <p:cNvPr id="15" name="15 CuadroTexto"/>
              <p:cNvSpPr txBox="1">
                <a:spLocks noRot="1" noChangeAspect="1" noMove="1" noResize="1" noEditPoints="1" noAdjustHandles="1" noChangeArrowheads="1" noChangeShapeType="1" noTextEdit="1"/>
              </p:cNvSpPr>
              <p:nvPr/>
            </p:nvSpPr>
            <p:spPr>
              <a:xfrm>
                <a:off x="546568" y="3067208"/>
                <a:ext cx="9190335" cy="3214085"/>
              </a:xfrm>
              <a:prstGeom prst="rect">
                <a:avLst/>
              </a:prstGeom>
              <a:blipFill rotWithShape="0">
                <a:blip r:embed="rId8"/>
                <a:stretch>
                  <a:fillRect l="-664" t="-949"/>
                </a:stretch>
              </a:blipFill>
            </p:spPr>
            <p:txBody>
              <a:bodyPr/>
              <a:lstStyle/>
              <a:p>
                <a:r>
                  <a:rPr lang="es-MX">
                    <a:noFill/>
                  </a:rPr>
                  <a:t> </a:t>
                </a:r>
              </a:p>
            </p:txBody>
          </p:sp>
        </mc:Fallback>
      </mc:AlternateContent>
      <p:sp>
        <p:nvSpPr>
          <p:cNvPr id="8" name="Rectángulo redondeado 1">
            <a:extLst>
              <a:ext uri="{FF2B5EF4-FFF2-40B4-BE49-F238E27FC236}">
                <a16:creationId xmlns:a16="http://schemas.microsoft.com/office/drawing/2014/main" id="{F8F536EB-A128-4562-89A8-995E6CC99100}"/>
              </a:ext>
            </a:extLst>
          </p:cNvPr>
          <p:cNvSpPr/>
          <p:nvPr/>
        </p:nvSpPr>
        <p:spPr>
          <a:xfrm>
            <a:off x="7136091" y="4134595"/>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(F2-1)</a:t>
            </a:r>
          </a:p>
        </p:txBody>
      </p:sp>
      <p:sp>
        <p:nvSpPr>
          <p:cNvPr id="9" name="Rectángulo redondeado 1">
            <a:extLst>
              <a:ext uri="{FF2B5EF4-FFF2-40B4-BE49-F238E27FC236}">
                <a16:creationId xmlns:a16="http://schemas.microsoft.com/office/drawing/2014/main" id="{8EB1526C-403D-4D37-B954-2D459CB16C25}"/>
              </a:ext>
            </a:extLst>
          </p:cNvPr>
          <p:cNvSpPr/>
          <p:nvPr/>
        </p:nvSpPr>
        <p:spPr>
          <a:xfrm>
            <a:off x="7136091" y="5498540"/>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(F2-2)</a:t>
            </a:r>
          </a:p>
        </p:txBody>
      </p:sp>
    </p:spTree>
    <p:extLst>
      <p:ext uri="{BB962C8B-B14F-4D97-AF65-F5344CB8AC3E}">
        <p14:creationId xmlns:p14="http://schemas.microsoft.com/office/powerpoint/2010/main" val="257295021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0" name="14 CuadroTexto"/>
              <p:cNvSpPr txBox="1"/>
              <p:nvPr/>
            </p:nvSpPr>
            <p:spPr>
              <a:xfrm>
                <a:off x="474561" y="4169178"/>
                <a:ext cx="9354448" cy="2078198"/>
              </a:xfrm>
              <a:prstGeom prst="rect">
                <a:avLst/>
              </a:prstGeom>
              <a:noFill/>
            </p:spPr>
            <p:txBody>
              <a:bodyPr wrap="square" rtlCol="0">
                <a:spAutoFit/>
              </a:bodyPr>
              <a:lstStyle/>
              <a:p>
                <a:r>
                  <a:rPr lang="es-MX" sz="2000" dirty="0">
                    <a:effectLst/>
                    <a:latin typeface="+mn-lt"/>
                  </a:rPr>
                  <a:t>Para </a:t>
                </a:r>
                <a14:m>
                  <m:oMath xmlns:m="http://schemas.openxmlformats.org/officeDocument/2006/math">
                    <m:f>
                      <m:fPr>
                        <m:ctrlPr>
                          <a:rPr lang="es-MX" sz="2000" i="1">
                            <a:effectLst/>
                            <a:latin typeface="Cambria Math" panose="02040503050406030204" pitchFamily="18" charset="0"/>
                          </a:rPr>
                        </m:ctrlPr>
                      </m:fPr>
                      <m:num>
                        <m:r>
                          <a:rPr lang="es-MX" sz="2000" i="1">
                            <a:effectLst/>
                            <a:latin typeface="Cambria Math"/>
                          </a:rPr>
                          <m:t>523</m:t>
                        </m:r>
                      </m:num>
                      <m:den>
                        <m:rad>
                          <m:radPr>
                            <m:degHide m:val="on"/>
                            <m:ctrlPr>
                              <a:rPr lang="es-MX" sz="2000" i="1">
                                <a:effectLst/>
                                <a:latin typeface="Cambria Math" panose="02040503050406030204" pitchFamily="18" charset="0"/>
                              </a:rPr>
                            </m:ctrlPr>
                          </m:radPr>
                          <m:deg/>
                          <m:e>
                            <m:sSub>
                              <m:sSubPr>
                                <m:ctrlPr>
                                  <a:rPr lang="es-MX" sz="2000" i="1">
                                    <a:effectLst/>
                                    <a:latin typeface="Cambria Math" panose="02040503050406030204" pitchFamily="18" charset="0"/>
                                  </a:rPr>
                                </m:ctrlPr>
                              </m:sSubPr>
                              <m:e>
                                <m:r>
                                  <a:rPr lang="es-MX" sz="2000" i="1">
                                    <a:effectLst/>
                                    <a:latin typeface="Cambria Math"/>
                                  </a:rPr>
                                  <m:t>𝐹</m:t>
                                </m:r>
                              </m:e>
                              <m:sub>
                                <m:r>
                                  <a:rPr lang="es-MX" sz="2000" i="1">
                                    <a:effectLst/>
                                    <a:latin typeface="Cambria Math"/>
                                  </a:rPr>
                                  <m:t>𝑦</m:t>
                                </m:r>
                              </m:sub>
                            </m:sSub>
                          </m:e>
                        </m:rad>
                      </m:den>
                    </m:f>
                    <m:r>
                      <a:rPr lang="es-MX" sz="2000" i="1">
                        <a:effectLst/>
                        <a:latin typeface="Cambria Math"/>
                      </a:rPr>
                      <m:t>&lt;</m:t>
                    </m:r>
                    <m:f>
                      <m:fPr>
                        <m:ctrlPr>
                          <a:rPr lang="es-MX" sz="2000" i="1">
                            <a:effectLst/>
                            <a:latin typeface="Cambria Math" panose="02040503050406030204" pitchFamily="18" charset="0"/>
                          </a:rPr>
                        </m:ctrlPr>
                      </m:fPr>
                      <m:num>
                        <m:r>
                          <a:rPr lang="es-MX" sz="2000" i="1">
                            <a:effectLst/>
                            <a:latin typeface="Cambria Math"/>
                          </a:rPr>
                          <m:t>h</m:t>
                        </m:r>
                      </m:num>
                      <m:den>
                        <m:sSub>
                          <m:sSubPr>
                            <m:ctrlPr>
                              <a:rPr lang="es-MX" sz="2000" i="1">
                                <a:effectLst/>
                                <a:latin typeface="Cambria Math" panose="02040503050406030204" pitchFamily="18" charset="0"/>
                              </a:rPr>
                            </m:ctrlPr>
                          </m:sSubPr>
                          <m:e>
                            <m:r>
                              <a:rPr lang="es-MX" sz="2000" i="1">
                                <a:effectLst/>
                                <a:latin typeface="Cambria Math"/>
                              </a:rPr>
                              <m:t>𝑡</m:t>
                            </m:r>
                          </m:e>
                          <m:sub>
                            <m:r>
                              <a:rPr lang="es-MX" sz="2000" i="1">
                                <a:effectLst/>
                                <a:latin typeface="Cambria Math"/>
                              </a:rPr>
                              <m:t>𝑤</m:t>
                            </m:r>
                          </m:sub>
                        </m:sSub>
                      </m:den>
                    </m:f>
                    <m:r>
                      <a:rPr lang="es-MX" sz="2000" i="1">
                        <a:effectLst/>
                        <a:latin typeface="Cambria Math"/>
                      </a:rPr>
                      <m:t>≤260</m:t>
                    </m:r>
                    <m:r>
                      <a:rPr lang="es-MX" sz="2000" b="0" i="0" smtClean="0">
                        <a:effectLst/>
                        <a:latin typeface="Cambria Math"/>
                      </a:rPr>
                      <m:t> </m:t>
                    </m:r>
                  </m:oMath>
                </a14:m>
                <a:r>
                  <a:rPr lang="es-MX" sz="2000" dirty="0">
                    <a:effectLst/>
                    <a:latin typeface="+mn-lt"/>
                  </a:rPr>
                  <a:t>el estado limite es el pandeo elástico del alma:</a:t>
                </a:r>
              </a:p>
              <a:p>
                <a:pPr/>
                <a14:m>
                  <m:oMathPara xmlns:m="http://schemas.openxmlformats.org/officeDocument/2006/math">
                    <m:oMathParaPr>
                      <m:jc m:val="centerGroup"/>
                    </m:oMathParaPr>
                    <m:oMath xmlns:m="http://schemas.openxmlformats.org/officeDocument/2006/math">
                      <m:sSub>
                        <m:sSubPr>
                          <m:ctrlPr>
                            <a:rPr lang="es-MX" sz="2000" i="1">
                              <a:effectLst/>
                              <a:latin typeface="Cambria Math" panose="02040503050406030204" pitchFamily="18" charset="0"/>
                            </a:rPr>
                          </m:ctrlPr>
                        </m:sSubPr>
                        <m:e>
                          <m:r>
                            <a:rPr lang="es-MX" sz="2000" i="1">
                              <a:effectLst/>
                              <a:latin typeface="Cambria Math"/>
                            </a:rPr>
                            <m:t>𝑉</m:t>
                          </m:r>
                        </m:e>
                        <m:sub>
                          <m:r>
                            <a:rPr lang="es-MX" sz="2000" i="1">
                              <a:effectLst/>
                              <a:latin typeface="Cambria Math"/>
                            </a:rPr>
                            <m:t>𝑛</m:t>
                          </m:r>
                        </m:sub>
                      </m:sSub>
                      <m:r>
                        <a:rPr lang="es-MX" sz="2000" i="1">
                          <a:effectLst/>
                          <a:latin typeface="Cambria Math"/>
                        </a:rPr>
                        <m:t>=</m:t>
                      </m:r>
                      <m:f>
                        <m:fPr>
                          <m:ctrlPr>
                            <a:rPr lang="es-MX" sz="2000" i="1">
                              <a:effectLst/>
                              <a:latin typeface="Cambria Math" panose="02040503050406030204" pitchFamily="18" charset="0"/>
                            </a:rPr>
                          </m:ctrlPr>
                        </m:fPr>
                        <m:num>
                          <m:r>
                            <a:rPr lang="es-MX" sz="2000" i="1">
                              <a:effectLst/>
                              <a:latin typeface="Cambria Math"/>
                            </a:rPr>
                            <m:t>132000</m:t>
                          </m:r>
                          <m:sSub>
                            <m:sSubPr>
                              <m:ctrlPr>
                                <a:rPr lang="es-MX" sz="2000" i="1">
                                  <a:effectLst/>
                                  <a:latin typeface="Cambria Math" panose="02040503050406030204" pitchFamily="18" charset="0"/>
                                </a:rPr>
                              </m:ctrlPr>
                            </m:sSubPr>
                            <m:e>
                              <m:r>
                                <a:rPr lang="es-MX" sz="2000" i="1">
                                  <a:effectLst/>
                                  <a:latin typeface="Cambria Math"/>
                                </a:rPr>
                                <m:t>𝐴</m:t>
                              </m:r>
                            </m:e>
                            <m:sub>
                              <m:r>
                                <a:rPr lang="es-MX" sz="2000" i="1">
                                  <a:effectLst/>
                                  <a:latin typeface="Cambria Math"/>
                                </a:rPr>
                                <m:t>𝑤</m:t>
                              </m:r>
                            </m:sub>
                          </m:sSub>
                        </m:num>
                        <m:den>
                          <m:sSup>
                            <m:sSupPr>
                              <m:ctrlPr>
                                <a:rPr lang="es-MX" sz="2000" i="1">
                                  <a:effectLst/>
                                  <a:latin typeface="Cambria Math" panose="02040503050406030204" pitchFamily="18" charset="0"/>
                                </a:rPr>
                              </m:ctrlPr>
                            </m:sSupPr>
                            <m:e>
                              <m:d>
                                <m:dPr>
                                  <m:ctrlPr>
                                    <a:rPr lang="es-MX" sz="2000" i="1">
                                      <a:effectLst/>
                                      <a:latin typeface="Cambria Math" panose="02040503050406030204" pitchFamily="18" charset="0"/>
                                    </a:rPr>
                                  </m:ctrlPr>
                                </m:dPr>
                                <m:e>
                                  <m:f>
                                    <m:fPr>
                                      <m:type m:val="lin"/>
                                      <m:ctrlPr>
                                        <a:rPr lang="es-MX" sz="2000" i="1">
                                          <a:effectLst/>
                                          <a:latin typeface="Cambria Math" panose="02040503050406030204" pitchFamily="18" charset="0"/>
                                        </a:rPr>
                                      </m:ctrlPr>
                                    </m:fPr>
                                    <m:num>
                                      <m:r>
                                        <a:rPr lang="es-MX" sz="2000" i="1">
                                          <a:effectLst/>
                                          <a:latin typeface="Cambria Math"/>
                                        </a:rPr>
                                        <m:t>h</m:t>
                                      </m:r>
                                    </m:num>
                                    <m:den>
                                      <m:sSub>
                                        <m:sSubPr>
                                          <m:ctrlPr>
                                            <a:rPr lang="es-MX" sz="2000" i="1">
                                              <a:effectLst/>
                                              <a:latin typeface="Cambria Math" panose="02040503050406030204" pitchFamily="18" charset="0"/>
                                            </a:rPr>
                                          </m:ctrlPr>
                                        </m:sSubPr>
                                        <m:e>
                                          <m:r>
                                            <a:rPr lang="es-MX" sz="2000" i="1">
                                              <a:effectLst/>
                                              <a:latin typeface="Cambria Math"/>
                                            </a:rPr>
                                            <m:t>𝑡</m:t>
                                          </m:r>
                                        </m:e>
                                        <m:sub>
                                          <m:r>
                                            <a:rPr lang="es-MX" sz="2000" i="1">
                                              <a:effectLst/>
                                              <a:latin typeface="Cambria Math"/>
                                            </a:rPr>
                                            <m:t>𝑤</m:t>
                                          </m:r>
                                        </m:sub>
                                      </m:sSub>
                                    </m:den>
                                  </m:f>
                                </m:e>
                              </m:d>
                            </m:e>
                            <m:sup>
                              <m:r>
                                <a:rPr lang="es-MX" sz="2000" i="1">
                                  <a:effectLst/>
                                  <a:latin typeface="Cambria Math"/>
                                </a:rPr>
                                <m:t>2</m:t>
                              </m:r>
                            </m:sup>
                          </m:sSup>
                        </m:den>
                      </m:f>
                    </m:oMath>
                  </m:oMathPara>
                </a14:m>
                <a:endParaRPr lang="es-MX" sz="2000" dirty="0">
                  <a:latin typeface="+mn-lt"/>
                </a:endParaRPr>
              </a:p>
              <a:p>
                <a:r>
                  <a:rPr lang="es-MX" dirty="0">
                    <a:latin typeface="+mn-lt"/>
                  </a:rPr>
                  <a:t>Donde:</a:t>
                </a:r>
              </a:p>
              <a:p>
                <a:pPr/>
                <a14:m>
                  <m:oMathPara xmlns:m="http://schemas.openxmlformats.org/officeDocument/2006/math">
                    <m:oMathParaPr>
                      <m:jc m:val="left"/>
                    </m:oMathParaPr>
                    <m:oMath xmlns:m="http://schemas.openxmlformats.org/officeDocument/2006/math">
                      <m:sSub>
                        <m:sSubPr>
                          <m:ctrlPr>
                            <a:rPr lang="es-MX" i="1">
                              <a:latin typeface="Cambria Math" panose="02040503050406030204" pitchFamily="18" charset="0"/>
                            </a:rPr>
                          </m:ctrlPr>
                        </m:sSubPr>
                        <m:e>
                          <m:r>
                            <a:rPr lang="es-MX" i="1">
                              <a:latin typeface="Cambria Math"/>
                            </a:rPr>
                            <m:t>𝐴</m:t>
                          </m:r>
                        </m:e>
                        <m:sub>
                          <m:r>
                            <a:rPr lang="es-MX" i="1">
                              <a:latin typeface="Cambria Math"/>
                            </a:rPr>
                            <m:t>𝑤</m:t>
                          </m:r>
                        </m:sub>
                      </m:sSub>
                      <m:r>
                        <a:rPr lang="es-MX" b="0" i="1" smtClean="0">
                          <a:latin typeface="Cambria Math"/>
                        </a:rPr>
                        <m:t>=á</m:t>
                      </m:r>
                      <m:r>
                        <a:rPr lang="es-MX" b="0" i="1" smtClean="0">
                          <a:latin typeface="Cambria Math"/>
                        </a:rPr>
                        <m:t>𝑟𝑒𝑎</m:t>
                      </m:r>
                      <m:r>
                        <a:rPr lang="es-MX" b="0" i="1" smtClean="0">
                          <a:latin typeface="Cambria Math"/>
                        </a:rPr>
                        <m:t> </m:t>
                      </m:r>
                      <m:r>
                        <a:rPr lang="es-MX" b="0" i="1" smtClean="0">
                          <a:latin typeface="Cambria Math"/>
                        </a:rPr>
                        <m:t>𝑑𝑒𝑙</m:t>
                      </m:r>
                      <m:r>
                        <a:rPr lang="es-MX" b="0" i="1" smtClean="0">
                          <a:latin typeface="Cambria Math"/>
                        </a:rPr>
                        <m:t> </m:t>
                      </m:r>
                      <m:r>
                        <a:rPr lang="es-MX" b="0" i="1" smtClean="0">
                          <a:latin typeface="Cambria Math"/>
                        </a:rPr>
                        <m:t>𝑎𝑙𝑚𝑎</m:t>
                      </m:r>
                      <m:r>
                        <a:rPr lang="es-MX" b="0" i="1" smtClean="0">
                          <a:latin typeface="Cambria Math"/>
                        </a:rPr>
                        <m:t>=</m:t>
                      </m:r>
                      <m:r>
                        <a:rPr lang="es-MX" b="0" i="1" smtClean="0">
                          <a:latin typeface="Cambria Math"/>
                        </a:rPr>
                        <m:t>𝑑</m:t>
                      </m:r>
                      <m:sSub>
                        <m:sSubPr>
                          <m:ctrlPr>
                            <a:rPr lang="es-MX" b="0" i="1" smtClean="0">
                              <a:latin typeface="Cambria Math" panose="02040503050406030204" pitchFamily="18" charset="0"/>
                            </a:rPr>
                          </m:ctrlPr>
                        </m:sSubPr>
                        <m:e>
                          <m:r>
                            <a:rPr lang="es-MX" b="0" i="1" smtClean="0">
                              <a:latin typeface="Cambria Math"/>
                            </a:rPr>
                            <m:t>𝑡</m:t>
                          </m:r>
                        </m:e>
                        <m:sub>
                          <m:r>
                            <a:rPr lang="es-MX" b="0" i="1" smtClean="0">
                              <a:latin typeface="Cambria Math"/>
                            </a:rPr>
                            <m:t>𝑤</m:t>
                          </m:r>
                        </m:sub>
                      </m:sSub>
                    </m:oMath>
                    <m:oMath xmlns:m="http://schemas.openxmlformats.org/officeDocument/2006/math">
                      <m:r>
                        <a:rPr lang="es-MX" b="0" i="1" smtClean="0">
                          <a:latin typeface="Cambria Math"/>
                        </a:rPr>
                        <m:t>𝑑</m:t>
                      </m:r>
                      <m:r>
                        <a:rPr lang="es-MX" b="0" i="1" smtClean="0">
                          <a:latin typeface="Cambria Math"/>
                        </a:rPr>
                        <m:t>=</m:t>
                      </m:r>
                      <m:r>
                        <a:rPr lang="es-MX" b="0" i="1" smtClean="0">
                          <a:latin typeface="Cambria Math"/>
                        </a:rPr>
                        <m:t>𝑝𝑒𝑟𝑎𝑙𝑡𝑒</m:t>
                      </m:r>
                      <m:r>
                        <a:rPr lang="es-MX" b="0" i="1" smtClean="0">
                          <a:latin typeface="Cambria Math"/>
                        </a:rPr>
                        <m:t> </m:t>
                      </m:r>
                      <m:r>
                        <a:rPr lang="es-MX" b="0" i="1" smtClean="0">
                          <a:latin typeface="Cambria Math"/>
                        </a:rPr>
                        <m:t>𝑡𝑜𝑡𝑎𝑙</m:t>
                      </m:r>
                      <m:r>
                        <a:rPr lang="es-MX" b="0" i="1" smtClean="0">
                          <a:latin typeface="Cambria Math"/>
                        </a:rPr>
                        <m:t> </m:t>
                      </m:r>
                      <m:r>
                        <a:rPr lang="es-MX" b="0" i="1" smtClean="0">
                          <a:latin typeface="Cambria Math"/>
                        </a:rPr>
                        <m:t>𝑑𝑒</m:t>
                      </m:r>
                      <m:r>
                        <a:rPr lang="es-MX" b="0" i="1" smtClean="0">
                          <a:latin typeface="Cambria Math"/>
                        </a:rPr>
                        <m:t> </m:t>
                      </m:r>
                      <m:r>
                        <a:rPr lang="es-MX" b="0" i="1" smtClean="0">
                          <a:latin typeface="Cambria Math"/>
                        </a:rPr>
                        <m:t>𝑙𝑎</m:t>
                      </m:r>
                      <m:r>
                        <a:rPr lang="es-MX" b="0" i="1" smtClean="0">
                          <a:latin typeface="Cambria Math"/>
                        </a:rPr>
                        <m:t> </m:t>
                      </m:r>
                      <m:r>
                        <a:rPr lang="es-MX" b="0" i="1" smtClean="0">
                          <a:latin typeface="Cambria Math"/>
                        </a:rPr>
                        <m:t>𝑣𝑖𝑔𝑎</m:t>
                      </m:r>
                    </m:oMath>
                  </m:oMathPara>
                </a14:m>
                <a:endParaRPr lang="es-MX" b="0" dirty="0">
                  <a:latin typeface="+mn-lt"/>
                </a:endParaRPr>
              </a:p>
            </p:txBody>
          </p:sp>
        </mc:Choice>
        <mc:Fallback xmlns="">
          <p:sp>
            <p:nvSpPr>
              <p:cNvPr id="10" name="14 CuadroTexto"/>
              <p:cNvSpPr txBox="1">
                <a:spLocks noRot="1" noChangeAspect="1" noMove="1" noResize="1" noEditPoints="1" noAdjustHandles="1" noChangeArrowheads="1" noChangeShapeType="1" noTextEdit="1"/>
              </p:cNvSpPr>
              <p:nvPr/>
            </p:nvSpPr>
            <p:spPr>
              <a:xfrm>
                <a:off x="474561" y="4169178"/>
                <a:ext cx="9354448" cy="2078198"/>
              </a:xfrm>
              <a:prstGeom prst="rect">
                <a:avLst/>
              </a:prstGeom>
              <a:blipFill rotWithShape="0">
                <a:blip r:embed="rId8"/>
                <a:stretch>
                  <a:fillRect l="-717" b="-1173"/>
                </a:stretch>
              </a:blipFill>
            </p:spPr>
            <p:txBody>
              <a:bodyPr/>
              <a:lstStyle/>
              <a:p>
                <a:r>
                  <a:rPr lang="es-MX">
                    <a:noFill/>
                  </a:rPr>
                  <a:t> </a:t>
                </a:r>
              </a:p>
            </p:txBody>
          </p:sp>
        </mc:Fallback>
      </mc:AlternateContent>
      <p:pic>
        <p:nvPicPr>
          <p:cNvPr id="17"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762" t="20710" r="23848" b="19793"/>
          <a:stretch/>
        </p:blipFill>
        <p:spPr bwMode="auto">
          <a:xfrm>
            <a:off x="3340124" y="1899051"/>
            <a:ext cx="3623321" cy="2270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ángulo redondeado 1">
            <a:extLst>
              <a:ext uri="{FF2B5EF4-FFF2-40B4-BE49-F238E27FC236}">
                <a16:creationId xmlns:a16="http://schemas.microsoft.com/office/drawing/2014/main" id="{5C6BA247-03E9-40FA-979C-3991964DD0E9}"/>
              </a:ext>
            </a:extLst>
          </p:cNvPr>
          <p:cNvSpPr/>
          <p:nvPr/>
        </p:nvSpPr>
        <p:spPr>
          <a:xfrm>
            <a:off x="7202079" y="4782102"/>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(F2-3)</a:t>
            </a:r>
          </a:p>
        </p:txBody>
      </p:sp>
    </p:spTree>
    <p:extLst>
      <p:ext uri="{BB962C8B-B14F-4D97-AF65-F5344CB8AC3E}">
        <p14:creationId xmlns:p14="http://schemas.microsoft.com/office/powerpoint/2010/main" val="186618569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1" name="2 Marcador de contenido"/>
              <p:cNvSpPr>
                <a:spLocks noGrp="1"/>
              </p:cNvSpPr>
              <p:nvPr>
                <p:ph idx="1"/>
              </p:nvPr>
            </p:nvSpPr>
            <p:spPr>
              <a:xfrm>
                <a:off x="474561" y="1817312"/>
                <a:ext cx="9354448" cy="4392488"/>
              </a:xfrm>
            </p:spPr>
            <p:txBody>
              <a:bodyPr/>
              <a:lstStyle/>
              <a:p>
                <a:pPr marL="0" indent="0" algn="just">
                  <a:buNone/>
                </a:pPr>
                <a:r>
                  <a:rPr lang="es-MX" sz="1900" b="1" dirty="0">
                    <a:solidFill>
                      <a:schemeClr val="tx1"/>
                    </a:solidFill>
                    <a:effectLst/>
                  </a:rPr>
                  <a:t>Ejemplo 5.7: </a:t>
                </a:r>
                <a:r>
                  <a:rPr lang="es-MX" sz="1900" dirty="0">
                    <a:solidFill>
                      <a:schemeClr val="tx1"/>
                    </a:solidFill>
                    <a:effectLst/>
                  </a:rPr>
                  <a:t>Revisar por cortante la siguiente viga, </a:t>
                </a:r>
                <a:r>
                  <a:rPr lang="es-MX" sz="1900" dirty="0" err="1">
                    <a:solidFill>
                      <a:schemeClr val="tx1"/>
                    </a:solidFill>
                    <a:effectLst/>
                  </a:rPr>
                  <a:t>Wu</a:t>
                </a:r>
                <a:r>
                  <a:rPr lang="es-MX" sz="1900" dirty="0">
                    <a:solidFill>
                      <a:schemeClr val="tx1"/>
                    </a:solidFill>
                    <a:effectLst/>
                  </a:rPr>
                  <a:t>=2.080 </a:t>
                </a:r>
                <a:r>
                  <a:rPr lang="es-MX" sz="1900" dirty="0" err="1">
                    <a:solidFill>
                      <a:schemeClr val="tx1"/>
                    </a:solidFill>
                    <a:effectLst/>
                  </a:rPr>
                  <a:t>kips</a:t>
                </a:r>
                <a:r>
                  <a:rPr lang="es-MX" sz="1900" dirty="0">
                    <a:solidFill>
                      <a:schemeClr val="tx1"/>
                    </a:solidFill>
                    <a:effectLst/>
                  </a:rPr>
                  <a:t>/ft y L= 40ft. Se usa un perfil </a:t>
                </a:r>
                <a:r>
                  <a:rPr lang="es-MX" sz="1900" dirty="0" smtClean="0">
                    <a:solidFill>
                      <a:schemeClr val="tx1"/>
                    </a:solidFill>
                    <a:effectLst/>
                  </a:rPr>
                  <a:t>W14”X90 </a:t>
                </a:r>
                <a:r>
                  <a:rPr lang="es-MX" sz="1900" dirty="0">
                    <a:solidFill>
                      <a:schemeClr val="tx1"/>
                    </a:solidFill>
                    <a:effectLst/>
                  </a:rPr>
                  <a:t>con Fy=50.</a:t>
                </a:r>
              </a:p>
              <a:p>
                <a:pPr algn="just"/>
                <a:r>
                  <a:rPr lang="es-MX" sz="1900" dirty="0">
                    <a:solidFill>
                      <a:schemeClr val="tx1"/>
                    </a:solidFill>
                    <a:effectLst/>
                  </a:rPr>
                  <a:t>Solución:</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𝑉</m:t>
                          </m:r>
                        </m:e>
                        <m:sub>
                          <m:r>
                            <a:rPr lang="es-MX" sz="1900" i="1">
                              <a:solidFill>
                                <a:schemeClr val="tx1"/>
                              </a:solidFill>
                              <a:effectLst/>
                              <a:latin typeface="Cambria Math"/>
                            </a:rPr>
                            <m:t>𝑢</m:t>
                          </m:r>
                        </m:sub>
                      </m:sSub>
                      <m:r>
                        <a:rPr lang="es-MX" sz="1900" i="1">
                          <a:solidFill>
                            <a:schemeClr val="tx1"/>
                          </a:solidFill>
                          <a:effectLst/>
                          <a:latin typeface="Cambria Math"/>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𝑤</m:t>
                              </m:r>
                            </m:e>
                            <m:sub>
                              <m:r>
                                <a:rPr lang="es-MX" sz="1900" i="1">
                                  <a:solidFill>
                                    <a:schemeClr val="tx1"/>
                                  </a:solidFill>
                                  <a:effectLst/>
                                  <a:latin typeface="Cambria Math"/>
                                </a:rPr>
                                <m:t>𝑢</m:t>
                              </m:r>
                            </m:sub>
                          </m:sSub>
                          <m:r>
                            <a:rPr lang="es-MX" sz="1900" b="0" i="1" smtClean="0">
                              <a:solidFill>
                                <a:schemeClr val="tx1"/>
                              </a:solidFill>
                              <a:effectLst/>
                              <a:latin typeface="Cambria Math" panose="02040503050406030204" pitchFamily="18" charset="0"/>
                            </a:rPr>
                            <m:t>𝐿</m:t>
                          </m:r>
                        </m:num>
                        <m:den>
                          <m:r>
                            <a:rPr lang="es-MX" sz="1900" b="0" i="1" smtClean="0">
                              <a:solidFill>
                                <a:schemeClr val="tx1"/>
                              </a:solidFill>
                              <a:effectLst/>
                              <a:latin typeface="Cambria Math" panose="02040503050406030204" pitchFamily="18" charset="0"/>
                            </a:rPr>
                            <m:t>2</m:t>
                          </m:r>
                        </m:den>
                      </m:f>
                      <m:r>
                        <a:rPr lang="es-MX" sz="1900" b="0" i="1" smtClean="0">
                          <a:solidFill>
                            <a:schemeClr val="tx1"/>
                          </a:solidFill>
                          <a:effectLst/>
                          <a:latin typeface="Cambria Math"/>
                        </a:rPr>
                        <m:t>=</m:t>
                      </m:r>
                      <m:f>
                        <m:fPr>
                          <m:ctrlPr>
                            <a:rPr lang="es-MX" sz="1900" b="0" i="1" smtClean="0">
                              <a:solidFill>
                                <a:schemeClr val="tx1"/>
                              </a:solidFill>
                              <a:effectLst/>
                              <a:latin typeface="Cambria Math" panose="02040503050406030204" pitchFamily="18" charset="0"/>
                            </a:rPr>
                          </m:ctrlPr>
                        </m:fPr>
                        <m:num>
                          <m:r>
                            <a:rPr lang="es-MX" sz="1900" b="0" i="1" smtClean="0">
                              <a:solidFill>
                                <a:schemeClr val="tx1"/>
                              </a:solidFill>
                              <a:effectLst/>
                              <a:latin typeface="Cambria Math"/>
                            </a:rPr>
                            <m:t>2.080</m:t>
                          </m:r>
                          <m:d>
                            <m:dPr>
                              <m:ctrlPr>
                                <a:rPr lang="es-MX" sz="1900" b="0" i="1" smtClean="0">
                                  <a:solidFill>
                                    <a:schemeClr val="tx1"/>
                                  </a:solidFill>
                                  <a:effectLst/>
                                  <a:latin typeface="Cambria Math" panose="02040503050406030204" pitchFamily="18" charset="0"/>
                                </a:rPr>
                              </m:ctrlPr>
                            </m:dPr>
                            <m:e>
                              <m:r>
                                <a:rPr lang="es-MX" sz="1900" b="0" i="1" smtClean="0">
                                  <a:solidFill>
                                    <a:schemeClr val="tx1"/>
                                  </a:solidFill>
                                  <a:effectLst/>
                                  <a:latin typeface="Cambria Math"/>
                                </a:rPr>
                                <m:t>40</m:t>
                              </m:r>
                            </m:e>
                          </m:d>
                        </m:num>
                        <m:den>
                          <m:r>
                            <a:rPr lang="es-MX" sz="1900" b="0" i="1" smtClean="0">
                              <a:solidFill>
                                <a:schemeClr val="tx1"/>
                              </a:solidFill>
                              <a:effectLst/>
                              <a:latin typeface="Cambria Math"/>
                            </a:rPr>
                            <m:t>2</m:t>
                          </m:r>
                        </m:den>
                      </m:f>
                      <m:r>
                        <a:rPr lang="es-MX" sz="1900" b="0" i="1" smtClean="0">
                          <a:solidFill>
                            <a:schemeClr val="tx1"/>
                          </a:solidFill>
                          <a:effectLst/>
                          <a:latin typeface="Cambria Math"/>
                        </a:rPr>
                        <m:t>=41.60 </m:t>
                      </m:r>
                      <m:r>
                        <a:rPr lang="es-MX" sz="1900" b="0" i="1" smtClean="0">
                          <a:solidFill>
                            <a:schemeClr val="tx1"/>
                          </a:solidFill>
                          <a:effectLst/>
                          <a:latin typeface="Cambria Math"/>
                        </a:rPr>
                        <m:t>𝑘𝑖𝑝𝑠</m:t>
                      </m:r>
                    </m:oMath>
                  </m:oMathPara>
                </a14:m>
                <a:endParaRPr lang="es-MX" sz="1900" dirty="0">
                  <a:solidFill>
                    <a:schemeClr val="tx1"/>
                  </a:solidFill>
                  <a:effectLst/>
                </a:endParaRPr>
              </a:p>
              <a:p>
                <a:pPr marL="0" indent="0" algn="just">
                  <a:buNone/>
                </a:pPr>
                <a:endParaRPr lang="es-MX" sz="1900" dirty="0">
                  <a:solidFill>
                    <a:schemeClr val="tx1"/>
                  </a:solidFill>
                  <a:effectLst/>
                </a:endParaRPr>
              </a:p>
              <a:p>
                <a:pPr marL="0" indent="0" algn="just">
                  <a:buNone/>
                </a:pPr>
                <a:r>
                  <a:rPr lang="es-MX" sz="1900" dirty="0">
                    <a:solidFill>
                      <a:schemeClr val="tx1"/>
                    </a:solidFill>
                    <a:effectLst/>
                  </a:rPr>
                  <a:t>De la tabla de dimensiones y propiedades, la razón ancho-espesor del alma para un perfil </a:t>
                </a:r>
                <a:r>
                  <a:rPr lang="es-MX" sz="1900" dirty="0" smtClean="0">
                    <a:solidFill>
                      <a:schemeClr val="tx1"/>
                    </a:solidFill>
                    <a:effectLst/>
                  </a:rPr>
                  <a:t>W14”X90 </a:t>
                </a:r>
                <a:r>
                  <a:rPr lang="es-MX" sz="1900" dirty="0">
                    <a:solidFill>
                      <a:schemeClr val="tx1"/>
                    </a:solidFill>
                    <a:effectLst/>
                  </a:rPr>
                  <a:t>es:</a:t>
                </a:r>
              </a:p>
              <a:p>
                <a:pPr marL="0" indent="0" algn="just">
                  <a:buNone/>
                </a:pPr>
                <a14:m>
                  <m:oMathPara xmlns:m="http://schemas.openxmlformats.org/officeDocument/2006/math">
                    <m:oMathParaPr>
                      <m:jc m:val="centerGroup"/>
                    </m:oMathParaPr>
                    <m:oMath xmlns:m="http://schemas.openxmlformats.org/officeDocument/2006/math">
                      <m:f>
                        <m:fPr>
                          <m:ctrlPr>
                            <a:rPr lang="es-MX" sz="1900" i="1">
                              <a:solidFill>
                                <a:schemeClr val="tx1"/>
                              </a:solidFill>
                              <a:effectLst/>
                              <a:latin typeface="Cambria Math" panose="02040503050406030204" pitchFamily="18" charset="0"/>
                            </a:rPr>
                          </m:ctrlPr>
                        </m:fPr>
                        <m:num>
                          <m:r>
                            <a:rPr lang="es-MX" sz="1900" i="1">
                              <a:solidFill>
                                <a:schemeClr val="tx1"/>
                              </a:solidFill>
                              <a:effectLst/>
                              <a:latin typeface="Cambria Math"/>
                            </a:rPr>
                            <m:t>h</m:t>
                          </m:r>
                        </m:num>
                        <m:den>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𝑡</m:t>
                              </m:r>
                            </m:e>
                            <m:sub>
                              <m:r>
                                <a:rPr lang="es-MX" sz="1900" i="1">
                                  <a:solidFill>
                                    <a:schemeClr val="tx1"/>
                                  </a:solidFill>
                                  <a:effectLst/>
                                  <a:latin typeface="Cambria Math"/>
                                </a:rPr>
                                <m:t>𝑤</m:t>
                              </m:r>
                            </m:sub>
                          </m:sSub>
                        </m:den>
                      </m:f>
                      <m:r>
                        <a:rPr lang="es-MX" sz="1900" b="0" i="1" smtClean="0">
                          <a:solidFill>
                            <a:schemeClr val="tx1"/>
                          </a:solidFill>
                          <a:effectLst/>
                          <a:latin typeface="Cambria Math"/>
                        </a:rPr>
                        <m:t>=25.90</m:t>
                      </m:r>
                    </m:oMath>
                  </m:oMathPara>
                </a14:m>
                <a:endParaRPr lang="es-MX" sz="1900" dirty="0">
                  <a:solidFill>
                    <a:schemeClr val="tx1"/>
                  </a:solidFill>
                  <a:effectLst/>
                </a:endParaRPr>
              </a:p>
              <a:p>
                <a:pPr marL="0" indent="0" algn="just">
                  <a:buNone/>
                </a:pPr>
                <a:endParaRPr lang="es-MX" sz="1900" dirty="0">
                  <a:solidFill>
                    <a:schemeClr val="tx1"/>
                  </a:solidFill>
                  <a:effectLst/>
                </a:endParaRPr>
              </a:p>
              <a:p>
                <a:pPr marL="0" indent="0" algn="just">
                  <a:buNone/>
                </a:pPr>
                <a14:m>
                  <m:oMathPara xmlns:m="http://schemas.openxmlformats.org/officeDocument/2006/math">
                    <m:oMathParaPr>
                      <m:jc m:val="centerGroup"/>
                    </m:oMathParaPr>
                    <m:oMath xmlns:m="http://schemas.openxmlformats.org/officeDocument/2006/math">
                      <m:f>
                        <m:fPr>
                          <m:ctrlPr>
                            <a:rPr lang="es-MX" sz="1900" i="1">
                              <a:solidFill>
                                <a:schemeClr val="tx1"/>
                              </a:solidFill>
                              <a:effectLst/>
                              <a:latin typeface="Cambria Math" panose="02040503050406030204" pitchFamily="18" charset="0"/>
                            </a:rPr>
                          </m:ctrlPr>
                        </m:fPr>
                        <m:num>
                          <m:r>
                            <a:rPr lang="es-MX" sz="1900" i="1">
                              <a:solidFill>
                                <a:schemeClr val="tx1"/>
                              </a:solidFill>
                              <a:effectLst/>
                              <a:latin typeface="Cambria Math"/>
                            </a:rPr>
                            <m:t>418</m:t>
                          </m:r>
                        </m:num>
                        <m:den>
                          <m:rad>
                            <m:radPr>
                              <m:degHide m:val="on"/>
                              <m:ctrlPr>
                                <a:rPr lang="es-MX" sz="1900" i="1">
                                  <a:solidFill>
                                    <a:schemeClr val="tx1"/>
                                  </a:solidFill>
                                  <a:effectLst/>
                                  <a:latin typeface="Cambria Math" panose="02040503050406030204" pitchFamily="18" charset="0"/>
                                </a:rPr>
                              </m:ctrlPr>
                            </m:radPr>
                            <m:deg/>
                            <m:e>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𝐹</m:t>
                                  </m:r>
                                </m:e>
                                <m:sub>
                                  <m:r>
                                    <a:rPr lang="es-MX" sz="1900" i="1">
                                      <a:solidFill>
                                        <a:schemeClr val="tx1"/>
                                      </a:solidFill>
                                      <a:effectLst/>
                                      <a:latin typeface="Cambria Math"/>
                                    </a:rPr>
                                    <m:t>𝑦</m:t>
                                  </m:r>
                                </m:sub>
                              </m:sSub>
                            </m:e>
                          </m:rad>
                        </m:den>
                      </m:f>
                      <m:r>
                        <a:rPr lang="es-MX" sz="1900" b="0" i="1" smtClean="0">
                          <a:solidFill>
                            <a:schemeClr val="tx1"/>
                          </a:solidFill>
                          <a:effectLst/>
                          <a:latin typeface="Cambria Math"/>
                        </a:rPr>
                        <m:t>=</m:t>
                      </m:r>
                      <m:f>
                        <m:fPr>
                          <m:ctrlPr>
                            <a:rPr lang="es-MX" sz="1900" b="0" i="1" smtClean="0">
                              <a:solidFill>
                                <a:schemeClr val="tx1"/>
                              </a:solidFill>
                              <a:effectLst/>
                              <a:latin typeface="Cambria Math" panose="02040503050406030204" pitchFamily="18" charset="0"/>
                            </a:rPr>
                          </m:ctrlPr>
                        </m:fPr>
                        <m:num>
                          <m:r>
                            <a:rPr lang="es-MX" sz="1900" b="0" i="1" smtClean="0">
                              <a:solidFill>
                                <a:schemeClr val="tx1"/>
                              </a:solidFill>
                              <a:effectLst/>
                              <a:latin typeface="Cambria Math"/>
                            </a:rPr>
                            <m:t>410</m:t>
                          </m:r>
                        </m:num>
                        <m:den>
                          <m:rad>
                            <m:radPr>
                              <m:degHide m:val="on"/>
                              <m:ctrlPr>
                                <a:rPr lang="es-MX" sz="1900" b="0" i="1" smtClean="0">
                                  <a:solidFill>
                                    <a:schemeClr val="tx1"/>
                                  </a:solidFill>
                                  <a:effectLst/>
                                  <a:latin typeface="Cambria Math" panose="02040503050406030204" pitchFamily="18" charset="0"/>
                                </a:rPr>
                              </m:ctrlPr>
                            </m:radPr>
                            <m:deg/>
                            <m:e>
                              <m:r>
                                <a:rPr lang="es-MX" sz="1900" b="0" i="1" smtClean="0">
                                  <a:solidFill>
                                    <a:schemeClr val="tx1"/>
                                  </a:solidFill>
                                  <a:effectLst/>
                                  <a:latin typeface="Cambria Math"/>
                                </a:rPr>
                                <m:t>50</m:t>
                              </m:r>
                            </m:e>
                          </m:rad>
                        </m:den>
                      </m:f>
                      <m:r>
                        <a:rPr lang="es-MX" sz="1900" b="0" i="1" smtClean="0">
                          <a:solidFill>
                            <a:schemeClr val="tx1"/>
                          </a:solidFill>
                          <a:effectLst/>
                          <a:latin typeface="Cambria Math"/>
                        </a:rPr>
                        <m:t>=59.11</m:t>
                      </m:r>
                    </m:oMath>
                  </m:oMathPara>
                </a14:m>
                <a:endParaRPr lang="es-MX" sz="1900" dirty="0">
                  <a:solidFill>
                    <a:schemeClr val="tx1"/>
                  </a:solidFill>
                  <a:effectLst/>
                </a:endParaRPr>
              </a:p>
              <a:p>
                <a:pPr marL="0" indent="0" algn="just">
                  <a:buNone/>
                </a:pPr>
                <a:endParaRPr lang="es-MX" sz="2000" i="1" dirty="0">
                  <a:effectLst>
                    <a:outerShdw blurRad="38100" dist="38100" dir="2700000" algn="tl">
                      <a:srgbClr val="000000">
                        <a:alpha val="43137"/>
                      </a:srgbClr>
                    </a:outerShdw>
                  </a:effectLst>
                </a:endParaRPr>
              </a:p>
            </p:txBody>
          </p:sp>
        </mc:Choice>
        <mc:Fallback xmlns="">
          <p:sp>
            <p:nvSpPr>
              <p:cNvPr id="11" name="2 Marcador de contenido"/>
              <p:cNvSpPr>
                <a:spLocks noGrp="1" noRot="1" noChangeAspect="1" noMove="1" noResize="1" noEditPoints="1" noAdjustHandles="1" noChangeArrowheads="1" noChangeShapeType="1" noTextEdit="1"/>
              </p:cNvSpPr>
              <p:nvPr>
                <p:ph idx="1"/>
              </p:nvPr>
            </p:nvSpPr>
            <p:spPr>
              <a:xfrm>
                <a:off x="474561" y="1817312"/>
                <a:ext cx="9354448" cy="4392488"/>
              </a:xfrm>
              <a:blipFill>
                <a:blip r:embed="rId5"/>
                <a:stretch>
                  <a:fillRect l="-652" t="-1387" r="-587"/>
                </a:stretch>
              </a:blipFill>
            </p:spPr>
            <p:txBody>
              <a:bodyPr/>
              <a:lstStyle/>
              <a:p>
                <a:r>
                  <a:rPr lang="en-US">
                    <a:noFill/>
                  </a:rPr>
                  <a:t> </a:t>
                </a:r>
              </a:p>
            </p:txBody>
          </p:sp>
        </mc:Fallback>
      </mc:AlternateContent>
    </p:spTree>
    <p:extLst>
      <p:ext uri="{BB962C8B-B14F-4D97-AF65-F5344CB8AC3E}">
        <p14:creationId xmlns:p14="http://schemas.microsoft.com/office/powerpoint/2010/main" val="101900256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DE DISEÑO POR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0" name="2 Marcador de contenido"/>
              <p:cNvSpPr txBox="1">
                <a:spLocks/>
              </p:cNvSpPr>
              <p:nvPr/>
            </p:nvSpPr>
            <p:spPr>
              <a:xfrm>
                <a:off x="474561" y="1931737"/>
                <a:ext cx="9354448" cy="4530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effectLst/>
                  </a:rPr>
                  <a:t>Como </a:t>
                </a:r>
                <a14:m>
                  <m:oMath xmlns:m="http://schemas.openxmlformats.org/officeDocument/2006/math">
                    <m:f>
                      <m:fPr>
                        <m:ctrlPr>
                          <a:rPr lang="es-MX" sz="1900" i="1">
                            <a:effectLst/>
                            <a:latin typeface="Cambria Math" panose="02040503050406030204" pitchFamily="18" charset="0"/>
                          </a:rPr>
                        </m:ctrlPr>
                      </m:fPr>
                      <m:num>
                        <m:r>
                          <a:rPr lang="es-MX" sz="1900" i="1">
                            <a:effectLst/>
                            <a:latin typeface="Cambria Math"/>
                          </a:rPr>
                          <m:t>h</m:t>
                        </m:r>
                      </m:num>
                      <m:den>
                        <m:sSub>
                          <m:sSubPr>
                            <m:ctrlPr>
                              <a:rPr lang="es-MX" sz="1900" i="1">
                                <a:effectLst/>
                                <a:latin typeface="Cambria Math" panose="02040503050406030204" pitchFamily="18" charset="0"/>
                              </a:rPr>
                            </m:ctrlPr>
                          </m:sSubPr>
                          <m:e>
                            <m:r>
                              <a:rPr lang="es-MX" sz="1900" i="1">
                                <a:effectLst/>
                                <a:latin typeface="Cambria Math"/>
                              </a:rPr>
                              <m:t>𝑡</m:t>
                            </m:r>
                          </m:e>
                          <m:sub>
                            <m:r>
                              <a:rPr lang="es-MX" sz="1900" i="1">
                                <a:effectLst/>
                                <a:latin typeface="Cambria Math"/>
                              </a:rPr>
                              <m:t>𝑤</m:t>
                            </m:r>
                          </m:sub>
                        </m:sSub>
                      </m:den>
                    </m:f>
                    <m:r>
                      <a:rPr lang="es-MX" sz="1900" i="1">
                        <a:effectLst/>
                        <a:latin typeface="Cambria Math"/>
                      </a:rPr>
                      <m:t>&lt;</m:t>
                    </m:r>
                    <m:f>
                      <m:fPr>
                        <m:ctrlPr>
                          <a:rPr lang="es-MX" sz="1900" i="1">
                            <a:effectLst/>
                            <a:latin typeface="Cambria Math" panose="02040503050406030204" pitchFamily="18" charset="0"/>
                          </a:rPr>
                        </m:ctrlPr>
                      </m:fPr>
                      <m:num>
                        <m:r>
                          <a:rPr lang="es-MX" sz="1900" i="1">
                            <a:effectLst/>
                            <a:latin typeface="Cambria Math"/>
                          </a:rPr>
                          <m:t>418</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oMath>
                </a14:m>
                <a:r>
                  <a:rPr lang="es-MX" sz="1900" dirty="0">
                    <a:effectLst/>
                  </a:rPr>
                  <a:t> la resistencia es gobernada a corte del alma:</a:t>
                </a:r>
              </a:p>
              <a:p>
                <a:pPr algn="just"/>
                <a:endParaRPr lang="es-MX" sz="1900" dirty="0">
                  <a:effectLst/>
                </a:endParaRPr>
              </a:p>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𝑉</m:t>
                          </m:r>
                        </m:e>
                        <m:sub>
                          <m:r>
                            <a:rPr lang="es-MX" sz="2400" i="1">
                              <a:effectLst/>
                              <a:latin typeface="Cambria Math"/>
                            </a:rPr>
                            <m:t>𝑛</m:t>
                          </m:r>
                        </m:sub>
                      </m:sSub>
                      <m:r>
                        <a:rPr lang="es-MX" sz="2400" i="1">
                          <a:effectLst/>
                          <a:latin typeface="Cambria Math"/>
                        </a:rPr>
                        <m:t>=0.6</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𝑤</m:t>
                          </m:r>
                        </m:sub>
                      </m:sSub>
                      <m:r>
                        <a:rPr lang="es-MX" sz="2400">
                          <a:effectLst/>
                          <a:latin typeface="Cambria Math"/>
                        </a:rPr>
                        <m:t>=0.60</m:t>
                      </m:r>
                      <m:d>
                        <m:dPr>
                          <m:ctrlPr>
                            <a:rPr lang="es-MX" sz="2400" i="1">
                              <a:effectLst/>
                              <a:latin typeface="Cambria Math" panose="02040503050406030204" pitchFamily="18" charset="0"/>
                            </a:rPr>
                          </m:ctrlPr>
                        </m:dPr>
                        <m:e>
                          <m:r>
                            <a:rPr lang="es-MX" sz="2400">
                              <a:effectLst/>
                              <a:latin typeface="Cambria Math"/>
                            </a:rPr>
                            <m:t>50</m:t>
                          </m:r>
                        </m:e>
                      </m:d>
                      <m:d>
                        <m:dPr>
                          <m:ctrlPr>
                            <a:rPr lang="es-MX" sz="2400" i="1">
                              <a:effectLst/>
                              <a:latin typeface="Cambria Math" panose="02040503050406030204" pitchFamily="18" charset="0"/>
                            </a:rPr>
                          </m:ctrlPr>
                        </m:dPr>
                        <m:e>
                          <m:r>
                            <a:rPr lang="es-MX" sz="2400">
                              <a:effectLst/>
                              <a:latin typeface="Cambria Math"/>
                            </a:rPr>
                            <m:t>14.02</m:t>
                          </m:r>
                        </m:e>
                      </m:d>
                      <m:d>
                        <m:dPr>
                          <m:ctrlPr>
                            <a:rPr lang="es-MX" sz="2400" i="1">
                              <a:effectLst/>
                              <a:latin typeface="Cambria Math" panose="02040503050406030204" pitchFamily="18" charset="0"/>
                            </a:rPr>
                          </m:ctrlPr>
                        </m:dPr>
                        <m:e>
                          <m:r>
                            <a:rPr lang="es-MX" sz="2400">
                              <a:effectLst/>
                              <a:latin typeface="Cambria Math"/>
                            </a:rPr>
                            <m:t>0.44</m:t>
                          </m:r>
                        </m:e>
                      </m:d>
                      <m:r>
                        <a:rPr lang="es-MX" sz="2400">
                          <a:effectLst/>
                          <a:latin typeface="Cambria Math"/>
                        </a:rPr>
                        <m:t>=185.10 </m:t>
                      </m:r>
                      <m:r>
                        <m:rPr>
                          <m:sty m:val="p"/>
                        </m:rPr>
                        <a:rPr lang="es-MX" sz="2400">
                          <a:effectLst/>
                          <a:latin typeface="Cambria Math"/>
                        </a:rPr>
                        <m:t>kips</m:t>
                      </m:r>
                    </m:oMath>
                  </m:oMathPara>
                </a14:m>
                <a:endParaRPr lang="es-MX" sz="2400" dirty="0">
                  <a:effectLst/>
                </a:endParaRPr>
              </a:p>
              <a:p>
                <a:pPr marL="0" indent="0" algn="just">
                  <a:buFont typeface="Arial" panose="020B0604020202020204" pitchFamily="34" charset="0"/>
                  <a:buNone/>
                </a:pPr>
                <a:endParaRPr lang="es-MX" sz="2400" dirty="0">
                  <a:effectLst/>
                </a:endParaRPr>
              </a:p>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MX" sz="2400" b="1" i="1">
                              <a:effectLst/>
                              <a:latin typeface="Cambria Math" panose="02040503050406030204" pitchFamily="18" charset="0"/>
                            </a:rPr>
                          </m:ctrlPr>
                        </m:sSubPr>
                        <m:e>
                          <m:r>
                            <a:rPr lang="es-MX" sz="2400" b="1" i="1">
                              <a:effectLst/>
                              <a:latin typeface="Cambria Math"/>
                            </a:rPr>
                            <m:t>𝝓</m:t>
                          </m:r>
                        </m:e>
                        <m:sub>
                          <m:r>
                            <a:rPr lang="es-MX" sz="2400" b="1" i="1">
                              <a:effectLst/>
                              <a:latin typeface="Cambria Math"/>
                            </a:rPr>
                            <m:t>𝒗</m:t>
                          </m:r>
                        </m:sub>
                      </m:sSub>
                      <m:sSub>
                        <m:sSubPr>
                          <m:ctrlPr>
                            <a:rPr lang="es-MX" sz="2400" b="1" i="1">
                              <a:effectLst/>
                              <a:latin typeface="Cambria Math" panose="02040503050406030204" pitchFamily="18" charset="0"/>
                            </a:rPr>
                          </m:ctrlPr>
                        </m:sSubPr>
                        <m:e>
                          <m:r>
                            <a:rPr lang="es-MX" sz="2400" b="1" i="1">
                              <a:effectLst/>
                              <a:latin typeface="Cambria Math"/>
                            </a:rPr>
                            <m:t>𝑽</m:t>
                          </m:r>
                        </m:e>
                        <m:sub>
                          <m:r>
                            <a:rPr lang="es-MX" sz="2400" b="1" i="1">
                              <a:effectLst/>
                              <a:latin typeface="Cambria Math"/>
                            </a:rPr>
                            <m:t>𝒏</m:t>
                          </m:r>
                        </m:sub>
                      </m:sSub>
                      <m:r>
                        <a:rPr lang="es-MX" sz="2400">
                          <a:effectLst/>
                          <a:latin typeface="Cambria Math"/>
                        </a:rPr>
                        <m:t>=0.90</m:t>
                      </m:r>
                      <m:d>
                        <m:dPr>
                          <m:ctrlPr>
                            <a:rPr lang="es-MX" sz="2400" i="1">
                              <a:effectLst/>
                              <a:latin typeface="Cambria Math" panose="02040503050406030204" pitchFamily="18" charset="0"/>
                            </a:rPr>
                          </m:ctrlPr>
                        </m:dPr>
                        <m:e>
                          <m:r>
                            <a:rPr lang="es-MX" sz="2400">
                              <a:effectLst/>
                              <a:latin typeface="Cambria Math"/>
                            </a:rPr>
                            <m:t>185.10</m:t>
                          </m:r>
                        </m:e>
                      </m:d>
                      <m:r>
                        <a:rPr lang="es-MX" sz="2400">
                          <a:effectLst/>
                          <a:latin typeface="Cambria Math"/>
                        </a:rPr>
                        <m:t>=167</m:t>
                      </m:r>
                      <m:r>
                        <m:rPr>
                          <m:sty m:val="p"/>
                        </m:rPr>
                        <a:rPr lang="es-MX" sz="2400">
                          <a:effectLst/>
                          <a:latin typeface="Cambria Math"/>
                        </a:rPr>
                        <m:t>kips</m:t>
                      </m:r>
                      <m:r>
                        <a:rPr lang="es-MX" sz="2400">
                          <a:effectLst/>
                          <a:latin typeface="Cambria Math"/>
                        </a:rPr>
                        <m:t>&gt;41.60 </m:t>
                      </m:r>
                      <m:r>
                        <m:rPr>
                          <m:sty m:val="p"/>
                        </m:rPr>
                        <a:rPr lang="es-MX" sz="2400">
                          <a:effectLst/>
                          <a:latin typeface="Cambria Math"/>
                        </a:rPr>
                        <m:t>kips</m:t>
                      </m:r>
                      <m:r>
                        <a:rPr lang="es-MX" sz="2400">
                          <a:effectLst/>
                          <a:latin typeface="Cambria Math"/>
                        </a:rPr>
                        <m:t> (</m:t>
                      </m:r>
                      <m:r>
                        <m:rPr>
                          <m:sty m:val="p"/>
                        </m:rPr>
                        <a:rPr lang="es-MX" sz="2400">
                          <a:effectLst/>
                          <a:latin typeface="Cambria Math"/>
                        </a:rPr>
                        <m:t>satisfactoria</m:t>
                      </m:r>
                      <m:r>
                        <a:rPr lang="es-MX" sz="2400">
                          <a:effectLst/>
                          <a:latin typeface="Cambria Math"/>
                        </a:rPr>
                        <m:t>)</m:t>
                      </m:r>
                    </m:oMath>
                  </m:oMathPara>
                </a14:m>
                <a:endParaRPr lang="es-MX" sz="2400" dirty="0">
                  <a:effectLst/>
                </a:endParaRPr>
              </a:p>
              <a:p>
                <a:pPr marL="0" indent="0">
                  <a:buFont typeface="Arial" panose="020B0604020202020204" pitchFamily="34" charset="0"/>
                  <a:buNone/>
                </a:pPr>
                <a:endParaRPr lang="es-MX" sz="1900" dirty="0">
                  <a:effectLst/>
                </a:endParaRPr>
              </a:p>
              <a:p>
                <a:r>
                  <a:rPr lang="es-MX" sz="1900" dirty="0">
                    <a:effectLst/>
                  </a:rPr>
                  <a:t>Respuesta:</a:t>
                </a:r>
              </a:p>
              <a:p>
                <a:pPr marL="0" indent="0" algn="just">
                  <a:buFont typeface="Arial" panose="020B0604020202020204" pitchFamily="34" charset="0"/>
                  <a:buNone/>
                </a:pPr>
                <a:r>
                  <a:rPr lang="es-MX" sz="1900" dirty="0">
                    <a:effectLst/>
                  </a:rPr>
                  <a:t>La resistencia cortante de diseño es mayor que la carga cortante factorizada, por lo que la viga es satisfactoria.</a:t>
                </a:r>
              </a:p>
            </p:txBody>
          </p:sp>
        </mc:Choice>
        <mc:Fallback xmlns="">
          <p:sp>
            <p:nvSpPr>
              <p:cNvPr id="10" name="2 Marcador de contenido"/>
              <p:cNvSpPr txBox="1">
                <a:spLocks noRot="1" noChangeAspect="1" noMove="1" noResize="1" noEditPoints="1" noAdjustHandles="1" noChangeArrowheads="1" noChangeShapeType="1" noTextEdit="1"/>
              </p:cNvSpPr>
              <p:nvPr/>
            </p:nvSpPr>
            <p:spPr>
              <a:xfrm>
                <a:off x="474561" y="1931737"/>
                <a:ext cx="9354448" cy="4530725"/>
              </a:xfrm>
              <a:prstGeom prst="rect">
                <a:avLst/>
              </a:prstGeom>
              <a:blipFill rotWithShape="0">
                <a:blip r:embed="rId8"/>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14676350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BLOQUE DE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474561" y="1859731"/>
                <a:ext cx="9354448" cy="4530725"/>
              </a:xfrm>
            </p:spPr>
            <p:txBody>
              <a:bodyPr>
                <a:normAutofit/>
              </a:bodyPr>
              <a:lstStyle/>
              <a:p>
                <a:pPr marL="0" indent="0" algn="just">
                  <a:buNone/>
                </a:pPr>
                <a:r>
                  <a:rPr lang="es-MX" sz="1900" dirty="0">
                    <a:effectLst/>
                  </a:rPr>
                  <a:t>El bloque de cortante, que fue considerado antes en conjunción con las conexiones de miembros en tensión, puede ocurrir en ciertos tipos de conexiones de vigas. Para facilitar la conexión de vigas a otras vigas de modo que los patines superiores quedan al mismo nivel, una pequeña longitud del patín superior de una de las vigas puede cortarse o despatinarse. “Resistencia por bloque cortante”</a:t>
                </a:r>
              </a:p>
              <a:p>
                <a:pPr marL="0" indent="0">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𝑅</m:t>
                          </m:r>
                        </m:e>
                        <m:sub>
                          <m:r>
                            <a:rPr lang="es-MX" sz="2400" i="1">
                              <a:effectLst/>
                              <a:latin typeface="Cambria Math"/>
                            </a:rPr>
                            <m:t>𝑛</m:t>
                          </m:r>
                        </m:sub>
                      </m:sSub>
                      <m:r>
                        <a:rPr lang="es-MX" sz="2400" i="1">
                          <a:effectLst/>
                          <a:latin typeface="Cambria Math"/>
                        </a:rPr>
                        <m:t>=∅</m:t>
                      </m:r>
                      <m:d>
                        <m:dPr>
                          <m:begChr m:val="["/>
                          <m:endChr m:val="]"/>
                          <m:ctrlPr>
                            <a:rPr lang="es-MX" sz="2400" i="1">
                              <a:effectLst/>
                              <a:latin typeface="Cambria Math" panose="02040503050406030204" pitchFamily="18" charset="0"/>
                            </a:rPr>
                          </m:ctrlPr>
                        </m:dPr>
                        <m:e>
                          <m:r>
                            <a:rPr lang="es-MX" sz="2400" i="1">
                              <a:effectLst/>
                              <a:latin typeface="Cambria Math"/>
                            </a:rPr>
                            <m:t>0.6</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𝑔𝑣</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𝑢</m:t>
                              </m:r>
                            </m:sub>
                          </m:sSub>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𝑛𝑡</m:t>
                              </m:r>
                            </m:sub>
                          </m:sSub>
                        </m:e>
                      </m:d>
                    </m:oMath>
                  </m:oMathPara>
                </a14:m>
                <a:endParaRPr lang="es-MX" sz="2400" dirty="0">
                  <a:effectLst/>
                </a:endParaRPr>
              </a:p>
              <a:p>
                <a:pPr marL="0" indent="0">
                  <a:buNone/>
                </a:pPr>
                <a14:m>
                  <m:oMathPara xmlns:m="http://schemas.openxmlformats.org/officeDocument/2006/math">
                    <m:oMathParaPr>
                      <m:jc m:val="centerGroup"/>
                    </m:oMathParaPr>
                    <m:oMath xmlns:m="http://schemas.openxmlformats.org/officeDocument/2006/math">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𝑅</m:t>
                          </m:r>
                        </m:e>
                        <m:sub>
                          <m:r>
                            <a:rPr lang="es-MX" sz="2400" i="1">
                              <a:effectLst/>
                              <a:latin typeface="Cambria Math"/>
                            </a:rPr>
                            <m:t>𝑛</m:t>
                          </m:r>
                        </m:sub>
                      </m:sSub>
                      <m:r>
                        <a:rPr lang="es-MX" sz="2400" i="1">
                          <a:effectLst/>
                          <a:latin typeface="Cambria Math"/>
                        </a:rPr>
                        <m:t>=∅</m:t>
                      </m:r>
                      <m:d>
                        <m:dPr>
                          <m:begChr m:val="["/>
                          <m:endChr m:val="]"/>
                          <m:ctrlPr>
                            <a:rPr lang="es-MX" sz="2400" i="1">
                              <a:effectLst/>
                              <a:latin typeface="Cambria Math" panose="02040503050406030204" pitchFamily="18" charset="0"/>
                            </a:rPr>
                          </m:ctrlPr>
                        </m:dPr>
                        <m:e>
                          <m:r>
                            <a:rPr lang="es-MX" sz="2400" i="1">
                              <a:effectLst/>
                              <a:latin typeface="Cambria Math"/>
                            </a:rPr>
                            <m:t>0.6</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𝑢</m:t>
                              </m:r>
                            </m:sub>
                          </m:sSub>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𝑛𝑣</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sSub>
                            <m:sSubPr>
                              <m:ctrlPr>
                                <a:rPr lang="es-MX" sz="2400" i="1">
                                  <a:effectLst/>
                                  <a:latin typeface="Cambria Math" panose="02040503050406030204" pitchFamily="18" charset="0"/>
                                </a:rPr>
                              </m:ctrlPr>
                            </m:sSubPr>
                            <m:e>
                              <m:r>
                                <a:rPr lang="es-MX" sz="2400" i="1">
                                  <a:effectLst/>
                                  <a:latin typeface="Cambria Math"/>
                                </a:rPr>
                                <m:t>𝐴</m:t>
                              </m:r>
                            </m:e>
                            <m:sub>
                              <m:r>
                                <a:rPr lang="es-MX" sz="2400" i="1">
                                  <a:effectLst/>
                                  <a:latin typeface="Cambria Math"/>
                                </a:rPr>
                                <m:t>𝑔𝑡</m:t>
                              </m:r>
                            </m:sub>
                          </m:sSub>
                        </m:e>
                      </m:d>
                    </m:oMath>
                  </m:oMathPara>
                </a14:m>
                <a:endParaRPr lang="es-MX" sz="1900" dirty="0">
                  <a:effectLst/>
                </a:endParaRPr>
              </a:p>
              <a:p>
                <a:pPr marL="0" indent="0">
                  <a:buNone/>
                </a:pPr>
                <a:r>
                  <a:rPr lang="es-MX" sz="1900" dirty="0">
                    <a:effectLst/>
                  </a:rPr>
                  <a:t>Donde </a:t>
                </a:r>
                <a:br>
                  <a:rPr lang="es-MX" sz="1900" dirty="0">
                    <a:effectLst/>
                  </a:rPr>
                </a:br>
                <a14:m>
                  <m:oMath xmlns:m="http://schemas.openxmlformats.org/officeDocument/2006/math">
                    <m:r>
                      <a:rPr lang="es-MX" sz="1900" i="1">
                        <a:effectLst/>
                        <a:latin typeface="Cambria Math" panose="02040503050406030204" pitchFamily="18" charset="0"/>
                      </a:rPr>
                      <m:t>𝜙</m:t>
                    </m:r>
                    <m:r>
                      <a:rPr lang="es-MX" sz="1900" i="1">
                        <a:effectLst/>
                        <a:latin typeface="Cambria Math"/>
                      </a:rPr>
                      <m:t>=0.75</m:t>
                    </m:r>
                  </m:oMath>
                </a14:m>
                <a:r>
                  <a:rPr lang="es-MX" sz="1900" dirty="0">
                    <a:effectLst/>
                  </a:rPr>
                  <a:t> </a:t>
                </a:r>
                <a:br>
                  <a:rPr lang="es-MX" sz="1900" dirty="0">
                    <a:effectLst/>
                  </a:rPr>
                </a:b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𝑔𝑣</m:t>
                        </m:r>
                      </m:sub>
                    </m:sSub>
                    <m:r>
                      <a:rPr lang="es-MX" sz="1900" i="1">
                        <a:effectLst/>
                        <a:latin typeface="Cambria Math"/>
                      </a:rPr>
                      <m:t>=á</m:t>
                    </m:r>
                    <m:r>
                      <a:rPr lang="es-MX" sz="1900" i="1">
                        <a:effectLst/>
                        <a:latin typeface="Cambria Math"/>
                      </a:rPr>
                      <m:t>𝑟𝑒𝑎</m:t>
                    </m:r>
                    <m:r>
                      <a:rPr lang="es-MX" sz="1900" i="1">
                        <a:effectLst/>
                        <a:latin typeface="Cambria Math"/>
                      </a:rPr>
                      <m:t> </m:t>
                    </m:r>
                    <m:r>
                      <a:rPr lang="es-MX" sz="1900" i="1">
                        <a:effectLst/>
                        <a:latin typeface="Cambria Math"/>
                      </a:rPr>
                      <m:t>𝑡𝑜𝑡𝑎𝑙</m:t>
                    </m:r>
                    <m:r>
                      <a:rPr lang="es-MX" sz="1900" i="1">
                        <a:effectLst/>
                        <a:latin typeface="Cambria Math"/>
                      </a:rPr>
                      <m:t> </m:t>
                    </m:r>
                    <m:r>
                      <a:rPr lang="es-MX" sz="1900" i="1">
                        <a:effectLst/>
                        <a:latin typeface="Cambria Math"/>
                      </a:rPr>
                      <m:t>𝑑𝑒</m:t>
                    </m:r>
                    <m:r>
                      <a:rPr lang="es-MX" sz="1900" i="1">
                        <a:effectLst/>
                        <a:latin typeface="Cambria Math"/>
                      </a:rPr>
                      <m:t> </m:t>
                    </m:r>
                    <m:r>
                      <a:rPr lang="es-MX" sz="1900" i="1">
                        <a:effectLst/>
                        <a:latin typeface="Cambria Math"/>
                      </a:rPr>
                      <m:t>𝑐𝑜𝑟𝑡𝑎𝑛𝑡𝑒</m:t>
                    </m:r>
                  </m:oMath>
                </a14:m>
                <a:r>
                  <a:rPr lang="es-MX" sz="1900" dirty="0">
                    <a:effectLst/>
                  </a:rPr>
                  <a:t> </a:t>
                </a:r>
                <a:br>
                  <a:rPr lang="es-MX" sz="1900" dirty="0">
                    <a:effectLst/>
                  </a:rPr>
                </a:b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𝑛𝑣</m:t>
                        </m:r>
                      </m:sub>
                    </m:sSub>
                    <m:r>
                      <a:rPr lang="es-MX" sz="1900" i="1">
                        <a:effectLst/>
                        <a:latin typeface="Cambria Math"/>
                      </a:rPr>
                      <m:t>=á</m:t>
                    </m:r>
                    <m:r>
                      <a:rPr lang="es-MX" sz="1900" i="1">
                        <a:effectLst/>
                        <a:latin typeface="Cambria Math"/>
                      </a:rPr>
                      <m:t>𝑟𝑒𝑎</m:t>
                    </m:r>
                    <m:r>
                      <a:rPr lang="es-MX" sz="1900" i="1">
                        <a:effectLst/>
                        <a:latin typeface="Cambria Math"/>
                      </a:rPr>
                      <m:t> </m:t>
                    </m:r>
                    <m:r>
                      <a:rPr lang="es-MX" sz="1900" i="1">
                        <a:effectLst/>
                        <a:latin typeface="Cambria Math"/>
                      </a:rPr>
                      <m:t>𝑛𝑒𝑡𝑎</m:t>
                    </m:r>
                    <m:r>
                      <a:rPr lang="es-MX" sz="1900" i="1">
                        <a:effectLst/>
                        <a:latin typeface="Cambria Math"/>
                      </a:rPr>
                      <m:t> </m:t>
                    </m:r>
                    <m:r>
                      <a:rPr lang="es-MX" sz="1900" i="1">
                        <a:effectLst/>
                        <a:latin typeface="Cambria Math"/>
                      </a:rPr>
                      <m:t>𝑒𝑛</m:t>
                    </m:r>
                    <m:r>
                      <a:rPr lang="es-MX" sz="1900" i="1">
                        <a:effectLst/>
                        <a:latin typeface="Cambria Math"/>
                      </a:rPr>
                      <m:t> </m:t>
                    </m:r>
                    <m:r>
                      <a:rPr lang="es-MX" sz="1900" i="1">
                        <a:effectLst/>
                        <a:latin typeface="Cambria Math"/>
                      </a:rPr>
                      <m:t>𝑐𝑜𝑟𝑡𝑎𝑛𝑡𝑒</m:t>
                    </m:r>
                  </m:oMath>
                </a14:m>
                <a:r>
                  <a:rPr lang="es-MX" sz="1900" dirty="0">
                    <a:effectLst/>
                  </a:rPr>
                  <a:t> </a:t>
                </a:r>
                <a:br>
                  <a:rPr lang="es-MX" sz="1900" dirty="0">
                    <a:effectLst/>
                  </a:rPr>
                </a:b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𝑔𝑡</m:t>
                        </m:r>
                      </m:sub>
                    </m:sSub>
                    <m:r>
                      <a:rPr lang="es-MX" sz="1900" i="1">
                        <a:effectLst/>
                        <a:latin typeface="Cambria Math"/>
                      </a:rPr>
                      <m:t>=á</m:t>
                    </m:r>
                    <m:r>
                      <a:rPr lang="es-MX" sz="1900" i="1">
                        <a:effectLst/>
                        <a:latin typeface="Cambria Math"/>
                      </a:rPr>
                      <m:t>𝑟𝑒𝑎</m:t>
                    </m:r>
                    <m:r>
                      <a:rPr lang="es-MX" sz="1900" i="1">
                        <a:effectLst/>
                        <a:latin typeface="Cambria Math"/>
                      </a:rPr>
                      <m:t> </m:t>
                    </m:r>
                    <m:r>
                      <a:rPr lang="es-MX" sz="1900" i="1">
                        <a:effectLst/>
                        <a:latin typeface="Cambria Math"/>
                      </a:rPr>
                      <m:t>𝑡𝑜𝑡𝑎𝑙</m:t>
                    </m:r>
                    <m:r>
                      <a:rPr lang="es-MX" sz="1900" i="1">
                        <a:effectLst/>
                        <a:latin typeface="Cambria Math"/>
                      </a:rPr>
                      <m:t> </m:t>
                    </m:r>
                    <m:r>
                      <a:rPr lang="es-MX" sz="1900" i="1">
                        <a:effectLst/>
                        <a:latin typeface="Cambria Math"/>
                      </a:rPr>
                      <m:t>𝑒𝑛</m:t>
                    </m:r>
                    <m:r>
                      <a:rPr lang="es-MX" sz="1900" i="1">
                        <a:effectLst/>
                        <a:latin typeface="Cambria Math"/>
                      </a:rPr>
                      <m:t> </m:t>
                    </m:r>
                    <m:r>
                      <a:rPr lang="es-MX" sz="1900" i="1">
                        <a:effectLst/>
                        <a:latin typeface="Cambria Math"/>
                      </a:rPr>
                      <m:t>𝑡𝑒𝑛𝑠𝑖</m:t>
                    </m:r>
                    <m:r>
                      <a:rPr lang="es-MX" sz="1900" i="1">
                        <a:effectLst/>
                        <a:latin typeface="Cambria Math"/>
                      </a:rPr>
                      <m:t>ó</m:t>
                    </m:r>
                    <m:r>
                      <a:rPr lang="es-MX" sz="1900" i="1">
                        <a:effectLst/>
                        <a:latin typeface="Cambria Math"/>
                      </a:rPr>
                      <m:t>𝑛</m:t>
                    </m:r>
                  </m:oMath>
                </a14:m>
                <a:r>
                  <a:rPr lang="es-MX" sz="1900" dirty="0">
                    <a:effectLst/>
                  </a:rPr>
                  <a:t> </a:t>
                </a:r>
                <a:br>
                  <a:rPr lang="es-MX" sz="1900" dirty="0">
                    <a:effectLst/>
                  </a:rPr>
                </a:br>
                <a14:m>
                  <m:oMathPara xmlns:m="http://schemas.openxmlformats.org/officeDocument/2006/math">
                    <m:oMathParaPr>
                      <m:jc m:val="left"/>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𝑛𝑡</m:t>
                          </m:r>
                        </m:sub>
                      </m:sSub>
                      <m:r>
                        <a:rPr lang="es-MX" sz="1900" i="1">
                          <a:effectLst/>
                          <a:latin typeface="Cambria Math"/>
                        </a:rPr>
                        <m:t>=á</m:t>
                      </m:r>
                      <m:r>
                        <a:rPr lang="es-MX" sz="1900" i="1">
                          <a:effectLst/>
                          <a:latin typeface="Cambria Math"/>
                        </a:rPr>
                        <m:t>𝑟𝑒𝑎</m:t>
                      </m:r>
                      <m:r>
                        <a:rPr lang="es-MX" sz="1900" i="1">
                          <a:effectLst/>
                          <a:latin typeface="Cambria Math"/>
                        </a:rPr>
                        <m:t> </m:t>
                      </m:r>
                      <m:r>
                        <a:rPr lang="es-MX" sz="1900" i="1">
                          <a:effectLst/>
                          <a:latin typeface="Cambria Math"/>
                        </a:rPr>
                        <m:t>𝑛𝑒𝑡𝑎</m:t>
                      </m:r>
                      <m:r>
                        <a:rPr lang="es-MX" sz="1900" i="1">
                          <a:effectLst/>
                          <a:latin typeface="Cambria Math"/>
                        </a:rPr>
                        <m:t> </m:t>
                      </m:r>
                      <m:r>
                        <a:rPr lang="es-MX" sz="1900" i="1">
                          <a:effectLst/>
                          <a:latin typeface="Cambria Math"/>
                        </a:rPr>
                        <m:t>𝑒𝑛</m:t>
                      </m:r>
                      <m:r>
                        <a:rPr lang="es-MX" sz="1900" i="1">
                          <a:effectLst/>
                          <a:latin typeface="Cambria Math"/>
                        </a:rPr>
                        <m:t> </m:t>
                      </m:r>
                      <m:r>
                        <a:rPr lang="es-MX" sz="1900" i="1">
                          <a:effectLst/>
                          <a:latin typeface="Cambria Math"/>
                        </a:rPr>
                        <m:t>𝑡𝑒𝑛𝑠𝑖</m:t>
                      </m:r>
                      <m:r>
                        <a:rPr lang="es-MX" sz="1900" i="1">
                          <a:effectLst/>
                          <a:latin typeface="Cambria Math"/>
                        </a:rPr>
                        <m:t>ó</m:t>
                      </m:r>
                      <m:r>
                        <a:rPr lang="es-MX" sz="1900" i="1">
                          <a:effectLst/>
                          <a:latin typeface="Cambria Math"/>
                        </a:rPr>
                        <m:t>𝑛</m:t>
                      </m:r>
                    </m:oMath>
                  </m:oMathPara>
                </a14:m>
                <a:endParaRPr lang="es-MX" sz="1900" dirty="0">
                  <a:effectLst/>
                </a:endParaRPr>
              </a:p>
              <a:p>
                <a:pPr marL="0" indent="0">
                  <a:buNone/>
                </a:pPr>
                <a:r>
                  <a:rPr lang="es-MX" sz="1900" dirty="0">
                    <a:effectLst/>
                  </a:rPr>
                  <a:t>La ecuación gobernante es la que tiene el mayor termino de fractura.</a:t>
                </a: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474561" y="1859731"/>
                <a:ext cx="9354448" cy="4530725"/>
              </a:xfrm>
              <a:blipFill rotWithShape="0">
                <a:blip r:embed="rId8"/>
                <a:stretch>
                  <a:fillRect l="-652" t="-1346" r="-587"/>
                </a:stretch>
              </a:blipFill>
            </p:spPr>
            <p:txBody>
              <a:bodyPr/>
              <a:lstStyle/>
              <a:p>
                <a:r>
                  <a:rPr lang="es-MX">
                    <a:noFill/>
                  </a:rPr>
                  <a:t> </a:t>
                </a:r>
              </a:p>
            </p:txBody>
          </p:sp>
        </mc:Fallback>
      </mc:AlternateContent>
      <p:sp>
        <p:nvSpPr>
          <p:cNvPr id="7" name="Rectángulo redondeado 1">
            <a:extLst>
              <a:ext uri="{FF2B5EF4-FFF2-40B4-BE49-F238E27FC236}">
                <a16:creationId xmlns:a16="http://schemas.microsoft.com/office/drawing/2014/main" id="{91B7D5A8-A80D-475D-B075-C8EA1776546F}"/>
              </a:ext>
            </a:extLst>
          </p:cNvPr>
          <p:cNvSpPr/>
          <p:nvPr/>
        </p:nvSpPr>
        <p:spPr>
          <a:xfrm>
            <a:off x="7579151" y="3194268"/>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(J4-3a)</a:t>
            </a:r>
          </a:p>
        </p:txBody>
      </p:sp>
      <p:sp>
        <p:nvSpPr>
          <p:cNvPr id="8" name="Rectángulo redondeado 1">
            <a:extLst>
              <a:ext uri="{FF2B5EF4-FFF2-40B4-BE49-F238E27FC236}">
                <a16:creationId xmlns:a16="http://schemas.microsoft.com/office/drawing/2014/main" id="{A3452DA4-AD68-4CCD-A051-BE1EE5E5FA37}"/>
              </a:ext>
            </a:extLst>
          </p:cNvPr>
          <p:cNvSpPr/>
          <p:nvPr/>
        </p:nvSpPr>
        <p:spPr>
          <a:xfrm>
            <a:off x="7607432" y="3878132"/>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(J4-3b)</a:t>
            </a:r>
          </a:p>
        </p:txBody>
      </p:sp>
    </p:spTree>
    <p:extLst>
      <p:ext uri="{BB962C8B-B14F-4D97-AF65-F5344CB8AC3E}">
        <p14:creationId xmlns:p14="http://schemas.microsoft.com/office/powerpoint/2010/main" val="40842996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BLOQUE DE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0" name="12 CuadroTexto"/>
          <p:cNvSpPr txBox="1"/>
          <p:nvPr/>
        </p:nvSpPr>
        <p:spPr>
          <a:xfrm>
            <a:off x="4702345" y="3372041"/>
            <a:ext cx="4437382" cy="1261884"/>
          </a:xfrm>
          <a:prstGeom prst="rect">
            <a:avLst/>
          </a:prstGeom>
          <a:noFill/>
        </p:spPr>
        <p:txBody>
          <a:bodyPr wrap="square" rtlCol="0">
            <a:spAutoFit/>
          </a:bodyPr>
          <a:lstStyle/>
          <a:p>
            <a:pPr algn="just"/>
            <a:r>
              <a:rPr lang="es-MX" sz="1900" dirty="0">
                <a:latin typeface="+mn-lt"/>
              </a:rPr>
              <a:t>La carga aplicada en este caso será la reacción vertical de la viga, por lo que se tendrá cortante a lo largo de la línea  AB y tensión a lo largo de BC.</a:t>
            </a:r>
          </a:p>
        </p:txBody>
      </p:sp>
      <p:pic>
        <p:nvPicPr>
          <p:cNvPr id="11"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2168" t="26865" r="15456" b="30224"/>
          <a:stretch/>
        </p:blipFill>
        <p:spPr bwMode="auto">
          <a:xfrm>
            <a:off x="902924" y="2260701"/>
            <a:ext cx="3419007" cy="3686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64917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BLOQUE DE CORTANTE</a:t>
            </a:r>
          </a:p>
        </p:txBody>
      </p:sp>
      <p:sp>
        <p:nvSpPr>
          <p:cNvPr id="12" name="11 CuadroTexto"/>
          <p:cNvSpPr txBox="1"/>
          <p:nvPr/>
        </p:nvSpPr>
        <p:spPr>
          <a:xfrm>
            <a:off x="1620096" y="270546"/>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p:sp>
        <p:nvSpPr>
          <p:cNvPr id="15" name="2 Marcador de contenido"/>
          <p:cNvSpPr>
            <a:spLocks noGrp="1"/>
          </p:cNvSpPr>
          <p:nvPr>
            <p:ph idx="1"/>
          </p:nvPr>
        </p:nvSpPr>
        <p:spPr>
          <a:xfrm>
            <a:off x="474561" y="1889319"/>
            <a:ext cx="9354448" cy="956673"/>
          </a:xfrm>
        </p:spPr>
        <p:txBody>
          <a:bodyPr/>
          <a:lstStyle/>
          <a:p>
            <a:pPr algn="just"/>
            <a:r>
              <a:rPr lang="es-MX" sz="1900" dirty="0"/>
              <a:t>Ejemplo 5.8: determinar la reacción máxima por carga factorizada, con base en el bloque de cortante, que puede ser tomada por la viga mostrada.</a:t>
            </a:r>
          </a:p>
          <a:p>
            <a:pPr algn="just"/>
            <a:endParaRPr lang="es-MX" sz="2000" dirty="0"/>
          </a:p>
        </p:txBody>
      </p:sp>
      <p:sp>
        <p:nvSpPr>
          <p:cNvPr id="17" name="1 CuadroTexto"/>
          <p:cNvSpPr txBox="1"/>
          <p:nvPr/>
        </p:nvSpPr>
        <p:spPr>
          <a:xfrm>
            <a:off x="5900638" y="4090007"/>
            <a:ext cx="2664296" cy="969496"/>
          </a:xfrm>
          <a:prstGeom prst="rect">
            <a:avLst/>
          </a:prstGeom>
          <a:noFill/>
        </p:spPr>
        <p:txBody>
          <a:bodyPr wrap="square" rtlCol="0">
            <a:spAutoFit/>
          </a:bodyPr>
          <a:lstStyle/>
          <a:p>
            <a:pPr algn="just"/>
            <a:r>
              <a:rPr lang="es-MX" sz="1900" b="1" dirty="0" smtClean="0">
                <a:latin typeface="+mn-lt"/>
              </a:rPr>
              <a:t>W18”x35</a:t>
            </a:r>
            <a:r>
              <a:rPr lang="es-MX" sz="1900" b="1" dirty="0">
                <a:latin typeface="+mn-lt"/>
              </a:rPr>
              <a:t>, acero A36, tornillos de ¾ in de diámetro</a:t>
            </a:r>
          </a:p>
        </p:txBody>
      </p:sp>
      <p:pic>
        <p:nvPicPr>
          <p:cNvPr id="18"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32832" t="21829" r="33584" b="21269"/>
          <a:stretch/>
        </p:blipFill>
        <p:spPr bwMode="auto">
          <a:xfrm>
            <a:off x="1203196" y="2646483"/>
            <a:ext cx="3781417" cy="36021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64828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BLOQUE DE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9" name="2 Marcador de contenido"/>
              <p:cNvSpPr>
                <a:spLocks noGrp="1"/>
              </p:cNvSpPr>
              <p:nvPr>
                <p:ph idx="1"/>
              </p:nvPr>
            </p:nvSpPr>
            <p:spPr>
              <a:xfrm>
                <a:off x="474561" y="1817312"/>
                <a:ext cx="9354448" cy="4824536"/>
              </a:xfrm>
            </p:spPr>
            <p:txBody>
              <a:bodyPr>
                <a:normAutofit/>
              </a:bodyPr>
              <a:lstStyle/>
              <a:p>
                <a:r>
                  <a:rPr lang="es-MX" sz="1900" dirty="0">
                    <a:effectLst/>
                  </a:rPr>
                  <a:t>Solución:</a:t>
                </a:r>
              </a:p>
              <a:p>
                <a:pPr marL="0" indent="0">
                  <a:buNone/>
                </a:pPr>
                <a:r>
                  <a:rPr lang="es-MX" sz="1900" dirty="0">
                    <a:effectLst/>
                  </a:rPr>
                  <a:t>El diámetro del agujero es de ¾+1/8=7/8 in. Las Áreas netas total y por contante son:</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𝐴</m:t>
                          </m:r>
                        </m:e>
                        <m:sub>
                          <m:r>
                            <a:rPr lang="es-MX" sz="1900" b="0" i="1" smtClean="0">
                              <a:effectLst/>
                              <a:latin typeface="Cambria Math"/>
                            </a:rPr>
                            <m:t>𝑔𝑣</m:t>
                          </m:r>
                        </m:sub>
                      </m:sSub>
                      <m:r>
                        <a:rPr lang="es-MX" sz="1900" b="0" i="1" smtClean="0">
                          <a:effectLst/>
                          <a:latin typeface="Cambria Math"/>
                        </a:rPr>
                        <m:t>=</m:t>
                      </m:r>
                      <m:d>
                        <m:dPr>
                          <m:ctrlPr>
                            <a:rPr lang="es-MX" sz="1900" b="0" i="1" smtClean="0">
                              <a:effectLst/>
                              <a:latin typeface="Cambria Math" panose="02040503050406030204" pitchFamily="18" charset="0"/>
                            </a:rPr>
                          </m:ctrlPr>
                        </m:dPr>
                        <m:e>
                          <m:r>
                            <a:rPr lang="es-MX" sz="1900" b="0" i="1" smtClean="0">
                              <a:effectLst/>
                              <a:latin typeface="Cambria Math"/>
                            </a:rPr>
                            <m:t>2+3+3+3</m:t>
                          </m:r>
                        </m:e>
                      </m:d>
                      <m:sSub>
                        <m:sSubPr>
                          <m:ctrlPr>
                            <a:rPr lang="es-MX" sz="1900" b="0" i="1" smtClean="0">
                              <a:effectLst/>
                              <a:latin typeface="Cambria Math" panose="02040503050406030204" pitchFamily="18" charset="0"/>
                            </a:rPr>
                          </m:ctrlPr>
                        </m:sSubPr>
                        <m:e>
                          <m:r>
                            <a:rPr lang="es-MX" sz="1900" b="0" i="1" smtClean="0">
                              <a:effectLst/>
                              <a:latin typeface="Cambria Math"/>
                            </a:rPr>
                            <m:t>𝑡</m:t>
                          </m:r>
                        </m:e>
                        <m:sub>
                          <m:r>
                            <a:rPr lang="es-MX" sz="1900" b="0" i="1" smtClean="0">
                              <a:effectLst/>
                              <a:latin typeface="Cambria Math"/>
                            </a:rPr>
                            <m:t>𝑤</m:t>
                          </m:r>
                        </m:sub>
                      </m:sSub>
                      <m:r>
                        <a:rPr lang="es-MX" sz="1900" b="0" i="1" smtClean="0">
                          <a:effectLst/>
                          <a:latin typeface="Cambria Math"/>
                        </a:rPr>
                        <m:t>=11</m:t>
                      </m:r>
                      <m:d>
                        <m:dPr>
                          <m:ctrlPr>
                            <a:rPr lang="es-MX" sz="1900" b="0" i="1" smtClean="0">
                              <a:effectLst/>
                              <a:latin typeface="Cambria Math" panose="02040503050406030204" pitchFamily="18" charset="0"/>
                            </a:rPr>
                          </m:ctrlPr>
                        </m:dPr>
                        <m:e>
                          <m:r>
                            <a:rPr lang="es-MX" sz="1900" b="0" i="1" smtClean="0">
                              <a:effectLst/>
                              <a:latin typeface="Cambria Math"/>
                            </a:rPr>
                            <m:t>0.30</m:t>
                          </m:r>
                        </m:e>
                      </m:d>
                      <m:r>
                        <a:rPr lang="es-MX" sz="1900" b="0" i="1" smtClean="0">
                          <a:effectLst/>
                          <a:latin typeface="Cambria Math"/>
                        </a:rPr>
                        <m:t>=3.30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2</m:t>
                          </m:r>
                        </m:sup>
                      </m:sSup>
                    </m:oMath>
                    <m:oMath xmlns:m="http://schemas.openxmlformats.org/officeDocument/2006/math">
                      <m:sSub>
                        <m:sSubPr>
                          <m:ctrlPr>
                            <a:rPr lang="es-MX" sz="1900" b="0" i="1" smtClean="0">
                              <a:effectLst/>
                              <a:latin typeface="Cambria Math" panose="02040503050406030204" pitchFamily="18" charset="0"/>
                            </a:rPr>
                          </m:ctrlPr>
                        </m:sSubPr>
                        <m:e>
                          <m:r>
                            <a:rPr lang="es-MX" sz="1900" b="0" i="1" smtClean="0">
                              <a:effectLst/>
                              <a:latin typeface="Cambria Math"/>
                            </a:rPr>
                            <m:t>𝐴</m:t>
                          </m:r>
                        </m:e>
                        <m:sub>
                          <m:r>
                            <a:rPr lang="es-MX" sz="1900" b="0" i="1" smtClean="0">
                              <a:effectLst/>
                              <a:latin typeface="Cambria Math"/>
                            </a:rPr>
                            <m:t>𝑛𝑣</m:t>
                          </m:r>
                        </m:sub>
                      </m:sSub>
                      <m:r>
                        <a:rPr lang="es-MX" sz="1900" b="0" i="1" smtClean="0">
                          <a:effectLst/>
                          <a:latin typeface="Cambria Math"/>
                        </a:rPr>
                        <m:t>=</m:t>
                      </m:r>
                      <m:d>
                        <m:dPr>
                          <m:ctrlPr>
                            <a:rPr lang="es-MX" sz="1900" b="0" i="1" smtClean="0">
                              <a:effectLst/>
                              <a:latin typeface="Cambria Math" panose="02040503050406030204" pitchFamily="18" charset="0"/>
                            </a:rPr>
                          </m:ctrlPr>
                        </m:dPr>
                        <m:e>
                          <m:r>
                            <a:rPr lang="es-MX" sz="1900" b="0" i="1" smtClean="0">
                              <a:effectLst/>
                              <a:latin typeface="Cambria Math"/>
                            </a:rPr>
                            <m:t>11−3.5</m:t>
                          </m:r>
                          <m:r>
                            <a:rPr lang="es-MX" sz="1900" b="0" i="1" smtClean="0">
                              <a:effectLst/>
                              <a:latin typeface="Cambria Math"/>
                              <a:ea typeface="Cambria Math"/>
                            </a:rPr>
                            <m:t>×</m:t>
                          </m:r>
                          <m:f>
                            <m:fPr>
                              <m:ctrlPr>
                                <a:rPr lang="es-MX" sz="1900" b="0" i="1" smtClean="0">
                                  <a:effectLst/>
                                  <a:latin typeface="Cambria Math" panose="02040503050406030204" pitchFamily="18" charset="0"/>
                                  <a:ea typeface="Cambria Math"/>
                                </a:rPr>
                              </m:ctrlPr>
                            </m:fPr>
                            <m:num>
                              <m:r>
                                <a:rPr lang="es-MX" sz="1900" b="0" i="1" smtClean="0">
                                  <a:effectLst/>
                                  <a:latin typeface="Cambria Math"/>
                                  <a:ea typeface="Cambria Math"/>
                                </a:rPr>
                                <m:t>7</m:t>
                              </m:r>
                            </m:num>
                            <m:den>
                              <m:r>
                                <a:rPr lang="es-MX" sz="1900" b="0" i="1" smtClean="0">
                                  <a:effectLst/>
                                  <a:latin typeface="Cambria Math"/>
                                  <a:ea typeface="Cambria Math"/>
                                </a:rPr>
                                <m:t>8</m:t>
                              </m:r>
                            </m:den>
                          </m:f>
                        </m:e>
                      </m:d>
                      <m:d>
                        <m:dPr>
                          <m:ctrlPr>
                            <a:rPr lang="es-MX" sz="1900" b="0" i="1" smtClean="0">
                              <a:effectLst/>
                              <a:latin typeface="Cambria Math" panose="02040503050406030204" pitchFamily="18" charset="0"/>
                            </a:rPr>
                          </m:ctrlPr>
                        </m:dPr>
                        <m:e>
                          <m:r>
                            <a:rPr lang="es-MX" sz="1900" b="0" i="1" smtClean="0">
                              <a:effectLst/>
                              <a:latin typeface="Cambria Math"/>
                            </a:rPr>
                            <m:t>0.30</m:t>
                          </m:r>
                        </m:e>
                      </m:d>
                      <m:r>
                        <a:rPr lang="es-MX" sz="1900" b="0" i="1" smtClean="0">
                          <a:effectLst/>
                          <a:latin typeface="Cambria Math"/>
                        </a:rPr>
                        <m:t>=2.381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2</m:t>
                          </m:r>
                        </m:sup>
                      </m:sSup>
                    </m:oMath>
                  </m:oMathPara>
                </a14:m>
                <a:endParaRPr lang="es-MX" sz="1900" dirty="0">
                  <a:effectLst/>
                </a:endParaRPr>
              </a:p>
              <a:p>
                <a:pPr marL="0" indent="0">
                  <a:buNone/>
                </a:pPr>
                <a:r>
                  <a:rPr lang="es-MX" sz="1900" dirty="0">
                    <a:effectLst/>
                  </a:rPr>
                  <a:t>Las áreas total y neta por tensión son:</a:t>
                </a:r>
              </a:p>
              <a:p>
                <a:pPr marL="0" indent="0">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𝑔𝑣</m:t>
                          </m:r>
                        </m:sub>
                      </m:sSub>
                      <m:r>
                        <a:rPr lang="es-MX" sz="1900" i="1">
                          <a:effectLst/>
                          <a:latin typeface="Cambria Math"/>
                        </a:rPr>
                        <m:t>=</m:t>
                      </m:r>
                      <m:r>
                        <a:rPr lang="es-MX" sz="1900" b="0" i="1" smtClean="0">
                          <a:effectLst/>
                          <a:latin typeface="Cambria Math"/>
                        </a:rPr>
                        <m:t>1.25</m:t>
                      </m:r>
                      <m:sSub>
                        <m:sSubPr>
                          <m:ctrlPr>
                            <a:rPr lang="es-MX" sz="1900" i="1">
                              <a:effectLst/>
                              <a:latin typeface="Cambria Math" panose="02040503050406030204" pitchFamily="18" charset="0"/>
                            </a:rPr>
                          </m:ctrlPr>
                        </m:sSubPr>
                        <m:e>
                          <m:r>
                            <a:rPr lang="es-MX" sz="1900" i="1">
                              <a:effectLst/>
                              <a:latin typeface="Cambria Math"/>
                            </a:rPr>
                            <m:t>𝑡</m:t>
                          </m:r>
                        </m:e>
                        <m:sub>
                          <m:r>
                            <a:rPr lang="es-MX" sz="1900" i="1">
                              <a:effectLst/>
                              <a:latin typeface="Cambria Math"/>
                            </a:rPr>
                            <m:t>𝑤</m:t>
                          </m:r>
                        </m:sub>
                      </m:sSub>
                      <m:r>
                        <a:rPr lang="es-MX" sz="1900" i="1">
                          <a:effectLst/>
                          <a:latin typeface="Cambria Math"/>
                        </a:rPr>
                        <m:t>=1</m:t>
                      </m:r>
                      <m:r>
                        <a:rPr lang="es-MX" sz="1900" b="0" i="1" smtClean="0">
                          <a:effectLst/>
                          <a:latin typeface="Cambria Math"/>
                        </a:rPr>
                        <m:t>.25</m:t>
                      </m:r>
                      <m:d>
                        <m:dPr>
                          <m:ctrlPr>
                            <a:rPr lang="es-MX" sz="1900" i="1">
                              <a:effectLst/>
                              <a:latin typeface="Cambria Math" panose="02040503050406030204" pitchFamily="18" charset="0"/>
                            </a:rPr>
                          </m:ctrlPr>
                        </m:dPr>
                        <m:e>
                          <m:r>
                            <a:rPr lang="es-MX" sz="1900" i="1">
                              <a:effectLst/>
                              <a:latin typeface="Cambria Math"/>
                            </a:rPr>
                            <m:t>0.30</m:t>
                          </m:r>
                        </m:e>
                      </m:d>
                      <m:r>
                        <a:rPr lang="es-MX" sz="1900" i="1">
                          <a:effectLst/>
                          <a:latin typeface="Cambria Math"/>
                        </a:rPr>
                        <m:t>=0</m:t>
                      </m:r>
                      <m:r>
                        <a:rPr lang="es-MX" sz="1900" b="0" i="1" smtClean="0">
                          <a:effectLst/>
                          <a:latin typeface="Cambria Math"/>
                        </a:rPr>
                        <m:t>.375</m:t>
                      </m:r>
                      <m:r>
                        <a:rPr lang="es-MX" sz="1900" i="1">
                          <a:effectLst/>
                          <a:latin typeface="Cambria Math"/>
                        </a:rPr>
                        <m:t> </m:t>
                      </m:r>
                      <m:r>
                        <a:rPr lang="es-MX" sz="1900" i="1">
                          <a:effectLst/>
                          <a:latin typeface="Cambria Math"/>
                        </a:rPr>
                        <m:t>𝑖</m:t>
                      </m:r>
                      <m:sSup>
                        <m:sSupPr>
                          <m:ctrlPr>
                            <a:rPr lang="es-MX" sz="1900" i="1">
                              <a:effectLst/>
                              <a:latin typeface="Cambria Math" panose="02040503050406030204" pitchFamily="18" charset="0"/>
                            </a:rPr>
                          </m:ctrlPr>
                        </m:sSupPr>
                        <m:e>
                          <m:r>
                            <a:rPr lang="es-MX" sz="1900" i="1">
                              <a:effectLst/>
                              <a:latin typeface="Cambria Math"/>
                            </a:rPr>
                            <m:t>𝑛</m:t>
                          </m:r>
                        </m:e>
                        <m:sup>
                          <m:r>
                            <a:rPr lang="es-MX" sz="1900" i="1">
                              <a:effectLst/>
                              <a:latin typeface="Cambria Math"/>
                            </a:rPr>
                            <m:t>2</m:t>
                          </m:r>
                        </m:sup>
                      </m:sSup>
                    </m:oMath>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𝑛𝑣</m:t>
                          </m:r>
                        </m:sub>
                      </m:sSub>
                      <m:r>
                        <a:rPr lang="es-MX" sz="1900" i="1">
                          <a:effectLst/>
                          <a:latin typeface="Cambria Math"/>
                        </a:rPr>
                        <m:t>=</m:t>
                      </m:r>
                      <m:d>
                        <m:dPr>
                          <m:ctrlPr>
                            <a:rPr lang="es-MX" sz="1900" i="1">
                              <a:effectLst/>
                              <a:latin typeface="Cambria Math" panose="02040503050406030204" pitchFamily="18" charset="0"/>
                            </a:rPr>
                          </m:ctrlPr>
                        </m:dPr>
                        <m:e>
                          <m:r>
                            <a:rPr lang="es-MX" sz="1900" i="1">
                              <a:effectLst/>
                              <a:latin typeface="Cambria Math"/>
                            </a:rPr>
                            <m:t>1</m:t>
                          </m:r>
                          <m:r>
                            <a:rPr lang="es-MX" sz="1900" b="0" i="1" smtClean="0">
                              <a:effectLst/>
                              <a:latin typeface="Cambria Math"/>
                            </a:rPr>
                            <m:t>.25</m:t>
                          </m:r>
                          <m:r>
                            <a:rPr lang="es-MX" sz="1900" i="1">
                              <a:effectLst/>
                              <a:latin typeface="Cambria Math"/>
                            </a:rPr>
                            <m:t>−</m:t>
                          </m:r>
                          <m:r>
                            <a:rPr lang="es-MX" sz="1900" b="0" i="1" smtClean="0">
                              <a:effectLst/>
                              <a:latin typeface="Cambria Math"/>
                            </a:rPr>
                            <m:t>0</m:t>
                          </m:r>
                          <m:r>
                            <a:rPr lang="es-MX" sz="1900" i="1">
                              <a:effectLst/>
                              <a:latin typeface="Cambria Math"/>
                            </a:rPr>
                            <m:t>.5</m:t>
                          </m:r>
                          <m:r>
                            <a:rPr lang="es-MX" sz="1900" i="1">
                              <a:effectLst/>
                              <a:latin typeface="Cambria Math"/>
                              <a:ea typeface="Cambria Math"/>
                            </a:rPr>
                            <m:t>×</m:t>
                          </m:r>
                          <m:f>
                            <m:fPr>
                              <m:ctrlPr>
                                <a:rPr lang="es-MX" sz="1900" i="1">
                                  <a:effectLst/>
                                  <a:latin typeface="Cambria Math" panose="02040503050406030204" pitchFamily="18" charset="0"/>
                                  <a:ea typeface="Cambria Math"/>
                                </a:rPr>
                              </m:ctrlPr>
                            </m:fPr>
                            <m:num>
                              <m:r>
                                <a:rPr lang="es-MX" sz="1900" i="1">
                                  <a:effectLst/>
                                  <a:latin typeface="Cambria Math"/>
                                  <a:ea typeface="Cambria Math"/>
                                </a:rPr>
                                <m:t>7</m:t>
                              </m:r>
                            </m:num>
                            <m:den>
                              <m:r>
                                <a:rPr lang="es-MX" sz="1900" i="1">
                                  <a:effectLst/>
                                  <a:latin typeface="Cambria Math"/>
                                  <a:ea typeface="Cambria Math"/>
                                </a:rPr>
                                <m:t>8</m:t>
                              </m:r>
                            </m:den>
                          </m:f>
                        </m:e>
                      </m:d>
                      <m:d>
                        <m:dPr>
                          <m:ctrlPr>
                            <a:rPr lang="es-MX" sz="1900" i="1">
                              <a:effectLst/>
                              <a:latin typeface="Cambria Math" panose="02040503050406030204" pitchFamily="18" charset="0"/>
                            </a:rPr>
                          </m:ctrlPr>
                        </m:dPr>
                        <m:e>
                          <m:r>
                            <a:rPr lang="es-MX" sz="1900" i="1">
                              <a:effectLst/>
                              <a:latin typeface="Cambria Math"/>
                            </a:rPr>
                            <m:t>0.30</m:t>
                          </m:r>
                        </m:e>
                      </m:d>
                      <m:r>
                        <a:rPr lang="es-MX" sz="1900" i="1">
                          <a:effectLst/>
                          <a:latin typeface="Cambria Math"/>
                        </a:rPr>
                        <m:t>=</m:t>
                      </m:r>
                      <m:r>
                        <a:rPr lang="es-MX" sz="1900" b="0" i="1" smtClean="0">
                          <a:effectLst/>
                          <a:latin typeface="Cambria Math"/>
                        </a:rPr>
                        <m:t>0.</m:t>
                      </m:r>
                      <m:r>
                        <a:rPr lang="es-MX" sz="1900" i="1">
                          <a:effectLst/>
                          <a:latin typeface="Cambria Math"/>
                        </a:rPr>
                        <m:t>2</m:t>
                      </m:r>
                      <m:r>
                        <a:rPr lang="es-MX" sz="1900" b="0" i="1" smtClean="0">
                          <a:effectLst/>
                          <a:latin typeface="Cambria Math"/>
                        </a:rPr>
                        <m:t>4</m:t>
                      </m:r>
                      <m:r>
                        <a:rPr lang="es-MX" sz="1900" i="1">
                          <a:effectLst/>
                          <a:latin typeface="Cambria Math"/>
                        </a:rPr>
                        <m:t>38 </m:t>
                      </m:r>
                      <m:r>
                        <a:rPr lang="es-MX" sz="1900" i="1">
                          <a:effectLst/>
                          <a:latin typeface="Cambria Math"/>
                        </a:rPr>
                        <m:t>𝑖</m:t>
                      </m:r>
                      <m:sSup>
                        <m:sSupPr>
                          <m:ctrlPr>
                            <a:rPr lang="es-MX" sz="1900" i="1">
                              <a:effectLst/>
                              <a:latin typeface="Cambria Math" panose="02040503050406030204" pitchFamily="18" charset="0"/>
                            </a:rPr>
                          </m:ctrlPr>
                        </m:sSupPr>
                        <m:e>
                          <m:r>
                            <a:rPr lang="es-MX" sz="1900" i="1">
                              <a:effectLst/>
                              <a:latin typeface="Cambria Math"/>
                            </a:rPr>
                            <m:t>𝑛</m:t>
                          </m:r>
                        </m:e>
                        <m:sup>
                          <m:r>
                            <a:rPr lang="es-MX" sz="1900" i="1">
                              <a:effectLst/>
                              <a:latin typeface="Cambria Math"/>
                            </a:rPr>
                            <m:t>2</m:t>
                          </m:r>
                        </m:sup>
                      </m:sSup>
                    </m:oMath>
                  </m:oMathPara>
                </a14:m>
                <a:endParaRPr lang="es-MX" sz="1900" dirty="0">
                  <a:effectLst/>
                </a:endParaRPr>
              </a:p>
              <a:p>
                <a:pPr marL="0" indent="0">
                  <a:buNone/>
                </a:pPr>
                <a:r>
                  <a:rPr lang="es-MX" sz="1900" dirty="0">
                    <a:effectLst/>
                  </a:rPr>
                  <a:t>La ecuación J4-3a del AISC da:</a:t>
                </a:r>
              </a:p>
              <a:p>
                <a:pPr marL="0" indent="0">
                  <a:buNone/>
                </a:pPr>
                <a14:m>
                  <m:oMathPara xmlns:m="http://schemas.openxmlformats.org/officeDocument/2006/math">
                    <m:oMathParaPr>
                      <m:jc m:val="centerGroup"/>
                    </m:oMathParaPr>
                    <m:oMath xmlns:m="http://schemas.openxmlformats.org/officeDocument/2006/math">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𝑅</m:t>
                          </m:r>
                        </m:e>
                        <m:sub>
                          <m:r>
                            <a:rPr lang="es-MX" sz="1900" i="1">
                              <a:effectLst/>
                              <a:latin typeface="Cambria Math"/>
                            </a:rPr>
                            <m:t>𝑛</m:t>
                          </m:r>
                        </m:sub>
                      </m:sSub>
                      <m:r>
                        <a:rPr lang="es-MX" sz="1900" i="1">
                          <a:effectLst/>
                          <a:latin typeface="Cambria Math"/>
                        </a:rPr>
                        <m:t>=∅</m:t>
                      </m:r>
                      <m:d>
                        <m:dPr>
                          <m:begChr m:val="["/>
                          <m:endChr m:val="]"/>
                          <m:ctrlPr>
                            <a:rPr lang="es-MX" sz="1900" i="1">
                              <a:effectLst/>
                              <a:latin typeface="Cambria Math" panose="02040503050406030204" pitchFamily="18" charset="0"/>
                            </a:rPr>
                          </m:ctrlPr>
                        </m:dPr>
                        <m:e>
                          <m:r>
                            <a:rPr lang="es-MX" sz="1900" i="1">
                              <a:effectLst/>
                              <a:latin typeface="Cambria Math"/>
                            </a:rPr>
                            <m:t>0.6</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𝑔𝑣</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𝑢</m:t>
                              </m:r>
                            </m:sub>
                          </m:sSub>
                          <m:sSub>
                            <m:sSubPr>
                              <m:ctrlPr>
                                <a:rPr lang="es-MX" sz="1900" i="1">
                                  <a:effectLst/>
                                  <a:latin typeface="Cambria Math" panose="02040503050406030204" pitchFamily="18" charset="0"/>
                                </a:rPr>
                              </m:ctrlPr>
                            </m:sSubPr>
                            <m:e>
                              <m:r>
                                <a:rPr lang="es-MX" sz="1900" i="1">
                                  <a:effectLst/>
                                  <a:latin typeface="Cambria Math"/>
                                </a:rPr>
                                <m:t>𝐴</m:t>
                              </m:r>
                            </m:e>
                            <m:sub>
                              <m:r>
                                <a:rPr lang="es-MX" sz="1900" i="1">
                                  <a:effectLst/>
                                  <a:latin typeface="Cambria Math"/>
                                </a:rPr>
                                <m:t>𝑛𝑡</m:t>
                              </m:r>
                            </m:sub>
                          </m:sSub>
                        </m:e>
                      </m:d>
                      <m:r>
                        <a:rPr lang="es-MX" sz="1900" b="0" i="1" smtClean="0">
                          <a:effectLst/>
                          <a:latin typeface="Cambria Math"/>
                        </a:rPr>
                        <m:t>=0.75</m:t>
                      </m:r>
                      <m:d>
                        <m:dPr>
                          <m:begChr m:val="["/>
                          <m:endChr m:val="]"/>
                          <m:ctrlPr>
                            <a:rPr lang="es-MX" sz="1900" b="0" i="1" smtClean="0">
                              <a:effectLst/>
                              <a:latin typeface="Cambria Math" panose="02040503050406030204" pitchFamily="18" charset="0"/>
                            </a:rPr>
                          </m:ctrlPr>
                        </m:dPr>
                        <m:e>
                          <m:r>
                            <a:rPr lang="es-MX" sz="1900" b="0" i="1" smtClean="0">
                              <a:effectLst/>
                              <a:latin typeface="Cambria Math"/>
                            </a:rPr>
                            <m:t>0.6</m:t>
                          </m:r>
                          <m:d>
                            <m:dPr>
                              <m:ctrlPr>
                                <a:rPr lang="es-MX" sz="1900" b="0" i="1" smtClean="0">
                                  <a:effectLst/>
                                  <a:latin typeface="Cambria Math" panose="02040503050406030204" pitchFamily="18" charset="0"/>
                                </a:rPr>
                              </m:ctrlPr>
                            </m:dPr>
                            <m:e>
                              <m:r>
                                <a:rPr lang="es-MX" sz="1900" b="0" i="1" smtClean="0">
                                  <a:effectLst/>
                                  <a:latin typeface="Cambria Math"/>
                                </a:rPr>
                                <m:t>36</m:t>
                              </m:r>
                            </m:e>
                          </m:d>
                          <m:d>
                            <m:dPr>
                              <m:ctrlPr>
                                <a:rPr lang="es-MX" sz="1900" b="0" i="1" smtClean="0">
                                  <a:effectLst/>
                                  <a:latin typeface="Cambria Math" panose="02040503050406030204" pitchFamily="18" charset="0"/>
                                </a:rPr>
                              </m:ctrlPr>
                            </m:dPr>
                            <m:e>
                              <m:r>
                                <a:rPr lang="es-MX" sz="1900" b="0" i="1" smtClean="0">
                                  <a:effectLst/>
                                  <a:latin typeface="Cambria Math"/>
                                </a:rPr>
                                <m:t>3.30</m:t>
                              </m:r>
                            </m:e>
                          </m:d>
                          <m:r>
                            <a:rPr lang="es-MX" sz="1900" b="0" i="1" smtClean="0">
                              <a:effectLst/>
                              <a:latin typeface="Cambria Math"/>
                            </a:rPr>
                            <m:t>+58(0.2438)</m:t>
                          </m:r>
                        </m:e>
                      </m:d>
                    </m:oMath>
                    <m:oMath xmlns:m="http://schemas.openxmlformats.org/officeDocument/2006/math">
                      <m:r>
                        <a:rPr lang="es-MX" sz="1900" b="0" i="1" smtClean="0">
                          <a:effectLst/>
                          <a:latin typeface="Cambria Math"/>
                        </a:rPr>
                        <m:t>=0.75</m:t>
                      </m:r>
                      <m:d>
                        <m:dPr>
                          <m:ctrlPr>
                            <a:rPr lang="es-MX" sz="1900" b="0" i="1" smtClean="0">
                              <a:effectLst/>
                              <a:latin typeface="Cambria Math" panose="02040503050406030204" pitchFamily="18" charset="0"/>
                            </a:rPr>
                          </m:ctrlPr>
                        </m:dPr>
                        <m:e>
                          <m:r>
                            <a:rPr lang="es-MX" sz="1900" b="0" i="1" smtClean="0">
                              <a:effectLst/>
                              <a:latin typeface="Cambria Math"/>
                            </a:rPr>
                            <m:t>71.28+14.14</m:t>
                          </m:r>
                        </m:e>
                      </m:d>
                      <m:r>
                        <a:rPr lang="es-MX" sz="1900" b="0" i="1" smtClean="0">
                          <a:effectLst/>
                          <a:latin typeface="Cambria Math"/>
                        </a:rPr>
                        <m:t>=64.10 </m:t>
                      </m:r>
                      <m:r>
                        <a:rPr lang="es-MX" sz="1900" b="0" i="1" smtClean="0">
                          <a:effectLst/>
                          <a:latin typeface="Cambria Math"/>
                        </a:rPr>
                        <m:t>𝑘𝑖𝑝𝑠</m:t>
                      </m:r>
                    </m:oMath>
                  </m:oMathPara>
                </a14:m>
                <a:endParaRPr lang="es-MX" sz="1900" dirty="0">
                  <a:effectLst/>
                </a:endParaRPr>
              </a:p>
            </p:txBody>
          </p:sp>
        </mc:Choice>
        <mc:Fallback xmlns="">
          <p:sp>
            <p:nvSpPr>
              <p:cNvPr id="19" name="2 Marcador de contenido"/>
              <p:cNvSpPr>
                <a:spLocks noGrp="1" noRot="1" noChangeAspect="1" noMove="1" noResize="1" noEditPoints="1" noAdjustHandles="1" noChangeArrowheads="1" noChangeShapeType="1" noTextEdit="1"/>
              </p:cNvSpPr>
              <p:nvPr>
                <p:ph idx="1"/>
              </p:nvPr>
            </p:nvSpPr>
            <p:spPr>
              <a:xfrm>
                <a:off x="474561" y="1817312"/>
                <a:ext cx="9354448" cy="4824536"/>
              </a:xfrm>
              <a:blipFill rotWithShape="0">
                <a:blip r:embed="rId8"/>
                <a:stretch>
                  <a:fillRect l="-652" t="-1263"/>
                </a:stretch>
              </a:blipFill>
            </p:spPr>
            <p:txBody>
              <a:bodyPr/>
              <a:lstStyle/>
              <a:p>
                <a:r>
                  <a:rPr lang="es-MX">
                    <a:noFill/>
                  </a:rPr>
                  <a:t> </a:t>
                </a:r>
              </a:p>
            </p:txBody>
          </p:sp>
        </mc:Fallback>
      </mc:AlternateContent>
    </p:spTree>
    <p:extLst>
      <p:ext uri="{BB962C8B-B14F-4D97-AF65-F5344CB8AC3E}">
        <p14:creationId xmlns:p14="http://schemas.microsoft.com/office/powerpoint/2010/main" val="427565370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BLOQUE DE CORTANTE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O DISEÑO POR CORTANTE</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17312"/>
                <a:ext cx="9354448" cy="4530725"/>
              </a:xfrm>
            </p:spPr>
            <p:txBody>
              <a:bodyPr>
                <a:normAutofit/>
              </a:bodyPr>
              <a:lstStyle/>
              <a:p>
                <a:pPr marL="0" indent="0">
                  <a:buNone/>
                </a:pPr>
                <a:r>
                  <a:rPr lang="es-MX" sz="1900" dirty="0">
                    <a:effectLst/>
                  </a:rPr>
                  <a:t>La ecuación J4-3b del AISC da:</a:t>
                </a:r>
              </a:p>
              <a:p>
                <a:pPr marL="0" indent="0" algn="ctr">
                  <a:buNone/>
                </a:pPr>
                <a14:m>
                  <m:oMathPara xmlns:m="http://schemas.openxmlformats.org/officeDocument/2006/math">
                    <m:oMathParaPr>
                      <m:jc m:val="centerGroup"/>
                    </m:oMathParaPr>
                    <m:oMath xmlns:m="http://schemas.openxmlformats.org/officeDocument/2006/math">
                      <m:r>
                        <a:rPr lang="es-MX" sz="2000" i="1">
                          <a:effectLst/>
                          <a:latin typeface="Cambria Math"/>
                        </a:rPr>
                        <m:t>∅</m:t>
                      </m:r>
                      <m:sSub>
                        <m:sSubPr>
                          <m:ctrlPr>
                            <a:rPr lang="es-MX" sz="2000" i="1">
                              <a:effectLst/>
                              <a:latin typeface="Cambria Math" panose="02040503050406030204" pitchFamily="18" charset="0"/>
                            </a:rPr>
                          </m:ctrlPr>
                        </m:sSubPr>
                        <m:e>
                          <m:r>
                            <a:rPr lang="es-MX" sz="2000" i="1">
                              <a:effectLst/>
                              <a:latin typeface="Cambria Math"/>
                            </a:rPr>
                            <m:t>𝑅</m:t>
                          </m:r>
                        </m:e>
                        <m:sub>
                          <m:r>
                            <a:rPr lang="es-MX" sz="2000" i="1">
                              <a:effectLst/>
                              <a:latin typeface="Cambria Math"/>
                            </a:rPr>
                            <m:t>𝑛</m:t>
                          </m:r>
                        </m:sub>
                      </m:sSub>
                      <m:r>
                        <a:rPr lang="es-MX" sz="2000" i="1">
                          <a:effectLst/>
                          <a:latin typeface="Cambria Math"/>
                        </a:rPr>
                        <m:t>=∅</m:t>
                      </m:r>
                      <m:d>
                        <m:dPr>
                          <m:begChr m:val="["/>
                          <m:endChr m:val="]"/>
                          <m:ctrlPr>
                            <a:rPr lang="es-MX" sz="2000" i="1">
                              <a:effectLst/>
                              <a:latin typeface="Cambria Math" panose="02040503050406030204" pitchFamily="18" charset="0"/>
                            </a:rPr>
                          </m:ctrlPr>
                        </m:dPr>
                        <m:e>
                          <m:r>
                            <a:rPr lang="es-MX" sz="2000" i="1">
                              <a:effectLst/>
                              <a:latin typeface="Cambria Math"/>
                            </a:rPr>
                            <m:t>0.6</m:t>
                          </m:r>
                          <m:sSub>
                            <m:sSubPr>
                              <m:ctrlPr>
                                <a:rPr lang="es-MX" sz="2000" i="1">
                                  <a:effectLst/>
                                  <a:latin typeface="Cambria Math" panose="02040503050406030204" pitchFamily="18" charset="0"/>
                                </a:rPr>
                              </m:ctrlPr>
                            </m:sSubPr>
                            <m:e>
                              <m:r>
                                <a:rPr lang="es-MX" sz="2000" i="1">
                                  <a:effectLst/>
                                  <a:latin typeface="Cambria Math"/>
                                </a:rPr>
                                <m:t>𝐹</m:t>
                              </m:r>
                            </m:e>
                            <m:sub>
                              <m:r>
                                <a:rPr lang="es-MX" sz="2000" i="1">
                                  <a:effectLst/>
                                  <a:latin typeface="Cambria Math"/>
                                </a:rPr>
                                <m:t>𝑢</m:t>
                              </m:r>
                            </m:sub>
                          </m:sSub>
                          <m:sSub>
                            <m:sSubPr>
                              <m:ctrlPr>
                                <a:rPr lang="es-MX" sz="2000" i="1">
                                  <a:effectLst/>
                                  <a:latin typeface="Cambria Math" panose="02040503050406030204" pitchFamily="18" charset="0"/>
                                </a:rPr>
                              </m:ctrlPr>
                            </m:sSubPr>
                            <m:e>
                              <m:r>
                                <a:rPr lang="es-MX" sz="2000" i="1">
                                  <a:effectLst/>
                                  <a:latin typeface="Cambria Math"/>
                                </a:rPr>
                                <m:t>𝐴</m:t>
                              </m:r>
                            </m:e>
                            <m:sub>
                              <m:r>
                                <a:rPr lang="es-MX" sz="2000" i="1">
                                  <a:effectLst/>
                                  <a:latin typeface="Cambria Math"/>
                                </a:rPr>
                                <m:t>𝑛𝑣</m:t>
                              </m:r>
                            </m:sub>
                          </m:sSub>
                          <m:r>
                            <a:rPr lang="es-MX" sz="2000" i="1">
                              <a:effectLst/>
                              <a:latin typeface="Cambria Math"/>
                            </a:rPr>
                            <m:t>+</m:t>
                          </m:r>
                          <m:sSub>
                            <m:sSubPr>
                              <m:ctrlPr>
                                <a:rPr lang="es-MX" sz="2000" i="1">
                                  <a:effectLst/>
                                  <a:latin typeface="Cambria Math" panose="02040503050406030204" pitchFamily="18" charset="0"/>
                                </a:rPr>
                              </m:ctrlPr>
                            </m:sSubPr>
                            <m:e>
                              <m:r>
                                <a:rPr lang="es-MX" sz="2000" i="1">
                                  <a:effectLst/>
                                  <a:latin typeface="Cambria Math"/>
                                </a:rPr>
                                <m:t>𝐹</m:t>
                              </m:r>
                            </m:e>
                            <m:sub>
                              <m:r>
                                <a:rPr lang="es-MX" sz="2000" i="1">
                                  <a:effectLst/>
                                  <a:latin typeface="Cambria Math"/>
                                </a:rPr>
                                <m:t>𝑦</m:t>
                              </m:r>
                            </m:sub>
                          </m:sSub>
                          <m:sSub>
                            <m:sSubPr>
                              <m:ctrlPr>
                                <a:rPr lang="es-MX" sz="2000" i="1">
                                  <a:effectLst/>
                                  <a:latin typeface="Cambria Math" panose="02040503050406030204" pitchFamily="18" charset="0"/>
                                </a:rPr>
                              </m:ctrlPr>
                            </m:sSubPr>
                            <m:e>
                              <m:r>
                                <a:rPr lang="es-MX" sz="2000" i="1">
                                  <a:effectLst/>
                                  <a:latin typeface="Cambria Math"/>
                                </a:rPr>
                                <m:t>𝐴</m:t>
                              </m:r>
                            </m:e>
                            <m:sub>
                              <m:r>
                                <a:rPr lang="es-MX" sz="2000" i="1">
                                  <a:effectLst/>
                                  <a:latin typeface="Cambria Math"/>
                                </a:rPr>
                                <m:t>𝑔𝑡</m:t>
                              </m:r>
                            </m:sub>
                          </m:sSub>
                        </m:e>
                      </m:d>
                      <m:r>
                        <a:rPr lang="es-MX" sz="2000" i="1">
                          <a:effectLst/>
                          <a:latin typeface="Cambria Math"/>
                        </a:rPr>
                        <m:t>=0.75</m:t>
                      </m:r>
                      <m:d>
                        <m:dPr>
                          <m:begChr m:val="["/>
                          <m:endChr m:val="]"/>
                          <m:ctrlPr>
                            <a:rPr lang="es-MX" sz="2000" i="1">
                              <a:effectLst/>
                              <a:latin typeface="Cambria Math" panose="02040503050406030204" pitchFamily="18" charset="0"/>
                            </a:rPr>
                          </m:ctrlPr>
                        </m:dPr>
                        <m:e>
                          <m:r>
                            <a:rPr lang="es-MX" sz="2000" i="1">
                              <a:effectLst/>
                              <a:latin typeface="Cambria Math"/>
                            </a:rPr>
                            <m:t>0.6</m:t>
                          </m:r>
                          <m:d>
                            <m:dPr>
                              <m:ctrlPr>
                                <a:rPr lang="es-MX" sz="2000" i="1">
                                  <a:effectLst/>
                                  <a:latin typeface="Cambria Math" panose="02040503050406030204" pitchFamily="18" charset="0"/>
                                </a:rPr>
                              </m:ctrlPr>
                            </m:dPr>
                            <m:e>
                              <m:r>
                                <a:rPr lang="es-MX" sz="2000" i="1">
                                  <a:effectLst/>
                                  <a:latin typeface="Cambria Math"/>
                                </a:rPr>
                                <m:t>58</m:t>
                              </m:r>
                            </m:e>
                          </m:d>
                          <m:d>
                            <m:dPr>
                              <m:ctrlPr>
                                <a:rPr lang="es-MX" sz="2000" i="1">
                                  <a:effectLst/>
                                  <a:latin typeface="Cambria Math" panose="02040503050406030204" pitchFamily="18" charset="0"/>
                                </a:rPr>
                              </m:ctrlPr>
                            </m:dPr>
                            <m:e>
                              <m:r>
                                <a:rPr lang="es-MX" sz="2000" i="1">
                                  <a:effectLst/>
                                  <a:latin typeface="Cambria Math"/>
                                </a:rPr>
                                <m:t>2.381</m:t>
                              </m:r>
                            </m:e>
                          </m:d>
                          <m:r>
                            <a:rPr lang="es-MX" sz="2000" i="1">
                              <a:effectLst/>
                              <a:latin typeface="Cambria Math"/>
                            </a:rPr>
                            <m:t>+36(0.3750)</m:t>
                          </m:r>
                        </m:e>
                      </m:d>
                      <m:r>
                        <a:rPr lang="es-MX" sz="2000" i="1">
                          <a:effectLst/>
                          <a:latin typeface="Cambria Math"/>
                        </a:rPr>
                        <m:t>=0.75</m:t>
                      </m:r>
                      <m:d>
                        <m:dPr>
                          <m:ctrlPr>
                            <a:rPr lang="es-MX" sz="2000" i="1">
                              <a:effectLst/>
                              <a:latin typeface="Cambria Math" panose="02040503050406030204" pitchFamily="18" charset="0"/>
                            </a:rPr>
                          </m:ctrlPr>
                        </m:dPr>
                        <m:e>
                          <m:r>
                            <a:rPr lang="es-MX" sz="2000" i="1">
                              <a:effectLst/>
                              <a:latin typeface="Cambria Math"/>
                            </a:rPr>
                            <m:t>82.86+13.50</m:t>
                          </m:r>
                        </m:e>
                      </m:d>
                      <m:r>
                        <a:rPr lang="es-MX" sz="2000" i="1">
                          <a:effectLst/>
                          <a:latin typeface="Cambria Math"/>
                        </a:rPr>
                        <m:t>=72.30 </m:t>
                      </m:r>
                      <m:r>
                        <a:rPr lang="es-MX" sz="2000" i="1">
                          <a:effectLst/>
                          <a:latin typeface="Cambria Math"/>
                        </a:rPr>
                        <m:t>𝑘𝑖𝑝𝑠</m:t>
                      </m:r>
                    </m:oMath>
                  </m:oMathPara>
                </a14:m>
                <a:endParaRPr lang="es-MX" sz="2000" dirty="0">
                  <a:effectLst/>
                </a:endParaRPr>
              </a:p>
              <a:p>
                <a:pPr marL="0" indent="0" algn="just">
                  <a:buNone/>
                </a:pPr>
                <a:endParaRPr lang="es-MX" sz="1900" dirty="0">
                  <a:effectLst/>
                </a:endParaRPr>
              </a:p>
              <a:p>
                <a:pPr marL="0" indent="0" algn="just">
                  <a:buNone/>
                </a:pPr>
                <a:r>
                  <a:rPr lang="es-MX" sz="1900" dirty="0">
                    <a:effectLst/>
                  </a:rPr>
                  <a:t>El termino fractura en la ecuación J4-3b del AISC  es el mayor es decir (82.86 &gt; 14.14) por lo que esta ecuación gobierna.</a:t>
                </a:r>
              </a:p>
              <a:p>
                <a:pPr marL="0" indent="0" algn="just">
                  <a:buNone/>
                </a:pPr>
                <a:endParaRPr lang="es-MX" sz="1900" dirty="0">
                  <a:effectLst/>
                </a:endParaRPr>
              </a:p>
              <a:p>
                <a:pPr algn="just"/>
                <a:r>
                  <a:rPr lang="es-MX" sz="1900" dirty="0">
                    <a:effectLst/>
                  </a:rPr>
                  <a:t>Respuesta: </a:t>
                </a:r>
              </a:p>
              <a:p>
                <a:pPr marL="0" indent="0" algn="just">
                  <a:buNone/>
                </a:pPr>
                <a:r>
                  <a:rPr lang="es-MX" sz="1900" dirty="0">
                    <a:effectLst/>
                  </a:rPr>
                  <a:t>La reacción máxima por carga factorizada basada en el bloque de cortante = 72.3 kips</a:t>
                </a:r>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17312"/>
                <a:ext cx="9354448" cy="4530725"/>
              </a:xfrm>
              <a:blipFill rotWithShape="0">
                <a:blip r:embed="rId8"/>
                <a:stretch>
                  <a:fillRect l="-652" t="-1346" r="-587"/>
                </a:stretch>
              </a:blipFill>
            </p:spPr>
            <p:txBody>
              <a:bodyPr/>
              <a:lstStyle/>
              <a:p>
                <a:r>
                  <a:rPr lang="es-MX">
                    <a:noFill/>
                  </a:rPr>
                  <a:t> </a:t>
                </a:r>
              </a:p>
            </p:txBody>
          </p:sp>
        </mc:Fallback>
      </mc:AlternateContent>
    </p:spTree>
    <p:extLst>
      <p:ext uri="{BB962C8B-B14F-4D97-AF65-F5344CB8AC3E}">
        <p14:creationId xmlns:p14="http://schemas.microsoft.com/office/powerpoint/2010/main" val="128291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ELEMENTOS QUE SE UTILIZAN COMO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9" name="2 Rectángulo"/>
          <p:cNvSpPr/>
          <p:nvPr/>
        </p:nvSpPr>
        <p:spPr>
          <a:xfrm>
            <a:off x="474561" y="1817312"/>
            <a:ext cx="9354448" cy="3600986"/>
          </a:xfrm>
          <a:prstGeom prst="rect">
            <a:avLst/>
          </a:prstGeom>
        </p:spPr>
        <p:txBody>
          <a:bodyPr wrap="square">
            <a:spAutoFit/>
          </a:bodyPr>
          <a:lstStyle/>
          <a:p>
            <a:pPr algn="just"/>
            <a:r>
              <a:rPr lang="es-ES" sz="1900" dirty="0">
                <a:latin typeface="+mn-lt"/>
              </a:rPr>
              <a:t>La función principal de las vigas es transmitir fuerzas transversales a los apoyos, sin que se exceda su resistencia a la flexión y sin que las deformaciones en el plano de carga sean excesivas. </a:t>
            </a:r>
          </a:p>
          <a:p>
            <a:pPr algn="just"/>
            <a:endParaRPr lang="es-ES" sz="1900" dirty="0">
              <a:latin typeface="+mn-lt"/>
            </a:endParaRPr>
          </a:p>
          <a:p>
            <a:pPr algn="just"/>
            <a:r>
              <a:rPr lang="es-ES" sz="1900" dirty="0">
                <a:latin typeface="+mn-lt"/>
              </a:rPr>
              <a:t>La resistencia al flexión proviene principalmente del par de fuerzas interiores, de tensión y compresión, que se generan en los patines. La mayor cantidad de material ha de estar alejada del eje de flexión, con las limitaciones adecuadas para que no sea critico el pandeo local del alma. </a:t>
            </a:r>
          </a:p>
          <a:p>
            <a:pPr algn="just"/>
            <a:endParaRPr lang="es-MX" sz="1900" dirty="0">
              <a:latin typeface="+mn-lt"/>
            </a:endParaRPr>
          </a:p>
          <a:p>
            <a:pPr algn="just"/>
            <a:r>
              <a:rPr lang="es-MX" sz="1900" dirty="0">
                <a:latin typeface="+mn-lt"/>
              </a:rPr>
              <a:t>Las secciones que tienen un momento de inercia alrededor del eje de flexión mayor que respecto al normal a el son susceptibles de pandearse lateralmente por flexo-torsión, a menos que se utilicen restricciones exteriores.</a:t>
            </a:r>
          </a:p>
        </p:txBody>
      </p:sp>
    </p:spTree>
    <p:extLst>
      <p:ext uri="{BB962C8B-B14F-4D97-AF65-F5344CB8AC3E}">
        <p14:creationId xmlns:p14="http://schemas.microsoft.com/office/powerpoint/2010/main" val="95757855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REVISIÓN POR DEFLEXIÓN</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318156746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p:sp>
        <p:nvSpPr>
          <p:cNvPr id="11" name="2 Marcador de contenido"/>
          <p:cNvSpPr>
            <a:spLocks noGrp="1"/>
          </p:cNvSpPr>
          <p:nvPr>
            <p:ph idx="1"/>
          </p:nvPr>
        </p:nvSpPr>
        <p:spPr>
          <a:xfrm>
            <a:off x="483281" y="1859730"/>
            <a:ext cx="9345728" cy="4530725"/>
          </a:xfrm>
        </p:spPr>
        <p:txBody>
          <a:bodyPr/>
          <a:lstStyle/>
          <a:p>
            <a:pPr marL="0" indent="0" algn="just">
              <a:lnSpc>
                <a:spcPct val="150000"/>
              </a:lnSpc>
              <a:buNone/>
            </a:pPr>
            <a:r>
              <a:rPr lang="es-MX" sz="1900" dirty="0"/>
              <a:t>Para una viga usualmente significa que las deformaciones principalmente la deflexión vertical, debe ser limitada. Una deflexión excesiva es usualmente una indicación de que se trata de una viga muy flexible que puede conducir a problemas de carácter vibratorio. La deflexión misma puede causar problemas si los elementos unidos a  la viga pueden dañarse por pequeñas distorsiones.</a:t>
            </a:r>
          </a:p>
          <a:p>
            <a:pPr algn="just">
              <a:lnSpc>
                <a:spcPct val="150000"/>
              </a:lnSpc>
            </a:pPr>
            <a:endParaRPr lang="es-MX" sz="1900" dirty="0"/>
          </a:p>
          <a:p>
            <a:pPr marL="0" indent="0" algn="just">
              <a:lnSpc>
                <a:spcPct val="150000"/>
              </a:lnSpc>
              <a:buNone/>
            </a:pPr>
            <a:r>
              <a:rPr lang="es-MX" sz="1900" dirty="0"/>
              <a:t>Además , los usuarios de la estructura pueden ver grandes deflexiones negativas y suponer equivocadamente que la estructura no es segura.</a:t>
            </a:r>
          </a:p>
        </p:txBody>
      </p:sp>
    </p:spTree>
    <p:extLst>
      <p:ext uri="{BB962C8B-B14F-4D97-AF65-F5344CB8AC3E}">
        <p14:creationId xmlns:p14="http://schemas.microsoft.com/office/powerpoint/2010/main" val="23494358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83281" y="1808506"/>
                <a:ext cx="9345728" cy="1979137"/>
              </a:xfrm>
            </p:spPr>
            <p:txBody>
              <a:bodyPr>
                <a:normAutofit fontScale="92500" lnSpcReduction="20000"/>
              </a:bodyPr>
              <a:lstStyle/>
              <a:p>
                <a:pPr marL="0" indent="0" algn="just">
                  <a:lnSpc>
                    <a:spcPct val="150000"/>
                  </a:lnSpc>
                  <a:buNone/>
                </a:pPr>
                <a:r>
                  <a:rPr lang="es-MX" sz="2100" dirty="0">
                    <a:effectLst>
                      <a:outerShdw blurRad="38100" dist="38100" dir="2700000" algn="tl">
                        <a:srgbClr val="000000">
                          <a:alpha val="43137"/>
                        </a:srgbClr>
                      </a:outerShdw>
                    </a:effectLst>
                  </a:rPr>
                  <a:t>Para el caso común de una viga simplemente apoyada y cargada uniformemente, la deflexión es:</a:t>
                </a:r>
              </a:p>
              <a:p>
                <a:pPr marL="0" indent="0" algn="just">
                  <a:lnSpc>
                    <a:spcPct val="150000"/>
                  </a:lnSpc>
                  <a:buNone/>
                </a:pPr>
                <a14:m>
                  <m:oMathPara xmlns:m="http://schemas.openxmlformats.org/officeDocument/2006/math">
                    <m:oMathParaPr>
                      <m:jc m:val="centerGroup"/>
                    </m:oMathParaPr>
                    <m:oMath xmlns:m="http://schemas.openxmlformats.org/officeDocument/2006/math">
                      <m:r>
                        <a:rPr lang="es-MX" sz="2600" i="1">
                          <a:effectLst>
                            <a:outerShdw blurRad="38100" dist="38100" dir="2700000" algn="tl">
                              <a:srgbClr val="000000">
                                <a:alpha val="43137"/>
                              </a:srgbClr>
                            </a:outerShdw>
                          </a:effectLst>
                          <a:latin typeface="Cambria Math"/>
                        </a:rPr>
                        <m:t>∆=</m:t>
                      </m:r>
                      <m:f>
                        <m:fPr>
                          <m:ctrlPr>
                            <a:rPr lang="es-MX" sz="2600" i="1">
                              <a:effectLst>
                                <a:outerShdw blurRad="38100" dist="38100" dir="2700000" algn="tl">
                                  <a:srgbClr val="000000">
                                    <a:alpha val="43137"/>
                                  </a:srgbClr>
                                </a:outerShdw>
                              </a:effectLst>
                              <a:latin typeface="Cambria Math" panose="02040503050406030204" pitchFamily="18" charset="0"/>
                            </a:rPr>
                          </m:ctrlPr>
                        </m:fPr>
                        <m:num>
                          <m:r>
                            <a:rPr lang="es-MX" sz="2600" i="1">
                              <a:effectLst>
                                <a:outerShdw blurRad="38100" dist="38100" dir="2700000" algn="tl">
                                  <a:srgbClr val="000000">
                                    <a:alpha val="43137"/>
                                  </a:srgbClr>
                                </a:outerShdw>
                              </a:effectLst>
                              <a:latin typeface="Cambria Math"/>
                            </a:rPr>
                            <m:t>5</m:t>
                          </m:r>
                        </m:num>
                        <m:den>
                          <m:r>
                            <a:rPr lang="es-MX" sz="2600" i="1">
                              <a:effectLst>
                                <a:outerShdw blurRad="38100" dist="38100" dir="2700000" algn="tl">
                                  <a:srgbClr val="000000">
                                    <a:alpha val="43137"/>
                                  </a:srgbClr>
                                </a:outerShdw>
                              </a:effectLst>
                              <a:latin typeface="Cambria Math"/>
                            </a:rPr>
                            <m:t>384</m:t>
                          </m:r>
                        </m:den>
                      </m:f>
                      <m:f>
                        <m:fPr>
                          <m:ctrlPr>
                            <a:rPr lang="es-MX" sz="2600" i="1">
                              <a:effectLst>
                                <a:outerShdw blurRad="38100" dist="38100" dir="2700000" algn="tl">
                                  <a:srgbClr val="000000">
                                    <a:alpha val="43137"/>
                                  </a:srgbClr>
                                </a:outerShdw>
                              </a:effectLst>
                              <a:latin typeface="Cambria Math" panose="02040503050406030204" pitchFamily="18" charset="0"/>
                            </a:rPr>
                          </m:ctrlPr>
                        </m:fPr>
                        <m:num>
                          <m:sSub>
                            <m:sSubPr>
                              <m:ctrlPr>
                                <a:rPr lang="es-MX" sz="2600" i="1">
                                  <a:effectLst>
                                    <a:outerShdw blurRad="38100" dist="38100" dir="2700000" algn="tl">
                                      <a:srgbClr val="000000">
                                        <a:alpha val="43137"/>
                                      </a:srgbClr>
                                    </a:outerShdw>
                                  </a:effectLst>
                                  <a:latin typeface="Cambria Math" panose="02040503050406030204" pitchFamily="18" charset="0"/>
                                </a:rPr>
                              </m:ctrlPr>
                            </m:sSubPr>
                            <m:e>
                              <m:r>
                                <a:rPr lang="es-MX" sz="2600" i="1">
                                  <a:effectLst>
                                    <a:outerShdw blurRad="38100" dist="38100" dir="2700000" algn="tl">
                                      <a:srgbClr val="000000">
                                        <a:alpha val="43137"/>
                                      </a:srgbClr>
                                    </a:outerShdw>
                                  </a:effectLst>
                                  <a:latin typeface="Cambria Math"/>
                                </a:rPr>
                                <m:t>𝑤</m:t>
                              </m:r>
                            </m:e>
                            <m:sub>
                              <m:r>
                                <a:rPr lang="es-MX" sz="2600" i="1">
                                  <a:effectLst>
                                    <a:outerShdw blurRad="38100" dist="38100" dir="2700000" algn="tl">
                                      <a:srgbClr val="000000">
                                        <a:alpha val="43137"/>
                                      </a:srgbClr>
                                    </a:outerShdw>
                                  </a:effectLst>
                                  <a:latin typeface="Cambria Math"/>
                                </a:rPr>
                                <m:t>𝐿</m:t>
                              </m:r>
                            </m:sub>
                          </m:sSub>
                          <m:sSup>
                            <m:sSupPr>
                              <m:ctrlPr>
                                <a:rPr lang="es-MX" sz="2600" i="1">
                                  <a:effectLst>
                                    <a:outerShdw blurRad="38100" dist="38100" dir="2700000" algn="tl">
                                      <a:srgbClr val="000000">
                                        <a:alpha val="43137"/>
                                      </a:srgbClr>
                                    </a:outerShdw>
                                  </a:effectLst>
                                  <a:latin typeface="Cambria Math" panose="02040503050406030204" pitchFamily="18" charset="0"/>
                                </a:rPr>
                              </m:ctrlPr>
                            </m:sSupPr>
                            <m:e>
                              <m:r>
                                <a:rPr lang="es-MX" sz="2600" i="1">
                                  <a:effectLst>
                                    <a:outerShdw blurRad="38100" dist="38100" dir="2700000" algn="tl">
                                      <a:srgbClr val="000000">
                                        <a:alpha val="43137"/>
                                      </a:srgbClr>
                                    </a:outerShdw>
                                  </a:effectLst>
                                  <a:latin typeface="Cambria Math"/>
                                </a:rPr>
                                <m:t>𝐿</m:t>
                              </m:r>
                            </m:e>
                            <m:sup>
                              <m:r>
                                <a:rPr lang="es-MX" sz="2600" i="1">
                                  <a:effectLst>
                                    <a:outerShdw blurRad="38100" dist="38100" dir="2700000" algn="tl">
                                      <a:srgbClr val="000000">
                                        <a:alpha val="43137"/>
                                      </a:srgbClr>
                                    </a:outerShdw>
                                  </a:effectLst>
                                  <a:latin typeface="Cambria Math"/>
                                </a:rPr>
                                <m:t>4</m:t>
                              </m:r>
                            </m:sup>
                          </m:sSup>
                        </m:num>
                        <m:den>
                          <m:r>
                            <a:rPr lang="es-MX" sz="2600" i="1">
                              <a:effectLst>
                                <a:outerShdw blurRad="38100" dist="38100" dir="2700000" algn="tl">
                                  <a:srgbClr val="000000">
                                    <a:alpha val="43137"/>
                                  </a:srgbClr>
                                </a:outerShdw>
                              </a:effectLst>
                              <a:latin typeface="Cambria Math"/>
                            </a:rPr>
                            <m:t>𝐸𝐼</m:t>
                          </m:r>
                        </m:den>
                      </m:f>
                    </m:oMath>
                  </m:oMathPara>
                </a14:m>
                <a:endParaRPr lang="es-MX" sz="2000" dirty="0">
                  <a:effectLst>
                    <a:outerShdw blurRad="38100" dist="38100" dir="2700000" algn="tl">
                      <a:srgbClr val="000000">
                        <a:alpha val="43137"/>
                      </a:srgbClr>
                    </a:outerShdw>
                  </a:effectLst>
                </a:endParaRPr>
              </a:p>
              <a:p>
                <a:pPr marL="0" indent="0" algn="just">
                  <a:lnSpc>
                    <a:spcPct val="150000"/>
                  </a:lnSpc>
                  <a:buNone/>
                </a:pPr>
                <a:endParaRPr lang="es-MX" sz="2000" dirty="0">
                  <a:effectLst>
                    <a:outerShdw blurRad="38100" dist="38100" dir="2700000" algn="tl">
                      <a:srgbClr val="000000">
                        <a:alpha val="43137"/>
                      </a:srgbClr>
                    </a:outerShdw>
                  </a:effectLst>
                </a:endParaRPr>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83281" y="1808506"/>
                <a:ext cx="9345728" cy="1979137"/>
              </a:xfrm>
              <a:blipFill rotWithShape="0">
                <a:blip r:embed="rId8"/>
                <a:stretch>
                  <a:fillRect l="-652" r="-913"/>
                </a:stretch>
              </a:blipFill>
            </p:spPr>
            <p:txBody>
              <a:bodyPr/>
              <a:lstStyle/>
              <a:p>
                <a:r>
                  <a:rPr lang="es-MX">
                    <a:noFill/>
                  </a:rPr>
                  <a:t> </a:t>
                </a:r>
              </a:p>
            </p:txBody>
          </p:sp>
        </mc:Fallback>
      </mc:AlternateContent>
      <p:pic>
        <p:nvPicPr>
          <p:cNvPr id="15"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11853" t="24254" r="22170" b="22948"/>
          <a:stretch/>
        </p:blipFill>
        <p:spPr bwMode="auto">
          <a:xfrm>
            <a:off x="2791017" y="4147683"/>
            <a:ext cx="4721536" cy="2124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04530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p:sp>
        <p:nvSpPr>
          <p:cNvPr id="11" name="2 Marcador de contenido"/>
          <p:cNvSpPr txBox="1">
            <a:spLocks/>
          </p:cNvSpPr>
          <p:nvPr/>
        </p:nvSpPr>
        <p:spPr>
          <a:xfrm>
            <a:off x="468831" y="1859731"/>
            <a:ext cx="9360177" cy="45307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dirty="0"/>
              <a:t>Las formulas para deflexiones en diversas vigas y condiciones de carga pueden encontrarse en la parte 4 sobre “diseño de vigas y trabes” del manual.</a:t>
            </a:r>
          </a:p>
          <a:p>
            <a:endParaRPr lang="es-MX" sz="1800" dirty="0"/>
          </a:p>
          <a:p>
            <a:r>
              <a:rPr lang="es-MX" sz="1800" dirty="0"/>
              <a:t>Para situaciones menos comunes pueden usarse métodos analíticos como el método de trabajo virtual.</a:t>
            </a:r>
          </a:p>
          <a:p>
            <a:endParaRPr lang="es-MX" sz="1800" dirty="0"/>
          </a:p>
          <a:p>
            <a:r>
              <a:rPr lang="es-MX" sz="1800" dirty="0"/>
              <a:t>La deflexión es un estado limite de </a:t>
            </a:r>
            <a:r>
              <a:rPr lang="es-MX" sz="1800" b="1" u="sng" dirty="0"/>
              <a:t>servicio</a:t>
            </a:r>
            <a:r>
              <a:rPr lang="es-MX" sz="1800" dirty="0"/>
              <a:t>, no de </a:t>
            </a:r>
            <a:r>
              <a:rPr lang="es-MX" sz="1800" b="1" u="sng" dirty="0"/>
              <a:t>resistencia</a:t>
            </a:r>
            <a:r>
              <a:rPr lang="es-MX" sz="1800" dirty="0"/>
              <a:t>, por lo que las deflexiones deben calcularse son </a:t>
            </a:r>
            <a:r>
              <a:rPr lang="es-MX" sz="1800" b="1" u="sng" dirty="0"/>
              <a:t>cargas de servicio</a:t>
            </a:r>
            <a:r>
              <a:rPr lang="es-MX" sz="1800" dirty="0"/>
              <a:t>.</a:t>
            </a:r>
          </a:p>
          <a:p>
            <a:endParaRPr lang="es-MX" sz="1800" dirty="0"/>
          </a:p>
          <a:p>
            <a:r>
              <a:rPr lang="es-MX" sz="1800" dirty="0"/>
              <a:t>El limite apropiado para la deflexión máxima depende de la  función de la viga y de la probabilidad del daño resultante de la deflexión.</a:t>
            </a:r>
          </a:p>
          <a:p>
            <a:endParaRPr lang="es-MX" sz="1800" dirty="0"/>
          </a:p>
          <a:p>
            <a:r>
              <a:rPr lang="es-MX" sz="1800" dirty="0"/>
              <a:t>Limite apropiado para la deflexión puede usualmente encontrarse en el reglamento de construcción que rija.</a:t>
            </a:r>
          </a:p>
        </p:txBody>
      </p:sp>
    </p:spTree>
    <p:extLst>
      <p:ext uri="{BB962C8B-B14F-4D97-AF65-F5344CB8AC3E}">
        <p14:creationId xmlns:p14="http://schemas.microsoft.com/office/powerpoint/2010/main" val="22187283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474561" y="1859731"/>
                <a:ext cx="9354448" cy="4530725"/>
              </a:xfrm>
            </p:spPr>
            <p:txBody>
              <a:bodyPr>
                <a:normAutofit/>
              </a:bodyPr>
              <a:lstStyle/>
              <a:p>
                <a:pPr marL="0" indent="0" algn="just">
                  <a:buNone/>
                </a:pPr>
                <a:r>
                  <a:rPr lang="es-MX" sz="1900" dirty="0">
                    <a:effectLst/>
                  </a:rPr>
                  <a:t>Los siguientes valores son para deflexiones típicas máximas permisibles totales ( carga muerta de servicio mas carga viva de servicio)</a:t>
                </a:r>
              </a:p>
              <a:p>
                <a:pPr algn="just"/>
                <a:endParaRPr lang="es-MX" sz="1900" dirty="0">
                  <a:effectLst/>
                </a:endParaRPr>
              </a:p>
              <a:p>
                <a:pPr algn="just"/>
                <a:r>
                  <a:rPr lang="es-MX" sz="1900" dirty="0">
                    <a:effectLst/>
                  </a:rPr>
                  <a:t>Construcción enyesada:</a:t>
                </a:r>
              </a:p>
              <a:p>
                <a:pPr marL="0" indent="0" algn="just">
                  <a:buNone/>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r>
                            <a:rPr lang="es-MX" sz="1900" i="1">
                              <a:effectLst/>
                              <a:latin typeface="Cambria Math"/>
                            </a:rPr>
                            <m:t>𝐿</m:t>
                          </m:r>
                        </m:num>
                        <m:den>
                          <m:r>
                            <a:rPr lang="es-MX" sz="1900" i="1">
                              <a:effectLst/>
                              <a:latin typeface="Cambria Math"/>
                            </a:rPr>
                            <m:t>360</m:t>
                          </m:r>
                        </m:den>
                      </m:f>
                    </m:oMath>
                  </m:oMathPara>
                </a14:m>
                <a:endParaRPr lang="es-MX" sz="1900" dirty="0">
                  <a:effectLst/>
                </a:endParaRPr>
              </a:p>
              <a:p>
                <a:pPr algn="just"/>
                <a:r>
                  <a:rPr lang="es-MX" sz="1900" dirty="0">
                    <a:effectLst/>
                  </a:rPr>
                  <a:t>Construcción de piso no enyesada:</a:t>
                </a:r>
              </a:p>
              <a:p>
                <a:pPr marL="0" indent="0" algn="just">
                  <a:buNone/>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r>
                            <a:rPr lang="es-MX" sz="1900" i="1">
                              <a:effectLst/>
                              <a:latin typeface="Cambria Math"/>
                            </a:rPr>
                            <m:t>𝐿</m:t>
                          </m:r>
                        </m:num>
                        <m:den>
                          <m:r>
                            <a:rPr lang="es-MX" sz="1900" i="1">
                              <a:effectLst/>
                              <a:latin typeface="Cambria Math"/>
                            </a:rPr>
                            <m:t>240</m:t>
                          </m:r>
                        </m:den>
                      </m:f>
                    </m:oMath>
                  </m:oMathPara>
                </a14:m>
                <a:endParaRPr lang="es-MX" sz="1900" dirty="0">
                  <a:effectLst/>
                </a:endParaRPr>
              </a:p>
              <a:p>
                <a:pPr algn="just"/>
                <a:r>
                  <a:rPr lang="es-MX" sz="1900" dirty="0">
                    <a:effectLst/>
                  </a:rPr>
                  <a:t>Construcción de techo no enyesada:</a:t>
                </a:r>
              </a:p>
              <a:p>
                <a:pPr marL="0" indent="0" algn="just">
                  <a:buNone/>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r>
                            <a:rPr lang="es-MX" sz="1900" i="1">
                              <a:effectLst/>
                              <a:latin typeface="Cambria Math"/>
                            </a:rPr>
                            <m:t>𝐿</m:t>
                          </m:r>
                        </m:num>
                        <m:den>
                          <m:r>
                            <a:rPr lang="es-MX" sz="1900" i="1">
                              <a:effectLst/>
                              <a:latin typeface="Cambria Math"/>
                            </a:rPr>
                            <m:t>180</m:t>
                          </m:r>
                        </m:den>
                      </m:f>
                    </m:oMath>
                  </m:oMathPara>
                </a14:m>
                <a:endParaRPr lang="es-MX" sz="1900" dirty="0">
                  <a:effectLst/>
                </a:endParaRPr>
              </a:p>
              <a:p>
                <a:pPr marL="0" indent="0" algn="just">
                  <a:buNone/>
                </a:pPr>
                <a:r>
                  <a:rPr lang="es-MX" sz="1900" dirty="0">
                    <a:effectLst/>
                  </a:rPr>
                  <a:t>     Donde L es la Longitud del claro.</a:t>
                </a: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474561" y="1859731"/>
                <a:ext cx="9354448" cy="4530725"/>
              </a:xfrm>
              <a:blipFill rotWithShape="0">
                <a:blip r:embed="rId8"/>
                <a:stretch>
                  <a:fillRect l="-652" t="-1346" r="-587"/>
                </a:stretch>
              </a:blipFill>
            </p:spPr>
            <p:txBody>
              <a:bodyPr/>
              <a:lstStyle/>
              <a:p>
                <a:r>
                  <a:rPr lang="es-MX">
                    <a:noFill/>
                  </a:rPr>
                  <a:t> </a:t>
                </a:r>
              </a:p>
            </p:txBody>
          </p:sp>
        </mc:Fallback>
      </mc:AlternateContent>
    </p:spTree>
    <p:extLst>
      <p:ext uri="{BB962C8B-B14F-4D97-AF65-F5344CB8AC3E}">
        <p14:creationId xmlns:p14="http://schemas.microsoft.com/office/powerpoint/2010/main" val="45117338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p:sp>
        <p:nvSpPr>
          <p:cNvPr id="10" name="2 Marcador de contenido"/>
          <p:cNvSpPr>
            <a:spLocks noGrp="1"/>
          </p:cNvSpPr>
          <p:nvPr>
            <p:ph idx="1"/>
          </p:nvPr>
        </p:nvSpPr>
        <p:spPr>
          <a:xfrm>
            <a:off x="474561" y="1823727"/>
            <a:ext cx="9354448" cy="4530725"/>
          </a:xfrm>
        </p:spPr>
        <p:txBody>
          <a:bodyPr>
            <a:normAutofit/>
          </a:bodyPr>
          <a:lstStyle/>
          <a:p>
            <a:pPr algn="just"/>
            <a:r>
              <a:rPr lang="es-MX" sz="1900" dirty="0"/>
              <a:t>En algunas ecuaciones es necesario utilizar limites numéricos para la deflexión, en ves de una fracción. </a:t>
            </a:r>
          </a:p>
          <a:p>
            <a:pPr algn="just"/>
            <a:endParaRPr lang="es-MX" sz="1900" dirty="0"/>
          </a:p>
          <a:p>
            <a:pPr algn="just"/>
            <a:r>
              <a:rPr lang="es-MX" sz="1900" dirty="0"/>
              <a:t>De igual manera se pone un limite a la deflexión causada solo por las cargas vivas, ya que las deflexiones por carga muerta pueden a menudo compensarse durante la fabricación de la construcción.</a:t>
            </a:r>
          </a:p>
          <a:p>
            <a:pPr algn="just"/>
            <a:endParaRPr lang="es-MX" sz="1900" dirty="0"/>
          </a:p>
          <a:p>
            <a:pPr algn="just"/>
            <a:r>
              <a:rPr lang="es-MX" sz="1900" dirty="0"/>
              <a:t>El </a:t>
            </a:r>
            <a:r>
              <a:rPr lang="es-MX" sz="1900" i="1" dirty="0"/>
              <a:t>encharcamiento</a:t>
            </a:r>
            <a:r>
              <a:rPr lang="es-MX" sz="1900" dirty="0"/>
              <a:t>  es un problema de deflexión que afecta la seguridad de la estructura.  Es un peligro en un sistema de techos planos que pueden atrapar el agua de lluvia. Si los drenes están tapados  durante la tormenta, el peso del agua ocasionara que el techo se deflexione. Si este proceso continua la consecuencia puede ser el colapso.</a:t>
            </a:r>
          </a:p>
        </p:txBody>
      </p:sp>
    </p:spTree>
    <p:extLst>
      <p:ext uri="{BB962C8B-B14F-4D97-AF65-F5344CB8AC3E}">
        <p14:creationId xmlns:p14="http://schemas.microsoft.com/office/powerpoint/2010/main" val="361273378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REVISIÓN POR 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mc:AlternateContent xmlns:mc="http://schemas.openxmlformats.org/markup-compatibility/2006" xmlns:a14="http://schemas.microsoft.com/office/drawing/2010/main">
        <mc:Choice Requires="a14">
          <p:sp>
            <p:nvSpPr>
              <p:cNvPr id="11" name="2 Marcador de contenido"/>
              <p:cNvSpPr>
                <a:spLocks noGrp="1"/>
              </p:cNvSpPr>
              <p:nvPr>
                <p:ph idx="1"/>
              </p:nvPr>
            </p:nvSpPr>
            <p:spPr>
              <a:xfrm>
                <a:off x="483281" y="1838521"/>
                <a:ext cx="9345728" cy="4530725"/>
              </a:xfrm>
            </p:spPr>
            <p:txBody>
              <a:bodyPr>
                <a:normAutofit/>
              </a:bodyPr>
              <a:lstStyle/>
              <a:p>
                <a:r>
                  <a:rPr lang="es-MX" sz="1900" dirty="0" smtClean="0">
                    <a:solidFill>
                      <a:schemeClr val="tx1"/>
                    </a:solidFill>
                  </a:rPr>
                  <a:t>Ejemplo 5.9: Revise la deflexión de la viga mostrada en la figura. La deflexión total permisible máxima es  L/240</a:t>
                </a:r>
              </a:p>
              <a:p>
                <a:endParaRPr lang="es-MX" sz="1900" dirty="0">
                  <a:solidFill>
                    <a:schemeClr val="tx1"/>
                  </a:solidFill>
                </a:endParaRPr>
              </a:p>
              <a:p>
                <a:endParaRPr lang="es-MX" sz="1900" dirty="0">
                  <a:solidFill>
                    <a:schemeClr val="tx1"/>
                  </a:solidFill>
                </a:endParaRPr>
              </a:p>
              <a:p>
                <a:endParaRPr lang="es-MX" sz="1900" dirty="0">
                  <a:solidFill>
                    <a:schemeClr val="tx1"/>
                  </a:solidFill>
                </a:endParaRPr>
              </a:p>
              <a:p>
                <a:pPr>
                  <a:buNone/>
                </a:pPr>
                <a:endParaRPr lang="es-MX" sz="1900" dirty="0">
                  <a:solidFill>
                    <a:schemeClr val="tx1"/>
                  </a:solidFill>
                </a:endParaRPr>
              </a:p>
              <a:p>
                <a:endParaRPr lang="es-MX" sz="1900" dirty="0">
                  <a:solidFill>
                    <a:schemeClr val="tx1"/>
                  </a:solidFill>
                </a:endParaRPr>
              </a:p>
              <a:p>
                <a:r>
                  <a:rPr lang="es-MX" sz="1900" dirty="0">
                    <a:solidFill>
                      <a:schemeClr val="tx1"/>
                    </a:solidFill>
                  </a:rPr>
                  <a:t>Solución:</a:t>
                </a:r>
              </a:p>
              <a:p>
                <a:r>
                  <a:rPr lang="es-MX" sz="1900" dirty="0">
                    <a:solidFill>
                      <a:schemeClr val="tx1"/>
                    </a:solidFill>
                  </a:rPr>
                  <a:t>Deflexión permisible máxima   </a:t>
                </a:r>
              </a:p>
              <a:p>
                <a:pPr marL="0" indent="0">
                  <a:buNone/>
                </a:pPr>
                <a14:m>
                  <m:oMathPara xmlns:m="http://schemas.openxmlformats.org/officeDocument/2006/math">
                    <m:oMathParaPr>
                      <m:jc m:val="centerGroup"/>
                    </m:oMathParaPr>
                    <m:oMath xmlns:m="http://schemas.openxmlformats.org/officeDocument/2006/math">
                      <m:f>
                        <m:fPr>
                          <m:ctrlPr>
                            <a:rPr lang="es-MX" sz="1900" i="1">
                              <a:solidFill>
                                <a:schemeClr val="tx1"/>
                              </a:solidFill>
                              <a:effectLst/>
                              <a:latin typeface="Cambria Math" panose="02040503050406030204" pitchFamily="18" charset="0"/>
                            </a:rPr>
                          </m:ctrlPr>
                        </m:fPr>
                        <m:num>
                          <m:r>
                            <a:rPr lang="es-MX" sz="1900" i="1">
                              <a:solidFill>
                                <a:schemeClr val="tx1"/>
                              </a:solidFill>
                              <a:effectLst/>
                              <a:latin typeface="Cambria Math"/>
                            </a:rPr>
                            <m:t>𝐿</m:t>
                          </m:r>
                        </m:num>
                        <m:den>
                          <m:r>
                            <a:rPr lang="es-MX" sz="1900" i="1">
                              <a:solidFill>
                                <a:schemeClr val="tx1"/>
                              </a:solidFill>
                              <a:effectLst/>
                              <a:latin typeface="Cambria Math"/>
                            </a:rPr>
                            <m:t>240</m:t>
                          </m:r>
                        </m:den>
                      </m:f>
                      <m:r>
                        <a:rPr lang="es-MX" sz="1900" b="0" i="0" smtClean="0">
                          <a:solidFill>
                            <a:schemeClr val="tx1"/>
                          </a:solidFill>
                          <a:effectLst/>
                          <a:latin typeface="Cambria Math"/>
                        </a:rPr>
                        <m:t>=</m:t>
                      </m:r>
                      <m:f>
                        <m:fPr>
                          <m:ctrlPr>
                            <a:rPr lang="es-MX" sz="1900" b="0" i="1" smtClean="0">
                              <a:solidFill>
                                <a:schemeClr val="tx1"/>
                              </a:solidFill>
                              <a:effectLst/>
                              <a:latin typeface="Cambria Math" panose="02040503050406030204" pitchFamily="18" charset="0"/>
                            </a:rPr>
                          </m:ctrlPr>
                        </m:fPr>
                        <m:num>
                          <m:r>
                            <a:rPr lang="es-MX" sz="1900" b="0" i="0" smtClean="0">
                              <a:solidFill>
                                <a:schemeClr val="tx1"/>
                              </a:solidFill>
                              <a:effectLst/>
                              <a:latin typeface="Cambria Math"/>
                            </a:rPr>
                            <m:t>30</m:t>
                          </m:r>
                          <m:d>
                            <m:dPr>
                              <m:ctrlPr>
                                <a:rPr lang="es-MX" sz="1900" b="0" i="1" smtClean="0">
                                  <a:solidFill>
                                    <a:schemeClr val="tx1"/>
                                  </a:solidFill>
                                  <a:effectLst/>
                                  <a:latin typeface="Cambria Math" panose="02040503050406030204" pitchFamily="18" charset="0"/>
                                </a:rPr>
                              </m:ctrlPr>
                            </m:dPr>
                            <m:e>
                              <m:r>
                                <a:rPr lang="es-MX" sz="1900" b="0" i="0" smtClean="0">
                                  <a:solidFill>
                                    <a:schemeClr val="tx1"/>
                                  </a:solidFill>
                                  <a:effectLst/>
                                  <a:latin typeface="Cambria Math"/>
                                </a:rPr>
                                <m:t>12</m:t>
                              </m:r>
                            </m:e>
                          </m:d>
                        </m:num>
                        <m:den>
                          <m:r>
                            <a:rPr lang="es-MX" sz="1900" b="0" i="0" smtClean="0">
                              <a:solidFill>
                                <a:schemeClr val="tx1"/>
                              </a:solidFill>
                              <a:effectLst/>
                              <a:latin typeface="Cambria Math"/>
                            </a:rPr>
                            <m:t>240</m:t>
                          </m:r>
                        </m:den>
                      </m:f>
                      <m:r>
                        <a:rPr lang="es-MX" sz="1900" b="0" i="0" smtClean="0">
                          <a:solidFill>
                            <a:schemeClr val="tx1"/>
                          </a:solidFill>
                          <a:effectLst/>
                          <a:latin typeface="Cambria Math"/>
                        </a:rPr>
                        <m:t>=1.50 </m:t>
                      </m:r>
                      <m:r>
                        <m:rPr>
                          <m:sty m:val="p"/>
                        </m:rPr>
                        <a:rPr lang="es-MX" sz="1900" b="0" i="0" smtClean="0">
                          <a:solidFill>
                            <a:schemeClr val="tx1"/>
                          </a:solidFill>
                          <a:effectLst/>
                          <a:latin typeface="Cambria Math"/>
                        </a:rPr>
                        <m:t>in</m:t>
                      </m:r>
                    </m:oMath>
                  </m:oMathPara>
                </a14:m>
                <a:endParaRPr lang="es-MX" sz="1900" dirty="0">
                  <a:solidFill>
                    <a:schemeClr val="tx1"/>
                  </a:solidFill>
                </a:endParaRPr>
              </a:p>
              <a:p>
                <a:r>
                  <a:rPr lang="es-MX" sz="1900" dirty="0">
                    <a:solidFill>
                      <a:schemeClr val="tx1"/>
                    </a:solidFill>
                  </a:rPr>
                  <a:t>Carga total de servicio</a:t>
                </a:r>
              </a:p>
              <a:p>
                <a:pPr marL="0" indent="0" algn="ctr">
                  <a:buNone/>
                </a:pPr>
                <a14:m>
                  <m:oMathPara xmlns:m="http://schemas.openxmlformats.org/officeDocument/2006/math">
                    <m:oMathParaPr>
                      <m:jc m:val="centerGroup"/>
                    </m:oMathParaPr>
                    <m:oMath xmlns:m="http://schemas.openxmlformats.org/officeDocument/2006/math">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𝑊</m:t>
                          </m:r>
                        </m:e>
                        <m:sub>
                          <m:r>
                            <a:rPr lang="es-ES" sz="1900" b="0" i="1" smtClean="0">
                              <a:solidFill>
                                <a:schemeClr val="tx1"/>
                              </a:solidFill>
                              <a:effectLst/>
                              <a:latin typeface="Cambria Math" panose="02040503050406030204" pitchFamily="18" charset="0"/>
                            </a:rPr>
                            <m:t>𝑆</m:t>
                          </m:r>
                        </m:sub>
                      </m:sSub>
                      <m:r>
                        <a:rPr lang="es-MX" sz="1900" i="1">
                          <a:solidFill>
                            <a:schemeClr val="tx1"/>
                          </a:solidFill>
                          <a:effectLst/>
                          <a:latin typeface="Cambria Math"/>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𝑊</m:t>
                          </m:r>
                        </m:e>
                        <m:sub>
                          <m:r>
                            <a:rPr lang="es-MX" sz="1900" i="1">
                              <a:solidFill>
                                <a:schemeClr val="tx1"/>
                              </a:solidFill>
                              <a:effectLst/>
                              <a:latin typeface="Cambria Math"/>
                            </a:rPr>
                            <m:t>𝐷</m:t>
                          </m:r>
                        </m:sub>
                      </m:sSub>
                      <m:r>
                        <a:rPr lang="es-MX" sz="1900" i="1">
                          <a:solidFill>
                            <a:schemeClr val="tx1"/>
                          </a:solidFill>
                          <a:effectLst/>
                          <a:latin typeface="Cambria Math"/>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a:rPr>
                            <m:t>𝑊</m:t>
                          </m:r>
                        </m:e>
                        <m:sub>
                          <m:r>
                            <a:rPr lang="es-MX" sz="1900" i="1">
                              <a:solidFill>
                                <a:schemeClr val="tx1"/>
                              </a:solidFill>
                              <a:effectLst/>
                              <a:latin typeface="Cambria Math"/>
                            </a:rPr>
                            <m:t>𝐿</m:t>
                          </m:r>
                        </m:sub>
                      </m:sSub>
                      <m:r>
                        <a:rPr lang="es-MX" sz="1900" b="0" i="0" smtClean="0">
                          <a:solidFill>
                            <a:schemeClr val="tx1"/>
                          </a:solidFill>
                          <a:effectLst/>
                          <a:latin typeface="Cambria Math"/>
                        </a:rPr>
                        <m:t>=500+550=1050 </m:t>
                      </m:r>
                      <m:r>
                        <m:rPr>
                          <m:sty m:val="p"/>
                        </m:rPr>
                        <a:rPr lang="es-MX" sz="1900" b="0" i="0" smtClean="0">
                          <a:solidFill>
                            <a:schemeClr val="tx1"/>
                          </a:solidFill>
                          <a:effectLst/>
                          <a:latin typeface="Cambria Math"/>
                        </a:rPr>
                        <m:t>lb</m:t>
                      </m:r>
                      <m:r>
                        <a:rPr lang="es-MX" sz="1900" b="0" i="0" smtClean="0">
                          <a:solidFill>
                            <a:schemeClr val="tx1"/>
                          </a:solidFill>
                          <a:effectLst/>
                          <a:latin typeface="Cambria Math"/>
                        </a:rPr>
                        <m:t>/</m:t>
                      </m:r>
                      <m:r>
                        <m:rPr>
                          <m:sty m:val="p"/>
                        </m:rPr>
                        <a:rPr lang="es-MX" sz="1900" b="0" i="0" smtClean="0">
                          <a:solidFill>
                            <a:schemeClr val="tx1"/>
                          </a:solidFill>
                          <a:effectLst/>
                          <a:latin typeface="Cambria Math"/>
                        </a:rPr>
                        <m:t>ft</m:t>
                      </m:r>
                      <m:r>
                        <a:rPr lang="es-MX" sz="1900" b="0" i="0" smtClean="0">
                          <a:solidFill>
                            <a:schemeClr val="tx1"/>
                          </a:solidFill>
                          <a:effectLst/>
                          <a:latin typeface="Cambria Math"/>
                        </a:rPr>
                        <m:t>=1.050 </m:t>
                      </m:r>
                      <m:r>
                        <m:rPr>
                          <m:sty m:val="p"/>
                        </m:rPr>
                        <a:rPr lang="es-MX" sz="1900" b="0" i="0" smtClean="0">
                          <a:solidFill>
                            <a:schemeClr val="tx1"/>
                          </a:solidFill>
                          <a:effectLst/>
                          <a:latin typeface="Cambria Math"/>
                        </a:rPr>
                        <m:t>kips</m:t>
                      </m:r>
                      <m:r>
                        <a:rPr lang="es-MX" sz="1900" b="0" i="0" smtClean="0">
                          <a:solidFill>
                            <a:schemeClr val="tx1"/>
                          </a:solidFill>
                          <a:effectLst/>
                          <a:latin typeface="Cambria Math"/>
                        </a:rPr>
                        <m:t>/</m:t>
                      </m:r>
                      <m:r>
                        <m:rPr>
                          <m:sty m:val="p"/>
                        </m:rPr>
                        <a:rPr lang="es-MX" sz="1900" b="0" i="0" smtClean="0">
                          <a:solidFill>
                            <a:schemeClr val="tx1"/>
                          </a:solidFill>
                          <a:effectLst/>
                          <a:latin typeface="Cambria Math"/>
                        </a:rPr>
                        <m:t>ft</m:t>
                      </m:r>
                    </m:oMath>
                  </m:oMathPara>
                </a14:m>
                <a:endParaRPr lang="es-MX" sz="1900" dirty="0">
                  <a:solidFill>
                    <a:schemeClr val="tx1"/>
                  </a:solidFill>
                  <a:effectLst/>
                </a:endParaRPr>
              </a:p>
            </p:txBody>
          </p:sp>
        </mc:Choice>
        <mc:Fallback xmlns="">
          <p:sp>
            <p:nvSpPr>
              <p:cNvPr id="11" name="2 Marcador de contenido"/>
              <p:cNvSpPr>
                <a:spLocks noGrp="1" noRot="1" noChangeAspect="1" noMove="1" noResize="1" noEditPoints="1" noAdjustHandles="1" noChangeArrowheads="1" noChangeShapeType="1" noTextEdit="1"/>
              </p:cNvSpPr>
              <p:nvPr>
                <p:ph idx="1"/>
              </p:nvPr>
            </p:nvSpPr>
            <p:spPr>
              <a:xfrm>
                <a:off x="483281" y="1838521"/>
                <a:ext cx="9345728" cy="4530725"/>
              </a:xfrm>
              <a:blipFill>
                <a:blip r:embed="rId5"/>
                <a:stretch>
                  <a:fillRect l="-457" t="-1346" b="-135"/>
                </a:stretch>
              </a:blipFill>
            </p:spPr>
            <p:txBody>
              <a:bodyPr/>
              <a:lstStyle/>
              <a:p>
                <a:r>
                  <a:rPr lang="en-US">
                    <a:noFill/>
                  </a:rPr>
                  <a:t> </a:t>
                </a:r>
              </a:p>
            </p:txBody>
          </p:sp>
        </mc:Fallback>
      </mc:AlternateContent>
      <p:pic>
        <p:nvPicPr>
          <p:cNvPr id="1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20874" t="31343" r="26156" b="32836"/>
          <a:stretch/>
        </p:blipFill>
        <p:spPr bwMode="auto">
          <a:xfrm>
            <a:off x="2921805" y="2587563"/>
            <a:ext cx="4459960" cy="1695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77253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REVISIÓN POR DEFLEXIÓN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REVISIÓN POR DEFLEXIÓN</a:t>
            </a:r>
          </a:p>
        </p:txBody>
      </p:sp>
      <mc:AlternateContent xmlns:mc="http://schemas.openxmlformats.org/markup-compatibility/2006" xmlns:a14="http://schemas.microsoft.com/office/drawing/2010/main">
        <mc:Choice Requires="a14">
          <p:sp>
            <p:nvSpPr>
              <p:cNvPr id="17" name="2 Marcador de contenido"/>
              <p:cNvSpPr>
                <a:spLocks noGrp="1"/>
              </p:cNvSpPr>
              <p:nvPr>
                <p:ph idx="1"/>
              </p:nvPr>
            </p:nvSpPr>
            <p:spPr>
              <a:xfrm>
                <a:off x="477551" y="1817312"/>
                <a:ext cx="9351457" cy="4205063"/>
              </a:xfrm>
            </p:spPr>
            <p:txBody>
              <a:bodyPr>
                <a:normAutofit/>
              </a:bodyPr>
              <a:lstStyle/>
              <a:p>
                <a:pPr marL="0" indent="0">
                  <a:buNone/>
                </a:pPr>
                <a:r>
                  <a:rPr lang="es-MX" sz="1900" dirty="0">
                    <a:effectLst/>
                  </a:rPr>
                  <a:t>Es mas conveniente expresar la deflexión en pulgadas que en pies.</a:t>
                </a:r>
              </a:p>
              <a:p>
                <a:pPr marL="0" indent="0">
                  <a:buNone/>
                </a:pPr>
                <a:endParaRPr lang="es-MX" sz="1900" dirty="0">
                  <a:effectLst/>
                </a:endParaRPr>
              </a:p>
              <a:p>
                <a:r>
                  <a:rPr lang="es-MX" sz="1900" dirty="0">
                    <a:effectLst/>
                  </a:rPr>
                  <a:t>Deflexión total máxima:</a:t>
                </a:r>
              </a:p>
              <a:p>
                <a:pPr marL="0" indent="0">
                  <a:buNone/>
                </a:pPr>
                <a14:m>
                  <m:oMathPara xmlns:m="http://schemas.openxmlformats.org/officeDocument/2006/math">
                    <m:oMathParaPr>
                      <m:jc m:val="centerGroup"/>
                    </m:oMathParaPr>
                    <m:oMath xmlns:m="http://schemas.openxmlformats.org/officeDocument/2006/math">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5</m:t>
                          </m:r>
                        </m:num>
                        <m:den>
                          <m:r>
                            <a:rPr lang="es-MX" sz="1900" i="1">
                              <a:effectLst/>
                              <a:latin typeface="Cambria Math"/>
                            </a:rPr>
                            <m:t>384</m:t>
                          </m:r>
                        </m:den>
                      </m:f>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𝑤</m:t>
                              </m:r>
                            </m:e>
                            <m:sub>
                              <m:r>
                                <a:rPr lang="es-MX" sz="1900" i="1">
                                  <a:effectLst/>
                                  <a:latin typeface="Cambria Math"/>
                                </a:rPr>
                                <m:t>𝐿</m:t>
                              </m:r>
                            </m:sub>
                          </m:sSub>
                          <m:sSup>
                            <m:sSupPr>
                              <m:ctrlPr>
                                <a:rPr lang="es-MX" sz="1900" i="1">
                                  <a:effectLst/>
                                  <a:latin typeface="Cambria Math" panose="02040503050406030204" pitchFamily="18" charset="0"/>
                                </a:rPr>
                              </m:ctrlPr>
                            </m:sSupPr>
                            <m:e>
                              <m:r>
                                <a:rPr lang="es-MX" sz="1900" i="1">
                                  <a:effectLst/>
                                  <a:latin typeface="Cambria Math"/>
                                </a:rPr>
                                <m:t>𝐿</m:t>
                              </m:r>
                            </m:e>
                            <m:sup>
                              <m:r>
                                <a:rPr lang="es-MX" sz="1900" i="1">
                                  <a:effectLst/>
                                  <a:latin typeface="Cambria Math"/>
                                </a:rPr>
                                <m:t>4</m:t>
                              </m:r>
                            </m:sup>
                          </m:sSup>
                        </m:num>
                        <m:den>
                          <m:r>
                            <a:rPr lang="es-MX" sz="1900" i="1">
                              <a:effectLst/>
                              <a:latin typeface="Cambria Math"/>
                            </a:rPr>
                            <m:t>𝐸𝐼</m:t>
                          </m:r>
                        </m:den>
                      </m:f>
                      <m:r>
                        <a:rPr lang="es-MX" sz="1900">
                          <a:effectLst/>
                          <a:latin typeface="Cambria Math"/>
                        </a:rPr>
                        <m:t>=</m:t>
                      </m:r>
                      <m:f>
                        <m:fPr>
                          <m:ctrlPr>
                            <a:rPr lang="es-MX" sz="1900" i="1">
                              <a:effectLst/>
                              <a:latin typeface="Cambria Math" panose="02040503050406030204" pitchFamily="18" charset="0"/>
                            </a:rPr>
                          </m:ctrlPr>
                        </m:fPr>
                        <m:num>
                          <m:r>
                            <a:rPr lang="es-MX" sz="1900">
                              <a:effectLst/>
                              <a:latin typeface="Cambria Math"/>
                            </a:rPr>
                            <m:t>5</m:t>
                          </m:r>
                        </m:num>
                        <m:den>
                          <m:r>
                            <a:rPr lang="es-MX" sz="1900">
                              <a:effectLst/>
                              <a:latin typeface="Cambria Math"/>
                            </a:rPr>
                            <m:t>384</m:t>
                          </m:r>
                        </m:den>
                      </m:f>
                      <m:f>
                        <m:fPr>
                          <m:ctrlPr>
                            <a:rPr lang="es-MX" sz="1900" i="1">
                              <a:effectLst/>
                              <a:latin typeface="Cambria Math" panose="02040503050406030204" pitchFamily="18" charset="0"/>
                            </a:rPr>
                          </m:ctrlPr>
                        </m:fPr>
                        <m:num>
                          <m:d>
                            <m:dPr>
                              <m:ctrlPr>
                                <a:rPr lang="es-MX" sz="1900" i="1">
                                  <a:effectLst/>
                                  <a:latin typeface="Cambria Math" panose="02040503050406030204" pitchFamily="18" charset="0"/>
                                </a:rPr>
                              </m:ctrlPr>
                            </m:dPr>
                            <m:e>
                              <m:f>
                                <m:fPr>
                                  <m:type m:val="lin"/>
                                  <m:ctrlPr>
                                    <a:rPr lang="es-MX" sz="1900" i="1">
                                      <a:effectLst/>
                                      <a:latin typeface="Cambria Math" panose="02040503050406030204" pitchFamily="18" charset="0"/>
                                    </a:rPr>
                                  </m:ctrlPr>
                                </m:fPr>
                                <m:num>
                                  <m:r>
                                    <a:rPr lang="es-MX" sz="1900" i="1">
                                      <a:effectLst/>
                                      <a:latin typeface="Cambria Math"/>
                                    </a:rPr>
                                    <m:t>1.050</m:t>
                                  </m:r>
                                </m:num>
                                <m:den>
                                  <m:r>
                                    <a:rPr lang="es-MX" sz="1900" i="1">
                                      <a:effectLst/>
                                      <a:latin typeface="Cambria Math"/>
                                    </a:rPr>
                                    <m:t>12</m:t>
                                  </m:r>
                                </m:den>
                              </m:f>
                            </m:e>
                          </m:d>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r>
                                    <a:rPr lang="es-MX" sz="1900" i="1">
                                      <a:effectLst/>
                                      <a:latin typeface="Cambria Math"/>
                                    </a:rPr>
                                    <m:t>30</m:t>
                                  </m:r>
                                  <m:r>
                                    <a:rPr lang="es-MX" sz="1900" i="1">
                                      <a:effectLst/>
                                      <a:latin typeface="Cambria Math"/>
                                      <a:ea typeface="Cambria Math"/>
                                    </a:rPr>
                                    <m:t>×12</m:t>
                                  </m:r>
                                </m:e>
                              </m:d>
                            </m:e>
                            <m:sup>
                              <m:r>
                                <a:rPr lang="es-MX" sz="1900" i="1">
                                  <a:effectLst/>
                                  <a:latin typeface="Cambria Math"/>
                                </a:rPr>
                                <m:t>4</m:t>
                              </m:r>
                            </m:sup>
                          </m:sSup>
                        </m:num>
                        <m:den>
                          <m:r>
                            <a:rPr lang="es-MX" sz="1900" i="1">
                              <a:effectLst/>
                              <a:latin typeface="Cambria Math"/>
                            </a:rPr>
                            <m:t>29000</m:t>
                          </m:r>
                          <m:r>
                            <a:rPr lang="es-MX" sz="1900" i="1">
                              <a:effectLst/>
                              <a:latin typeface="Cambria Math"/>
                              <a:ea typeface="Cambria Math"/>
                            </a:rPr>
                            <m:t>×510</m:t>
                          </m:r>
                        </m:den>
                      </m:f>
                    </m:oMath>
                  </m:oMathPara>
                </a14:m>
                <a:endParaRPr lang="es-MX" sz="1900" dirty="0">
                  <a:effectLst/>
                </a:endParaRPr>
              </a:p>
              <a:p>
                <a:pPr marL="0" indent="0">
                  <a:buNone/>
                </a:pPr>
                <a:r>
                  <a:rPr lang="es-MX" sz="1900" i="1" dirty="0">
                    <a:effectLst/>
                  </a:rPr>
                  <a:t/>
                </a:r>
                <a:br>
                  <a:rPr lang="es-MX" sz="1900" i="1" dirty="0">
                    <a:effectLst/>
                  </a:rPr>
                </a:br>
                <a14:m>
                  <m:oMathPara xmlns:m="http://schemas.openxmlformats.org/officeDocument/2006/math">
                    <m:oMathParaPr>
                      <m:jc m:val="centerGroup"/>
                    </m:oMathParaPr>
                    <m:oMath xmlns:m="http://schemas.openxmlformats.org/officeDocument/2006/math">
                      <m:r>
                        <a:rPr lang="es-MX" sz="1900" i="1">
                          <a:effectLst/>
                          <a:latin typeface="Cambria Math"/>
                        </a:rPr>
                        <m:t>∆=</m:t>
                      </m:r>
                      <m:r>
                        <a:rPr lang="es-MX" sz="1900" b="0" i="1" smtClean="0">
                          <a:effectLst/>
                          <a:latin typeface="Cambria Math"/>
                        </a:rPr>
                        <m:t>1.294 </m:t>
                      </m:r>
                      <m:r>
                        <a:rPr lang="es-MX" sz="1900" b="0" i="1" smtClean="0">
                          <a:effectLst/>
                          <a:latin typeface="Cambria Math"/>
                        </a:rPr>
                        <m:t>𝑖𝑛</m:t>
                      </m:r>
                    </m:oMath>
                  </m:oMathPara>
                </a14:m>
                <a:endParaRPr lang="es-MX" sz="1900" b="0" i="1" dirty="0">
                  <a:effectLst/>
                </a:endParaRPr>
              </a:p>
              <a:p>
                <a:pPr marL="0" indent="0">
                  <a:buNone/>
                </a:pPr>
                <a:r>
                  <a:rPr lang="es-MX" sz="1900" dirty="0">
                    <a:effectLst/>
                  </a:rPr>
                  <a:t/>
                </a:r>
                <a:br>
                  <a:rPr lang="es-MX" sz="1900" dirty="0">
                    <a:effectLst/>
                  </a:rPr>
                </a:br>
                <a14:m>
                  <m:oMathPara xmlns:m="http://schemas.openxmlformats.org/officeDocument/2006/math">
                    <m:oMathParaPr>
                      <m:jc m:val="centerGroup"/>
                    </m:oMathParaPr>
                    <m:oMath xmlns:m="http://schemas.openxmlformats.org/officeDocument/2006/math">
                      <m:r>
                        <a:rPr lang="es-MX" sz="1900" b="0" i="1" smtClean="0">
                          <a:effectLst/>
                          <a:latin typeface="Cambria Math"/>
                        </a:rPr>
                        <m:t>1.294&lt;1.50</m:t>
                      </m:r>
                    </m:oMath>
                  </m:oMathPara>
                </a14:m>
                <a:endParaRPr lang="es-MX" sz="1900" dirty="0">
                  <a:effectLst/>
                </a:endParaRPr>
              </a:p>
              <a:p>
                <a:pPr marL="0" indent="0">
                  <a:buNone/>
                </a:pPr>
                <a:endParaRPr lang="es-MX" sz="1900" dirty="0">
                  <a:effectLst/>
                </a:endParaRPr>
              </a:p>
              <a:p>
                <a:r>
                  <a:rPr lang="es-MX" sz="1900" dirty="0">
                    <a:effectLst/>
                  </a:rPr>
                  <a:t>Respuesta :</a:t>
                </a:r>
              </a:p>
              <a:p>
                <a:pPr marL="0" indent="0" algn="ctr">
                  <a:buNone/>
                </a:pPr>
                <a:r>
                  <a:rPr lang="es-MX" sz="1900" dirty="0">
                    <a:effectLst/>
                  </a:rPr>
                  <a:t>L</a:t>
                </a:r>
                <a:r>
                  <a:rPr lang="es-MX" sz="1900" b="1" dirty="0">
                    <a:effectLst/>
                  </a:rPr>
                  <a:t>a viga satisface el criterio de deflexión</a:t>
                </a:r>
                <a:r>
                  <a:rPr lang="es-MX" sz="1900" dirty="0">
                    <a:effectLst/>
                  </a:rPr>
                  <a:t>.</a:t>
                </a:r>
              </a:p>
            </p:txBody>
          </p:sp>
        </mc:Choice>
        <mc:Fallback xmlns="">
          <p:sp>
            <p:nvSpPr>
              <p:cNvPr id="17" name="2 Marcador de contenido"/>
              <p:cNvSpPr>
                <a:spLocks noGrp="1" noRot="1" noChangeAspect="1" noMove="1" noResize="1" noEditPoints="1" noAdjustHandles="1" noChangeArrowheads="1" noChangeShapeType="1" noTextEdit="1"/>
              </p:cNvSpPr>
              <p:nvPr>
                <p:ph idx="1"/>
              </p:nvPr>
            </p:nvSpPr>
            <p:spPr>
              <a:xfrm>
                <a:off x="477551" y="1817312"/>
                <a:ext cx="9351457" cy="4205063"/>
              </a:xfrm>
              <a:blipFill>
                <a:blip r:embed="rId5"/>
                <a:stretch>
                  <a:fillRect l="-587" t="-1449" b="-145"/>
                </a:stretch>
              </a:blipFill>
            </p:spPr>
            <p:txBody>
              <a:bodyPr/>
              <a:lstStyle/>
              <a:p>
                <a:r>
                  <a:rPr lang="es-MX">
                    <a:noFill/>
                  </a:rPr>
                  <a:t> </a:t>
                </a:r>
              </a:p>
            </p:txBody>
          </p:sp>
        </mc:Fallback>
      </mc:AlternateContent>
    </p:spTree>
    <p:extLst>
      <p:ext uri="{BB962C8B-B14F-4D97-AF65-F5344CB8AC3E}">
        <p14:creationId xmlns:p14="http://schemas.microsoft.com/office/powerpoint/2010/main" val="260768570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APLICACIÓN A VIGAS</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181515473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0" name="2 Marcador de contenido"/>
          <p:cNvSpPr>
            <a:spLocks noGrp="1"/>
          </p:cNvSpPr>
          <p:nvPr>
            <p:ph idx="1"/>
          </p:nvPr>
        </p:nvSpPr>
        <p:spPr>
          <a:xfrm>
            <a:off x="474561" y="1817312"/>
            <a:ext cx="9354448" cy="2304256"/>
          </a:xfrm>
        </p:spPr>
        <p:txBody>
          <a:bodyPr>
            <a:noAutofit/>
          </a:bodyPr>
          <a:lstStyle/>
          <a:p>
            <a:pPr algn="just">
              <a:defRPr/>
            </a:pPr>
            <a:r>
              <a:rPr lang="es-ES" sz="1800" dirty="0"/>
              <a:t>El diseño de una viga implica la selección de un perfil que tenga suficiente resistencia y que cumpla los requisitos de servicio. En lo que refiere a la resistencia, la flexión es casi siempre mas critica que el cortante, por lo que la practica usual es diseñar por flexión y luego revisar por cortante. </a:t>
            </a:r>
          </a:p>
          <a:p>
            <a:pPr marL="0" indent="0" algn="just">
              <a:buNone/>
              <a:defRPr/>
            </a:pPr>
            <a:r>
              <a:rPr lang="es-ES" sz="1800" dirty="0"/>
              <a:t>El proceso de diseño puede delinearse como sigue:</a:t>
            </a:r>
          </a:p>
        </p:txBody>
      </p:sp>
      <mc:AlternateContent xmlns:mc="http://schemas.openxmlformats.org/markup-compatibility/2006" xmlns:a14="http://schemas.microsoft.com/office/drawing/2010/main">
        <mc:Choice Requires="a14">
          <p:sp>
            <p:nvSpPr>
              <p:cNvPr id="11" name="2 Marcador de contenido"/>
              <p:cNvSpPr txBox="1">
                <a:spLocks/>
              </p:cNvSpPr>
              <p:nvPr/>
            </p:nvSpPr>
            <p:spPr bwMode="auto">
              <a:xfrm>
                <a:off x="474561" y="3277055"/>
                <a:ext cx="9354448" cy="25202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buFont typeface="+mj-lt"/>
                  <a:buAutoNum type="arabicPeriod"/>
                  <a:defRPr/>
                </a:pPr>
                <a:r>
                  <a:rPr lang="es-ES" sz="1900" dirty="0" smtClean="0">
                    <a:effectLst/>
                  </a:rPr>
                  <a:t>Calculo del </a:t>
                </a:r>
                <a:r>
                  <a:rPr lang="es-ES" sz="1900" dirty="0">
                    <a:effectLst/>
                  </a:rPr>
                  <a:t>momento por carga </a:t>
                </a:r>
                <a:r>
                  <a:rPr lang="es-ES" sz="1900" dirty="0" smtClean="0">
                    <a:effectLst/>
                  </a:rPr>
                  <a:t>factorizada, </a:t>
                </a:r>
                <a14:m>
                  <m:oMath xmlns:m="http://schemas.openxmlformats.org/officeDocument/2006/math">
                    <m:sSub>
                      <m:sSubPr>
                        <m:ctrlPr>
                          <a:rPr lang="es-ES"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𝑛</m:t>
                        </m:r>
                      </m:sub>
                    </m:sSub>
                  </m:oMath>
                </a14:m>
                <a:r>
                  <a:rPr lang="es-ES" sz="1900" dirty="0">
                    <a:effectLst/>
                  </a:rPr>
                  <a:t>. Será menor o igual que la resistencia de diseño requerida </a:t>
                </a:r>
                <a14:m>
                  <m:oMath xmlns:m="http://schemas.openxmlformats.org/officeDocument/2006/math">
                    <m:sSub>
                      <m:sSubPr>
                        <m:ctrlPr>
                          <a:rPr lang="es-ES" sz="1900" i="1" smtClean="0">
                            <a:effectLst/>
                            <a:latin typeface="Cambria Math" panose="02040503050406030204" pitchFamily="18" charset="0"/>
                          </a:rPr>
                        </m:ctrlPr>
                      </m:sSubPr>
                      <m:e>
                        <m:r>
                          <a:rPr lang="es-ES" sz="1900" i="1" smtClean="0">
                            <a:effectLst/>
                            <a:latin typeface="Cambria Math"/>
                            <a:ea typeface="Cambria Math"/>
                          </a:rPr>
                          <m:t>𝜙</m:t>
                        </m:r>
                      </m:e>
                      <m:sub>
                        <m:r>
                          <a:rPr lang="es-MX" sz="1900" b="0" i="1" smtClean="0">
                            <a:effectLst/>
                            <a:latin typeface="Cambria Math"/>
                          </a:rPr>
                          <m:t>𝑏</m:t>
                        </m:r>
                      </m:sub>
                    </m:sSub>
                    <m:sSub>
                      <m:sSubPr>
                        <m:ctrlPr>
                          <a:rPr lang="es-ES"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𝑛</m:t>
                        </m:r>
                      </m:sub>
                    </m:sSub>
                  </m:oMath>
                </a14:m>
                <a:r>
                  <a:rPr lang="es-ES" sz="1900" dirty="0">
                    <a:effectLst/>
                  </a:rPr>
                  <a:t>.</a:t>
                </a:r>
              </a:p>
              <a:p>
                <a:pPr algn="just">
                  <a:buFont typeface="+mj-lt"/>
                  <a:buAutoNum type="arabicPeriod"/>
                  <a:defRPr/>
                </a:pPr>
                <a:r>
                  <a:rPr lang="es-ES" sz="1900" dirty="0">
                    <a:effectLst/>
                  </a:rPr>
                  <a:t>Seleccionar un perfil que satisfaga el requisito de </a:t>
                </a:r>
                <a:r>
                  <a:rPr lang="es-ES" sz="1900" dirty="0" smtClean="0">
                    <a:effectLst/>
                  </a:rPr>
                  <a:t>resistencia; </a:t>
                </a:r>
                <a:r>
                  <a:rPr lang="es-ES" sz="1900" dirty="0">
                    <a:effectLst/>
                  </a:rPr>
                  <a:t>lo cual puede realizarse de dos maneras:</a:t>
                </a:r>
              </a:p>
              <a:p>
                <a:pPr marL="800100" lvl="1" indent="-342900" algn="just">
                  <a:buFont typeface="+mj-lt"/>
                  <a:buAutoNum type="alphaLcPeriod"/>
                  <a:defRPr/>
                </a:pPr>
                <a:r>
                  <a:rPr lang="es-ES" sz="1900" dirty="0">
                    <a:effectLst/>
                  </a:rPr>
                  <a:t>Suponer un perfil, </a:t>
                </a:r>
                <a:r>
                  <a:rPr lang="es-ES" sz="1900" dirty="0" smtClean="0">
                    <a:effectLst/>
                  </a:rPr>
                  <a:t>y calcular </a:t>
                </a:r>
                <a:r>
                  <a:rPr lang="es-ES" sz="1900" dirty="0">
                    <a:effectLst/>
                  </a:rPr>
                  <a:t>la resistencia de </a:t>
                </a:r>
                <a:r>
                  <a:rPr lang="es-ES" sz="1900" dirty="0" smtClean="0">
                    <a:effectLst/>
                  </a:rPr>
                  <a:t>diseño, posteriormente compararla </a:t>
                </a:r>
                <a:r>
                  <a:rPr lang="es-ES" sz="1900" dirty="0">
                    <a:effectLst/>
                  </a:rPr>
                  <a:t>con el momento por carga factorizada.</a:t>
                </a:r>
              </a:p>
              <a:p>
                <a:pPr marL="800100" lvl="1" indent="-342900" algn="just">
                  <a:buFont typeface="+mj-lt"/>
                  <a:buAutoNum type="alphaLcPeriod"/>
                  <a:defRPr/>
                </a:pPr>
                <a:r>
                  <a:rPr lang="es-ES" sz="1900" dirty="0" smtClean="0">
                    <a:effectLst/>
                  </a:rPr>
                  <a:t>Utilizar </a:t>
                </a:r>
                <a:r>
                  <a:rPr lang="es-ES" sz="1900" dirty="0">
                    <a:effectLst/>
                  </a:rPr>
                  <a:t>las cartas de diseño de las vigas del Manual LRFD.</a:t>
                </a:r>
              </a:p>
              <a:p>
                <a:pPr algn="just">
                  <a:buFont typeface="+mj-lt"/>
                  <a:buAutoNum type="arabicPeriod"/>
                  <a:defRPr/>
                </a:pPr>
                <a:r>
                  <a:rPr lang="es-ES" sz="1900" dirty="0">
                    <a:effectLst/>
                  </a:rPr>
                  <a:t>Revisar la resistencia por cortante.</a:t>
                </a:r>
              </a:p>
              <a:p>
                <a:pPr algn="just">
                  <a:buFont typeface="+mj-lt"/>
                  <a:buAutoNum type="arabicPeriod"/>
                  <a:defRPr/>
                </a:pPr>
                <a:r>
                  <a:rPr lang="es-ES" sz="1900" dirty="0">
                    <a:effectLst/>
                  </a:rPr>
                  <a:t>Revisar la deflexión. </a:t>
                </a:r>
              </a:p>
              <a:p>
                <a:pPr algn="just">
                  <a:defRPr/>
                </a:pPr>
                <a:endParaRPr lang="es-ES" sz="1800" dirty="0"/>
              </a:p>
            </p:txBody>
          </p:sp>
        </mc:Choice>
        <mc:Fallback xmlns="">
          <p:sp>
            <p:nvSpPr>
              <p:cNvPr id="11" name="2 Marcador de contenido"/>
              <p:cNvSpPr txBox="1">
                <a:spLocks noRot="1" noChangeAspect="1" noMove="1" noResize="1" noEditPoints="1" noAdjustHandles="1" noChangeArrowheads="1" noChangeShapeType="1" noTextEdit="1"/>
              </p:cNvSpPr>
              <p:nvPr/>
            </p:nvSpPr>
            <p:spPr bwMode="auto">
              <a:xfrm>
                <a:off x="474561" y="3277055"/>
                <a:ext cx="9354448" cy="2520280"/>
              </a:xfrm>
              <a:prstGeom prst="rect">
                <a:avLst/>
              </a:prstGeom>
              <a:blipFill>
                <a:blip r:embed="rId5"/>
                <a:stretch>
                  <a:fillRect t="-1211" r="-587" b="-23002"/>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931386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SECCIONES TRANSVERSALES MAS COMUNES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0" name="2 Subtítulo"/>
          <p:cNvSpPr txBox="1">
            <a:spLocks/>
          </p:cNvSpPr>
          <p:nvPr/>
        </p:nvSpPr>
        <p:spPr>
          <a:xfrm>
            <a:off x="474561" y="1817312"/>
            <a:ext cx="9354448" cy="1368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1900" dirty="0"/>
              <a:t>Los perfiles H laminados suelen ser la mejor opción en estructuras para edificios urbanos o industriales ordinarios, algunos que de igual forma se utilizan son los W, S, y M siendo estos lo mas utilizados. </a:t>
            </a: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580" t="20896" r="29721" b="19963"/>
          <a:stretch/>
        </p:blipFill>
        <p:spPr bwMode="auto">
          <a:xfrm>
            <a:off x="3024462" y="2676521"/>
            <a:ext cx="4252637" cy="3474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14295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5.10</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5" name="3 Marcador de contenido"/>
          <p:cNvSpPr>
            <a:spLocks noGrp="1"/>
          </p:cNvSpPr>
          <p:nvPr>
            <p:ph idx="1"/>
          </p:nvPr>
        </p:nvSpPr>
        <p:spPr>
          <a:xfrm>
            <a:off x="474561" y="1889448"/>
            <a:ext cx="9354448" cy="1324744"/>
          </a:xfrm>
        </p:spPr>
        <p:txBody>
          <a:bodyPr>
            <a:normAutofit/>
          </a:bodyPr>
          <a:lstStyle/>
          <a:p>
            <a:pPr algn="just"/>
            <a:r>
              <a:rPr lang="es-MX" sz="1900" dirty="0"/>
              <a:t>Seleccione un perfil estándar rolado en caliente de acero A36 para la viga mostrada. </a:t>
            </a:r>
            <a:r>
              <a:rPr lang="es-MX" sz="1900" dirty="0" smtClean="0"/>
              <a:t>Considere que la </a:t>
            </a:r>
            <a:r>
              <a:rPr lang="es-MX" sz="1900" dirty="0"/>
              <a:t>viga </a:t>
            </a:r>
            <a:r>
              <a:rPr lang="es-MX" sz="1900" dirty="0" smtClean="0"/>
              <a:t>tiene </a:t>
            </a:r>
            <a:r>
              <a:rPr lang="es-MX" sz="1900" dirty="0"/>
              <a:t>soporte lateral continuo y debe soportar una carga viva uniforme de servicio de 5 kips/ft. La deflexión máxima permisible por carga viva es L/360.</a:t>
            </a:r>
          </a:p>
        </p:txBody>
      </p:sp>
      <mc:AlternateContent xmlns:mc="http://schemas.openxmlformats.org/markup-compatibility/2006" xmlns:a14="http://schemas.microsoft.com/office/drawing/2010/main">
        <mc:Choice Requires="a14">
          <p:sp>
            <p:nvSpPr>
              <p:cNvPr id="17" name="3 Marcador de contenido"/>
              <p:cNvSpPr txBox="1">
                <a:spLocks/>
              </p:cNvSpPr>
              <p:nvPr/>
            </p:nvSpPr>
            <p:spPr bwMode="auto">
              <a:xfrm>
                <a:off x="474561" y="4741676"/>
                <a:ext cx="9354448" cy="16847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r>
                  <a:rPr lang="es-MX" sz="1900" dirty="0">
                    <a:effectLst/>
                  </a:rPr>
                  <a:t>Solución: Suponga un peso de la viga de 100 Lb/ft, entonces:</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𝑤</m:t>
                          </m:r>
                        </m:e>
                        <m:sub>
                          <m:r>
                            <a:rPr lang="es-MX" sz="1900" b="0" i="1" smtClean="0">
                              <a:effectLst/>
                              <a:latin typeface="Cambria Math"/>
                            </a:rPr>
                            <m:t>𝑢</m:t>
                          </m:r>
                        </m:sub>
                      </m:sSub>
                      <m:r>
                        <a:rPr lang="es-MX" sz="1900" b="0" i="1" smtClean="0">
                          <a:effectLst/>
                          <a:latin typeface="Cambria Math"/>
                        </a:rPr>
                        <m:t>=1.2</m:t>
                      </m:r>
                      <m:sSub>
                        <m:sSubPr>
                          <m:ctrlPr>
                            <a:rPr lang="es-MX" sz="1900" b="0" i="1" smtClean="0">
                              <a:effectLst/>
                              <a:latin typeface="Cambria Math" panose="02040503050406030204" pitchFamily="18" charset="0"/>
                            </a:rPr>
                          </m:ctrlPr>
                        </m:sSubPr>
                        <m:e>
                          <m:r>
                            <a:rPr lang="es-MX" sz="1900" b="0" i="1" smtClean="0">
                              <a:effectLst/>
                              <a:latin typeface="Cambria Math"/>
                            </a:rPr>
                            <m:t>𝑤</m:t>
                          </m:r>
                        </m:e>
                        <m:sub>
                          <m:r>
                            <a:rPr lang="es-MX" sz="1900" b="0" i="1" smtClean="0">
                              <a:effectLst/>
                              <a:latin typeface="Cambria Math"/>
                            </a:rPr>
                            <m:t>𝐷</m:t>
                          </m:r>
                        </m:sub>
                      </m:sSub>
                      <m:r>
                        <a:rPr lang="es-MX" sz="1900" b="0" i="1" smtClean="0">
                          <a:effectLst/>
                          <a:latin typeface="Cambria Math"/>
                        </a:rPr>
                        <m:t>+1.6</m:t>
                      </m:r>
                      <m:sSub>
                        <m:sSubPr>
                          <m:ctrlPr>
                            <a:rPr lang="es-MX" sz="1900" b="0" i="1" smtClean="0">
                              <a:effectLst/>
                              <a:latin typeface="Cambria Math" panose="02040503050406030204" pitchFamily="18" charset="0"/>
                            </a:rPr>
                          </m:ctrlPr>
                        </m:sSubPr>
                        <m:e>
                          <m:r>
                            <a:rPr lang="es-MX" sz="1900" b="0" i="1" smtClean="0">
                              <a:effectLst/>
                              <a:latin typeface="Cambria Math"/>
                            </a:rPr>
                            <m:t>𝑤</m:t>
                          </m:r>
                        </m:e>
                        <m:sub>
                          <m:r>
                            <a:rPr lang="es-MX" sz="1900" b="0" i="1" smtClean="0">
                              <a:effectLst/>
                              <a:latin typeface="Cambria Math"/>
                            </a:rPr>
                            <m:t>𝐿</m:t>
                          </m:r>
                        </m:sub>
                      </m:sSub>
                      <m:r>
                        <a:rPr lang="es-MX" sz="1900" b="0" i="1" smtClean="0">
                          <a:effectLst/>
                          <a:latin typeface="Cambria Math"/>
                        </a:rPr>
                        <m:t>=1.2</m:t>
                      </m:r>
                      <m:d>
                        <m:dPr>
                          <m:ctrlPr>
                            <a:rPr lang="es-MX" sz="1900" b="0" i="1" smtClean="0">
                              <a:effectLst/>
                              <a:latin typeface="Cambria Math" panose="02040503050406030204" pitchFamily="18" charset="0"/>
                            </a:rPr>
                          </m:ctrlPr>
                        </m:dPr>
                        <m:e>
                          <m:r>
                            <a:rPr lang="es-MX" sz="1900" b="0" i="1" smtClean="0">
                              <a:effectLst/>
                              <a:latin typeface="Cambria Math"/>
                            </a:rPr>
                            <m:t>0.100</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𝑘𝑖𝑝𝑠</m:t>
                          </m:r>
                          <m:r>
                            <a:rPr lang="es-MX" sz="1900" b="0" i="1" smtClean="0">
                              <a:effectLst/>
                              <a:latin typeface="Cambria Math" panose="02040503050406030204" pitchFamily="18" charset="0"/>
                            </a:rPr>
                            <m:t>/</m:t>
                          </m:r>
                          <m:r>
                            <a:rPr lang="es-MX" sz="1900" b="0" i="1" smtClean="0">
                              <a:effectLst/>
                              <a:latin typeface="Cambria Math" panose="02040503050406030204" pitchFamily="18" charset="0"/>
                            </a:rPr>
                            <m:t>𝑓𝑡</m:t>
                          </m:r>
                        </m:e>
                      </m:d>
                      <m:r>
                        <a:rPr lang="es-MX" sz="1900" b="0" i="1" smtClean="0">
                          <a:effectLst/>
                          <a:latin typeface="Cambria Math"/>
                        </a:rPr>
                        <m:t>+1.6</m:t>
                      </m:r>
                      <m:d>
                        <m:dPr>
                          <m:ctrlPr>
                            <a:rPr lang="es-MX" sz="1900" b="0" i="1" smtClean="0">
                              <a:effectLst/>
                              <a:latin typeface="Cambria Math" panose="02040503050406030204" pitchFamily="18" charset="0"/>
                            </a:rPr>
                          </m:ctrlPr>
                        </m:dPr>
                        <m:e>
                          <m:r>
                            <a:rPr lang="es-MX" sz="1900" b="0" i="1" smtClean="0">
                              <a:effectLst/>
                              <a:latin typeface="Cambria Math"/>
                            </a:rPr>
                            <m:t>5.000</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𝑘𝑖𝑝𝑠</m:t>
                          </m:r>
                          <m:r>
                            <a:rPr lang="es-MX" sz="1900" b="0" i="1" smtClean="0">
                              <a:effectLst/>
                              <a:latin typeface="Cambria Math" panose="02040503050406030204" pitchFamily="18" charset="0"/>
                            </a:rPr>
                            <m:t>/</m:t>
                          </m:r>
                          <m:r>
                            <a:rPr lang="es-MX" sz="1900" b="0" i="1" smtClean="0">
                              <a:effectLst/>
                              <a:latin typeface="Cambria Math" panose="02040503050406030204" pitchFamily="18" charset="0"/>
                            </a:rPr>
                            <m:t>𝑓𝑡</m:t>
                          </m:r>
                        </m:e>
                      </m:d>
                      <m:r>
                        <a:rPr lang="es-MX" sz="1900" b="0" i="1" smtClean="0">
                          <a:effectLst/>
                          <a:latin typeface="Cambria Math"/>
                        </a:rPr>
                        <m:t>=8.120</m:t>
                      </m:r>
                      <m:f>
                        <m:fPr>
                          <m:ctrlPr>
                            <a:rPr lang="es-MX" sz="1900" b="0" i="1" smtClean="0">
                              <a:effectLst/>
                              <a:latin typeface="Cambria Math" panose="02040503050406030204" pitchFamily="18" charset="0"/>
                            </a:rPr>
                          </m:ctrlPr>
                        </m:fPr>
                        <m:num>
                          <m:r>
                            <a:rPr lang="es-MX" sz="1900" b="0" i="1" smtClean="0">
                              <a:effectLst/>
                              <a:latin typeface="Cambria Math"/>
                            </a:rPr>
                            <m:t>𝑘𝑖𝑝𝑠</m:t>
                          </m:r>
                        </m:num>
                        <m:den>
                          <m:r>
                            <a:rPr lang="es-MX" sz="1900" b="0" i="1" smtClean="0">
                              <a:effectLst/>
                              <a:latin typeface="Cambria Math"/>
                            </a:rPr>
                            <m:t>𝑓𝑡</m:t>
                          </m:r>
                        </m:den>
                      </m:f>
                    </m:oMath>
                  </m:oMathPara>
                </a14:m>
                <a:endParaRPr lang="es-MX" sz="1900" b="0" dirty="0">
                  <a:effectLst/>
                </a:endParaRPr>
              </a:p>
              <a:p>
                <a:pPr marL="0" indent="0" algn="ctr">
                  <a:buNone/>
                </a:pPr>
                <a14:m>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𝑢</m:t>
                        </m:r>
                      </m:sub>
                    </m:sSub>
                    <m:r>
                      <a:rPr lang="es-MX" sz="1900" b="0" i="1" smtClean="0">
                        <a:effectLst/>
                        <a:latin typeface="Cambria Math"/>
                      </a:rPr>
                      <m:t>=</m:t>
                    </m:r>
                    <m:f>
                      <m:fPr>
                        <m:ctrlPr>
                          <a:rPr lang="es-MX" sz="1900" b="0" i="1" smtClean="0">
                            <a:effectLst/>
                            <a:latin typeface="Cambria Math" panose="02040503050406030204" pitchFamily="18" charset="0"/>
                          </a:rPr>
                        </m:ctrlPr>
                      </m:fPr>
                      <m:num>
                        <m:sSub>
                          <m:sSubPr>
                            <m:ctrlPr>
                              <a:rPr lang="es-MX" sz="1900" b="0" i="1" smtClean="0">
                                <a:effectLst/>
                                <a:latin typeface="Cambria Math" panose="02040503050406030204" pitchFamily="18" charset="0"/>
                              </a:rPr>
                            </m:ctrlPr>
                          </m:sSubPr>
                          <m:e>
                            <m:r>
                              <a:rPr lang="es-MX" sz="1900" b="0" i="1" smtClean="0">
                                <a:effectLst/>
                                <a:latin typeface="Cambria Math"/>
                              </a:rPr>
                              <m:t>𝑤</m:t>
                            </m:r>
                          </m:e>
                          <m:sub>
                            <m:r>
                              <a:rPr lang="es-MX" sz="1900" b="0" i="1" smtClean="0">
                                <a:effectLst/>
                                <a:latin typeface="Cambria Math"/>
                              </a:rPr>
                              <m:t>𝑢</m:t>
                            </m:r>
                          </m:sub>
                        </m:sSub>
                        <m:sSup>
                          <m:sSupPr>
                            <m:ctrlPr>
                              <a:rPr lang="es-MX" sz="1900" b="0" i="1" smtClean="0">
                                <a:effectLst/>
                                <a:latin typeface="Cambria Math" panose="02040503050406030204" pitchFamily="18" charset="0"/>
                              </a:rPr>
                            </m:ctrlPr>
                          </m:sSupPr>
                          <m:e>
                            <m:r>
                              <a:rPr lang="es-MX" sz="1900" b="0" i="1" smtClean="0">
                                <a:effectLst/>
                                <a:latin typeface="Cambria Math"/>
                              </a:rPr>
                              <m:t>𝐿</m:t>
                            </m:r>
                          </m:e>
                          <m:sup>
                            <m:r>
                              <a:rPr lang="es-MX" sz="1900" b="0" i="1" smtClean="0">
                                <a:effectLst/>
                                <a:latin typeface="Cambria Math"/>
                              </a:rPr>
                              <m:t>2</m:t>
                            </m:r>
                          </m:sup>
                        </m:sSup>
                      </m:num>
                      <m:den>
                        <m:r>
                          <a:rPr lang="es-MX" sz="1900" b="0" i="1" smtClean="0">
                            <a:effectLst/>
                            <a:latin typeface="Cambria Math"/>
                          </a:rPr>
                          <m:t>8</m:t>
                        </m:r>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i="1">
                            <a:effectLst/>
                            <a:latin typeface="Cambria Math"/>
                          </a:rPr>
                          <m:t>8.120</m:t>
                        </m:r>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r>
                                  <a:rPr lang="es-MX" sz="1900" i="1">
                                    <a:effectLst/>
                                    <a:latin typeface="Cambria Math"/>
                                  </a:rPr>
                                  <m:t>30</m:t>
                                </m:r>
                              </m:e>
                            </m:d>
                          </m:e>
                          <m:sup>
                            <m:r>
                              <a:rPr lang="es-MX" sz="1900" i="1">
                                <a:effectLst/>
                                <a:latin typeface="Cambria Math"/>
                              </a:rPr>
                              <m:t>2</m:t>
                            </m:r>
                          </m:sup>
                        </m:sSup>
                      </m:num>
                      <m:den>
                        <m:r>
                          <a:rPr lang="es-MX" sz="1900" b="0" i="1" smtClean="0">
                            <a:effectLst/>
                            <a:latin typeface="Cambria Math"/>
                          </a:rPr>
                          <m:t>8</m:t>
                        </m:r>
                      </m:den>
                    </m:f>
                    <m:r>
                      <a:rPr lang="es-MX" sz="1900" b="0" i="1" smtClean="0">
                        <a:effectLst/>
                        <a:latin typeface="Cambria Math"/>
                      </a:rPr>
                      <m:t>=913.50 </m:t>
                    </m:r>
                    <m:r>
                      <a:rPr lang="es-MX" sz="1900" b="0" i="1" smtClean="0">
                        <a:effectLst/>
                        <a:latin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r>
                      <a:rPr lang="es-MX" sz="1900" b="0" i="1" smtClean="0">
                        <a:effectLst/>
                        <a:latin typeface="Cambria Math"/>
                        <a:ea typeface="Cambria Math"/>
                      </a:rPr>
                      <m:t>=</m:t>
                    </m:r>
                  </m:oMath>
                </a14:m>
                <a:r>
                  <a:rPr lang="es-ES" sz="1900" dirty="0">
                    <a:effectLst/>
                  </a:rPr>
                  <a:t> </a:t>
                </a:r>
                <a14:m>
                  <m:oMath xmlns:m="http://schemas.openxmlformats.org/officeDocument/2006/math">
                    <m:sSub>
                      <m:sSubPr>
                        <m:ctrlPr>
                          <a:rPr lang="es-ES" sz="1900" i="1">
                            <a:effectLst/>
                            <a:latin typeface="Cambria Math" panose="02040503050406030204" pitchFamily="18" charset="0"/>
                          </a:rPr>
                        </m:ctrlPr>
                      </m:sSubPr>
                      <m:e>
                        <m:r>
                          <a:rPr lang="es-ES" sz="1900" i="1">
                            <a:effectLst/>
                            <a:latin typeface="Cambria Math"/>
                            <a:ea typeface="Cambria Math"/>
                          </a:rPr>
                          <m:t>𝜙</m:t>
                        </m:r>
                      </m:e>
                      <m:sub>
                        <m:r>
                          <a:rPr lang="es-MX" sz="1900" i="1">
                            <a:effectLst/>
                            <a:latin typeface="Cambria Math"/>
                          </a:rPr>
                          <m:t>𝑏</m:t>
                        </m:r>
                      </m:sub>
                    </m:sSub>
                    <m:sSub>
                      <m:sSubPr>
                        <m:ctrlPr>
                          <a:rPr lang="es-ES"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b="0" i="1" smtClean="0">
                        <a:effectLst/>
                        <a:latin typeface="Cambria Math"/>
                      </a:rPr>
                      <m:t> </m:t>
                    </m:r>
                    <m:r>
                      <a:rPr lang="es-MX" sz="1900" b="0" i="1" smtClean="0">
                        <a:effectLst/>
                        <a:latin typeface="Cambria Math"/>
                      </a:rPr>
                      <m:t>𝑟𝑒𝑞𝑢𝑒𝑟𝑖𝑑𝑜</m:t>
                    </m:r>
                  </m:oMath>
                </a14:m>
                <a:endParaRPr lang="es-MX" sz="1900" dirty="0">
                  <a:effectLst/>
                </a:endParaRPr>
              </a:p>
            </p:txBody>
          </p:sp>
        </mc:Choice>
        <mc:Fallback xmlns="">
          <p:sp>
            <p:nvSpPr>
              <p:cNvPr id="17" name="3 Marcador de contenido"/>
              <p:cNvSpPr txBox="1">
                <a:spLocks noRot="1" noChangeAspect="1" noMove="1" noResize="1" noEditPoints="1" noAdjustHandles="1" noChangeArrowheads="1" noChangeShapeType="1" noTextEdit="1"/>
              </p:cNvSpPr>
              <p:nvPr/>
            </p:nvSpPr>
            <p:spPr bwMode="auto">
              <a:xfrm>
                <a:off x="474561" y="4741676"/>
                <a:ext cx="9354448" cy="1684784"/>
              </a:xfrm>
              <a:prstGeom prst="rect">
                <a:avLst/>
              </a:prstGeom>
              <a:blipFill rotWithShape="0">
                <a:blip r:embed="rId8"/>
                <a:stretch>
                  <a:fillRect t="-1812"/>
                </a:stretch>
              </a:blipFill>
              <a:ln w="9525">
                <a:noFill/>
                <a:miter lim="800000"/>
                <a:headEnd/>
                <a:tailEnd/>
              </a:ln>
              <a:effectLst/>
            </p:spPr>
            <p:txBody>
              <a:bodyPr/>
              <a:lstStyle/>
              <a:p>
                <a:r>
                  <a:rPr lang="es-MX">
                    <a:noFill/>
                  </a:rPr>
                  <a:t> </a:t>
                </a:r>
              </a:p>
            </p:txBody>
          </p:sp>
        </mc:Fallback>
      </mc:AlternateContent>
      <p:pic>
        <p:nvPicPr>
          <p:cNvPr id="1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329" t="22388" r="14617" b="26250"/>
          <a:stretch/>
        </p:blipFill>
        <p:spPr bwMode="auto">
          <a:xfrm>
            <a:off x="2733870" y="2812506"/>
            <a:ext cx="4835829" cy="1885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35908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5.10</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9" name="2 Marcador de contenido"/>
              <p:cNvSpPr>
                <a:spLocks noGrp="1"/>
              </p:cNvSpPr>
              <p:nvPr>
                <p:ph idx="1"/>
              </p:nvPr>
            </p:nvSpPr>
            <p:spPr>
              <a:xfrm>
                <a:off x="474561" y="1817312"/>
                <a:ext cx="9354448" cy="5321920"/>
              </a:xfrm>
            </p:spPr>
            <p:txBody>
              <a:bodyPr>
                <a:normAutofit/>
              </a:bodyPr>
              <a:lstStyle/>
              <a:p>
                <a:pPr marL="0" indent="0">
                  <a:buNone/>
                </a:pPr>
                <a:r>
                  <a:rPr lang="es-MX" sz="1900" dirty="0"/>
                  <a:t>Suponiendo que el perfil es compacto. Un perfil compacto y soporte lateral continuo:</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𝑀</m:t>
                          </m:r>
                        </m:e>
                        <m:sub>
                          <m:r>
                            <a:rPr lang="es-MX" sz="1900" b="0" i="1" smtClean="0">
                              <a:latin typeface="Cambria Math"/>
                            </a:rPr>
                            <m:t>𝑛</m:t>
                          </m:r>
                        </m:sub>
                      </m:sSub>
                      <m:r>
                        <a:rPr lang="es-MX" sz="1900" b="0" i="1" smtClean="0">
                          <a:latin typeface="Cambria Math"/>
                        </a:rPr>
                        <m:t>=</m:t>
                      </m:r>
                      <m:sSub>
                        <m:sSubPr>
                          <m:ctrlPr>
                            <a:rPr lang="es-MX" sz="1900" b="0" i="1" smtClean="0">
                              <a:latin typeface="Cambria Math" panose="02040503050406030204" pitchFamily="18" charset="0"/>
                            </a:rPr>
                          </m:ctrlPr>
                        </m:sSubPr>
                        <m:e>
                          <m:r>
                            <a:rPr lang="es-MX" sz="1900" b="0" i="1" smtClean="0">
                              <a:latin typeface="Cambria Math"/>
                            </a:rPr>
                            <m:t>𝑀</m:t>
                          </m:r>
                        </m:e>
                        <m:sub>
                          <m:r>
                            <a:rPr lang="es-MX" sz="1900" b="0" i="1" smtClean="0">
                              <a:latin typeface="Cambria Math"/>
                            </a:rPr>
                            <m:t>𝑝</m:t>
                          </m:r>
                        </m:sub>
                      </m:sSub>
                      <m:r>
                        <a:rPr lang="es-MX" sz="1900" b="0" i="1" smtClean="0">
                          <a:latin typeface="Cambria Math"/>
                        </a:rPr>
                        <m:t>=</m:t>
                      </m:r>
                      <m:sSub>
                        <m:sSubPr>
                          <m:ctrlPr>
                            <a:rPr lang="es-MX" sz="1900" b="0" i="1" smtClean="0">
                              <a:latin typeface="Cambria Math" panose="02040503050406030204" pitchFamily="18" charset="0"/>
                            </a:rPr>
                          </m:ctrlPr>
                        </m:sSubPr>
                        <m:e>
                          <m:r>
                            <a:rPr lang="es-MX" sz="1900" b="0" i="1" smtClean="0">
                              <a:latin typeface="Cambria Math"/>
                            </a:rPr>
                            <m:t>𝑍</m:t>
                          </m:r>
                        </m:e>
                        <m:sub>
                          <m:r>
                            <a:rPr lang="es-MX" sz="1900" b="0" i="1" smtClean="0">
                              <a:latin typeface="Cambria Math"/>
                            </a:rPr>
                            <m:t>𝑥</m:t>
                          </m:r>
                        </m:sub>
                      </m:sSub>
                      <m:sSub>
                        <m:sSubPr>
                          <m:ctrlPr>
                            <a:rPr lang="es-MX" sz="1900" b="0" i="1" smtClean="0">
                              <a:latin typeface="Cambria Math" panose="02040503050406030204" pitchFamily="18" charset="0"/>
                            </a:rPr>
                          </m:ctrlPr>
                        </m:sSubPr>
                        <m:e>
                          <m:r>
                            <a:rPr lang="es-MX" sz="1900" b="0" i="1" smtClean="0">
                              <a:latin typeface="Cambria Math"/>
                            </a:rPr>
                            <m:t>𝐹</m:t>
                          </m:r>
                        </m:e>
                        <m:sub>
                          <m:r>
                            <a:rPr lang="es-MX" sz="1900" b="0" i="1" smtClean="0">
                              <a:latin typeface="Cambria Math"/>
                            </a:rPr>
                            <m:t>𝑦</m:t>
                          </m:r>
                        </m:sub>
                      </m:sSub>
                    </m:oMath>
                  </m:oMathPara>
                </a14:m>
                <a:endParaRPr lang="es-MX" sz="1900" dirty="0"/>
              </a:p>
              <a:p>
                <a:pPr marL="0" indent="0">
                  <a:buNone/>
                </a:pPr>
                <a:r>
                  <a:rPr lang="es-MX" sz="1900" dirty="0"/>
                  <a:t>De </a:t>
                </a:r>
                <a14:m>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smtClean="0">
                        <a:latin typeface="Cambria Math"/>
                        <a:ea typeface="Cambria Math"/>
                      </a:rPr>
                      <m:t>≥</m:t>
                    </m:r>
                    <m:sSub>
                      <m:sSubPr>
                        <m:ctrlPr>
                          <a:rPr lang="es-MX" sz="1900" i="1" smtClean="0">
                            <a:latin typeface="Cambria Math" panose="02040503050406030204" pitchFamily="18" charset="0"/>
                            <a:ea typeface="Cambria Math"/>
                          </a:rPr>
                        </m:ctrlPr>
                      </m:sSubPr>
                      <m:e>
                        <m:r>
                          <a:rPr lang="es-MX" sz="1900" b="0" i="1" smtClean="0">
                            <a:latin typeface="Cambria Math"/>
                            <a:ea typeface="Cambria Math"/>
                          </a:rPr>
                          <m:t>𝑀</m:t>
                        </m:r>
                      </m:e>
                      <m:sub>
                        <m:r>
                          <a:rPr lang="es-MX" sz="1900" b="0" i="1" smtClean="0">
                            <a:latin typeface="Cambria Math"/>
                            <a:ea typeface="Cambria Math"/>
                          </a:rPr>
                          <m:t>𝑢</m:t>
                        </m:r>
                      </m:sub>
                    </m:sSub>
                  </m:oMath>
                </a14:m>
                <a:r>
                  <a:rPr lang="es-MX" sz="1900" dirty="0"/>
                  <a:t>, </a:t>
                </a:r>
              </a:p>
              <a:p>
                <a:pPr marL="0" indent="0">
                  <a:buNone/>
                </a:pPr>
                <a:r>
                  <a:rPr lang="es-MX" sz="1900" dirty="0"/>
                  <a:t>	</a:t>
                </a:r>
              </a:p>
              <a:p>
                <a:pPr marL="0" indent="0">
                  <a:buNone/>
                </a:pPr>
                <a14:m>
                  <m:oMathPara xmlns:m="http://schemas.openxmlformats.org/officeDocument/2006/math">
                    <m:oMathParaPr>
                      <m:jc m:val="centerGroup"/>
                    </m:oMathParaPr>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b="0" i="1" smtClean="0">
                              <a:latin typeface="Cambria Math"/>
                            </a:rPr>
                            <m:t>𝐹</m:t>
                          </m:r>
                        </m:e>
                        <m:sub>
                          <m:r>
                            <a:rPr lang="es-MX" sz="1900" b="0" i="1" smtClean="0">
                              <a:latin typeface="Cambria Math"/>
                            </a:rPr>
                            <m:t>𝑦</m:t>
                          </m:r>
                        </m:sub>
                      </m:sSub>
                      <m:sSub>
                        <m:sSubPr>
                          <m:ctrlPr>
                            <a:rPr lang="es-MX" sz="1900" i="1" smtClean="0">
                              <a:latin typeface="Cambria Math" panose="02040503050406030204" pitchFamily="18" charset="0"/>
                            </a:rPr>
                          </m:ctrlPr>
                        </m:sSubPr>
                        <m:e>
                          <m:r>
                            <a:rPr lang="es-MX" sz="1900" b="0" i="1" smtClean="0">
                              <a:latin typeface="Cambria Math"/>
                            </a:rPr>
                            <m:t>𝑍</m:t>
                          </m:r>
                        </m:e>
                        <m:sub>
                          <m:r>
                            <a:rPr lang="es-MX" sz="1900" b="0" i="1" smtClean="0">
                              <a:latin typeface="Cambria Math"/>
                            </a:rPr>
                            <m:t>𝑥</m:t>
                          </m:r>
                        </m:sub>
                      </m:sSub>
                      <m:r>
                        <a:rPr lang="es-MX" sz="1900" i="1" smtClean="0">
                          <a:latin typeface="Cambria Math"/>
                          <a:ea typeface="Cambria Math"/>
                        </a:rPr>
                        <m:t>≥</m:t>
                      </m:r>
                      <m:sSub>
                        <m:sSubPr>
                          <m:ctrlPr>
                            <a:rPr lang="es-MX" sz="1900" i="1" smtClean="0">
                              <a:latin typeface="Cambria Math" panose="02040503050406030204" pitchFamily="18" charset="0"/>
                              <a:ea typeface="Cambria Math"/>
                            </a:rPr>
                          </m:ctrlPr>
                        </m:sSubPr>
                        <m:e>
                          <m:r>
                            <a:rPr lang="es-MX" sz="1900" b="0" i="1" smtClean="0">
                              <a:latin typeface="Cambria Math"/>
                              <a:ea typeface="Cambria Math"/>
                            </a:rPr>
                            <m:t>𝑀</m:t>
                          </m:r>
                        </m:e>
                        <m:sub>
                          <m:r>
                            <a:rPr lang="es-MX" sz="1900" b="0" i="1" smtClean="0">
                              <a:latin typeface="Cambria Math"/>
                              <a:ea typeface="Cambria Math"/>
                            </a:rPr>
                            <m:t>𝑢</m:t>
                          </m:r>
                        </m:sub>
                      </m:sSub>
                    </m:oMath>
                  </m:oMathPara>
                </a14:m>
                <a:endParaRPr lang="es-MX" sz="1900" dirty="0"/>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𝑍</m:t>
                          </m:r>
                        </m:e>
                        <m:sub>
                          <m:r>
                            <a:rPr lang="es-MX" sz="1900" i="1">
                              <a:latin typeface="Cambria Math"/>
                            </a:rPr>
                            <m:t>𝑥</m:t>
                          </m:r>
                        </m:sub>
                      </m:sSub>
                      <m:r>
                        <a:rPr lang="es-MX" sz="1900" i="1" smtClean="0">
                          <a:latin typeface="Cambria Math"/>
                          <a:ea typeface="Cambria Math"/>
                        </a:rPr>
                        <m:t>≥</m:t>
                      </m:r>
                      <m:f>
                        <m:fPr>
                          <m:ctrlPr>
                            <a:rPr lang="es-MX" sz="1900" i="1" smtClean="0">
                              <a:latin typeface="Cambria Math" panose="02040503050406030204" pitchFamily="18" charset="0"/>
                              <a:ea typeface="Cambria Math"/>
                            </a:rPr>
                          </m:ctrlPr>
                        </m:fPr>
                        <m:num>
                          <m:sSub>
                            <m:sSubPr>
                              <m:ctrlPr>
                                <a:rPr lang="es-MX" sz="1900" i="1">
                                  <a:latin typeface="Cambria Math" panose="02040503050406030204" pitchFamily="18" charset="0"/>
                                  <a:ea typeface="Cambria Math"/>
                                </a:rPr>
                              </m:ctrlPr>
                            </m:sSubPr>
                            <m:e>
                              <m:r>
                                <a:rPr lang="es-MX" sz="1900" i="1">
                                  <a:latin typeface="Cambria Math"/>
                                  <a:ea typeface="Cambria Math"/>
                                </a:rPr>
                                <m:t>𝑀</m:t>
                              </m:r>
                            </m:e>
                            <m:sub>
                              <m:r>
                                <a:rPr lang="es-MX" sz="1900" i="1">
                                  <a:latin typeface="Cambria Math"/>
                                  <a:ea typeface="Cambria Math"/>
                                </a:rPr>
                                <m:t>𝑢</m:t>
                              </m:r>
                            </m:sub>
                          </m:sSub>
                        </m:num>
                        <m:den>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i="1">
                                  <a:latin typeface="Cambria Math"/>
                                </a:rPr>
                                <m:t>𝐹</m:t>
                              </m:r>
                            </m:e>
                            <m:sub>
                              <m:r>
                                <a:rPr lang="es-MX" sz="1900" i="1">
                                  <a:latin typeface="Cambria Math"/>
                                </a:rPr>
                                <m:t>𝑦</m:t>
                              </m:r>
                            </m:sub>
                          </m:sSub>
                        </m:den>
                      </m:f>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913.5</m:t>
                          </m:r>
                          <m:r>
                            <a:rPr lang="es-MX" sz="1900" b="0" i="1" smtClean="0">
                              <a:latin typeface="Cambria Math" panose="02040503050406030204" pitchFamily="18" charset="0"/>
                              <a:ea typeface="Cambria Math"/>
                            </a:rPr>
                            <m:t> </m:t>
                          </m:r>
                          <m:r>
                            <a:rPr lang="es-MX" sz="1900" b="0" i="1" smtClean="0">
                              <a:latin typeface="Cambria Math" panose="02040503050406030204" pitchFamily="18" charset="0"/>
                              <a:ea typeface="Cambria Math" panose="02040503050406030204" pitchFamily="18" charset="0"/>
                            </a:rPr>
                            <m:t>𝑘𝑖𝑝𝑠</m:t>
                          </m:r>
                          <m:r>
                            <a:rPr lang="es-MX" sz="1900" b="0" i="1" smtClean="0">
                              <a:latin typeface="Cambria Math" panose="02040503050406030204" pitchFamily="18" charset="0"/>
                              <a:ea typeface="Cambria Math" panose="02040503050406030204" pitchFamily="18" charset="0"/>
                            </a:rPr>
                            <m:t>∙</m:t>
                          </m:r>
                          <m:r>
                            <a:rPr lang="es-MX" sz="1900" b="0" i="1" smtClean="0">
                              <a:latin typeface="Cambria Math" panose="02040503050406030204" pitchFamily="18" charset="0"/>
                              <a:ea typeface="Cambria Math" panose="02040503050406030204" pitchFamily="18" charset="0"/>
                            </a:rPr>
                            <m:t>𝑓𝑡</m:t>
                          </m:r>
                          <m:d>
                            <m:dPr>
                              <m:ctrlPr>
                                <a:rPr lang="es-MX" sz="1900" b="0" i="1" smtClean="0">
                                  <a:latin typeface="Cambria Math" panose="02040503050406030204" pitchFamily="18" charset="0"/>
                                  <a:ea typeface="Cambria Math"/>
                                </a:rPr>
                              </m:ctrlPr>
                            </m:dPr>
                            <m:e>
                              <m:r>
                                <a:rPr lang="es-MX" sz="1900" b="0" i="1" smtClean="0">
                                  <a:latin typeface="Cambria Math"/>
                                  <a:ea typeface="Cambria Math"/>
                                </a:rPr>
                                <m:t>12</m:t>
                              </m:r>
                              <m:f>
                                <m:fPr>
                                  <m:ctrlPr>
                                    <a:rPr lang="es-MX" sz="1900" b="0" i="1" smtClean="0">
                                      <a:latin typeface="Cambria Math" panose="02040503050406030204" pitchFamily="18" charset="0"/>
                                      <a:ea typeface="Cambria Math"/>
                                    </a:rPr>
                                  </m:ctrlPr>
                                </m:fPr>
                                <m:num>
                                  <m:r>
                                    <a:rPr lang="es-MX" sz="1900" b="0" i="1" smtClean="0">
                                      <a:latin typeface="Cambria Math" panose="02040503050406030204" pitchFamily="18" charset="0"/>
                                      <a:ea typeface="Cambria Math"/>
                                    </a:rPr>
                                    <m:t>𝑖𝑛</m:t>
                                  </m:r>
                                </m:num>
                                <m:den>
                                  <m:r>
                                    <a:rPr lang="es-MX" sz="1900" b="0" i="1" smtClean="0">
                                      <a:latin typeface="Cambria Math" panose="02040503050406030204" pitchFamily="18" charset="0"/>
                                      <a:ea typeface="Cambria Math"/>
                                    </a:rPr>
                                    <m:t>𝑓𝑡</m:t>
                                  </m:r>
                                </m:den>
                              </m:f>
                            </m:e>
                          </m:d>
                        </m:num>
                        <m:den>
                          <m:r>
                            <a:rPr lang="es-MX" sz="1900" b="0" i="1" smtClean="0">
                              <a:latin typeface="Cambria Math"/>
                              <a:ea typeface="Cambria Math"/>
                            </a:rPr>
                            <m:t>0.90</m:t>
                          </m:r>
                          <m:d>
                            <m:dPr>
                              <m:ctrlPr>
                                <a:rPr lang="es-MX" sz="1900" b="0" i="1" smtClean="0">
                                  <a:latin typeface="Cambria Math" panose="02040503050406030204" pitchFamily="18" charset="0"/>
                                  <a:ea typeface="Cambria Math"/>
                                </a:rPr>
                              </m:ctrlPr>
                            </m:dPr>
                            <m:e>
                              <m:r>
                                <a:rPr lang="es-MX" sz="1900" b="0" i="1" smtClean="0">
                                  <a:latin typeface="Cambria Math"/>
                                  <a:ea typeface="Cambria Math"/>
                                </a:rPr>
                                <m:t>36</m:t>
                              </m:r>
                              <m:r>
                                <a:rPr lang="es-MX" sz="1900" b="0" i="1" smtClean="0">
                                  <a:latin typeface="Cambria Math" panose="02040503050406030204" pitchFamily="18" charset="0"/>
                                  <a:ea typeface="Cambria Math"/>
                                </a:rPr>
                                <m:t> </m:t>
                              </m:r>
                              <m:r>
                                <a:rPr lang="es-MX" sz="1900" b="0" i="1" smtClean="0">
                                  <a:latin typeface="Cambria Math" panose="02040503050406030204" pitchFamily="18" charset="0"/>
                                  <a:ea typeface="Cambria Math"/>
                                </a:rPr>
                                <m:t>𝑘𝑠𝑖</m:t>
                              </m:r>
                            </m:e>
                          </m:d>
                        </m:den>
                      </m:f>
                      <m:r>
                        <a:rPr lang="es-MX" sz="1900" b="0" i="1" smtClean="0">
                          <a:latin typeface="Cambria Math"/>
                          <a:ea typeface="Cambria Math"/>
                        </a:rPr>
                        <m:t>=338.30 </m:t>
                      </m:r>
                      <m:r>
                        <a:rPr lang="es-MX" sz="1900" b="0" i="1" smtClean="0">
                          <a:latin typeface="Cambria Math"/>
                          <a:ea typeface="Cambria Math"/>
                        </a:rPr>
                        <m:t>𝑖</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𝑛</m:t>
                          </m:r>
                        </m:e>
                        <m:sup>
                          <m:r>
                            <a:rPr lang="es-MX" sz="1900" b="0" i="1" smtClean="0">
                              <a:latin typeface="Cambria Math"/>
                              <a:ea typeface="Cambria Math"/>
                            </a:rPr>
                            <m:t>3</m:t>
                          </m:r>
                        </m:sup>
                      </m:sSup>
                    </m:oMath>
                  </m:oMathPara>
                </a14:m>
                <a:endParaRPr lang="es-MX" sz="1900" dirty="0"/>
              </a:p>
              <a:p>
                <a:pPr marL="0" indent="0">
                  <a:buNone/>
                </a:pPr>
                <a:endParaRPr lang="es-MX" sz="1900" dirty="0"/>
              </a:p>
              <a:p>
                <a:pPr marL="0" indent="0">
                  <a:buNone/>
                </a:pPr>
                <a:r>
                  <a:rPr lang="es-MX" sz="1900" dirty="0"/>
                  <a:t>Perfil mas cercano al módulo de sección requerido:</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r>
                        <a:rPr lang="es-MX" sz="1900" b="0" i="1" smtClean="0">
                          <a:latin typeface="Cambria Math"/>
                        </a:rPr>
                        <m:t>𝑊</m:t>
                      </m:r>
                      <m:r>
                        <a:rPr lang="es-MX" sz="1900" b="0" i="1" smtClean="0">
                          <a:latin typeface="Cambria Math"/>
                        </a:rPr>
                        <m:t>27"</m:t>
                      </m:r>
                      <m:r>
                        <a:rPr lang="es-MX" sz="1900" b="0" i="1" smtClean="0">
                          <a:latin typeface="Cambria Math"/>
                        </a:rPr>
                        <m:t>𝑥</m:t>
                      </m:r>
                      <m:r>
                        <a:rPr lang="es-MX" sz="1900" b="0" i="1" smtClean="0">
                          <a:latin typeface="Cambria Math"/>
                        </a:rPr>
                        <m:t>114 </m:t>
                      </m:r>
                      <m:r>
                        <a:rPr lang="es-MX" sz="1900" b="0" i="1" smtClean="0">
                          <a:latin typeface="Cambria Math" panose="02040503050406030204" pitchFamily="18" charset="0"/>
                        </a:rPr>
                        <m:t>𝑙𝑏</m:t>
                      </m:r>
                      <m:r>
                        <a:rPr lang="es-MX" sz="1900" b="0" i="1" smtClean="0">
                          <a:latin typeface="Cambria Math" panose="02040503050406030204" pitchFamily="18" charset="0"/>
                        </a:rPr>
                        <m:t>/</m:t>
                      </m:r>
                      <m:r>
                        <a:rPr lang="es-MX" sz="1900" b="0" i="1" smtClean="0">
                          <a:latin typeface="Cambria Math" panose="02040503050406030204" pitchFamily="18" charset="0"/>
                        </a:rPr>
                        <m:t>𝑓𝑡</m:t>
                      </m:r>
                      <m:r>
                        <a:rPr lang="es-MX" sz="1900" b="0" i="1" smtClean="0">
                          <a:latin typeface="Cambria Math"/>
                        </a:rPr>
                        <m:t>, </m:t>
                      </m:r>
                      <m:r>
                        <a:rPr lang="es-MX" sz="1900" b="0" i="1" smtClean="0">
                          <a:latin typeface="Cambria Math"/>
                        </a:rPr>
                        <m:t>𝑐𝑜𝑛</m:t>
                      </m:r>
                      <m:r>
                        <a:rPr lang="es-MX" sz="1900" b="0" i="1" smtClean="0">
                          <a:latin typeface="Cambria Math"/>
                        </a:rPr>
                        <m:t> </m:t>
                      </m:r>
                      <m:sSub>
                        <m:sSubPr>
                          <m:ctrlPr>
                            <a:rPr lang="es-MX" sz="1900" b="0" i="1" smtClean="0">
                              <a:latin typeface="Cambria Math" panose="02040503050406030204" pitchFamily="18" charset="0"/>
                            </a:rPr>
                          </m:ctrlPr>
                        </m:sSubPr>
                        <m:e>
                          <m:r>
                            <a:rPr lang="es-MX" sz="1900" b="0" i="1" smtClean="0">
                              <a:latin typeface="Cambria Math"/>
                            </a:rPr>
                            <m:t>𝑍</m:t>
                          </m:r>
                        </m:e>
                        <m:sub>
                          <m:r>
                            <a:rPr lang="es-MX" sz="1900" b="0" i="1" smtClean="0">
                              <a:latin typeface="Cambria Math"/>
                            </a:rPr>
                            <m:t>𝑥</m:t>
                          </m:r>
                        </m:sub>
                      </m:sSub>
                      <m:r>
                        <a:rPr lang="es-MX" sz="1900" b="0" i="1" smtClean="0">
                          <a:latin typeface="Cambria Math"/>
                        </a:rPr>
                        <m:t>=343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3</m:t>
                          </m:r>
                        </m:sup>
                      </m:sSup>
                    </m:oMath>
                  </m:oMathPara>
                </a14:m>
                <a:endParaRPr lang="es-MX" sz="1900" dirty="0"/>
              </a:p>
              <a:p>
                <a:pPr marL="0" indent="0">
                  <a:buNone/>
                </a:pPr>
                <a14:m>
                  <m:oMathPara xmlns:m="http://schemas.openxmlformats.org/officeDocument/2006/math">
                    <m:oMathParaPr>
                      <m:jc m:val="centerGroup"/>
                    </m:oMathParaPr>
                    <m:oMath xmlns:m="http://schemas.openxmlformats.org/officeDocument/2006/math">
                      <m:r>
                        <a:rPr lang="es-MX" sz="1900" b="0" i="1" smtClean="0">
                          <a:latin typeface="Cambria Math"/>
                        </a:rPr>
                        <m:t>𝑊</m:t>
                      </m:r>
                      <m:r>
                        <a:rPr lang="es-MX" sz="1900" b="0" i="1" smtClean="0">
                          <a:latin typeface="Cambria Math"/>
                        </a:rPr>
                        <m:t>30"</m:t>
                      </m:r>
                      <m:r>
                        <a:rPr lang="es-MX" sz="1900" b="0" i="1" smtClean="0">
                          <a:latin typeface="Cambria Math"/>
                        </a:rPr>
                        <m:t>𝑥</m:t>
                      </m:r>
                      <m:r>
                        <a:rPr lang="es-MX" sz="1900" b="0" i="1" smtClean="0">
                          <a:latin typeface="Cambria Math"/>
                        </a:rPr>
                        <m:t>108 </m:t>
                      </m:r>
                      <m:r>
                        <a:rPr lang="es-MX" sz="1900" b="0" i="1" smtClean="0">
                          <a:latin typeface="Cambria Math" panose="02040503050406030204" pitchFamily="18" charset="0"/>
                        </a:rPr>
                        <m:t>𝑙𝑏</m:t>
                      </m:r>
                      <m:r>
                        <a:rPr lang="es-MX" sz="1900" b="0" i="1" smtClean="0">
                          <a:latin typeface="Cambria Math" panose="02040503050406030204" pitchFamily="18" charset="0"/>
                        </a:rPr>
                        <m:t>/</m:t>
                      </m:r>
                      <m:r>
                        <a:rPr lang="es-MX" sz="1900" b="0" i="1" smtClean="0">
                          <a:latin typeface="Cambria Math" panose="02040503050406030204" pitchFamily="18" charset="0"/>
                        </a:rPr>
                        <m:t>𝑓𝑡</m:t>
                      </m:r>
                      <m:r>
                        <a:rPr lang="es-MX" sz="1900" b="0" i="1" smtClean="0">
                          <a:latin typeface="Cambria Math"/>
                        </a:rPr>
                        <m:t>, </m:t>
                      </m:r>
                      <m:r>
                        <a:rPr lang="es-MX" sz="1900" b="0" i="1" smtClean="0">
                          <a:latin typeface="Cambria Math"/>
                        </a:rPr>
                        <m:t>𝑐𝑜𝑛</m:t>
                      </m:r>
                      <m:r>
                        <a:rPr lang="es-MX" sz="1900" b="0" i="1" smtClean="0">
                          <a:latin typeface="Cambria Math"/>
                        </a:rPr>
                        <m:t> </m:t>
                      </m:r>
                      <m:sSub>
                        <m:sSubPr>
                          <m:ctrlPr>
                            <a:rPr lang="es-MX" sz="1900" b="0" i="1" smtClean="0">
                              <a:latin typeface="Cambria Math" panose="02040503050406030204" pitchFamily="18" charset="0"/>
                            </a:rPr>
                          </m:ctrlPr>
                        </m:sSubPr>
                        <m:e>
                          <m:r>
                            <a:rPr lang="es-MX" sz="1900" b="0" i="1" smtClean="0">
                              <a:latin typeface="Cambria Math"/>
                            </a:rPr>
                            <m:t>𝑍</m:t>
                          </m:r>
                        </m:e>
                        <m:sub>
                          <m:r>
                            <a:rPr lang="es-MX" sz="1900" b="0" i="1" smtClean="0">
                              <a:latin typeface="Cambria Math"/>
                            </a:rPr>
                            <m:t>𝑥</m:t>
                          </m:r>
                        </m:sub>
                      </m:sSub>
                      <m:r>
                        <a:rPr lang="es-MX" sz="1900" b="0" i="1" smtClean="0">
                          <a:latin typeface="Cambria Math"/>
                        </a:rPr>
                        <m:t>=346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3</m:t>
                          </m:r>
                        </m:sup>
                      </m:sSup>
                    </m:oMath>
                  </m:oMathPara>
                </a14:m>
                <a:endParaRPr lang="es-MX" sz="1900" dirty="0"/>
              </a:p>
            </p:txBody>
          </p:sp>
        </mc:Choice>
        <mc:Fallback xmlns="">
          <p:sp>
            <p:nvSpPr>
              <p:cNvPr id="19" name="2 Marcador de contenido"/>
              <p:cNvSpPr>
                <a:spLocks noGrp="1" noRot="1" noChangeAspect="1" noMove="1" noResize="1" noEditPoints="1" noAdjustHandles="1" noChangeArrowheads="1" noChangeShapeType="1" noTextEdit="1"/>
              </p:cNvSpPr>
              <p:nvPr>
                <p:ph idx="1"/>
              </p:nvPr>
            </p:nvSpPr>
            <p:spPr>
              <a:xfrm>
                <a:off x="474561" y="1817312"/>
                <a:ext cx="9354448" cy="5321920"/>
              </a:xfrm>
              <a:blipFill rotWithShape="0">
                <a:blip r:embed="rId8"/>
                <a:stretch>
                  <a:fillRect l="-652" t="-1145"/>
                </a:stretch>
              </a:blipFill>
            </p:spPr>
            <p:txBody>
              <a:bodyPr/>
              <a:lstStyle/>
              <a:p>
                <a:r>
                  <a:rPr lang="es-MX">
                    <a:noFill/>
                  </a:rPr>
                  <a:t> </a:t>
                </a:r>
              </a:p>
            </p:txBody>
          </p:sp>
        </mc:Fallback>
      </mc:AlternateContent>
    </p:spTree>
    <p:extLst>
      <p:ext uri="{BB962C8B-B14F-4D97-AF65-F5344CB8AC3E}">
        <p14:creationId xmlns:p14="http://schemas.microsoft.com/office/powerpoint/2010/main" val="369770553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5.10</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9" name="2 Marcador de contenido"/>
              <p:cNvSpPr>
                <a:spLocks noGrp="1"/>
              </p:cNvSpPr>
              <p:nvPr>
                <p:ph idx="1"/>
              </p:nvPr>
            </p:nvSpPr>
            <p:spPr>
              <a:xfrm>
                <a:off x="474561" y="1817312"/>
                <a:ext cx="9354448" cy="5321920"/>
              </a:xfrm>
            </p:spPr>
            <p:txBody>
              <a:bodyPr>
                <a:normAutofit/>
              </a:bodyPr>
              <a:lstStyle/>
              <a:p>
                <a:pPr marL="0" indent="0">
                  <a:buNone/>
                </a:pPr>
                <a:r>
                  <a:rPr lang="es-MX" sz="1900" dirty="0"/>
                  <a:t>Ensaye un </a:t>
                </a:r>
                <a:r>
                  <a:rPr lang="es-MX" sz="1900" dirty="0" smtClean="0"/>
                  <a:t>W30”x108</a:t>
                </a:r>
                <a:r>
                  <a:rPr lang="es-MX" sz="1900" dirty="0"/>
                  <a:t>. es un perfil comparto por tanto </a:t>
                </a:r>
                <a14:m>
                  <m:oMath xmlns:m="http://schemas.openxmlformats.org/officeDocument/2006/math">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m:t>
                    </m:r>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𝑝</m:t>
                        </m:r>
                      </m:sub>
                    </m:sSub>
                  </m:oMath>
                </a14:m>
                <a:r>
                  <a:rPr lang="es-MX" sz="1900" dirty="0"/>
                  <a:t>.</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𝑢</m:t>
                          </m:r>
                        </m:sub>
                      </m:sSub>
                      <m:r>
                        <a:rPr lang="es-MX" sz="1900" i="1">
                          <a:latin typeface="Cambria Math"/>
                        </a:rPr>
                        <m:t>=1.2</m:t>
                      </m:r>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𝐷</m:t>
                          </m:r>
                        </m:sub>
                      </m:sSub>
                      <m:r>
                        <a:rPr lang="es-MX" sz="1900" i="1">
                          <a:latin typeface="Cambria Math"/>
                        </a:rPr>
                        <m:t>+1.6</m:t>
                      </m:r>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𝐿</m:t>
                          </m:r>
                        </m:sub>
                      </m:sSub>
                      <m:r>
                        <a:rPr lang="es-MX" sz="1900" i="1">
                          <a:latin typeface="Cambria Math"/>
                        </a:rPr>
                        <m:t>=1.2</m:t>
                      </m:r>
                      <m:d>
                        <m:dPr>
                          <m:ctrlPr>
                            <a:rPr lang="es-MX" sz="1900" i="1">
                              <a:latin typeface="Cambria Math" panose="02040503050406030204" pitchFamily="18" charset="0"/>
                            </a:rPr>
                          </m:ctrlPr>
                        </m:dPr>
                        <m:e>
                          <m:r>
                            <a:rPr lang="es-MX" sz="1900" i="1">
                              <a:latin typeface="Cambria Math"/>
                            </a:rPr>
                            <m:t>0.10</m:t>
                          </m:r>
                          <m:r>
                            <a:rPr lang="es-MX" sz="1900" b="0" i="1" smtClean="0">
                              <a:latin typeface="Cambria Math"/>
                            </a:rPr>
                            <m:t>8</m:t>
                          </m:r>
                          <m:r>
                            <a:rPr lang="es-MX" sz="1900" b="0" i="1" smtClean="0">
                              <a:latin typeface="Cambria Math" panose="02040503050406030204" pitchFamily="18" charset="0"/>
                            </a:rPr>
                            <m:t>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e>
                      </m:d>
                      <m:r>
                        <a:rPr lang="es-MX" sz="1900" i="1">
                          <a:latin typeface="Cambria Math"/>
                        </a:rPr>
                        <m:t>+1.6</m:t>
                      </m:r>
                      <m:d>
                        <m:dPr>
                          <m:ctrlPr>
                            <a:rPr lang="es-MX" sz="1900" i="1">
                              <a:latin typeface="Cambria Math" panose="02040503050406030204" pitchFamily="18" charset="0"/>
                            </a:rPr>
                          </m:ctrlPr>
                        </m:dPr>
                        <m:e>
                          <m:r>
                            <a:rPr lang="es-MX" sz="1900" i="1">
                              <a:latin typeface="Cambria Math"/>
                            </a:rPr>
                            <m:t>5.000</m:t>
                          </m:r>
                          <m:r>
                            <a:rPr lang="es-MX" sz="1900" b="0" i="1" smtClean="0">
                              <a:latin typeface="Cambria Math" panose="02040503050406030204" pitchFamily="18" charset="0"/>
                            </a:rPr>
                            <m:t>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e>
                      </m:d>
                      <m:r>
                        <a:rPr lang="es-MX" sz="1900" i="1">
                          <a:latin typeface="Cambria Math"/>
                        </a:rPr>
                        <m:t>=8.1</m:t>
                      </m:r>
                      <m:r>
                        <a:rPr lang="es-MX" sz="1900" b="0" i="1" smtClean="0">
                          <a:latin typeface="Cambria Math"/>
                        </a:rPr>
                        <m:t>3</m:t>
                      </m:r>
                      <m:r>
                        <a:rPr lang="es-MX" sz="1900" i="1">
                          <a:latin typeface="Cambria Math"/>
                        </a:rPr>
                        <m:t>0</m:t>
                      </m:r>
                      <m:f>
                        <m:fPr>
                          <m:ctrlPr>
                            <a:rPr lang="es-MX" sz="1900" i="1">
                              <a:latin typeface="Cambria Math" panose="02040503050406030204" pitchFamily="18" charset="0"/>
                            </a:rPr>
                          </m:ctrlPr>
                        </m:fPr>
                        <m:num>
                          <m:r>
                            <a:rPr lang="es-MX" sz="1900" i="1">
                              <a:latin typeface="Cambria Math"/>
                            </a:rPr>
                            <m:t>𝑘𝑖𝑝𝑠</m:t>
                          </m:r>
                        </m:num>
                        <m:den>
                          <m:r>
                            <a:rPr lang="es-MX" sz="1900" i="1">
                              <a:latin typeface="Cambria Math"/>
                            </a:rPr>
                            <m:t>𝑓𝑡</m:t>
                          </m:r>
                        </m:den>
                      </m:f>
                    </m:oMath>
                  </m:oMathPara>
                </a14:m>
                <a:endParaRPr lang="es-MX" sz="1900" i="1" dirty="0">
                  <a:latin typeface="Cambria Math"/>
                </a:endParaRPr>
              </a:p>
              <a:p>
                <a:pPr marL="0" indent="0">
                  <a:buNone/>
                </a:pPr>
                <a:endParaRPr lang="es-MX" sz="1900" i="1" dirty="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𝑢</m:t>
                          </m:r>
                        </m:sub>
                      </m:sSub>
                      <m:r>
                        <a:rPr lang="es-MX" sz="1900" i="1">
                          <a:latin typeface="Cambria Math"/>
                        </a:rPr>
                        <m:t>=</m:t>
                      </m:r>
                      <m:f>
                        <m:fPr>
                          <m:ctrlPr>
                            <a:rPr lang="es-MX" sz="1900" i="1">
                              <a:latin typeface="Cambria Math" panose="02040503050406030204" pitchFamily="18" charset="0"/>
                            </a:rPr>
                          </m:ctrlPr>
                        </m:fPr>
                        <m:num>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𝑢</m:t>
                              </m:r>
                            </m:sub>
                          </m:sSub>
                          <m:sSup>
                            <m:sSupPr>
                              <m:ctrlPr>
                                <a:rPr lang="es-MX" sz="1900" i="1">
                                  <a:latin typeface="Cambria Math" panose="02040503050406030204" pitchFamily="18" charset="0"/>
                                </a:rPr>
                              </m:ctrlPr>
                            </m:sSupPr>
                            <m:e>
                              <m:r>
                                <a:rPr lang="es-MX" sz="1900" i="1">
                                  <a:latin typeface="Cambria Math"/>
                                </a:rPr>
                                <m:t>𝐿</m:t>
                              </m:r>
                            </m:e>
                            <m:sup>
                              <m:r>
                                <a:rPr lang="es-MX" sz="1900" i="1">
                                  <a:latin typeface="Cambria Math"/>
                                </a:rPr>
                                <m:t>2</m:t>
                              </m:r>
                            </m:sup>
                          </m:sSup>
                        </m:num>
                        <m:den>
                          <m:r>
                            <a:rPr lang="es-MX" sz="1900" i="1">
                              <a:latin typeface="Cambria Math"/>
                            </a:rPr>
                            <m:t>8</m:t>
                          </m:r>
                        </m:den>
                      </m:f>
                      <m:r>
                        <a:rPr lang="es-MX" sz="1900" i="1">
                          <a:latin typeface="Cambria Math"/>
                        </a:rPr>
                        <m:t>=</m:t>
                      </m:r>
                      <m:f>
                        <m:fPr>
                          <m:ctrlPr>
                            <a:rPr lang="es-MX" sz="1900" i="1">
                              <a:latin typeface="Cambria Math" panose="02040503050406030204" pitchFamily="18" charset="0"/>
                            </a:rPr>
                          </m:ctrlPr>
                        </m:fPr>
                        <m:num>
                          <m:r>
                            <a:rPr lang="es-MX" sz="1900" i="1">
                              <a:latin typeface="Cambria Math"/>
                            </a:rPr>
                            <m:t>8.1</m:t>
                          </m:r>
                          <m:r>
                            <a:rPr lang="es-MX" sz="1900" b="0" i="1" smtClean="0">
                              <a:latin typeface="Cambria Math"/>
                            </a:rPr>
                            <m:t>3</m:t>
                          </m:r>
                          <m:r>
                            <a:rPr lang="es-MX" sz="1900" i="1">
                              <a:latin typeface="Cambria Math"/>
                            </a:rPr>
                            <m:t>0</m:t>
                          </m:r>
                          <m:r>
                            <a:rPr lang="es-MX" sz="1900" b="0" i="1" smtClean="0">
                              <a:latin typeface="Cambria Math" panose="02040503050406030204" pitchFamily="18" charset="0"/>
                            </a:rPr>
                            <m:t>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sSup>
                            <m:sSupPr>
                              <m:ctrlPr>
                                <a:rPr lang="es-MX" sz="1900" i="1">
                                  <a:latin typeface="Cambria Math" panose="02040503050406030204" pitchFamily="18" charset="0"/>
                                </a:rPr>
                              </m:ctrlPr>
                            </m:sSupPr>
                            <m:e>
                              <m:d>
                                <m:dPr>
                                  <m:ctrlPr>
                                    <a:rPr lang="es-MX" sz="1900" i="1">
                                      <a:latin typeface="Cambria Math" panose="02040503050406030204" pitchFamily="18" charset="0"/>
                                    </a:rPr>
                                  </m:ctrlPr>
                                </m:dPr>
                                <m:e>
                                  <m:r>
                                    <a:rPr lang="es-MX" sz="1900" i="1">
                                      <a:latin typeface="Cambria Math"/>
                                    </a:rPr>
                                    <m:t>30</m:t>
                                  </m:r>
                                  <m:r>
                                    <a:rPr lang="es-MX" sz="1900" b="0" i="1" smtClean="0">
                                      <a:latin typeface="Cambria Math" panose="02040503050406030204" pitchFamily="18" charset="0"/>
                                    </a:rPr>
                                    <m:t> </m:t>
                                  </m:r>
                                  <m:r>
                                    <a:rPr lang="es-MX" sz="1900" b="0" i="1" smtClean="0">
                                      <a:latin typeface="Cambria Math" panose="02040503050406030204" pitchFamily="18" charset="0"/>
                                    </a:rPr>
                                    <m:t>𝑓𝑡</m:t>
                                  </m:r>
                                </m:e>
                              </m:d>
                            </m:e>
                            <m:sup>
                              <m:r>
                                <a:rPr lang="es-MX" sz="1900" i="1">
                                  <a:latin typeface="Cambria Math"/>
                                </a:rPr>
                                <m:t>2</m:t>
                              </m:r>
                            </m:sup>
                          </m:sSup>
                        </m:num>
                        <m:den>
                          <m:r>
                            <a:rPr lang="es-MX" sz="1900" i="1">
                              <a:latin typeface="Cambria Math"/>
                            </a:rPr>
                            <m:t>8</m:t>
                          </m:r>
                        </m:den>
                      </m:f>
                      <m:r>
                        <a:rPr lang="es-MX" sz="1900" i="1">
                          <a:latin typeface="Cambria Math"/>
                        </a:rPr>
                        <m:t>=91</m:t>
                      </m:r>
                      <m:r>
                        <a:rPr lang="es-MX" sz="1900" b="0" i="1" smtClean="0">
                          <a:latin typeface="Cambria Math"/>
                        </a:rPr>
                        <m:t>4</m:t>
                      </m:r>
                      <m:r>
                        <a:rPr lang="es-MX" sz="1900" i="1">
                          <a:latin typeface="Cambria Math"/>
                        </a:rPr>
                        <m:t>.</m:t>
                      </m:r>
                      <m:r>
                        <a:rPr lang="es-MX" sz="1900" b="0" i="1" smtClean="0">
                          <a:latin typeface="Cambria Math"/>
                        </a:rPr>
                        <m:t>6</m:t>
                      </m:r>
                      <m:r>
                        <a:rPr lang="es-MX" sz="1900" i="1">
                          <a:latin typeface="Cambria Math"/>
                        </a:rPr>
                        <m:t>0 </m:t>
                      </m:r>
                      <m:r>
                        <a:rPr lang="es-MX" sz="1900" i="1">
                          <a:latin typeface="Cambria Math"/>
                        </a:rPr>
                        <m:t>𝑓𝑡</m:t>
                      </m:r>
                      <m:r>
                        <a:rPr lang="es-MX" sz="1900" i="1">
                          <a:latin typeface="Cambria Math"/>
                          <a:ea typeface="Cambria Math"/>
                        </a:rPr>
                        <m:t>∙</m:t>
                      </m:r>
                      <m:r>
                        <a:rPr lang="es-MX" sz="1900" b="0" i="1" smtClean="0">
                          <a:latin typeface="Cambria Math"/>
                          <a:ea typeface="Cambria Math"/>
                        </a:rPr>
                        <m:t>𝑘𝑖𝑝𝑠</m:t>
                      </m:r>
                    </m:oMath>
                  </m:oMathPara>
                </a14:m>
                <a:endParaRPr lang="es-MX" sz="1900" dirty="0"/>
              </a:p>
              <a:p>
                <a:pPr marL="0" indent="0">
                  <a:buNone/>
                </a:pPr>
                <a:endParaRPr lang="es-MX" sz="1900" dirty="0"/>
              </a:p>
              <a:p>
                <a:pPr marL="0" indent="0">
                  <a:buNone/>
                </a:pPr>
                <a:r>
                  <a:rPr lang="es-MX" sz="1900" dirty="0"/>
                  <a:t>De la Tabla del Selección para el Diseño por Factor de Carga.</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i="1">
                              <a:latin typeface="Cambria Math"/>
                            </a:rPr>
                            <m:t>𝑀</m:t>
                          </m:r>
                        </m:e>
                        <m:sub>
                          <m:r>
                            <a:rPr lang="es-MX" sz="1900" b="0" i="1" smtClean="0">
                              <a:latin typeface="Cambria Math"/>
                            </a:rPr>
                            <m:t>𝑝</m:t>
                          </m:r>
                        </m:sub>
                      </m:sSub>
                      <m:sSub>
                        <m:sSubPr>
                          <m:ctrlPr>
                            <a:rPr lang="es-ES" sz="1900" i="1">
                              <a:latin typeface="Cambria Math" panose="02040503050406030204" pitchFamily="18" charset="0"/>
                            </a:rPr>
                          </m:ctrlPr>
                        </m:sSubPr>
                        <m:e>
                          <m:r>
                            <a:rPr lang="es-MX" sz="1900" b="0" i="1" smtClean="0">
                              <a:latin typeface="Cambria Math"/>
                            </a:rPr>
                            <m:t>=</m:t>
                          </m:r>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b="0" i="1" smtClean="0">
                          <a:latin typeface="Cambria Math"/>
                        </a:rPr>
                        <m:t>=934 </m:t>
                      </m:r>
                      <m:r>
                        <a:rPr lang="es-MX" sz="1900" b="0" i="1" smtClean="0">
                          <a:latin typeface="Cambria Math"/>
                        </a:rPr>
                        <m:t>𝑓𝑡</m:t>
                      </m:r>
                      <m:r>
                        <a:rPr lang="es-MX" sz="1900" b="0" i="1" smtClean="0">
                          <a:latin typeface="Cambria Math"/>
                          <a:ea typeface="Cambria Math"/>
                        </a:rPr>
                        <m:t>∙</m:t>
                      </m:r>
                      <m:r>
                        <a:rPr lang="es-MX" sz="1900" b="0" i="1" smtClean="0">
                          <a:latin typeface="Cambria Math"/>
                          <a:ea typeface="Cambria Math"/>
                        </a:rPr>
                        <m:t>𝑘𝑖𝑝𝑠</m:t>
                      </m:r>
                      <m:r>
                        <a:rPr lang="es-MX" sz="1900" b="0" i="1" smtClean="0">
                          <a:latin typeface="Cambria Math"/>
                          <a:ea typeface="Cambria Math"/>
                        </a:rPr>
                        <m:t>&gt;914.6</m:t>
                      </m:r>
                      <m:r>
                        <a:rPr lang="es-MX" sz="1900" b="0" i="1" smtClean="0">
                          <a:latin typeface="Cambria Math"/>
                          <a:ea typeface="Cambria Math"/>
                        </a:rPr>
                        <m:t>𝑓𝑡</m:t>
                      </m:r>
                      <m:r>
                        <a:rPr lang="es-MX" sz="1900" b="0" i="1" smtClean="0">
                          <a:latin typeface="Cambria Math"/>
                          <a:ea typeface="Cambria Math"/>
                        </a:rPr>
                        <m:t>∙</m:t>
                      </m:r>
                      <m:r>
                        <a:rPr lang="es-MX" sz="1900" b="0" i="1" smtClean="0">
                          <a:latin typeface="Cambria Math"/>
                          <a:ea typeface="Cambria Math"/>
                        </a:rPr>
                        <m:t>𝑘𝑖𝑝𝑠</m:t>
                      </m:r>
                      <m:r>
                        <a:rPr lang="es-MX" sz="1900" b="0" i="1" smtClean="0">
                          <a:latin typeface="Cambria Math"/>
                          <a:ea typeface="Cambria Math"/>
                        </a:rPr>
                        <m:t>        </m:t>
                      </m:r>
                      <m:r>
                        <a:rPr lang="es-MX" sz="1900" b="1" i="1" smtClean="0">
                          <a:latin typeface="Cambria Math"/>
                          <a:ea typeface="Cambria Math"/>
                        </a:rPr>
                        <m:t>(</m:t>
                      </m:r>
                      <m:r>
                        <a:rPr lang="es-MX" sz="1900" b="1" i="1" smtClean="0">
                          <a:latin typeface="Cambria Math"/>
                          <a:ea typeface="Cambria Math"/>
                        </a:rPr>
                        <m:t>𝒔𝒂𝒕𝒊𝒔𝒇𝒂𝒄𝒕𝒐𝒓𝒊𝒐</m:t>
                      </m:r>
                      <m:r>
                        <a:rPr lang="es-MX" sz="1900" b="1" i="1" smtClean="0">
                          <a:latin typeface="Cambria Math"/>
                          <a:ea typeface="Cambria Math"/>
                        </a:rPr>
                        <m:t>)</m:t>
                      </m:r>
                    </m:oMath>
                  </m:oMathPara>
                </a14:m>
                <a:endParaRPr lang="es-MX" sz="1900" b="1" dirty="0"/>
              </a:p>
            </p:txBody>
          </p:sp>
        </mc:Choice>
        <mc:Fallback xmlns="">
          <p:sp>
            <p:nvSpPr>
              <p:cNvPr id="19" name="2 Marcador de contenido"/>
              <p:cNvSpPr>
                <a:spLocks noGrp="1" noRot="1" noChangeAspect="1" noMove="1" noResize="1" noEditPoints="1" noAdjustHandles="1" noChangeArrowheads="1" noChangeShapeType="1" noTextEdit="1"/>
              </p:cNvSpPr>
              <p:nvPr>
                <p:ph idx="1"/>
              </p:nvPr>
            </p:nvSpPr>
            <p:spPr>
              <a:xfrm>
                <a:off x="474561" y="1817312"/>
                <a:ext cx="9354448" cy="5321920"/>
              </a:xfrm>
              <a:blipFill>
                <a:blip r:embed="rId5"/>
                <a:stretch>
                  <a:fillRect l="-652" t="-916"/>
                </a:stretch>
              </a:blipFill>
            </p:spPr>
            <p:txBody>
              <a:bodyPr/>
              <a:lstStyle/>
              <a:p>
                <a:r>
                  <a:rPr lang="en-US">
                    <a:noFill/>
                  </a:rPr>
                  <a:t> </a:t>
                </a:r>
              </a:p>
            </p:txBody>
          </p:sp>
        </mc:Fallback>
      </mc:AlternateContent>
    </p:spTree>
    <p:extLst>
      <p:ext uri="{BB962C8B-B14F-4D97-AF65-F5344CB8AC3E}">
        <p14:creationId xmlns:p14="http://schemas.microsoft.com/office/powerpoint/2010/main" val="141964155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5.10</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49387"/>
                <a:ext cx="9354448" cy="4752528"/>
              </a:xfrm>
            </p:spPr>
            <p:txBody>
              <a:bodyPr>
                <a:noAutofit/>
              </a:bodyPr>
              <a:lstStyle/>
              <a:p>
                <a:pPr marL="0" indent="0">
                  <a:buNone/>
                </a:pPr>
                <a:r>
                  <a:rPr lang="es-MX" sz="1900" dirty="0"/>
                  <a:t>A continuación, revisar la fuerza cortante:</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𝑉</m:t>
                          </m:r>
                        </m:e>
                        <m:sub>
                          <m:r>
                            <a:rPr lang="es-MX" sz="1900" b="0" i="1" smtClean="0">
                              <a:latin typeface="Cambria Math"/>
                            </a:rPr>
                            <m:t>𝑢</m:t>
                          </m:r>
                        </m:sub>
                      </m:sSub>
                      <m:r>
                        <a:rPr lang="es-MX" sz="1900" b="0" i="1" smtClean="0">
                          <a:latin typeface="Cambria Math"/>
                        </a:rPr>
                        <m:t>=</m:t>
                      </m:r>
                      <m:f>
                        <m:fPr>
                          <m:ctrlPr>
                            <a:rPr lang="es-MX" sz="1900" b="0" i="1" smtClean="0">
                              <a:latin typeface="Cambria Math" panose="02040503050406030204" pitchFamily="18" charset="0"/>
                            </a:rPr>
                          </m:ctrlPr>
                        </m:fPr>
                        <m:num>
                          <m:sSub>
                            <m:sSubPr>
                              <m:ctrlPr>
                                <a:rPr lang="es-MX" sz="1900" b="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𝑢</m:t>
                              </m:r>
                            </m:sub>
                          </m:sSub>
                          <m:r>
                            <a:rPr lang="es-MX" sz="1900" b="0" i="1" smtClean="0">
                              <a:latin typeface="Cambria Math"/>
                            </a:rPr>
                            <m:t>𝐿</m:t>
                          </m:r>
                        </m:num>
                        <m:den>
                          <m:r>
                            <a:rPr lang="es-MX" sz="1900" b="0" i="1" smtClean="0">
                              <a:latin typeface="Cambria Math"/>
                            </a:rPr>
                            <m:t>2</m:t>
                          </m:r>
                        </m:den>
                      </m:f>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8.13</m:t>
                          </m:r>
                          <m:r>
                            <a:rPr lang="es-MX" sz="1900" b="0" i="1" smtClean="0">
                              <a:latin typeface="Cambria Math" panose="02040503050406030204" pitchFamily="18" charset="0"/>
                            </a:rPr>
                            <m:t> </m:t>
                          </m:r>
                          <m:r>
                            <a:rPr lang="es-MX" sz="1900" b="0" i="1" smtClean="0">
                              <a:latin typeface="Cambria Math" panose="02040503050406030204" pitchFamily="18" charset="0"/>
                            </a:rPr>
                            <m:t>𝑙𝑏</m:t>
                          </m:r>
                          <m:r>
                            <a:rPr lang="es-MX" sz="1900" b="0" i="1" smtClean="0">
                              <a:latin typeface="Cambria Math" panose="02040503050406030204" pitchFamily="18" charset="0"/>
                            </a:rPr>
                            <m:t>/</m:t>
                          </m:r>
                          <m:r>
                            <a:rPr lang="es-MX" sz="1900" b="0" i="1" smtClean="0">
                              <a:latin typeface="Cambria Math" panose="02040503050406030204" pitchFamily="18" charset="0"/>
                            </a:rPr>
                            <m:t>𝑓𝑡</m:t>
                          </m:r>
                          <m:r>
                            <a:rPr lang="es-MX" sz="1900" b="0" i="1" smtClean="0">
                              <a:latin typeface="Cambria Math"/>
                            </a:rPr>
                            <m:t>(30</m:t>
                          </m:r>
                          <m:r>
                            <a:rPr lang="es-MX" sz="1900" b="0" i="1" smtClean="0">
                              <a:latin typeface="Cambria Math" panose="02040503050406030204" pitchFamily="18" charset="0"/>
                            </a:rPr>
                            <m:t> </m:t>
                          </m:r>
                          <m:r>
                            <a:rPr lang="es-MX" sz="1900" b="0" i="1" smtClean="0">
                              <a:latin typeface="Cambria Math" panose="02040503050406030204" pitchFamily="18" charset="0"/>
                            </a:rPr>
                            <m:t>𝑓𝑡</m:t>
                          </m:r>
                          <m:r>
                            <a:rPr lang="es-MX" sz="1900" b="0" i="1" smtClean="0">
                              <a:latin typeface="Cambria Math"/>
                            </a:rPr>
                            <m:t>)</m:t>
                          </m:r>
                        </m:num>
                        <m:den>
                          <m:r>
                            <a:rPr lang="es-MX" sz="1900" b="0" i="1" smtClean="0">
                              <a:latin typeface="Cambria Math"/>
                            </a:rPr>
                            <m:t>2</m:t>
                          </m:r>
                        </m:den>
                      </m:f>
                    </m:oMath>
                  </m:oMathPara>
                </a14:m>
                <a:endParaRPr lang="es-MX" sz="1900" dirty="0"/>
              </a:p>
              <a:p>
                <a:pPr marL="0" indent="0">
                  <a:buNone/>
                </a:pPr>
                <a:endParaRPr lang="es-MX" sz="1900" dirty="0"/>
              </a:p>
              <a:p>
                <a:pPr marL="0" indent="0">
                  <a:buNone/>
                </a:pPr>
                <a:r>
                  <a:rPr lang="es-MX" sz="1900" dirty="0"/>
                  <a:t>De las tablas de cargas uniformes factorizadas.</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b="0" i="1" smtClean="0">
                              <a:latin typeface="Cambria Math"/>
                              <a:ea typeface="Cambria Math"/>
                            </a:rPr>
                            <m:t>𝑣</m:t>
                          </m:r>
                        </m:sub>
                      </m:sSub>
                      <m:sSub>
                        <m:sSubPr>
                          <m:ctrlPr>
                            <a:rPr lang="es-ES" sz="1900" i="1">
                              <a:latin typeface="Cambria Math" panose="02040503050406030204" pitchFamily="18" charset="0"/>
                            </a:rPr>
                          </m:ctrlPr>
                        </m:sSubPr>
                        <m:e>
                          <m:r>
                            <a:rPr lang="es-MX" sz="1900" b="0" i="1" smtClean="0">
                              <a:latin typeface="Cambria Math"/>
                            </a:rPr>
                            <m:t>𝑉</m:t>
                          </m:r>
                        </m:e>
                        <m:sub>
                          <m:r>
                            <a:rPr lang="es-MX" sz="1900" i="1">
                              <a:latin typeface="Cambria Math"/>
                            </a:rPr>
                            <m:t>𝑛</m:t>
                          </m:r>
                        </m:sub>
                      </m:sSub>
                      <m:r>
                        <a:rPr lang="es-MX" sz="1900" b="0" i="1" smtClean="0">
                          <a:latin typeface="Cambria Math"/>
                        </a:rPr>
                        <m:t>=316 </m:t>
                      </m:r>
                      <m:r>
                        <a:rPr lang="es-MX" sz="1900" b="0" i="1" smtClean="0">
                          <a:latin typeface="Cambria Math"/>
                        </a:rPr>
                        <m:t>𝑘𝑖𝑝𝑠</m:t>
                      </m:r>
                      <m:r>
                        <a:rPr lang="es-MX" sz="1900" b="0" i="1" smtClean="0">
                          <a:latin typeface="Cambria Math"/>
                        </a:rPr>
                        <m:t>&gt;121.95 </m:t>
                      </m:r>
                      <m:r>
                        <a:rPr lang="es-MX" sz="1900" b="0" i="1" smtClean="0">
                          <a:latin typeface="Cambria Math"/>
                        </a:rPr>
                        <m:t>𝑘𝑖𝑝𝑠</m:t>
                      </m:r>
                      <m:r>
                        <a:rPr lang="es-MX" sz="1900" b="0" i="1" smtClean="0">
                          <a:latin typeface="Cambria Math"/>
                        </a:rPr>
                        <m:t>            </m:t>
                      </m:r>
                      <m:r>
                        <a:rPr lang="es-MX" sz="1900" b="1" i="1" smtClean="0">
                          <a:latin typeface="Cambria Math"/>
                        </a:rPr>
                        <m:t>(</m:t>
                      </m:r>
                      <m:r>
                        <a:rPr lang="es-MX" sz="1900" b="1" i="1" smtClean="0">
                          <a:latin typeface="Cambria Math"/>
                        </a:rPr>
                        <m:t>𝒔𝒂𝒕𝒊𝒔𝒇𝒂𝒄𝒕𝒐𝒓𝒊𝒐</m:t>
                      </m:r>
                      <m:r>
                        <a:rPr lang="es-MX" sz="1900" b="1" i="1" smtClean="0">
                          <a:latin typeface="Cambria Math"/>
                        </a:rPr>
                        <m:t>)</m:t>
                      </m:r>
                    </m:oMath>
                  </m:oMathPara>
                </a14:m>
                <a:endParaRPr lang="es-MX" sz="1900" b="1" dirty="0"/>
              </a:p>
              <a:p>
                <a:pPr marL="0" indent="0">
                  <a:buNone/>
                </a:pPr>
                <a:endParaRPr lang="es-MX" sz="19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49387"/>
                <a:ext cx="9354448" cy="4752528"/>
              </a:xfrm>
              <a:blipFill>
                <a:blip r:embed="rId5"/>
                <a:stretch>
                  <a:fillRect l="-652" t="-1282"/>
                </a:stretch>
              </a:blipFill>
            </p:spPr>
            <p:txBody>
              <a:bodyPr/>
              <a:lstStyle/>
              <a:p>
                <a:r>
                  <a:rPr lang="es-MX">
                    <a:noFill/>
                  </a:rPr>
                  <a:t> </a:t>
                </a:r>
              </a:p>
            </p:txBody>
          </p:sp>
        </mc:Fallback>
      </mc:AlternateContent>
    </p:spTree>
    <p:extLst>
      <p:ext uri="{BB962C8B-B14F-4D97-AF65-F5344CB8AC3E}">
        <p14:creationId xmlns:p14="http://schemas.microsoft.com/office/powerpoint/2010/main" val="203107037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5.10</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mc:Choice xmlns:a14="http://schemas.microsoft.com/office/drawing/2010/main" Requires="a14">
          <p:sp>
            <p:nvSpPr>
              <p:cNvPr id="10" name="2 Marcador de contenido"/>
              <p:cNvSpPr>
                <a:spLocks noGrp="1"/>
              </p:cNvSpPr>
              <p:nvPr>
                <p:ph idx="1"/>
              </p:nvPr>
            </p:nvSpPr>
            <p:spPr>
              <a:xfrm>
                <a:off x="474561" y="1849387"/>
                <a:ext cx="9354448" cy="4752528"/>
              </a:xfrm>
            </p:spPr>
            <p:txBody>
              <a:bodyPr>
                <a:noAutofit/>
              </a:bodyPr>
              <a:lstStyle/>
              <a:p>
                <a:pPr marL="0" indent="0">
                  <a:buNone/>
                </a:pPr>
                <a:r>
                  <a:rPr lang="es-MX" sz="1900" dirty="0"/>
                  <a:t>Finalmente, </a:t>
                </a:r>
                <a:r>
                  <a:rPr lang="es-MX" sz="1900" dirty="0" smtClean="0"/>
                  <a:t>se debe revisar </a:t>
                </a:r>
                <a:r>
                  <a:rPr lang="es-MX" sz="1900" dirty="0"/>
                  <a:t>por deflexión. La deflexión máxima permisible por </a:t>
                </a:r>
                <a:r>
                  <a:rPr lang="es-MX" sz="1900" dirty="0" smtClean="0"/>
                  <a:t>carga </a:t>
                </a:r>
                <a:r>
                  <a:rPr lang="es-MX" sz="1900" dirty="0"/>
                  <a:t>viva </a:t>
                </a:r>
                <a:r>
                  <a:rPr lang="es-MX" sz="1900" dirty="0" smtClean="0"/>
                  <a:t>es: </a:t>
                </a:r>
                <a:endParaRPr lang="es-MX" sz="1900" dirty="0"/>
              </a:p>
              <a:p>
                <a:pPr marL="0" indent="0">
                  <a:buNone/>
                </a:pPr>
                <a:endParaRPr lang="es-MX" sz="19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s-MX" sz="1900" b="0" i="1" smtClean="0">
                              <a:latin typeface="Cambria Math" panose="02040503050406030204" pitchFamily="18" charset="0"/>
                            </a:rPr>
                          </m:ctrlPr>
                        </m:fPr>
                        <m:num>
                          <m:r>
                            <a:rPr lang="es-MX" sz="1900" b="0" i="1" smtClean="0">
                              <a:latin typeface="Cambria Math"/>
                            </a:rPr>
                            <m:t>𝐿</m:t>
                          </m:r>
                        </m:num>
                        <m:den>
                          <m:r>
                            <a:rPr lang="es-MX" sz="1900" b="0" i="1" smtClean="0">
                              <a:latin typeface="Cambria Math"/>
                            </a:rPr>
                            <m:t>360</m:t>
                          </m:r>
                        </m:den>
                      </m:f>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30</m:t>
                          </m:r>
                          <m:r>
                            <a:rPr lang="es-MX" sz="1900" b="0" i="1" smtClean="0">
                              <a:latin typeface="Cambria Math" panose="02040503050406030204" pitchFamily="18" charset="0"/>
                            </a:rPr>
                            <m:t> </m:t>
                          </m:r>
                          <m:r>
                            <a:rPr lang="es-MX" sz="1900" b="0" i="1" smtClean="0">
                              <a:latin typeface="Cambria Math" panose="02040503050406030204" pitchFamily="18" charset="0"/>
                            </a:rPr>
                            <m:t>𝑓𝑡</m:t>
                          </m:r>
                          <m:d>
                            <m:dPr>
                              <m:ctrlPr>
                                <a:rPr lang="es-MX" sz="1900" b="0" i="1" smtClean="0">
                                  <a:latin typeface="Cambria Math" panose="02040503050406030204" pitchFamily="18" charset="0"/>
                                </a:rPr>
                              </m:ctrlPr>
                            </m:dPr>
                            <m:e>
                              <m:r>
                                <a:rPr lang="es-MX" sz="1900" b="0" i="1" smtClean="0">
                                  <a:latin typeface="Cambria Math"/>
                                </a:rPr>
                                <m:t>12</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𝑖𝑛</m:t>
                                  </m:r>
                                </m:num>
                                <m:den>
                                  <m:r>
                                    <a:rPr lang="es-MX" sz="1900" b="0" i="1" smtClean="0">
                                      <a:latin typeface="Cambria Math" panose="02040503050406030204" pitchFamily="18" charset="0"/>
                                    </a:rPr>
                                    <m:t>𝑓𝑡</m:t>
                                  </m:r>
                                </m:den>
                              </m:f>
                            </m:e>
                          </m:d>
                        </m:num>
                        <m:den>
                          <m:r>
                            <a:rPr lang="es-MX" sz="1900" b="0" i="1" smtClean="0">
                              <a:latin typeface="Cambria Math"/>
                            </a:rPr>
                            <m:t>360</m:t>
                          </m:r>
                        </m:den>
                      </m:f>
                      <m:r>
                        <a:rPr lang="es-MX" sz="1900" b="0" i="1" smtClean="0">
                          <a:latin typeface="Cambria Math"/>
                        </a:rPr>
                        <m:t>=1 </m:t>
                      </m:r>
                      <m:r>
                        <a:rPr lang="es-MX" sz="1900" b="0" i="1" smtClean="0">
                          <a:latin typeface="Cambria Math"/>
                        </a:rPr>
                        <m:t>𝑖𝑛</m:t>
                      </m:r>
                    </m:oMath>
                  </m:oMathPara>
                </a14:m>
                <a:endParaRPr lang="es-MX" sz="1900" dirty="0"/>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r>
                        <a:rPr lang="es-MX" sz="1900" i="1" smtClean="0">
                          <a:latin typeface="Cambria Math"/>
                          <a:ea typeface="Cambria Math"/>
                        </a:rPr>
                        <m:t>∆</m:t>
                      </m:r>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5</m:t>
                          </m:r>
                        </m:num>
                        <m:den>
                          <m:r>
                            <a:rPr lang="es-MX" sz="1900" b="0" i="1" smtClean="0">
                              <a:latin typeface="Cambria Math"/>
                              <a:ea typeface="Cambria Math"/>
                            </a:rPr>
                            <m:t>384</m:t>
                          </m:r>
                        </m:den>
                      </m:f>
                      <m:f>
                        <m:fPr>
                          <m:ctrlPr>
                            <a:rPr lang="es-MX" sz="1900" b="0" i="1" smtClean="0">
                              <a:latin typeface="Cambria Math" panose="02040503050406030204" pitchFamily="18" charset="0"/>
                              <a:ea typeface="Cambria Math"/>
                            </a:rPr>
                          </m:ctrlPr>
                        </m:fPr>
                        <m:num>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𝑤</m:t>
                              </m:r>
                            </m:e>
                            <m:sub>
                              <m:r>
                                <a:rPr lang="es-MX" sz="1900" b="0" i="1" smtClean="0">
                                  <a:latin typeface="Cambria Math"/>
                                  <a:ea typeface="Cambria Math"/>
                                </a:rPr>
                                <m:t>𝐿</m:t>
                              </m:r>
                            </m:sub>
                          </m:sSub>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𝐿</m:t>
                              </m:r>
                            </m:e>
                            <m:sup>
                              <m:r>
                                <a:rPr lang="es-MX" sz="1900" b="0" i="1" smtClean="0">
                                  <a:latin typeface="Cambria Math"/>
                                  <a:ea typeface="Cambria Math"/>
                                </a:rPr>
                                <m:t>4</m:t>
                              </m:r>
                            </m:sup>
                          </m:sSup>
                        </m:num>
                        <m:den>
                          <m:r>
                            <a:rPr lang="es-MX" sz="1900" b="0" i="1" smtClean="0">
                              <a:latin typeface="Cambria Math"/>
                              <a:ea typeface="Cambria Math"/>
                            </a:rPr>
                            <m:t>𝐸</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𝐼</m:t>
                              </m:r>
                            </m:e>
                            <m:sub>
                              <m:r>
                                <a:rPr lang="es-MX" sz="1900" b="0" i="1" smtClean="0">
                                  <a:latin typeface="Cambria Math"/>
                                  <a:ea typeface="Cambria Math"/>
                                </a:rPr>
                                <m:t>𝑥</m:t>
                              </m:r>
                            </m:sub>
                          </m:sSub>
                        </m:den>
                      </m:f>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5</m:t>
                          </m:r>
                        </m:num>
                        <m:den>
                          <m:r>
                            <a:rPr lang="es-MX" sz="1900" b="0" i="1" smtClean="0">
                              <a:latin typeface="Cambria Math"/>
                              <a:ea typeface="Cambria Math"/>
                            </a:rPr>
                            <m:t>384</m:t>
                          </m:r>
                        </m:den>
                      </m:f>
                      <m:f>
                        <m:fPr>
                          <m:ctrlPr>
                            <a:rPr lang="es-MX" sz="1900" b="0" i="1" smtClean="0">
                              <a:latin typeface="Cambria Math" panose="02040503050406030204" pitchFamily="18" charset="0"/>
                              <a:ea typeface="Cambria Math"/>
                            </a:rPr>
                          </m:ctrlPr>
                        </m:fPr>
                        <m:num>
                          <m:d>
                            <m:dPr>
                              <m:ctrlPr>
                                <a:rPr lang="es-MX" sz="1900" b="0" i="1" smtClean="0">
                                  <a:latin typeface="Cambria Math" panose="02040503050406030204" pitchFamily="18" charset="0"/>
                                  <a:ea typeface="Cambria Math"/>
                                </a:rPr>
                              </m:ctrlPr>
                            </m:dPr>
                            <m:e>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5.00</m:t>
                                  </m:r>
                                  <m:f>
                                    <m:fPr>
                                      <m:ctrlPr>
                                        <a:rPr lang="es-MX" sz="1900" b="0" i="1" smtClean="0">
                                          <a:latin typeface="Cambria Math" panose="02040503050406030204" pitchFamily="18" charset="0"/>
                                          <a:ea typeface="Cambria Math"/>
                                        </a:rPr>
                                      </m:ctrlPr>
                                    </m:fPr>
                                    <m:num>
                                      <m:r>
                                        <a:rPr lang="es-MX" sz="1900" b="0" i="1" smtClean="0">
                                          <a:latin typeface="Cambria Math" panose="02040503050406030204" pitchFamily="18" charset="0"/>
                                          <a:ea typeface="Cambria Math"/>
                                        </a:rPr>
                                        <m:t>𝑘𝑖𝑝𝑠</m:t>
                                      </m:r>
                                    </m:num>
                                    <m:den>
                                      <m:r>
                                        <a:rPr lang="es-MX" sz="1900" b="0" i="1" smtClean="0">
                                          <a:latin typeface="Cambria Math" panose="02040503050406030204" pitchFamily="18" charset="0"/>
                                          <a:ea typeface="Cambria Math"/>
                                        </a:rPr>
                                        <m:t>𝑓𝑡</m:t>
                                      </m:r>
                                    </m:den>
                                  </m:f>
                                </m:num>
                                <m:den>
                                  <m:r>
                                    <a:rPr lang="es-MX" sz="1900" b="0" i="1" smtClean="0">
                                      <a:latin typeface="Cambria Math"/>
                                      <a:ea typeface="Cambria Math"/>
                                    </a:rPr>
                                    <m:t>12</m:t>
                                  </m:r>
                                  <m:d>
                                    <m:dPr>
                                      <m:ctrlPr>
                                        <a:rPr lang="es-MX" sz="1900" b="0" i="1" smtClean="0">
                                          <a:latin typeface="Cambria Math" panose="02040503050406030204" pitchFamily="18" charset="0"/>
                                          <a:ea typeface="Cambria Math"/>
                                        </a:rPr>
                                      </m:ctrlPr>
                                    </m:dPr>
                                    <m:e>
                                      <m:f>
                                        <m:fPr>
                                          <m:ctrlPr>
                                            <a:rPr lang="es-MX" sz="1900" b="0" i="1" smtClean="0">
                                              <a:latin typeface="Cambria Math" panose="02040503050406030204" pitchFamily="18" charset="0"/>
                                              <a:ea typeface="Cambria Math"/>
                                            </a:rPr>
                                          </m:ctrlPr>
                                        </m:fPr>
                                        <m:num>
                                          <m:r>
                                            <a:rPr lang="es-MX" sz="1900" b="0" i="1" smtClean="0">
                                              <a:latin typeface="Cambria Math" panose="02040503050406030204" pitchFamily="18" charset="0"/>
                                              <a:ea typeface="Cambria Math"/>
                                            </a:rPr>
                                            <m:t>𝑖𝑛</m:t>
                                          </m:r>
                                        </m:num>
                                        <m:den>
                                          <m:r>
                                            <a:rPr lang="es-MX" sz="1900" b="0" i="1" smtClean="0">
                                              <a:latin typeface="Cambria Math" panose="02040503050406030204" pitchFamily="18" charset="0"/>
                                              <a:ea typeface="Cambria Math"/>
                                            </a:rPr>
                                            <m:t>𝑓𝑡</m:t>
                                          </m:r>
                                        </m:den>
                                      </m:f>
                                    </m:e>
                                  </m:d>
                                </m:den>
                              </m:f>
                            </m:e>
                          </m:d>
                          <m:sSup>
                            <m:sSupPr>
                              <m:ctrlPr>
                                <a:rPr lang="es-MX" sz="1900" b="0" i="1" smtClean="0">
                                  <a:latin typeface="Cambria Math" panose="02040503050406030204" pitchFamily="18" charset="0"/>
                                  <a:ea typeface="Cambria Math"/>
                                </a:rPr>
                              </m:ctrlPr>
                            </m:sSupPr>
                            <m:e>
                              <m:d>
                                <m:dPr>
                                  <m:ctrlPr>
                                    <a:rPr lang="es-MX" sz="1900" b="0" i="1" smtClean="0">
                                      <a:latin typeface="Cambria Math" panose="02040503050406030204" pitchFamily="18" charset="0"/>
                                      <a:ea typeface="Cambria Math"/>
                                    </a:rPr>
                                  </m:ctrlPr>
                                </m:dPr>
                                <m:e>
                                  <m:r>
                                    <a:rPr lang="es-MX" sz="1900" b="0" i="1" smtClean="0">
                                      <a:latin typeface="Cambria Math"/>
                                      <a:ea typeface="Cambria Math"/>
                                    </a:rPr>
                                    <m:t>30</m:t>
                                  </m:r>
                                  <m:r>
                                    <a:rPr lang="es-MX" sz="1900" b="0" i="1" smtClean="0">
                                      <a:latin typeface="Cambria Math" panose="02040503050406030204" pitchFamily="18" charset="0"/>
                                      <a:ea typeface="Cambria Math"/>
                                    </a:rPr>
                                    <m:t> </m:t>
                                  </m:r>
                                  <m:r>
                                    <a:rPr lang="es-MX" sz="1900" b="0" i="1" smtClean="0">
                                      <a:latin typeface="Cambria Math" panose="02040503050406030204" pitchFamily="18" charset="0"/>
                                      <a:ea typeface="Cambria Math"/>
                                    </a:rPr>
                                    <m:t>𝑓𝑡</m:t>
                                  </m:r>
                                  <m:r>
                                    <a:rPr lang="es-MX" sz="1900" b="0" i="1" smtClean="0">
                                      <a:latin typeface="Cambria Math"/>
                                      <a:ea typeface="Cambria Math"/>
                                    </a:rPr>
                                    <m:t>×12</m:t>
                                  </m:r>
                                  <m:f>
                                    <m:fPr>
                                      <m:ctrlPr>
                                        <a:rPr lang="es-MX" sz="1900" b="0" i="1" smtClean="0">
                                          <a:latin typeface="Cambria Math" panose="02040503050406030204" pitchFamily="18" charset="0"/>
                                          <a:ea typeface="Cambria Math"/>
                                        </a:rPr>
                                      </m:ctrlPr>
                                    </m:fPr>
                                    <m:num>
                                      <m:r>
                                        <a:rPr lang="es-MX" sz="1900" b="0" i="1" smtClean="0">
                                          <a:latin typeface="Cambria Math" panose="02040503050406030204" pitchFamily="18" charset="0"/>
                                          <a:ea typeface="Cambria Math"/>
                                        </a:rPr>
                                        <m:t>𝑖𝑛</m:t>
                                      </m:r>
                                    </m:num>
                                    <m:den>
                                      <m:r>
                                        <a:rPr lang="es-MX" sz="1900" b="0" i="1" smtClean="0">
                                          <a:latin typeface="Cambria Math" panose="02040503050406030204" pitchFamily="18" charset="0"/>
                                          <a:ea typeface="Cambria Math"/>
                                        </a:rPr>
                                        <m:t>𝑓𝑡</m:t>
                                      </m:r>
                                    </m:den>
                                  </m:f>
                                </m:e>
                              </m:d>
                            </m:e>
                            <m:sup>
                              <m:r>
                                <a:rPr lang="es-MX" sz="1900" b="0" i="1" smtClean="0">
                                  <a:latin typeface="Cambria Math"/>
                                  <a:ea typeface="Cambria Math"/>
                                </a:rPr>
                                <m:t>4</m:t>
                              </m:r>
                            </m:sup>
                          </m:sSup>
                        </m:num>
                        <m:den>
                          <m:r>
                            <a:rPr lang="es-MX" sz="1900" b="0" i="1" smtClean="0">
                              <a:latin typeface="Cambria Math"/>
                              <a:ea typeface="Cambria Math"/>
                            </a:rPr>
                            <m:t>29,000</m:t>
                          </m:r>
                          <m:d>
                            <m:dPr>
                              <m:ctrlPr>
                                <a:rPr lang="es-MX" sz="1900" b="0" i="1" smtClean="0">
                                  <a:latin typeface="Cambria Math" panose="02040503050406030204" pitchFamily="18" charset="0"/>
                                  <a:ea typeface="Cambria Math"/>
                                </a:rPr>
                              </m:ctrlPr>
                            </m:dPr>
                            <m:e>
                              <m:r>
                                <a:rPr lang="es-MX" sz="1900" b="0" i="1" smtClean="0">
                                  <a:latin typeface="Cambria Math"/>
                                  <a:ea typeface="Cambria Math"/>
                                </a:rPr>
                                <m:t>4470</m:t>
                              </m:r>
                            </m:e>
                          </m:d>
                        </m:den>
                      </m:f>
                      <m:r>
                        <a:rPr lang="es-MX" sz="1900" b="0" i="1" smtClean="0">
                          <a:latin typeface="Cambria Math"/>
                          <a:ea typeface="Cambria Math"/>
                        </a:rPr>
                        <m:t>=0.703 </m:t>
                      </m:r>
                      <m:r>
                        <a:rPr lang="es-MX" sz="1900" b="0" i="1" smtClean="0">
                          <a:latin typeface="Cambria Math"/>
                          <a:ea typeface="Cambria Math"/>
                        </a:rPr>
                        <m:t>𝑖𝑛</m:t>
                      </m:r>
                      <m:r>
                        <a:rPr lang="es-MX" sz="1900" b="0" i="1" smtClean="0">
                          <a:latin typeface="Cambria Math"/>
                          <a:ea typeface="Cambria Math"/>
                        </a:rPr>
                        <m:t>&gt;1 </m:t>
                      </m:r>
                      <m:r>
                        <a:rPr lang="es-MX" sz="1900" b="0" i="1" smtClean="0">
                          <a:latin typeface="Cambria Math"/>
                          <a:ea typeface="Cambria Math"/>
                        </a:rPr>
                        <m:t>𝑖𝑛</m:t>
                      </m:r>
                      <m:r>
                        <a:rPr lang="es-MX" sz="1900" b="0" i="1" smtClean="0">
                          <a:latin typeface="Cambria Math"/>
                          <a:ea typeface="Cambria Math"/>
                        </a:rPr>
                        <m:t>         (</m:t>
                      </m:r>
                      <m:r>
                        <a:rPr lang="es-MX" sz="1900" b="0" i="1" smtClean="0">
                          <a:latin typeface="Cambria Math"/>
                          <a:ea typeface="Cambria Math"/>
                        </a:rPr>
                        <m:t>𝑠𝑎𝑡𝑖𝑠𝑓𝑎𝑐𝑡𝑜𝑟𝑖𝑜</m:t>
                      </m:r>
                      <m:r>
                        <a:rPr lang="es-MX" sz="1900" b="0" i="1" smtClean="0">
                          <a:latin typeface="Cambria Math"/>
                          <a:ea typeface="Cambria Math"/>
                        </a:rPr>
                        <m:t>)</m:t>
                      </m:r>
                    </m:oMath>
                  </m:oMathPara>
                </a14:m>
                <a:endParaRPr lang="es-MX" sz="1900" b="0" dirty="0">
                  <a:ea typeface="Cambria Math"/>
                </a:endParaRPr>
              </a:p>
              <a:p>
                <a:pPr marL="0" indent="0">
                  <a:buNone/>
                </a:pPr>
                <a:endParaRPr lang="es-MX" sz="1900" dirty="0"/>
              </a:p>
              <a:p>
                <a:r>
                  <a:rPr lang="es-MX" sz="1900" dirty="0"/>
                  <a:t>Respuesta:   </a:t>
                </a:r>
                <a:endParaRPr lang="es-MX" sz="1900" b="1" dirty="0"/>
              </a:p>
              <a:p>
                <a:pPr marL="0" indent="0" algn="ctr">
                  <a:buNone/>
                </a:pPr>
                <a:r>
                  <a:rPr lang="es-MX" sz="1900" b="1" u="sng" dirty="0"/>
                  <a:t>Usar perfil W30”x108 lb/ft</a:t>
                </a:r>
                <a:endParaRPr lang="es-MX" sz="1900" u="sng" dirty="0"/>
              </a:p>
            </p:txBody>
          </p:sp>
        </mc:Choice>
        <mc:Fallback>
          <p:sp>
            <p:nvSpPr>
              <p:cNvPr id="10" name="2 Marcador de contenido"/>
              <p:cNvSpPr>
                <a:spLocks noGrp="1" noRot="1" noChangeAspect="1" noMove="1" noResize="1" noEditPoints="1" noAdjustHandles="1" noChangeArrowheads="1" noChangeShapeType="1" noTextEdit="1"/>
              </p:cNvSpPr>
              <p:nvPr>
                <p:ph idx="1"/>
              </p:nvPr>
            </p:nvSpPr>
            <p:spPr>
              <a:xfrm>
                <a:off x="474561" y="1849387"/>
                <a:ext cx="9354448" cy="4752528"/>
              </a:xfrm>
              <a:blipFill>
                <a:blip r:embed="rId5"/>
                <a:stretch>
                  <a:fillRect l="-652" t="-1282"/>
                </a:stretch>
              </a:blipFill>
            </p:spPr>
            <p:txBody>
              <a:bodyPr/>
              <a:lstStyle/>
              <a:p>
                <a:r>
                  <a:rPr lang="en-US">
                    <a:noFill/>
                  </a:rPr>
                  <a:t> </a:t>
                </a:r>
              </a:p>
            </p:txBody>
          </p:sp>
        </mc:Fallback>
      </mc:AlternateContent>
    </p:spTree>
    <p:extLst>
      <p:ext uri="{BB962C8B-B14F-4D97-AF65-F5344CB8AC3E}">
        <p14:creationId xmlns:p14="http://schemas.microsoft.com/office/powerpoint/2010/main" val="112850912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CARTAS DE DISEÑO PARA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1" name="3 Marcador de contenido"/>
          <p:cNvSpPr>
            <a:spLocks noGrp="1"/>
          </p:cNvSpPr>
          <p:nvPr>
            <p:ph idx="1"/>
          </p:nvPr>
        </p:nvSpPr>
        <p:spPr>
          <a:xfrm>
            <a:off x="474561" y="1817312"/>
            <a:ext cx="9354448" cy="1540767"/>
          </a:xfrm>
        </p:spPr>
        <p:txBody>
          <a:bodyPr>
            <a:normAutofit/>
          </a:bodyPr>
          <a:lstStyle/>
          <a:p>
            <a:pPr marL="0" indent="0" algn="just">
              <a:buNone/>
            </a:pPr>
            <a:r>
              <a:rPr lang="es-MX" sz="1900" dirty="0"/>
              <a:t>El ingeniero dispone de muchas graficas, cartas y tablas que simplifican considerablemente el proceso de diseño.</a:t>
            </a:r>
          </a:p>
          <a:p>
            <a:pPr marL="0" indent="0" algn="just">
              <a:buNone/>
            </a:pPr>
            <a:r>
              <a:rPr lang="es-MX" sz="1900" dirty="0"/>
              <a:t>Se estudiaran las  curvas de momento de diseño vs longitud no soportada dadas en la Parte 4 del Manual. Las curvas fueron descritas con referencia a la siguiente grafica.</a:t>
            </a:r>
          </a:p>
        </p:txBody>
      </p:sp>
      <mc:AlternateContent xmlns:mc="http://schemas.openxmlformats.org/markup-compatibility/2006" xmlns:a14="http://schemas.microsoft.com/office/drawing/2010/main">
        <mc:Choice Requires="a14">
          <p:sp>
            <p:nvSpPr>
              <p:cNvPr id="15" name="1 CuadroTexto"/>
              <p:cNvSpPr txBox="1"/>
              <p:nvPr/>
            </p:nvSpPr>
            <p:spPr>
              <a:xfrm>
                <a:off x="5151785" y="3835133"/>
                <a:ext cx="4430365" cy="969496"/>
              </a:xfrm>
              <a:prstGeom prst="rect">
                <a:avLst/>
              </a:prstGeom>
              <a:noFill/>
            </p:spPr>
            <p:txBody>
              <a:bodyPr wrap="square" rtlCol="0">
                <a:spAutoFit/>
              </a:bodyPr>
              <a:lstStyle/>
              <a:p>
                <a:pPr algn="just"/>
                <a:r>
                  <a:rPr lang="es-MX" sz="1900" dirty="0">
                    <a:effectLst/>
                  </a:rPr>
                  <a:t>Grafica de momento de diseño </a:t>
                </a:r>
                <a14:m>
                  <m:oMath xmlns:m="http://schemas.openxmlformats.org/officeDocument/2006/math">
                    <m:sSub>
                      <m:sSubPr>
                        <m:ctrlPr>
                          <a:rPr lang="es-ES" sz="1900" i="1">
                            <a:effectLst/>
                            <a:latin typeface="Cambria Math" panose="02040503050406030204" pitchFamily="18" charset="0"/>
                          </a:rPr>
                        </m:ctrlPr>
                      </m:sSubPr>
                      <m:e>
                        <m:r>
                          <a:rPr lang="es-ES" sz="1900" i="1">
                            <a:effectLst/>
                            <a:latin typeface="Cambria Math"/>
                            <a:ea typeface="Cambria Math"/>
                          </a:rPr>
                          <m:t>𝜙</m:t>
                        </m:r>
                      </m:e>
                      <m:sub>
                        <m:r>
                          <a:rPr lang="es-MX" sz="1900" i="1">
                            <a:effectLst/>
                            <a:latin typeface="Cambria Math"/>
                          </a:rPr>
                          <m:t>𝑏</m:t>
                        </m:r>
                      </m:sub>
                    </m:sSub>
                    <m:sSub>
                      <m:sSubPr>
                        <m:ctrlPr>
                          <a:rPr lang="es-ES"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oMath>
                </a14:m>
                <a:r>
                  <a:rPr lang="es-MX" sz="1900" dirty="0">
                    <a:effectLst/>
                  </a:rPr>
                  <a:t> como función de la longitud no soportada </a:t>
                </a:r>
                <a14:m>
                  <m:oMath xmlns:m="http://schemas.openxmlformats.org/officeDocument/2006/math">
                    <m:sSub>
                      <m:sSubPr>
                        <m:ctrlPr>
                          <a:rPr lang="es-ES" sz="1900" i="1">
                            <a:effectLst/>
                            <a:latin typeface="Cambria Math" panose="02040503050406030204" pitchFamily="18" charset="0"/>
                          </a:rPr>
                        </m:ctrlPr>
                      </m:sSubPr>
                      <m:e>
                        <m:r>
                          <a:rPr lang="es-MX" sz="1900" b="0" i="1" smtClean="0">
                            <a:effectLst/>
                            <a:latin typeface="Cambria Math"/>
                          </a:rPr>
                          <m:t>𝐿</m:t>
                        </m:r>
                      </m:e>
                      <m:sub>
                        <m:r>
                          <a:rPr lang="es-MX" sz="1900" i="1">
                            <a:effectLst/>
                            <a:latin typeface="Cambria Math"/>
                          </a:rPr>
                          <m:t>𝑏</m:t>
                        </m:r>
                      </m:sub>
                    </m:sSub>
                    <m:r>
                      <a:rPr lang="es-MX" sz="1900" b="0" i="1" smtClean="0">
                        <a:effectLst/>
                        <a:latin typeface="Cambria Math"/>
                      </a:rPr>
                      <m:t> </m:t>
                    </m:r>
                  </m:oMath>
                </a14:m>
                <a:r>
                  <a:rPr lang="es-MX" sz="1900" dirty="0">
                    <a:effectLst/>
                  </a:rPr>
                  <a:t>para un perfil </a:t>
                </a:r>
                <a:r>
                  <a:rPr lang="es-MX" sz="1900" dirty="0" smtClean="0">
                    <a:effectLst/>
                  </a:rPr>
                  <a:t>compacto </a:t>
                </a:r>
                <a:r>
                  <a:rPr lang="es-MX" sz="1900" dirty="0">
                    <a:effectLst/>
                  </a:rPr>
                  <a:t>particular.</a:t>
                </a:r>
              </a:p>
            </p:txBody>
          </p:sp>
        </mc:Choice>
        <mc:Fallback xmlns="">
          <p:sp>
            <p:nvSpPr>
              <p:cNvPr id="15" name="1 CuadroTexto"/>
              <p:cNvSpPr txBox="1">
                <a:spLocks noRot="1" noChangeAspect="1" noMove="1" noResize="1" noEditPoints="1" noAdjustHandles="1" noChangeArrowheads="1" noChangeShapeType="1" noTextEdit="1"/>
              </p:cNvSpPr>
              <p:nvPr/>
            </p:nvSpPr>
            <p:spPr>
              <a:xfrm>
                <a:off x="5151785" y="3835133"/>
                <a:ext cx="4430365" cy="969496"/>
              </a:xfrm>
              <a:prstGeom prst="rect">
                <a:avLst/>
              </a:prstGeom>
              <a:blipFill>
                <a:blip r:embed="rId5"/>
                <a:stretch>
                  <a:fillRect l="-1238" t="-3145" r="-1376" b="-10063"/>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051" t="17164" r="30561" b="19216"/>
          <a:stretch/>
        </p:blipFill>
        <p:spPr bwMode="auto">
          <a:xfrm>
            <a:off x="1728106" y="3219134"/>
            <a:ext cx="3183221" cy="2819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87404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CARTAS DE DISEÑO PARA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8" name="3 Marcador de contenido"/>
          <p:cNvSpPr>
            <a:spLocks noGrp="1"/>
          </p:cNvSpPr>
          <p:nvPr>
            <p:ph idx="1"/>
          </p:nvPr>
        </p:nvSpPr>
        <p:spPr>
          <a:xfrm>
            <a:off x="474561" y="1817312"/>
            <a:ext cx="9354448" cy="1540767"/>
          </a:xfrm>
        </p:spPr>
        <p:txBody>
          <a:bodyPr/>
          <a:lstStyle/>
          <a:p>
            <a:pPr algn="just"/>
            <a:r>
              <a:rPr lang="es-MX" sz="1800" dirty="0"/>
              <a:t>Las cartas del Manual comprenden una familia de curvas para varios perfiles laminados. Todo las graficas fueron generadas con </a:t>
            </a:r>
            <a:r>
              <a:rPr lang="es-MX" sz="1800" dirty="0" err="1" smtClean="0"/>
              <a:t>Cb</a:t>
            </a:r>
            <a:r>
              <a:rPr lang="es-MX" sz="1800" dirty="0" smtClean="0"/>
              <a:t> = 1.0</a:t>
            </a:r>
            <a:r>
              <a:rPr lang="es-MX" sz="1800" dirty="0"/>
              <a:t>. </a:t>
            </a:r>
          </a:p>
          <a:p>
            <a:pPr algn="just"/>
            <a:r>
              <a:rPr lang="es-MX" sz="1800" dirty="0"/>
              <a:t>El uso de las cartas se ilustra en la grafica siguiente:</a:t>
            </a:r>
          </a:p>
        </p:txBody>
      </p:sp>
      <p:sp>
        <p:nvSpPr>
          <p:cNvPr id="19" name="1 CuadroTexto"/>
          <p:cNvSpPr txBox="1"/>
          <p:nvPr/>
        </p:nvSpPr>
        <p:spPr>
          <a:xfrm>
            <a:off x="5464486" y="3438828"/>
            <a:ext cx="3805796" cy="2431435"/>
          </a:xfrm>
          <a:prstGeom prst="rect">
            <a:avLst/>
          </a:prstGeom>
          <a:noFill/>
        </p:spPr>
        <p:txBody>
          <a:bodyPr wrap="square" rtlCol="0">
            <a:spAutoFit/>
          </a:bodyPr>
          <a:lstStyle/>
          <a:p>
            <a:pPr marL="342900" indent="-342900" algn="just">
              <a:buAutoNum type="arabicPeriod"/>
            </a:pPr>
            <a:r>
              <a:rPr lang="es-MX" sz="1900" dirty="0">
                <a:latin typeface="+mn-lt"/>
              </a:rPr>
              <a:t>Momento de diseño y una longitud no soportada.</a:t>
            </a:r>
          </a:p>
          <a:p>
            <a:pPr marL="342900" indent="-342900" algn="just">
              <a:buAutoNum type="arabicPeriod"/>
            </a:pPr>
            <a:r>
              <a:rPr lang="es-MX" sz="1900" dirty="0">
                <a:latin typeface="+mn-lt"/>
              </a:rPr>
              <a:t>Viga con capacidad requerida de momento, aunque para longitud no soportada mayor.</a:t>
            </a:r>
          </a:p>
          <a:p>
            <a:pPr marL="342900" indent="-342900" algn="just">
              <a:buAutoNum type="arabicPeriod"/>
            </a:pPr>
            <a:r>
              <a:rPr lang="es-MX" sz="1900" dirty="0">
                <a:latin typeface="+mn-lt"/>
              </a:rPr>
              <a:t>Longitud no soportada y una resistencia de diseño requerida. Viga aceptable.</a:t>
            </a:r>
          </a:p>
        </p:txBody>
      </p:sp>
      <p:pic>
        <p:nvPicPr>
          <p:cNvPr id="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70" t="19543" r="30176" b="19076"/>
          <a:stretch/>
        </p:blipFill>
        <p:spPr bwMode="auto">
          <a:xfrm>
            <a:off x="1232083" y="2823937"/>
            <a:ext cx="3972083" cy="3448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61807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CARTAS DE DISEÑO PARA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5" name="3 Marcador de contenido"/>
              <p:cNvSpPr>
                <a:spLocks noGrp="1"/>
              </p:cNvSpPr>
              <p:nvPr>
                <p:ph idx="1"/>
              </p:nvPr>
            </p:nvSpPr>
            <p:spPr>
              <a:xfrm>
                <a:off x="474561" y="1842777"/>
                <a:ext cx="9354448" cy="1540767"/>
              </a:xfrm>
            </p:spPr>
            <p:txBody>
              <a:bodyPr/>
              <a:lstStyle/>
              <a:p>
                <a:pPr marL="0" indent="0" algn="just">
                  <a:buNone/>
                </a:pPr>
                <a:r>
                  <a:rPr lang="es-MX" sz="1900" dirty="0"/>
                  <a:t>La resistencia por momento de perfiles no compactos se ilustra en las graficas, donde la resistencia de diseño máxima se denota por </a:t>
                </a:r>
                <a14:m>
                  <m:oMath xmlns:m="http://schemas.openxmlformats.org/officeDocument/2006/math">
                    <m:sSub>
                      <m:sSubPr>
                        <m:ctrlPr>
                          <a:rPr lang="es-ES" sz="1900" i="1">
                            <a:effectLst>
                              <a:outerShdw blurRad="38100" dist="38100" dir="2700000" algn="tl">
                                <a:srgbClr val="000000">
                                  <a:alpha val="43137"/>
                                </a:srgbClr>
                              </a:outerShdw>
                            </a:effectLst>
                            <a:latin typeface="Cambria Math" panose="02040503050406030204" pitchFamily="18" charset="0"/>
                          </a:rPr>
                        </m:ctrlPr>
                      </m:sSubPr>
                      <m:e>
                        <m:r>
                          <a:rPr lang="es-ES" sz="1900" i="1">
                            <a:effectLst>
                              <a:outerShdw blurRad="38100" dist="38100" dir="2700000" algn="tl">
                                <a:srgbClr val="000000">
                                  <a:alpha val="43137"/>
                                </a:srgbClr>
                              </a:outerShdw>
                            </a:effectLst>
                            <a:latin typeface="Cambria Math"/>
                            <a:ea typeface="Cambria Math"/>
                          </a:rPr>
                          <m:t>𝜙</m:t>
                        </m:r>
                      </m:e>
                      <m:sub>
                        <m:r>
                          <a:rPr lang="es-MX" sz="1900" i="1">
                            <a:effectLst>
                              <a:outerShdw blurRad="38100" dist="38100" dir="2700000" algn="tl">
                                <a:srgbClr val="000000">
                                  <a:alpha val="43137"/>
                                </a:srgbClr>
                              </a:outerShdw>
                            </a:effectLst>
                            <a:latin typeface="Cambria Math"/>
                          </a:rPr>
                          <m:t>𝑏</m:t>
                        </m:r>
                      </m:sub>
                    </m:sSub>
                    <m:sSub>
                      <m:sSubPr>
                        <m:ctrlPr>
                          <a:rPr lang="es-ES" sz="1900" i="1">
                            <a:effectLst>
                              <a:outerShdw blurRad="38100" dist="38100" dir="2700000" algn="tl">
                                <a:srgbClr val="000000">
                                  <a:alpha val="43137"/>
                                </a:srgbClr>
                              </a:outerShdw>
                            </a:effectLst>
                            <a:latin typeface="Cambria Math" panose="02040503050406030204" pitchFamily="18" charset="0"/>
                          </a:rPr>
                        </m:ctrlPr>
                      </m:sSubPr>
                      <m:e>
                        <m:r>
                          <a:rPr lang="es-MX" sz="1900" i="1">
                            <a:effectLst>
                              <a:outerShdw blurRad="38100" dist="38100" dir="2700000" algn="tl">
                                <a:srgbClr val="000000">
                                  <a:alpha val="43137"/>
                                </a:srgbClr>
                              </a:outerShdw>
                            </a:effectLst>
                            <a:latin typeface="Cambria Math"/>
                          </a:rPr>
                          <m:t>𝑀</m:t>
                        </m:r>
                        <m:r>
                          <a:rPr lang="es-MX" sz="1900" b="0" i="1" smtClean="0">
                            <a:effectLst>
                              <a:outerShdw blurRad="38100" dist="38100" dir="2700000" algn="tl">
                                <a:srgbClr val="000000">
                                  <a:alpha val="43137"/>
                                </a:srgbClr>
                              </a:outerShdw>
                            </a:effectLst>
                            <a:latin typeface="Cambria Math"/>
                          </a:rPr>
                          <m:t>′</m:t>
                        </m:r>
                      </m:e>
                      <m:sub>
                        <m:r>
                          <a:rPr lang="es-MX" sz="1900" i="1">
                            <a:effectLst>
                              <a:outerShdw blurRad="38100" dist="38100" dir="2700000" algn="tl">
                                <a:srgbClr val="000000">
                                  <a:alpha val="43137"/>
                                </a:srgbClr>
                              </a:outerShdw>
                            </a:effectLst>
                            <a:latin typeface="Cambria Math"/>
                          </a:rPr>
                          <m:t>𝑛</m:t>
                        </m:r>
                      </m:sub>
                    </m:sSub>
                  </m:oMath>
                </a14:m>
                <a:r>
                  <a:rPr lang="es-MX" sz="1900" dirty="0"/>
                  <a:t> y la longitud no soportada máxima para la cual esta resistencia es valida se denota por </a:t>
                </a:r>
                <a14:m>
                  <m:oMath xmlns:m="http://schemas.openxmlformats.org/officeDocument/2006/math">
                    <m:sSub>
                      <m:sSubPr>
                        <m:ctrlPr>
                          <a:rPr lang="es-ES" sz="1900" i="1">
                            <a:effectLst>
                              <a:outerShdw blurRad="38100" dist="38100" dir="2700000" algn="tl">
                                <a:srgbClr val="000000">
                                  <a:alpha val="43137"/>
                                </a:srgbClr>
                              </a:outerShdw>
                            </a:effectLst>
                            <a:latin typeface="Cambria Math" panose="02040503050406030204" pitchFamily="18" charset="0"/>
                          </a:rPr>
                        </m:ctrlPr>
                      </m:sSubPr>
                      <m:e>
                        <m:r>
                          <a:rPr lang="es-MX" sz="1900" b="0" i="1" smtClean="0">
                            <a:effectLst>
                              <a:outerShdw blurRad="38100" dist="38100" dir="2700000" algn="tl">
                                <a:srgbClr val="000000">
                                  <a:alpha val="43137"/>
                                </a:srgbClr>
                              </a:outerShdw>
                            </a:effectLst>
                            <a:latin typeface="Cambria Math"/>
                          </a:rPr>
                          <m:t>𝐿</m:t>
                        </m:r>
                        <m:r>
                          <a:rPr lang="es-MX" sz="1900" b="0" i="1" smtClean="0">
                            <a:effectLst>
                              <a:outerShdw blurRad="38100" dist="38100" dir="2700000" algn="tl">
                                <a:srgbClr val="000000">
                                  <a:alpha val="43137"/>
                                </a:srgbClr>
                              </a:outerShdw>
                            </a:effectLst>
                            <a:latin typeface="Cambria Math"/>
                          </a:rPr>
                          <m:t>′</m:t>
                        </m:r>
                      </m:e>
                      <m:sub>
                        <m:r>
                          <a:rPr lang="es-MX" sz="1900" b="0" i="1" smtClean="0">
                            <a:effectLst>
                              <a:outerShdw blurRad="38100" dist="38100" dir="2700000" algn="tl">
                                <a:srgbClr val="000000">
                                  <a:alpha val="43137"/>
                                </a:srgbClr>
                              </a:outerShdw>
                            </a:effectLst>
                            <a:latin typeface="Cambria Math"/>
                            <a:ea typeface="Cambria Math"/>
                          </a:rPr>
                          <m:t>𝑝</m:t>
                        </m:r>
                      </m:sub>
                    </m:sSub>
                  </m:oMath>
                </a14:m>
                <a:r>
                  <a:rPr lang="es-MX" sz="1900" dirty="0"/>
                  <a:t>.</a:t>
                </a:r>
              </a:p>
              <a:p>
                <a:pPr marL="0" indent="0" algn="just">
                  <a:buNone/>
                </a:pPr>
                <a:r>
                  <a:rPr lang="es-MX" sz="1800" dirty="0"/>
                  <a:t> </a:t>
                </a:r>
              </a:p>
            </p:txBody>
          </p:sp>
        </mc:Choice>
        <mc:Fallback xmlns="">
          <p:sp>
            <p:nvSpPr>
              <p:cNvPr id="15" name="3 Marcador de contenido"/>
              <p:cNvSpPr>
                <a:spLocks noGrp="1" noRot="1" noChangeAspect="1" noMove="1" noResize="1" noEditPoints="1" noAdjustHandles="1" noChangeArrowheads="1" noChangeShapeType="1" noTextEdit="1"/>
              </p:cNvSpPr>
              <p:nvPr>
                <p:ph idx="1"/>
              </p:nvPr>
            </p:nvSpPr>
            <p:spPr>
              <a:xfrm>
                <a:off x="474561" y="1842777"/>
                <a:ext cx="9354448" cy="1540767"/>
              </a:xfrm>
              <a:blipFill rotWithShape="0">
                <a:blip r:embed="rId8"/>
                <a:stretch>
                  <a:fillRect l="-652" t="-3953" r="-587"/>
                </a:stretch>
              </a:blipFill>
            </p:spPr>
            <p:txBody>
              <a:bodyPr/>
              <a:lstStyle/>
              <a:p>
                <a:r>
                  <a:rPr lang="es-MX">
                    <a:noFill/>
                  </a:rPr>
                  <a:t> </a:t>
                </a:r>
              </a:p>
            </p:txBody>
          </p:sp>
        </mc:Fallback>
      </mc:AlternateContent>
      <p:pic>
        <p:nvPicPr>
          <p:cNvPr id="17"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545" t="19278" r="21855" b="20088"/>
          <a:stretch/>
        </p:blipFill>
        <p:spPr bwMode="auto">
          <a:xfrm>
            <a:off x="1060633" y="2766733"/>
            <a:ext cx="3795382" cy="335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560" t="16990" r="25770" b="19076"/>
          <a:stretch/>
        </p:blipFill>
        <p:spPr bwMode="auto">
          <a:xfrm>
            <a:off x="5779400" y="2584122"/>
            <a:ext cx="4049609" cy="29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2" name="4 CuadroTexto"/>
              <p:cNvSpPr txBox="1"/>
              <p:nvPr/>
            </p:nvSpPr>
            <p:spPr>
              <a:xfrm>
                <a:off x="6048353" y="5693379"/>
                <a:ext cx="3780656" cy="622735"/>
              </a:xfrm>
              <a:prstGeom prst="rect">
                <a:avLst/>
              </a:prstGeom>
              <a:noFill/>
            </p:spPr>
            <p:txBody>
              <a:bodyPr wrap="square" rtlCol="0">
                <a:spAutoFit/>
              </a:bodyPr>
              <a:lstStyle/>
              <a:p>
                <a14:m>
                  <m:oMath xmlns:m="http://schemas.openxmlformats.org/officeDocument/2006/math">
                    <m:sSub>
                      <m:sSubPr>
                        <m:ctrlPr>
                          <a:rPr lang="es-ES" sz="1600" i="1">
                            <a:effectLst>
                              <a:outerShdw blurRad="38100" dist="38100" dir="2700000" algn="tl">
                                <a:srgbClr val="000000">
                                  <a:alpha val="43137"/>
                                </a:srgbClr>
                              </a:outerShdw>
                            </a:effectLst>
                            <a:latin typeface="Cambria Math" panose="02040503050406030204" pitchFamily="18" charset="0"/>
                          </a:rPr>
                        </m:ctrlPr>
                      </m:sSubPr>
                      <m:e>
                        <m:r>
                          <a:rPr lang="es-ES" sz="1600" i="1">
                            <a:effectLst>
                              <a:outerShdw blurRad="38100" dist="38100" dir="2700000" algn="tl">
                                <a:srgbClr val="000000">
                                  <a:alpha val="43137"/>
                                </a:srgbClr>
                              </a:outerShdw>
                            </a:effectLst>
                            <a:latin typeface="Cambria Math"/>
                            <a:ea typeface="Cambria Math"/>
                          </a:rPr>
                          <m:t>𝜙</m:t>
                        </m:r>
                      </m:e>
                      <m:sub>
                        <m:r>
                          <a:rPr lang="es-MX" sz="1600" i="1">
                            <a:effectLst>
                              <a:outerShdw blurRad="38100" dist="38100" dir="2700000" algn="tl">
                                <a:srgbClr val="000000">
                                  <a:alpha val="43137"/>
                                </a:srgbClr>
                              </a:outerShdw>
                            </a:effectLst>
                            <a:latin typeface="Cambria Math"/>
                          </a:rPr>
                          <m:t>𝑏</m:t>
                        </m:r>
                      </m:sub>
                    </m:sSub>
                    <m:sSub>
                      <m:sSubPr>
                        <m:ctrlPr>
                          <a:rPr lang="es-ES" sz="1600" i="1">
                            <a:effectLst>
                              <a:outerShdw blurRad="38100" dist="38100" dir="2700000" algn="tl">
                                <a:srgbClr val="000000">
                                  <a:alpha val="43137"/>
                                </a:srgbClr>
                              </a:outerShdw>
                            </a:effectLst>
                            <a:latin typeface="Cambria Math" panose="02040503050406030204" pitchFamily="18" charset="0"/>
                          </a:rPr>
                        </m:ctrlPr>
                      </m:sSubPr>
                      <m:e>
                        <m:r>
                          <a:rPr lang="es-MX" sz="1600" i="1">
                            <a:effectLst>
                              <a:outerShdw blurRad="38100" dist="38100" dir="2700000" algn="tl">
                                <a:srgbClr val="000000">
                                  <a:alpha val="43137"/>
                                </a:srgbClr>
                              </a:outerShdw>
                            </a:effectLst>
                            <a:latin typeface="Cambria Math"/>
                          </a:rPr>
                          <m:t>𝑀</m:t>
                        </m:r>
                      </m:e>
                      <m:sub>
                        <m:r>
                          <a:rPr lang="es-MX" sz="1600" i="1">
                            <a:effectLst>
                              <a:outerShdw blurRad="38100" dist="38100" dir="2700000" algn="tl">
                                <a:srgbClr val="000000">
                                  <a:alpha val="43137"/>
                                </a:srgbClr>
                              </a:outerShdw>
                            </a:effectLst>
                            <a:latin typeface="Cambria Math"/>
                          </a:rPr>
                          <m:t>𝑛</m:t>
                        </m:r>
                      </m:sub>
                    </m:sSub>
                    <m:r>
                      <a:rPr lang="es-MX" sz="1600" i="1">
                        <a:effectLst>
                          <a:outerShdw blurRad="38100" dist="38100" dir="2700000" algn="tl">
                            <a:srgbClr val="000000">
                              <a:alpha val="43137"/>
                            </a:srgbClr>
                          </a:outerShdw>
                        </a:effectLst>
                        <a:latin typeface="Cambria Math"/>
                      </a:rPr>
                      <m:t> </m:t>
                    </m:r>
                  </m:oMath>
                </a14:m>
                <a:r>
                  <a:rPr lang="es-MX" sz="1600" dirty="0">
                    <a:effectLst>
                      <a:outerShdw blurRad="38100" dist="38100" dir="2700000" algn="tl">
                        <a:srgbClr val="000000">
                          <a:alpha val="43137"/>
                        </a:srgbClr>
                      </a:outerShdw>
                    </a:effectLst>
                  </a:rPr>
                  <a:t> y </a:t>
                </a:r>
                <a14:m>
                  <m:oMath xmlns:m="http://schemas.openxmlformats.org/officeDocument/2006/math">
                    <m:sSub>
                      <m:sSubPr>
                        <m:ctrlPr>
                          <a:rPr lang="es-ES" sz="1600" i="1">
                            <a:effectLst>
                              <a:outerShdw blurRad="38100" dist="38100" dir="2700000" algn="tl">
                                <a:srgbClr val="000000">
                                  <a:alpha val="43137"/>
                                </a:srgbClr>
                              </a:outerShdw>
                            </a:effectLst>
                            <a:latin typeface="Cambria Math" panose="02040503050406030204" pitchFamily="18" charset="0"/>
                          </a:rPr>
                        </m:ctrlPr>
                      </m:sSubPr>
                      <m:e>
                        <m:r>
                          <a:rPr lang="es-MX" sz="1600" i="1">
                            <a:effectLst>
                              <a:outerShdw blurRad="38100" dist="38100" dir="2700000" algn="tl">
                                <a:srgbClr val="000000">
                                  <a:alpha val="43137"/>
                                </a:srgbClr>
                              </a:outerShdw>
                            </a:effectLst>
                            <a:latin typeface="Cambria Math"/>
                          </a:rPr>
                          <m:t>𝐿</m:t>
                        </m:r>
                      </m:e>
                      <m:sub>
                        <m:r>
                          <a:rPr lang="es-MX" sz="1600" i="1">
                            <a:effectLst>
                              <a:outerShdw blurRad="38100" dist="38100" dir="2700000" algn="tl">
                                <a:srgbClr val="000000">
                                  <a:alpha val="43137"/>
                                </a:srgbClr>
                              </a:outerShdw>
                            </a:effectLst>
                            <a:latin typeface="Cambria Math"/>
                            <a:ea typeface="Cambria Math"/>
                          </a:rPr>
                          <m:t>𝑝</m:t>
                        </m:r>
                      </m:sub>
                    </m:sSub>
                  </m:oMath>
                </a14:m>
                <a:r>
                  <a:rPr lang="es-MX" sz="1600" dirty="0">
                    <a:effectLst>
                      <a:outerShdw blurRad="38100" dist="38100" dir="2700000" algn="tl">
                        <a:srgbClr val="000000">
                          <a:alpha val="43137"/>
                        </a:srgbClr>
                      </a:outerShdw>
                    </a:effectLst>
                  </a:rPr>
                  <a:t>: </a:t>
                </a:r>
                <a:r>
                  <a:rPr lang="es-MX" sz="1600" dirty="0">
                    <a:effectLst>
                      <a:outerShdw blurRad="38100" dist="38100" dir="2700000" algn="tl">
                        <a:srgbClr val="000000">
                          <a:alpha val="43137"/>
                        </a:srgbClr>
                      </a:outerShdw>
                    </a:effectLst>
                    <a:latin typeface="+mn-lt"/>
                  </a:rPr>
                  <a:t>Perfiles compacto</a:t>
                </a:r>
              </a:p>
              <a:p>
                <a14:m>
                  <m:oMath xmlns:m="http://schemas.openxmlformats.org/officeDocument/2006/math">
                    <m:sSub>
                      <m:sSubPr>
                        <m:ctrlPr>
                          <a:rPr lang="es-ES" sz="1600" i="1">
                            <a:effectLst>
                              <a:outerShdw blurRad="38100" dist="38100" dir="2700000" algn="tl">
                                <a:srgbClr val="000000">
                                  <a:alpha val="43137"/>
                                </a:srgbClr>
                              </a:outerShdw>
                            </a:effectLst>
                            <a:latin typeface="Cambria Math" panose="02040503050406030204" pitchFamily="18" charset="0"/>
                          </a:rPr>
                        </m:ctrlPr>
                      </m:sSubPr>
                      <m:e>
                        <m:r>
                          <a:rPr lang="es-ES" sz="1600" i="1">
                            <a:effectLst>
                              <a:outerShdw blurRad="38100" dist="38100" dir="2700000" algn="tl">
                                <a:srgbClr val="000000">
                                  <a:alpha val="43137"/>
                                </a:srgbClr>
                              </a:outerShdw>
                            </a:effectLst>
                            <a:latin typeface="Cambria Math"/>
                            <a:ea typeface="Cambria Math"/>
                          </a:rPr>
                          <m:t>𝜙</m:t>
                        </m:r>
                      </m:e>
                      <m:sub>
                        <m:r>
                          <a:rPr lang="es-MX" sz="1600" i="1">
                            <a:effectLst>
                              <a:outerShdw blurRad="38100" dist="38100" dir="2700000" algn="tl">
                                <a:srgbClr val="000000">
                                  <a:alpha val="43137"/>
                                </a:srgbClr>
                              </a:outerShdw>
                            </a:effectLst>
                            <a:latin typeface="Cambria Math"/>
                          </a:rPr>
                          <m:t>𝑏</m:t>
                        </m:r>
                      </m:sub>
                    </m:sSub>
                    <m:sSub>
                      <m:sSubPr>
                        <m:ctrlPr>
                          <a:rPr lang="es-ES" sz="1600" i="1">
                            <a:effectLst>
                              <a:outerShdw blurRad="38100" dist="38100" dir="2700000" algn="tl">
                                <a:srgbClr val="000000">
                                  <a:alpha val="43137"/>
                                </a:srgbClr>
                              </a:outerShdw>
                            </a:effectLst>
                            <a:latin typeface="Cambria Math" panose="02040503050406030204" pitchFamily="18" charset="0"/>
                          </a:rPr>
                        </m:ctrlPr>
                      </m:sSubPr>
                      <m:e>
                        <m:r>
                          <a:rPr lang="es-MX" sz="1600" i="1">
                            <a:effectLst>
                              <a:outerShdw blurRad="38100" dist="38100" dir="2700000" algn="tl">
                                <a:srgbClr val="000000">
                                  <a:alpha val="43137"/>
                                </a:srgbClr>
                              </a:outerShdw>
                            </a:effectLst>
                            <a:latin typeface="Cambria Math"/>
                          </a:rPr>
                          <m:t>𝑀</m:t>
                        </m:r>
                        <m:r>
                          <a:rPr lang="es-MX" sz="1600" i="1">
                            <a:effectLst>
                              <a:outerShdw blurRad="38100" dist="38100" dir="2700000" algn="tl">
                                <a:srgbClr val="000000">
                                  <a:alpha val="43137"/>
                                </a:srgbClr>
                              </a:outerShdw>
                            </a:effectLst>
                            <a:latin typeface="Cambria Math"/>
                          </a:rPr>
                          <m:t>′</m:t>
                        </m:r>
                      </m:e>
                      <m:sub>
                        <m:r>
                          <a:rPr lang="es-MX" sz="1600" i="1">
                            <a:effectLst>
                              <a:outerShdw blurRad="38100" dist="38100" dir="2700000" algn="tl">
                                <a:srgbClr val="000000">
                                  <a:alpha val="43137"/>
                                </a:srgbClr>
                              </a:outerShdw>
                            </a:effectLst>
                            <a:latin typeface="Cambria Math"/>
                          </a:rPr>
                          <m:t>𝑛</m:t>
                        </m:r>
                      </m:sub>
                    </m:sSub>
                    <m:r>
                      <a:rPr lang="es-MX" sz="1600" i="1">
                        <a:effectLst>
                          <a:outerShdw blurRad="38100" dist="38100" dir="2700000" algn="tl">
                            <a:srgbClr val="000000">
                              <a:alpha val="43137"/>
                            </a:srgbClr>
                          </a:outerShdw>
                        </a:effectLst>
                        <a:latin typeface="Cambria Math"/>
                      </a:rPr>
                      <m:t> </m:t>
                    </m:r>
                  </m:oMath>
                </a14:m>
                <a:r>
                  <a:rPr lang="es-MX" sz="1600" dirty="0">
                    <a:effectLst>
                      <a:outerShdw blurRad="38100" dist="38100" dir="2700000" algn="tl">
                        <a:srgbClr val="000000">
                          <a:alpha val="43137"/>
                        </a:srgbClr>
                      </a:outerShdw>
                    </a:effectLst>
                    <a:latin typeface="+mn-lt"/>
                  </a:rPr>
                  <a:t> y </a:t>
                </a:r>
                <a14:m>
                  <m:oMath xmlns:m="http://schemas.openxmlformats.org/officeDocument/2006/math">
                    <m:sSub>
                      <m:sSubPr>
                        <m:ctrlPr>
                          <a:rPr lang="es-ES" sz="1600" i="1">
                            <a:effectLst>
                              <a:outerShdw blurRad="38100" dist="38100" dir="2700000" algn="tl">
                                <a:srgbClr val="000000">
                                  <a:alpha val="43137"/>
                                </a:srgbClr>
                              </a:outerShdw>
                            </a:effectLst>
                            <a:latin typeface="Cambria Math" panose="02040503050406030204" pitchFamily="18" charset="0"/>
                          </a:rPr>
                        </m:ctrlPr>
                      </m:sSubPr>
                      <m:e>
                        <m:r>
                          <a:rPr lang="es-MX" sz="1600" i="1">
                            <a:effectLst>
                              <a:outerShdw blurRad="38100" dist="38100" dir="2700000" algn="tl">
                                <a:srgbClr val="000000">
                                  <a:alpha val="43137"/>
                                </a:srgbClr>
                              </a:outerShdw>
                            </a:effectLst>
                            <a:latin typeface="Cambria Math"/>
                          </a:rPr>
                          <m:t>𝐿</m:t>
                        </m:r>
                        <m:r>
                          <a:rPr lang="es-MX" sz="1600" i="1">
                            <a:effectLst>
                              <a:outerShdw blurRad="38100" dist="38100" dir="2700000" algn="tl">
                                <a:srgbClr val="000000">
                                  <a:alpha val="43137"/>
                                </a:srgbClr>
                              </a:outerShdw>
                            </a:effectLst>
                            <a:latin typeface="Cambria Math"/>
                          </a:rPr>
                          <m:t>′</m:t>
                        </m:r>
                      </m:e>
                      <m:sub>
                        <m:r>
                          <a:rPr lang="es-MX" sz="1600" i="1">
                            <a:effectLst>
                              <a:outerShdw blurRad="38100" dist="38100" dir="2700000" algn="tl">
                                <a:srgbClr val="000000">
                                  <a:alpha val="43137"/>
                                </a:srgbClr>
                              </a:outerShdw>
                            </a:effectLst>
                            <a:latin typeface="Cambria Math"/>
                            <a:ea typeface="Cambria Math"/>
                          </a:rPr>
                          <m:t>𝑝</m:t>
                        </m:r>
                      </m:sub>
                    </m:sSub>
                  </m:oMath>
                </a14:m>
                <a:r>
                  <a:rPr lang="es-MX" sz="1600" dirty="0">
                    <a:effectLst>
                      <a:outerShdw blurRad="38100" dist="38100" dir="2700000" algn="tl">
                        <a:srgbClr val="000000">
                          <a:alpha val="43137"/>
                        </a:srgbClr>
                      </a:outerShdw>
                    </a:effectLst>
                    <a:latin typeface="+mn-lt"/>
                  </a:rPr>
                  <a:t>: Perfiles no compactos</a:t>
                </a:r>
              </a:p>
            </p:txBody>
          </p:sp>
        </mc:Choice>
        <mc:Fallback xmlns="">
          <p:sp>
            <p:nvSpPr>
              <p:cNvPr id="22" name="4 CuadroTexto"/>
              <p:cNvSpPr txBox="1">
                <a:spLocks noRot="1" noChangeAspect="1" noMove="1" noResize="1" noEditPoints="1" noAdjustHandles="1" noChangeArrowheads="1" noChangeShapeType="1" noTextEdit="1"/>
              </p:cNvSpPr>
              <p:nvPr/>
            </p:nvSpPr>
            <p:spPr>
              <a:xfrm>
                <a:off x="6048353" y="5693379"/>
                <a:ext cx="3780656" cy="622735"/>
              </a:xfrm>
              <a:prstGeom prst="rect">
                <a:avLst/>
              </a:prstGeom>
              <a:blipFill rotWithShape="0">
                <a:blip r:embed="rId11"/>
                <a:stretch>
                  <a:fillRect l="-161" t="-2941" b="-13725"/>
                </a:stretch>
              </a:blipFill>
            </p:spPr>
            <p:txBody>
              <a:bodyPr/>
              <a:lstStyle/>
              <a:p>
                <a:r>
                  <a:rPr lang="es-MX">
                    <a:noFill/>
                  </a:rPr>
                  <a:t> </a:t>
                </a:r>
              </a:p>
            </p:txBody>
          </p:sp>
        </mc:Fallback>
      </mc:AlternateContent>
    </p:spTree>
    <p:extLst>
      <p:ext uri="{BB962C8B-B14F-4D97-AF65-F5344CB8AC3E}">
        <p14:creationId xmlns:p14="http://schemas.microsoft.com/office/powerpoint/2010/main" val="185639144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8" name="2 Marcador de contenido"/>
          <p:cNvSpPr>
            <a:spLocks noGrp="1"/>
          </p:cNvSpPr>
          <p:nvPr>
            <p:ph idx="1"/>
          </p:nvPr>
        </p:nvSpPr>
        <p:spPr>
          <a:xfrm>
            <a:off x="483281" y="1817312"/>
            <a:ext cx="9345728" cy="1728192"/>
          </a:xfrm>
        </p:spPr>
        <p:txBody>
          <a:bodyPr>
            <a:normAutofit/>
          </a:bodyPr>
          <a:lstStyle/>
          <a:p>
            <a:pPr marL="0" indent="0" algn="just">
              <a:buNone/>
            </a:pPr>
            <a:r>
              <a:rPr lang="es-MX" sz="1900" dirty="0"/>
              <a:t>La viga mostrada debe soportar dos carga vivas concentradas de 20 kips cada una en los cuartos del claro. La deflexión máxima no debe exceder de L/240. </a:t>
            </a:r>
            <a:r>
              <a:rPr lang="es-MX" sz="1900" dirty="0" smtClean="0"/>
              <a:t>Se </a:t>
            </a:r>
            <a:r>
              <a:rPr lang="es-MX" sz="1900" dirty="0"/>
              <a:t>proporciona soporte lateral en los extremos de la viga. Considerando acero A572 grado 50 y </a:t>
            </a:r>
            <a:r>
              <a:rPr lang="es-MX" sz="1900" dirty="0" smtClean="0"/>
              <a:t>seleccione </a:t>
            </a:r>
            <a:r>
              <a:rPr lang="es-MX" sz="1900" dirty="0"/>
              <a:t>un perfil laminado.</a:t>
            </a:r>
          </a:p>
        </p:txBody>
      </p:sp>
      <mc:AlternateContent xmlns:mc="http://schemas.openxmlformats.org/markup-compatibility/2006" xmlns:a14="http://schemas.microsoft.com/office/drawing/2010/main">
        <mc:Choice Requires="a14">
          <p:sp>
            <p:nvSpPr>
              <p:cNvPr id="19" name="2 Marcador de contenido"/>
              <p:cNvSpPr txBox="1">
                <a:spLocks/>
              </p:cNvSpPr>
              <p:nvPr/>
            </p:nvSpPr>
            <p:spPr bwMode="auto">
              <a:xfrm>
                <a:off x="483281" y="4748229"/>
                <a:ext cx="9345728" cy="15655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just">
                  <a:buNone/>
                </a:pPr>
                <a:r>
                  <a:rPr lang="es-MX" sz="1900" dirty="0">
                    <a:effectLst/>
                  </a:rPr>
                  <a:t>Solución: si el peso de la viga se desprecia, la mitad central de la viga esta sometida a un momento uniforme y,</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𝐴</m:t>
                          </m:r>
                        </m:sub>
                      </m:sSub>
                      <m:r>
                        <a:rPr lang="es-MX" sz="1900" b="0" i="1" smtClean="0">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𝐵</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𝐶</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𝑚</m:t>
                          </m:r>
                          <m:r>
                            <a:rPr lang="es-MX" sz="1900" b="0" i="1" smtClean="0">
                              <a:effectLst/>
                              <a:latin typeface="Cambria Math"/>
                            </a:rPr>
                            <m:t>á</m:t>
                          </m:r>
                          <m:r>
                            <a:rPr lang="es-MX" sz="1900" b="0" i="1" smtClean="0">
                              <a:effectLst/>
                              <a:latin typeface="Cambria Math"/>
                            </a:rPr>
                            <m:t>𝑥</m:t>
                          </m:r>
                        </m:sub>
                      </m:sSub>
                      <m:r>
                        <a:rPr lang="es-MX" sz="1900" b="0" i="1" smtClean="0">
                          <a:effectLst/>
                          <a:latin typeface="Cambria Math"/>
                        </a:rPr>
                        <m:t> </m:t>
                      </m:r>
                      <m:r>
                        <a:rPr lang="es-MX" sz="1900" b="0" i="1" smtClean="0">
                          <a:effectLst/>
                          <a:latin typeface="Cambria Math"/>
                          <a:ea typeface="Cambria Math"/>
                        </a:rPr>
                        <m:t>∴</m:t>
                      </m:r>
                      <m:sSub>
                        <m:sSubPr>
                          <m:ctrlPr>
                            <a:rPr lang="es-MX" sz="1900" b="0" i="1" smtClean="0">
                              <a:effectLst/>
                              <a:latin typeface="Cambria Math" panose="02040503050406030204" pitchFamily="18" charset="0"/>
                              <a:ea typeface="Cambria Math"/>
                            </a:rPr>
                          </m:ctrlPr>
                        </m:sSubPr>
                        <m:e>
                          <m:r>
                            <a:rPr lang="es-MX" sz="1900" b="0" i="1" smtClean="0">
                              <a:effectLst/>
                              <a:latin typeface="Cambria Math"/>
                              <a:ea typeface="Cambria Math"/>
                            </a:rPr>
                            <m:t>𝐶</m:t>
                          </m:r>
                        </m:e>
                        <m:sub>
                          <m:r>
                            <a:rPr lang="es-MX" sz="1900" b="0" i="1" smtClean="0">
                              <a:effectLst/>
                              <a:latin typeface="Cambria Math"/>
                              <a:ea typeface="Cambria Math"/>
                            </a:rPr>
                            <m:t>𝑏</m:t>
                          </m:r>
                        </m:sub>
                      </m:sSub>
                      <m:r>
                        <a:rPr lang="es-MX" sz="1900" b="0" i="1" smtClean="0">
                          <a:effectLst/>
                          <a:latin typeface="Cambria Math"/>
                          <a:ea typeface="Cambria Math"/>
                        </a:rPr>
                        <m:t>=1.0</m:t>
                      </m:r>
                    </m:oMath>
                  </m:oMathPara>
                </a14:m>
                <a:endParaRPr lang="es-MX" sz="1900" dirty="0">
                  <a:effectLst/>
                </a:endParaRPr>
              </a:p>
              <a:p>
                <a:pPr marL="0" indent="0" algn="just">
                  <a:buNone/>
                </a:pPr>
                <a:endParaRPr lang="es-MX" sz="1900" dirty="0">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𝑢</m:t>
                          </m:r>
                        </m:sub>
                      </m:sSub>
                      <m:r>
                        <a:rPr lang="es-MX" sz="1900" b="0" i="1" smtClean="0">
                          <a:effectLst/>
                          <a:latin typeface="Cambria Math"/>
                        </a:rPr>
                        <m:t>=6</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𝑓𝑡</m:t>
                      </m:r>
                      <m:d>
                        <m:dPr>
                          <m:ctrlPr>
                            <a:rPr lang="es-MX" sz="1900" b="0" i="1" smtClean="0">
                              <a:effectLst/>
                              <a:latin typeface="Cambria Math" panose="02040503050406030204" pitchFamily="18" charset="0"/>
                            </a:rPr>
                          </m:ctrlPr>
                        </m:dPr>
                        <m:e>
                          <m:r>
                            <a:rPr lang="es-MX" sz="1900" b="0" i="1" smtClean="0">
                              <a:effectLst/>
                              <a:latin typeface="Cambria Math"/>
                            </a:rPr>
                            <m:t>1.6</m:t>
                          </m:r>
                          <m:r>
                            <a:rPr lang="es-MX" sz="1900" b="0" i="1" smtClean="0">
                              <a:effectLst/>
                              <a:latin typeface="Cambria Math"/>
                            </a:rPr>
                            <m:t>𝑥</m:t>
                          </m:r>
                          <m:r>
                            <a:rPr lang="es-MX" sz="1900" b="0" i="1" smtClean="0">
                              <a:effectLst/>
                              <a:latin typeface="Cambria Math"/>
                            </a:rPr>
                            <m:t>20 </m:t>
                          </m:r>
                          <m:r>
                            <a:rPr lang="es-MX" sz="1900" b="0" i="1" smtClean="0">
                              <a:effectLst/>
                              <a:latin typeface="Cambria Math" panose="02040503050406030204" pitchFamily="18" charset="0"/>
                            </a:rPr>
                            <m:t>𝑘𝑖𝑝𝑠</m:t>
                          </m:r>
                        </m:e>
                      </m:d>
                      <m:r>
                        <a:rPr lang="es-MX" sz="1900" b="0" i="1" smtClean="0">
                          <a:effectLst/>
                          <a:latin typeface="Cambria Math"/>
                        </a:rPr>
                        <m:t>=192 </m:t>
                      </m:r>
                      <m:r>
                        <a:rPr lang="es-MX" sz="1900" b="0" i="1" smtClean="0">
                          <a:effectLst/>
                          <a:latin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a:p>
                <a:pPr marL="0" indent="0" algn="just">
                  <a:buNone/>
                </a:pPr>
                <a:endParaRPr lang="es-MX" sz="1800" dirty="0"/>
              </a:p>
            </p:txBody>
          </p:sp>
        </mc:Choice>
        <mc:Fallback xmlns="">
          <p:sp>
            <p:nvSpPr>
              <p:cNvPr id="19" name="2 Marcador de contenido"/>
              <p:cNvSpPr txBox="1">
                <a:spLocks noRot="1" noChangeAspect="1" noMove="1" noResize="1" noEditPoints="1" noAdjustHandles="1" noChangeArrowheads="1" noChangeShapeType="1" noTextEdit="1"/>
              </p:cNvSpPr>
              <p:nvPr/>
            </p:nvSpPr>
            <p:spPr bwMode="auto">
              <a:xfrm>
                <a:off x="483281" y="4748229"/>
                <a:ext cx="9345728" cy="1565577"/>
              </a:xfrm>
              <a:prstGeom prst="rect">
                <a:avLst/>
              </a:prstGeom>
              <a:blipFill rotWithShape="0">
                <a:blip r:embed="rId8"/>
                <a:stretch>
                  <a:fillRect l="-587" t="-1946" r="-652" b="-5447"/>
                </a:stretch>
              </a:blipFill>
              <a:ln w="9525">
                <a:noFill/>
                <a:miter lim="800000"/>
                <a:headEnd/>
                <a:tailEnd/>
              </a:ln>
              <a:effectLst/>
            </p:spPr>
            <p:txBody>
              <a:bodyPr/>
              <a:lstStyle/>
              <a:p>
                <a:r>
                  <a:rPr lang="es-MX">
                    <a:noFill/>
                  </a:rPr>
                  <a:t> </a:t>
                </a:r>
              </a:p>
            </p:txBody>
          </p:sp>
        </mc:Fallback>
      </mc:AlternateContent>
      <p:pic>
        <p:nvPicPr>
          <p:cNvPr id="2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461" t="27612" r="23009" b="27239"/>
          <a:stretch/>
        </p:blipFill>
        <p:spPr bwMode="auto">
          <a:xfrm>
            <a:off x="3085229" y="2829299"/>
            <a:ext cx="4270528" cy="1852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0951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5" name="2 Marcador de contenido"/>
              <p:cNvSpPr>
                <a:spLocks noGrp="1"/>
              </p:cNvSpPr>
              <p:nvPr>
                <p:ph idx="1"/>
              </p:nvPr>
            </p:nvSpPr>
            <p:spPr>
              <a:xfrm>
                <a:off x="474561" y="1817312"/>
                <a:ext cx="9354448" cy="5112568"/>
              </a:xfrm>
            </p:spPr>
            <p:txBody>
              <a:bodyPr/>
              <a:lstStyle/>
              <a:p>
                <a:pPr marL="0" indent="0">
                  <a:buNone/>
                </a:pPr>
                <a:r>
                  <a:rPr lang="es-MX" sz="1900" dirty="0"/>
                  <a:t>De las cartas, con </a:t>
                </a:r>
                <a14:m>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𝐿</m:t>
                        </m:r>
                      </m:e>
                      <m:sub>
                        <m:r>
                          <a:rPr lang="es-MX" sz="1900" b="0" i="1" smtClean="0">
                            <a:latin typeface="Cambria Math"/>
                          </a:rPr>
                          <m:t>𝑏</m:t>
                        </m:r>
                      </m:sub>
                    </m:sSub>
                    <m:r>
                      <a:rPr lang="es-MX" sz="1900" b="0" i="1" smtClean="0">
                        <a:latin typeface="Cambria Math"/>
                      </a:rPr>
                      <m:t>=24 </m:t>
                    </m:r>
                    <m:r>
                      <a:rPr lang="es-MX" sz="1900" b="0" i="1" smtClean="0">
                        <a:latin typeface="Cambria Math"/>
                      </a:rPr>
                      <m:t>𝑓𝑡</m:t>
                    </m:r>
                  </m:oMath>
                </a14:m>
                <a:r>
                  <a:rPr lang="es-MX" sz="1900" dirty="0"/>
                  <a:t>, Ensaye un  </a:t>
                </a:r>
                <a:r>
                  <a:rPr lang="es-MX" sz="1900" dirty="0" smtClean="0"/>
                  <a:t>W12”x53</a:t>
                </a:r>
                <a:r>
                  <a:rPr lang="es-MX" sz="1900" dirty="0"/>
                  <a:t>:</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ES" sz="1900" i="1">
                              <a:effectLst>
                                <a:outerShdw blurRad="38100" dist="38100" dir="2700000" algn="tl">
                                  <a:srgbClr val="000000">
                                    <a:alpha val="43137"/>
                                  </a:srgbClr>
                                </a:outerShdw>
                              </a:effectLst>
                              <a:latin typeface="Cambria Math" panose="02040503050406030204" pitchFamily="18" charset="0"/>
                            </a:rPr>
                          </m:ctrlPr>
                        </m:sSubPr>
                        <m:e>
                          <m:r>
                            <a:rPr lang="es-ES" sz="1900" i="1">
                              <a:effectLst>
                                <a:outerShdw blurRad="38100" dist="38100" dir="2700000" algn="tl">
                                  <a:srgbClr val="000000">
                                    <a:alpha val="43137"/>
                                  </a:srgbClr>
                                </a:outerShdw>
                              </a:effectLst>
                              <a:latin typeface="Cambria Math"/>
                              <a:ea typeface="Cambria Math"/>
                            </a:rPr>
                            <m:t>𝜙</m:t>
                          </m:r>
                        </m:e>
                        <m:sub>
                          <m:r>
                            <a:rPr lang="es-MX" sz="1900" i="1">
                              <a:effectLst>
                                <a:outerShdw blurRad="38100" dist="38100" dir="2700000" algn="tl">
                                  <a:srgbClr val="000000">
                                    <a:alpha val="43137"/>
                                  </a:srgbClr>
                                </a:outerShdw>
                              </a:effectLst>
                              <a:latin typeface="Cambria Math"/>
                            </a:rPr>
                            <m:t>𝑏</m:t>
                          </m:r>
                        </m:sub>
                      </m:sSub>
                      <m:sSub>
                        <m:sSubPr>
                          <m:ctrlPr>
                            <a:rPr lang="es-ES" sz="1900" i="1">
                              <a:effectLst>
                                <a:outerShdw blurRad="38100" dist="38100" dir="2700000" algn="tl">
                                  <a:srgbClr val="000000">
                                    <a:alpha val="43137"/>
                                  </a:srgbClr>
                                </a:outerShdw>
                              </a:effectLst>
                              <a:latin typeface="Cambria Math" panose="02040503050406030204" pitchFamily="18" charset="0"/>
                            </a:rPr>
                          </m:ctrlPr>
                        </m:sSubPr>
                        <m:e>
                          <m:r>
                            <a:rPr lang="es-MX" sz="1900" i="1">
                              <a:effectLst>
                                <a:outerShdw blurRad="38100" dist="38100" dir="2700000" algn="tl">
                                  <a:srgbClr val="000000">
                                    <a:alpha val="43137"/>
                                  </a:srgbClr>
                                </a:outerShdw>
                              </a:effectLst>
                              <a:latin typeface="Cambria Math"/>
                            </a:rPr>
                            <m:t>𝑀</m:t>
                          </m:r>
                        </m:e>
                        <m:sub>
                          <m:r>
                            <a:rPr lang="es-MX" sz="1900" i="1">
                              <a:effectLst>
                                <a:outerShdw blurRad="38100" dist="38100" dir="2700000" algn="tl">
                                  <a:srgbClr val="000000">
                                    <a:alpha val="43137"/>
                                  </a:srgbClr>
                                </a:outerShdw>
                              </a:effectLst>
                              <a:latin typeface="Cambria Math"/>
                            </a:rPr>
                            <m:t>𝑛</m:t>
                          </m:r>
                        </m:sub>
                      </m:sSub>
                      <m:r>
                        <a:rPr lang="es-MX" sz="1900" b="0" i="1" smtClean="0">
                          <a:effectLst>
                            <a:outerShdw blurRad="38100" dist="38100" dir="2700000" algn="tl">
                              <a:srgbClr val="000000">
                                <a:alpha val="43137"/>
                              </a:srgbClr>
                            </a:outerShdw>
                          </a:effectLst>
                          <a:latin typeface="Cambria Math"/>
                        </a:rPr>
                        <m:t>=219 </m:t>
                      </m:r>
                      <m:r>
                        <a:rPr lang="es-MX" sz="1900" b="0" i="1" smtClean="0">
                          <a:effectLst>
                            <a:outerShdw blurRad="38100" dist="38100" dir="2700000" algn="tl">
                              <a:srgbClr val="000000">
                                <a:alpha val="43137"/>
                              </a:srgbClr>
                            </a:outerShdw>
                          </a:effectLst>
                          <a:latin typeface="Cambria Math"/>
                        </a:rPr>
                        <m:t>𝑓𝑡</m:t>
                      </m:r>
                      <m:r>
                        <a:rPr lang="es-MX" sz="1900" b="0" i="1" smtClean="0">
                          <a:effectLst>
                            <a:outerShdw blurRad="38100" dist="38100" dir="2700000" algn="tl">
                              <a:srgbClr val="000000">
                                <a:alpha val="43137"/>
                              </a:srgbClr>
                            </a:outerShdw>
                          </a:effectLst>
                          <a:latin typeface="Cambria Math"/>
                          <a:ea typeface="Cambria Math"/>
                        </a:rPr>
                        <m:t>∙</m:t>
                      </m:r>
                      <m:r>
                        <a:rPr lang="es-MX" sz="1900" b="0" i="1" smtClean="0">
                          <a:effectLst>
                            <a:outerShdw blurRad="38100" dist="38100" dir="2700000" algn="tl">
                              <a:srgbClr val="000000">
                                <a:alpha val="43137"/>
                              </a:srgbClr>
                            </a:outerShdw>
                          </a:effectLst>
                          <a:latin typeface="Cambria Math"/>
                          <a:ea typeface="Cambria Math"/>
                        </a:rPr>
                        <m:t>𝑘𝑖𝑝𝑠</m:t>
                      </m:r>
                      <m:r>
                        <a:rPr lang="es-MX" sz="1900" b="0" i="1" smtClean="0">
                          <a:effectLst>
                            <a:outerShdw blurRad="38100" dist="38100" dir="2700000" algn="tl">
                              <a:srgbClr val="000000">
                                <a:alpha val="43137"/>
                              </a:srgbClr>
                            </a:outerShdw>
                          </a:effectLst>
                          <a:latin typeface="Cambria Math"/>
                          <a:ea typeface="Cambria Math"/>
                        </a:rPr>
                        <m:t>&gt;192 </m:t>
                      </m:r>
                      <m:r>
                        <a:rPr lang="es-MX" sz="1900" b="0" i="1" smtClean="0">
                          <a:effectLst>
                            <a:outerShdw blurRad="38100" dist="38100" dir="2700000" algn="tl">
                              <a:srgbClr val="000000">
                                <a:alpha val="43137"/>
                              </a:srgbClr>
                            </a:outerShdw>
                          </a:effectLst>
                          <a:latin typeface="Cambria Math"/>
                          <a:ea typeface="Cambria Math"/>
                        </a:rPr>
                        <m:t>𝑓𝑡</m:t>
                      </m:r>
                      <m:r>
                        <a:rPr lang="es-MX" sz="1900" b="0" i="1" smtClean="0">
                          <a:effectLst>
                            <a:outerShdw blurRad="38100" dist="38100" dir="2700000" algn="tl">
                              <a:srgbClr val="000000">
                                <a:alpha val="43137"/>
                              </a:srgbClr>
                            </a:outerShdw>
                          </a:effectLst>
                          <a:latin typeface="Cambria Math"/>
                          <a:ea typeface="Cambria Math"/>
                        </a:rPr>
                        <m:t>∙</m:t>
                      </m:r>
                      <m:r>
                        <a:rPr lang="es-MX" sz="1900" b="0" i="1" smtClean="0">
                          <a:effectLst>
                            <a:outerShdw blurRad="38100" dist="38100" dir="2700000" algn="tl">
                              <a:srgbClr val="000000">
                                <a:alpha val="43137"/>
                              </a:srgbClr>
                            </a:outerShdw>
                          </a:effectLst>
                          <a:latin typeface="Cambria Math"/>
                          <a:ea typeface="Cambria Math"/>
                        </a:rPr>
                        <m:t>𝑘𝑖𝑝𝑠</m:t>
                      </m:r>
                      <m:r>
                        <a:rPr lang="es-MX" sz="1900" b="0" i="1" smtClean="0">
                          <a:effectLst>
                            <a:outerShdw blurRad="38100" dist="38100" dir="2700000" algn="tl">
                              <a:srgbClr val="000000">
                                <a:alpha val="43137"/>
                              </a:srgbClr>
                            </a:outerShdw>
                          </a:effectLst>
                          <a:latin typeface="Cambria Math"/>
                          <a:ea typeface="Cambria Math"/>
                        </a:rPr>
                        <m:t>      (</m:t>
                      </m:r>
                      <m:r>
                        <a:rPr lang="es-MX" sz="1900" b="0" i="1" smtClean="0">
                          <a:effectLst>
                            <a:outerShdw blurRad="38100" dist="38100" dir="2700000" algn="tl">
                              <a:srgbClr val="000000">
                                <a:alpha val="43137"/>
                              </a:srgbClr>
                            </a:outerShdw>
                          </a:effectLst>
                          <a:latin typeface="Cambria Math"/>
                          <a:ea typeface="Cambria Math"/>
                        </a:rPr>
                        <m:t>𝑠𝑎𝑡𝑖𝑠𝑓𝑎𝑐𝑡𝑜𝑟𝑖𝑜</m:t>
                      </m:r>
                      <m:r>
                        <a:rPr lang="es-MX" sz="1900" b="0" i="1" smtClean="0">
                          <a:effectLst>
                            <a:outerShdw blurRad="38100" dist="38100" dir="2700000" algn="tl">
                              <a:srgbClr val="000000">
                                <a:alpha val="43137"/>
                              </a:srgbClr>
                            </a:outerShdw>
                          </a:effectLst>
                          <a:latin typeface="Cambria Math"/>
                          <a:ea typeface="Cambria Math"/>
                        </a:rPr>
                        <m:t>)</m:t>
                      </m:r>
                    </m:oMath>
                  </m:oMathPara>
                </a14:m>
                <a:endParaRPr lang="es-MX" sz="1900" dirty="0"/>
              </a:p>
              <a:p>
                <a:pPr marL="0" indent="0">
                  <a:buNone/>
                </a:pPr>
                <a:endParaRPr lang="es-MX" sz="1900" dirty="0"/>
              </a:p>
              <a:p>
                <a:pPr marL="0" indent="0">
                  <a:buNone/>
                </a:pPr>
                <a:r>
                  <a:rPr lang="es-MX" sz="1900" dirty="0"/>
                  <a:t>Tomando en cuenta el peso de la viga:</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𝑀</m:t>
                          </m:r>
                        </m:e>
                        <m:sub>
                          <m:r>
                            <a:rPr lang="es-MX" sz="1900" b="0" i="1" smtClean="0">
                              <a:latin typeface="Cambria Math"/>
                            </a:rPr>
                            <m:t>𝑢</m:t>
                          </m:r>
                        </m:sub>
                      </m:sSub>
                      <m:r>
                        <a:rPr lang="es-MX" sz="1900" b="0" i="1" smtClean="0">
                          <a:latin typeface="Cambria Math"/>
                        </a:rPr>
                        <m:t>=192+</m:t>
                      </m:r>
                      <m:f>
                        <m:fPr>
                          <m:ctrlPr>
                            <a:rPr lang="es-MX" sz="1900" b="0" i="1" smtClean="0">
                              <a:latin typeface="Cambria Math" panose="02040503050406030204" pitchFamily="18" charset="0"/>
                            </a:rPr>
                          </m:ctrlPr>
                        </m:fPr>
                        <m:num>
                          <m:d>
                            <m:dPr>
                              <m:ctrlPr>
                                <a:rPr lang="es-MX" sz="1900" b="0" i="1" smtClean="0">
                                  <a:latin typeface="Cambria Math" panose="02040503050406030204" pitchFamily="18" charset="0"/>
                                </a:rPr>
                              </m:ctrlPr>
                            </m:dPr>
                            <m:e>
                              <m:r>
                                <a:rPr lang="es-MX" sz="1900" b="0" i="1" smtClean="0">
                                  <a:latin typeface="Cambria Math"/>
                                </a:rPr>
                                <m:t>1.2</m:t>
                              </m:r>
                              <m:r>
                                <a:rPr lang="es-MX" sz="1900" b="0" i="1" smtClean="0">
                                  <a:latin typeface="Cambria Math"/>
                                </a:rPr>
                                <m:t>𝑥</m:t>
                              </m:r>
                              <m:r>
                                <a:rPr lang="es-MX" sz="1900" b="0" i="1" smtClean="0">
                                  <a:latin typeface="Cambria Math"/>
                                </a:rPr>
                                <m:t>0.053 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e>
                          </m:d>
                          <m:sSup>
                            <m:sSupPr>
                              <m:ctrlPr>
                                <a:rPr lang="es-MX" sz="1900" b="0" i="1" smtClean="0">
                                  <a:latin typeface="Cambria Math" panose="02040503050406030204" pitchFamily="18" charset="0"/>
                                </a:rPr>
                              </m:ctrlPr>
                            </m:sSupPr>
                            <m:e>
                              <m:d>
                                <m:dPr>
                                  <m:ctrlPr>
                                    <a:rPr lang="es-MX" sz="1900" b="0" i="1" smtClean="0">
                                      <a:latin typeface="Cambria Math" panose="02040503050406030204" pitchFamily="18" charset="0"/>
                                    </a:rPr>
                                  </m:ctrlPr>
                                </m:dPr>
                                <m:e>
                                  <m:r>
                                    <a:rPr lang="es-MX" sz="1900" b="0" i="1" smtClean="0">
                                      <a:latin typeface="Cambria Math"/>
                                    </a:rPr>
                                    <m:t>24</m:t>
                                  </m:r>
                                  <m:r>
                                    <a:rPr lang="es-MX" sz="1900" b="0" i="1" smtClean="0">
                                      <a:latin typeface="Cambria Math" panose="02040503050406030204" pitchFamily="18" charset="0"/>
                                    </a:rPr>
                                    <m:t> </m:t>
                                  </m:r>
                                  <m:r>
                                    <a:rPr lang="es-MX" sz="1900" b="0" i="1" smtClean="0">
                                      <a:latin typeface="Cambria Math" panose="02040503050406030204" pitchFamily="18" charset="0"/>
                                    </a:rPr>
                                    <m:t>𝑓𝑡</m:t>
                                  </m:r>
                                </m:e>
                              </m:d>
                            </m:e>
                            <m:sup>
                              <m:r>
                                <a:rPr lang="es-MX" sz="1900" b="0" i="1" smtClean="0">
                                  <a:latin typeface="Cambria Math"/>
                                </a:rPr>
                                <m:t>2</m:t>
                              </m:r>
                            </m:sup>
                          </m:sSup>
                        </m:num>
                        <m:den>
                          <m:r>
                            <a:rPr lang="es-MX" sz="1900" b="0" i="1" smtClean="0">
                              <a:latin typeface="Cambria Math"/>
                            </a:rPr>
                            <m:t>8</m:t>
                          </m:r>
                        </m:den>
                      </m:f>
                      <m:r>
                        <a:rPr lang="es-MX" sz="1900" b="0" i="1" smtClean="0">
                          <a:latin typeface="Cambria Math"/>
                        </a:rPr>
                        <m:t>=197 </m:t>
                      </m:r>
                      <m:r>
                        <a:rPr lang="es-MX" sz="1900" i="1">
                          <a:effectLst>
                            <a:outerShdw blurRad="38100" dist="38100" dir="2700000" algn="tl">
                              <a:srgbClr val="000000">
                                <a:alpha val="43137"/>
                              </a:srgbClr>
                            </a:outerShdw>
                          </a:effectLst>
                          <a:latin typeface="Cambria Math"/>
                          <a:ea typeface="Cambria Math"/>
                        </a:rPr>
                        <m:t>𝑓𝑡</m:t>
                      </m:r>
                      <m:r>
                        <a:rPr lang="es-MX" sz="1900" i="1">
                          <a:effectLst>
                            <a:outerShdw blurRad="38100" dist="38100" dir="2700000" algn="tl">
                              <a:srgbClr val="000000">
                                <a:alpha val="43137"/>
                              </a:srgbClr>
                            </a:outerShdw>
                          </a:effectLst>
                          <a:latin typeface="Cambria Math"/>
                          <a:ea typeface="Cambria Math"/>
                        </a:rPr>
                        <m:t>∙</m:t>
                      </m:r>
                      <m:r>
                        <a:rPr lang="es-MX" sz="1900" i="1">
                          <a:effectLst>
                            <a:outerShdw blurRad="38100" dist="38100" dir="2700000" algn="tl">
                              <a:srgbClr val="000000">
                                <a:alpha val="43137"/>
                              </a:srgbClr>
                            </a:outerShdw>
                          </a:effectLst>
                          <a:latin typeface="Cambria Math"/>
                          <a:ea typeface="Cambria Math"/>
                        </a:rPr>
                        <m:t>𝑘𝑖𝑝𝑠</m:t>
                      </m:r>
                      <m:r>
                        <a:rPr lang="es-MX" sz="1900" b="0" i="1" smtClean="0">
                          <a:effectLst>
                            <a:outerShdw blurRad="38100" dist="38100" dir="2700000" algn="tl">
                              <a:srgbClr val="000000">
                                <a:alpha val="43137"/>
                              </a:srgbClr>
                            </a:outerShdw>
                          </a:effectLst>
                          <a:latin typeface="Cambria Math"/>
                          <a:ea typeface="Cambria Math"/>
                        </a:rPr>
                        <m:t>&lt;219</m:t>
                      </m:r>
                      <m:r>
                        <a:rPr lang="es-MX" sz="1900" i="1">
                          <a:effectLst>
                            <a:outerShdw blurRad="38100" dist="38100" dir="2700000" algn="tl">
                              <a:srgbClr val="000000">
                                <a:alpha val="43137"/>
                              </a:srgbClr>
                            </a:outerShdw>
                          </a:effectLst>
                          <a:latin typeface="Cambria Math"/>
                          <a:ea typeface="Cambria Math"/>
                        </a:rPr>
                        <m:t>𝑓𝑡</m:t>
                      </m:r>
                      <m:r>
                        <a:rPr lang="es-MX" sz="1900" i="1">
                          <a:effectLst>
                            <a:outerShdw blurRad="38100" dist="38100" dir="2700000" algn="tl">
                              <a:srgbClr val="000000">
                                <a:alpha val="43137"/>
                              </a:srgbClr>
                            </a:outerShdw>
                          </a:effectLst>
                          <a:latin typeface="Cambria Math"/>
                          <a:ea typeface="Cambria Math"/>
                        </a:rPr>
                        <m:t>∙</m:t>
                      </m:r>
                      <m:r>
                        <a:rPr lang="es-MX" sz="1900" i="1">
                          <a:effectLst>
                            <a:outerShdw blurRad="38100" dist="38100" dir="2700000" algn="tl">
                              <a:srgbClr val="000000">
                                <a:alpha val="43137"/>
                              </a:srgbClr>
                            </a:outerShdw>
                          </a:effectLst>
                          <a:latin typeface="Cambria Math"/>
                          <a:ea typeface="Cambria Math"/>
                        </a:rPr>
                        <m:t>𝑘𝑖𝑝𝑠</m:t>
                      </m:r>
                    </m:oMath>
                  </m:oMathPara>
                </a14:m>
                <a:endParaRPr lang="es-MX" sz="1900" dirty="0"/>
              </a:p>
              <a:p>
                <a:pPr marL="0" indent="0">
                  <a:buNone/>
                </a:pPr>
                <a:endParaRPr lang="es-MX" sz="1900" dirty="0"/>
              </a:p>
              <a:p>
                <a:pPr marL="0" indent="0">
                  <a:buNone/>
                </a:pPr>
                <a:r>
                  <a:rPr lang="es-MX" sz="1900" dirty="0"/>
                  <a:t>La fuerza cortante es:</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𝑉</m:t>
                          </m:r>
                        </m:e>
                        <m:sub>
                          <m:r>
                            <a:rPr lang="es-MX" sz="1900" b="0" i="1" smtClean="0">
                              <a:latin typeface="Cambria Math"/>
                            </a:rPr>
                            <m:t>𝑢</m:t>
                          </m:r>
                        </m:sub>
                      </m:sSub>
                      <m:r>
                        <a:rPr lang="es-MX" sz="1900" b="0" i="1" smtClean="0">
                          <a:latin typeface="Cambria Math"/>
                        </a:rPr>
                        <m:t>=1.6</m:t>
                      </m:r>
                      <m:d>
                        <m:dPr>
                          <m:ctrlPr>
                            <a:rPr lang="es-MX" sz="1900" b="0" i="1" smtClean="0">
                              <a:latin typeface="Cambria Math" panose="02040503050406030204" pitchFamily="18" charset="0"/>
                            </a:rPr>
                          </m:ctrlPr>
                        </m:dPr>
                        <m:e>
                          <m:r>
                            <a:rPr lang="es-MX" sz="1900" b="0" i="1" smtClean="0">
                              <a:latin typeface="Cambria Math"/>
                            </a:rPr>
                            <m:t>20</m:t>
                          </m:r>
                        </m:e>
                      </m:d>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1.2(0.053</m:t>
                          </m:r>
                          <m:r>
                            <a:rPr lang="es-MX" sz="1900" b="0" i="1" smtClean="0">
                              <a:latin typeface="Cambria Math" panose="02040503050406030204" pitchFamily="18" charset="0"/>
                            </a:rPr>
                            <m:t> </m:t>
                          </m:r>
                          <m:r>
                            <a:rPr lang="es-MX" sz="1900" b="0" i="1" smtClean="0">
                              <a:latin typeface="Cambria Math" panose="02040503050406030204" pitchFamily="18" charset="0"/>
                            </a:rPr>
                            <m:t>𝑘𝑖𝑝𝑠</m:t>
                          </m:r>
                          <m:r>
                            <a:rPr lang="es-MX" sz="1900" b="0" i="1" smtClean="0">
                              <a:latin typeface="Cambria Math" panose="02040503050406030204" pitchFamily="18" charset="0"/>
                            </a:rPr>
                            <m:t>/</m:t>
                          </m:r>
                          <m:r>
                            <a:rPr lang="es-MX" sz="1900" b="0" i="1" smtClean="0">
                              <a:latin typeface="Cambria Math" panose="02040503050406030204" pitchFamily="18" charset="0"/>
                            </a:rPr>
                            <m:t>𝑓𝑡</m:t>
                          </m:r>
                          <m:r>
                            <a:rPr lang="es-MX" sz="1900" b="0" i="1" smtClean="0">
                              <a:latin typeface="Cambria Math"/>
                            </a:rPr>
                            <m:t>)(24</m:t>
                          </m:r>
                          <m:r>
                            <a:rPr lang="es-MX" sz="1900" b="0" i="1" smtClean="0">
                              <a:latin typeface="Cambria Math" panose="02040503050406030204" pitchFamily="18" charset="0"/>
                            </a:rPr>
                            <m:t> </m:t>
                          </m:r>
                          <m:r>
                            <a:rPr lang="es-MX" sz="1900" b="0" i="1" smtClean="0">
                              <a:latin typeface="Cambria Math" panose="02040503050406030204" pitchFamily="18" charset="0"/>
                            </a:rPr>
                            <m:t>𝑓𝑡</m:t>
                          </m:r>
                          <m:r>
                            <a:rPr lang="es-MX" sz="1900" b="0" i="1" smtClean="0">
                              <a:latin typeface="Cambria Math"/>
                            </a:rPr>
                            <m:t>)</m:t>
                          </m:r>
                        </m:num>
                        <m:den>
                          <m:r>
                            <a:rPr lang="es-MX" sz="1900" b="0" i="1" smtClean="0">
                              <a:latin typeface="Cambria Math"/>
                            </a:rPr>
                            <m:t>2</m:t>
                          </m:r>
                        </m:den>
                      </m:f>
                      <m:r>
                        <a:rPr lang="es-MX" sz="1900" b="0" i="1" smtClean="0">
                          <a:latin typeface="Cambria Math"/>
                        </a:rPr>
                        <m:t>=32.80 </m:t>
                      </m:r>
                      <m:r>
                        <a:rPr lang="es-MX" sz="1900" b="0" i="1" smtClean="0">
                          <a:latin typeface="Cambria Math"/>
                        </a:rPr>
                        <m:t>𝑓𝑡</m:t>
                      </m:r>
                      <m:r>
                        <a:rPr lang="es-MX" sz="1900" b="0" i="1" smtClean="0">
                          <a:latin typeface="Cambria Math"/>
                          <a:ea typeface="Cambria Math"/>
                        </a:rPr>
                        <m:t>∙</m:t>
                      </m:r>
                      <m:r>
                        <a:rPr lang="es-MX" sz="1900" b="0" i="1" smtClean="0">
                          <a:latin typeface="Cambria Math"/>
                          <a:ea typeface="Cambria Math"/>
                        </a:rPr>
                        <m:t>𝑘𝑖𝑝𝑠</m:t>
                      </m:r>
                    </m:oMath>
                  </m:oMathPara>
                </a14:m>
                <a:endParaRPr lang="es-MX" sz="1900" dirty="0"/>
              </a:p>
              <a:p>
                <a:pPr marL="0" indent="0">
                  <a:buNone/>
                </a:pPr>
                <a:endParaRPr lang="es-MX" sz="1800" dirty="0"/>
              </a:p>
            </p:txBody>
          </p:sp>
        </mc:Choice>
        <mc:Fallback xmlns="">
          <p:sp>
            <p:nvSpPr>
              <p:cNvPr id="15"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a:blip r:embed="rId5"/>
                <a:stretch>
                  <a:fillRect l="-652" t="-1192"/>
                </a:stretch>
              </a:blipFill>
            </p:spPr>
            <p:txBody>
              <a:bodyPr/>
              <a:lstStyle/>
              <a:p>
                <a:r>
                  <a:rPr lang="en-US">
                    <a:noFill/>
                  </a:rPr>
                  <a:t> </a:t>
                </a:r>
              </a:p>
            </p:txBody>
          </p:sp>
        </mc:Fallback>
      </mc:AlternateContent>
    </p:spTree>
    <p:extLst>
      <p:ext uri="{BB962C8B-B14F-4D97-AF65-F5344CB8AC3E}">
        <p14:creationId xmlns:p14="http://schemas.microsoft.com/office/powerpoint/2010/main" val="445572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5" name="1 Título"/>
          <p:cNvSpPr txBox="1">
            <a:spLocks/>
          </p:cNvSpPr>
          <p:nvPr/>
        </p:nvSpPr>
        <p:spPr>
          <a:xfrm>
            <a:off x="474561" y="1557995"/>
            <a:ext cx="9354448" cy="1512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900" dirty="0">
                <a:latin typeface="+mn-lt"/>
              </a:rPr>
              <a:t>Las especificaciones del AISC distinguen las vigas de las trabes armadas con base en la razón de ancho a espesor del alma. El miembro debe tratarse como una viga independientemente de que sea un perfil rolado o compuesto si:</a:t>
            </a:r>
          </a:p>
        </p:txBody>
      </p:sp>
      <mc:AlternateContent xmlns:mc="http://schemas.openxmlformats.org/markup-compatibility/2006" xmlns:a14="http://schemas.microsoft.com/office/drawing/2010/main">
        <mc:Choice Requires="a14">
          <p:sp>
            <p:nvSpPr>
              <p:cNvPr id="17" name="11 Rectángulo"/>
              <p:cNvSpPr/>
              <p:nvPr/>
            </p:nvSpPr>
            <p:spPr>
              <a:xfrm>
                <a:off x="4482884" y="2878582"/>
                <a:ext cx="1337802" cy="8058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sz="2000" i="1" smtClean="0">
                              <a:effectLst>
                                <a:outerShdw blurRad="38100" dist="38100" dir="2700000" algn="tl">
                                  <a:srgbClr val="000000">
                                    <a:alpha val="43137"/>
                                  </a:srgbClr>
                                </a:outerShdw>
                              </a:effectLst>
                              <a:latin typeface="Cambria Math" panose="02040503050406030204" pitchFamily="18" charset="0"/>
                            </a:rPr>
                          </m:ctrlPr>
                        </m:fPr>
                        <m:num>
                          <m:r>
                            <a:rPr lang="es-MX" sz="2000" i="1">
                              <a:effectLst>
                                <a:outerShdw blurRad="38100" dist="38100" dir="2700000" algn="tl">
                                  <a:srgbClr val="000000">
                                    <a:alpha val="43137"/>
                                  </a:srgbClr>
                                </a:outerShdw>
                              </a:effectLst>
                              <a:latin typeface="Cambria Math"/>
                            </a:rPr>
                            <m:t>h</m:t>
                          </m:r>
                        </m:num>
                        <m:den>
                          <m:sSub>
                            <m:sSubPr>
                              <m:ctrlPr>
                                <a:rPr lang="es-MX" sz="2000" i="1">
                                  <a:effectLst>
                                    <a:outerShdw blurRad="38100" dist="38100" dir="2700000" algn="tl">
                                      <a:srgbClr val="000000">
                                        <a:alpha val="43137"/>
                                      </a:srgbClr>
                                    </a:outerShdw>
                                  </a:effectLst>
                                  <a:latin typeface="Cambria Math" panose="02040503050406030204" pitchFamily="18" charset="0"/>
                                </a:rPr>
                              </m:ctrlPr>
                            </m:sSubPr>
                            <m:e>
                              <m:r>
                                <a:rPr lang="es-MX" sz="2000" i="1">
                                  <a:effectLst>
                                    <a:outerShdw blurRad="38100" dist="38100" dir="2700000" algn="tl">
                                      <a:srgbClr val="000000">
                                        <a:alpha val="43137"/>
                                      </a:srgbClr>
                                    </a:outerShdw>
                                  </a:effectLst>
                                  <a:latin typeface="Cambria Math"/>
                                </a:rPr>
                                <m:t>𝑡</m:t>
                              </m:r>
                            </m:e>
                            <m:sub>
                              <m:r>
                                <a:rPr lang="es-MX" sz="2000" i="1">
                                  <a:effectLst>
                                    <a:outerShdw blurRad="38100" dist="38100" dir="2700000" algn="tl">
                                      <a:srgbClr val="000000">
                                        <a:alpha val="43137"/>
                                      </a:srgbClr>
                                    </a:outerShdw>
                                  </a:effectLst>
                                  <a:latin typeface="Cambria Math"/>
                                </a:rPr>
                                <m:t>𝑤</m:t>
                              </m:r>
                            </m:sub>
                          </m:sSub>
                        </m:den>
                      </m:f>
                      <m:r>
                        <a:rPr lang="es-MX" sz="2000" i="1">
                          <a:effectLst>
                            <a:outerShdw blurRad="38100" dist="38100" dir="2700000" algn="tl">
                              <a:srgbClr val="000000">
                                <a:alpha val="43137"/>
                              </a:srgbClr>
                            </a:outerShdw>
                          </a:effectLst>
                          <a:latin typeface="Cambria Math"/>
                        </a:rPr>
                        <m:t>≤</m:t>
                      </m:r>
                      <m:f>
                        <m:fPr>
                          <m:ctrlPr>
                            <a:rPr lang="es-MX" sz="2000" i="1">
                              <a:effectLst>
                                <a:outerShdw blurRad="38100" dist="38100" dir="2700000" algn="tl">
                                  <a:srgbClr val="000000">
                                    <a:alpha val="43137"/>
                                  </a:srgbClr>
                                </a:outerShdw>
                              </a:effectLst>
                              <a:latin typeface="Cambria Math" panose="02040503050406030204" pitchFamily="18" charset="0"/>
                            </a:rPr>
                          </m:ctrlPr>
                        </m:fPr>
                        <m:num>
                          <m:r>
                            <a:rPr lang="es-MX" sz="2000" i="1">
                              <a:effectLst>
                                <a:outerShdw blurRad="38100" dist="38100" dir="2700000" algn="tl">
                                  <a:srgbClr val="000000">
                                    <a:alpha val="43137"/>
                                  </a:srgbClr>
                                </a:outerShdw>
                              </a:effectLst>
                              <a:latin typeface="Cambria Math"/>
                            </a:rPr>
                            <m:t>970</m:t>
                          </m:r>
                        </m:num>
                        <m:den>
                          <m:rad>
                            <m:radPr>
                              <m:degHide m:val="on"/>
                              <m:ctrlPr>
                                <a:rPr lang="es-MX" sz="2000" i="1">
                                  <a:effectLst>
                                    <a:outerShdw blurRad="38100" dist="38100" dir="2700000" algn="tl">
                                      <a:srgbClr val="000000">
                                        <a:alpha val="43137"/>
                                      </a:srgbClr>
                                    </a:outerShdw>
                                  </a:effectLst>
                                  <a:latin typeface="Cambria Math" panose="02040503050406030204" pitchFamily="18" charset="0"/>
                                </a:rPr>
                              </m:ctrlPr>
                            </m:radPr>
                            <m:deg/>
                            <m:e>
                              <m:r>
                                <a:rPr lang="es-MX" sz="2000" i="1">
                                  <a:effectLst>
                                    <a:outerShdw blurRad="38100" dist="38100" dir="2700000" algn="tl">
                                      <a:srgbClr val="000000">
                                        <a:alpha val="43137"/>
                                      </a:srgbClr>
                                    </a:outerShdw>
                                  </a:effectLst>
                                  <a:latin typeface="Cambria Math"/>
                                </a:rPr>
                                <m:t>𝐹𝑦</m:t>
                              </m:r>
                            </m:e>
                          </m:rad>
                        </m:den>
                      </m:f>
                    </m:oMath>
                  </m:oMathPara>
                </a14:m>
                <a:endParaRPr lang="es-MX" sz="2000" dirty="0">
                  <a:effectLst>
                    <a:outerShdw blurRad="38100" dist="38100" dir="2700000" algn="tl">
                      <a:srgbClr val="000000">
                        <a:alpha val="43137"/>
                      </a:srgbClr>
                    </a:outerShdw>
                  </a:effectLst>
                </a:endParaRPr>
              </a:p>
            </p:txBody>
          </p:sp>
        </mc:Choice>
        <mc:Fallback xmlns="">
          <p:sp>
            <p:nvSpPr>
              <p:cNvPr id="17" name="11 Rectángulo"/>
              <p:cNvSpPr>
                <a:spLocks noRot="1" noChangeAspect="1" noMove="1" noResize="1" noEditPoints="1" noAdjustHandles="1" noChangeArrowheads="1" noChangeShapeType="1" noTextEdit="1"/>
              </p:cNvSpPr>
              <p:nvPr/>
            </p:nvSpPr>
            <p:spPr>
              <a:xfrm>
                <a:off x="4482884" y="2878582"/>
                <a:ext cx="1337802" cy="805862"/>
              </a:xfrm>
              <a:prstGeom prst="rect">
                <a:avLst/>
              </a:prstGeom>
              <a:blipFill rotWithShape="0">
                <a:blip r:embed="rId7"/>
                <a:stretch>
                  <a:fillRect b="-758"/>
                </a:stretch>
              </a:blipFill>
            </p:spPr>
            <p:txBody>
              <a:bodyPr/>
              <a:lstStyle/>
              <a:p>
                <a:r>
                  <a:rPr lang="es-MX">
                    <a:noFill/>
                  </a:rPr>
                  <a:t> </a:t>
                </a:r>
              </a:p>
            </p:txBody>
          </p:sp>
        </mc:Fallback>
      </mc:AlternateContent>
      <p:sp>
        <p:nvSpPr>
          <p:cNvPr id="18" name="2 Subtítulo"/>
          <p:cNvSpPr txBox="1">
            <a:spLocks/>
          </p:cNvSpPr>
          <p:nvPr/>
        </p:nvSpPr>
        <p:spPr>
          <a:xfrm>
            <a:off x="474561" y="3684444"/>
            <a:ext cx="7772400" cy="532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900"/>
              <a:t>El miembro es considerado como una trabe armada si:</a:t>
            </a:r>
            <a:endParaRPr lang="es-ES" sz="1900" dirty="0"/>
          </a:p>
        </p:txBody>
      </p:sp>
      <mc:AlternateContent xmlns:mc="http://schemas.openxmlformats.org/markup-compatibility/2006" xmlns:a14="http://schemas.microsoft.com/office/drawing/2010/main">
        <mc:Choice Requires="a14">
          <p:sp>
            <p:nvSpPr>
              <p:cNvPr id="19" name="12 Rectángulo"/>
              <p:cNvSpPr/>
              <p:nvPr/>
            </p:nvSpPr>
            <p:spPr>
              <a:xfrm>
                <a:off x="1060633" y="4497964"/>
                <a:ext cx="1337802" cy="8058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sz="2000" i="1" smtClean="0">
                              <a:effectLst>
                                <a:outerShdw blurRad="38100" dist="38100" dir="2700000" algn="tl">
                                  <a:srgbClr val="000000">
                                    <a:alpha val="43137"/>
                                  </a:srgbClr>
                                </a:outerShdw>
                              </a:effectLst>
                              <a:latin typeface="Cambria Math" panose="02040503050406030204" pitchFamily="18" charset="0"/>
                            </a:rPr>
                          </m:ctrlPr>
                        </m:fPr>
                        <m:num>
                          <m:r>
                            <a:rPr lang="es-MX" sz="2000" i="1">
                              <a:effectLst>
                                <a:outerShdw blurRad="38100" dist="38100" dir="2700000" algn="tl">
                                  <a:srgbClr val="000000">
                                    <a:alpha val="43137"/>
                                  </a:srgbClr>
                                </a:outerShdw>
                              </a:effectLst>
                              <a:latin typeface="Cambria Math"/>
                            </a:rPr>
                            <m:t>h</m:t>
                          </m:r>
                        </m:num>
                        <m:den>
                          <m:sSub>
                            <m:sSubPr>
                              <m:ctrlPr>
                                <a:rPr lang="es-MX" sz="2000" i="1">
                                  <a:effectLst>
                                    <a:outerShdw blurRad="38100" dist="38100" dir="2700000" algn="tl">
                                      <a:srgbClr val="000000">
                                        <a:alpha val="43137"/>
                                      </a:srgbClr>
                                    </a:outerShdw>
                                  </a:effectLst>
                                  <a:latin typeface="Cambria Math" panose="02040503050406030204" pitchFamily="18" charset="0"/>
                                </a:rPr>
                              </m:ctrlPr>
                            </m:sSubPr>
                            <m:e>
                              <m:r>
                                <a:rPr lang="es-MX" sz="2000" i="1">
                                  <a:effectLst>
                                    <a:outerShdw blurRad="38100" dist="38100" dir="2700000" algn="tl">
                                      <a:srgbClr val="000000">
                                        <a:alpha val="43137"/>
                                      </a:srgbClr>
                                    </a:outerShdw>
                                  </a:effectLst>
                                  <a:latin typeface="Cambria Math"/>
                                </a:rPr>
                                <m:t>𝑡</m:t>
                              </m:r>
                            </m:e>
                            <m:sub>
                              <m:r>
                                <a:rPr lang="es-MX" sz="2000" i="1">
                                  <a:effectLst>
                                    <a:outerShdw blurRad="38100" dist="38100" dir="2700000" algn="tl">
                                      <a:srgbClr val="000000">
                                        <a:alpha val="43137"/>
                                      </a:srgbClr>
                                    </a:outerShdw>
                                  </a:effectLst>
                                  <a:latin typeface="Cambria Math"/>
                                </a:rPr>
                                <m:t>𝑤</m:t>
                              </m:r>
                            </m:sub>
                          </m:sSub>
                        </m:den>
                      </m:f>
                      <m:r>
                        <a:rPr lang="es-MX" sz="2000" i="1">
                          <a:effectLst>
                            <a:outerShdw blurRad="38100" dist="38100" dir="2700000" algn="tl">
                              <a:srgbClr val="000000">
                                <a:alpha val="43137"/>
                              </a:srgbClr>
                            </a:outerShdw>
                          </a:effectLst>
                          <a:latin typeface="Cambria Math"/>
                        </a:rPr>
                        <m:t>&gt;</m:t>
                      </m:r>
                      <m:f>
                        <m:fPr>
                          <m:ctrlPr>
                            <a:rPr lang="es-MX" sz="2000" i="1">
                              <a:effectLst>
                                <a:outerShdw blurRad="38100" dist="38100" dir="2700000" algn="tl">
                                  <a:srgbClr val="000000">
                                    <a:alpha val="43137"/>
                                  </a:srgbClr>
                                </a:outerShdw>
                              </a:effectLst>
                              <a:latin typeface="Cambria Math" panose="02040503050406030204" pitchFamily="18" charset="0"/>
                            </a:rPr>
                          </m:ctrlPr>
                        </m:fPr>
                        <m:num>
                          <m:r>
                            <a:rPr lang="es-MX" sz="2000" i="1">
                              <a:effectLst>
                                <a:outerShdw blurRad="38100" dist="38100" dir="2700000" algn="tl">
                                  <a:srgbClr val="000000">
                                    <a:alpha val="43137"/>
                                  </a:srgbClr>
                                </a:outerShdw>
                              </a:effectLst>
                              <a:latin typeface="Cambria Math"/>
                            </a:rPr>
                            <m:t>970</m:t>
                          </m:r>
                        </m:num>
                        <m:den>
                          <m:rad>
                            <m:radPr>
                              <m:degHide m:val="on"/>
                              <m:ctrlPr>
                                <a:rPr lang="es-MX" sz="2000" i="1">
                                  <a:effectLst>
                                    <a:outerShdw blurRad="38100" dist="38100" dir="2700000" algn="tl">
                                      <a:srgbClr val="000000">
                                        <a:alpha val="43137"/>
                                      </a:srgbClr>
                                    </a:outerShdw>
                                  </a:effectLst>
                                  <a:latin typeface="Cambria Math" panose="02040503050406030204" pitchFamily="18" charset="0"/>
                                </a:rPr>
                              </m:ctrlPr>
                            </m:radPr>
                            <m:deg/>
                            <m:e>
                              <m:r>
                                <a:rPr lang="es-MX" sz="2000" i="1">
                                  <a:effectLst>
                                    <a:outerShdw blurRad="38100" dist="38100" dir="2700000" algn="tl">
                                      <a:srgbClr val="000000">
                                        <a:alpha val="43137"/>
                                      </a:srgbClr>
                                    </a:outerShdw>
                                  </a:effectLst>
                                  <a:latin typeface="Cambria Math"/>
                                </a:rPr>
                                <m:t>𝐹𝑦</m:t>
                              </m:r>
                            </m:e>
                          </m:rad>
                        </m:den>
                      </m:f>
                    </m:oMath>
                  </m:oMathPara>
                </a14:m>
                <a:endParaRPr lang="es-MX" sz="2000" dirty="0">
                  <a:effectLst>
                    <a:outerShdw blurRad="38100" dist="38100" dir="2700000" algn="tl">
                      <a:srgbClr val="000000">
                        <a:alpha val="43137"/>
                      </a:srgbClr>
                    </a:outerShdw>
                  </a:effectLst>
                </a:endParaRPr>
              </a:p>
            </p:txBody>
          </p:sp>
        </mc:Choice>
        <mc:Fallback xmlns="">
          <p:sp>
            <p:nvSpPr>
              <p:cNvPr id="19" name="12 Rectángulo"/>
              <p:cNvSpPr>
                <a:spLocks noRot="1" noChangeAspect="1" noMove="1" noResize="1" noEditPoints="1" noAdjustHandles="1" noChangeArrowheads="1" noChangeShapeType="1" noTextEdit="1"/>
              </p:cNvSpPr>
              <p:nvPr/>
            </p:nvSpPr>
            <p:spPr>
              <a:xfrm>
                <a:off x="1060633" y="4497964"/>
                <a:ext cx="1337802" cy="805862"/>
              </a:xfrm>
              <a:prstGeom prst="rect">
                <a:avLst/>
              </a:prstGeom>
              <a:blipFill rotWithShape="0">
                <a:blip r:embed="rId8"/>
                <a:stretch>
                  <a:fillRect b="-758"/>
                </a:stretch>
              </a:blipFill>
            </p:spPr>
            <p:txBody>
              <a:bodyPr/>
              <a:lstStyle/>
              <a:p>
                <a:r>
                  <a:rPr lang="es-MX">
                    <a:noFill/>
                  </a:rPr>
                  <a:t> </a:t>
                </a:r>
              </a:p>
            </p:txBody>
          </p:sp>
        </mc:Fallback>
      </mc:AlternateContent>
      <p:pic>
        <p:nvPicPr>
          <p:cNvPr id="2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601" t="34328" r="26261" b="29312"/>
          <a:stretch/>
        </p:blipFill>
        <p:spPr bwMode="auto">
          <a:xfrm>
            <a:off x="2828336" y="4062747"/>
            <a:ext cx="5418625" cy="2209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6382447" y="3001533"/>
            <a:ext cx="1302752" cy="55996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a:t>
            </a:r>
          </a:p>
          <a:p>
            <a:pPr algn="ctr"/>
            <a:r>
              <a:rPr lang="es-MX" dirty="0"/>
              <a:t>Tabla B5.1</a:t>
            </a:r>
          </a:p>
        </p:txBody>
      </p:sp>
    </p:spTree>
    <p:extLst>
      <p:ext uri="{BB962C8B-B14F-4D97-AF65-F5344CB8AC3E}">
        <p14:creationId xmlns:p14="http://schemas.microsoft.com/office/powerpoint/2010/main" val="388502862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5" name="2 Marcador de contenido"/>
              <p:cNvSpPr>
                <a:spLocks noGrp="1"/>
              </p:cNvSpPr>
              <p:nvPr>
                <p:ph idx="1"/>
              </p:nvPr>
            </p:nvSpPr>
            <p:spPr>
              <a:xfrm>
                <a:off x="474561" y="1817312"/>
                <a:ext cx="9354448" cy="5112568"/>
              </a:xfrm>
            </p:spPr>
            <p:txBody>
              <a:bodyPr/>
              <a:lstStyle/>
              <a:p>
                <a:pPr marL="0" indent="0">
                  <a:buNone/>
                </a:pPr>
                <a:r>
                  <a:rPr lang="es-MX" sz="1900" dirty="0"/>
                  <a:t>De las tablas de carga uniforme factorizada:</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ES" sz="1900" i="1">
                              <a:effectLst>
                                <a:outerShdw blurRad="38100" dist="38100" dir="2700000" algn="tl">
                                  <a:srgbClr val="000000">
                                    <a:alpha val="43137"/>
                                  </a:srgbClr>
                                </a:outerShdw>
                              </a:effectLst>
                              <a:latin typeface="Cambria Math"/>
                              <a:ea typeface="Cambria Math"/>
                            </a:rPr>
                            <m:t>𝜙</m:t>
                          </m:r>
                        </m:e>
                        <m:sub>
                          <m:r>
                            <a:rPr lang="es-MX" sz="1900" b="0" i="1" smtClean="0">
                              <a:latin typeface="Cambria Math"/>
                            </a:rPr>
                            <m:t>𝑣</m:t>
                          </m:r>
                        </m:sub>
                      </m:sSub>
                      <m:sSub>
                        <m:sSubPr>
                          <m:ctrlPr>
                            <a:rPr lang="es-MX" sz="1900" i="1" smtClean="0">
                              <a:latin typeface="Cambria Math" panose="02040503050406030204" pitchFamily="18" charset="0"/>
                            </a:rPr>
                          </m:ctrlPr>
                        </m:sSubPr>
                        <m:e>
                          <m:r>
                            <a:rPr lang="es-MX" sz="1900" b="0" i="1" smtClean="0">
                              <a:latin typeface="Cambria Math"/>
                            </a:rPr>
                            <m:t>𝑉</m:t>
                          </m:r>
                        </m:e>
                        <m:sub>
                          <m:r>
                            <a:rPr lang="es-MX" sz="1900" b="0" i="1" smtClean="0">
                              <a:latin typeface="Cambria Math"/>
                            </a:rPr>
                            <m:t>𝑢</m:t>
                          </m:r>
                        </m:sub>
                      </m:sSub>
                      <m:r>
                        <a:rPr lang="es-MX" sz="1900" b="0" i="1" smtClean="0">
                          <a:latin typeface="Cambria Math"/>
                        </a:rPr>
                        <m:t>=112 </m:t>
                      </m:r>
                      <m:r>
                        <a:rPr lang="es-MX" sz="1900" b="0" i="1" smtClean="0">
                          <a:latin typeface="Cambria Math"/>
                        </a:rPr>
                        <m:t>𝑘𝑖𝑝𝑠</m:t>
                      </m:r>
                      <m:r>
                        <a:rPr lang="es-MX" sz="1900" b="0" i="1" smtClean="0">
                          <a:latin typeface="Cambria Math"/>
                        </a:rPr>
                        <m:t>&gt;32.80 </m:t>
                      </m:r>
                      <m:r>
                        <a:rPr lang="es-MX" sz="1900" b="0" i="1" smtClean="0">
                          <a:latin typeface="Cambria Math"/>
                        </a:rPr>
                        <m:t>𝑘𝑖𝑝𝑠</m:t>
                      </m:r>
                      <m:r>
                        <a:rPr lang="es-MX" sz="1900" b="0" i="0" smtClean="0">
                          <a:latin typeface="Cambria Math"/>
                        </a:rPr>
                        <m:t>          (</m:t>
                      </m:r>
                      <m:r>
                        <m:rPr>
                          <m:sty m:val="p"/>
                        </m:rPr>
                        <a:rPr lang="es-MX" sz="1900" b="0" i="0" smtClean="0">
                          <a:latin typeface="Cambria Math"/>
                        </a:rPr>
                        <m:t>satisfactorio</m:t>
                      </m:r>
                      <m:r>
                        <a:rPr lang="es-MX" sz="1900" b="0" i="0" smtClean="0">
                          <a:latin typeface="Cambria Math"/>
                        </a:rPr>
                        <m:t>)</m:t>
                      </m:r>
                    </m:oMath>
                  </m:oMathPara>
                </a14:m>
                <a:endParaRPr lang="es-MX" sz="1900" dirty="0"/>
              </a:p>
              <a:p>
                <a:pPr marL="0" indent="0">
                  <a:buNone/>
                </a:pPr>
                <a:endParaRPr lang="es-MX" sz="1900" dirty="0"/>
              </a:p>
              <a:p>
                <a:pPr marL="0" indent="0">
                  <a:buNone/>
                </a:pPr>
                <a:r>
                  <a:rPr lang="es-MX" sz="1900" dirty="0"/>
                  <a:t>La deflexión máxima permisible es:</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f>
                        <m:fPr>
                          <m:ctrlPr>
                            <a:rPr lang="es-MX" sz="1900" i="1" smtClean="0">
                              <a:latin typeface="Cambria Math" panose="02040503050406030204" pitchFamily="18" charset="0"/>
                            </a:rPr>
                          </m:ctrlPr>
                        </m:fPr>
                        <m:num>
                          <m:r>
                            <a:rPr lang="es-MX" sz="1900" b="0" i="1" smtClean="0">
                              <a:latin typeface="Cambria Math"/>
                            </a:rPr>
                            <m:t>𝐿</m:t>
                          </m:r>
                        </m:num>
                        <m:den>
                          <m:r>
                            <a:rPr lang="es-MX" sz="1900" b="0" i="1" smtClean="0">
                              <a:latin typeface="Cambria Math"/>
                            </a:rPr>
                            <m:t>240</m:t>
                          </m:r>
                        </m:den>
                      </m:f>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24</m:t>
                          </m:r>
                          <m:r>
                            <a:rPr lang="es-MX" sz="1900" b="0" i="1" smtClean="0">
                              <a:latin typeface="Cambria Math" panose="02040503050406030204" pitchFamily="18" charset="0"/>
                            </a:rPr>
                            <m:t> </m:t>
                          </m:r>
                          <m:r>
                            <a:rPr lang="es-MX" sz="1900" b="0" i="1" smtClean="0">
                              <a:latin typeface="Cambria Math" panose="02040503050406030204" pitchFamily="18" charset="0"/>
                            </a:rPr>
                            <m:t>𝑓𝑡</m:t>
                          </m:r>
                          <m:d>
                            <m:dPr>
                              <m:ctrlPr>
                                <a:rPr lang="es-MX" sz="1900" b="0" i="1" smtClean="0">
                                  <a:latin typeface="Cambria Math" panose="02040503050406030204" pitchFamily="18" charset="0"/>
                                </a:rPr>
                              </m:ctrlPr>
                            </m:dPr>
                            <m:e>
                              <m:r>
                                <a:rPr lang="es-MX" sz="1900" b="0" i="1" smtClean="0">
                                  <a:latin typeface="Cambria Math"/>
                                </a:rPr>
                                <m:t>12</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𝑖𝑛</m:t>
                                  </m:r>
                                </m:num>
                                <m:den>
                                  <m:r>
                                    <a:rPr lang="es-MX" sz="1900" b="0" i="1" smtClean="0">
                                      <a:latin typeface="Cambria Math" panose="02040503050406030204" pitchFamily="18" charset="0"/>
                                    </a:rPr>
                                    <m:t>𝑓𝑡</m:t>
                                  </m:r>
                                </m:den>
                              </m:f>
                            </m:e>
                          </m:d>
                        </m:num>
                        <m:den>
                          <m:r>
                            <a:rPr lang="es-MX" sz="1900" b="0" i="1" smtClean="0">
                              <a:latin typeface="Cambria Math"/>
                            </a:rPr>
                            <m:t>240</m:t>
                          </m:r>
                        </m:den>
                      </m:f>
                      <m:r>
                        <a:rPr lang="es-MX" sz="1900" b="0" i="1" smtClean="0">
                          <a:latin typeface="Cambria Math"/>
                        </a:rPr>
                        <m:t>=1.20 </m:t>
                      </m:r>
                      <m:r>
                        <a:rPr lang="es-MX" sz="1900" b="0" i="1" smtClean="0">
                          <a:latin typeface="Cambria Math"/>
                        </a:rPr>
                        <m:t>𝑖𝑛</m:t>
                      </m:r>
                    </m:oMath>
                  </m:oMathPara>
                </a14:m>
                <a:endParaRPr lang="es-MX" sz="1900" dirty="0"/>
              </a:p>
              <a:p>
                <a:pPr marL="0" indent="0">
                  <a:buNone/>
                </a:pPr>
                <a:endParaRPr lang="es-MX" sz="1900" dirty="0"/>
              </a:p>
              <a:p>
                <a:pPr marL="0" indent="0">
                  <a:buNone/>
                </a:pPr>
                <a:r>
                  <a:rPr lang="es-MX" sz="1900" dirty="0"/>
                  <a:t>Deflexión máxima (en el centro del claro) para dos cargas iguales y simétricamente situadas es:</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a:ea typeface="Cambria Math"/>
                            </a:rPr>
                            <m:t>∆</m:t>
                          </m:r>
                        </m:e>
                        <m:sub>
                          <m:r>
                            <a:rPr lang="es-MX" sz="1900" b="0" i="1" smtClean="0">
                              <a:latin typeface="Cambria Math"/>
                            </a:rPr>
                            <m:t>𝑚</m:t>
                          </m:r>
                          <m:r>
                            <a:rPr lang="es-MX" sz="1900" b="0" i="1" smtClean="0">
                              <a:latin typeface="Cambria Math"/>
                            </a:rPr>
                            <m:t>á</m:t>
                          </m:r>
                          <m:r>
                            <a:rPr lang="es-MX" sz="1900" b="0" i="1" smtClean="0">
                              <a:latin typeface="Cambria Math"/>
                            </a:rPr>
                            <m:t>𝑥</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𝑃𝑎</m:t>
                          </m:r>
                        </m:num>
                        <m:den>
                          <m:r>
                            <a:rPr lang="es-MX" sz="1900" b="0" i="1" smtClean="0">
                              <a:latin typeface="Cambria Math"/>
                            </a:rPr>
                            <m:t>24</m:t>
                          </m:r>
                          <m:r>
                            <a:rPr lang="es-MX" sz="1900" b="0" i="1" smtClean="0">
                              <a:latin typeface="Cambria Math"/>
                            </a:rPr>
                            <m:t>𝐸𝐼</m:t>
                          </m:r>
                        </m:den>
                      </m:f>
                      <m:d>
                        <m:dPr>
                          <m:ctrlPr>
                            <a:rPr lang="es-MX" sz="1900" b="0" i="1" smtClean="0">
                              <a:latin typeface="Cambria Math" panose="02040503050406030204" pitchFamily="18" charset="0"/>
                            </a:rPr>
                          </m:ctrlPr>
                        </m:dPr>
                        <m:e>
                          <m:r>
                            <a:rPr lang="es-MX" sz="1900" b="0" i="1" smtClean="0">
                              <a:latin typeface="Cambria Math"/>
                            </a:rPr>
                            <m:t>3</m:t>
                          </m:r>
                          <m:sSup>
                            <m:sSupPr>
                              <m:ctrlPr>
                                <a:rPr lang="es-MX" sz="1900" b="0" i="1" smtClean="0">
                                  <a:latin typeface="Cambria Math" panose="02040503050406030204" pitchFamily="18" charset="0"/>
                                </a:rPr>
                              </m:ctrlPr>
                            </m:sSupPr>
                            <m:e>
                              <m:r>
                                <a:rPr lang="es-MX" sz="1900" b="0" i="1" smtClean="0">
                                  <a:latin typeface="Cambria Math"/>
                                </a:rPr>
                                <m:t>𝐿</m:t>
                              </m:r>
                            </m:e>
                            <m:sup>
                              <m:r>
                                <a:rPr lang="es-MX" sz="1900" b="0" i="1" smtClean="0">
                                  <a:latin typeface="Cambria Math"/>
                                </a:rPr>
                                <m:t>2</m:t>
                              </m:r>
                            </m:sup>
                          </m:sSup>
                          <m:r>
                            <a:rPr lang="es-MX" sz="1900" b="0" i="1" smtClean="0">
                              <a:latin typeface="Cambria Math"/>
                            </a:rPr>
                            <m:t>−4</m:t>
                          </m:r>
                          <m:sSup>
                            <m:sSupPr>
                              <m:ctrlPr>
                                <a:rPr lang="es-MX" sz="1900" b="0" i="1" smtClean="0">
                                  <a:latin typeface="Cambria Math" panose="02040503050406030204" pitchFamily="18" charset="0"/>
                                </a:rPr>
                              </m:ctrlPr>
                            </m:sSupPr>
                            <m:e>
                              <m:r>
                                <a:rPr lang="es-MX" sz="1900" b="0" i="1" smtClean="0">
                                  <a:latin typeface="Cambria Math"/>
                                </a:rPr>
                                <m:t>𝑎</m:t>
                              </m:r>
                            </m:e>
                            <m:sup>
                              <m:r>
                                <a:rPr lang="es-MX" sz="1900" b="0" i="1" smtClean="0">
                                  <a:latin typeface="Cambria Math"/>
                                </a:rPr>
                                <m:t>2</m:t>
                              </m:r>
                            </m:sup>
                          </m:sSup>
                        </m:e>
                      </m:d>
                    </m:oMath>
                  </m:oMathPara>
                </a14:m>
                <a:endParaRPr lang="es-MX" sz="1900" dirty="0"/>
              </a:p>
            </p:txBody>
          </p:sp>
        </mc:Choice>
        <mc:Fallback xmlns="">
          <p:sp>
            <p:nvSpPr>
              <p:cNvPr id="15"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rotWithShape="0">
                <a:blip r:embed="rId8"/>
                <a:stretch>
                  <a:fillRect l="-652" t="-1192"/>
                </a:stretch>
              </a:blipFill>
            </p:spPr>
            <p:txBody>
              <a:bodyPr/>
              <a:lstStyle/>
              <a:p>
                <a:r>
                  <a:rPr lang="es-MX">
                    <a:noFill/>
                  </a:rPr>
                  <a:t> </a:t>
                </a:r>
              </a:p>
            </p:txBody>
          </p:sp>
        </mc:Fallback>
      </mc:AlternateContent>
      <p:sp>
        <p:nvSpPr>
          <p:cNvPr id="9" name="7 CuadroTexto">
            <a:hlinkClick r:id="rId9" action="ppaction://hlinkfile"/>
          </p:cNvPr>
          <p:cNvSpPr txBox="1"/>
          <p:nvPr/>
        </p:nvSpPr>
        <p:spPr>
          <a:xfrm>
            <a:off x="7218675" y="3037475"/>
            <a:ext cx="1944216" cy="1015663"/>
          </a:xfrm>
          <a:prstGeom prst="rect">
            <a:avLst/>
          </a:prstGeom>
          <a:noFill/>
        </p:spPr>
        <p:txBody>
          <a:bodyPr wrap="square" rtlCol="0">
            <a:spAutoFit/>
          </a:bodyPr>
          <a:lstStyle/>
          <a:p>
            <a:pPr algn="ctr"/>
            <a:r>
              <a:rPr lang="es-MX" sz="2000" b="1" dirty="0">
                <a:solidFill>
                  <a:srgbClr val="FF0000"/>
                </a:solidFill>
                <a:latin typeface="+mn-lt"/>
              </a:rPr>
              <a:t>Carta de Diseño y tablas ce carga uniforme.</a:t>
            </a:r>
          </a:p>
        </p:txBody>
      </p:sp>
    </p:spTree>
    <p:extLst>
      <p:ext uri="{BB962C8B-B14F-4D97-AF65-F5344CB8AC3E}">
        <p14:creationId xmlns:p14="http://schemas.microsoft.com/office/powerpoint/2010/main" val="407532182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93624" y="1817312"/>
                <a:ext cx="9335385" cy="511256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MX" sz="1900" i="1" smtClean="0">
                          <a:latin typeface="Cambria Math"/>
                          <a:ea typeface="Cambria Math"/>
                        </a:rPr>
                        <m:t>∆</m:t>
                      </m:r>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20(6×20)</m:t>
                          </m:r>
                        </m:num>
                        <m:den>
                          <m:r>
                            <a:rPr lang="es-MX" sz="1900" b="0" i="1" smtClean="0">
                              <a:latin typeface="Cambria Math"/>
                              <a:ea typeface="Cambria Math"/>
                            </a:rPr>
                            <m:t>24</m:t>
                          </m:r>
                          <m:r>
                            <a:rPr lang="es-MX" sz="1900" b="0" i="1" smtClean="0">
                              <a:latin typeface="Cambria Math"/>
                              <a:ea typeface="Cambria Math"/>
                            </a:rPr>
                            <m:t>𝐸𝐼</m:t>
                          </m:r>
                        </m:den>
                      </m:f>
                      <m:d>
                        <m:dPr>
                          <m:begChr m:val="["/>
                          <m:endChr m:val="]"/>
                          <m:ctrlPr>
                            <a:rPr lang="es-MX" sz="1900" b="0" i="1" smtClean="0">
                              <a:latin typeface="Cambria Math" panose="02040503050406030204" pitchFamily="18" charset="0"/>
                              <a:ea typeface="Cambria Math"/>
                            </a:rPr>
                          </m:ctrlPr>
                        </m:dPr>
                        <m:e>
                          <m:r>
                            <a:rPr lang="es-MX" sz="1900" b="0" i="1" smtClean="0">
                              <a:latin typeface="Cambria Math"/>
                              <a:ea typeface="Cambria Math"/>
                            </a:rPr>
                            <m:t>3</m:t>
                          </m:r>
                          <m:sSup>
                            <m:sSupPr>
                              <m:ctrlPr>
                                <a:rPr lang="es-MX" sz="1900" b="0" i="1" smtClean="0">
                                  <a:latin typeface="Cambria Math" panose="02040503050406030204" pitchFamily="18" charset="0"/>
                                  <a:ea typeface="Cambria Math"/>
                                </a:rPr>
                              </m:ctrlPr>
                            </m:sSupPr>
                            <m:e>
                              <m:d>
                                <m:dPr>
                                  <m:ctrlPr>
                                    <a:rPr lang="es-MX" sz="1900" b="0" i="1" smtClean="0">
                                      <a:latin typeface="Cambria Math" panose="02040503050406030204" pitchFamily="18" charset="0"/>
                                      <a:ea typeface="Cambria Math"/>
                                    </a:rPr>
                                  </m:ctrlPr>
                                </m:dPr>
                                <m:e>
                                  <m:r>
                                    <a:rPr lang="es-MX" sz="1900" b="0" i="1" smtClean="0">
                                      <a:latin typeface="Cambria Math"/>
                                      <a:ea typeface="Cambria Math"/>
                                    </a:rPr>
                                    <m:t>24×12</m:t>
                                  </m:r>
                                </m:e>
                              </m:d>
                            </m:e>
                            <m:sup>
                              <m:r>
                                <a:rPr lang="es-MX" sz="1900" b="0" i="1" smtClean="0">
                                  <a:latin typeface="Cambria Math"/>
                                  <a:ea typeface="Cambria Math"/>
                                </a:rPr>
                                <m:t>2</m:t>
                              </m:r>
                            </m:sup>
                          </m:sSup>
                          <m:r>
                            <a:rPr lang="es-MX" sz="1900" b="0" i="1" smtClean="0">
                              <a:latin typeface="Cambria Math"/>
                              <a:ea typeface="Cambria Math"/>
                            </a:rPr>
                            <m:t>−4</m:t>
                          </m:r>
                          <m:sSup>
                            <m:sSupPr>
                              <m:ctrlPr>
                                <a:rPr lang="es-MX" sz="1900" b="0" i="1" smtClean="0">
                                  <a:latin typeface="Cambria Math" panose="02040503050406030204" pitchFamily="18" charset="0"/>
                                  <a:ea typeface="Cambria Math"/>
                                </a:rPr>
                              </m:ctrlPr>
                            </m:sSupPr>
                            <m:e>
                              <m:d>
                                <m:dPr>
                                  <m:ctrlPr>
                                    <a:rPr lang="es-MX" sz="1900" b="0" i="1" smtClean="0">
                                      <a:latin typeface="Cambria Math" panose="02040503050406030204" pitchFamily="18" charset="0"/>
                                      <a:ea typeface="Cambria Math"/>
                                    </a:rPr>
                                  </m:ctrlPr>
                                </m:dPr>
                                <m:e>
                                  <m:r>
                                    <a:rPr lang="es-MX" sz="1900" b="0" i="1" smtClean="0">
                                      <a:latin typeface="Cambria Math"/>
                                      <a:ea typeface="Cambria Math"/>
                                    </a:rPr>
                                    <m:t>6×12</m:t>
                                  </m:r>
                                </m:e>
                              </m:d>
                            </m:e>
                            <m:sup>
                              <m:r>
                                <a:rPr lang="es-MX" sz="1900" b="0" i="1" smtClean="0">
                                  <a:latin typeface="Cambria Math"/>
                                  <a:ea typeface="Cambria Math"/>
                                </a:rPr>
                                <m:t>2</m:t>
                              </m:r>
                            </m:sup>
                          </m:sSup>
                        </m:e>
                      </m:d>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13.69×</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10</m:t>
                              </m:r>
                            </m:e>
                            <m:sup>
                              <m:r>
                                <a:rPr lang="es-MX" sz="1900" b="0" i="1" smtClean="0">
                                  <a:latin typeface="Cambria Math"/>
                                  <a:ea typeface="Cambria Math"/>
                                </a:rPr>
                                <m:t>6</m:t>
                              </m:r>
                            </m:sup>
                          </m:sSup>
                        </m:num>
                        <m:den>
                          <m:r>
                            <a:rPr lang="es-MX" sz="1900" b="0" i="1" smtClean="0">
                              <a:latin typeface="Cambria Math"/>
                              <a:ea typeface="Cambria Math"/>
                            </a:rPr>
                            <m:t>𝐸𝐼</m:t>
                          </m:r>
                        </m:den>
                      </m:f>
                    </m:oMath>
                  </m:oMathPara>
                </a14:m>
                <a:endParaRPr lang="es-MX" sz="1900" dirty="0"/>
              </a:p>
              <a:p>
                <a:pPr marL="0" indent="0">
                  <a:buNone/>
                </a:pPr>
                <a:endParaRPr lang="es-MX" sz="1900" dirty="0"/>
              </a:p>
              <a:p>
                <a:pPr marL="0" indent="0">
                  <a:buNone/>
                </a:pPr>
                <a:r>
                  <a:rPr lang="es-MX" sz="1900" dirty="0"/>
                  <a:t>Para el peso uniforme de la viga, la deflexión máxima es también  en el centro del claro:</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r>
                        <a:rPr lang="es-MX" sz="1900" i="1">
                          <a:latin typeface="Cambria Math"/>
                          <a:ea typeface="Cambria Math"/>
                        </a:rPr>
                        <m:t>∆=</m:t>
                      </m:r>
                      <m:f>
                        <m:fPr>
                          <m:ctrlPr>
                            <a:rPr lang="es-MX" sz="1900" i="1">
                              <a:latin typeface="Cambria Math" panose="02040503050406030204" pitchFamily="18" charset="0"/>
                              <a:ea typeface="Cambria Math"/>
                            </a:rPr>
                          </m:ctrlPr>
                        </m:fPr>
                        <m:num>
                          <m:r>
                            <a:rPr lang="es-MX" sz="1900" i="1">
                              <a:latin typeface="Cambria Math"/>
                              <a:ea typeface="Cambria Math"/>
                            </a:rPr>
                            <m:t>5</m:t>
                          </m:r>
                        </m:num>
                        <m:den>
                          <m:r>
                            <a:rPr lang="es-MX" sz="1900" i="1">
                              <a:latin typeface="Cambria Math"/>
                              <a:ea typeface="Cambria Math"/>
                            </a:rPr>
                            <m:t>384</m:t>
                          </m:r>
                        </m:den>
                      </m:f>
                      <m:f>
                        <m:fPr>
                          <m:ctrlPr>
                            <a:rPr lang="es-MX" sz="1900" i="1">
                              <a:latin typeface="Cambria Math" panose="02040503050406030204" pitchFamily="18" charset="0"/>
                              <a:ea typeface="Cambria Math"/>
                            </a:rPr>
                          </m:ctrlPr>
                        </m:fPr>
                        <m:num>
                          <m:sSub>
                            <m:sSubPr>
                              <m:ctrlPr>
                                <a:rPr lang="es-MX" sz="1900" i="1">
                                  <a:latin typeface="Cambria Math" panose="02040503050406030204" pitchFamily="18" charset="0"/>
                                  <a:ea typeface="Cambria Math"/>
                                </a:rPr>
                              </m:ctrlPr>
                            </m:sSubPr>
                            <m:e>
                              <m:r>
                                <a:rPr lang="es-MX" sz="1900" i="1">
                                  <a:latin typeface="Cambria Math"/>
                                  <a:ea typeface="Cambria Math"/>
                                </a:rPr>
                                <m:t>𝑤</m:t>
                              </m:r>
                            </m:e>
                            <m:sub>
                              <m:r>
                                <a:rPr lang="es-MX" sz="1900" i="1">
                                  <a:latin typeface="Cambria Math"/>
                                  <a:ea typeface="Cambria Math"/>
                                </a:rPr>
                                <m:t>𝐿</m:t>
                              </m:r>
                            </m:sub>
                          </m:sSub>
                          <m:sSup>
                            <m:sSupPr>
                              <m:ctrlPr>
                                <a:rPr lang="es-MX" sz="1900" i="1">
                                  <a:latin typeface="Cambria Math" panose="02040503050406030204" pitchFamily="18" charset="0"/>
                                  <a:ea typeface="Cambria Math"/>
                                </a:rPr>
                              </m:ctrlPr>
                            </m:sSupPr>
                            <m:e>
                              <m:r>
                                <a:rPr lang="es-MX" sz="1900" i="1">
                                  <a:latin typeface="Cambria Math"/>
                                  <a:ea typeface="Cambria Math"/>
                                </a:rPr>
                                <m:t>𝐿</m:t>
                              </m:r>
                            </m:e>
                            <m:sup>
                              <m:r>
                                <a:rPr lang="es-MX" sz="1900" i="1">
                                  <a:latin typeface="Cambria Math"/>
                                  <a:ea typeface="Cambria Math"/>
                                </a:rPr>
                                <m:t>4</m:t>
                              </m:r>
                            </m:sup>
                          </m:sSup>
                        </m:num>
                        <m:den>
                          <m:r>
                            <a:rPr lang="es-MX" sz="1900" i="1">
                              <a:latin typeface="Cambria Math"/>
                              <a:ea typeface="Cambria Math"/>
                            </a:rPr>
                            <m:t>𝐸</m:t>
                          </m:r>
                          <m:r>
                            <a:rPr lang="es-MX" sz="1900" b="0" i="1" smtClean="0">
                              <a:latin typeface="Cambria Math"/>
                              <a:ea typeface="Cambria Math"/>
                            </a:rPr>
                            <m:t>𝐼</m:t>
                          </m:r>
                        </m:den>
                      </m:f>
                      <m:r>
                        <a:rPr lang="es-MX" sz="1900" i="1">
                          <a:latin typeface="Cambria Math"/>
                          <a:ea typeface="Cambria Math"/>
                        </a:rPr>
                        <m:t>=</m:t>
                      </m:r>
                      <m:f>
                        <m:fPr>
                          <m:ctrlPr>
                            <a:rPr lang="es-MX" sz="1900" i="1">
                              <a:latin typeface="Cambria Math" panose="02040503050406030204" pitchFamily="18" charset="0"/>
                              <a:ea typeface="Cambria Math"/>
                            </a:rPr>
                          </m:ctrlPr>
                        </m:fPr>
                        <m:num>
                          <m:r>
                            <a:rPr lang="es-MX" sz="1900" i="1">
                              <a:latin typeface="Cambria Math"/>
                              <a:ea typeface="Cambria Math"/>
                            </a:rPr>
                            <m:t>5</m:t>
                          </m:r>
                        </m:num>
                        <m:den>
                          <m:r>
                            <a:rPr lang="es-MX" sz="1900" i="1">
                              <a:latin typeface="Cambria Math"/>
                              <a:ea typeface="Cambria Math"/>
                            </a:rPr>
                            <m:t>384</m:t>
                          </m:r>
                        </m:den>
                      </m:f>
                      <m:f>
                        <m:fPr>
                          <m:ctrlPr>
                            <a:rPr lang="es-MX" sz="1900" i="1">
                              <a:latin typeface="Cambria Math" panose="02040503050406030204" pitchFamily="18" charset="0"/>
                              <a:ea typeface="Cambria Math"/>
                            </a:rPr>
                          </m:ctrlPr>
                        </m:fPr>
                        <m:num>
                          <m:d>
                            <m:dPr>
                              <m:ctrlPr>
                                <a:rPr lang="es-MX" sz="1900" i="1">
                                  <a:latin typeface="Cambria Math" panose="02040503050406030204" pitchFamily="18" charset="0"/>
                                  <a:ea typeface="Cambria Math"/>
                                </a:rPr>
                              </m:ctrlPr>
                            </m:dPr>
                            <m:e>
                              <m:r>
                                <a:rPr lang="es-MX" sz="1900" b="0" i="1" smtClean="0">
                                  <a:latin typeface="Cambria Math"/>
                                  <a:ea typeface="Cambria Math"/>
                                </a:rPr>
                                <m:t>0.053</m:t>
                              </m:r>
                              <m:r>
                                <a:rPr lang="es-MX" sz="1900" i="1">
                                  <a:latin typeface="Cambria Math"/>
                                  <a:ea typeface="Cambria Math"/>
                                </a:rPr>
                                <m:t>/12</m:t>
                              </m:r>
                            </m:e>
                          </m:d>
                          <m:sSup>
                            <m:sSupPr>
                              <m:ctrlPr>
                                <a:rPr lang="es-MX" sz="1900" i="1">
                                  <a:latin typeface="Cambria Math" panose="02040503050406030204" pitchFamily="18" charset="0"/>
                                  <a:ea typeface="Cambria Math"/>
                                </a:rPr>
                              </m:ctrlPr>
                            </m:sSupPr>
                            <m:e>
                              <m:d>
                                <m:dPr>
                                  <m:ctrlPr>
                                    <a:rPr lang="es-MX" sz="1900" i="1">
                                      <a:latin typeface="Cambria Math" panose="02040503050406030204" pitchFamily="18" charset="0"/>
                                      <a:ea typeface="Cambria Math"/>
                                    </a:rPr>
                                  </m:ctrlPr>
                                </m:dPr>
                                <m:e>
                                  <m:r>
                                    <a:rPr lang="es-MX" sz="1900" b="0" i="1" smtClean="0">
                                      <a:latin typeface="Cambria Math"/>
                                      <a:ea typeface="Cambria Math"/>
                                    </a:rPr>
                                    <m:t>24</m:t>
                                  </m:r>
                                  <m:r>
                                    <a:rPr lang="es-MX" sz="1900" i="1">
                                      <a:latin typeface="Cambria Math"/>
                                      <a:ea typeface="Cambria Math"/>
                                    </a:rPr>
                                    <m:t>×12</m:t>
                                  </m:r>
                                </m:e>
                              </m:d>
                            </m:e>
                            <m:sup>
                              <m:r>
                                <a:rPr lang="es-MX" sz="1900" i="1">
                                  <a:latin typeface="Cambria Math"/>
                                  <a:ea typeface="Cambria Math"/>
                                </a:rPr>
                                <m:t>4</m:t>
                              </m:r>
                            </m:sup>
                          </m:sSup>
                        </m:num>
                        <m:den>
                          <m:r>
                            <a:rPr lang="es-MX" sz="1900" b="0" i="1" smtClean="0">
                              <a:latin typeface="Cambria Math"/>
                              <a:ea typeface="Cambria Math"/>
                            </a:rPr>
                            <m:t>𝐸𝐼</m:t>
                          </m:r>
                        </m:den>
                      </m:f>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0.04×</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10</m:t>
                              </m:r>
                            </m:e>
                            <m:sup>
                              <m:r>
                                <a:rPr lang="es-MX" sz="1900" b="0" i="1" smtClean="0">
                                  <a:latin typeface="Cambria Math"/>
                                  <a:ea typeface="Cambria Math"/>
                                </a:rPr>
                                <m:t>6</m:t>
                              </m:r>
                            </m:sup>
                          </m:sSup>
                        </m:num>
                        <m:den>
                          <m:r>
                            <a:rPr lang="es-MX" sz="1900" b="0" i="1" smtClean="0">
                              <a:latin typeface="Cambria Math"/>
                              <a:ea typeface="Cambria Math"/>
                            </a:rPr>
                            <m:t>𝐸𝐼</m:t>
                          </m:r>
                        </m:den>
                      </m:f>
                    </m:oMath>
                  </m:oMathPara>
                </a14:m>
                <a:endParaRPr lang="es-MX" sz="1900" dirty="0"/>
              </a:p>
              <a:p>
                <a:pPr marL="0" indent="0">
                  <a:buNone/>
                </a:pPr>
                <a:endParaRPr lang="es-MX" sz="1900" dirty="0"/>
              </a:p>
              <a:p>
                <a:pPr marL="0" indent="0">
                  <a:buNone/>
                </a:pPr>
                <a:r>
                  <a:rPr lang="es-MX" sz="1900" dirty="0"/>
                  <a:t>Ambas deflexiones ocurren en el mismo lugar, por lo que pueden sumarse:</a:t>
                </a:r>
              </a:p>
              <a:p>
                <a:pPr marL="0" indent="0">
                  <a:buNone/>
                </a:pPr>
                <a14:m>
                  <m:oMathPara xmlns:m="http://schemas.openxmlformats.org/officeDocument/2006/math">
                    <m:oMathParaPr>
                      <m:jc m:val="centerGroup"/>
                    </m:oMathParaPr>
                    <m:oMath xmlns:m="http://schemas.openxmlformats.org/officeDocument/2006/math">
                      <m:r>
                        <a:rPr lang="es-MX" sz="1900" b="0" i="1" smtClean="0">
                          <a:latin typeface="Cambria Math"/>
                        </a:rPr>
                        <m:t>𝑇𝑜𝑡𝑎𝑙</m:t>
                      </m:r>
                      <m:r>
                        <a:rPr lang="es-MX" sz="1900" b="0" i="1" smtClean="0">
                          <a:latin typeface="Cambria Math"/>
                        </a:rPr>
                        <m:t>  ∆=</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(13.69+0.04)×</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10</m:t>
                              </m:r>
                            </m:e>
                            <m:sup>
                              <m:r>
                                <a:rPr lang="es-MX" sz="1900" b="0" i="1" smtClean="0">
                                  <a:latin typeface="Cambria Math"/>
                                  <a:ea typeface="Cambria Math"/>
                                </a:rPr>
                                <m:t>6</m:t>
                              </m:r>
                            </m:sup>
                          </m:sSup>
                        </m:num>
                        <m:den>
                          <m:r>
                            <a:rPr lang="es-MX" sz="1900" b="0" i="1" smtClean="0">
                              <a:latin typeface="Cambria Math"/>
                              <a:ea typeface="Cambria Math"/>
                            </a:rPr>
                            <m:t>𝐸𝐼</m:t>
                          </m:r>
                        </m:den>
                      </m:f>
                      <m:r>
                        <a:rPr lang="es-MX" sz="1900" b="0" i="1" smtClean="0">
                          <a:latin typeface="Cambria Math"/>
                          <a:ea typeface="Cambria Math"/>
                        </a:rPr>
                        <m:t>=</m:t>
                      </m:r>
                      <m:f>
                        <m:fPr>
                          <m:ctrlPr>
                            <a:rPr lang="es-MX" sz="1900" b="0" i="1" smtClean="0">
                              <a:latin typeface="Cambria Math" panose="02040503050406030204" pitchFamily="18" charset="0"/>
                              <a:ea typeface="Cambria Math"/>
                            </a:rPr>
                          </m:ctrlPr>
                        </m:fPr>
                        <m:num>
                          <m:r>
                            <a:rPr lang="es-MX" sz="1900" b="0" i="1" smtClean="0">
                              <a:latin typeface="Cambria Math"/>
                              <a:ea typeface="Cambria Math"/>
                            </a:rPr>
                            <m:t>13.73×</m:t>
                          </m:r>
                          <m:sSup>
                            <m:sSupPr>
                              <m:ctrlPr>
                                <a:rPr lang="es-MX" sz="1900" b="0" i="1" smtClean="0">
                                  <a:latin typeface="Cambria Math" panose="02040503050406030204" pitchFamily="18" charset="0"/>
                                  <a:ea typeface="Cambria Math"/>
                                </a:rPr>
                              </m:ctrlPr>
                            </m:sSupPr>
                            <m:e>
                              <m:r>
                                <a:rPr lang="es-MX" sz="1900" b="0" i="1" smtClean="0">
                                  <a:latin typeface="Cambria Math"/>
                                  <a:ea typeface="Cambria Math"/>
                                </a:rPr>
                                <m:t>10</m:t>
                              </m:r>
                            </m:e>
                            <m:sup>
                              <m:r>
                                <a:rPr lang="es-MX" sz="1900" b="0" i="1" smtClean="0">
                                  <a:latin typeface="Cambria Math"/>
                                  <a:ea typeface="Cambria Math"/>
                                </a:rPr>
                                <m:t>6</m:t>
                              </m:r>
                            </m:sup>
                          </m:sSup>
                        </m:num>
                        <m:den>
                          <m:r>
                            <a:rPr lang="es-MX" sz="1900" b="0" i="1" smtClean="0">
                              <a:latin typeface="Cambria Math"/>
                              <a:ea typeface="Cambria Math"/>
                            </a:rPr>
                            <m:t>29,000(425)</m:t>
                          </m:r>
                        </m:den>
                      </m:f>
                      <m:r>
                        <a:rPr lang="es-MX" sz="1900" b="0" i="1" smtClean="0">
                          <a:latin typeface="Cambria Math"/>
                          <a:ea typeface="Cambria Math"/>
                        </a:rPr>
                        <m:t>=1.114 </m:t>
                      </m:r>
                      <m:r>
                        <a:rPr lang="es-MX" sz="1900" b="0" i="1" smtClean="0">
                          <a:latin typeface="Cambria Math"/>
                          <a:ea typeface="Cambria Math"/>
                        </a:rPr>
                        <m:t>𝑖𝑛</m:t>
                      </m:r>
                      <m:r>
                        <a:rPr lang="es-MX" sz="1900" b="0" i="1" smtClean="0">
                          <a:latin typeface="Cambria Math"/>
                          <a:ea typeface="Cambria Math"/>
                        </a:rPr>
                        <m:t>&lt;1.20 </m:t>
                      </m:r>
                      <m:r>
                        <a:rPr lang="es-MX" sz="1900" b="0" i="1" smtClean="0">
                          <a:latin typeface="Cambria Math"/>
                          <a:ea typeface="Cambria Math"/>
                        </a:rPr>
                        <m:t>𝑖𝑛</m:t>
                      </m:r>
                    </m:oMath>
                  </m:oMathPara>
                </a14:m>
                <a:endParaRPr lang="es-MX" sz="1900" dirty="0"/>
              </a:p>
              <a:p>
                <a:endParaRPr lang="es-MX" sz="1900" dirty="0"/>
              </a:p>
              <a:p>
                <a:r>
                  <a:rPr lang="es-MX" sz="1900" dirty="0"/>
                  <a:t>Respuesta :                                         </a:t>
                </a:r>
                <a:r>
                  <a:rPr lang="es-MX" sz="1900" b="1" dirty="0"/>
                  <a:t>Use un perfil </a:t>
                </a:r>
                <a:r>
                  <a:rPr lang="es-MX" sz="1900" b="1" dirty="0" smtClean="0"/>
                  <a:t>W12”x53</a:t>
                </a:r>
                <a:endParaRPr lang="es-MX" sz="1900" b="1" dirty="0"/>
              </a:p>
              <a:p>
                <a:pPr marL="0" indent="0">
                  <a:buNone/>
                </a:pPr>
                <a:endParaRPr lang="es-MX" sz="1900" dirty="0"/>
              </a:p>
              <a:p>
                <a:pPr marL="0" indent="0">
                  <a:buNone/>
                </a:pPr>
                <a:endParaRPr lang="es-MX" sz="18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93624" y="1817312"/>
                <a:ext cx="9335385" cy="5112568"/>
              </a:xfrm>
              <a:blipFill>
                <a:blip r:embed="rId5"/>
                <a:stretch>
                  <a:fillRect l="-653"/>
                </a:stretch>
              </a:blipFill>
            </p:spPr>
            <p:txBody>
              <a:bodyPr/>
              <a:lstStyle/>
              <a:p>
                <a:r>
                  <a:rPr lang="en-US">
                    <a:noFill/>
                  </a:rPr>
                  <a:t> </a:t>
                </a:r>
              </a:p>
            </p:txBody>
          </p:sp>
        </mc:Fallback>
      </mc:AlternateContent>
    </p:spTree>
    <p:extLst>
      <p:ext uri="{BB962C8B-B14F-4D97-AF65-F5344CB8AC3E}">
        <p14:creationId xmlns:p14="http://schemas.microsoft.com/office/powerpoint/2010/main" val="167457403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1" name="2 Marcador de contenido"/>
          <p:cNvSpPr>
            <a:spLocks noGrp="1"/>
          </p:cNvSpPr>
          <p:nvPr>
            <p:ph idx="1"/>
          </p:nvPr>
        </p:nvSpPr>
        <p:spPr>
          <a:xfrm>
            <a:off x="474561" y="1817312"/>
            <a:ext cx="9354448" cy="1584176"/>
          </a:xfrm>
        </p:spPr>
        <p:txBody>
          <a:bodyPr>
            <a:normAutofit/>
          </a:bodyPr>
          <a:lstStyle/>
          <a:p>
            <a:pPr marL="0" indent="0" algn="just">
              <a:buNone/>
            </a:pPr>
            <a:r>
              <a:rPr lang="es-MX" sz="1900" dirty="0"/>
              <a:t>Considere acero A36 y seleccione un perfil laminado para la viga mostrada.  La carga concentrada es una carga viva de servicio y la carga uniforme es 30% de la carga </a:t>
            </a:r>
            <a:r>
              <a:rPr lang="es-MX" sz="1900" dirty="0" smtClean="0"/>
              <a:t>muerta </a:t>
            </a:r>
            <a:r>
              <a:rPr lang="es-MX" sz="1900" dirty="0"/>
              <a:t>y </a:t>
            </a:r>
            <a:r>
              <a:rPr lang="es-MX" sz="1900" dirty="0" smtClean="0"/>
              <a:t>70% </a:t>
            </a:r>
            <a:r>
              <a:rPr lang="es-MX" sz="1900" dirty="0"/>
              <a:t>de la carga viva. Se tiene soporte lateral en los extremos y en el centro del claro. No hay limitación para la deflexión.</a:t>
            </a:r>
          </a:p>
        </p:txBody>
      </p:sp>
      <mc:AlternateContent xmlns:mc="http://schemas.openxmlformats.org/markup-compatibility/2006">
        <mc:Choice xmlns:a14="http://schemas.microsoft.com/office/drawing/2010/main" Requires="a14">
          <p:sp>
            <p:nvSpPr>
              <p:cNvPr id="15" name="2 Marcador de contenido"/>
              <p:cNvSpPr txBox="1">
                <a:spLocks/>
              </p:cNvSpPr>
              <p:nvPr/>
            </p:nvSpPr>
            <p:spPr bwMode="auto">
              <a:xfrm>
                <a:off x="474561" y="4878286"/>
                <a:ext cx="9354448" cy="15841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r>
                  <a:rPr lang="es-MX" sz="1900" dirty="0">
                    <a:effectLst/>
                  </a:rPr>
                  <a:t>Solución: suponga un peso propio de la viga de 100 lb/ft. Entonces:</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𝑤</m:t>
                          </m:r>
                        </m:e>
                        <m:sub>
                          <m:r>
                            <a:rPr lang="es-MX" sz="1900" b="0" i="1" smtClean="0">
                              <a:effectLst/>
                              <a:latin typeface="Cambria Math"/>
                            </a:rPr>
                            <m:t>𝐷</m:t>
                          </m:r>
                        </m:sub>
                      </m:sSub>
                      <m:r>
                        <a:rPr lang="es-MX" sz="1900" b="0" i="1" smtClean="0">
                          <a:effectLst/>
                          <a:latin typeface="Cambria Math"/>
                        </a:rPr>
                        <m:t>=0.30</m:t>
                      </m:r>
                      <m:d>
                        <m:dPr>
                          <m:ctrlPr>
                            <a:rPr lang="es-MX" sz="1900" b="0" i="1" smtClean="0">
                              <a:effectLst/>
                              <a:latin typeface="Cambria Math" panose="02040503050406030204" pitchFamily="18" charset="0"/>
                            </a:rPr>
                          </m:ctrlPr>
                        </m:dPr>
                        <m:e>
                          <m:r>
                            <a:rPr lang="es-MX" sz="1900" b="0" i="1" smtClean="0">
                              <a:effectLst/>
                              <a:latin typeface="Cambria Math"/>
                            </a:rPr>
                            <m:t>3.0</m:t>
                          </m:r>
                        </m:e>
                      </m:d>
                      <m:r>
                        <a:rPr lang="es-MX" sz="1900" b="0" i="1" smtClean="0">
                          <a:effectLst/>
                          <a:latin typeface="Cambria Math"/>
                        </a:rPr>
                        <m:t>+0.100=1.000 </m:t>
                      </m:r>
                      <m:r>
                        <a:rPr lang="es-MX" sz="1900" b="0" i="1" smtClean="0">
                          <a:effectLst/>
                          <a:latin typeface="Cambria Math"/>
                        </a:rPr>
                        <m:t>𝑘𝑖𝑝𝑠</m:t>
                      </m:r>
                      <m:r>
                        <a:rPr lang="es-MX" sz="1900" b="0" i="1" smtClean="0">
                          <a:effectLst/>
                          <a:latin typeface="Cambria Math"/>
                        </a:rPr>
                        <m:t>/</m:t>
                      </m:r>
                      <m:r>
                        <a:rPr lang="es-MX" sz="1900" b="0" i="1" smtClean="0">
                          <a:effectLst/>
                          <a:latin typeface="Cambria Math"/>
                        </a:rPr>
                        <m:t>𝑓𝑡</m:t>
                      </m:r>
                    </m:oMath>
                  </m:oMathPara>
                </a14:m>
                <a:endParaRPr lang="es-MX" sz="1900" dirty="0">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𝑤</m:t>
                          </m:r>
                        </m:e>
                        <m:sub>
                          <m:r>
                            <a:rPr lang="es-MX" sz="1900" b="0" i="1" smtClean="0">
                              <a:effectLst/>
                              <a:latin typeface="Cambria Math"/>
                            </a:rPr>
                            <m:t>𝑢</m:t>
                          </m:r>
                        </m:sub>
                      </m:sSub>
                      <m:r>
                        <a:rPr lang="es-MX" sz="1900" i="1">
                          <a:effectLst/>
                          <a:latin typeface="Cambria Math"/>
                        </a:rPr>
                        <m:t>=</m:t>
                      </m:r>
                      <m:r>
                        <a:rPr lang="es-MX" sz="1900" b="0" i="1" smtClean="0">
                          <a:effectLst/>
                          <a:latin typeface="Cambria Math"/>
                        </a:rPr>
                        <m:t>1.2</m:t>
                      </m:r>
                      <m:d>
                        <m:dPr>
                          <m:ctrlPr>
                            <a:rPr lang="es-MX" sz="1900" i="1">
                              <a:effectLst/>
                              <a:latin typeface="Cambria Math" panose="02040503050406030204" pitchFamily="18" charset="0"/>
                            </a:rPr>
                          </m:ctrlPr>
                        </m:dPr>
                        <m:e>
                          <m:r>
                            <a:rPr lang="es-MX" sz="1900" b="0" i="1" smtClean="0">
                              <a:effectLst/>
                              <a:latin typeface="Cambria Math"/>
                            </a:rPr>
                            <m:t>1.0</m:t>
                          </m:r>
                        </m:e>
                      </m:d>
                      <m:r>
                        <a:rPr lang="es-MX" sz="1900" i="1">
                          <a:effectLst/>
                          <a:latin typeface="Cambria Math"/>
                        </a:rPr>
                        <m:t>+</m:t>
                      </m:r>
                      <m:r>
                        <a:rPr lang="es-MX" sz="1900" b="0" i="1" smtClean="0">
                          <a:effectLst/>
                          <a:latin typeface="Cambria Math"/>
                        </a:rPr>
                        <m:t>1.6</m:t>
                      </m:r>
                      <m:d>
                        <m:dPr>
                          <m:ctrlPr>
                            <a:rPr lang="es-MX" sz="1900" b="0" i="1" smtClean="0">
                              <a:effectLst/>
                              <a:latin typeface="Cambria Math" panose="02040503050406030204" pitchFamily="18" charset="0"/>
                            </a:rPr>
                          </m:ctrlPr>
                        </m:dPr>
                        <m:e>
                          <m:r>
                            <a:rPr lang="es-MX" sz="1900" b="0" i="1" smtClean="0">
                              <a:effectLst/>
                              <a:latin typeface="Cambria Math"/>
                            </a:rPr>
                            <m:t>0.70</m:t>
                          </m:r>
                          <m:r>
                            <a:rPr lang="es-MX" sz="1900" b="0" i="1" smtClean="0">
                              <a:effectLst/>
                              <a:latin typeface="Cambria Math"/>
                              <a:ea typeface="Cambria Math"/>
                            </a:rPr>
                            <m:t>×3</m:t>
                          </m:r>
                        </m:e>
                      </m:d>
                      <m:r>
                        <a:rPr lang="es-MX" sz="1900" i="1">
                          <a:effectLst/>
                          <a:latin typeface="Cambria Math"/>
                        </a:rPr>
                        <m:t>=</m:t>
                      </m:r>
                      <m:r>
                        <a:rPr lang="es-MX" sz="1900" b="0" i="1" smtClean="0">
                          <a:effectLst/>
                          <a:latin typeface="Cambria Math"/>
                        </a:rPr>
                        <m:t>4.560</m:t>
                      </m:r>
                      <m:r>
                        <a:rPr lang="es-MX" sz="1900" i="1">
                          <a:effectLst/>
                          <a:latin typeface="Cambria Math"/>
                        </a:rPr>
                        <m:t> </m:t>
                      </m:r>
                      <m:r>
                        <a:rPr lang="es-MX" sz="1900" i="1">
                          <a:effectLst/>
                          <a:latin typeface="Cambria Math"/>
                        </a:rPr>
                        <m:t>𝑘𝑖𝑝𝑠</m:t>
                      </m:r>
                      <m:r>
                        <a:rPr lang="es-MX" sz="1900" i="1">
                          <a:effectLst/>
                          <a:latin typeface="Cambria Math"/>
                        </a:rPr>
                        <m:t>/</m:t>
                      </m:r>
                      <m:r>
                        <a:rPr lang="es-MX" sz="1900" i="1">
                          <a:effectLst/>
                          <a:latin typeface="Cambria Math"/>
                        </a:rPr>
                        <m:t>𝑓𝑡</m:t>
                      </m:r>
                    </m:oMath>
                  </m:oMathPara>
                </a14:m>
                <a:endParaRPr lang="es-MX" sz="1900" dirty="0">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b="0" i="1" smtClean="0">
                              <a:effectLst/>
                              <a:latin typeface="Cambria Math"/>
                            </a:rPr>
                            <m:t>𝑃</m:t>
                          </m:r>
                        </m:e>
                        <m:sub>
                          <m:r>
                            <a:rPr lang="es-MX" sz="1900" b="0" i="1" smtClean="0">
                              <a:effectLst/>
                              <a:latin typeface="Cambria Math"/>
                            </a:rPr>
                            <m:t>𝑢</m:t>
                          </m:r>
                        </m:sub>
                      </m:sSub>
                      <m:r>
                        <a:rPr lang="es-MX" sz="1900" i="1">
                          <a:effectLst/>
                          <a:latin typeface="Cambria Math"/>
                        </a:rPr>
                        <m:t>=</m:t>
                      </m:r>
                      <m:r>
                        <a:rPr lang="es-MX" sz="1900" b="0" i="1" smtClean="0">
                          <a:effectLst/>
                          <a:latin typeface="Cambria Math"/>
                        </a:rPr>
                        <m:t>1.6(9)</m:t>
                      </m:r>
                      <m:r>
                        <a:rPr lang="es-MX" sz="1900" i="1">
                          <a:effectLst/>
                          <a:latin typeface="Cambria Math"/>
                        </a:rPr>
                        <m:t>=1</m:t>
                      </m:r>
                      <m:r>
                        <a:rPr lang="es-MX" sz="1900" b="0" i="1" smtClean="0">
                          <a:effectLst/>
                          <a:latin typeface="Cambria Math"/>
                        </a:rPr>
                        <m:t>4</m:t>
                      </m:r>
                      <m:r>
                        <a:rPr lang="es-MX" sz="1900" i="1">
                          <a:effectLst/>
                          <a:latin typeface="Cambria Math"/>
                        </a:rPr>
                        <m:t>.</m:t>
                      </m:r>
                      <m:r>
                        <a:rPr lang="es-MX" sz="1900" b="0" i="1" smtClean="0">
                          <a:effectLst/>
                          <a:latin typeface="Cambria Math"/>
                        </a:rPr>
                        <m:t>4</m:t>
                      </m:r>
                      <m:r>
                        <a:rPr lang="es-MX" sz="1900" i="1">
                          <a:effectLst/>
                          <a:latin typeface="Cambria Math"/>
                        </a:rPr>
                        <m:t>0 </m:t>
                      </m:r>
                      <m:r>
                        <a:rPr lang="es-MX" sz="1900" i="1">
                          <a:effectLst/>
                          <a:latin typeface="Cambria Math"/>
                        </a:rPr>
                        <m:t>𝑘𝑖𝑝𝑠</m:t>
                      </m:r>
                    </m:oMath>
                  </m:oMathPara>
                </a14:m>
                <a:endParaRPr lang="es-MX" sz="1900" dirty="0">
                  <a:effectLst/>
                </a:endParaRPr>
              </a:p>
            </p:txBody>
          </p:sp>
        </mc:Choice>
        <mc:Fallback>
          <p:sp>
            <p:nvSpPr>
              <p:cNvPr id="15" name="2 Marcador de contenido"/>
              <p:cNvSpPr txBox="1">
                <a:spLocks noRot="1" noChangeAspect="1" noMove="1" noResize="1" noEditPoints="1" noAdjustHandles="1" noChangeArrowheads="1" noChangeShapeType="1" noTextEdit="1"/>
              </p:cNvSpPr>
              <p:nvPr/>
            </p:nvSpPr>
            <p:spPr bwMode="auto">
              <a:xfrm>
                <a:off x="474561" y="4878286"/>
                <a:ext cx="9354448" cy="1584176"/>
              </a:xfrm>
              <a:prstGeom prst="rect">
                <a:avLst/>
              </a:prstGeom>
              <a:blipFill>
                <a:blip r:embed="rId5"/>
                <a:stretch>
                  <a:fillRect t="-1923"/>
                </a:stretch>
              </a:blipFill>
              <a:ln w="9525">
                <a:noFill/>
                <a:miter lim="800000"/>
                <a:headEnd/>
                <a:tailEnd/>
              </a:ln>
              <a:effectLst/>
            </p:spPr>
            <p:txBody>
              <a:bodyPr/>
              <a:lstStyle/>
              <a:p>
                <a:r>
                  <a:rPr lang="en-US">
                    <a:noFill/>
                  </a:rPr>
                  <a:t> </a:t>
                </a:r>
              </a:p>
            </p:txBody>
          </p:sp>
        </mc:Fallback>
      </mc:AlternateContent>
      <p:pic>
        <p:nvPicPr>
          <p:cNvPr id="1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734" t="23321" r="30456" b="31157"/>
          <a:stretch/>
        </p:blipFill>
        <p:spPr bwMode="auto">
          <a:xfrm>
            <a:off x="3667168" y="2759266"/>
            <a:ext cx="4188434" cy="1992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08104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21" name="2 Marcador de contenido"/>
          <p:cNvSpPr>
            <a:spLocks noGrp="1"/>
          </p:cNvSpPr>
          <p:nvPr>
            <p:ph idx="1"/>
          </p:nvPr>
        </p:nvSpPr>
        <p:spPr>
          <a:xfrm>
            <a:off x="474561" y="1816593"/>
            <a:ext cx="8219256" cy="432048"/>
          </a:xfrm>
        </p:spPr>
        <p:txBody>
          <a:bodyPr/>
          <a:lstStyle/>
          <a:p>
            <a:pPr marL="0" indent="0">
              <a:buNone/>
            </a:pPr>
            <a:r>
              <a:rPr lang="es-MX" sz="1800" dirty="0"/>
              <a:t>Viga con cargas factorizadas:</a:t>
            </a:r>
          </a:p>
        </p:txBody>
      </p:sp>
      <p:pic>
        <p:nvPicPr>
          <p:cNvPr id="2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48" t="20849" r="17928" b="25233"/>
          <a:stretch/>
        </p:blipFill>
        <p:spPr bwMode="auto">
          <a:xfrm>
            <a:off x="2067755" y="2654157"/>
            <a:ext cx="6305475" cy="289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86197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22" name="2 Marcador de contenido"/>
              <p:cNvSpPr txBox="1">
                <a:spLocks/>
              </p:cNvSpPr>
              <p:nvPr/>
            </p:nvSpPr>
            <p:spPr bwMode="auto">
              <a:xfrm>
                <a:off x="474561" y="1817312"/>
                <a:ext cx="9354448" cy="33727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buNone/>
                </a:pPr>
                <a:r>
                  <a:rPr lang="es-MX" sz="1900" dirty="0">
                    <a:effectLst/>
                  </a:rPr>
                  <a:t>Momentos requeridos para le calculo de Cb: el momento flexionante a una distancia x del extremo izquierdo es:</a:t>
                </a:r>
              </a:p>
              <a:p>
                <a:pPr marL="0" indent="0">
                  <a:buNone/>
                </a:pPr>
                <a14:m>
                  <m:oMathPara xmlns:m="http://schemas.openxmlformats.org/officeDocument/2006/math">
                    <m:oMathParaPr>
                      <m:jc m:val="centerGroup"/>
                    </m:oMathParaPr>
                    <m:oMath xmlns:m="http://schemas.openxmlformats.org/officeDocument/2006/math">
                      <m:r>
                        <a:rPr lang="es-MX" sz="1900" b="0" i="1" smtClean="0">
                          <a:effectLst/>
                          <a:latin typeface="Cambria Math"/>
                        </a:rPr>
                        <m:t>𝑀</m:t>
                      </m:r>
                      <m:r>
                        <a:rPr lang="es-MX" sz="1900" b="0" i="1" smtClean="0">
                          <a:effectLst/>
                          <a:latin typeface="Cambria Math"/>
                        </a:rPr>
                        <m:t>=61.92</m:t>
                      </m:r>
                      <m:r>
                        <a:rPr lang="es-MX" sz="1900" b="0" i="1" smtClean="0">
                          <a:effectLst/>
                          <a:latin typeface="Cambria Math"/>
                        </a:rPr>
                        <m:t>𝑥</m:t>
                      </m:r>
                      <m:r>
                        <a:rPr lang="es-MX" sz="1900" b="0" i="1" smtClean="0">
                          <a:effectLst/>
                          <a:latin typeface="Cambria Math"/>
                        </a:rPr>
                        <m:t>−4.560</m:t>
                      </m:r>
                      <m:r>
                        <a:rPr lang="es-MX" sz="1900" b="0" i="1" smtClean="0">
                          <a:effectLst/>
                          <a:latin typeface="Cambria Math"/>
                        </a:rPr>
                        <m:t>𝑥</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a:rPr>
                                <m:t>𝑥</m:t>
                              </m:r>
                            </m:num>
                            <m:den>
                              <m:r>
                                <a:rPr lang="es-MX" sz="1900" b="0" i="1" smtClean="0">
                                  <a:effectLst/>
                                  <a:latin typeface="Cambria Math"/>
                                </a:rPr>
                                <m:t>2</m:t>
                              </m:r>
                            </m:den>
                          </m:f>
                        </m:e>
                      </m:d>
                      <m:r>
                        <a:rPr lang="es-MX" sz="1900" b="0" i="1" smtClean="0">
                          <a:effectLst/>
                          <a:latin typeface="Cambria Math"/>
                        </a:rPr>
                        <m:t>=61.92</m:t>
                      </m:r>
                      <m:r>
                        <a:rPr lang="es-MX" sz="1900" b="0" i="1" smtClean="0">
                          <a:effectLst/>
                          <a:latin typeface="Cambria Math"/>
                        </a:rPr>
                        <m:t>𝑥</m:t>
                      </m:r>
                      <m:r>
                        <a:rPr lang="es-MX" sz="1900" b="0" i="1" smtClean="0">
                          <a:effectLst/>
                          <a:latin typeface="Cambria Math"/>
                        </a:rPr>
                        <m:t>−2.280</m:t>
                      </m:r>
                      <m:sSup>
                        <m:sSupPr>
                          <m:ctrlPr>
                            <a:rPr lang="es-MX" sz="1900" b="0" i="1" smtClean="0">
                              <a:effectLst/>
                              <a:latin typeface="Cambria Math" panose="02040503050406030204" pitchFamily="18" charset="0"/>
                            </a:rPr>
                          </m:ctrlPr>
                        </m:sSupPr>
                        <m:e>
                          <m:r>
                            <a:rPr lang="es-MX" sz="1900" b="0" i="1" smtClean="0">
                              <a:effectLst/>
                              <a:latin typeface="Cambria Math"/>
                            </a:rPr>
                            <m:t>𝑥</m:t>
                          </m:r>
                        </m:e>
                        <m:sup>
                          <m:r>
                            <a:rPr lang="es-MX" sz="1900" b="0" i="1" smtClean="0">
                              <a:effectLst/>
                              <a:latin typeface="Cambria Math"/>
                            </a:rPr>
                            <m:t>2</m:t>
                          </m:r>
                        </m:sup>
                      </m:sSup>
                    </m:oMath>
                  </m:oMathPara>
                </a14:m>
                <a:endParaRPr lang="es-MX" sz="1900" dirty="0">
                  <a:effectLst/>
                </a:endParaRPr>
              </a:p>
              <a:p>
                <a:pPr marL="0" indent="0">
                  <a:buNone/>
                </a:pPr>
                <a:r>
                  <a:rPr lang="es-MX" sz="1900" dirty="0">
                    <a:effectLst/>
                  </a:rPr>
                  <a:t>Para x= 3 ft, </a:t>
                </a:r>
                <a14:m>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𝐴</m:t>
                        </m:r>
                      </m:sub>
                    </m:sSub>
                    <m:r>
                      <a:rPr lang="es-MX" sz="1900" b="0" i="1" smtClean="0">
                        <a:effectLst/>
                        <a:latin typeface="Cambria Math"/>
                      </a:rPr>
                      <m:t>=61.92</m:t>
                    </m:r>
                    <m:d>
                      <m:dPr>
                        <m:ctrlPr>
                          <a:rPr lang="es-MX" sz="1900" b="0" i="1" smtClean="0">
                            <a:effectLst/>
                            <a:latin typeface="Cambria Math" panose="02040503050406030204" pitchFamily="18" charset="0"/>
                          </a:rPr>
                        </m:ctrlPr>
                      </m:dPr>
                      <m:e>
                        <m:r>
                          <a:rPr lang="es-MX" sz="1900" b="0" i="1" smtClean="0">
                            <a:effectLst/>
                            <a:latin typeface="Cambria Math"/>
                          </a:rPr>
                          <m:t>3</m:t>
                        </m:r>
                      </m:e>
                    </m:d>
                    <m:r>
                      <a:rPr lang="es-MX" sz="1900" b="0" i="1" smtClean="0">
                        <a:effectLst/>
                        <a:latin typeface="Cambria Math"/>
                      </a:rPr>
                      <m:t>−2.280</m:t>
                    </m:r>
                    <m:sSup>
                      <m:sSupPr>
                        <m:ctrlPr>
                          <a:rPr lang="es-MX" sz="1900" b="0" i="1" smtClean="0">
                            <a:effectLst/>
                            <a:latin typeface="Cambria Math" panose="02040503050406030204" pitchFamily="18" charset="0"/>
                          </a:rPr>
                        </m:ctrlPr>
                      </m:sSupPr>
                      <m:e>
                        <m:d>
                          <m:dPr>
                            <m:ctrlPr>
                              <a:rPr lang="es-MX" sz="1900" b="0" i="1" smtClean="0">
                                <a:effectLst/>
                                <a:latin typeface="Cambria Math" panose="02040503050406030204" pitchFamily="18" charset="0"/>
                              </a:rPr>
                            </m:ctrlPr>
                          </m:dPr>
                          <m:e>
                            <m:r>
                              <a:rPr lang="es-MX" sz="1900" b="0" i="1" smtClean="0">
                                <a:effectLst/>
                                <a:latin typeface="Cambria Math"/>
                              </a:rPr>
                              <m:t>3</m:t>
                            </m:r>
                          </m:e>
                        </m:d>
                      </m:e>
                      <m:sup>
                        <m:r>
                          <a:rPr lang="es-MX" sz="1900" b="0" i="1" smtClean="0">
                            <a:effectLst/>
                            <a:latin typeface="Cambria Math"/>
                          </a:rPr>
                          <m:t>2</m:t>
                        </m:r>
                      </m:sup>
                    </m:sSup>
                    <m:r>
                      <a:rPr lang="es-MX" sz="1900" b="0" i="1" smtClean="0">
                        <a:effectLst/>
                        <a:latin typeface="Cambria Math"/>
                      </a:rPr>
                      <m:t>=165.20 </m:t>
                    </m:r>
                    <m:r>
                      <a:rPr lang="es-MX" sz="1900" b="0" i="1" smtClean="0">
                        <a:effectLst/>
                        <a:latin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a14:m>
                <a:endParaRPr lang="es-MX" sz="1900" dirty="0">
                  <a:effectLst/>
                </a:endParaRPr>
              </a:p>
              <a:p>
                <a:pPr marL="0" indent="0">
                  <a:buNone/>
                </a:pPr>
                <a:r>
                  <a:rPr lang="es-MX" sz="1900" dirty="0">
                    <a:effectLst/>
                  </a:rPr>
                  <a:t>Para x= 6 ft,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𝐵</m:t>
                        </m:r>
                      </m:sub>
                    </m:sSub>
                    <m:r>
                      <a:rPr lang="es-MX" sz="1900" i="1">
                        <a:effectLst/>
                        <a:latin typeface="Cambria Math"/>
                      </a:rPr>
                      <m:t>=61.92</m:t>
                    </m:r>
                    <m:d>
                      <m:dPr>
                        <m:ctrlPr>
                          <a:rPr lang="es-MX" sz="1900" i="1">
                            <a:effectLst/>
                            <a:latin typeface="Cambria Math" panose="02040503050406030204" pitchFamily="18" charset="0"/>
                          </a:rPr>
                        </m:ctrlPr>
                      </m:dPr>
                      <m:e>
                        <m:r>
                          <a:rPr lang="es-MX" sz="1900" b="0" i="1" smtClean="0">
                            <a:effectLst/>
                            <a:latin typeface="Cambria Math"/>
                          </a:rPr>
                          <m:t>6</m:t>
                        </m:r>
                      </m:e>
                    </m:d>
                    <m:r>
                      <a:rPr lang="es-MX" sz="1900" i="1">
                        <a:effectLst/>
                        <a:latin typeface="Cambria Math"/>
                      </a:rPr>
                      <m:t>−2.280</m:t>
                    </m:r>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r>
                              <a:rPr lang="es-MX" sz="1900" b="0" i="1" smtClean="0">
                                <a:effectLst/>
                                <a:latin typeface="Cambria Math"/>
                              </a:rPr>
                              <m:t>6</m:t>
                            </m:r>
                          </m:e>
                        </m:d>
                      </m:e>
                      <m:sup>
                        <m:r>
                          <a:rPr lang="es-MX" sz="1900" i="1">
                            <a:effectLst/>
                            <a:latin typeface="Cambria Math"/>
                          </a:rPr>
                          <m:t>2</m:t>
                        </m:r>
                      </m:sup>
                    </m:sSup>
                    <m:r>
                      <a:rPr lang="es-MX" sz="1900" i="1">
                        <a:effectLst/>
                        <a:latin typeface="Cambria Math"/>
                      </a:rPr>
                      <m:t>=</m:t>
                    </m:r>
                    <m:r>
                      <a:rPr lang="es-MX" sz="1900" b="0" i="1" smtClean="0">
                        <a:effectLst/>
                        <a:latin typeface="Cambria Math"/>
                      </a:rPr>
                      <m:t>289.40 </m:t>
                    </m:r>
                    <m:r>
                      <a:rPr lang="es-MX" sz="1900" i="1">
                        <a:effectLst/>
                        <a:latin typeface="Cambria Math"/>
                      </a:rPr>
                      <m:t>𝑓𝑡</m:t>
                    </m:r>
                    <m:r>
                      <a:rPr lang="es-MX" sz="1900" i="1">
                        <a:effectLst/>
                        <a:latin typeface="Cambria Math"/>
                        <a:ea typeface="Cambria Math"/>
                      </a:rPr>
                      <m:t>∙</m:t>
                    </m:r>
                    <m:r>
                      <a:rPr lang="es-MX" sz="1900" i="1">
                        <a:effectLst/>
                        <a:latin typeface="Cambria Math"/>
                        <a:ea typeface="Cambria Math"/>
                      </a:rPr>
                      <m:t>𝑘𝑖𝑝𝑠</m:t>
                    </m:r>
                  </m:oMath>
                </a14:m>
                <a:endParaRPr lang="es-MX" sz="1900" dirty="0">
                  <a:effectLst/>
                </a:endParaRPr>
              </a:p>
              <a:p>
                <a:pPr marL="0" indent="0">
                  <a:buNone/>
                </a:pPr>
                <a:r>
                  <a:rPr lang="es-MX" sz="1900" dirty="0">
                    <a:effectLst/>
                  </a:rPr>
                  <a:t>Para x= 9 ft,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𝐶</m:t>
                        </m:r>
                      </m:sub>
                    </m:sSub>
                    <m:r>
                      <a:rPr lang="es-MX" sz="1900" i="1">
                        <a:effectLst/>
                        <a:latin typeface="Cambria Math"/>
                      </a:rPr>
                      <m:t>=61.92</m:t>
                    </m:r>
                    <m:d>
                      <m:dPr>
                        <m:ctrlPr>
                          <a:rPr lang="es-MX" sz="1900" i="1">
                            <a:effectLst/>
                            <a:latin typeface="Cambria Math" panose="02040503050406030204" pitchFamily="18" charset="0"/>
                          </a:rPr>
                        </m:ctrlPr>
                      </m:dPr>
                      <m:e>
                        <m:r>
                          <a:rPr lang="es-MX" sz="1900" b="0" i="1" smtClean="0">
                            <a:effectLst/>
                            <a:latin typeface="Cambria Math"/>
                          </a:rPr>
                          <m:t>9</m:t>
                        </m:r>
                      </m:e>
                    </m:d>
                    <m:r>
                      <a:rPr lang="es-MX" sz="1900" i="1">
                        <a:effectLst/>
                        <a:latin typeface="Cambria Math"/>
                      </a:rPr>
                      <m:t>−2.280</m:t>
                    </m:r>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r>
                              <a:rPr lang="es-MX" sz="1900" b="0" i="1" smtClean="0">
                                <a:effectLst/>
                                <a:latin typeface="Cambria Math"/>
                              </a:rPr>
                              <m:t>9</m:t>
                            </m:r>
                          </m:e>
                        </m:d>
                      </m:e>
                      <m:sup>
                        <m:r>
                          <a:rPr lang="es-MX" sz="1900" i="1">
                            <a:effectLst/>
                            <a:latin typeface="Cambria Math"/>
                          </a:rPr>
                          <m:t>2</m:t>
                        </m:r>
                      </m:sup>
                    </m:sSup>
                    <m:r>
                      <a:rPr lang="es-MX" sz="1900" i="1">
                        <a:effectLst/>
                        <a:latin typeface="Cambria Math"/>
                      </a:rPr>
                      <m:t>=</m:t>
                    </m:r>
                    <m:r>
                      <a:rPr lang="es-MX" sz="1900" b="0" i="1" smtClean="0">
                        <a:effectLst/>
                        <a:latin typeface="Cambria Math"/>
                      </a:rPr>
                      <m:t>372.60 </m:t>
                    </m:r>
                    <m:r>
                      <a:rPr lang="es-MX" sz="1900" i="1">
                        <a:effectLst/>
                        <a:latin typeface="Cambria Math"/>
                      </a:rPr>
                      <m:t>𝑓𝑡</m:t>
                    </m:r>
                    <m:r>
                      <a:rPr lang="es-MX" sz="1900" i="1">
                        <a:effectLst/>
                        <a:latin typeface="Cambria Math"/>
                        <a:ea typeface="Cambria Math"/>
                      </a:rPr>
                      <m:t>∙</m:t>
                    </m:r>
                    <m:r>
                      <a:rPr lang="es-MX" sz="1900" i="1">
                        <a:effectLst/>
                        <a:latin typeface="Cambria Math"/>
                        <a:ea typeface="Cambria Math"/>
                      </a:rPr>
                      <m:t>𝑘𝑖𝑝𝑠</m:t>
                    </m:r>
                  </m:oMath>
                </a14:m>
                <a:endParaRPr lang="es-MX" sz="1900" dirty="0">
                  <a:effectLst/>
                </a:endParaRPr>
              </a:p>
              <a:p>
                <a:pPr marL="0" indent="0">
                  <a:buNone/>
                </a:pPr>
                <a:r>
                  <a:rPr lang="es-MX" sz="1900" dirty="0">
                    <a:effectLst/>
                  </a:rPr>
                  <a:t>Para x= 12 ft,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𝑚</m:t>
                        </m:r>
                        <m:r>
                          <a:rPr lang="es-MX" sz="1900" b="0" i="1" smtClean="0">
                            <a:effectLst/>
                            <a:latin typeface="Cambria Math"/>
                          </a:rPr>
                          <m:t>á</m:t>
                        </m:r>
                        <m:r>
                          <a:rPr lang="es-MX" sz="1900" b="0" i="1" smtClean="0">
                            <a:effectLst/>
                            <a:latin typeface="Cambria Math"/>
                          </a:rPr>
                          <m:t>𝑥</m:t>
                        </m:r>
                      </m:sub>
                    </m:sSub>
                    <m:r>
                      <a:rPr lang="es-MX" sz="1900" i="1">
                        <a:effectLst/>
                        <a:latin typeface="Cambria Math"/>
                      </a:rPr>
                      <m:t>=</m:t>
                    </m:r>
                    <m:sSub>
                      <m:sSubPr>
                        <m:ctrlPr>
                          <a:rPr lang="es-MX"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𝑢</m:t>
                        </m:r>
                      </m:sub>
                    </m:sSub>
                    <m:r>
                      <a:rPr lang="es-MX" sz="1900" b="0" i="1" smtClean="0">
                        <a:effectLst/>
                        <a:latin typeface="Cambria Math"/>
                      </a:rPr>
                      <m:t>=</m:t>
                    </m:r>
                    <m:r>
                      <a:rPr lang="es-MX" sz="1900" i="1">
                        <a:effectLst/>
                        <a:latin typeface="Cambria Math"/>
                      </a:rPr>
                      <m:t>61.92</m:t>
                    </m:r>
                    <m:d>
                      <m:dPr>
                        <m:ctrlPr>
                          <a:rPr lang="es-MX" sz="1900" i="1">
                            <a:effectLst/>
                            <a:latin typeface="Cambria Math" panose="02040503050406030204" pitchFamily="18" charset="0"/>
                          </a:rPr>
                        </m:ctrlPr>
                      </m:dPr>
                      <m:e>
                        <m:r>
                          <a:rPr lang="es-MX" sz="1900" b="0" i="1" smtClean="0">
                            <a:effectLst/>
                            <a:latin typeface="Cambria Math"/>
                          </a:rPr>
                          <m:t>12</m:t>
                        </m:r>
                      </m:e>
                    </m:d>
                    <m:r>
                      <a:rPr lang="es-MX" sz="1900" i="1">
                        <a:effectLst/>
                        <a:latin typeface="Cambria Math"/>
                      </a:rPr>
                      <m:t>−2.280</m:t>
                    </m:r>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r>
                              <a:rPr lang="es-MX" sz="1900" b="0" i="1" smtClean="0">
                                <a:effectLst/>
                                <a:latin typeface="Cambria Math"/>
                              </a:rPr>
                              <m:t>12</m:t>
                            </m:r>
                          </m:e>
                        </m:d>
                      </m:e>
                      <m:sup>
                        <m:r>
                          <a:rPr lang="es-MX" sz="1900" i="1">
                            <a:effectLst/>
                            <a:latin typeface="Cambria Math"/>
                          </a:rPr>
                          <m:t>2</m:t>
                        </m:r>
                      </m:sup>
                    </m:sSup>
                    <m:r>
                      <a:rPr lang="es-MX" sz="1900" i="1">
                        <a:effectLst/>
                        <a:latin typeface="Cambria Math"/>
                      </a:rPr>
                      <m:t>=</m:t>
                    </m:r>
                    <m:r>
                      <a:rPr lang="es-MX" sz="1900" b="0" i="1" smtClean="0">
                        <a:effectLst/>
                        <a:latin typeface="Cambria Math"/>
                      </a:rPr>
                      <m:t>414.70 </m:t>
                    </m:r>
                    <m:r>
                      <a:rPr lang="es-MX" sz="1900" i="1">
                        <a:effectLst/>
                        <a:latin typeface="Cambria Math"/>
                      </a:rPr>
                      <m:t>𝑓𝑡</m:t>
                    </m:r>
                    <m:r>
                      <a:rPr lang="es-MX" sz="1900" i="1">
                        <a:effectLst/>
                        <a:latin typeface="Cambria Math"/>
                        <a:ea typeface="Cambria Math"/>
                      </a:rPr>
                      <m:t>∙</m:t>
                    </m:r>
                    <m:r>
                      <a:rPr lang="es-MX" sz="1900" i="1">
                        <a:effectLst/>
                        <a:latin typeface="Cambria Math"/>
                        <a:ea typeface="Cambria Math"/>
                      </a:rPr>
                      <m:t>𝑘𝑖𝑝𝑠</m:t>
                    </m:r>
                  </m:oMath>
                </a14:m>
                <a:endParaRPr lang="es-MX" sz="1900" dirty="0">
                  <a:effectLst/>
                  <a:ea typeface="Cambria Math"/>
                </a:endParaRP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𝐶</m:t>
                          </m:r>
                        </m:e>
                        <m:sub>
                          <m:r>
                            <a:rPr lang="es-MX" sz="1900" i="1">
                              <a:effectLst/>
                              <a:latin typeface="Cambria Math"/>
                            </a:rPr>
                            <m:t>𝑏</m:t>
                          </m:r>
                        </m:sub>
                      </m:sSub>
                      <m:r>
                        <a:rPr lang="es-MX" sz="1900" i="1">
                          <a:effectLst/>
                          <a:latin typeface="Cambria Math"/>
                        </a:rPr>
                        <m:t>=</m:t>
                      </m:r>
                      <m:f>
                        <m:fPr>
                          <m:ctrlPr>
                            <a:rPr lang="es-MX" sz="1900" i="1">
                              <a:effectLst/>
                              <a:latin typeface="Cambria Math" panose="02040503050406030204" pitchFamily="18" charset="0"/>
                            </a:rPr>
                          </m:ctrlPr>
                        </m:fPr>
                        <m:num>
                          <m:r>
                            <a:rPr lang="es-MX" sz="1900">
                              <a:effectLst/>
                              <a:latin typeface="Cambria Math"/>
                            </a:rPr>
                            <m:t>12.5</m:t>
                          </m:r>
                          <m:sSub>
                            <m:sSubPr>
                              <m:ctrlPr>
                                <a:rPr lang="es-MX" sz="1900" i="1">
                                  <a:effectLst/>
                                  <a:latin typeface="Cambria Math" panose="02040503050406030204" pitchFamily="18" charset="0"/>
                                </a:rPr>
                              </m:ctrlPr>
                            </m:sSubPr>
                            <m:e>
                              <m:r>
                                <m:rPr>
                                  <m:sty m:val="p"/>
                                </m:rPr>
                                <a:rPr lang="es-MX" sz="1900">
                                  <a:effectLst/>
                                  <a:latin typeface="Cambria Math"/>
                                </a:rPr>
                                <m:t>M</m:t>
                              </m:r>
                            </m:e>
                            <m:sub>
                              <m:r>
                                <m:rPr>
                                  <m:sty m:val="p"/>
                                </m:rPr>
                                <a:rPr lang="es-MX" sz="1900">
                                  <a:effectLst/>
                                  <a:latin typeface="Cambria Math"/>
                                </a:rPr>
                                <m:t>m</m:t>
                              </m:r>
                              <m:r>
                                <a:rPr lang="es-MX" sz="1900">
                                  <a:effectLst/>
                                  <a:latin typeface="Cambria Math"/>
                                </a:rPr>
                                <m:t>á</m:t>
                              </m:r>
                              <m:r>
                                <m:rPr>
                                  <m:sty m:val="p"/>
                                </m:rPr>
                                <a:rPr lang="es-MX" sz="1900">
                                  <a:effectLst/>
                                  <a:latin typeface="Cambria Math"/>
                                </a:rPr>
                                <m:t>x</m:t>
                              </m:r>
                            </m:sub>
                          </m:sSub>
                        </m:num>
                        <m:den>
                          <m:r>
                            <a:rPr lang="es-MX" sz="1900" i="1">
                              <a:effectLst/>
                              <a:latin typeface="Cambria Math"/>
                            </a:rPr>
                            <m:t>2.5 </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𝑚𝑎𝑥</m:t>
                              </m:r>
                            </m:sub>
                          </m:sSub>
                          <m:r>
                            <a:rPr lang="es-MX" sz="1900" i="1">
                              <a:effectLst/>
                              <a:latin typeface="Cambria Math"/>
                            </a:rPr>
                            <m:t>+ 3</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𝐴</m:t>
                              </m:r>
                            </m:sub>
                          </m:sSub>
                          <m:r>
                            <a:rPr lang="es-MX" sz="1900" i="1">
                              <a:effectLst/>
                              <a:latin typeface="Cambria Math"/>
                            </a:rPr>
                            <m:t>+4</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𝐵</m:t>
                              </m:r>
                            </m:sub>
                          </m:sSub>
                          <m:r>
                            <a:rPr lang="es-MX" sz="1900" i="1">
                              <a:effectLst/>
                              <a:latin typeface="Cambria Math"/>
                            </a:rPr>
                            <m:t>+3</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𝐶</m:t>
                              </m:r>
                            </m:sub>
                          </m:sSub>
                        </m:den>
                      </m:f>
                    </m:oMath>
                  </m:oMathPara>
                </a14:m>
                <a:endParaRPr lang="es-MX" sz="1900" dirty="0"/>
              </a:p>
              <a:p>
                <a:pPr marL="0" indent="0">
                  <a:buNone/>
                </a:pPr>
                <a:endParaRPr lang="es-MX" sz="1800" dirty="0"/>
              </a:p>
            </p:txBody>
          </p:sp>
        </mc:Choice>
        <mc:Fallback xmlns="">
          <p:sp>
            <p:nvSpPr>
              <p:cNvPr id="22" name="2 Marcador de contenido"/>
              <p:cNvSpPr txBox="1">
                <a:spLocks noRot="1" noChangeAspect="1" noMove="1" noResize="1" noEditPoints="1" noAdjustHandles="1" noChangeArrowheads="1" noChangeShapeType="1" noTextEdit="1"/>
              </p:cNvSpPr>
              <p:nvPr/>
            </p:nvSpPr>
            <p:spPr bwMode="auto">
              <a:xfrm>
                <a:off x="474561" y="1817312"/>
                <a:ext cx="9354448" cy="3372770"/>
              </a:xfrm>
              <a:prstGeom prst="rect">
                <a:avLst/>
              </a:prstGeom>
              <a:blipFill rotWithShape="0">
                <a:blip r:embed="rId8"/>
                <a:stretch>
                  <a:fillRect l="-652" t="-904" b="-2532"/>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160131195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474561" y="1817312"/>
                <a:ext cx="9354448" cy="5112568"/>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𝐶</m:t>
                          </m:r>
                        </m:e>
                        <m:sub>
                          <m:r>
                            <a:rPr lang="es-MX" sz="1900" b="0" i="1" smtClean="0">
                              <a:latin typeface="Cambria Math"/>
                            </a:rPr>
                            <m:t>𝑏</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12.5(414.70)</m:t>
                          </m:r>
                        </m:num>
                        <m:den>
                          <m:r>
                            <a:rPr lang="es-MX" sz="1900" b="0" i="1" smtClean="0">
                              <a:latin typeface="Cambria Math"/>
                            </a:rPr>
                            <m:t>2.5(414.709+3</m:t>
                          </m:r>
                          <m:d>
                            <m:dPr>
                              <m:ctrlPr>
                                <a:rPr lang="es-MX" sz="1900" b="0" i="1" smtClean="0">
                                  <a:latin typeface="Cambria Math" panose="02040503050406030204" pitchFamily="18" charset="0"/>
                                </a:rPr>
                              </m:ctrlPr>
                            </m:dPr>
                            <m:e>
                              <m:r>
                                <a:rPr lang="es-MX" sz="1900" b="0" i="1" smtClean="0">
                                  <a:latin typeface="Cambria Math"/>
                                </a:rPr>
                                <m:t>165.20</m:t>
                              </m:r>
                            </m:e>
                          </m:d>
                          <m:r>
                            <a:rPr lang="es-MX" sz="1900" b="0" i="1" smtClean="0">
                              <a:latin typeface="Cambria Math"/>
                            </a:rPr>
                            <m:t>+4</m:t>
                          </m:r>
                          <m:d>
                            <m:dPr>
                              <m:ctrlPr>
                                <a:rPr lang="es-MX" sz="1900" b="0" i="1" smtClean="0">
                                  <a:latin typeface="Cambria Math" panose="02040503050406030204" pitchFamily="18" charset="0"/>
                                </a:rPr>
                              </m:ctrlPr>
                            </m:dPr>
                            <m:e>
                              <m:r>
                                <a:rPr lang="es-MX" sz="1900" b="0" i="1" smtClean="0">
                                  <a:latin typeface="Cambria Math"/>
                                </a:rPr>
                                <m:t>289.40</m:t>
                              </m:r>
                            </m:e>
                          </m:d>
                          <m:r>
                            <a:rPr lang="es-MX" sz="1900" b="0" i="1" smtClean="0">
                              <a:latin typeface="Cambria Math"/>
                            </a:rPr>
                            <m:t>+3</m:t>
                          </m:r>
                          <m:d>
                            <m:dPr>
                              <m:ctrlPr>
                                <a:rPr lang="es-MX" sz="1900" b="0" i="1" smtClean="0">
                                  <a:latin typeface="Cambria Math" panose="02040503050406030204" pitchFamily="18" charset="0"/>
                                </a:rPr>
                              </m:ctrlPr>
                            </m:dPr>
                            <m:e>
                              <m:r>
                                <a:rPr lang="es-MX" sz="1900" b="0" i="1" smtClean="0">
                                  <a:latin typeface="Cambria Math"/>
                                </a:rPr>
                                <m:t>372.60</m:t>
                              </m:r>
                            </m:e>
                          </m:d>
                        </m:den>
                      </m:f>
                      <m:r>
                        <a:rPr lang="es-MX" sz="1900" b="0" i="1" smtClean="0">
                          <a:latin typeface="Cambria Math"/>
                        </a:rPr>
                        <m:t>=1.36</m:t>
                      </m:r>
                    </m:oMath>
                  </m:oMathPara>
                </a14:m>
                <a:endParaRPr lang="es-MX" sz="1900" dirty="0"/>
              </a:p>
              <a:p>
                <a:pPr marL="0" indent="0">
                  <a:buNone/>
                </a:pPr>
                <a:r>
                  <a:rPr lang="es-MX" sz="1900" dirty="0"/>
                  <a:t>Entrar a las cartas con una longitud no soportada Lb=12 ft y un momento flexionante de:</a:t>
                </a: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f>
                        <m:fPr>
                          <m:ctrlPr>
                            <a:rPr lang="es-MX" sz="1900" i="1" smtClean="0">
                              <a:latin typeface="Cambria Math" panose="02040503050406030204" pitchFamily="18" charset="0"/>
                            </a:rPr>
                          </m:ctrlPr>
                        </m:fPr>
                        <m:num>
                          <m:sSub>
                            <m:sSubPr>
                              <m:ctrlPr>
                                <a:rPr lang="es-MX" sz="1900" i="1" smtClean="0">
                                  <a:latin typeface="Cambria Math" panose="02040503050406030204" pitchFamily="18" charset="0"/>
                                </a:rPr>
                              </m:ctrlPr>
                            </m:sSubPr>
                            <m:e>
                              <m:r>
                                <a:rPr lang="es-MX" sz="1900" b="0" i="1" smtClean="0">
                                  <a:latin typeface="Cambria Math"/>
                                </a:rPr>
                                <m:t>𝑀</m:t>
                              </m:r>
                            </m:e>
                            <m:sub>
                              <m:r>
                                <a:rPr lang="es-MX" sz="1900" b="0" i="1" smtClean="0">
                                  <a:latin typeface="Cambria Math"/>
                                </a:rPr>
                                <m:t>𝑢</m:t>
                              </m:r>
                            </m:sub>
                          </m:sSub>
                        </m:num>
                        <m:den>
                          <m:sSub>
                            <m:sSubPr>
                              <m:ctrlPr>
                                <a:rPr lang="es-MX" sz="1900" i="1" smtClean="0">
                                  <a:latin typeface="Cambria Math" panose="02040503050406030204" pitchFamily="18" charset="0"/>
                                </a:rPr>
                              </m:ctrlPr>
                            </m:sSubPr>
                            <m:e>
                              <m:r>
                                <a:rPr lang="es-MX" sz="1900" b="0" i="1" smtClean="0">
                                  <a:latin typeface="Cambria Math"/>
                                </a:rPr>
                                <m:t>𝐶</m:t>
                              </m:r>
                            </m:e>
                            <m:sub>
                              <m:r>
                                <a:rPr lang="es-MX" sz="1900" b="0" i="1" smtClean="0">
                                  <a:latin typeface="Cambria Math"/>
                                </a:rPr>
                                <m:t>𝑏</m:t>
                              </m:r>
                            </m:sub>
                          </m:sSub>
                        </m:den>
                      </m:f>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414.70</m:t>
                          </m:r>
                        </m:num>
                        <m:den>
                          <m:r>
                            <a:rPr lang="es-MX" sz="1900" b="0" i="1" smtClean="0">
                              <a:latin typeface="Cambria Math"/>
                            </a:rPr>
                            <m:t>1.36</m:t>
                          </m:r>
                        </m:den>
                      </m:f>
                      <m:r>
                        <a:rPr lang="es-MX" sz="1900" b="0" i="1" smtClean="0">
                          <a:latin typeface="Cambria Math"/>
                        </a:rPr>
                        <m:t>=305 </m:t>
                      </m:r>
                      <m:r>
                        <a:rPr lang="es-MX" sz="1900" b="0" i="1" smtClean="0">
                          <a:latin typeface="Cambria Math"/>
                        </a:rPr>
                        <m:t>𝑓𝑡</m:t>
                      </m:r>
                      <m:r>
                        <a:rPr lang="es-MX" sz="1900" b="0" i="1" smtClean="0">
                          <a:latin typeface="Cambria Math"/>
                          <a:ea typeface="Cambria Math"/>
                        </a:rPr>
                        <m:t>∙</m:t>
                      </m:r>
                      <m:r>
                        <a:rPr lang="es-MX" sz="1900" b="0" i="1" smtClean="0">
                          <a:latin typeface="Cambria Math"/>
                          <a:ea typeface="Cambria Math"/>
                        </a:rPr>
                        <m:t>𝑘𝑖𝑝𝑠</m:t>
                      </m:r>
                    </m:oMath>
                  </m:oMathPara>
                </a14:m>
                <a:endParaRPr lang="es-MX" sz="1900" dirty="0"/>
              </a:p>
              <a:p>
                <a:pPr marL="0" indent="0">
                  <a:buNone/>
                </a:pPr>
                <a:r>
                  <a:rPr lang="es-MX" sz="1900" dirty="0"/>
                  <a:t>Ensaye con un </a:t>
                </a:r>
                <a:r>
                  <a:rPr lang="es-MX" sz="1900" dirty="0" smtClean="0"/>
                  <a:t>W21”x62</a:t>
                </a:r>
                <a:r>
                  <a:rPr lang="es-MX" sz="1900" dirty="0"/>
                  <a:t>:</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a:ea typeface="Cambria Math"/>
                            </a:rPr>
                            <m:t>𝜙</m:t>
                          </m:r>
                        </m:e>
                        <m:sub>
                          <m:r>
                            <a:rPr lang="es-MX" sz="1900" b="0" i="1" smtClean="0">
                              <a:latin typeface="Cambria Math"/>
                            </a:rPr>
                            <m:t>𝑏</m:t>
                          </m:r>
                        </m:sub>
                      </m:sSub>
                      <m:sSub>
                        <m:sSubPr>
                          <m:ctrlPr>
                            <a:rPr lang="es-MX" sz="1900" i="1" smtClean="0">
                              <a:latin typeface="Cambria Math" panose="02040503050406030204" pitchFamily="18" charset="0"/>
                            </a:rPr>
                          </m:ctrlPr>
                        </m:sSubPr>
                        <m:e>
                          <m:r>
                            <a:rPr lang="es-MX" sz="1900" b="0" i="1" smtClean="0">
                              <a:latin typeface="Cambria Math"/>
                            </a:rPr>
                            <m:t>𝑀</m:t>
                          </m:r>
                        </m:e>
                        <m:sub>
                          <m:r>
                            <a:rPr lang="es-MX" sz="1900" b="0" i="1" smtClean="0">
                              <a:latin typeface="Cambria Math"/>
                            </a:rPr>
                            <m:t>𝑛</m:t>
                          </m:r>
                        </m:sub>
                      </m:sSub>
                      <m:r>
                        <a:rPr lang="es-MX" sz="1900" b="0" i="1" smtClean="0">
                          <a:latin typeface="Cambria Math"/>
                        </a:rPr>
                        <m:t>=343 </m:t>
                      </m:r>
                      <m:r>
                        <a:rPr lang="es-MX" sz="1900" b="0" i="1" smtClean="0">
                          <a:latin typeface="Cambria Math"/>
                        </a:rPr>
                        <m:t>𝑓𝑡</m:t>
                      </m:r>
                      <m:r>
                        <a:rPr lang="es-MX" sz="1900" b="0" i="1" smtClean="0">
                          <a:latin typeface="Cambria Math"/>
                          <a:ea typeface="Cambria Math"/>
                        </a:rPr>
                        <m:t>∙</m:t>
                      </m:r>
                      <m:r>
                        <a:rPr lang="es-MX" sz="1900" b="0" i="1" smtClean="0">
                          <a:latin typeface="Cambria Math"/>
                          <a:ea typeface="Cambria Math"/>
                        </a:rPr>
                        <m:t>𝑘𝑖𝑝𝑠</m:t>
                      </m:r>
                      <m:r>
                        <a:rPr lang="es-MX" sz="1900" b="0" i="1" smtClean="0">
                          <a:latin typeface="Cambria Math"/>
                          <a:ea typeface="Cambria Math"/>
                        </a:rPr>
                        <m:t>         (</m:t>
                      </m:r>
                      <m:r>
                        <a:rPr lang="es-MX" sz="1900" b="0" i="1" smtClean="0">
                          <a:latin typeface="Cambria Math"/>
                          <a:ea typeface="Cambria Math"/>
                        </a:rPr>
                        <m:t>𝑝𝑎𝑟𝑎</m:t>
                      </m:r>
                      <m:r>
                        <a:rPr lang="es-MX" sz="1900" b="0" i="1" smtClean="0">
                          <a:latin typeface="Cambria Math"/>
                          <a:ea typeface="Cambria Math"/>
                        </a:rPr>
                        <m:t>  </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𝐶</m:t>
                          </m:r>
                        </m:e>
                        <m:sub>
                          <m:r>
                            <a:rPr lang="es-MX" sz="1900" b="0" i="1" smtClean="0">
                              <a:latin typeface="Cambria Math"/>
                              <a:ea typeface="Cambria Math"/>
                            </a:rPr>
                            <m:t>𝑏</m:t>
                          </m:r>
                        </m:sub>
                      </m:sSub>
                      <m:r>
                        <a:rPr lang="es-MX" sz="1900" b="0" i="1" smtClean="0">
                          <a:latin typeface="Cambria Math"/>
                          <a:ea typeface="Cambria Math"/>
                        </a:rPr>
                        <m:t>=1)</m:t>
                      </m:r>
                    </m:oMath>
                  </m:oMathPara>
                </a14:m>
                <a:endParaRPr lang="es-MX" sz="1900" dirty="0"/>
              </a:p>
              <a:p>
                <a:pPr marL="0" indent="0">
                  <a:buNone/>
                </a:pPr>
                <a:r>
                  <a:rPr lang="es-MX" sz="1900" dirty="0"/>
                  <a:t>Como </a:t>
                </a:r>
                <a:r>
                  <a:rPr lang="es-MX" sz="1900" dirty="0" err="1"/>
                  <a:t>Cb</a:t>
                </a:r>
                <a:r>
                  <a:rPr lang="es-MX" sz="1900" dirty="0"/>
                  <a:t>=1.36, la resistencia real de diseño es </a:t>
                </a: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m:t>
                      </m:r>
                      <m:r>
                        <a:rPr lang="es-MX" sz="1900" b="0" i="1" smtClean="0">
                          <a:latin typeface="Cambria Math"/>
                        </a:rPr>
                        <m:t>1.36</m:t>
                      </m:r>
                      <m:d>
                        <m:dPr>
                          <m:ctrlPr>
                            <a:rPr lang="es-MX" sz="1900" b="0" i="1" smtClean="0">
                              <a:latin typeface="Cambria Math" panose="02040503050406030204" pitchFamily="18" charset="0"/>
                            </a:rPr>
                          </m:ctrlPr>
                        </m:dPr>
                        <m:e>
                          <m:r>
                            <a:rPr lang="es-MX" sz="1900" b="0" i="1" smtClean="0">
                              <a:latin typeface="Cambria Math"/>
                            </a:rPr>
                            <m:t>343</m:t>
                          </m:r>
                        </m:e>
                      </m:d>
                      <m:r>
                        <a:rPr lang="es-MX" sz="1900" b="0" i="1" smtClean="0">
                          <a:latin typeface="Cambria Math"/>
                        </a:rPr>
                        <m:t>=466</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oMath>
                  </m:oMathPara>
                </a14:m>
                <a:endParaRPr lang="es-MX" sz="1900" dirty="0"/>
              </a:p>
              <a:p>
                <a:pPr marL="0" indent="0">
                  <a:buNone/>
                </a:pPr>
                <a:r>
                  <a:rPr lang="es-MX" sz="1900" dirty="0"/>
                  <a:t>La resistencia de diseño no debe exceder a </a:t>
                </a:r>
                <a14:m>
                  <m:oMath xmlns:m="http://schemas.openxmlformats.org/officeDocument/2006/math">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b="0" i="1" smtClean="0">
                            <a:latin typeface="Cambria Math"/>
                          </a:rPr>
                          <m:t>𝑝</m:t>
                        </m:r>
                      </m:sub>
                    </m:sSub>
                  </m:oMath>
                </a14:m>
                <a:r>
                  <a:rPr lang="es-MX" sz="1900" dirty="0"/>
                  <a:t> que es 389 ft-kips, por lo que la resistencia real de diseño debe tomarse</a:t>
                </a: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=3</m:t>
                      </m:r>
                      <m:r>
                        <a:rPr lang="es-MX" sz="1900" b="0" i="1" smtClean="0">
                          <a:latin typeface="Cambria Math"/>
                        </a:rPr>
                        <m:t>89</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r>
                        <a:rPr lang="es-MX" sz="1900" b="0" i="1" smtClean="0">
                          <a:latin typeface="Cambria Math"/>
                          <a:ea typeface="Cambria Math"/>
                        </a:rPr>
                        <m:t>&lt;</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𝑀</m:t>
                          </m:r>
                        </m:e>
                        <m:sub>
                          <m:r>
                            <a:rPr lang="es-MX" sz="1900" b="0" i="1" smtClean="0">
                              <a:latin typeface="Cambria Math"/>
                              <a:ea typeface="Cambria Math"/>
                            </a:rPr>
                            <m:t>𝑢</m:t>
                          </m:r>
                        </m:sub>
                      </m:sSub>
                      <m:r>
                        <a:rPr lang="es-MX" sz="1900" b="0" i="1" smtClean="0">
                          <a:latin typeface="Cambria Math"/>
                          <a:ea typeface="Cambria Math"/>
                        </a:rPr>
                        <m:t>=414.70 </m:t>
                      </m:r>
                      <m:r>
                        <a:rPr lang="es-MX" sz="1900" b="0" i="1" smtClean="0">
                          <a:latin typeface="Cambria Math"/>
                          <a:ea typeface="Cambria Math"/>
                        </a:rPr>
                        <m:t>𝑓𝑡</m:t>
                      </m:r>
                      <m:r>
                        <a:rPr lang="es-MX" sz="1900" b="0" i="1" smtClean="0">
                          <a:latin typeface="Cambria Math"/>
                          <a:ea typeface="Cambria Math"/>
                        </a:rPr>
                        <m:t>∙</m:t>
                      </m:r>
                      <m:r>
                        <a:rPr lang="es-MX" sz="1900" b="0" i="1" smtClean="0">
                          <a:latin typeface="Cambria Math"/>
                          <a:ea typeface="Cambria Math"/>
                        </a:rPr>
                        <m:t>𝑘𝑖𝑝𝑠</m:t>
                      </m:r>
                      <m:r>
                        <a:rPr lang="es-MX" sz="1900" b="0" i="1" smtClean="0">
                          <a:latin typeface="Cambria Math"/>
                          <a:ea typeface="Cambria Math"/>
                        </a:rPr>
                        <m:t>        </m:t>
                      </m:r>
                      <m:r>
                        <a:rPr lang="es-MX" sz="1900" b="1" i="1" smtClean="0">
                          <a:latin typeface="Cambria Math"/>
                          <a:ea typeface="Cambria Math"/>
                        </a:rPr>
                        <m:t>(</m:t>
                      </m:r>
                      <m:r>
                        <a:rPr lang="es-MX" sz="1900" b="1" i="1" smtClean="0">
                          <a:latin typeface="Cambria Math"/>
                          <a:ea typeface="Cambria Math"/>
                        </a:rPr>
                        <m:t>𝒏𝒐</m:t>
                      </m:r>
                      <m:r>
                        <a:rPr lang="es-MX" sz="1900" b="1" i="1" smtClean="0">
                          <a:latin typeface="Cambria Math"/>
                          <a:ea typeface="Cambria Math"/>
                        </a:rPr>
                        <m:t> </m:t>
                      </m:r>
                      <m:r>
                        <a:rPr lang="es-MX" sz="1900" b="1" i="1" smtClean="0">
                          <a:latin typeface="Cambria Math"/>
                          <a:ea typeface="Cambria Math"/>
                        </a:rPr>
                        <m:t>𝒔𝒂𝒕𝒊𝒔𝒇𝒂𝒄𝒕𝒐𝒓𝒊𝒐</m:t>
                      </m:r>
                      <m:r>
                        <a:rPr lang="es-MX" sz="1900" b="1" i="1" smtClean="0">
                          <a:latin typeface="Cambria Math"/>
                          <a:ea typeface="Cambria Math"/>
                        </a:rPr>
                        <m:t>)</m:t>
                      </m:r>
                    </m:oMath>
                  </m:oMathPara>
                </a14:m>
                <a:endParaRPr lang="es-MX" sz="1900" b="1" dirty="0"/>
              </a:p>
              <a:p>
                <a:pPr marL="0" indent="0">
                  <a:buNone/>
                </a:pPr>
                <a:endParaRPr lang="es-MX" sz="1800" dirty="0"/>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a:blip r:embed="rId5"/>
                <a:stretch>
                  <a:fillRect l="-652"/>
                </a:stretch>
              </a:blipFill>
            </p:spPr>
            <p:txBody>
              <a:bodyPr/>
              <a:lstStyle/>
              <a:p>
                <a:r>
                  <a:rPr lang="en-US">
                    <a:noFill/>
                  </a:rPr>
                  <a:t> </a:t>
                </a:r>
              </a:p>
            </p:txBody>
          </p:sp>
        </mc:Fallback>
      </mc:AlternateContent>
    </p:spTree>
    <p:extLst>
      <p:ext uri="{BB962C8B-B14F-4D97-AF65-F5344CB8AC3E}">
        <p14:creationId xmlns:p14="http://schemas.microsoft.com/office/powerpoint/2010/main" val="95373615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17312"/>
                <a:ext cx="9354448" cy="5112568"/>
              </a:xfrm>
            </p:spPr>
            <p:txBody>
              <a:bodyPr>
                <a:normAutofit/>
              </a:bodyPr>
              <a:lstStyle/>
              <a:p>
                <a:pPr marL="0" indent="0">
                  <a:buNone/>
                </a:pPr>
                <a:r>
                  <a:rPr lang="es-MX" sz="1900" dirty="0"/>
                  <a:t>Ensaye un perfil </a:t>
                </a:r>
                <a:r>
                  <a:rPr lang="es-MX" sz="1900" dirty="0" smtClean="0"/>
                  <a:t>W21”x68</a:t>
                </a:r>
                <a:r>
                  <a:rPr lang="es-MX" sz="1900" dirty="0"/>
                  <a:t>:</a:t>
                </a: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=3</m:t>
                      </m:r>
                      <m:r>
                        <a:rPr lang="es-MX" sz="1900" b="0" i="1" smtClean="0">
                          <a:latin typeface="Cambria Math"/>
                        </a:rPr>
                        <m:t>85</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r>
                        <a:rPr lang="es-MX" sz="1900" i="1">
                          <a:latin typeface="Cambria Math"/>
                          <a:ea typeface="Cambria Math"/>
                        </a:rPr>
                        <m:t>         (</m:t>
                      </m:r>
                      <m:r>
                        <a:rPr lang="es-MX" sz="1900" i="1">
                          <a:latin typeface="Cambria Math"/>
                          <a:ea typeface="Cambria Math"/>
                        </a:rPr>
                        <m:t>𝑝𝑎𝑟𝑎</m:t>
                      </m:r>
                      <m:r>
                        <a:rPr lang="es-MX" sz="1900" i="1">
                          <a:latin typeface="Cambria Math"/>
                          <a:ea typeface="Cambria Math"/>
                        </a:rPr>
                        <m:t>  </m:t>
                      </m:r>
                      <m:sSub>
                        <m:sSubPr>
                          <m:ctrlPr>
                            <a:rPr lang="es-MX" sz="1900" i="1">
                              <a:latin typeface="Cambria Math" panose="02040503050406030204" pitchFamily="18" charset="0"/>
                              <a:ea typeface="Cambria Math"/>
                            </a:rPr>
                          </m:ctrlPr>
                        </m:sSubPr>
                        <m:e>
                          <m:r>
                            <a:rPr lang="es-MX" sz="1900" i="1">
                              <a:latin typeface="Cambria Math"/>
                              <a:ea typeface="Cambria Math"/>
                            </a:rPr>
                            <m:t>𝐶</m:t>
                          </m:r>
                        </m:e>
                        <m:sub>
                          <m:r>
                            <a:rPr lang="es-MX" sz="1900" i="1">
                              <a:latin typeface="Cambria Math"/>
                              <a:ea typeface="Cambria Math"/>
                            </a:rPr>
                            <m:t>𝑏</m:t>
                          </m:r>
                        </m:sub>
                      </m:sSub>
                      <m:r>
                        <a:rPr lang="es-MX" sz="1900" i="1">
                          <a:latin typeface="Cambria Math"/>
                          <a:ea typeface="Cambria Math"/>
                        </a:rPr>
                        <m:t>=1)</m:t>
                      </m:r>
                    </m:oMath>
                  </m:oMathPara>
                </a14:m>
                <a:endParaRPr lang="es-MX" sz="1900" dirty="0"/>
              </a:p>
              <a:p>
                <a:pPr marL="0" indent="0">
                  <a:buNone/>
                </a:pPr>
                <a:r>
                  <a:rPr lang="es-MX" sz="1900" dirty="0"/>
                  <a:t>La resistencia para </a:t>
                </a:r>
                <a:r>
                  <a:rPr lang="es-MX" sz="1900" dirty="0" err="1"/>
                  <a:t>Cb</a:t>
                </a:r>
                <a:r>
                  <a:rPr lang="es-MX" sz="1900" dirty="0"/>
                  <a:t>=1.36 es:</a:t>
                </a: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=1.36</m:t>
                      </m:r>
                      <m:d>
                        <m:dPr>
                          <m:ctrlPr>
                            <a:rPr lang="es-MX" sz="1900" i="1">
                              <a:latin typeface="Cambria Math" panose="02040503050406030204" pitchFamily="18" charset="0"/>
                            </a:rPr>
                          </m:ctrlPr>
                        </m:dPr>
                        <m:e>
                          <m:r>
                            <a:rPr lang="es-MX" sz="1900" i="1">
                              <a:latin typeface="Cambria Math"/>
                            </a:rPr>
                            <m:t>3</m:t>
                          </m:r>
                          <m:r>
                            <a:rPr lang="es-MX" sz="1900" b="0" i="1" smtClean="0">
                              <a:latin typeface="Cambria Math"/>
                            </a:rPr>
                            <m:t>85</m:t>
                          </m:r>
                        </m:e>
                      </m:d>
                      <m:r>
                        <a:rPr lang="es-MX" sz="1900" i="1">
                          <a:latin typeface="Cambria Math"/>
                        </a:rPr>
                        <m:t>=</m:t>
                      </m:r>
                      <m:r>
                        <a:rPr lang="es-MX" sz="1900" b="0" i="1" smtClean="0">
                          <a:latin typeface="Cambria Math"/>
                        </a:rPr>
                        <m:t>524</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r>
                        <a:rPr lang="es-MX" sz="1900" b="0" i="1" smtClean="0">
                          <a:latin typeface="Cambria Math"/>
                          <a:ea typeface="Cambria Math"/>
                        </a:rPr>
                        <m:t>&gt;</m:t>
                      </m:r>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b="0" i="1" smtClean="0">
                              <a:latin typeface="Cambria Math"/>
                            </a:rPr>
                            <m:t>𝑝</m:t>
                          </m:r>
                        </m:sub>
                      </m:sSub>
                      <m:r>
                        <a:rPr lang="es-MX" sz="1900" i="1">
                          <a:latin typeface="Cambria Math"/>
                        </a:rPr>
                        <m:t>=</m:t>
                      </m:r>
                      <m:r>
                        <a:rPr lang="es-MX" sz="1900" b="0" i="1" smtClean="0">
                          <a:latin typeface="Cambria Math"/>
                        </a:rPr>
                        <m:t>432</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oMath>
                  </m:oMathPara>
                </a14:m>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smtClean="0">
                              <a:latin typeface="Cambria Math"/>
                              <a:ea typeface="Cambria Math"/>
                            </a:rPr>
                            <m:t>∴</m:t>
                          </m:r>
                          <m:r>
                            <a:rPr lang="es-MX" sz="1900" b="0" i="1" smtClean="0">
                              <a:latin typeface="Cambria Math"/>
                              <a:ea typeface="Cambria Math"/>
                            </a:rPr>
                            <m:t> </m:t>
                          </m:r>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b="0" i="1" smtClean="0">
                          <a:latin typeface="Cambria Math"/>
                        </a:rPr>
                        <m:t>=</m:t>
                      </m:r>
                      <m:sSub>
                        <m:sSubPr>
                          <m:ctrlPr>
                            <a:rPr lang="es-MX" sz="1900" i="1">
                              <a:latin typeface="Cambria Math" panose="02040503050406030204" pitchFamily="18" charset="0"/>
                            </a:rPr>
                          </m:ctrlPr>
                        </m:sSubPr>
                        <m:e>
                          <m:r>
                            <a:rPr lang="es-MX" sz="1900" i="1">
                              <a:latin typeface="Cambria Math"/>
                              <a:ea typeface="Cambria Math"/>
                            </a:rPr>
                            <m:t>𝜙</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𝑝</m:t>
                          </m:r>
                        </m:sub>
                      </m:sSub>
                      <m:r>
                        <a:rPr lang="es-MX" sz="1900" i="1">
                          <a:latin typeface="Cambria Math"/>
                        </a:rPr>
                        <m:t>=432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r>
                        <a:rPr lang="es-MX" sz="1900" b="0" i="1" smtClean="0">
                          <a:latin typeface="Cambria Math"/>
                          <a:ea typeface="Cambria Math"/>
                        </a:rPr>
                        <m:t>&gt;</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𝑀</m:t>
                          </m:r>
                        </m:e>
                        <m:sub>
                          <m:r>
                            <a:rPr lang="es-MX" sz="1900" b="0" i="1" smtClean="0">
                              <a:latin typeface="Cambria Math"/>
                              <a:ea typeface="Cambria Math"/>
                            </a:rPr>
                            <m:t>𝑢</m:t>
                          </m:r>
                        </m:sub>
                      </m:sSub>
                      <m:r>
                        <a:rPr lang="es-MX" sz="1900" b="0" i="1" smtClean="0">
                          <a:latin typeface="Cambria Math"/>
                          <a:ea typeface="Cambria Math"/>
                        </a:rPr>
                        <m:t>=414.70 </m:t>
                      </m:r>
                      <m:r>
                        <a:rPr lang="es-MX" sz="1900" b="0" i="1" smtClean="0">
                          <a:latin typeface="Cambria Math"/>
                          <a:ea typeface="Cambria Math"/>
                        </a:rPr>
                        <m:t>𝑓𝑡</m:t>
                      </m:r>
                      <m:r>
                        <a:rPr lang="es-MX" sz="1900" b="0" i="1" smtClean="0">
                          <a:latin typeface="Cambria Math"/>
                          <a:ea typeface="Cambria Math"/>
                        </a:rPr>
                        <m:t>∙</m:t>
                      </m:r>
                      <m:r>
                        <a:rPr lang="es-MX" sz="1900" b="0" i="1" smtClean="0">
                          <a:latin typeface="Cambria Math"/>
                          <a:ea typeface="Cambria Math"/>
                        </a:rPr>
                        <m:t>𝑘𝑖𝑝𝑠</m:t>
                      </m:r>
                      <m:r>
                        <a:rPr lang="es-MX" sz="1900" b="0" i="1" smtClean="0">
                          <a:latin typeface="Cambria Math"/>
                          <a:ea typeface="Cambria Math"/>
                        </a:rPr>
                        <m:t>      </m:t>
                      </m:r>
                      <m:d>
                        <m:dPr>
                          <m:ctrlPr>
                            <a:rPr lang="es-MX" sz="1900" b="0" i="1" smtClean="0">
                              <a:latin typeface="Cambria Math" panose="02040503050406030204" pitchFamily="18" charset="0"/>
                              <a:ea typeface="Cambria Math"/>
                            </a:rPr>
                          </m:ctrlPr>
                        </m:dPr>
                        <m:e>
                          <m:r>
                            <a:rPr lang="es-MX" sz="1900" b="0" i="1" smtClean="0">
                              <a:latin typeface="Cambria Math"/>
                              <a:ea typeface="Cambria Math"/>
                            </a:rPr>
                            <m:t>𝑒𝑠</m:t>
                          </m:r>
                          <m:r>
                            <a:rPr lang="es-MX" sz="1900" b="0" i="1" smtClean="0">
                              <a:latin typeface="Cambria Math"/>
                              <a:ea typeface="Cambria Math"/>
                            </a:rPr>
                            <m:t> </m:t>
                          </m:r>
                          <m:r>
                            <a:rPr lang="es-MX" sz="1900" b="0" i="1" smtClean="0">
                              <a:latin typeface="Cambria Math"/>
                              <a:ea typeface="Cambria Math"/>
                            </a:rPr>
                            <m:t>𝑠𝑎𝑡𝑖𝑠𝑓𝑎𝑐𝑡𝑜𝑟𝑖𝑜</m:t>
                          </m:r>
                        </m:e>
                      </m:d>
                    </m:oMath>
                  </m:oMathPara>
                </a14:m>
                <a:endParaRPr lang="es-MX" sz="1900" b="0" dirty="0">
                  <a:ea typeface="Cambria Math"/>
                </a:endParaRPr>
              </a:p>
              <a:p>
                <a:pPr marL="0" indent="0">
                  <a:buNone/>
                </a:pPr>
                <a:endParaRPr lang="es-MX" sz="1900" dirty="0"/>
              </a:p>
              <a:p>
                <a:pPr marL="0" indent="0">
                  <a:buNone/>
                </a:pPr>
                <a:r>
                  <a:rPr lang="es-MX" sz="1900" dirty="0"/>
                  <a:t>El peso de la vigas es de 68 lb/ft, que es menor que el peso supuesto de 100 lb/ft (es satisfactorio).</a:t>
                </a:r>
              </a:p>
              <a:p>
                <a:pPr marL="0" indent="0">
                  <a:buNone/>
                </a:pPr>
                <a:r>
                  <a:rPr lang="es-MX" sz="1900" dirty="0"/>
                  <a:t>La fuerza cortantes es:</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𝑉</m:t>
                          </m:r>
                        </m:e>
                        <m:sub>
                          <m:r>
                            <a:rPr lang="es-MX" sz="1900" b="0" i="1" smtClean="0">
                              <a:latin typeface="Cambria Math"/>
                            </a:rPr>
                            <m:t>𝑢</m:t>
                          </m:r>
                        </m:sub>
                      </m:sSub>
                      <m:r>
                        <a:rPr lang="es-MX" sz="1900" b="0" i="1" smtClean="0">
                          <a:latin typeface="Cambria Math"/>
                        </a:rPr>
                        <m:t>=61.92 </m:t>
                      </m:r>
                      <m:r>
                        <a:rPr lang="es-MX" sz="1900" b="0" i="1" smtClean="0">
                          <a:latin typeface="Cambria Math"/>
                        </a:rPr>
                        <m:t>𝑘𝑖𝑝𝑠</m:t>
                      </m:r>
                    </m:oMath>
                  </m:oMathPara>
                </a14:m>
                <a:endParaRPr lang="es-MX" sz="1900" dirty="0"/>
              </a:p>
              <a:p>
                <a:pPr marL="0" indent="0">
                  <a:buNone/>
                </a:pPr>
                <a:r>
                  <a:rPr lang="es-MX" sz="1900" dirty="0"/>
                  <a:t>De las tablas para cargas uniformes factorizadas:</a:t>
                </a:r>
              </a:p>
              <a:p>
                <a:pPr marL="0" indent="0">
                  <a:buNone/>
                </a:pPr>
                <a14:m>
                  <m:oMathPara xmlns:m="http://schemas.openxmlformats.org/officeDocument/2006/math">
                    <m:oMathParaPr>
                      <m:jc m:val="centerGroup"/>
                    </m:oMathParaPr>
                    <m:oMath xmlns:m="http://schemas.openxmlformats.org/officeDocument/2006/math">
                      <m:sSub>
                        <m:sSubPr>
                          <m:ctrlPr>
                            <a:rPr lang="es-MX" sz="1900" b="0" i="1" smtClean="0">
                              <a:latin typeface="Cambria Math" panose="02040503050406030204" pitchFamily="18" charset="0"/>
                            </a:rPr>
                          </m:ctrlPr>
                        </m:sSubPr>
                        <m:e>
                          <m:r>
                            <a:rPr lang="el-GR" sz="1900" i="1">
                              <a:latin typeface="Cambria Math"/>
                              <a:ea typeface="Cambria Math"/>
                            </a:rPr>
                            <m:t>𝜙</m:t>
                          </m:r>
                        </m:e>
                        <m:sub>
                          <m:r>
                            <a:rPr lang="es-MX" sz="1900" b="0" i="1" smtClean="0">
                              <a:latin typeface="Cambria Math"/>
                            </a:rPr>
                            <m:t>𝑣</m:t>
                          </m:r>
                        </m:sub>
                      </m:sSub>
                      <m:sSub>
                        <m:sSubPr>
                          <m:ctrlPr>
                            <a:rPr lang="es-MX" sz="1900" b="0" i="1" smtClean="0">
                              <a:latin typeface="Cambria Math" panose="02040503050406030204" pitchFamily="18" charset="0"/>
                            </a:rPr>
                          </m:ctrlPr>
                        </m:sSubPr>
                        <m:e>
                          <m:r>
                            <a:rPr lang="es-MX" sz="1900" b="0" i="1" smtClean="0">
                              <a:latin typeface="Cambria Math"/>
                            </a:rPr>
                            <m:t>𝑉</m:t>
                          </m:r>
                        </m:e>
                        <m:sub>
                          <m:r>
                            <a:rPr lang="es-MX" sz="1900" b="0" i="1" smtClean="0">
                              <a:latin typeface="Cambria Math"/>
                            </a:rPr>
                            <m:t>𝑛</m:t>
                          </m:r>
                        </m:sub>
                      </m:sSub>
                      <m:r>
                        <a:rPr lang="es-MX" sz="1900" b="0" i="1" smtClean="0">
                          <a:latin typeface="Cambria Math"/>
                        </a:rPr>
                        <m:t>=177 </m:t>
                      </m:r>
                      <m:r>
                        <a:rPr lang="es-MX" sz="1900" b="0" i="1" smtClean="0">
                          <a:latin typeface="Cambria Math"/>
                        </a:rPr>
                        <m:t>𝑘𝑖𝑝𝑠</m:t>
                      </m:r>
                      <m:r>
                        <a:rPr lang="es-MX" sz="1900" b="0" i="1" smtClean="0">
                          <a:latin typeface="Cambria Math"/>
                        </a:rPr>
                        <m:t>&gt;61.92 </m:t>
                      </m:r>
                      <m:r>
                        <a:rPr lang="es-MX" sz="1900" b="0" i="1" smtClean="0">
                          <a:latin typeface="Cambria Math"/>
                        </a:rPr>
                        <m:t>𝑘𝑖𝑝𝑠</m:t>
                      </m:r>
                      <m:r>
                        <a:rPr lang="es-MX" sz="1900" b="0" i="1" smtClean="0">
                          <a:latin typeface="Cambria Math"/>
                        </a:rPr>
                        <m:t>      </m:t>
                      </m:r>
                      <m:r>
                        <a:rPr lang="es-MX" sz="1900" b="1" i="1" smtClean="0">
                          <a:latin typeface="Cambria Math"/>
                        </a:rPr>
                        <m:t>(</m:t>
                      </m:r>
                      <m:r>
                        <a:rPr lang="es-MX" sz="1900" b="1" i="1" smtClean="0">
                          <a:latin typeface="Cambria Math"/>
                        </a:rPr>
                        <m:t>𝒔𝒂𝒕𝒊𝒔𝒇𝒂𝒄𝒕𝒐𝒓𝒊𝒂</m:t>
                      </m:r>
                      <m:r>
                        <a:rPr lang="es-MX" sz="1900" b="1" i="1" smtClean="0">
                          <a:latin typeface="Cambria Math"/>
                        </a:rPr>
                        <m:t>)</m:t>
                      </m:r>
                    </m:oMath>
                  </m:oMathPara>
                </a14:m>
                <a:endParaRPr lang="es-MX" sz="1800" b="1" dirty="0"/>
              </a:p>
              <a:p>
                <a:r>
                  <a:rPr lang="es-MX" sz="1800" dirty="0"/>
                  <a:t>Respuesta: </a:t>
                </a:r>
              </a:p>
              <a:p>
                <a:pPr marL="0" indent="0" algn="ctr">
                  <a:buNone/>
                </a:pPr>
                <a:r>
                  <a:rPr lang="es-MX" sz="1800" b="1" dirty="0"/>
                  <a:t>Use un perfil W21”x68 lb/ft</a:t>
                </a:r>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a:blip r:embed="rId5"/>
                <a:stretch>
                  <a:fillRect l="-652" t="-1192"/>
                </a:stretch>
              </a:blipFill>
            </p:spPr>
            <p:txBody>
              <a:bodyPr/>
              <a:lstStyle/>
              <a:p>
                <a:r>
                  <a:rPr lang="en-US">
                    <a:noFill/>
                  </a:rPr>
                  <a:t> </a:t>
                </a:r>
              </a:p>
            </p:txBody>
          </p:sp>
        </mc:Fallback>
      </mc:AlternateContent>
    </p:spTree>
    <p:extLst>
      <p:ext uri="{BB962C8B-B14F-4D97-AF65-F5344CB8AC3E}">
        <p14:creationId xmlns:p14="http://schemas.microsoft.com/office/powerpoint/2010/main" val="104585110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5.13</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1" name="2 Marcador de contenido"/>
          <p:cNvSpPr>
            <a:spLocks noGrp="1"/>
          </p:cNvSpPr>
          <p:nvPr>
            <p:ph idx="1"/>
          </p:nvPr>
        </p:nvSpPr>
        <p:spPr>
          <a:xfrm>
            <a:off x="474561" y="1817312"/>
            <a:ext cx="9354448" cy="5112568"/>
          </a:xfrm>
        </p:spPr>
        <p:txBody>
          <a:bodyPr>
            <a:normAutofit/>
          </a:bodyPr>
          <a:lstStyle/>
          <a:p>
            <a:pPr marL="0" indent="0" algn="just">
              <a:buNone/>
            </a:pPr>
            <a:r>
              <a:rPr lang="es-MX" sz="1900" dirty="0"/>
              <a:t>Parte  de la estructura de un sistema de piso se muestra en la figura. Una losa de piso de concreto reforzado de 4 in de espesor esta soportada por vigas de piso espaciadas a 7 pies. Las vigas de piso están soportadas por trabes  que a su vez están soportadas por columnas. En adición al peso de la estructura las cargas consisten en una carga viva uniforme de 80 lb/ft</a:t>
            </a:r>
            <a:r>
              <a:rPr lang="es-MX" sz="1900" dirty="0">
                <a:cs typeface="Calibri"/>
              </a:rPr>
              <a:t>² y en subdivisiones móviles que se tomaran en cuenta usando para ellas una carga viva uniforme distribuida de 20 lb/ft² de superficie de piso. La deflexión máxima total no debe exceder de L/360. Considere acero A36 y diseñe las vigas de piso suponga que la losa proporciona soporte lateral continuo a las vigas de piso.</a:t>
            </a:r>
            <a:endParaRPr lang="es-MX" sz="1900" dirty="0"/>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78" t="18097" r="31396" b="23600"/>
          <a:stretch/>
        </p:blipFill>
        <p:spPr bwMode="auto">
          <a:xfrm>
            <a:off x="1193983" y="4077601"/>
            <a:ext cx="3261671" cy="1901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96" t="31484" r="3637" b="34258"/>
          <a:stretch/>
        </p:blipFill>
        <p:spPr bwMode="auto">
          <a:xfrm>
            <a:off x="5035093" y="4584621"/>
            <a:ext cx="4214476" cy="887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74349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5.13</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mc:Choice xmlns:a14="http://schemas.microsoft.com/office/drawing/2010/main" Requires="a14">
          <p:sp>
            <p:nvSpPr>
              <p:cNvPr id="18" name="2 Marcador de contenido"/>
              <p:cNvSpPr>
                <a:spLocks noGrp="1"/>
              </p:cNvSpPr>
              <p:nvPr>
                <p:ph idx="1"/>
              </p:nvPr>
            </p:nvSpPr>
            <p:spPr>
              <a:xfrm>
                <a:off x="474561" y="1817312"/>
                <a:ext cx="9354448" cy="5112568"/>
              </a:xfrm>
            </p:spPr>
            <p:txBody>
              <a:bodyPr/>
              <a:lstStyle/>
              <a:p>
                <a:pPr marL="0" indent="0">
                  <a:buNone/>
                </a:pPr>
                <a:r>
                  <a:rPr lang="es-MX" sz="1900" dirty="0" smtClean="0"/>
                  <a:t>Solución: para el calculo de la carga muerta, considere concreto reforzado de peso normal, que pesa 150 </a:t>
                </a:r>
                <a:r>
                  <a:rPr lang="es-MX" sz="1900" dirty="0" smtClean="0"/>
                  <a:t>Lb/ft³</a:t>
                </a:r>
                <a:endParaRPr lang="es-MX" sz="1900" dirty="0"/>
              </a:p>
              <a:p>
                <a:pPr marL="0" indent="0">
                  <a:buNone/>
                </a:pPr>
                <a:r>
                  <a:rPr lang="es-MX" sz="1900" dirty="0"/>
                  <a:t>	Peso de la losa =</a:t>
                </a:r>
                <a14:m>
                  <m:oMath xmlns:m="http://schemas.openxmlformats.org/officeDocument/2006/math">
                    <m:r>
                      <a:rPr lang="es-MX" sz="1900" b="0" i="1" smtClean="0">
                        <a:latin typeface="Cambria Math"/>
                      </a:rPr>
                      <m:t>150</m:t>
                    </m:r>
                    <m:d>
                      <m:dPr>
                        <m:ctrlPr>
                          <a:rPr lang="es-MX" sz="1900" b="0" i="1" smtClean="0">
                            <a:latin typeface="Cambria Math" panose="02040503050406030204" pitchFamily="18" charset="0"/>
                          </a:rPr>
                        </m:ctrlPr>
                      </m:dPr>
                      <m:e>
                        <m:f>
                          <m:fPr>
                            <m:ctrlPr>
                              <a:rPr lang="es-MX" sz="1900" b="0" i="1" smtClean="0">
                                <a:latin typeface="Cambria Math" panose="02040503050406030204" pitchFamily="18" charset="0"/>
                              </a:rPr>
                            </m:ctrlPr>
                          </m:fPr>
                          <m:num>
                            <m:r>
                              <a:rPr lang="es-MX" sz="1900" b="0" i="1" smtClean="0">
                                <a:latin typeface="Cambria Math"/>
                              </a:rPr>
                              <m:t>4</m:t>
                            </m:r>
                          </m:num>
                          <m:den>
                            <m:r>
                              <a:rPr lang="es-MX" sz="1900" b="0" i="1" smtClean="0">
                                <a:latin typeface="Cambria Math"/>
                              </a:rPr>
                              <m:t>12</m:t>
                            </m:r>
                          </m:den>
                        </m:f>
                      </m:e>
                    </m:d>
                    <m:r>
                      <a:rPr lang="es-ES" sz="1900" b="0" i="1" smtClean="0">
                        <a:latin typeface="Cambria Math" panose="02040503050406030204" pitchFamily="18" charset="0"/>
                      </a:rPr>
                      <m:t>=</m:t>
                    </m:r>
                    <m:r>
                      <a:rPr lang="es-MX" sz="1900" b="0" i="1" smtClean="0">
                        <a:latin typeface="Cambria Math"/>
                      </a:rPr>
                      <m:t> 50 </m:t>
                    </m:r>
                    <m:r>
                      <a:rPr lang="es-MX" sz="1900" b="0" i="1" smtClean="0">
                        <a:latin typeface="Cambria Math"/>
                      </a:rPr>
                      <m:t>𝑝𝑠𝑓</m:t>
                    </m:r>
                  </m:oMath>
                </a14:m>
                <a:endParaRPr lang="es-MX" sz="1900" dirty="0"/>
              </a:p>
              <a:p>
                <a:pPr marL="0" indent="0">
                  <a:buNone/>
                </a:pPr>
                <a:r>
                  <a:rPr lang="es-MX" sz="1900" dirty="0"/>
                  <a:t>Suponga que cada viga soporta un ancho de 7 pies </a:t>
                </a:r>
                <a:r>
                  <a:rPr lang="es-MX" sz="1900" dirty="0" smtClean="0"/>
                  <a:t>de ancho </a:t>
                </a:r>
                <a:r>
                  <a:rPr lang="es-MX" sz="1900" dirty="0" smtClean="0"/>
                  <a:t>tributario:</a:t>
                </a:r>
                <a:endParaRPr lang="es-MX" sz="1900" dirty="0"/>
              </a:p>
              <a:p>
                <a:pPr lvl="1"/>
                <a:r>
                  <a:rPr lang="es-MX" sz="1900" dirty="0"/>
                  <a:t>Losa: 50(7)              </a:t>
                </a:r>
                <a:r>
                  <a:rPr lang="es-MX" sz="1900" dirty="0" smtClean="0"/>
                  <a:t>=   350 </a:t>
                </a:r>
                <a:r>
                  <a:rPr lang="es-MX" sz="1900" dirty="0"/>
                  <a:t>lb/ft</a:t>
                </a:r>
              </a:p>
              <a:p>
                <a:pPr lvl="1"/>
                <a:r>
                  <a:rPr lang="es-MX" sz="1900" dirty="0"/>
                  <a:t>Particiones: 20(7)  </a:t>
                </a:r>
                <a:r>
                  <a:rPr lang="es-MX" sz="1900" dirty="0" smtClean="0"/>
                  <a:t>=   140 </a:t>
                </a:r>
                <a:r>
                  <a:rPr lang="es-MX" sz="1900" dirty="0"/>
                  <a:t>lb/ft</a:t>
                </a:r>
              </a:p>
              <a:p>
                <a:pPr lvl="1"/>
                <a:r>
                  <a:rPr lang="es-MX" sz="1900" dirty="0" smtClean="0"/>
                  <a:t>Pesos </a:t>
                </a:r>
                <a:r>
                  <a:rPr lang="es-MX" sz="1900" dirty="0"/>
                  <a:t>de </a:t>
                </a:r>
                <a:r>
                  <a:rPr lang="es-MX" sz="1900" dirty="0" smtClean="0"/>
                  <a:t>las vigas:    </a:t>
                </a:r>
                <a:r>
                  <a:rPr lang="es-MX" sz="1900" dirty="0"/>
                  <a:t>=  40 lb/ft</a:t>
                </a:r>
              </a:p>
              <a:p>
                <a:pPr lvl="1"/>
                <a:r>
                  <a:rPr lang="es-MX" sz="1900" dirty="0"/>
                  <a:t>Total:                      </a:t>
                </a:r>
                <a:r>
                  <a:rPr lang="es-MX" sz="1900" dirty="0" smtClean="0"/>
                  <a:t>=     530 </a:t>
                </a:r>
                <a:r>
                  <a:rPr lang="es-MX" sz="1900" dirty="0"/>
                  <a:t>lb/ft = carga muerta de servicio</a:t>
                </a:r>
              </a:p>
              <a:p>
                <a:endParaRPr lang="es-MX" sz="1900" dirty="0"/>
              </a:p>
              <a:p>
                <a:r>
                  <a:rPr lang="es-MX" sz="1900" dirty="0"/>
                  <a:t>La carga viva es:</a:t>
                </a:r>
              </a:p>
              <a:p>
                <a:pPr marL="0" indent="0">
                  <a:buNone/>
                </a:pPr>
                <a:r>
                  <a:rPr lang="es-MX" sz="1900" dirty="0"/>
                  <a:t>	80(7)= 560 lb/ft</a:t>
                </a:r>
              </a:p>
              <a:p>
                <a:r>
                  <a:rPr lang="es-MX" sz="1900" dirty="0"/>
                  <a:t>Y la carga factorizada es:      </a:t>
                </a:r>
                <a14:m>
                  <m:oMath xmlns:m="http://schemas.openxmlformats.org/officeDocument/2006/math">
                    <m:sSub>
                      <m:sSubPr>
                        <m:ctrlPr>
                          <a:rPr lang="es-MX" sz="1800" i="1">
                            <a:latin typeface="Cambria Math" panose="02040503050406030204" pitchFamily="18" charset="0"/>
                          </a:rPr>
                        </m:ctrlPr>
                      </m:sSubPr>
                      <m:e>
                        <m:r>
                          <a:rPr lang="es-MX" sz="1800" i="1">
                            <a:latin typeface="Cambria Math"/>
                          </a:rPr>
                          <m:t>𝑤</m:t>
                        </m:r>
                      </m:e>
                      <m:sub>
                        <m:r>
                          <a:rPr lang="es-MX" sz="1800" i="1">
                            <a:latin typeface="Cambria Math"/>
                          </a:rPr>
                          <m:t>𝑢</m:t>
                        </m:r>
                      </m:sub>
                    </m:sSub>
                    <m:r>
                      <a:rPr lang="es-MX" sz="1800" i="1">
                        <a:latin typeface="Cambria Math"/>
                      </a:rPr>
                      <m:t>=1.2</m:t>
                    </m:r>
                    <m:sSub>
                      <m:sSubPr>
                        <m:ctrlPr>
                          <a:rPr lang="es-MX" sz="1800" i="1">
                            <a:latin typeface="Cambria Math" panose="02040503050406030204" pitchFamily="18" charset="0"/>
                          </a:rPr>
                        </m:ctrlPr>
                      </m:sSubPr>
                      <m:e>
                        <m:r>
                          <a:rPr lang="es-MX" sz="1800" i="1">
                            <a:latin typeface="Cambria Math"/>
                          </a:rPr>
                          <m:t>𝑤</m:t>
                        </m:r>
                      </m:e>
                      <m:sub>
                        <m:r>
                          <a:rPr lang="es-MX" sz="1800" i="1">
                            <a:latin typeface="Cambria Math"/>
                          </a:rPr>
                          <m:t>𝐷</m:t>
                        </m:r>
                      </m:sub>
                    </m:sSub>
                    <m:r>
                      <a:rPr lang="es-MX" sz="1800" i="1">
                        <a:latin typeface="Cambria Math"/>
                      </a:rPr>
                      <m:t>+1.6</m:t>
                    </m:r>
                    <m:sSub>
                      <m:sSubPr>
                        <m:ctrlPr>
                          <a:rPr lang="es-MX" sz="1800" i="1">
                            <a:latin typeface="Cambria Math" panose="02040503050406030204" pitchFamily="18" charset="0"/>
                          </a:rPr>
                        </m:ctrlPr>
                      </m:sSubPr>
                      <m:e>
                        <m:r>
                          <a:rPr lang="es-MX" sz="1800" i="1">
                            <a:latin typeface="Cambria Math"/>
                          </a:rPr>
                          <m:t>𝑤</m:t>
                        </m:r>
                      </m:e>
                      <m:sub>
                        <m:r>
                          <a:rPr lang="es-MX" sz="1800" i="1">
                            <a:latin typeface="Cambria Math"/>
                          </a:rPr>
                          <m:t>𝐿</m:t>
                        </m:r>
                      </m:sub>
                    </m:sSub>
                    <m:r>
                      <a:rPr lang="es-MX" sz="1800" i="1">
                        <a:latin typeface="Cambria Math"/>
                      </a:rPr>
                      <m:t>=1.2</m:t>
                    </m:r>
                    <m:d>
                      <m:dPr>
                        <m:ctrlPr>
                          <a:rPr lang="es-MX" sz="1800" i="1">
                            <a:latin typeface="Cambria Math" panose="02040503050406030204" pitchFamily="18" charset="0"/>
                          </a:rPr>
                        </m:ctrlPr>
                      </m:dPr>
                      <m:e>
                        <m:r>
                          <a:rPr lang="es-MX" sz="1800" i="1">
                            <a:latin typeface="Cambria Math"/>
                          </a:rPr>
                          <m:t>0.</m:t>
                        </m:r>
                        <m:r>
                          <a:rPr lang="es-MX" sz="1800" b="0" i="1" smtClean="0">
                            <a:latin typeface="Cambria Math"/>
                          </a:rPr>
                          <m:t>530</m:t>
                        </m:r>
                      </m:e>
                    </m:d>
                    <m:r>
                      <a:rPr lang="es-MX" sz="1800" i="1">
                        <a:latin typeface="Cambria Math"/>
                      </a:rPr>
                      <m:t>+1.6</m:t>
                    </m:r>
                    <m:d>
                      <m:dPr>
                        <m:ctrlPr>
                          <a:rPr lang="es-MX" sz="1800" i="1">
                            <a:latin typeface="Cambria Math" panose="02040503050406030204" pitchFamily="18" charset="0"/>
                          </a:rPr>
                        </m:ctrlPr>
                      </m:dPr>
                      <m:e>
                        <m:r>
                          <a:rPr lang="es-MX" sz="1800" b="0" i="1" smtClean="0">
                            <a:latin typeface="Cambria Math"/>
                          </a:rPr>
                          <m:t>0.</m:t>
                        </m:r>
                        <m:r>
                          <a:rPr lang="es-MX" sz="1800" i="1">
                            <a:latin typeface="Cambria Math"/>
                          </a:rPr>
                          <m:t>5</m:t>
                        </m:r>
                        <m:r>
                          <a:rPr lang="es-MX" sz="1800" b="0" i="1" smtClean="0">
                            <a:latin typeface="Cambria Math"/>
                          </a:rPr>
                          <m:t>6</m:t>
                        </m:r>
                        <m:r>
                          <a:rPr lang="es-MX" sz="1800" i="1">
                            <a:latin typeface="Cambria Math"/>
                          </a:rPr>
                          <m:t>0</m:t>
                        </m:r>
                      </m:e>
                    </m:d>
                    <m:r>
                      <a:rPr lang="es-MX" sz="1800" i="1">
                        <a:latin typeface="Cambria Math"/>
                      </a:rPr>
                      <m:t>=</m:t>
                    </m:r>
                    <m:r>
                      <a:rPr lang="es-MX" sz="1800" b="0" i="1" smtClean="0">
                        <a:latin typeface="Cambria Math"/>
                      </a:rPr>
                      <m:t>1.5</m:t>
                    </m:r>
                    <m:r>
                      <a:rPr lang="es-MX" sz="1800" i="1">
                        <a:latin typeface="Cambria Math"/>
                      </a:rPr>
                      <m:t>3</m:t>
                    </m:r>
                    <m:r>
                      <a:rPr lang="es-MX" sz="1800" b="0" i="1" smtClean="0">
                        <a:latin typeface="Cambria Math"/>
                      </a:rPr>
                      <m:t>2</m:t>
                    </m:r>
                    <m:f>
                      <m:fPr>
                        <m:ctrlPr>
                          <a:rPr lang="es-MX" sz="1800" i="1">
                            <a:latin typeface="Cambria Math" panose="02040503050406030204" pitchFamily="18" charset="0"/>
                          </a:rPr>
                        </m:ctrlPr>
                      </m:fPr>
                      <m:num>
                        <m:r>
                          <a:rPr lang="es-MX" sz="1800" i="1">
                            <a:latin typeface="Cambria Math"/>
                          </a:rPr>
                          <m:t>𝑘𝑖𝑝𝑠</m:t>
                        </m:r>
                      </m:num>
                      <m:den>
                        <m:r>
                          <a:rPr lang="es-MX" sz="1800" i="1">
                            <a:latin typeface="Cambria Math"/>
                          </a:rPr>
                          <m:t>𝑓𝑡</m:t>
                        </m:r>
                      </m:den>
                    </m:f>
                  </m:oMath>
                </a14:m>
                <a:endParaRPr lang="es-MX" sz="1800" dirty="0"/>
              </a:p>
            </p:txBody>
          </p:sp>
        </mc:Choice>
        <mc:Fallback>
          <p:sp>
            <p:nvSpPr>
              <p:cNvPr id="18"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a:blip r:embed="rId5"/>
                <a:stretch>
                  <a:fillRect l="-652" t="-1192"/>
                </a:stretch>
              </a:blipFill>
            </p:spPr>
            <p:txBody>
              <a:bodyPr/>
              <a:lstStyle/>
              <a:p>
                <a:r>
                  <a:rPr lang="en-US">
                    <a:noFill/>
                  </a:rPr>
                  <a:t> </a:t>
                </a:r>
              </a:p>
            </p:txBody>
          </p:sp>
        </mc:Fallback>
      </mc:AlternateContent>
    </p:spTree>
    <p:extLst>
      <p:ext uri="{BB962C8B-B14F-4D97-AF65-F5344CB8AC3E}">
        <p14:creationId xmlns:p14="http://schemas.microsoft.com/office/powerpoint/2010/main" val="233520539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5.13</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txBox="1">
                <a:spLocks/>
              </p:cNvSpPr>
              <p:nvPr/>
            </p:nvSpPr>
            <p:spPr>
              <a:xfrm>
                <a:off x="474560" y="1817312"/>
                <a:ext cx="9485171" cy="5393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a:latin typeface="Cambria Math"/>
                            </a:rPr>
                            <m:t>𝑀</m:t>
                          </m:r>
                        </m:e>
                        <m:sub>
                          <m:r>
                            <a:rPr lang="es-MX" sz="1900" i="1">
                              <a:latin typeface="Cambria Math"/>
                            </a:rPr>
                            <m:t>𝑢</m:t>
                          </m:r>
                        </m:sub>
                      </m:sSub>
                      <m:r>
                        <a:rPr lang="es-MX" sz="1900" i="1">
                          <a:latin typeface="Cambria Math"/>
                        </a:rPr>
                        <m:t>=</m:t>
                      </m:r>
                      <m:f>
                        <m:fPr>
                          <m:ctrlPr>
                            <a:rPr lang="es-MX" sz="1900" i="1">
                              <a:latin typeface="Cambria Math" panose="02040503050406030204" pitchFamily="18" charset="0"/>
                            </a:rPr>
                          </m:ctrlPr>
                        </m:fPr>
                        <m:num>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𝑢</m:t>
                              </m:r>
                            </m:sub>
                          </m:sSub>
                          <m:sSup>
                            <m:sSupPr>
                              <m:ctrlPr>
                                <a:rPr lang="es-MX" sz="1900" i="1">
                                  <a:latin typeface="Cambria Math" panose="02040503050406030204" pitchFamily="18" charset="0"/>
                                </a:rPr>
                              </m:ctrlPr>
                            </m:sSupPr>
                            <m:e>
                              <m:r>
                                <a:rPr lang="es-MX" sz="1900" i="1">
                                  <a:latin typeface="Cambria Math"/>
                                </a:rPr>
                                <m:t>𝐿</m:t>
                              </m:r>
                            </m:e>
                            <m:sup>
                              <m:r>
                                <a:rPr lang="es-MX" sz="1900" i="1">
                                  <a:latin typeface="Cambria Math"/>
                                </a:rPr>
                                <m:t>2</m:t>
                              </m:r>
                            </m:sup>
                          </m:sSup>
                        </m:num>
                        <m:den>
                          <m:r>
                            <a:rPr lang="es-MX" sz="1900" i="1">
                              <a:latin typeface="Cambria Math"/>
                            </a:rPr>
                            <m:t>8</m:t>
                          </m:r>
                        </m:den>
                      </m:f>
                      <m:r>
                        <a:rPr lang="es-MX" sz="1900" i="1">
                          <a:latin typeface="Cambria Math"/>
                        </a:rPr>
                        <m:t>=</m:t>
                      </m:r>
                      <m:f>
                        <m:fPr>
                          <m:ctrlPr>
                            <a:rPr lang="es-MX" sz="1900" i="1">
                              <a:latin typeface="Cambria Math" panose="02040503050406030204" pitchFamily="18" charset="0"/>
                            </a:rPr>
                          </m:ctrlPr>
                        </m:fPr>
                        <m:num>
                          <m:r>
                            <a:rPr lang="es-MX" sz="1900" i="1" smtClean="0">
                              <a:latin typeface="Cambria Math"/>
                            </a:rPr>
                            <m:t>1.532</m:t>
                          </m:r>
                          <m:sSup>
                            <m:sSupPr>
                              <m:ctrlPr>
                                <a:rPr lang="es-MX" sz="1900" i="1">
                                  <a:latin typeface="Cambria Math" panose="02040503050406030204" pitchFamily="18" charset="0"/>
                                </a:rPr>
                              </m:ctrlPr>
                            </m:sSupPr>
                            <m:e>
                              <m:d>
                                <m:dPr>
                                  <m:ctrlPr>
                                    <a:rPr lang="es-MX" sz="1900" i="1">
                                      <a:latin typeface="Cambria Math" panose="02040503050406030204" pitchFamily="18" charset="0"/>
                                    </a:rPr>
                                  </m:ctrlPr>
                                </m:dPr>
                                <m:e>
                                  <m:r>
                                    <a:rPr lang="es-MX" sz="1900" i="1">
                                      <a:latin typeface="Cambria Math"/>
                                    </a:rPr>
                                    <m:t>30</m:t>
                                  </m:r>
                                </m:e>
                              </m:d>
                            </m:e>
                            <m:sup>
                              <m:r>
                                <a:rPr lang="es-MX" sz="1900" i="1">
                                  <a:latin typeface="Cambria Math"/>
                                </a:rPr>
                                <m:t>2</m:t>
                              </m:r>
                            </m:sup>
                          </m:sSup>
                        </m:num>
                        <m:den>
                          <m:r>
                            <a:rPr lang="es-MX" sz="1900" i="1">
                              <a:latin typeface="Cambria Math"/>
                            </a:rPr>
                            <m:t>8</m:t>
                          </m:r>
                        </m:den>
                      </m:f>
                      <m:r>
                        <a:rPr lang="es-MX" sz="1900" i="1">
                          <a:latin typeface="Cambria Math"/>
                        </a:rPr>
                        <m:t>=</m:t>
                      </m:r>
                      <m:r>
                        <a:rPr lang="es-MX" sz="1900" i="1" smtClean="0">
                          <a:latin typeface="Cambria Math"/>
                        </a:rPr>
                        <m:t>172.40</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oMath>
                  </m:oMathPara>
                </a14:m>
                <a:endParaRPr lang="es-MX" sz="1900" dirty="0"/>
              </a:p>
              <a:p>
                <a:pPr algn="just"/>
                <a:endParaRPr lang="es-MX" sz="1900" dirty="0"/>
              </a:p>
              <a:p>
                <a:pPr algn="just"/>
                <a:r>
                  <a:rPr lang="es-MX" sz="1900" dirty="0"/>
                  <a:t>De la cartas para diseño de vigas, con Lb=0, ensaye un perfil W18”x35 lb/ft:</a:t>
                </a:r>
              </a:p>
              <a:p>
                <a:pPr algn="just"/>
                <a:endParaRPr lang="es-MX" sz="1900" dirty="0"/>
              </a:p>
              <a:p>
                <a:pPr marL="0" indent="0" algn="just">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m:t>
                      </m:r>
                      <m:r>
                        <a:rPr lang="es-MX" sz="1900" i="1" smtClean="0">
                          <a:latin typeface="Cambria Math"/>
                        </a:rPr>
                        <m:t>179.50</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r>
                        <a:rPr lang="es-MX" sz="1900" i="1">
                          <a:latin typeface="Cambria Math"/>
                          <a:ea typeface="Cambria Math"/>
                        </a:rPr>
                        <m:t>&gt;172.40</m:t>
                      </m:r>
                      <m:r>
                        <a:rPr lang="es-MX" sz="1900" i="1">
                          <a:latin typeface="Cambria Math"/>
                          <a:ea typeface="Cambria Math"/>
                        </a:rPr>
                        <m:t>𝑓𝑡</m:t>
                      </m:r>
                      <m:r>
                        <a:rPr lang="es-MX" sz="1900" i="1">
                          <a:latin typeface="Cambria Math"/>
                          <a:ea typeface="Cambria Math"/>
                        </a:rPr>
                        <m:t>∙</m:t>
                      </m:r>
                      <m:r>
                        <a:rPr lang="es-MX" sz="1900" i="1">
                          <a:latin typeface="Cambria Math"/>
                          <a:ea typeface="Cambria Math"/>
                        </a:rPr>
                        <m:t>𝑘𝑖𝑝𝑠</m:t>
                      </m:r>
                      <m:r>
                        <a:rPr lang="es-MX" sz="1900" i="1">
                          <a:latin typeface="Cambria Math"/>
                          <a:ea typeface="Cambria Math"/>
                        </a:rPr>
                        <m:t>        (</m:t>
                      </m:r>
                      <m:r>
                        <a:rPr lang="es-MX" sz="1900" i="1">
                          <a:latin typeface="Cambria Math"/>
                          <a:ea typeface="Cambria Math"/>
                        </a:rPr>
                        <m:t>𝑠𝑎𝑡𝑖𝑠𝑓𝑎𝑐𝑡𝑜𝑟𝑖𝑜</m:t>
                      </m:r>
                      <m:r>
                        <a:rPr lang="es-MX" sz="1900" i="1">
                          <a:latin typeface="Cambria Math"/>
                          <a:ea typeface="Cambria Math"/>
                        </a:rPr>
                        <m:t>)</m:t>
                      </m:r>
                    </m:oMath>
                  </m:oMathPara>
                </a14:m>
                <a:endParaRPr lang="es-MX" sz="1900" dirty="0"/>
              </a:p>
              <a:p>
                <a:endParaRPr lang="es-MX" sz="1900" dirty="0"/>
              </a:p>
              <a:p>
                <a:r>
                  <a:rPr lang="es-MX" sz="1900" dirty="0"/>
                  <a:t>La fuerza cortante es:</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𝑉</m:t>
                          </m:r>
                        </m:e>
                        <m:sub>
                          <m:r>
                            <a:rPr lang="es-MX" sz="1900" i="1">
                              <a:latin typeface="Cambria Math"/>
                            </a:rPr>
                            <m:t>𝑢</m:t>
                          </m:r>
                        </m:sub>
                      </m:sSub>
                      <m:r>
                        <a:rPr lang="es-MX" sz="1900" i="1">
                          <a:latin typeface="Cambria Math"/>
                        </a:rPr>
                        <m:t>=</m:t>
                      </m:r>
                      <m:f>
                        <m:fPr>
                          <m:ctrlPr>
                            <a:rPr lang="es-MX" sz="1900" i="1">
                              <a:latin typeface="Cambria Math" panose="02040503050406030204" pitchFamily="18" charset="0"/>
                            </a:rPr>
                          </m:ctrlPr>
                        </m:fPr>
                        <m:num>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𝑢</m:t>
                              </m:r>
                            </m:sub>
                          </m:sSub>
                          <m:r>
                            <a:rPr lang="es-MX" sz="1900" i="1">
                              <a:latin typeface="Cambria Math"/>
                            </a:rPr>
                            <m:t>𝐿</m:t>
                          </m:r>
                        </m:num>
                        <m:den>
                          <m:r>
                            <a:rPr lang="es-MX" sz="1900" i="1">
                              <a:latin typeface="Cambria Math"/>
                            </a:rPr>
                            <m:t>2</m:t>
                          </m:r>
                        </m:den>
                      </m:f>
                      <m:r>
                        <a:rPr lang="es-MX" sz="1900" i="1">
                          <a:latin typeface="Cambria Math"/>
                        </a:rPr>
                        <m:t>=</m:t>
                      </m:r>
                      <m:f>
                        <m:fPr>
                          <m:ctrlPr>
                            <a:rPr lang="es-MX" sz="1900" i="1">
                              <a:latin typeface="Cambria Math" panose="02040503050406030204" pitchFamily="18" charset="0"/>
                            </a:rPr>
                          </m:ctrlPr>
                        </m:fPr>
                        <m:num>
                          <m:r>
                            <a:rPr lang="es-MX" sz="1900" i="1" smtClean="0">
                              <a:latin typeface="Cambria Math"/>
                            </a:rPr>
                            <m:t>1.532</m:t>
                          </m:r>
                          <m:r>
                            <a:rPr lang="es-MX" sz="1900" i="1">
                              <a:latin typeface="Cambria Math"/>
                            </a:rPr>
                            <m:t>(30)</m:t>
                          </m:r>
                        </m:num>
                        <m:den>
                          <m:r>
                            <a:rPr lang="es-MX" sz="1900" i="1">
                              <a:latin typeface="Cambria Math"/>
                            </a:rPr>
                            <m:t>2</m:t>
                          </m:r>
                        </m:den>
                      </m:f>
                      <m:r>
                        <a:rPr lang="es-MX" sz="1900" i="1" smtClean="0">
                          <a:latin typeface="Cambria Math"/>
                        </a:rPr>
                        <m:t>=22.98 </m:t>
                      </m:r>
                      <m:r>
                        <a:rPr lang="es-MX" sz="1900" i="1" smtClean="0">
                          <a:latin typeface="Cambria Math"/>
                        </a:rPr>
                        <m:t>𝑘𝑖𝑝𝑠</m:t>
                      </m:r>
                    </m:oMath>
                  </m:oMathPara>
                </a14:m>
                <a:endParaRPr lang="es-MX" sz="1900" dirty="0"/>
              </a:p>
              <a:p>
                <a:r>
                  <a:rPr lang="es-MX" sz="1900" dirty="0"/>
                  <a:t>De las tablas de cargas uniformes factorizadas.</a:t>
                </a:r>
              </a:p>
              <a:p>
                <a:endParaRPr lang="es-MX" sz="19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s-ES" sz="1800" i="1">
                              <a:latin typeface="Cambria Math" panose="02040503050406030204" pitchFamily="18" charset="0"/>
                            </a:rPr>
                          </m:ctrlPr>
                        </m:sSubPr>
                        <m:e>
                          <m:r>
                            <a:rPr lang="es-ES" sz="1800" i="1">
                              <a:latin typeface="Cambria Math"/>
                              <a:ea typeface="Cambria Math"/>
                            </a:rPr>
                            <m:t>𝜙</m:t>
                          </m:r>
                        </m:e>
                        <m:sub>
                          <m:r>
                            <a:rPr lang="es-MX" sz="1800" i="1">
                              <a:latin typeface="Cambria Math"/>
                              <a:ea typeface="Cambria Math"/>
                            </a:rPr>
                            <m:t>𝑣</m:t>
                          </m:r>
                        </m:sub>
                      </m:sSub>
                      <m:sSub>
                        <m:sSubPr>
                          <m:ctrlPr>
                            <a:rPr lang="es-ES" sz="1800" i="1">
                              <a:latin typeface="Cambria Math" panose="02040503050406030204" pitchFamily="18" charset="0"/>
                            </a:rPr>
                          </m:ctrlPr>
                        </m:sSubPr>
                        <m:e>
                          <m:r>
                            <a:rPr lang="es-MX" sz="1800" i="1">
                              <a:latin typeface="Cambria Math"/>
                            </a:rPr>
                            <m:t>𝑉</m:t>
                          </m:r>
                        </m:e>
                        <m:sub>
                          <m:r>
                            <a:rPr lang="es-MX" sz="1800" i="1">
                              <a:latin typeface="Cambria Math"/>
                            </a:rPr>
                            <m:t>𝑛</m:t>
                          </m:r>
                        </m:sub>
                      </m:sSub>
                      <m:r>
                        <a:rPr lang="es-MX" sz="1800" i="1">
                          <a:latin typeface="Cambria Math"/>
                        </a:rPr>
                        <m:t>=</m:t>
                      </m:r>
                      <m:r>
                        <a:rPr lang="es-MX" sz="1800" i="1" smtClean="0">
                          <a:latin typeface="Cambria Math"/>
                        </a:rPr>
                        <m:t>103</m:t>
                      </m:r>
                      <m:r>
                        <a:rPr lang="es-MX" sz="1800" i="1">
                          <a:latin typeface="Cambria Math"/>
                        </a:rPr>
                        <m:t> </m:t>
                      </m:r>
                      <m:r>
                        <a:rPr lang="es-MX" sz="1800" i="1">
                          <a:latin typeface="Cambria Math"/>
                        </a:rPr>
                        <m:t>𝑘𝑖𝑝𝑠</m:t>
                      </m:r>
                      <m:r>
                        <a:rPr lang="es-MX" sz="1800" i="1">
                          <a:latin typeface="Cambria Math"/>
                        </a:rPr>
                        <m:t>&gt;22.98 </m:t>
                      </m:r>
                      <m:r>
                        <a:rPr lang="es-MX" sz="1800" i="1">
                          <a:latin typeface="Cambria Math"/>
                        </a:rPr>
                        <m:t>𝑘𝑖𝑝𝑠</m:t>
                      </m:r>
                      <m:r>
                        <a:rPr lang="es-MX" sz="1800" i="1">
                          <a:latin typeface="Cambria Math"/>
                        </a:rPr>
                        <m:t>            (</m:t>
                      </m:r>
                      <m:r>
                        <a:rPr lang="es-MX" sz="1800" i="1">
                          <a:latin typeface="Cambria Math"/>
                        </a:rPr>
                        <m:t>𝑠𝑎𝑡𝑖𝑠𝑓𝑎𝑐𝑡𝑜𝑟𝑖𝑎</m:t>
                      </m:r>
                      <m:r>
                        <a:rPr lang="es-MX" sz="1800" i="1">
                          <a:latin typeface="Cambria Math"/>
                        </a:rPr>
                        <m:t>)</m:t>
                      </m:r>
                    </m:oMath>
                  </m:oMathPara>
                </a14:m>
                <a:endParaRPr lang="es-MX" sz="1800" dirty="0"/>
              </a:p>
              <a:p>
                <a:pPr marL="0" indent="0" algn="just">
                  <a:buFont typeface="Arial" panose="020B0604020202020204" pitchFamily="34" charset="0"/>
                  <a:buNone/>
                </a:pPr>
                <a:endParaRPr lang="es-MX" sz="1800" dirty="0"/>
              </a:p>
            </p:txBody>
          </p:sp>
        </mc:Choice>
        <mc:Fallback xmlns="">
          <p:sp>
            <p:nvSpPr>
              <p:cNvPr id="10" name="2 Marcador de contenido"/>
              <p:cNvSpPr txBox="1">
                <a:spLocks noRot="1" noChangeAspect="1" noMove="1" noResize="1" noEditPoints="1" noAdjustHandles="1" noChangeArrowheads="1" noChangeShapeType="1" noTextEdit="1"/>
              </p:cNvSpPr>
              <p:nvPr/>
            </p:nvSpPr>
            <p:spPr>
              <a:xfrm>
                <a:off x="474560" y="1817312"/>
                <a:ext cx="9485171" cy="5393928"/>
              </a:xfrm>
              <a:prstGeom prst="rect">
                <a:avLst/>
              </a:prstGeom>
              <a:blipFill rotWithShape="0">
                <a:blip r:embed="rId8"/>
                <a:stretch>
                  <a:fillRect l="-514"/>
                </a:stretch>
              </a:blipFill>
            </p:spPr>
            <p:txBody>
              <a:bodyPr/>
              <a:lstStyle/>
              <a:p>
                <a:r>
                  <a:rPr lang="es-MX">
                    <a:noFill/>
                  </a:rPr>
                  <a:t> </a:t>
                </a:r>
              </a:p>
            </p:txBody>
          </p:sp>
        </mc:Fallback>
      </mc:AlternateContent>
    </p:spTree>
    <p:extLst>
      <p:ext uri="{BB962C8B-B14F-4D97-AF65-F5344CB8AC3E}">
        <p14:creationId xmlns:p14="http://schemas.microsoft.com/office/powerpoint/2010/main" val="1088416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21" name="1 Título"/>
          <p:cNvSpPr txBox="1">
            <a:spLocks/>
          </p:cNvSpPr>
          <p:nvPr/>
        </p:nvSpPr>
        <p:spPr>
          <a:xfrm>
            <a:off x="474561" y="1826739"/>
            <a:ext cx="8945079" cy="80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000" dirty="0">
                <a:latin typeface="+mn-lt"/>
              </a:rPr>
              <a:t>Para vigas la relación básica entre los efectos de las cargas y la resistencia es:</a:t>
            </a:r>
          </a:p>
        </p:txBody>
      </p:sp>
      <mc:AlternateContent xmlns:mc="http://schemas.openxmlformats.org/markup-compatibility/2006" xmlns:a14="http://schemas.microsoft.com/office/drawing/2010/main">
        <mc:Choice Requires="a14">
          <p:sp>
            <p:nvSpPr>
              <p:cNvPr id="22" name="2 Rectángulo"/>
              <p:cNvSpPr/>
              <p:nvPr/>
            </p:nvSpPr>
            <p:spPr>
              <a:xfrm>
                <a:off x="474561" y="2978786"/>
                <a:ext cx="9354447" cy="2862322"/>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s-MX" sz="2000" i="1" smtClean="0">
                              <a:effectLst/>
                              <a:latin typeface="Cambria Math" panose="02040503050406030204" pitchFamily="18" charset="0"/>
                            </a:rPr>
                          </m:ctrlPr>
                        </m:sSubPr>
                        <m:e>
                          <m:r>
                            <a:rPr lang="es-MX" sz="2000" i="1">
                              <a:effectLst/>
                              <a:latin typeface="Cambria Math"/>
                            </a:rPr>
                            <m:t>𝑀</m:t>
                          </m:r>
                        </m:e>
                        <m:sub>
                          <m:r>
                            <a:rPr lang="es-MX" sz="2000" i="1">
                              <a:effectLst/>
                              <a:latin typeface="Cambria Math"/>
                            </a:rPr>
                            <m:t>𝑢</m:t>
                          </m:r>
                        </m:sub>
                      </m:sSub>
                      <m:r>
                        <a:rPr lang="es-MX" sz="2000" i="1">
                          <a:effectLst/>
                          <a:latin typeface="Cambria Math"/>
                        </a:rPr>
                        <m:t>≤</m:t>
                      </m:r>
                      <m:sSub>
                        <m:sSubPr>
                          <m:ctrlPr>
                            <a:rPr lang="es-MX" sz="2000" i="1">
                              <a:effectLst/>
                              <a:latin typeface="Cambria Math" panose="02040503050406030204" pitchFamily="18" charset="0"/>
                            </a:rPr>
                          </m:ctrlPr>
                        </m:sSubPr>
                        <m:e>
                          <m:r>
                            <a:rPr lang="es-MX" sz="2000" i="1">
                              <a:effectLst/>
                              <a:latin typeface="Cambria Math"/>
                            </a:rPr>
                            <m:t>𝜙</m:t>
                          </m:r>
                        </m:e>
                        <m:sub>
                          <m:r>
                            <a:rPr lang="es-MX" sz="2000" i="1">
                              <a:effectLst/>
                              <a:latin typeface="Cambria Math"/>
                            </a:rPr>
                            <m:t>𝑏</m:t>
                          </m:r>
                        </m:sub>
                      </m:sSub>
                      <m:sSub>
                        <m:sSubPr>
                          <m:ctrlPr>
                            <a:rPr lang="es-MX" sz="2000" i="1">
                              <a:effectLst/>
                              <a:latin typeface="Cambria Math" panose="02040503050406030204" pitchFamily="18" charset="0"/>
                            </a:rPr>
                          </m:ctrlPr>
                        </m:sSubPr>
                        <m:e>
                          <m:r>
                            <a:rPr lang="es-MX" sz="2000" i="1">
                              <a:effectLst/>
                              <a:latin typeface="Cambria Math"/>
                            </a:rPr>
                            <m:t>𝑀</m:t>
                          </m:r>
                        </m:e>
                        <m:sub>
                          <m:r>
                            <a:rPr lang="es-MX" sz="2000" i="1">
                              <a:effectLst/>
                              <a:latin typeface="Cambria Math"/>
                            </a:rPr>
                            <m:t>𝑛</m:t>
                          </m:r>
                        </m:sub>
                      </m:sSub>
                    </m:oMath>
                  </m:oMathPara>
                </a14:m>
                <a:endParaRPr lang="es-MX" sz="2000" dirty="0">
                  <a:effectLst/>
                  <a:latin typeface="+mn-lt"/>
                </a:endParaRPr>
              </a:p>
              <a:p>
                <a:pPr>
                  <a:lnSpc>
                    <a:spcPct val="150000"/>
                  </a:lnSpc>
                </a:pPr>
                <a:r>
                  <a:rPr lang="es-MX" sz="2000" dirty="0">
                    <a:effectLst/>
                    <a:latin typeface="+mn-lt"/>
                  </a:rPr>
                  <a:t>En donde:</a:t>
                </a:r>
                <a:br>
                  <a:rPr lang="es-MX" sz="2000" dirty="0">
                    <a:effectLst/>
                    <a:latin typeface="+mn-lt"/>
                  </a:rPr>
                </a:br>
                <a14:m>
                  <m:oMath xmlns:m="http://schemas.openxmlformats.org/officeDocument/2006/math">
                    <m:sSub>
                      <m:sSubPr>
                        <m:ctrlPr>
                          <a:rPr lang="es-MX" sz="2000" i="1">
                            <a:effectLst/>
                            <a:latin typeface="Cambria Math" panose="02040503050406030204" pitchFamily="18" charset="0"/>
                          </a:rPr>
                        </m:ctrlPr>
                      </m:sSubPr>
                      <m:e>
                        <m:r>
                          <a:rPr lang="es-MX" sz="2000" i="1">
                            <a:effectLst/>
                            <a:latin typeface="Cambria Math"/>
                          </a:rPr>
                          <m:t>𝑀</m:t>
                        </m:r>
                      </m:e>
                      <m:sub>
                        <m:r>
                          <a:rPr lang="es-MX" sz="2000" i="1">
                            <a:effectLst/>
                            <a:latin typeface="Cambria Math"/>
                          </a:rPr>
                          <m:t>𝑢</m:t>
                        </m:r>
                      </m:sub>
                    </m:sSub>
                  </m:oMath>
                </a14:m>
                <a:r>
                  <a:rPr lang="es-MX" sz="2000" dirty="0">
                    <a:effectLst/>
                    <a:latin typeface="+mn-lt"/>
                  </a:rPr>
                  <a:t>= combinación gobernante de momentos por cargas factorizadas</a:t>
                </a:r>
                <a:br>
                  <a:rPr lang="es-MX" sz="2000" dirty="0">
                    <a:effectLst/>
                    <a:latin typeface="+mn-lt"/>
                  </a:rPr>
                </a:br>
                <a14:m>
                  <m:oMath xmlns:m="http://schemas.openxmlformats.org/officeDocument/2006/math">
                    <m:sSub>
                      <m:sSubPr>
                        <m:ctrlPr>
                          <a:rPr lang="es-MX" sz="2000" i="1">
                            <a:effectLst/>
                            <a:latin typeface="Cambria Math" panose="02040503050406030204" pitchFamily="18" charset="0"/>
                          </a:rPr>
                        </m:ctrlPr>
                      </m:sSubPr>
                      <m:e>
                        <m:r>
                          <a:rPr lang="es-MX" sz="2000" i="1">
                            <a:effectLst/>
                            <a:latin typeface="Cambria Math"/>
                          </a:rPr>
                          <m:t>𝜙</m:t>
                        </m:r>
                      </m:e>
                      <m:sub>
                        <m:r>
                          <a:rPr lang="es-MX" sz="2000" i="1">
                            <a:effectLst/>
                            <a:latin typeface="Cambria Math"/>
                          </a:rPr>
                          <m:t>𝑏</m:t>
                        </m:r>
                      </m:sub>
                    </m:sSub>
                  </m:oMath>
                </a14:m>
                <a:r>
                  <a:rPr lang="es-MX" sz="2000" dirty="0">
                    <a:effectLst/>
                    <a:latin typeface="+mn-lt"/>
                  </a:rPr>
                  <a:t>= factor de resistencia para vigas = 0.90</a:t>
                </a:r>
                <a:br>
                  <a:rPr lang="es-MX" sz="2000" dirty="0">
                    <a:effectLst/>
                    <a:latin typeface="+mn-lt"/>
                  </a:rPr>
                </a:br>
                <a14:m>
                  <m:oMath xmlns:m="http://schemas.openxmlformats.org/officeDocument/2006/math">
                    <m:sSub>
                      <m:sSubPr>
                        <m:ctrlPr>
                          <a:rPr lang="es-MX" sz="2000" i="1">
                            <a:effectLst/>
                            <a:latin typeface="Cambria Math" panose="02040503050406030204" pitchFamily="18" charset="0"/>
                          </a:rPr>
                        </m:ctrlPr>
                      </m:sSubPr>
                      <m:e>
                        <m:r>
                          <a:rPr lang="es-MX" sz="2000" b="0" i="1" smtClean="0">
                            <a:effectLst/>
                            <a:latin typeface="Cambria Math" panose="02040503050406030204" pitchFamily="18" charset="0"/>
                          </a:rPr>
                          <m:t>𝑀</m:t>
                        </m:r>
                      </m:e>
                      <m:sub>
                        <m:r>
                          <a:rPr lang="es-MX" sz="2000" b="0" i="1" smtClean="0">
                            <a:effectLst/>
                            <a:latin typeface="Cambria Math" panose="02040503050406030204" pitchFamily="18" charset="0"/>
                          </a:rPr>
                          <m:t>𝑛</m:t>
                        </m:r>
                      </m:sub>
                    </m:sSub>
                  </m:oMath>
                </a14:m>
                <a:r>
                  <a:rPr lang="es-MX" sz="2000" dirty="0">
                    <a:effectLst/>
                    <a:latin typeface="+mn-lt"/>
                  </a:rPr>
                  <a:t>= resistencia nominal por momento</a:t>
                </a:r>
                <a:br>
                  <a:rPr lang="es-MX" sz="2000" dirty="0">
                    <a:effectLst/>
                    <a:latin typeface="+mn-lt"/>
                  </a:rPr>
                </a:br>
                <a:r>
                  <a:rPr lang="es-MX" sz="2000" dirty="0">
                    <a:effectLst/>
                    <a:latin typeface="+mn-lt"/>
                  </a:rPr>
                  <a:t>La resistencia de diseño </a:t>
                </a:r>
                <a14:m>
                  <m:oMath xmlns:m="http://schemas.openxmlformats.org/officeDocument/2006/math">
                    <m:sSub>
                      <m:sSubPr>
                        <m:ctrlPr>
                          <a:rPr lang="es-MX" sz="2000" i="1">
                            <a:effectLst/>
                            <a:latin typeface="Cambria Math" panose="02040503050406030204" pitchFamily="18" charset="0"/>
                          </a:rPr>
                        </m:ctrlPr>
                      </m:sSubPr>
                      <m:e>
                        <m:r>
                          <a:rPr lang="es-MX" sz="2000" i="1">
                            <a:effectLst/>
                            <a:latin typeface="Cambria Math"/>
                          </a:rPr>
                          <m:t>𝜙</m:t>
                        </m:r>
                      </m:e>
                      <m:sub>
                        <m:r>
                          <a:rPr lang="es-MX" sz="2000" i="1">
                            <a:effectLst/>
                            <a:latin typeface="Cambria Math"/>
                          </a:rPr>
                          <m:t>𝑏</m:t>
                        </m:r>
                      </m:sub>
                    </m:sSub>
                    <m:sSub>
                      <m:sSubPr>
                        <m:ctrlPr>
                          <a:rPr lang="es-MX" sz="2000" i="1">
                            <a:effectLst/>
                            <a:latin typeface="Cambria Math" panose="02040503050406030204" pitchFamily="18" charset="0"/>
                          </a:rPr>
                        </m:ctrlPr>
                      </m:sSubPr>
                      <m:e>
                        <m:r>
                          <a:rPr lang="es-MX" sz="2000" i="1">
                            <a:effectLst/>
                            <a:latin typeface="Cambria Math"/>
                          </a:rPr>
                          <m:t>𝑀</m:t>
                        </m:r>
                      </m:e>
                      <m:sub>
                        <m:r>
                          <a:rPr lang="es-MX" sz="2000" i="1">
                            <a:effectLst/>
                            <a:latin typeface="Cambria Math"/>
                          </a:rPr>
                          <m:t>𝑛</m:t>
                        </m:r>
                      </m:sub>
                    </m:sSub>
                  </m:oMath>
                </a14:m>
                <a:r>
                  <a:rPr lang="es-MX" sz="2000" dirty="0">
                    <a:effectLst/>
                    <a:latin typeface="+mn-lt"/>
                  </a:rPr>
                  <a:t>, se llama a veces momento de diseño.</a:t>
                </a:r>
              </a:p>
            </p:txBody>
          </p:sp>
        </mc:Choice>
        <mc:Fallback xmlns="">
          <p:sp>
            <p:nvSpPr>
              <p:cNvPr id="22" name="2 Rectángulo"/>
              <p:cNvSpPr>
                <a:spLocks noRot="1" noChangeAspect="1" noMove="1" noResize="1" noEditPoints="1" noAdjustHandles="1" noChangeArrowheads="1" noChangeShapeType="1" noTextEdit="1"/>
              </p:cNvSpPr>
              <p:nvPr/>
            </p:nvSpPr>
            <p:spPr>
              <a:xfrm>
                <a:off x="474561" y="2978786"/>
                <a:ext cx="9354447" cy="2862322"/>
              </a:xfrm>
              <a:prstGeom prst="rect">
                <a:avLst/>
              </a:prstGeom>
              <a:blipFill>
                <a:blip r:embed="rId7"/>
                <a:stretch>
                  <a:fillRect l="-717" b="-1279"/>
                </a:stretch>
              </a:blipFill>
            </p:spPr>
            <p:txBody>
              <a:bodyPr/>
              <a:lstStyle/>
              <a:p>
                <a:r>
                  <a:rPr lang="en-US">
                    <a:noFill/>
                  </a:rPr>
                  <a:t> </a:t>
                </a:r>
              </a:p>
            </p:txBody>
          </p:sp>
        </mc:Fallback>
      </mc:AlternateContent>
      <p:sp>
        <p:nvSpPr>
          <p:cNvPr id="3" name="Rectángulo 2"/>
          <p:cNvSpPr/>
          <p:nvPr/>
        </p:nvSpPr>
        <p:spPr>
          <a:xfrm>
            <a:off x="6918157" y="2946140"/>
            <a:ext cx="1460310" cy="68442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a:t>
            </a:r>
          </a:p>
          <a:p>
            <a:pPr algn="ctr"/>
            <a:r>
              <a:rPr lang="es-MX" dirty="0"/>
              <a:t>(F1-12)</a:t>
            </a:r>
          </a:p>
        </p:txBody>
      </p:sp>
    </p:spTree>
    <p:extLst>
      <p:ext uri="{BB962C8B-B14F-4D97-AF65-F5344CB8AC3E}">
        <p14:creationId xmlns:p14="http://schemas.microsoft.com/office/powerpoint/2010/main" val="26655799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5.13</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mc:Choice xmlns:a14="http://schemas.microsoft.com/office/drawing/2010/main" Requires="a14">
          <p:sp>
            <p:nvSpPr>
              <p:cNvPr id="10" name="2 Marcador de contenido"/>
              <p:cNvSpPr txBox="1">
                <a:spLocks/>
              </p:cNvSpPr>
              <p:nvPr/>
            </p:nvSpPr>
            <p:spPr>
              <a:xfrm>
                <a:off x="474560" y="1817312"/>
                <a:ext cx="9485171" cy="5393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800" dirty="0"/>
              </a:p>
              <a:p>
                <a:pPr marL="0" indent="0" algn="ctr">
                  <a:buNone/>
                </a:pPr>
                <a:r>
                  <a:rPr lang="es-MX" sz="1900" dirty="0"/>
                  <a:t>La deflexión máxima permisible por </a:t>
                </a:r>
                <a:r>
                  <a:rPr lang="es-MX" sz="1900" dirty="0" smtClean="0"/>
                  <a:t>carga </a:t>
                </a:r>
                <a:r>
                  <a:rPr lang="es-MX" sz="1900" dirty="0"/>
                  <a:t>viva es de </a:t>
                </a:r>
                <a14:m>
                  <m:oMath xmlns:m="http://schemas.openxmlformats.org/officeDocument/2006/math">
                    <m:f>
                      <m:fPr>
                        <m:ctrlPr>
                          <a:rPr lang="es-MX" sz="1900" i="1">
                            <a:latin typeface="Cambria Math" panose="02040503050406030204" pitchFamily="18" charset="0"/>
                          </a:rPr>
                        </m:ctrlPr>
                      </m:fPr>
                      <m:num>
                        <m:r>
                          <a:rPr lang="es-MX" sz="1900" i="1">
                            <a:latin typeface="Cambria Math"/>
                          </a:rPr>
                          <m:t>𝐿</m:t>
                        </m:r>
                      </m:num>
                      <m:den>
                        <m:r>
                          <a:rPr lang="es-MX" sz="1900" i="1">
                            <a:latin typeface="Cambria Math"/>
                          </a:rPr>
                          <m:t>360</m:t>
                        </m:r>
                      </m:den>
                    </m:f>
                    <m:r>
                      <a:rPr lang="es-MX" sz="1900" i="1">
                        <a:latin typeface="Cambria Math"/>
                      </a:rPr>
                      <m:t>=</m:t>
                    </m:r>
                    <m:f>
                      <m:fPr>
                        <m:ctrlPr>
                          <a:rPr lang="es-MX" sz="1900" i="1">
                            <a:latin typeface="Cambria Math" panose="02040503050406030204" pitchFamily="18" charset="0"/>
                          </a:rPr>
                        </m:ctrlPr>
                      </m:fPr>
                      <m:num>
                        <m:r>
                          <a:rPr lang="es-MX" sz="1900" i="1">
                            <a:latin typeface="Cambria Math"/>
                          </a:rPr>
                          <m:t>30(12)</m:t>
                        </m:r>
                      </m:num>
                      <m:den>
                        <m:r>
                          <a:rPr lang="es-MX" sz="1900" i="1">
                            <a:latin typeface="Cambria Math"/>
                          </a:rPr>
                          <m:t>360</m:t>
                        </m:r>
                      </m:den>
                    </m:f>
                    <m:r>
                      <a:rPr lang="es-MX" sz="1900" i="1">
                        <a:latin typeface="Cambria Math"/>
                      </a:rPr>
                      <m:t>=1 </m:t>
                    </m:r>
                    <m:r>
                      <a:rPr lang="es-MX" sz="1900" i="1">
                        <a:latin typeface="Cambria Math"/>
                      </a:rPr>
                      <m:t>𝑖𝑛</m:t>
                    </m:r>
                  </m:oMath>
                </a14:m>
                <a:endParaRPr lang="es-MX" sz="1900" dirty="0"/>
              </a:p>
              <a:p>
                <a:pPr marL="0" indent="0">
                  <a:buFont typeface="Arial" panose="020B0604020202020204" pitchFamily="34" charset="0"/>
                  <a:buNone/>
                </a:pPr>
                <a:endParaRPr lang="es-MX" sz="1900" dirty="0"/>
              </a:p>
              <a:p>
                <a:pPr marL="0" indent="0">
                  <a:buFont typeface="Arial" panose="020B0604020202020204" pitchFamily="34" charset="0"/>
                  <a:buNone/>
                </a:pPr>
                <a14:m>
                  <m:oMathPara xmlns:m="http://schemas.openxmlformats.org/officeDocument/2006/math">
                    <m:oMathParaPr>
                      <m:jc m:val="center"/>
                    </m:oMathParaPr>
                    <m:oMath xmlns:m="http://schemas.openxmlformats.org/officeDocument/2006/math">
                      <m:r>
                        <a:rPr lang="es-MX" sz="1900" i="1">
                          <a:latin typeface="Cambria Math"/>
                          <a:ea typeface="Cambria Math"/>
                        </a:rPr>
                        <m:t>∆=</m:t>
                      </m:r>
                      <m:f>
                        <m:fPr>
                          <m:ctrlPr>
                            <a:rPr lang="es-MX" sz="1900" i="1">
                              <a:latin typeface="Cambria Math" panose="02040503050406030204" pitchFamily="18" charset="0"/>
                              <a:ea typeface="Cambria Math"/>
                            </a:rPr>
                          </m:ctrlPr>
                        </m:fPr>
                        <m:num>
                          <m:r>
                            <a:rPr lang="es-MX" sz="1900" i="1">
                              <a:latin typeface="Cambria Math"/>
                              <a:ea typeface="Cambria Math"/>
                            </a:rPr>
                            <m:t>5</m:t>
                          </m:r>
                        </m:num>
                        <m:den>
                          <m:r>
                            <a:rPr lang="es-MX" sz="1900" i="1">
                              <a:latin typeface="Cambria Math"/>
                              <a:ea typeface="Cambria Math"/>
                            </a:rPr>
                            <m:t>384</m:t>
                          </m:r>
                        </m:den>
                      </m:f>
                      <m:f>
                        <m:fPr>
                          <m:ctrlPr>
                            <a:rPr lang="es-MX" sz="1900" i="1">
                              <a:latin typeface="Cambria Math" panose="02040503050406030204" pitchFamily="18" charset="0"/>
                              <a:ea typeface="Cambria Math"/>
                            </a:rPr>
                          </m:ctrlPr>
                        </m:fPr>
                        <m:num>
                          <m:sSub>
                            <m:sSubPr>
                              <m:ctrlPr>
                                <a:rPr lang="es-MX" sz="1900" i="1">
                                  <a:latin typeface="Cambria Math" panose="02040503050406030204" pitchFamily="18" charset="0"/>
                                  <a:ea typeface="Cambria Math"/>
                                </a:rPr>
                              </m:ctrlPr>
                            </m:sSubPr>
                            <m:e>
                              <m:r>
                                <a:rPr lang="es-MX" sz="1900" i="1">
                                  <a:latin typeface="Cambria Math"/>
                                  <a:ea typeface="Cambria Math"/>
                                </a:rPr>
                                <m:t>𝑤</m:t>
                              </m:r>
                            </m:e>
                            <m:sub>
                              <m:r>
                                <a:rPr lang="es-MX" sz="1900" i="1">
                                  <a:latin typeface="Cambria Math"/>
                                  <a:ea typeface="Cambria Math"/>
                                </a:rPr>
                                <m:t>𝐿</m:t>
                              </m:r>
                            </m:sub>
                          </m:sSub>
                          <m:sSup>
                            <m:sSupPr>
                              <m:ctrlPr>
                                <a:rPr lang="es-MX" sz="1900" i="1">
                                  <a:latin typeface="Cambria Math" panose="02040503050406030204" pitchFamily="18" charset="0"/>
                                  <a:ea typeface="Cambria Math"/>
                                </a:rPr>
                              </m:ctrlPr>
                            </m:sSupPr>
                            <m:e>
                              <m:r>
                                <a:rPr lang="es-MX" sz="1900" i="1">
                                  <a:latin typeface="Cambria Math"/>
                                  <a:ea typeface="Cambria Math"/>
                                </a:rPr>
                                <m:t>𝐿</m:t>
                              </m:r>
                            </m:e>
                            <m:sup>
                              <m:r>
                                <a:rPr lang="es-MX" sz="1900" i="1">
                                  <a:latin typeface="Cambria Math"/>
                                  <a:ea typeface="Cambria Math"/>
                                </a:rPr>
                                <m:t>4</m:t>
                              </m:r>
                            </m:sup>
                          </m:sSup>
                        </m:num>
                        <m:den>
                          <m:r>
                            <a:rPr lang="es-MX" sz="1900" i="1">
                              <a:latin typeface="Cambria Math"/>
                              <a:ea typeface="Cambria Math"/>
                            </a:rPr>
                            <m:t>𝐸</m:t>
                          </m:r>
                          <m:sSub>
                            <m:sSubPr>
                              <m:ctrlPr>
                                <a:rPr lang="es-MX" sz="1900" i="1">
                                  <a:latin typeface="Cambria Math" panose="02040503050406030204" pitchFamily="18" charset="0"/>
                                  <a:ea typeface="Cambria Math"/>
                                </a:rPr>
                              </m:ctrlPr>
                            </m:sSubPr>
                            <m:e>
                              <m:r>
                                <a:rPr lang="es-MX" sz="1900" i="1">
                                  <a:latin typeface="Cambria Math"/>
                                  <a:ea typeface="Cambria Math"/>
                                </a:rPr>
                                <m:t>𝐼</m:t>
                              </m:r>
                            </m:e>
                            <m:sub>
                              <m:r>
                                <a:rPr lang="es-MX" sz="1900" i="1">
                                  <a:latin typeface="Cambria Math"/>
                                  <a:ea typeface="Cambria Math"/>
                                </a:rPr>
                                <m:t>𝑥</m:t>
                              </m:r>
                            </m:sub>
                          </m:sSub>
                        </m:den>
                      </m:f>
                      <m:r>
                        <a:rPr lang="es-MX" sz="1900" i="1">
                          <a:latin typeface="Cambria Math"/>
                          <a:ea typeface="Cambria Math"/>
                        </a:rPr>
                        <m:t>=</m:t>
                      </m:r>
                      <m:f>
                        <m:fPr>
                          <m:ctrlPr>
                            <a:rPr lang="es-MX" sz="1900" i="1">
                              <a:latin typeface="Cambria Math" panose="02040503050406030204" pitchFamily="18" charset="0"/>
                              <a:ea typeface="Cambria Math"/>
                            </a:rPr>
                          </m:ctrlPr>
                        </m:fPr>
                        <m:num>
                          <m:r>
                            <a:rPr lang="es-MX" sz="1900" i="1">
                              <a:latin typeface="Cambria Math"/>
                              <a:ea typeface="Cambria Math"/>
                            </a:rPr>
                            <m:t>5</m:t>
                          </m:r>
                        </m:num>
                        <m:den>
                          <m:r>
                            <a:rPr lang="es-MX" sz="1900" i="1">
                              <a:latin typeface="Cambria Math"/>
                              <a:ea typeface="Cambria Math"/>
                            </a:rPr>
                            <m:t>384</m:t>
                          </m:r>
                        </m:den>
                      </m:f>
                      <m:f>
                        <m:fPr>
                          <m:ctrlPr>
                            <a:rPr lang="es-MX" sz="1900" i="1">
                              <a:latin typeface="Cambria Math" panose="02040503050406030204" pitchFamily="18" charset="0"/>
                              <a:ea typeface="Cambria Math"/>
                            </a:rPr>
                          </m:ctrlPr>
                        </m:fPr>
                        <m:num>
                          <m:d>
                            <m:dPr>
                              <m:ctrlPr>
                                <a:rPr lang="es-MX" sz="1900" i="1" smtClean="0">
                                  <a:latin typeface="Cambria Math" panose="02040503050406030204" pitchFamily="18" charset="0"/>
                                  <a:ea typeface="Cambria Math"/>
                                </a:rPr>
                              </m:ctrlPr>
                            </m:dPr>
                            <m:e>
                              <m:r>
                                <a:rPr lang="es-MX" sz="1900" i="1" smtClean="0">
                                  <a:latin typeface="Cambria Math"/>
                                  <a:ea typeface="Cambria Math"/>
                                </a:rPr>
                                <m:t>0.35+0.14+0.035+0.56</m:t>
                              </m:r>
                            </m:e>
                          </m:d>
                          <m:sSup>
                            <m:sSupPr>
                              <m:ctrlPr>
                                <a:rPr lang="es-MX" sz="1900" i="1">
                                  <a:latin typeface="Cambria Math" panose="02040503050406030204" pitchFamily="18" charset="0"/>
                                  <a:ea typeface="Cambria Math"/>
                                </a:rPr>
                              </m:ctrlPr>
                            </m:sSupPr>
                            <m:e>
                              <m:d>
                                <m:dPr>
                                  <m:ctrlPr>
                                    <a:rPr lang="es-MX" sz="1900" i="1">
                                      <a:latin typeface="Cambria Math" panose="02040503050406030204" pitchFamily="18" charset="0"/>
                                      <a:ea typeface="Cambria Math"/>
                                    </a:rPr>
                                  </m:ctrlPr>
                                </m:dPr>
                                <m:e>
                                  <m:r>
                                    <a:rPr lang="es-MX" sz="1900" i="1" smtClean="0">
                                      <a:latin typeface="Cambria Math"/>
                                      <a:ea typeface="Cambria Math"/>
                                    </a:rPr>
                                    <m:t>30</m:t>
                                  </m:r>
                                </m:e>
                              </m:d>
                            </m:e>
                            <m:sup>
                              <m:r>
                                <a:rPr lang="es-MX" sz="1900" i="1">
                                  <a:latin typeface="Cambria Math"/>
                                  <a:ea typeface="Cambria Math"/>
                                </a:rPr>
                                <m:t>4</m:t>
                              </m:r>
                            </m:sup>
                          </m:sSup>
                          <m:sSup>
                            <m:sSupPr>
                              <m:ctrlPr>
                                <a:rPr lang="es-MX" sz="1900" i="1" smtClean="0">
                                  <a:latin typeface="Cambria Math" panose="02040503050406030204" pitchFamily="18" charset="0"/>
                                  <a:ea typeface="Cambria Math"/>
                                </a:rPr>
                              </m:ctrlPr>
                            </m:sSupPr>
                            <m:e>
                              <m:d>
                                <m:dPr>
                                  <m:ctrlPr>
                                    <a:rPr lang="es-MX" sz="1900" i="1" smtClean="0">
                                      <a:latin typeface="Cambria Math" panose="02040503050406030204" pitchFamily="18" charset="0"/>
                                      <a:ea typeface="Cambria Math"/>
                                    </a:rPr>
                                  </m:ctrlPr>
                                </m:dPr>
                                <m:e>
                                  <m:r>
                                    <a:rPr lang="es-MX" sz="1900" i="1" smtClean="0">
                                      <a:latin typeface="Cambria Math"/>
                                      <a:ea typeface="Cambria Math"/>
                                    </a:rPr>
                                    <m:t>12</m:t>
                                  </m:r>
                                </m:e>
                              </m:d>
                            </m:e>
                            <m:sup>
                              <m:r>
                                <a:rPr lang="es-MX" sz="1900" i="1" smtClean="0">
                                  <a:latin typeface="Cambria Math"/>
                                  <a:ea typeface="Cambria Math"/>
                                </a:rPr>
                                <m:t>3</m:t>
                              </m:r>
                            </m:sup>
                          </m:sSup>
                        </m:num>
                        <m:den>
                          <m:r>
                            <a:rPr lang="es-MX" sz="1900" i="1">
                              <a:latin typeface="Cambria Math"/>
                              <a:ea typeface="Cambria Math"/>
                            </a:rPr>
                            <m:t>29,000510</m:t>
                          </m:r>
                        </m:den>
                      </m:f>
                      <m:r>
                        <a:rPr lang="es-MX" sz="1900" i="1">
                          <a:latin typeface="Cambria Math"/>
                          <a:ea typeface="Cambria Math"/>
                        </a:rPr>
                        <m:t>=</m:t>
                      </m:r>
                      <m:r>
                        <a:rPr lang="es-MX" sz="1900" i="1" smtClean="0">
                          <a:latin typeface="Cambria Math"/>
                          <a:ea typeface="Cambria Math"/>
                        </a:rPr>
                        <m:t>1.</m:t>
                      </m:r>
                      <m:r>
                        <a:rPr lang="es-MX" sz="1900" i="1">
                          <a:latin typeface="Cambria Math"/>
                          <a:ea typeface="Cambria Math"/>
                        </a:rPr>
                        <m:t>3 </m:t>
                      </m:r>
                      <m:r>
                        <a:rPr lang="es-MX" sz="1900" i="1">
                          <a:latin typeface="Cambria Math"/>
                          <a:ea typeface="Cambria Math"/>
                        </a:rPr>
                        <m:t>𝑖𝑛</m:t>
                      </m:r>
                      <m:r>
                        <a:rPr lang="es-MX" sz="1900" i="1">
                          <a:latin typeface="Cambria Math"/>
                          <a:ea typeface="Cambria Math"/>
                        </a:rPr>
                        <m:t>&gt;1 </m:t>
                      </m:r>
                      <m:r>
                        <a:rPr lang="es-MX" sz="1900" i="1">
                          <a:latin typeface="Cambria Math"/>
                          <a:ea typeface="Cambria Math"/>
                        </a:rPr>
                        <m:t>𝑖𝑛</m:t>
                      </m:r>
                      <m:r>
                        <a:rPr lang="es-MX" sz="1900" i="1">
                          <a:latin typeface="Cambria Math"/>
                          <a:ea typeface="Cambria Math"/>
                        </a:rPr>
                        <m:t>   </m:t>
                      </m:r>
                    </m:oMath>
                  </m:oMathPara>
                </a14:m>
                <a:endParaRPr lang="es-MX" sz="1900" i="1" dirty="0">
                  <a:latin typeface="Cambria Math"/>
                  <a:ea typeface="Cambria Math"/>
                </a:endParaRPr>
              </a:p>
              <a:p>
                <a:pPr marL="0" indent="0">
                  <a:buFont typeface="Arial" panose="020B0604020202020204" pitchFamily="34" charset="0"/>
                  <a:buNone/>
                </a:pPr>
                <a:r>
                  <a:rPr lang="es-MX" sz="1900" i="1" dirty="0">
                    <a:latin typeface="Cambria Math"/>
                    <a:ea typeface="Cambria Math"/>
                  </a:rPr>
                  <a:t/>
                </a:r>
                <a:br>
                  <a:rPr lang="es-MX" sz="1900" i="1" dirty="0">
                    <a:latin typeface="Cambria Math"/>
                    <a:ea typeface="Cambria Math"/>
                  </a:rPr>
                </a:br>
                <a:endParaRPr lang="es-MX" sz="1900" i="1" dirty="0">
                  <a:latin typeface="Cambria Math"/>
                  <a:ea typeface="Cambria Math"/>
                </a:endParaRPr>
              </a:p>
              <a:p>
                <a:pPr marL="0" indent="0">
                  <a:buFont typeface="Arial" panose="020B0604020202020204" pitchFamily="34" charset="0"/>
                  <a:buNone/>
                </a:pPr>
                <a14:m>
                  <m:oMathPara xmlns:m="http://schemas.openxmlformats.org/officeDocument/2006/math">
                    <m:oMathParaPr>
                      <m:jc m:val="center"/>
                    </m:oMathParaPr>
                    <m:oMath xmlns:m="http://schemas.openxmlformats.org/officeDocument/2006/math">
                      <m:r>
                        <a:rPr lang="es-MX" sz="1900" b="1" i="1">
                          <a:latin typeface="Cambria Math"/>
                          <a:ea typeface="Cambria Math"/>
                        </a:rPr>
                        <m:t> (</m:t>
                      </m:r>
                      <m:r>
                        <a:rPr lang="es-MX" sz="1900" b="1" i="1" smtClean="0">
                          <a:latin typeface="Cambria Math"/>
                          <a:ea typeface="Cambria Math"/>
                        </a:rPr>
                        <m:t>𝒏𝒐</m:t>
                      </m:r>
                      <m:r>
                        <a:rPr lang="es-MX" sz="1900" b="1" i="1" smtClean="0">
                          <a:latin typeface="Cambria Math"/>
                          <a:ea typeface="Cambria Math"/>
                        </a:rPr>
                        <m:t> </m:t>
                      </m:r>
                      <m:r>
                        <a:rPr lang="es-MX" sz="1900" b="1" i="1">
                          <a:latin typeface="Cambria Math"/>
                          <a:ea typeface="Cambria Math"/>
                        </a:rPr>
                        <m:t>𝒔𝒂𝒕𝒊𝒔𝒇𝒂𝒄𝒕𝒐𝒓𝒊</m:t>
                      </m:r>
                      <m:r>
                        <a:rPr lang="es-MX" sz="1900" b="1" i="1" smtClean="0">
                          <a:latin typeface="Cambria Math"/>
                          <a:ea typeface="Cambria Math"/>
                        </a:rPr>
                        <m:t>𝒂</m:t>
                      </m:r>
                      <m:r>
                        <a:rPr lang="es-MX" sz="1900" b="1" i="1">
                          <a:latin typeface="Cambria Math"/>
                          <a:ea typeface="Cambria Math"/>
                        </a:rPr>
                        <m:t>)</m:t>
                      </m:r>
                    </m:oMath>
                  </m:oMathPara>
                </a14:m>
                <a:endParaRPr lang="es-MX" sz="1900" b="1" dirty="0">
                  <a:ea typeface="Cambria Math"/>
                </a:endParaRPr>
              </a:p>
              <a:p>
                <a:pPr marL="0" indent="0" algn="just">
                  <a:buFont typeface="Arial" panose="020B0604020202020204" pitchFamily="34" charset="0"/>
                  <a:buNone/>
                </a:pPr>
                <a:endParaRPr lang="es-MX" sz="1800" dirty="0"/>
              </a:p>
            </p:txBody>
          </p:sp>
        </mc:Choice>
        <mc:Fallback>
          <p:sp>
            <p:nvSpPr>
              <p:cNvPr id="10" name="2 Marcador de contenido"/>
              <p:cNvSpPr txBox="1">
                <a:spLocks noRot="1" noChangeAspect="1" noMove="1" noResize="1" noEditPoints="1" noAdjustHandles="1" noChangeArrowheads="1" noChangeShapeType="1" noTextEdit="1"/>
              </p:cNvSpPr>
              <p:nvPr/>
            </p:nvSpPr>
            <p:spPr>
              <a:xfrm>
                <a:off x="474560" y="1817312"/>
                <a:ext cx="9485171" cy="539392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443239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5.13</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474561" y="1889956"/>
                <a:ext cx="9354448" cy="4536504"/>
              </a:xfrm>
            </p:spPr>
            <p:txBody>
              <a:bodyPr/>
              <a:lstStyle/>
              <a:p>
                <a:pPr marL="0" indent="0">
                  <a:buNone/>
                </a:pPr>
                <a:r>
                  <a:rPr lang="es-MX" sz="1900" dirty="0"/>
                  <a:t>Se despeja de la deflexión el momento de inercia requerido:</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𝐼</m:t>
                          </m:r>
                        </m:e>
                        <m:sub>
                          <m:r>
                            <a:rPr lang="es-MX" sz="1900" b="0" i="1" smtClean="0">
                              <a:latin typeface="Cambria Math"/>
                            </a:rPr>
                            <m:t>𝑟𝑒𝑞𝑢𝑒𝑟𝑖𝑑𝑜</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5</m:t>
                          </m:r>
                          <m:r>
                            <a:rPr lang="es-MX" sz="1900" b="0" i="1" smtClean="0">
                              <a:latin typeface="Cambria Math"/>
                            </a:rPr>
                            <m:t>𝑤</m:t>
                          </m:r>
                          <m:sSup>
                            <m:sSupPr>
                              <m:ctrlPr>
                                <a:rPr lang="es-MX" sz="1900" b="0" i="1" smtClean="0">
                                  <a:latin typeface="Cambria Math" panose="02040503050406030204" pitchFamily="18" charset="0"/>
                                </a:rPr>
                              </m:ctrlPr>
                            </m:sSupPr>
                            <m:e>
                              <m:r>
                                <a:rPr lang="es-MX" sz="1900" b="0" i="1" smtClean="0">
                                  <a:latin typeface="Cambria Math"/>
                                </a:rPr>
                                <m:t>𝐿</m:t>
                              </m:r>
                            </m:e>
                            <m:sup>
                              <m:r>
                                <a:rPr lang="es-MX" sz="1900" b="0" i="1" smtClean="0">
                                  <a:latin typeface="Cambria Math"/>
                                </a:rPr>
                                <m:t>4</m:t>
                              </m:r>
                            </m:sup>
                          </m:sSup>
                        </m:num>
                        <m:den>
                          <m:r>
                            <a:rPr lang="es-MX" sz="1900" b="0" i="1" smtClean="0">
                              <a:latin typeface="Cambria Math"/>
                            </a:rPr>
                            <m:t>384</m:t>
                          </m:r>
                          <m:r>
                            <a:rPr lang="es-MX" sz="1900" b="0" i="1" smtClean="0">
                              <a:latin typeface="Cambria Math"/>
                            </a:rPr>
                            <m:t>𝐸</m:t>
                          </m:r>
                          <m:sSub>
                            <m:sSubPr>
                              <m:ctrlPr>
                                <a:rPr lang="es-MX" sz="1900" b="0" i="1" smtClean="0">
                                  <a:latin typeface="Cambria Math" panose="02040503050406030204" pitchFamily="18" charset="0"/>
                                </a:rPr>
                              </m:ctrlPr>
                            </m:sSubPr>
                            <m:e>
                              <m:r>
                                <a:rPr lang="es-MX" sz="1900" b="0" i="1" smtClean="0">
                                  <a:latin typeface="Cambria Math"/>
                                  <a:ea typeface="Cambria Math"/>
                                </a:rPr>
                                <m:t>∆</m:t>
                              </m:r>
                            </m:e>
                            <m:sub>
                              <m:r>
                                <a:rPr lang="es-MX" sz="1900" b="0" i="1" smtClean="0">
                                  <a:latin typeface="Cambria Math"/>
                                </a:rPr>
                                <m:t>𝑟𝑒𝑞𝑢𝑒𝑟𝑖𝑑𝑜</m:t>
                              </m:r>
                            </m:sub>
                          </m:sSub>
                        </m:den>
                      </m:f>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5</m:t>
                          </m:r>
                          <m:d>
                            <m:dPr>
                              <m:ctrlPr>
                                <a:rPr lang="es-MX" sz="1900" b="0" i="1" smtClean="0">
                                  <a:latin typeface="Cambria Math" panose="02040503050406030204" pitchFamily="18" charset="0"/>
                                </a:rPr>
                              </m:ctrlPr>
                            </m:dPr>
                            <m:e>
                              <m:r>
                                <a:rPr lang="es-MX" sz="1900" b="0" i="1" smtClean="0">
                                  <a:latin typeface="Cambria Math"/>
                                </a:rPr>
                                <m:t>1.085</m:t>
                              </m:r>
                            </m:e>
                          </m:d>
                          <m:sSup>
                            <m:sSupPr>
                              <m:ctrlPr>
                                <a:rPr lang="es-MX" sz="1900" b="0" i="1" smtClean="0">
                                  <a:latin typeface="Cambria Math" panose="02040503050406030204" pitchFamily="18" charset="0"/>
                                </a:rPr>
                              </m:ctrlPr>
                            </m:sSupPr>
                            <m:e>
                              <m:d>
                                <m:dPr>
                                  <m:ctrlPr>
                                    <a:rPr lang="es-MX" sz="1900" b="0" i="1" smtClean="0">
                                      <a:latin typeface="Cambria Math" panose="02040503050406030204" pitchFamily="18" charset="0"/>
                                    </a:rPr>
                                  </m:ctrlPr>
                                </m:dPr>
                                <m:e>
                                  <m:r>
                                    <a:rPr lang="es-MX" sz="1900" b="0" i="1" smtClean="0">
                                      <a:latin typeface="Cambria Math"/>
                                    </a:rPr>
                                    <m:t>30</m:t>
                                  </m:r>
                                </m:e>
                              </m:d>
                            </m:e>
                            <m:sup>
                              <m:r>
                                <a:rPr lang="es-MX" sz="1900" b="0" i="1" smtClean="0">
                                  <a:latin typeface="Cambria Math"/>
                                </a:rPr>
                                <m:t>4</m:t>
                              </m:r>
                            </m:sup>
                          </m:sSup>
                          <m:sSup>
                            <m:sSupPr>
                              <m:ctrlPr>
                                <a:rPr lang="es-MX" sz="1900" b="0" i="1" smtClean="0">
                                  <a:latin typeface="Cambria Math" panose="02040503050406030204" pitchFamily="18" charset="0"/>
                                </a:rPr>
                              </m:ctrlPr>
                            </m:sSupPr>
                            <m:e>
                              <m:d>
                                <m:dPr>
                                  <m:ctrlPr>
                                    <a:rPr lang="es-MX" sz="1900" b="0" i="1" smtClean="0">
                                      <a:latin typeface="Cambria Math" panose="02040503050406030204" pitchFamily="18" charset="0"/>
                                    </a:rPr>
                                  </m:ctrlPr>
                                </m:dPr>
                                <m:e>
                                  <m:r>
                                    <a:rPr lang="es-MX" sz="1900" b="0" i="1" smtClean="0">
                                      <a:latin typeface="Cambria Math"/>
                                    </a:rPr>
                                    <m:t>12</m:t>
                                  </m:r>
                                </m:e>
                              </m:d>
                            </m:e>
                            <m:sup>
                              <m:r>
                                <a:rPr lang="es-MX" sz="1900" b="0" i="1" smtClean="0">
                                  <a:latin typeface="Cambria Math"/>
                                </a:rPr>
                                <m:t>3</m:t>
                              </m:r>
                            </m:sup>
                          </m:sSup>
                        </m:num>
                        <m:den>
                          <m:r>
                            <a:rPr lang="es-MX" sz="1900" b="0" i="1" smtClean="0">
                              <a:latin typeface="Cambria Math"/>
                            </a:rPr>
                            <m:t>384(29,000)(1)</m:t>
                          </m:r>
                        </m:den>
                      </m:f>
                      <m:r>
                        <a:rPr lang="es-MX" sz="1900" b="0" i="1" smtClean="0">
                          <a:latin typeface="Cambria Math"/>
                        </a:rPr>
                        <m:t>=682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4</m:t>
                          </m:r>
                        </m:sup>
                      </m:sSup>
                    </m:oMath>
                  </m:oMathPara>
                </a14:m>
                <a:endParaRPr lang="es-MX" sz="1900" dirty="0"/>
              </a:p>
              <a:p>
                <a:endParaRPr lang="es-MX" sz="1900" dirty="0"/>
              </a:p>
              <a:p>
                <a:pPr marL="0" indent="0">
                  <a:buNone/>
                </a:pPr>
                <a:r>
                  <a:rPr lang="es-MX" sz="1900" dirty="0"/>
                  <a:t>De la tablas </a:t>
                </a:r>
                <a:r>
                  <a:rPr lang="es-MX" sz="1900" dirty="0" err="1"/>
                  <a:t>Ix</a:t>
                </a:r>
                <a:r>
                  <a:rPr lang="es-MX" sz="1900" dirty="0"/>
                  <a:t>, ensaye con un perfil </a:t>
                </a:r>
                <a:r>
                  <a:rPr lang="es-MX" sz="1900" dirty="0" smtClean="0"/>
                  <a:t>W21” x44</a:t>
                </a:r>
                <a:r>
                  <a:rPr lang="es-MX" sz="1900" dirty="0"/>
                  <a:t>:</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𝐼</m:t>
                          </m:r>
                        </m:e>
                        <m:sub>
                          <m:r>
                            <a:rPr lang="es-MX" sz="1900" b="0" i="1" smtClean="0">
                              <a:latin typeface="Cambria Math"/>
                            </a:rPr>
                            <m:t>𝑥</m:t>
                          </m:r>
                        </m:sub>
                      </m:sSub>
                      <m:r>
                        <a:rPr lang="es-MX" sz="1900" b="0" i="1" smtClean="0">
                          <a:latin typeface="Cambria Math"/>
                        </a:rPr>
                        <m:t>=843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4</m:t>
                          </m:r>
                        </m:sup>
                      </m:sSup>
                      <m:r>
                        <a:rPr lang="es-MX" sz="1900" b="0" i="1" smtClean="0">
                          <a:latin typeface="Cambria Math"/>
                        </a:rPr>
                        <m:t>&gt;682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4</m:t>
                          </m:r>
                        </m:sup>
                      </m:sSup>
                      <m:r>
                        <a:rPr lang="es-MX" sz="1900" b="0" i="1" smtClean="0">
                          <a:latin typeface="Cambria Math"/>
                        </a:rPr>
                        <m:t>         (</m:t>
                      </m:r>
                      <m:r>
                        <a:rPr lang="es-MX" sz="1900" b="0" i="1" smtClean="0">
                          <a:latin typeface="Cambria Math"/>
                        </a:rPr>
                        <m:t>𝑠𝑎𝑡𝑖𝑠𝑓𝑎𝑐𝑡𝑜𝑟𝑖𝑜</m:t>
                      </m:r>
                      <m:r>
                        <a:rPr lang="es-MX" sz="1900" b="0" i="1" smtClean="0">
                          <a:latin typeface="Cambria Math"/>
                        </a:rPr>
                        <m:t>)</m:t>
                      </m:r>
                    </m:oMath>
                  </m:oMathPara>
                </a14:m>
                <a:endParaRPr lang="es-MX" sz="1900" dirty="0"/>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rPr>
                            <m:t>𝑏</m:t>
                          </m:r>
                        </m:sub>
                      </m:sSub>
                      <m:sSub>
                        <m:sSubPr>
                          <m:ctrlPr>
                            <a:rPr lang="es-ES" sz="1900" i="1">
                              <a:latin typeface="Cambria Math" panose="02040503050406030204" pitchFamily="18" charset="0"/>
                            </a:rPr>
                          </m:ctrlPr>
                        </m:sSubPr>
                        <m:e>
                          <m:r>
                            <a:rPr lang="es-MX" sz="1900" i="1">
                              <a:latin typeface="Cambria Math"/>
                            </a:rPr>
                            <m:t>𝑀</m:t>
                          </m:r>
                        </m:e>
                        <m:sub>
                          <m:r>
                            <a:rPr lang="es-MX" sz="1900" i="1">
                              <a:latin typeface="Cambria Math"/>
                            </a:rPr>
                            <m:t>𝑛</m:t>
                          </m:r>
                        </m:sub>
                      </m:sSub>
                      <m:r>
                        <a:rPr lang="es-MX" sz="1900" i="1">
                          <a:latin typeface="Cambria Math"/>
                        </a:rPr>
                        <m:t>=</m:t>
                      </m:r>
                      <m:r>
                        <a:rPr lang="es-MX" sz="1900" b="0" i="1" smtClean="0">
                          <a:latin typeface="Cambria Math"/>
                        </a:rPr>
                        <m:t>257.50</m:t>
                      </m:r>
                      <m:r>
                        <a:rPr lang="es-MX" sz="1900" i="1">
                          <a:latin typeface="Cambria Math"/>
                        </a:rPr>
                        <m:t> </m:t>
                      </m:r>
                      <m:r>
                        <a:rPr lang="es-MX" sz="1900" i="1">
                          <a:latin typeface="Cambria Math"/>
                        </a:rPr>
                        <m:t>𝑓𝑡</m:t>
                      </m:r>
                      <m:r>
                        <a:rPr lang="es-MX" sz="1900" i="1">
                          <a:latin typeface="Cambria Math"/>
                          <a:ea typeface="Cambria Math"/>
                        </a:rPr>
                        <m:t>∙</m:t>
                      </m:r>
                      <m:r>
                        <a:rPr lang="es-MX" sz="1900" i="1">
                          <a:latin typeface="Cambria Math"/>
                          <a:ea typeface="Cambria Math"/>
                        </a:rPr>
                        <m:t>𝑘𝑖𝑝𝑠</m:t>
                      </m:r>
                      <m:r>
                        <a:rPr lang="es-MX" sz="1900" i="1">
                          <a:latin typeface="Cambria Math"/>
                          <a:ea typeface="Cambria Math"/>
                        </a:rPr>
                        <m:t>&gt;172.40</m:t>
                      </m:r>
                      <m:r>
                        <a:rPr lang="es-MX" sz="1900" i="1">
                          <a:latin typeface="Cambria Math"/>
                          <a:ea typeface="Cambria Math"/>
                        </a:rPr>
                        <m:t>𝑓𝑡</m:t>
                      </m:r>
                      <m:r>
                        <a:rPr lang="es-MX" sz="1900" i="1">
                          <a:latin typeface="Cambria Math"/>
                          <a:ea typeface="Cambria Math"/>
                        </a:rPr>
                        <m:t>∙</m:t>
                      </m:r>
                      <m:r>
                        <a:rPr lang="es-MX" sz="1900" i="1">
                          <a:latin typeface="Cambria Math"/>
                          <a:ea typeface="Cambria Math"/>
                        </a:rPr>
                        <m:t>𝑘𝑖𝑝𝑠</m:t>
                      </m:r>
                      <m:r>
                        <a:rPr lang="es-MX" sz="1900" i="1">
                          <a:latin typeface="Cambria Math"/>
                          <a:ea typeface="Cambria Math"/>
                        </a:rPr>
                        <m:t>        </m:t>
                      </m:r>
                      <m:d>
                        <m:dPr>
                          <m:ctrlPr>
                            <a:rPr lang="es-MX" sz="1900" i="1">
                              <a:latin typeface="Cambria Math" panose="02040503050406030204" pitchFamily="18" charset="0"/>
                              <a:ea typeface="Cambria Math"/>
                            </a:rPr>
                          </m:ctrlPr>
                        </m:dPr>
                        <m:e>
                          <m:r>
                            <a:rPr lang="es-MX" sz="1900" i="1">
                              <a:latin typeface="Cambria Math"/>
                              <a:ea typeface="Cambria Math"/>
                            </a:rPr>
                            <m:t>𝑠𝑎𝑡𝑖𝑠𝑓𝑎𝑐𝑡𝑜𝑟𝑖𝑜</m:t>
                          </m:r>
                        </m:e>
                      </m:d>
                    </m:oMath>
                  </m:oMathPara>
                </a14:m>
                <a:endParaRPr lang="es-MX" sz="1900" dirty="0">
                  <a:ea typeface="Cambria Math"/>
                </a:endParaRPr>
              </a:p>
              <a:p>
                <a:pPr marL="0" indent="0">
                  <a:buNone/>
                </a:pPr>
                <a:endParaRPr lang="es-MX" sz="1900" dirty="0"/>
              </a:p>
              <a:p>
                <a:pPr marL="0" indent="0">
                  <a:buNone/>
                </a:pPr>
                <a14:m>
                  <m:oMathPara xmlns:m="http://schemas.openxmlformats.org/officeDocument/2006/math">
                    <m:oMathParaPr>
                      <m:jc m:val="centerGroup"/>
                    </m:oMathParaPr>
                    <m:oMath xmlns:m="http://schemas.openxmlformats.org/officeDocument/2006/math">
                      <m:sSub>
                        <m:sSubPr>
                          <m:ctrlPr>
                            <a:rPr lang="es-ES" sz="1900" i="1">
                              <a:latin typeface="Cambria Math" panose="02040503050406030204" pitchFamily="18" charset="0"/>
                            </a:rPr>
                          </m:ctrlPr>
                        </m:sSubPr>
                        <m:e>
                          <m:r>
                            <a:rPr lang="es-ES" sz="1900" i="1">
                              <a:latin typeface="Cambria Math"/>
                              <a:ea typeface="Cambria Math"/>
                            </a:rPr>
                            <m:t>𝜙</m:t>
                          </m:r>
                        </m:e>
                        <m:sub>
                          <m:r>
                            <a:rPr lang="es-MX" sz="1900" i="1">
                              <a:latin typeface="Cambria Math"/>
                              <a:ea typeface="Cambria Math"/>
                            </a:rPr>
                            <m:t>𝑣</m:t>
                          </m:r>
                        </m:sub>
                      </m:sSub>
                      <m:sSub>
                        <m:sSubPr>
                          <m:ctrlPr>
                            <a:rPr lang="es-ES" sz="1900" i="1">
                              <a:latin typeface="Cambria Math" panose="02040503050406030204" pitchFamily="18" charset="0"/>
                            </a:rPr>
                          </m:ctrlPr>
                        </m:sSubPr>
                        <m:e>
                          <m:r>
                            <a:rPr lang="es-MX" sz="1900" i="1">
                              <a:latin typeface="Cambria Math"/>
                            </a:rPr>
                            <m:t>𝑉</m:t>
                          </m:r>
                        </m:e>
                        <m:sub>
                          <m:r>
                            <a:rPr lang="es-MX" sz="1900" i="1">
                              <a:latin typeface="Cambria Math"/>
                            </a:rPr>
                            <m:t>𝑛</m:t>
                          </m:r>
                        </m:sub>
                      </m:sSub>
                      <m:r>
                        <a:rPr lang="es-MX" sz="1900" i="1">
                          <a:latin typeface="Cambria Math"/>
                        </a:rPr>
                        <m:t>=1</m:t>
                      </m:r>
                      <m:r>
                        <a:rPr lang="es-MX" sz="1900" b="0" i="1" smtClean="0">
                          <a:latin typeface="Cambria Math"/>
                        </a:rPr>
                        <m:t>41</m:t>
                      </m:r>
                      <m:r>
                        <a:rPr lang="es-MX" sz="1900" i="1">
                          <a:latin typeface="Cambria Math"/>
                        </a:rPr>
                        <m:t> </m:t>
                      </m:r>
                      <m:r>
                        <a:rPr lang="es-MX" sz="1900" i="1">
                          <a:latin typeface="Cambria Math"/>
                        </a:rPr>
                        <m:t>𝑘𝑖𝑝𝑠</m:t>
                      </m:r>
                      <m:r>
                        <a:rPr lang="es-MX" sz="1900" i="1">
                          <a:latin typeface="Cambria Math"/>
                        </a:rPr>
                        <m:t>&gt;22.98 </m:t>
                      </m:r>
                      <m:r>
                        <a:rPr lang="es-MX" sz="1900" i="1">
                          <a:latin typeface="Cambria Math"/>
                        </a:rPr>
                        <m:t>𝑘𝑖𝑝𝑠</m:t>
                      </m:r>
                      <m:r>
                        <a:rPr lang="es-MX" sz="1900" i="1">
                          <a:latin typeface="Cambria Math"/>
                        </a:rPr>
                        <m:t>            </m:t>
                      </m:r>
                      <m:d>
                        <m:dPr>
                          <m:ctrlPr>
                            <a:rPr lang="es-MX" sz="1900" i="1">
                              <a:latin typeface="Cambria Math" panose="02040503050406030204" pitchFamily="18" charset="0"/>
                            </a:rPr>
                          </m:ctrlPr>
                        </m:dPr>
                        <m:e>
                          <m:r>
                            <a:rPr lang="es-MX" sz="1900" i="1">
                              <a:latin typeface="Cambria Math"/>
                            </a:rPr>
                            <m:t>𝑠𝑎𝑡𝑖𝑠𝑓𝑎𝑐𝑡𝑜𝑟𝑖𝑎</m:t>
                          </m:r>
                        </m:e>
                      </m:d>
                    </m:oMath>
                  </m:oMathPara>
                </a14:m>
                <a:endParaRPr lang="es-MX" sz="1900" dirty="0"/>
              </a:p>
              <a:p>
                <a:pPr marL="0" indent="0">
                  <a:buNone/>
                </a:pPr>
                <a:endParaRPr lang="es-MX" sz="1900" dirty="0"/>
              </a:p>
              <a:p>
                <a:r>
                  <a:rPr lang="es-MX" sz="1900" dirty="0"/>
                  <a:t>Respuesta:</a:t>
                </a:r>
              </a:p>
              <a:p>
                <a:pPr marL="0" indent="0" algn="ctr">
                  <a:buNone/>
                </a:pPr>
                <a:r>
                  <a:rPr lang="es-MX" sz="1900" b="1" dirty="0"/>
                  <a:t>Use un perfil </a:t>
                </a:r>
                <a:r>
                  <a:rPr lang="es-MX" sz="1900" b="1" dirty="0" smtClean="0"/>
                  <a:t>W21”x44 </a:t>
                </a:r>
                <a:r>
                  <a:rPr lang="es-MX" sz="1900" b="1" dirty="0"/>
                  <a:t>lb/ft</a:t>
                </a:r>
              </a:p>
              <a:p>
                <a:pPr marL="0" indent="0">
                  <a:buNone/>
                </a:pPr>
                <a:endParaRPr lang="es-MX" sz="1800" dirty="0"/>
              </a:p>
              <a:p>
                <a:pPr marL="0" indent="0">
                  <a:buNone/>
                </a:pPr>
                <a:endParaRPr lang="es-MX" sz="1800" dirty="0"/>
              </a:p>
              <a:p>
                <a:pPr marL="0" indent="0">
                  <a:buNone/>
                </a:pPr>
                <a:endParaRPr lang="es-MX" sz="1800" dirty="0"/>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474561" y="1889956"/>
                <a:ext cx="9354448" cy="4536504"/>
              </a:xfrm>
              <a:blipFill>
                <a:blip r:embed="rId5"/>
                <a:stretch>
                  <a:fillRect l="-652" t="-1344" b="-269"/>
                </a:stretch>
              </a:blipFill>
            </p:spPr>
            <p:txBody>
              <a:bodyPr/>
              <a:lstStyle/>
              <a:p>
                <a:r>
                  <a:rPr lang="en-US">
                    <a:noFill/>
                  </a:rPr>
                  <a:t> </a:t>
                </a:r>
              </a:p>
            </p:txBody>
          </p:sp>
        </mc:Fallback>
      </mc:AlternateContent>
    </p:spTree>
    <p:extLst>
      <p:ext uri="{BB962C8B-B14F-4D97-AF65-F5344CB8AC3E}">
        <p14:creationId xmlns:p14="http://schemas.microsoft.com/office/powerpoint/2010/main" val="291174927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AGUJEROS EN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0" name="2 Marcador de contenido"/>
          <p:cNvSpPr>
            <a:spLocks noGrp="1"/>
          </p:cNvSpPr>
          <p:nvPr>
            <p:ph idx="1"/>
          </p:nvPr>
        </p:nvSpPr>
        <p:spPr>
          <a:xfrm>
            <a:off x="474561" y="1817312"/>
            <a:ext cx="9354448" cy="4464496"/>
          </a:xfrm>
        </p:spPr>
        <p:txBody>
          <a:bodyPr>
            <a:normAutofit/>
          </a:bodyPr>
          <a:lstStyle/>
          <a:p>
            <a:pPr marL="0" indent="0" algn="just">
              <a:buNone/>
            </a:pPr>
            <a:r>
              <a:rPr lang="es-MX" sz="1900" dirty="0"/>
              <a:t>Si  las conexiones de vigas se hacen con tornillos, se punzonarán o taladraran agujeros en el alma o en los patines de la viga. Los </a:t>
            </a:r>
            <a:r>
              <a:rPr lang="es-MX" sz="1900" dirty="0" smtClean="0"/>
              <a:t>agujeros </a:t>
            </a:r>
            <a:r>
              <a:rPr lang="es-MX" sz="1900" dirty="0"/>
              <a:t>deben situarse en el </a:t>
            </a:r>
            <a:r>
              <a:rPr lang="es-MX" sz="1900" dirty="0" smtClean="0"/>
              <a:t>alma, </a:t>
            </a:r>
            <a:r>
              <a:rPr lang="es-MX" sz="1900" dirty="0"/>
              <a:t>solo en secciones de baja fuerza cortante y los </a:t>
            </a:r>
            <a:r>
              <a:rPr lang="es-MX" sz="1900" dirty="0" smtClean="0"/>
              <a:t>agujeros </a:t>
            </a:r>
            <a:r>
              <a:rPr lang="es-MX" sz="1900" dirty="0"/>
              <a:t>deben hacerse en los </a:t>
            </a:r>
            <a:r>
              <a:rPr lang="es-MX" sz="1900" dirty="0" smtClean="0"/>
              <a:t>patines, cuando se presentan momentos </a:t>
            </a:r>
            <a:r>
              <a:rPr lang="es-MX" sz="1900" dirty="0" err="1" smtClean="0"/>
              <a:t>flexionantes</a:t>
            </a:r>
            <a:r>
              <a:rPr lang="es-MX" sz="1900" dirty="0" smtClean="0"/>
              <a:t> pequeños. </a:t>
            </a:r>
            <a:r>
              <a:rPr lang="es-MX" sz="1900" dirty="0"/>
              <a:t>Esto no será siempre posible, por lo que en efecto de los agujeros deben tomarse en cuenta.</a:t>
            </a:r>
          </a:p>
          <a:p>
            <a:pPr marL="0" indent="0" algn="just">
              <a:buNone/>
            </a:pPr>
            <a:endParaRPr lang="es-MX" sz="1900" dirty="0"/>
          </a:p>
          <a:p>
            <a:pPr marL="0" indent="0" algn="just">
              <a:buNone/>
            </a:pPr>
            <a:r>
              <a:rPr lang="es-MX" sz="1900" dirty="0"/>
              <a:t>Para agujeros relativamente pequeños, como los de tornillos, el efecto será pequeño, particularmente en flexión, por dos razones.</a:t>
            </a:r>
          </a:p>
          <a:p>
            <a:pPr lvl="1" algn="just"/>
            <a:r>
              <a:rPr lang="es-MX" sz="1900" dirty="0"/>
              <a:t>La reducción en la sección transversal es usualmente pequeña</a:t>
            </a:r>
          </a:p>
          <a:p>
            <a:pPr lvl="1" algn="just"/>
            <a:r>
              <a:rPr lang="es-MX" sz="1900" dirty="0"/>
              <a:t>La secciones transversales adyacentes no se reducen y el cambio en sección transversal es en realidad mas bien una discontinuidad menor que un “eslabón débil”.</a:t>
            </a:r>
          </a:p>
        </p:txBody>
      </p:sp>
    </p:spTree>
    <p:extLst>
      <p:ext uri="{BB962C8B-B14F-4D97-AF65-F5344CB8AC3E}">
        <p14:creationId xmlns:p14="http://schemas.microsoft.com/office/powerpoint/2010/main" val="306421770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AGUJEROS EN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1" name="2 Marcador de contenido"/>
              <p:cNvSpPr>
                <a:spLocks noGrp="1"/>
              </p:cNvSpPr>
              <p:nvPr>
                <p:ph idx="1"/>
              </p:nvPr>
            </p:nvSpPr>
            <p:spPr>
              <a:xfrm>
                <a:off x="474561" y="1817312"/>
                <a:ext cx="9354448" cy="4320480"/>
              </a:xfrm>
            </p:spPr>
            <p:txBody>
              <a:bodyPr/>
              <a:lstStyle/>
              <a:p>
                <a:pPr marL="0" indent="0" algn="just">
                  <a:buNone/>
                </a:pPr>
                <a:r>
                  <a:rPr lang="es-MX" sz="1900" dirty="0"/>
                  <a:t>En la sección B10 del AISC permite que los agujeros para tornillos en los patines se ignoren cuando</a:t>
                </a:r>
              </a:p>
              <a:p>
                <a:pPr marL="0" indent="0" algn="just">
                  <a:buNone/>
                </a:pPr>
                <a14:m>
                  <m:oMathPara xmlns:m="http://schemas.openxmlformats.org/officeDocument/2006/math">
                    <m:oMathParaPr>
                      <m:jc m:val="centerGroup"/>
                    </m:oMathParaPr>
                    <m:oMath xmlns:m="http://schemas.openxmlformats.org/officeDocument/2006/math">
                      <m:r>
                        <a:rPr lang="es-MX" sz="1900" b="0" i="1" smtClean="0">
                          <a:latin typeface="Cambria Math"/>
                        </a:rPr>
                        <m:t>0.75</m:t>
                      </m:r>
                      <m:sSub>
                        <m:sSubPr>
                          <m:ctrlPr>
                            <a:rPr lang="es-MX" sz="1900" b="0" i="1" smtClean="0">
                              <a:latin typeface="Cambria Math" panose="02040503050406030204" pitchFamily="18" charset="0"/>
                            </a:rPr>
                          </m:ctrlPr>
                        </m:sSubPr>
                        <m:e>
                          <m:r>
                            <a:rPr lang="es-MX" sz="1900" b="0" i="1" smtClean="0">
                              <a:latin typeface="Cambria Math"/>
                            </a:rPr>
                            <m:t>𝐹</m:t>
                          </m:r>
                        </m:e>
                        <m:sub>
                          <m:r>
                            <a:rPr lang="es-MX" sz="1900" b="0" i="1" smtClean="0">
                              <a:latin typeface="Cambria Math"/>
                            </a:rPr>
                            <m:t>𝑢</m:t>
                          </m:r>
                        </m:sub>
                      </m:sSub>
                      <m:sSub>
                        <m:sSubPr>
                          <m:ctrlPr>
                            <a:rPr lang="es-MX" sz="1900" b="0" i="1" smtClean="0">
                              <a:latin typeface="Cambria Math" panose="02040503050406030204" pitchFamily="18" charset="0"/>
                            </a:rPr>
                          </m:ctrlPr>
                        </m:sSubPr>
                        <m:e>
                          <m:r>
                            <a:rPr lang="es-MX" sz="1900" b="0" i="1" smtClean="0">
                              <a:latin typeface="Cambria Math"/>
                            </a:rPr>
                            <m:t>𝐴</m:t>
                          </m:r>
                        </m:e>
                        <m:sub>
                          <m:r>
                            <a:rPr lang="es-MX" sz="1900" b="0" i="1" smtClean="0">
                              <a:latin typeface="Cambria Math"/>
                            </a:rPr>
                            <m:t>𝑓𝑛</m:t>
                          </m:r>
                        </m:sub>
                      </m:sSub>
                      <m:r>
                        <a:rPr lang="es-MX" sz="1900" b="0" i="1" smtClean="0">
                          <a:latin typeface="Cambria Math"/>
                          <a:ea typeface="Cambria Math"/>
                        </a:rPr>
                        <m:t>≥0.9</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𝐹</m:t>
                          </m:r>
                        </m:e>
                        <m:sub>
                          <m:r>
                            <a:rPr lang="es-MX" sz="1900" b="0" i="1" smtClean="0">
                              <a:latin typeface="Cambria Math"/>
                              <a:ea typeface="Cambria Math"/>
                            </a:rPr>
                            <m:t>𝑦</m:t>
                          </m:r>
                        </m:sub>
                      </m:sSub>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𝐴</m:t>
                          </m:r>
                        </m:e>
                        <m:sub>
                          <m:r>
                            <a:rPr lang="es-MX" sz="1900" b="0" i="1" smtClean="0">
                              <a:latin typeface="Cambria Math"/>
                              <a:ea typeface="Cambria Math"/>
                            </a:rPr>
                            <m:t>𝑓𝑔</m:t>
                          </m:r>
                        </m:sub>
                      </m:sSub>
                    </m:oMath>
                  </m:oMathPara>
                </a14:m>
                <a:endParaRPr lang="es-MX" sz="1900" dirty="0"/>
              </a:p>
              <a:p>
                <a:pPr marL="0" indent="0">
                  <a:buNone/>
                </a:pPr>
                <a:r>
                  <a:rPr lang="es-MX" sz="1900" dirty="0"/>
                  <a:t>donde:</a:t>
                </a:r>
              </a:p>
              <a:p>
                <a:pPr marL="0" indent="0">
                  <a:buNone/>
                </a:pPr>
                <a14:m>
                  <m:oMath xmlns:m="http://schemas.openxmlformats.org/officeDocument/2006/math">
                    <m:sSub>
                      <m:sSubPr>
                        <m:ctrlPr>
                          <a:rPr lang="es-MX" sz="1900" i="1">
                            <a:latin typeface="Cambria Math" panose="02040503050406030204" pitchFamily="18" charset="0"/>
                          </a:rPr>
                        </m:ctrlPr>
                      </m:sSubPr>
                      <m:e>
                        <m:r>
                          <a:rPr lang="es-MX" sz="1900" i="1">
                            <a:latin typeface="Cambria Math"/>
                          </a:rPr>
                          <m:t>𝐴</m:t>
                        </m:r>
                      </m:e>
                      <m:sub>
                        <m:r>
                          <a:rPr lang="es-MX" sz="1900" i="1" smtClean="0">
                            <a:latin typeface="Cambria Math"/>
                          </a:rPr>
                          <m:t>𝑓𝑛</m:t>
                        </m:r>
                      </m:sub>
                    </m:sSub>
                  </m:oMath>
                </a14:m>
                <a:r>
                  <a:rPr lang="es-MX" sz="1900" dirty="0"/>
                  <a:t>=área total del patín</a:t>
                </a:r>
              </a:p>
              <a:p>
                <a:pPr marL="0" indent="0">
                  <a:buNone/>
                </a:pPr>
                <a14:m>
                  <m:oMath xmlns:m="http://schemas.openxmlformats.org/officeDocument/2006/math">
                    <m:sSub>
                      <m:sSubPr>
                        <m:ctrlPr>
                          <a:rPr lang="es-MX" sz="1900" i="1">
                            <a:latin typeface="Cambria Math" panose="02040503050406030204" pitchFamily="18" charset="0"/>
                            <a:ea typeface="Cambria Math"/>
                          </a:rPr>
                        </m:ctrlPr>
                      </m:sSubPr>
                      <m:e>
                        <m:r>
                          <a:rPr lang="es-MX" sz="1900" i="1">
                            <a:latin typeface="Cambria Math"/>
                            <a:ea typeface="Cambria Math"/>
                          </a:rPr>
                          <m:t>𝐴</m:t>
                        </m:r>
                      </m:e>
                      <m:sub>
                        <m:r>
                          <a:rPr lang="es-MX" sz="1900" i="1">
                            <a:latin typeface="Cambria Math"/>
                            <a:ea typeface="Cambria Math"/>
                          </a:rPr>
                          <m:t>𝑓𝑔</m:t>
                        </m:r>
                      </m:sub>
                    </m:sSub>
                  </m:oMath>
                </a14:m>
                <a:r>
                  <a:rPr lang="es-MX" sz="1900" dirty="0"/>
                  <a:t>=área neta del patín</a:t>
                </a:r>
              </a:p>
              <a:p>
                <a:pPr marL="0" indent="0" algn="just">
                  <a:buNone/>
                </a:pPr>
                <a:endParaRPr lang="es-MX" sz="1900" dirty="0"/>
              </a:p>
              <a:p>
                <a:pPr marL="0" indent="0" algn="just">
                  <a:buNone/>
                </a:pPr>
                <a:r>
                  <a:rPr lang="es-MX" sz="1900" dirty="0"/>
                  <a:t>Si esta condición no se cumple, las propiedades por flexión deben basarse en un área efectiva del patín en tensión de</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m:t>
                          </m:r>
                          <m:r>
                            <a:rPr lang="es-MX" sz="1900" b="0" i="1" smtClean="0">
                              <a:latin typeface="Cambria Math"/>
                            </a:rPr>
                            <m:t>𝑒</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5</m:t>
                          </m:r>
                        </m:num>
                        <m:den>
                          <m:r>
                            <a:rPr lang="es-MX" sz="1900" b="0" i="1" smtClean="0">
                              <a:latin typeface="Cambria Math"/>
                            </a:rPr>
                            <m:t>6</m:t>
                          </m:r>
                        </m:den>
                      </m:f>
                      <m:f>
                        <m:fPr>
                          <m:ctrlPr>
                            <a:rPr lang="es-MX" sz="1900" b="0" i="1" smtClean="0">
                              <a:latin typeface="Cambria Math" panose="02040503050406030204" pitchFamily="18" charset="0"/>
                            </a:rPr>
                          </m:ctrlPr>
                        </m:fPr>
                        <m:num>
                          <m:sSub>
                            <m:sSubPr>
                              <m:ctrlPr>
                                <a:rPr lang="es-MX" sz="1900" b="0" i="1" smtClean="0">
                                  <a:latin typeface="Cambria Math" panose="02040503050406030204" pitchFamily="18" charset="0"/>
                                </a:rPr>
                              </m:ctrlPr>
                            </m:sSubPr>
                            <m:e>
                              <m:r>
                                <a:rPr lang="es-MX" sz="1900" b="0" i="1" smtClean="0">
                                  <a:latin typeface="Cambria Math"/>
                                </a:rPr>
                                <m:t>𝐹</m:t>
                              </m:r>
                            </m:e>
                            <m:sub>
                              <m:r>
                                <a:rPr lang="es-MX" sz="1900" b="0" i="1" smtClean="0">
                                  <a:latin typeface="Cambria Math"/>
                                </a:rPr>
                                <m:t>𝑢</m:t>
                              </m:r>
                            </m:sub>
                          </m:sSub>
                        </m:num>
                        <m:den>
                          <m:sSub>
                            <m:sSubPr>
                              <m:ctrlPr>
                                <a:rPr lang="es-MX" sz="1900" b="0" i="1" smtClean="0">
                                  <a:latin typeface="Cambria Math" panose="02040503050406030204" pitchFamily="18" charset="0"/>
                                </a:rPr>
                              </m:ctrlPr>
                            </m:sSubPr>
                            <m:e>
                              <m:r>
                                <a:rPr lang="es-MX" sz="1900" b="0" i="1" smtClean="0">
                                  <a:latin typeface="Cambria Math"/>
                                </a:rPr>
                                <m:t>𝐹</m:t>
                              </m:r>
                            </m:e>
                            <m:sub>
                              <m:r>
                                <a:rPr lang="es-MX" sz="1900" b="0" i="1" smtClean="0">
                                  <a:latin typeface="Cambria Math"/>
                                </a:rPr>
                                <m:t>𝑦</m:t>
                              </m:r>
                            </m:sub>
                          </m:sSub>
                        </m:den>
                      </m:f>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𝑓𝑛</m:t>
                          </m:r>
                        </m:sub>
                      </m:sSub>
                    </m:oMath>
                  </m:oMathPara>
                </a14:m>
                <a:endParaRPr lang="es-MX" sz="1900" dirty="0"/>
              </a:p>
              <a:p>
                <a:pPr marL="0" indent="0" algn="just">
                  <a:buNone/>
                </a:pPr>
                <a:endParaRPr lang="es-MX" sz="2000" dirty="0"/>
              </a:p>
            </p:txBody>
          </p:sp>
        </mc:Choice>
        <mc:Fallback xmlns="">
          <p:sp>
            <p:nvSpPr>
              <p:cNvPr id="11" name="2 Marcador de contenido"/>
              <p:cNvSpPr>
                <a:spLocks noGrp="1" noRot="1" noChangeAspect="1" noMove="1" noResize="1" noEditPoints="1" noAdjustHandles="1" noChangeArrowheads="1" noChangeShapeType="1" noTextEdit="1"/>
              </p:cNvSpPr>
              <p:nvPr>
                <p:ph idx="1"/>
              </p:nvPr>
            </p:nvSpPr>
            <p:spPr>
              <a:xfrm>
                <a:off x="474561" y="1817312"/>
                <a:ext cx="9354448" cy="4320480"/>
              </a:xfrm>
              <a:blipFill rotWithShape="0">
                <a:blip r:embed="rId8"/>
                <a:stretch>
                  <a:fillRect l="-652" t="-1410" r="-587"/>
                </a:stretch>
              </a:blipFill>
            </p:spPr>
            <p:txBody>
              <a:bodyPr/>
              <a:lstStyle/>
              <a:p>
                <a:r>
                  <a:rPr lang="es-MX">
                    <a:noFill/>
                  </a:rPr>
                  <a:t> </a:t>
                </a:r>
              </a:p>
            </p:txBody>
          </p:sp>
        </mc:Fallback>
      </mc:AlternateContent>
    </p:spTree>
    <p:extLst>
      <p:ext uri="{BB962C8B-B14F-4D97-AF65-F5344CB8AC3E}">
        <p14:creationId xmlns:p14="http://schemas.microsoft.com/office/powerpoint/2010/main" val="230300601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5.14</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0" name="2 Marcador de contenido"/>
          <p:cNvSpPr>
            <a:spLocks noGrp="1"/>
          </p:cNvSpPr>
          <p:nvPr>
            <p:ph idx="1"/>
          </p:nvPr>
        </p:nvSpPr>
        <p:spPr>
          <a:xfrm>
            <a:off x="474561" y="1817312"/>
            <a:ext cx="9354448" cy="1008112"/>
          </a:xfrm>
        </p:spPr>
        <p:txBody>
          <a:bodyPr/>
          <a:lstStyle/>
          <a:p>
            <a:pPr marL="0" indent="0" algn="just">
              <a:buNone/>
            </a:pPr>
            <a:r>
              <a:rPr lang="es-MX" sz="1900" dirty="0"/>
              <a:t>Calcule el modulo </a:t>
            </a:r>
            <a:r>
              <a:rPr lang="es-MX" sz="1900" dirty="0" smtClean="0"/>
              <a:t>de sección </a:t>
            </a:r>
            <a:r>
              <a:rPr lang="es-MX" sz="1900" dirty="0"/>
              <a:t>elástico </a:t>
            </a:r>
            <a:r>
              <a:rPr lang="es-MX" sz="1900" dirty="0" smtClean="0"/>
              <a:t>reducido, </a:t>
            </a:r>
            <a:r>
              <a:rPr lang="es-MX" sz="1900" dirty="0" err="1" smtClean="0"/>
              <a:t>Sx</a:t>
            </a:r>
            <a:r>
              <a:rPr lang="es-MX" sz="1900" dirty="0" smtClean="0"/>
              <a:t>, </a:t>
            </a:r>
            <a:r>
              <a:rPr lang="es-MX" sz="1900" dirty="0"/>
              <a:t>para el perfil mostrado en la figura. Considere acero A36 y </a:t>
            </a:r>
            <a:r>
              <a:rPr lang="es-MX" sz="1900" dirty="0" smtClean="0"/>
              <a:t>los agujeros </a:t>
            </a:r>
            <a:r>
              <a:rPr lang="es-MX" sz="1900" dirty="0"/>
              <a:t>para </a:t>
            </a:r>
            <a:r>
              <a:rPr lang="es-MX" sz="1900" dirty="0" smtClean="0"/>
              <a:t>tornillos, son de 1 in </a:t>
            </a:r>
            <a:r>
              <a:rPr lang="es-MX" sz="1900" dirty="0"/>
              <a:t>de diámetro.</a:t>
            </a:r>
          </a:p>
          <a:p>
            <a:pPr marL="0" indent="0" algn="just">
              <a:buNone/>
            </a:pPr>
            <a:endParaRPr lang="es-MX" sz="1800" dirty="0"/>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363" t="19590" r="31519" b="19030"/>
          <a:stretch/>
        </p:blipFill>
        <p:spPr bwMode="auto">
          <a:xfrm>
            <a:off x="6425710" y="2644742"/>
            <a:ext cx="3114065" cy="2895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7" name="2 Marcador de contenido"/>
              <p:cNvSpPr txBox="1">
                <a:spLocks/>
              </p:cNvSpPr>
              <p:nvPr/>
            </p:nvSpPr>
            <p:spPr bwMode="auto">
              <a:xfrm>
                <a:off x="577536" y="3252699"/>
                <a:ext cx="9285913" cy="1679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r>
                  <a:rPr lang="es-MX" sz="1900" dirty="0">
                    <a:effectLst/>
                  </a:rPr>
                  <a:t>Solución:</a:t>
                </a:r>
              </a:p>
              <a:p>
                <a:pPr marL="0" indent="0" algn="just">
                  <a:buNone/>
                </a:pPr>
                <a:r>
                  <a:rPr lang="es-MX" sz="1900" dirty="0">
                    <a:effectLst/>
                    <a:ea typeface="Cambria Math"/>
                  </a:rPr>
                  <a:t>	</a:t>
                </a:r>
                <a14:m>
                  <m:oMath xmlns:m="http://schemas.openxmlformats.org/officeDocument/2006/math">
                    <m:sSub>
                      <m:sSubPr>
                        <m:ctrlPr>
                          <a:rPr lang="es-MX" sz="1900" i="1">
                            <a:effectLst/>
                            <a:latin typeface="Cambria Math" panose="02040503050406030204" pitchFamily="18" charset="0"/>
                            <a:ea typeface="Cambria Math"/>
                          </a:rPr>
                        </m:ctrlPr>
                      </m:sSubPr>
                      <m:e>
                        <m:r>
                          <a:rPr lang="es-MX" sz="1900" i="1">
                            <a:effectLst/>
                            <a:latin typeface="Cambria Math"/>
                            <a:ea typeface="Cambria Math"/>
                          </a:rPr>
                          <m:t>𝐴</m:t>
                        </m:r>
                      </m:e>
                      <m:sub>
                        <m:r>
                          <a:rPr lang="es-MX" sz="1900" i="1">
                            <a:effectLst/>
                            <a:latin typeface="Cambria Math"/>
                            <a:ea typeface="Cambria Math"/>
                          </a:rPr>
                          <m:t>𝑓𝑔</m:t>
                        </m:r>
                      </m:sub>
                    </m:sSub>
                    <m:r>
                      <a:rPr lang="es-MX" sz="1900" b="0" i="1" smtClean="0">
                        <a:effectLst/>
                        <a:latin typeface="Cambria Math"/>
                        <a:ea typeface="Cambria Math"/>
                      </a:rPr>
                      <m:t>=</m:t>
                    </m:r>
                    <m:sSub>
                      <m:sSubPr>
                        <m:ctrlPr>
                          <a:rPr lang="es-MX" sz="1900" b="0" i="1" smtClean="0">
                            <a:effectLst/>
                            <a:latin typeface="Cambria Math" panose="02040503050406030204" pitchFamily="18" charset="0"/>
                            <a:ea typeface="Cambria Math"/>
                          </a:rPr>
                        </m:ctrlPr>
                      </m:sSubPr>
                      <m:e>
                        <m:r>
                          <a:rPr lang="es-MX" sz="1900" b="0" i="1" smtClean="0">
                            <a:effectLst/>
                            <a:latin typeface="Cambria Math"/>
                            <a:ea typeface="Cambria Math"/>
                          </a:rPr>
                          <m:t>𝑏</m:t>
                        </m:r>
                      </m:e>
                      <m:sub>
                        <m:r>
                          <a:rPr lang="es-MX" sz="1900" b="0" i="1" smtClean="0">
                            <a:effectLst/>
                            <a:latin typeface="Cambria Math"/>
                            <a:ea typeface="Cambria Math"/>
                          </a:rPr>
                          <m:t>𝑓</m:t>
                        </m:r>
                      </m:sub>
                    </m:sSub>
                    <m:sSub>
                      <m:sSubPr>
                        <m:ctrlPr>
                          <a:rPr lang="es-MX" sz="1900" b="0" i="1" smtClean="0">
                            <a:effectLst/>
                            <a:latin typeface="Cambria Math" panose="02040503050406030204" pitchFamily="18" charset="0"/>
                            <a:ea typeface="Cambria Math"/>
                          </a:rPr>
                        </m:ctrlPr>
                      </m:sSubPr>
                      <m:e>
                        <m:r>
                          <a:rPr lang="es-MX" sz="1900" b="0" i="1" smtClean="0">
                            <a:effectLst/>
                            <a:latin typeface="Cambria Math"/>
                            <a:ea typeface="Cambria Math"/>
                          </a:rPr>
                          <m:t>𝑡</m:t>
                        </m:r>
                      </m:e>
                      <m:sub>
                        <m:r>
                          <a:rPr lang="es-MX" sz="1900" b="0" i="1" smtClean="0">
                            <a:effectLst/>
                            <a:latin typeface="Cambria Math"/>
                            <a:ea typeface="Cambria Math"/>
                          </a:rPr>
                          <m:t>𝑓</m:t>
                        </m:r>
                      </m:sub>
                    </m:sSub>
                    <m:r>
                      <a:rPr lang="es-MX" sz="1900" b="0" i="1" smtClean="0">
                        <a:effectLst/>
                        <a:latin typeface="Cambria Math"/>
                        <a:ea typeface="Cambria Math"/>
                      </a:rPr>
                      <m:t>=7.635</m:t>
                    </m:r>
                    <m:d>
                      <m:dPr>
                        <m:ctrlPr>
                          <a:rPr lang="es-MX" sz="1900" b="0" i="1" smtClean="0">
                            <a:effectLst/>
                            <a:latin typeface="Cambria Math" panose="02040503050406030204" pitchFamily="18" charset="0"/>
                            <a:ea typeface="Cambria Math"/>
                          </a:rPr>
                        </m:ctrlPr>
                      </m:dPr>
                      <m:e>
                        <m:r>
                          <a:rPr lang="es-MX" sz="1900" b="0" i="1" smtClean="0">
                            <a:effectLst/>
                            <a:latin typeface="Cambria Math"/>
                            <a:ea typeface="Cambria Math"/>
                          </a:rPr>
                          <m:t>0.810</m:t>
                        </m:r>
                      </m:e>
                    </m:d>
                    <m:r>
                      <a:rPr lang="es-MX" sz="1900" b="0" i="1" smtClean="0">
                        <a:effectLst/>
                        <a:latin typeface="Cambria Math"/>
                        <a:ea typeface="Cambria Math"/>
                      </a:rPr>
                      <m:t>=6.184 </m:t>
                    </m:r>
                    <m:r>
                      <a:rPr lang="es-MX" sz="1900" b="0" i="1" smtClean="0">
                        <a:effectLst/>
                        <a:latin typeface="Cambria Math"/>
                        <a:ea typeface="Cambria Math"/>
                      </a:rPr>
                      <m:t>𝑖</m:t>
                    </m:r>
                    <m:sSup>
                      <m:sSupPr>
                        <m:ctrlPr>
                          <a:rPr lang="es-MX" sz="1900" b="0" i="1" smtClean="0">
                            <a:effectLst/>
                            <a:latin typeface="Cambria Math" panose="02040503050406030204" pitchFamily="18" charset="0"/>
                            <a:ea typeface="Cambria Math"/>
                          </a:rPr>
                        </m:ctrlPr>
                      </m:sSupPr>
                      <m:e>
                        <m:r>
                          <a:rPr lang="es-MX" sz="1900" b="0" i="1" smtClean="0">
                            <a:effectLst/>
                            <a:latin typeface="Cambria Math"/>
                            <a:ea typeface="Cambria Math"/>
                          </a:rPr>
                          <m:t>𝑛</m:t>
                        </m:r>
                      </m:e>
                      <m:sup>
                        <m:r>
                          <a:rPr lang="es-MX" sz="1900" b="0" i="1" smtClean="0">
                            <a:effectLst/>
                            <a:latin typeface="Cambria Math"/>
                            <a:ea typeface="Cambria Math"/>
                          </a:rPr>
                          <m:t>2</m:t>
                        </m:r>
                      </m:sup>
                    </m:sSup>
                    <m:r>
                      <a:rPr lang="es-MX" sz="1900" b="0" i="1" smtClean="0">
                        <a:effectLst/>
                        <a:latin typeface="Cambria Math"/>
                        <a:ea typeface="Cambria Math"/>
                      </a:rPr>
                      <m:t> </m:t>
                    </m:r>
                  </m:oMath>
                </a14:m>
                <a:r>
                  <a:rPr lang="es-MX" sz="1900" dirty="0">
                    <a:effectLst/>
                  </a:rPr>
                  <a:t> </a:t>
                </a:r>
              </a:p>
              <a:p>
                <a:pPr marL="0" indent="0" algn="just">
                  <a:buNone/>
                </a:pPr>
                <a:r>
                  <a:rPr lang="es-MX" sz="1900" dirty="0">
                    <a:effectLst/>
                  </a:rPr>
                  <a:t>El diámetro efectivo del agujero es</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𝑑</m:t>
                          </m:r>
                        </m:e>
                        <m:sub>
                          <m:r>
                            <a:rPr lang="es-MX" sz="1900" b="0" i="1" smtClean="0">
                              <a:effectLst/>
                              <a:latin typeface="Cambria Math"/>
                            </a:rPr>
                            <m:t>h</m:t>
                          </m:r>
                        </m:sub>
                      </m:sSub>
                      <m:r>
                        <a:rPr lang="es-MX" sz="1900" b="0" i="1" smtClean="0">
                          <a:effectLst/>
                          <a:latin typeface="Cambria Math"/>
                        </a:rPr>
                        <m:t>=1+</m:t>
                      </m:r>
                      <m:f>
                        <m:fPr>
                          <m:ctrlPr>
                            <a:rPr lang="es-MX" sz="1900" b="0" i="1" smtClean="0">
                              <a:effectLst/>
                              <a:latin typeface="Cambria Math" panose="02040503050406030204" pitchFamily="18" charset="0"/>
                            </a:rPr>
                          </m:ctrlPr>
                        </m:fPr>
                        <m:num>
                          <m:r>
                            <a:rPr lang="es-MX" sz="1900" b="0" i="1" smtClean="0">
                              <a:effectLst/>
                              <a:latin typeface="Cambria Math"/>
                            </a:rPr>
                            <m:t>1</m:t>
                          </m:r>
                        </m:num>
                        <m:den>
                          <m:r>
                            <a:rPr lang="es-MX" sz="1900" b="0" i="1" smtClean="0">
                              <a:effectLst/>
                              <a:latin typeface="Cambria Math"/>
                            </a:rPr>
                            <m:t>8</m:t>
                          </m:r>
                        </m:den>
                      </m:f>
                      <m:r>
                        <a:rPr lang="es-MX" sz="1900" b="0" i="1" smtClean="0">
                          <a:effectLst/>
                          <a:latin typeface="Cambria Math"/>
                        </a:rPr>
                        <m:t>=1</m:t>
                      </m:r>
                      <m:f>
                        <m:fPr>
                          <m:ctrlPr>
                            <a:rPr lang="es-MX" sz="1900" b="0" i="1" smtClean="0">
                              <a:effectLst/>
                              <a:latin typeface="Cambria Math" panose="02040503050406030204" pitchFamily="18" charset="0"/>
                            </a:rPr>
                          </m:ctrlPr>
                        </m:fPr>
                        <m:num>
                          <m:r>
                            <a:rPr lang="es-MX" sz="1900" b="0" i="1" smtClean="0">
                              <a:effectLst/>
                              <a:latin typeface="Cambria Math"/>
                            </a:rPr>
                            <m:t>1</m:t>
                          </m:r>
                        </m:num>
                        <m:den>
                          <m:r>
                            <a:rPr lang="es-MX" sz="1900" b="0" i="1" smtClean="0">
                              <a:effectLst/>
                              <a:latin typeface="Cambria Math"/>
                            </a:rPr>
                            <m:t>8</m:t>
                          </m:r>
                        </m:den>
                      </m:f>
                      <m:r>
                        <a:rPr lang="es-MX" sz="1900" b="0" i="1" smtClean="0">
                          <a:effectLst/>
                          <a:latin typeface="Cambria Math"/>
                        </a:rPr>
                        <m:t>𝑖𝑛</m:t>
                      </m:r>
                    </m:oMath>
                  </m:oMathPara>
                </a14:m>
                <a:endParaRPr lang="es-MX" sz="1900" dirty="0">
                  <a:effectLst/>
                </a:endParaRPr>
              </a:p>
            </p:txBody>
          </p:sp>
        </mc:Choice>
        <mc:Fallback xmlns="">
          <p:sp>
            <p:nvSpPr>
              <p:cNvPr id="17" name="2 Marcador de contenido"/>
              <p:cNvSpPr txBox="1">
                <a:spLocks noRot="1" noChangeAspect="1" noMove="1" noResize="1" noEditPoints="1" noAdjustHandles="1" noChangeArrowheads="1" noChangeShapeType="1" noTextEdit="1"/>
              </p:cNvSpPr>
              <p:nvPr/>
            </p:nvSpPr>
            <p:spPr bwMode="auto">
              <a:xfrm>
                <a:off x="577536" y="3252699"/>
                <a:ext cx="9285913" cy="1679302"/>
              </a:xfrm>
              <a:prstGeom prst="rect">
                <a:avLst/>
              </a:prstGeom>
              <a:blipFill>
                <a:blip r:embed="rId6"/>
                <a:stretch>
                  <a:fillRect l="-657" t="-1818"/>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413853148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5.14</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8" name="2 Marcador de contenido"/>
              <p:cNvSpPr>
                <a:spLocks noGrp="1"/>
              </p:cNvSpPr>
              <p:nvPr>
                <p:ph idx="1"/>
              </p:nvPr>
            </p:nvSpPr>
            <p:spPr>
              <a:xfrm>
                <a:off x="493625" y="1817312"/>
                <a:ext cx="9335384" cy="4968552"/>
              </a:xfrm>
            </p:spPr>
            <p:txBody>
              <a:bodyPr/>
              <a:lstStyle/>
              <a:p>
                <a:pPr marL="0" indent="0" algn="just">
                  <a:buNone/>
                </a:pPr>
                <a:r>
                  <a:rPr lang="es-MX" sz="1900" dirty="0" smtClean="0"/>
                  <a:t>El área neta del patín es:</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𝐴</m:t>
                          </m:r>
                        </m:e>
                        <m:sub>
                          <m:r>
                            <a:rPr lang="es-MX" sz="1900" b="0" i="1" smtClean="0">
                              <a:latin typeface="Cambria Math"/>
                            </a:rPr>
                            <m:t>𝑓𝑛</m:t>
                          </m:r>
                        </m:sub>
                      </m:sSub>
                      <m:r>
                        <a:rPr lang="es-MX" sz="1900" b="0" i="1" smtClean="0">
                          <a:latin typeface="Cambria Math"/>
                        </a:rPr>
                        <m:t>=</m:t>
                      </m:r>
                      <m:sSub>
                        <m:sSubPr>
                          <m:ctrlPr>
                            <a:rPr lang="es-MX" sz="1900" b="0" i="1" smtClean="0">
                              <a:latin typeface="Cambria Math" panose="02040503050406030204" pitchFamily="18" charset="0"/>
                            </a:rPr>
                          </m:ctrlPr>
                        </m:sSubPr>
                        <m:e>
                          <m:r>
                            <a:rPr lang="es-MX" sz="1900" b="0" i="1" smtClean="0">
                              <a:latin typeface="Cambria Math"/>
                            </a:rPr>
                            <m:t>𝐴</m:t>
                          </m:r>
                        </m:e>
                        <m:sub>
                          <m:r>
                            <a:rPr lang="es-MX" sz="1900" b="0" i="1" smtClean="0">
                              <a:latin typeface="Cambria Math"/>
                            </a:rPr>
                            <m:t>𝑓𝑔</m:t>
                          </m:r>
                        </m:sub>
                      </m:sSub>
                      <m:r>
                        <a:rPr lang="es-MX" sz="1900" b="0" i="1" smtClean="0">
                          <a:latin typeface="Cambria Math"/>
                        </a:rPr>
                        <m:t>−</m:t>
                      </m:r>
                      <m:nary>
                        <m:naryPr>
                          <m:chr m:val="∑"/>
                          <m:subHide m:val="on"/>
                          <m:supHide m:val="on"/>
                          <m:ctrlPr>
                            <a:rPr lang="es-MX" sz="1900" b="0" i="1" smtClean="0">
                              <a:latin typeface="Cambria Math" panose="02040503050406030204" pitchFamily="18" charset="0"/>
                            </a:rPr>
                          </m:ctrlPr>
                        </m:naryPr>
                        <m:sub/>
                        <m:sup/>
                        <m:e>
                          <m:sSub>
                            <m:sSubPr>
                              <m:ctrlPr>
                                <a:rPr lang="es-MX" sz="1900" b="0" i="1" smtClean="0">
                                  <a:latin typeface="Cambria Math" panose="02040503050406030204" pitchFamily="18" charset="0"/>
                                </a:rPr>
                              </m:ctrlPr>
                            </m:sSubPr>
                            <m:e>
                              <m:r>
                                <a:rPr lang="es-MX" sz="1900" b="0" i="1" smtClean="0">
                                  <a:latin typeface="Cambria Math"/>
                                </a:rPr>
                                <m:t>𝑑</m:t>
                              </m:r>
                            </m:e>
                            <m:sub>
                              <m:r>
                                <a:rPr lang="es-MX" sz="1900" b="0" i="1" smtClean="0">
                                  <a:latin typeface="Cambria Math"/>
                                </a:rPr>
                                <m:t>h</m:t>
                              </m:r>
                            </m:sub>
                          </m:sSub>
                          <m:sSub>
                            <m:sSubPr>
                              <m:ctrlPr>
                                <a:rPr lang="es-MX" sz="1900" b="0" i="1" smtClean="0">
                                  <a:latin typeface="Cambria Math" panose="02040503050406030204" pitchFamily="18" charset="0"/>
                                </a:rPr>
                              </m:ctrlPr>
                            </m:sSubPr>
                            <m:e>
                              <m:r>
                                <a:rPr lang="es-MX" sz="1900" b="0" i="1" smtClean="0">
                                  <a:latin typeface="Cambria Math"/>
                                </a:rPr>
                                <m:t>𝑡</m:t>
                              </m:r>
                            </m:e>
                            <m:sub>
                              <m:r>
                                <a:rPr lang="es-MX" sz="1900" b="0" i="1" smtClean="0">
                                  <a:latin typeface="Cambria Math"/>
                                </a:rPr>
                                <m:t>𝑓</m:t>
                              </m:r>
                            </m:sub>
                          </m:sSub>
                          <m:r>
                            <a:rPr lang="es-MX" sz="1900" b="0" i="1" smtClean="0">
                              <a:latin typeface="Cambria Math"/>
                            </a:rPr>
                            <m:t>=6.184−2</m:t>
                          </m:r>
                          <m:d>
                            <m:dPr>
                              <m:ctrlPr>
                                <a:rPr lang="es-MX" sz="1900" b="0" i="1" smtClean="0">
                                  <a:latin typeface="Cambria Math" panose="02040503050406030204" pitchFamily="18" charset="0"/>
                                </a:rPr>
                              </m:ctrlPr>
                            </m:dPr>
                            <m:e>
                              <m:r>
                                <a:rPr lang="es-MX" sz="1900" b="0" i="1" smtClean="0">
                                  <a:latin typeface="Cambria Math"/>
                                </a:rPr>
                                <m:t>1.125</m:t>
                              </m:r>
                            </m:e>
                          </m:d>
                          <m:d>
                            <m:dPr>
                              <m:ctrlPr>
                                <a:rPr lang="es-MX" sz="1900" b="0" i="1" smtClean="0">
                                  <a:latin typeface="Cambria Math" panose="02040503050406030204" pitchFamily="18" charset="0"/>
                                </a:rPr>
                              </m:ctrlPr>
                            </m:dPr>
                            <m:e>
                              <m:r>
                                <a:rPr lang="es-MX" sz="1900" b="0" i="1" smtClean="0">
                                  <a:latin typeface="Cambria Math"/>
                                </a:rPr>
                                <m:t>0.810</m:t>
                              </m:r>
                            </m:e>
                          </m:d>
                          <m:r>
                            <a:rPr lang="es-MX" sz="1900" b="0" i="1" smtClean="0">
                              <a:latin typeface="Cambria Math"/>
                            </a:rPr>
                            <m:t>=4.62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2</m:t>
                              </m:r>
                            </m:sup>
                          </m:sSup>
                        </m:e>
                      </m:nary>
                    </m:oMath>
                  </m:oMathPara>
                </a14:m>
                <a:endParaRPr lang="es-MX" sz="1900" dirty="0"/>
              </a:p>
              <a:p>
                <a:pPr marL="0" indent="0" algn="just">
                  <a:buNone/>
                </a:pPr>
                <a:r>
                  <a:rPr lang="es-MX" sz="1900" dirty="0"/>
                  <a:t>De la ecuación:  </a:t>
                </a:r>
                <a14:m>
                  <m:oMath xmlns:m="http://schemas.openxmlformats.org/officeDocument/2006/math">
                    <m:r>
                      <a:rPr lang="es-MX" sz="1900" i="1">
                        <a:latin typeface="Cambria Math"/>
                      </a:rPr>
                      <m:t>0.75</m:t>
                    </m:r>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𝑢</m:t>
                        </m:r>
                      </m:sub>
                    </m:sSub>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𝑓𝑛</m:t>
                        </m:r>
                      </m:sub>
                    </m:sSub>
                    <m:r>
                      <a:rPr lang="es-MX" sz="1900" i="1">
                        <a:latin typeface="Cambria Math"/>
                        <a:ea typeface="Cambria Math"/>
                      </a:rPr>
                      <m:t>≥0.9</m:t>
                    </m:r>
                    <m:sSub>
                      <m:sSubPr>
                        <m:ctrlPr>
                          <a:rPr lang="es-MX" sz="1900" i="1">
                            <a:latin typeface="Cambria Math" panose="02040503050406030204" pitchFamily="18" charset="0"/>
                            <a:ea typeface="Cambria Math"/>
                          </a:rPr>
                        </m:ctrlPr>
                      </m:sSubPr>
                      <m:e>
                        <m:r>
                          <a:rPr lang="es-MX" sz="1900" i="1">
                            <a:latin typeface="Cambria Math"/>
                            <a:ea typeface="Cambria Math"/>
                          </a:rPr>
                          <m:t>𝐹</m:t>
                        </m:r>
                      </m:e>
                      <m:sub>
                        <m:r>
                          <a:rPr lang="es-MX" sz="1900" i="1">
                            <a:latin typeface="Cambria Math"/>
                            <a:ea typeface="Cambria Math"/>
                          </a:rPr>
                          <m:t>𝑦</m:t>
                        </m:r>
                      </m:sub>
                    </m:sSub>
                    <m:sSub>
                      <m:sSubPr>
                        <m:ctrlPr>
                          <a:rPr lang="es-MX" sz="1900" i="1">
                            <a:latin typeface="Cambria Math" panose="02040503050406030204" pitchFamily="18" charset="0"/>
                            <a:ea typeface="Cambria Math"/>
                          </a:rPr>
                        </m:ctrlPr>
                      </m:sSubPr>
                      <m:e>
                        <m:r>
                          <a:rPr lang="es-MX" sz="1900" i="1">
                            <a:latin typeface="Cambria Math"/>
                            <a:ea typeface="Cambria Math"/>
                          </a:rPr>
                          <m:t>𝐴</m:t>
                        </m:r>
                      </m:e>
                      <m:sub>
                        <m:r>
                          <a:rPr lang="es-MX" sz="1900" i="1">
                            <a:latin typeface="Cambria Math"/>
                            <a:ea typeface="Cambria Math"/>
                          </a:rPr>
                          <m:t>𝑓𝑔</m:t>
                        </m:r>
                      </m:sub>
                    </m:sSub>
                  </m:oMath>
                </a14:m>
                <a:endParaRPr lang="es-MX" sz="1900" dirty="0"/>
              </a:p>
              <a:p>
                <a:pPr marL="0" indent="0" algn="just">
                  <a:buNone/>
                </a:pPr>
                <a:endParaRPr lang="es-MX" sz="1900" dirty="0"/>
              </a:p>
              <a:p>
                <a:pPr marL="0" indent="0" algn="just">
                  <a:buNone/>
                </a:pPr>
                <a14:m>
                  <m:oMathPara xmlns:m="http://schemas.openxmlformats.org/officeDocument/2006/math">
                    <m:oMathParaPr>
                      <m:jc m:val="centerGroup"/>
                    </m:oMathParaPr>
                    <m:oMath xmlns:m="http://schemas.openxmlformats.org/officeDocument/2006/math">
                      <m:r>
                        <a:rPr lang="es-MX" sz="1900" i="1">
                          <a:latin typeface="Cambria Math"/>
                        </a:rPr>
                        <m:t>0.75</m:t>
                      </m:r>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𝑢</m:t>
                          </m:r>
                        </m:sub>
                      </m:sSub>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𝑓𝑛</m:t>
                          </m:r>
                        </m:sub>
                      </m:sSub>
                      <m:r>
                        <a:rPr lang="es-MX" sz="1900" b="0" i="1" smtClean="0">
                          <a:latin typeface="Cambria Math"/>
                          <a:ea typeface="Cambria Math"/>
                        </a:rPr>
                        <m:t>=0.75</m:t>
                      </m:r>
                      <m:d>
                        <m:dPr>
                          <m:ctrlPr>
                            <a:rPr lang="es-MX" sz="1900" b="0" i="1" smtClean="0">
                              <a:latin typeface="Cambria Math" panose="02040503050406030204" pitchFamily="18" charset="0"/>
                              <a:ea typeface="Cambria Math"/>
                            </a:rPr>
                          </m:ctrlPr>
                        </m:dPr>
                        <m:e>
                          <m:r>
                            <a:rPr lang="es-MX" sz="1900" b="0" i="1" smtClean="0">
                              <a:latin typeface="Cambria Math"/>
                              <a:ea typeface="Cambria Math"/>
                            </a:rPr>
                            <m:t>58</m:t>
                          </m:r>
                        </m:e>
                      </m:d>
                      <m:d>
                        <m:dPr>
                          <m:ctrlPr>
                            <a:rPr lang="es-MX" sz="1900" b="0" i="1" smtClean="0">
                              <a:latin typeface="Cambria Math" panose="02040503050406030204" pitchFamily="18" charset="0"/>
                              <a:ea typeface="Cambria Math"/>
                            </a:rPr>
                          </m:ctrlPr>
                        </m:dPr>
                        <m:e>
                          <m:r>
                            <a:rPr lang="es-MX" sz="1900" b="0" i="1" smtClean="0">
                              <a:latin typeface="Cambria Math"/>
                              <a:ea typeface="Cambria Math"/>
                            </a:rPr>
                            <m:t>4.362</m:t>
                          </m:r>
                        </m:e>
                      </m:d>
                      <m:r>
                        <a:rPr lang="es-MX" sz="1900" b="0" i="1" smtClean="0">
                          <a:latin typeface="Cambria Math"/>
                          <a:ea typeface="Cambria Math"/>
                        </a:rPr>
                        <m:t>=189.70 </m:t>
                      </m:r>
                      <m:r>
                        <a:rPr lang="es-MX" sz="1900" b="0" i="1" smtClean="0">
                          <a:latin typeface="Cambria Math"/>
                          <a:ea typeface="Cambria Math"/>
                        </a:rPr>
                        <m:t>𝑘𝑖𝑝𝑠</m:t>
                      </m:r>
                    </m:oMath>
                  </m:oMathPara>
                </a14:m>
                <a:endParaRPr lang="es-MX" sz="1900" dirty="0"/>
              </a:p>
              <a:p>
                <a:pPr marL="0" indent="0" algn="just">
                  <a:buNone/>
                </a:pPr>
                <a:endParaRPr lang="es-MX" sz="1900" dirty="0"/>
              </a:p>
              <a:p>
                <a:pPr marL="0" indent="0" algn="ctr">
                  <a:buNone/>
                </a:pPr>
                <a14:m>
                  <m:oMath xmlns:m="http://schemas.openxmlformats.org/officeDocument/2006/math">
                    <m:r>
                      <a:rPr lang="es-MX" sz="1900" i="1">
                        <a:latin typeface="Cambria Math"/>
                        <a:ea typeface="Cambria Math"/>
                      </a:rPr>
                      <m:t>0.9</m:t>
                    </m:r>
                    <m:sSub>
                      <m:sSubPr>
                        <m:ctrlPr>
                          <a:rPr lang="es-MX" sz="1900" i="1">
                            <a:latin typeface="Cambria Math" panose="02040503050406030204" pitchFamily="18" charset="0"/>
                            <a:ea typeface="Cambria Math"/>
                          </a:rPr>
                        </m:ctrlPr>
                      </m:sSubPr>
                      <m:e>
                        <m:r>
                          <a:rPr lang="es-MX" sz="1900" i="1">
                            <a:latin typeface="Cambria Math"/>
                            <a:ea typeface="Cambria Math"/>
                          </a:rPr>
                          <m:t>𝐹</m:t>
                        </m:r>
                      </m:e>
                      <m:sub>
                        <m:r>
                          <a:rPr lang="es-MX" sz="1900" i="1">
                            <a:latin typeface="Cambria Math"/>
                            <a:ea typeface="Cambria Math"/>
                          </a:rPr>
                          <m:t>𝑦</m:t>
                        </m:r>
                      </m:sub>
                    </m:sSub>
                    <m:sSub>
                      <m:sSubPr>
                        <m:ctrlPr>
                          <a:rPr lang="es-MX" sz="1900" i="1">
                            <a:latin typeface="Cambria Math" panose="02040503050406030204" pitchFamily="18" charset="0"/>
                            <a:ea typeface="Cambria Math"/>
                          </a:rPr>
                        </m:ctrlPr>
                      </m:sSubPr>
                      <m:e>
                        <m:r>
                          <a:rPr lang="es-MX" sz="1900" i="1">
                            <a:latin typeface="Cambria Math"/>
                            <a:ea typeface="Cambria Math"/>
                          </a:rPr>
                          <m:t>𝐴</m:t>
                        </m:r>
                      </m:e>
                      <m:sub>
                        <m:r>
                          <a:rPr lang="es-MX" sz="1900" i="1">
                            <a:latin typeface="Cambria Math"/>
                            <a:ea typeface="Cambria Math"/>
                          </a:rPr>
                          <m:t>𝑓𝑔</m:t>
                        </m:r>
                      </m:sub>
                    </m:sSub>
                    <m:r>
                      <a:rPr lang="es-MX" sz="1900" b="0" i="1" smtClean="0">
                        <a:latin typeface="Cambria Math"/>
                        <a:ea typeface="Cambria Math"/>
                      </a:rPr>
                      <m:t>=0.9</m:t>
                    </m:r>
                    <m:d>
                      <m:dPr>
                        <m:ctrlPr>
                          <a:rPr lang="es-MX" sz="1900" b="0" i="1" smtClean="0">
                            <a:latin typeface="Cambria Math" panose="02040503050406030204" pitchFamily="18" charset="0"/>
                            <a:ea typeface="Cambria Math"/>
                          </a:rPr>
                        </m:ctrlPr>
                      </m:dPr>
                      <m:e>
                        <m:r>
                          <a:rPr lang="es-MX" sz="1900" b="0" i="1" smtClean="0">
                            <a:latin typeface="Cambria Math"/>
                            <a:ea typeface="Cambria Math"/>
                          </a:rPr>
                          <m:t>36</m:t>
                        </m:r>
                      </m:e>
                    </m:d>
                    <m:d>
                      <m:dPr>
                        <m:ctrlPr>
                          <a:rPr lang="es-MX" sz="1900" b="0" i="1" smtClean="0">
                            <a:latin typeface="Cambria Math" panose="02040503050406030204" pitchFamily="18" charset="0"/>
                            <a:ea typeface="Cambria Math"/>
                          </a:rPr>
                        </m:ctrlPr>
                      </m:dPr>
                      <m:e>
                        <m:r>
                          <a:rPr lang="es-MX" sz="1900" b="0" i="1" smtClean="0">
                            <a:latin typeface="Cambria Math"/>
                            <a:ea typeface="Cambria Math"/>
                          </a:rPr>
                          <m:t>6.184</m:t>
                        </m:r>
                      </m:e>
                    </m:d>
                  </m:oMath>
                </a14:m>
                <a:r>
                  <a:rPr lang="es-MX" sz="1900" b="0" dirty="0" smtClean="0">
                    <a:ea typeface="Cambria Math"/>
                  </a:rPr>
                  <a:t> </a:t>
                </a:r>
                <a14:m>
                  <m:oMath xmlns:m="http://schemas.openxmlformats.org/officeDocument/2006/math">
                    <m:r>
                      <a:rPr lang="es-MX" sz="1900" i="1">
                        <a:latin typeface="Cambria Math"/>
                        <a:ea typeface="Cambria Math"/>
                      </a:rPr>
                      <m:t>=</m:t>
                    </m:r>
                    <m:r>
                      <a:rPr lang="es-ES" sz="1900" b="0" i="1" smtClean="0">
                        <a:latin typeface="Cambria Math" panose="02040503050406030204" pitchFamily="18" charset="0"/>
                        <a:ea typeface="Cambria Math"/>
                      </a:rPr>
                      <m:t>200.361</m:t>
                    </m:r>
                    <m:r>
                      <a:rPr lang="es-MX" sz="1900" i="1">
                        <a:latin typeface="Cambria Math"/>
                        <a:ea typeface="Cambria Math"/>
                      </a:rPr>
                      <m:t> </m:t>
                    </m:r>
                    <m:r>
                      <a:rPr lang="es-MX" sz="1900" i="1">
                        <a:latin typeface="Cambria Math"/>
                        <a:ea typeface="Cambria Math"/>
                      </a:rPr>
                      <m:t>𝑘𝑖𝑝𝑠</m:t>
                    </m:r>
                  </m:oMath>
                </a14:m>
                <a:endParaRPr lang="es-MX" sz="1900" b="0" dirty="0">
                  <a:ea typeface="Cambria Math"/>
                </a:endParaRPr>
              </a:p>
              <a:p>
                <a:pPr marL="0" indent="0" algn="just">
                  <a:buNone/>
                </a:pPr>
                <a:endParaRPr lang="es-MX" sz="1800" dirty="0"/>
              </a:p>
              <a:p>
                <a:pPr marL="0" indent="0" algn="just">
                  <a:buNone/>
                </a:pPr>
                <a:endParaRPr lang="es-MX" sz="1800" dirty="0"/>
              </a:p>
              <a:p>
                <a:pPr marL="0" indent="0" algn="just">
                  <a:buNone/>
                </a:pPr>
                <a:endParaRPr lang="es-MX" sz="1800" dirty="0"/>
              </a:p>
            </p:txBody>
          </p:sp>
        </mc:Choice>
        <mc:Fallback xmlns="">
          <p:sp>
            <p:nvSpPr>
              <p:cNvPr id="18" name="2 Marcador de contenido"/>
              <p:cNvSpPr>
                <a:spLocks noGrp="1" noRot="1" noChangeAspect="1" noMove="1" noResize="1" noEditPoints="1" noAdjustHandles="1" noChangeArrowheads="1" noChangeShapeType="1" noTextEdit="1"/>
              </p:cNvSpPr>
              <p:nvPr>
                <p:ph idx="1"/>
              </p:nvPr>
            </p:nvSpPr>
            <p:spPr>
              <a:xfrm>
                <a:off x="493625" y="1817312"/>
                <a:ext cx="9335384" cy="4968552"/>
              </a:xfrm>
              <a:blipFill>
                <a:blip r:embed="rId5"/>
                <a:stretch>
                  <a:fillRect l="-653" t="-1227"/>
                </a:stretch>
              </a:blipFill>
            </p:spPr>
            <p:txBody>
              <a:bodyPr/>
              <a:lstStyle/>
              <a:p>
                <a:r>
                  <a:rPr lang="en-US">
                    <a:noFill/>
                  </a:rPr>
                  <a:t> </a:t>
                </a:r>
              </a:p>
            </p:txBody>
          </p:sp>
        </mc:Fallback>
      </mc:AlternateContent>
    </p:spTree>
    <p:extLst>
      <p:ext uri="{BB962C8B-B14F-4D97-AF65-F5344CB8AC3E}">
        <p14:creationId xmlns:p14="http://schemas.microsoft.com/office/powerpoint/2010/main" val="333196249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5.14</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8" name="2 Marcador de contenido"/>
              <p:cNvSpPr>
                <a:spLocks noGrp="1"/>
              </p:cNvSpPr>
              <p:nvPr>
                <p:ph idx="1"/>
              </p:nvPr>
            </p:nvSpPr>
            <p:spPr>
              <a:xfrm>
                <a:off x="493625" y="1817312"/>
                <a:ext cx="9335384" cy="4968552"/>
              </a:xfrm>
            </p:spPr>
            <p:txBody>
              <a:bodyPr/>
              <a:lstStyle/>
              <a:p>
                <a:pPr marL="0" indent="0" algn="just">
                  <a:buNone/>
                </a:pPr>
                <a:r>
                  <a:rPr lang="es-MX" sz="1900" dirty="0"/>
                  <a:t>Como </a:t>
                </a:r>
                <a14:m>
                  <m:oMath xmlns:m="http://schemas.openxmlformats.org/officeDocument/2006/math">
                    <m:r>
                      <a:rPr lang="es-MX" sz="1900" i="1">
                        <a:latin typeface="Cambria Math"/>
                      </a:rPr>
                      <m:t>0.75</m:t>
                    </m:r>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𝑢</m:t>
                        </m:r>
                      </m:sub>
                    </m:sSub>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𝑓𝑛</m:t>
                        </m:r>
                      </m:sub>
                    </m:sSub>
                    <m:r>
                      <a:rPr lang="es-MX" sz="1900" b="0" i="1" smtClean="0">
                        <a:latin typeface="Cambria Math"/>
                      </a:rPr>
                      <m:t>&lt;</m:t>
                    </m:r>
                    <m:r>
                      <a:rPr lang="es-MX" sz="1900" i="1">
                        <a:latin typeface="Cambria Math"/>
                        <a:ea typeface="Cambria Math"/>
                      </a:rPr>
                      <m:t>0.9</m:t>
                    </m:r>
                    <m:sSub>
                      <m:sSubPr>
                        <m:ctrlPr>
                          <a:rPr lang="es-MX" sz="1900" i="1">
                            <a:latin typeface="Cambria Math" panose="02040503050406030204" pitchFamily="18" charset="0"/>
                            <a:ea typeface="Cambria Math"/>
                          </a:rPr>
                        </m:ctrlPr>
                      </m:sSubPr>
                      <m:e>
                        <m:r>
                          <a:rPr lang="es-MX" sz="1900" i="1">
                            <a:latin typeface="Cambria Math"/>
                            <a:ea typeface="Cambria Math"/>
                          </a:rPr>
                          <m:t>𝐹</m:t>
                        </m:r>
                      </m:e>
                      <m:sub>
                        <m:r>
                          <a:rPr lang="es-MX" sz="1900" i="1">
                            <a:latin typeface="Cambria Math"/>
                            <a:ea typeface="Cambria Math"/>
                          </a:rPr>
                          <m:t>𝑦</m:t>
                        </m:r>
                      </m:sub>
                    </m:sSub>
                    <m:sSub>
                      <m:sSubPr>
                        <m:ctrlPr>
                          <a:rPr lang="es-MX" sz="1900" i="1">
                            <a:latin typeface="Cambria Math" panose="02040503050406030204" pitchFamily="18" charset="0"/>
                            <a:ea typeface="Cambria Math"/>
                          </a:rPr>
                        </m:ctrlPr>
                      </m:sSubPr>
                      <m:e>
                        <m:r>
                          <a:rPr lang="es-MX" sz="1900" i="1">
                            <a:latin typeface="Cambria Math"/>
                            <a:ea typeface="Cambria Math"/>
                          </a:rPr>
                          <m:t>𝐴</m:t>
                        </m:r>
                      </m:e>
                      <m:sub>
                        <m:r>
                          <a:rPr lang="es-MX" sz="1900" i="1">
                            <a:latin typeface="Cambria Math"/>
                            <a:ea typeface="Cambria Math"/>
                          </a:rPr>
                          <m:t>𝑓𝑔</m:t>
                        </m:r>
                      </m:sub>
                    </m:sSub>
                    <m:r>
                      <a:rPr lang="es-MX" sz="1900" b="0" i="1" smtClean="0">
                        <a:latin typeface="Cambria Math"/>
                        <a:ea typeface="Cambria Math"/>
                      </a:rPr>
                      <m:t> </m:t>
                    </m:r>
                  </m:oMath>
                </a14:m>
                <a:r>
                  <a:rPr lang="es-MX" sz="1900" dirty="0"/>
                  <a:t> no se cumple se debe tomar en cuenta los agujeros con la ecuación: </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𝑓𝑒</m:t>
                          </m:r>
                        </m:sub>
                      </m:sSub>
                      <m:r>
                        <a:rPr lang="es-MX" sz="1900" i="1">
                          <a:latin typeface="Cambria Math"/>
                        </a:rPr>
                        <m:t>=</m:t>
                      </m:r>
                      <m:f>
                        <m:fPr>
                          <m:ctrlPr>
                            <a:rPr lang="es-MX" sz="1900" i="1">
                              <a:latin typeface="Cambria Math" panose="02040503050406030204" pitchFamily="18" charset="0"/>
                            </a:rPr>
                          </m:ctrlPr>
                        </m:fPr>
                        <m:num>
                          <m:r>
                            <a:rPr lang="es-MX" sz="1900" i="1">
                              <a:latin typeface="Cambria Math"/>
                            </a:rPr>
                            <m:t>5</m:t>
                          </m:r>
                        </m:num>
                        <m:den>
                          <m:r>
                            <a:rPr lang="es-MX" sz="1900" i="1">
                              <a:latin typeface="Cambria Math"/>
                            </a:rPr>
                            <m:t>6</m:t>
                          </m:r>
                        </m:den>
                      </m:f>
                      <m:f>
                        <m:fPr>
                          <m:ctrlPr>
                            <a:rPr lang="es-MX" sz="1900" i="1">
                              <a:latin typeface="Cambria Math" panose="02040503050406030204" pitchFamily="18" charset="0"/>
                            </a:rPr>
                          </m:ctrlPr>
                        </m:fPr>
                        <m:num>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𝑢</m:t>
                              </m:r>
                            </m:sub>
                          </m:sSub>
                        </m:num>
                        <m:den>
                          <m:sSub>
                            <m:sSubPr>
                              <m:ctrlPr>
                                <a:rPr lang="es-MX" sz="1900" i="1">
                                  <a:latin typeface="Cambria Math" panose="02040503050406030204" pitchFamily="18" charset="0"/>
                                </a:rPr>
                              </m:ctrlPr>
                            </m:sSubPr>
                            <m:e>
                              <m:r>
                                <a:rPr lang="es-MX" sz="1900" i="1">
                                  <a:latin typeface="Cambria Math"/>
                                </a:rPr>
                                <m:t>𝐹</m:t>
                              </m:r>
                            </m:e>
                            <m:sub>
                              <m:r>
                                <a:rPr lang="es-MX" sz="1900" i="1">
                                  <a:latin typeface="Cambria Math"/>
                                </a:rPr>
                                <m:t>𝑦</m:t>
                              </m:r>
                            </m:sub>
                          </m:sSub>
                        </m:den>
                      </m:f>
                      <m:sSub>
                        <m:sSubPr>
                          <m:ctrlPr>
                            <a:rPr lang="es-MX" sz="1900" i="1">
                              <a:latin typeface="Cambria Math" panose="02040503050406030204" pitchFamily="18" charset="0"/>
                            </a:rPr>
                          </m:ctrlPr>
                        </m:sSubPr>
                        <m:e>
                          <m:r>
                            <a:rPr lang="es-MX" sz="1900" i="1">
                              <a:latin typeface="Cambria Math"/>
                            </a:rPr>
                            <m:t>𝐴</m:t>
                          </m:r>
                        </m:e>
                        <m:sub>
                          <m:r>
                            <a:rPr lang="es-MX" sz="1900" i="1">
                              <a:latin typeface="Cambria Math"/>
                            </a:rPr>
                            <m:t>𝑓𝑛</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5</m:t>
                          </m:r>
                        </m:num>
                        <m:den>
                          <m:r>
                            <a:rPr lang="es-MX" sz="1900" b="0" i="1" smtClean="0">
                              <a:latin typeface="Cambria Math"/>
                            </a:rPr>
                            <m:t>6</m:t>
                          </m:r>
                        </m:den>
                      </m:f>
                      <m:d>
                        <m:dPr>
                          <m:ctrlPr>
                            <a:rPr lang="es-MX" sz="1900" b="0" i="1" smtClean="0">
                              <a:latin typeface="Cambria Math" panose="02040503050406030204" pitchFamily="18" charset="0"/>
                            </a:rPr>
                          </m:ctrlPr>
                        </m:dPr>
                        <m:e>
                          <m:f>
                            <m:fPr>
                              <m:ctrlPr>
                                <a:rPr lang="es-MX" sz="1900" b="0" i="1" smtClean="0">
                                  <a:latin typeface="Cambria Math" panose="02040503050406030204" pitchFamily="18" charset="0"/>
                                </a:rPr>
                              </m:ctrlPr>
                            </m:fPr>
                            <m:num>
                              <m:r>
                                <a:rPr lang="es-MX" sz="1900" b="0" i="1" smtClean="0">
                                  <a:latin typeface="Cambria Math"/>
                                </a:rPr>
                                <m:t>58</m:t>
                              </m:r>
                            </m:num>
                            <m:den>
                              <m:r>
                                <a:rPr lang="es-MX" sz="1900" b="0" i="1" smtClean="0">
                                  <a:latin typeface="Cambria Math"/>
                                </a:rPr>
                                <m:t>36</m:t>
                              </m:r>
                            </m:den>
                          </m:f>
                        </m:e>
                      </m:d>
                      <m:d>
                        <m:dPr>
                          <m:ctrlPr>
                            <a:rPr lang="es-MX" sz="1900" b="0" i="1" smtClean="0">
                              <a:latin typeface="Cambria Math" panose="02040503050406030204" pitchFamily="18" charset="0"/>
                            </a:rPr>
                          </m:ctrlPr>
                        </m:dPr>
                        <m:e>
                          <m:r>
                            <a:rPr lang="es-MX" sz="1900" b="0" i="1" smtClean="0">
                              <a:latin typeface="Cambria Math"/>
                            </a:rPr>
                            <m:t>4.362</m:t>
                          </m:r>
                        </m:e>
                      </m:d>
                      <m:r>
                        <a:rPr lang="es-MX" sz="1900" b="0" i="1" smtClean="0">
                          <a:latin typeface="Cambria Math"/>
                        </a:rPr>
                        <m:t>=5.856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2</m:t>
                          </m:r>
                        </m:sup>
                      </m:sSup>
                    </m:oMath>
                  </m:oMathPara>
                </a14:m>
                <a:endParaRPr lang="es-MX" sz="1900" dirty="0"/>
              </a:p>
              <a:p>
                <a:pPr marL="0" indent="0" algn="just">
                  <a:buNone/>
                </a:pPr>
                <a:endParaRPr lang="es-MX" sz="1900" dirty="0"/>
              </a:p>
              <a:p>
                <a:pPr marL="0" indent="0" algn="just">
                  <a:buNone/>
                </a:pPr>
                <a:r>
                  <a:rPr lang="es-MX" sz="1900" dirty="0"/>
                  <a:t>Esta área del patín  corresponde a una reducción de 6.184-5.856= 0.328 in</a:t>
                </a:r>
                <a:r>
                  <a:rPr lang="es-MX" sz="1900" dirty="0">
                    <a:latin typeface="Calibri"/>
                    <a:cs typeface="Calibri"/>
                  </a:rPr>
                  <a:t>²</a:t>
                </a:r>
                <a:r>
                  <a:rPr lang="es-MX" sz="1900" dirty="0"/>
                  <a:t>. El eje neutro se localiza a una distancia desde la parte superior de:</a:t>
                </a:r>
              </a:p>
              <a:p>
                <a:pPr marL="0" indent="0" algn="just">
                  <a:buNone/>
                </a:pPr>
                <a:endParaRPr lang="es-MX" sz="1900" dirty="0"/>
              </a:p>
              <a:p>
                <a:pPr marL="0" indent="0" algn="just">
                  <a:buNone/>
                </a:pPr>
                <a14:m>
                  <m:oMathPara xmlns:m="http://schemas.openxmlformats.org/officeDocument/2006/math">
                    <m:oMathParaPr>
                      <m:jc m:val="centerGroup"/>
                    </m:oMathParaPr>
                    <m:oMath xmlns:m="http://schemas.openxmlformats.org/officeDocument/2006/math">
                      <m:acc>
                        <m:accPr>
                          <m:chr m:val="̅"/>
                          <m:ctrlPr>
                            <a:rPr lang="es-MX" sz="1900" i="1" smtClean="0">
                              <a:latin typeface="Cambria Math" panose="02040503050406030204" pitchFamily="18" charset="0"/>
                            </a:rPr>
                          </m:ctrlPr>
                        </m:accPr>
                        <m:e>
                          <m:r>
                            <a:rPr lang="es-MX" sz="1900" b="0" i="1" smtClean="0">
                              <a:latin typeface="Cambria Math"/>
                            </a:rPr>
                            <m:t>𝑦</m:t>
                          </m:r>
                        </m:e>
                      </m:acc>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20.8</m:t>
                          </m:r>
                          <m:d>
                            <m:dPr>
                              <m:ctrlPr>
                                <a:rPr lang="es-MX" sz="1900" b="0" i="1" smtClean="0">
                                  <a:latin typeface="Cambria Math" panose="02040503050406030204" pitchFamily="18" charset="0"/>
                                </a:rPr>
                              </m:ctrlPr>
                            </m:dPr>
                            <m:e>
                              <m:f>
                                <m:fPr>
                                  <m:ctrlPr>
                                    <a:rPr lang="es-MX" sz="1900" b="0" i="1" smtClean="0">
                                      <a:latin typeface="Cambria Math" panose="02040503050406030204" pitchFamily="18" charset="0"/>
                                    </a:rPr>
                                  </m:ctrlPr>
                                </m:fPr>
                                <m:num>
                                  <m:r>
                                    <a:rPr lang="es-MX" sz="1900" b="0" i="1" smtClean="0">
                                      <a:latin typeface="Cambria Math"/>
                                    </a:rPr>
                                    <m:t>18.47</m:t>
                                  </m:r>
                                </m:num>
                                <m:den>
                                  <m:r>
                                    <a:rPr lang="es-MX" sz="1900" b="0" i="1" smtClean="0">
                                      <a:latin typeface="Cambria Math"/>
                                    </a:rPr>
                                    <m:t>2</m:t>
                                  </m:r>
                                </m:den>
                              </m:f>
                            </m:e>
                          </m:d>
                          <m:r>
                            <a:rPr lang="es-MX" sz="1900" b="0" i="1" smtClean="0">
                              <a:latin typeface="Cambria Math"/>
                            </a:rPr>
                            <m:t>−0.328(18.47−0.405)</m:t>
                          </m:r>
                        </m:num>
                        <m:den>
                          <m:r>
                            <a:rPr lang="es-MX" sz="1900" b="0" i="1" smtClean="0">
                              <a:latin typeface="Cambria Math"/>
                            </a:rPr>
                            <m:t>20.8−0.328</m:t>
                          </m:r>
                        </m:den>
                      </m:f>
                      <m:r>
                        <a:rPr lang="es-MX" sz="1900" b="0" i="1" smtClean="0">
                          <a:latin typeface="Cambria Math"/>
                        </a:rPr>
                        <m:t>=9.094 </m:t>
                      </m:r>
                      <m:r>
                        <a:rPr lang="es-MX" sz="1900" b="0" i="1" smtClean="0">
                          <a:latin typeface="Cambria Math"/>
                        </a:rPr>
                        <m:t>𝑖𝑛</m:t>
                      </m:r>
                    </m:oMath>
                  </m:oMathPara>
                </a14:m>
                <a:endParaRPr lang="es-MX" sz="1900" dirty="0"/>
              </a:p>
              <a:p>
                <a:pPr marL="0" indent="0" algn="just">
                  <a:buNone/>
                </a:pPr>
                <a:endParaRPr lang="es-MX" sz="1800" dirty="0"/>
              </a:p>
              <a:p>
                <a:pPr marL="0" indent="0" algn="just">
                  <a:buNone/>
                </a:pPr>
                <a:endParaRPr lang="es-MX" sz="1800" dirty="0"/>
              </a:p>
              <a:p>
                <a:pPr marL="0" indent="0" algn="just">
                  <a:buNone/>
                </a:pPr>
                <a:endParaRPr lang="es-MX" sz="1800" dirty="0"/>
              </a:p>
            </p:txBody>
          </p:sp>
        </mc:Choice>
        <mc:Fallback xmlns="">
          <p:sp>
            <p:nvSpPr>
              <p:cNvPr id="18" name="2 Marcador de contenido"/>
              <p:cNvSpPr>
                <a:spLocks noGrp="1" noRot="1" noChangeAspect="1" noMove="1" noResize="1" noEditPoints="1" noAdjustHandles="1" noChangeArrowheads="1" noChangeShapeType="1" noTextEdit="1"/>
              </p:cNvSpPr>
              <p:nvPr>
                <p:ph idx="1"/>
              </p:nvPr>
            </p:nvSpPr>
            <p:spPr>
              <a:xfrm>
                <a:off x="493625" y="1817312"/>
                <a:ext cx="9335384" cy="4968552"/>
              </a:xfrm>
              <a:blipFill rotWithShape="0">
                <a:blip r:embed="rId8"/>
                <a:stretch>
                  <a:fillRect l="-653" t="-982" r="-588"/>
                </a:stretch>
              </a:blipFill>
            </p:spPr>
            <p:txBody>
              <a:bodyPr/>
              <a:lstStyle/>
              <a:p>
                <a:r>
                  <a:rPr lang="es-MX">
                    <a:noFill/>
                  </a:rPr>
                  <a:t> </a:t>
                </a:r>
              </a:p>
            </p:txBody>
          </p:sp>
        </mc:Fallback>
      </mc:AlternateContent>
    </p:spTree>
    <p:extLst>
      <p:ext uri="{BB962C8B-B14F-4D97-AF65-F5344CB8AC3E}">
        <p14:creationId xmlns:p14="http://schemas.microsoft.com/office/powerpoint/2010/main" val="234504379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5.14</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17312"/>
                <a:ext cx="9354448" cy="4968552"/>
              </a:xfrm>
            </p:spPr>
            <p:txBody>
              <a:bodyPr>
                <a:normAutofit/>
              </a:bodyPr>
              <a:lstStyle/>
              <a:p>
                <a:pPr algn="just"/>
                <a:r>
                  <a:rPr lang="es-MX" sz="1900" dirty="0"/>
                  <a:t>El momento de inercia reducido es :</a:t>
                </a:r>
              </a:p>
              <a:p>
                <a:pPr marL="0" indent="0" algn="just">
                  <a:buNone/>
                </a:pPr>
                <a14:m>
                  <m:oMathPara xmlns:m="http://schemas.openxmlformats.org/officeDocument/2006/math">
                    <m:oMathParaPr>
                      <m:jc m:val="centerGroup"/>
                    </m:oMathParaPr>
                    <m:oMath xmlns:m="http://schemas.openxmlformats.org/officeDocument/2006/math">
                      <m:acc>
                        <m:accPr>
                          <m:chr m:val="̅"/>
                          <m:ctrlPr>
                            <a:rPr lang="es-MX" sz="1900" i="1" smtClean="0">
                              <a:latin typeface="Cambria Math" panose="02040503050406030204" pitchFamily="18" charset="0"/>
                            </a:rPr>
                          </m:ctrlPr>
                        </m:accPr>
                        <m:e>
                          <m:sSub>
                            <m:sSubPr>
                              <m:ctrlPr>
                                <a:rPr lang="es-MX" sz="1900" i="1" smtClean="0">
                                  <a:latin typeface="Cambria Math" panose="02040503050406030204" pitchFamily="18" charset="0"/>
                                </a:rPr>
                              </m:ctrlPr>
                            </m:sSubPr>
                            <m:e>
                              <m:r>
                                <a:rPr lang="es-MX" sz="1900" b="0" i="1" smtClean="0">
                                  <a:latin typeface="Cambria Math"/>
                                </a:rPr>
                                <m:t>𝐼</m:t>
                              </m:r>
                            </m:e>
                            <m:sub>
                              <m:r>
                                <a:rPr lang="es-MX" sz="1900" b="0" i="1" smtClean="0">
                                  <a:latin typeface="Cambria Math"/>
                                </a:rPr>
                                <m:t>𝑥</m:t>
                              </m:r>
                            </m:sub>
                          </m:sSub>
                        </m:e>
                      </m:acc>
                      <m:r>
                        <a:rPr lang="es-MX" sz="1900" b="0" i="1" smtClean="0">
                          <a:latin typeface="Cambria Math"/>
                        </a:rPr>
                        <m:t>=1170+20.8</m:t>
                      </m:r>
                      <m:sSup>
                        <m:sSupPr>
                          <m:ctrlPr>
                            <a:rPr lang="es-MX" sz="1900" b="0" i="1" smtClean="0">
                              <a:latin typeface="Cambria Math" panose="02040503050406030204" pitchFamily="18" charset="0"/>
                            </a:rPr>
                          </m:ctrlPr>
                        </m:sSupPr>
                        <m:e>
                          <m:d>
                            <m:dPr>
                              <m:ctrlPr>
                                <a:rPr lang="es-MX" sz="1900" b="0" i="1" smtClean="0">
                                  <a:latin typeface="Cambria Math" panose="02040503050406030204" pitchFamily="18" charset="0"/>
                                </a:rPr>
                              </m:ctrlPr>
                            </m:dPr>
                            <m:e>
                              <m:r>
                                <a:rPr lang="es-MX" sz="1900" b="0" i="1" smtClean="0">
                                  <a:latin typeface="Cambria Math"/>
                                </a:rPr>
                                <m:t>9.094−9.235</m:t>
                              </m:r>
                            </m:e>
                          </m:d>
                        </m:e>
                        <m:sup>
                          <m:r>
                            <a:rPr lang="es-MX" sz="1900" b="0" i="1" smtClean="0">
                              <a:latin typeface="Cambria Math"/>
                            </a:rPr>
                            <m:t>2</m:t>
                          </m:r>
                        </m:sup>
                      </m:sSup>
                      <m:r>
                        <a:rPr lang="es-MX" sz="1900" b="0" i="1" smtClean="0">
                          <a:latin typeface="Cambria Math"/>
                        </a:rPr>
                        <m:t>−0.328</m:t>
                      </m:r>
                      <m:sSup>
                        <m:sSupPr>
                          <m:ctrlPr>
                            <a:rPr lang="es-MX" sz="1900" b="0" i="1" smtClean="0">
                              <a:latin typeface="Cambria Math" panose="02040503050406030204" pitchFamily="18" charset="0"/>
                            </a:rPr>
                          </m:ctrlPr>
                        </m:sSupPr>
                        <m:e>
                          <m:d>
                            <m:dPr>
                              <m:ctrlPr>
                                <a:rPr lang="es-MX" sz="1900" b="0" i="1" smtClean="0">
                                  <a:latin typeface="Cambria Math" panose="02040503050406030204" pitchFamily="18" charset="0"/>
                                </a:rPr>
                              </m:ctrlPr>
                            </m:dPr>
                            <m:e>
                              <m:r>
                                <a:rPr lang="es-MX" sz="1900" b="0" i="1" smtClean="0">
                                  <a:latin typeface="Cambria Math"/>
                                </a:rPr>
                                <m:t>9.094−18.06</m:t>
                              </m:r>
                            </m:e>
                          </m:d>
                        </m:e>
                        <m:sup>
                          <m:r>
                            <a:rPr lang="es-MX" sz="1900" b="0" i="1" smtClean="0">
                              <a:latin typeface="Cambria Math"/>
                            </a:rPr>
                            <m:t>2</m:t>
                          </m:r>
                        </m:sup>
                      </m:sSup>
                      <m:r>
                        <a:rPr lang="es-MX" sz="1900" b="0" i="1" smtClean="0">
                          <a:latin typeface="Cambria Math"/>
                        </a:rPr>
                        <m:t>=1144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4</m:t>
                          </m:r>
                        </m:sup>
                      </m:sSup>
                    </m:oMath>
                  </m:oMathPara>
                </a14:m>
                <a:endParaRPr lang="es-MX" sz="1900" b="0" dirty="0"/>
              </a:p>
              <a:p>
                <a:pPr marL="0" indent="0" algn="just">
                  <a:buNone/>
                </a:pPr>
                <a:r>
                  <a:rPr lang="es-MX" sz="1900" dirty="0"/>
                  <a:t>El </a:t>
                </a:r>
                <a:r>
                  <a:rPr lang="es-MX" sz="1900" dirty="0" err="1"/>
                  <a:t>Sx</a:t>
                </a:r>
                <a:r>
                  <a:rPr lang="es-MX" sz="1900" dirty="0"/>
                  <a:t> reducido a la fibra superior es:</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𝑆</m:t>
                          </m:r>
                        </m:e>
                        <m:sub>
                          <m:r>
                            <a:rPr lang="es-MX" sz="1900" b="0" i="1" smtClean="0">
                              <a:latin typeface="Cambria Math"/>
                            </a:rPr>
                            <m:t>𝑥</m:t>
                          </m:r>
                        </m:sub>
                      </m:sSub>
                      <m:r>
                        <a:rPr lang="es-MX" sz="1900" b="0" i="1" smtClean="0">
                          <a:latin typeface="Cambria Math"/>
                        </a:rPr>
                        <m:t>=</m:t>
                      </m:r>
                      <m:f>
                        <m:fPr>
                          <m:ctrlPr>
                            <a:rPr lang="es-MX" sz="1900" b="0" i="1" smtClean="0">
                              <a:latin typeface="Cambria Math" panose="02040503050406030204" pitchFamily="18" charset="0"/>
                            </a:rPr>
                          </m:ctrlPr>
                        </m:fPr>
                        <m:num>
                          <m:sSub>
                            <m:sSubPr>
                              <m:ctrlPr>
                                <a:rPr lang="es-MX" sz="1900" b="0" i="1" smtClean="0">
                                  <a:latin typeface="Cambria Math" panose="02040503050406030204" pitchFamily="18" charset="0"/>
                                </a:rPr>
                              </m:ctrlPr>
                            </m:sSubPr>
                            <m:e>
                              <m:acc>
                                <m:accPr>
                                  <m:chr m:val="̅"/>
                                  <m:ctrlPr>
                                    <a:rPr lang="es-MX" sz="1900" b="0" i="1" smtClean="0">
                                      <a:latin typeface="Cambria Math" panose="02040503050406030204" pitchFamily="18" charset="0"/>
                                    </a:rPr>
                                  </m:ctrlPr>
                                </m:accPr>
                                <m:e>
                                  <m:r>
                                    <a:rPr lang="es-MX" sz="1900" b="0" i="1" smtClean="0">
                                      <a:latin typeface="Cambria Math"/>
                                    </a:rPr>
                                    <m:t>𝐼</m:t>
                                  </m:r>
                                </m:e>
                              </m:acc>
                            </m:e>
                            <m:sub>
                              <m:r>
                                <a:rPr lang="es-MX" sz="1900" b="0" i="1" smtClean="0">
                                  <a:latin typeface="Cambria Math"/>
                                </a:rPr>
                                <m:t>𝑥</m:t>
                              </m:r>
                            </m:sub>
                          </m:sSub>
                        </m:num>
                        <m:den>
                          <m:acc>
                            <m:accPr>
                              <m:chr m:val="̅"/>
                              <m:ctrlPr>
                                <a:rPr lang="es-MX" sz="1900" b="0" i="1" smtClean="0">
                                  <a:latin typeface="Cambria Math" panose="02040503050406030204" pitchFamily="18" charset="0"/>
                                </a:rPr>
                              </m:ctrlPr>
                            </m:accPr>
                            <m:e>
                              <m:r>
                                <a:rPr lang="es-MX" sz="1900" b="0" i="1" smtClean="0">
                                  <a:latin typeface="Cambria Math"/>
                                </a:rPr>
                                <m:t>𝑦</m:t>
                              </m:r>
                            </m:e>
                          </m:acc>
                        </m:den>
                      </m:f>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1114</m:t>
                          </m:r>
                        </m:num>
                        <m:den>
                          <m:r>
                            <a:rPr lang="es-MX" sz="1900" b="0" i="1" smtClean="0">
                              <a:latin typeface="Cambria Math"/>
                            </a:rPr>
                            <m:t>9.094</m:t>
                          </m:r>
                        </m:den>
                      </m:f>
                      <m:r>
                        <a:rPr lang="es-MX" sz="1900" b="0" i="1" smtClean="0">
                          <a:latin typeface="Cambria Math"/>
                        </a:rPr>
                        <m:t>=126 </m:t>
                      </m:r>
                      <m:r>
                        <a:rPr lang="es-MX" sz="1900" b="0" i="1" smtClean="0">
                          <a:latin typeface="Cambria Math"/>
                        </a:rPr>
                        <m:t>𝑖</m:t>
                      </m:r>
                      <m:sSup>
                        <m:sSupPr>
                          <m:ctrlPr>
                            <a:rPr lang="es-MX" sz="1900" b="0" i="1" smtClean="0">
                              <a:latin typeface="Cambria Math" panose="02040503050406030204" pitchFamily="18" charset="0"/>
                            </a:rPr>
                          </m:ctrlPr>
                        </m:sSupPr>
                        <m:e>
                          <m:r>
                            <a:rPr lang="es-MX" sz="1900" b="0" i="1" smtClean="0">
                              <a:latin typeface="Cambria Math"/>
                            </a:rPr>
                            <m:t>𝑛</m:t>
                          </m:r>
                        </m:e>
                        <m:sup>
                          <m:r>
                            <a:rPr lang="es-MX" sz="1900" b="0" i="1" smtClean="0">
                              <a:latin typeface="Cambria Math"/>
                            </a:rPr>
                            <m:t>3</m:t>
                          </m:r>
                        </m:sup>
                      </m:sSup>
                    </m:oMath>
                  </m:oMathPara>
                </a14:m>
                <a:endParaRPr lang="es-MX" sz="1900" dirty="0"/>
              </a:p>
              <a:p>
                <a:pPr marL="0" indent="0" algn="just">
                  <a:buNone/>
                </a:pPr>
                <a:r>
                  <a:rPr lang="es-MX" sz="1900" dirty="0"/>
                  <a:t>El </a:t>
                </a:r>
                <a:r>
                  <a:rPr lang="es-MX" sz="1900" dirty="0" err="1"/>
                  <a:t>Sx</a:t>
                </a:r>
                <a:r>
                  <a:rPr lang="es-MX" sz="1900" dirty="0"/>
                  <a:t> reducido a la fibra inferior es:</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𝑆</m:t>
                          </m:r>
                        </m:e>
                        <m:sub>
                          <m:r>
                            <a:rPr lang="es-MX" sz="1900" i="1">
                              <a:latin typeface="Cambria Math"/>
                            </a:rPr>
                            <m:t>𝑥</m:t>
                          </m:r>
                        </m:sub>
                      </m:sSub>
                      <m:r>
                        <a:rPr lang="es-MX" sz="1900" i="1">
                          <a:latin typeface="Cambria Math"/>
                        </a:rPr>
                        <m:t>=</m:t>
                      </m:r>
                      <m:f>
                        <m:fPr>
                          <m:ctrlPr>
                            <a:rPr lang="es-MX" sz="1900" i="1">
                              <a:latin typeface="Cambria Math" panose="02040503050406030204" pitchFamily="18" charset="0"/>
                            </a:rPr>
                          </m:ctrlPr>
                        </m:fPr>
                        <m:num>
                          <m:sSub>
                            <m:sSubPr>
                              <m:ctrlPr>
                                <a:rPr lang="es-MX" sz="1900" i="1">
                                  <a:latin typeface="Cambria Math" panose="02040503050406030204" pitchFamily="18" charset="0"/>
                                </a:rPr>
                              </m:ctrlPr>
                            </m:sSubPr>
                            <m:e>
                              <m:acc>
                                <m:accPr>
                                  <m:chr m:val="̅"/>
                                  <m:ctrlPr>
                                    <a:rPr lang="es-MX" sz="1900" i="1">
                                      <a:latin typeface="Cambria Math" panose="02040503050406030204" pitchFamily="18" charset="0"/>
                                    </a:rPr>
                                  </m:ctrlPr>
                                </m:accPr>
                                <m:e>
                                  <m:r>
                                    <a:rPr lang="es-MX" sz="1900" i="1">
                                      <a:latin typeface="Cambria Math"/>
                                    </a:rPr>
                                    <m:t>𝐼</m:t>
                                  </m:r>
                                </m:e>
                              </m:acc>
                            </m:e>
                            <m:sub>
                              <m:r>
                                <a:rPr lang="es-MX" sz="1900" i="1">
                                  <a:latin typeface="Cambria Math"/>
                                </a:rPr>
                                <m:t>𝑥</m:t>
                              </m:r>
                            </m:sub>
                          </m:sSub>
                        </m:num>
                        <m:den>
                          <m:r>
                            <a:rPr lang="es-MX" sz="1900" b="0" i="1" smtClean="0">
                              <a:latin typeface="Cambria Math"/>
                            </a:rPr>
                            <m:t>𝑑</m:t>
                          </m:r>
                          <m:r>
                            <a:rPr lang="es-MX" sz="1900" b="0" i="1" smtClean="0">
                              <a:latin typeface="Cambria Math"/>
                            </a:rPr>
                            <m:t>−</m:t>
                          </m:r>
                          <m:acc>
                            <m:accPr>
                              <m:chr m:val="̅"/>
                              <m:ctrlPr>
                                <a:rPr lang="es-MX" sz="1900" i="1">
                                  <a:latin typeface="Cambria Math" panose="02040503050406030204" pitchFamily="18" charset="0"/>
                                </a:rPr>
                              </m:ctrlPr>
                            </m:accPr>
                            <m:e>
                              <m:r>
                                <a:rPr lang="es-MX" sz="1900" i="1">
                                  <a:latin typeface="Cambria Math"/>
                                </a:rPr>
                                <m:t>𝑦</m:t>
                              </m:r>
                            </m:e>
                          </m:acc>
                        </m:den>
                      </m:f>
                      <m:r>
                        <a:rPr lang="es-MX" sz="1900" i="1">
                          <a:latin typeface="Cambria Math"/>
                        </a:rPr>
                        <m:t>=</m:t>
                      </m:r>
                      <m:f>
                        <m:fPr>
                          <m:ctrlPr>
                            <a:rPr lang="es-MX" sz="1900" i="1">
                              <a:latin typeface="Cambria Math" panose="02040503050406030204" pitchFamily="18" charset="0"/>
                            </a:rPr>
                          </m:ctrlPr>
                        </m:fPr>
                        <m:num>
                          <m:r>
                            <a:rPr lang="es-MX" sz="1900" i="1">
                              <a:latin typeface="Cambria Math"/>
                            </a:rPr>
                            <m:t>1114</m:t>
                          </m:r>
                        </m:num>
                        <m:den>
                          <m:r>
                            <a:rPr lang="es-MX" sz="1900" b="0" i="1" smtClean="0">
                              <a:latin typeface="Cambria Math"/>
                            </a:rPr>
                            <m:t>18.47−</m:t>
                          </m:r>
                          <m:r>
                            <a:rPr lang="es-MX" sz="1900" i="1">
                              <a:latin typeface="Cambria Math"/>
                            </a:rPr>
                            <m:t>9.094</m:t>
                          </m:r>
                        </m:den>
                      </m:f>
                      <m:r>
                        <a:rPr lang="es-MX" sz="1900" i="1">
                          <a:latin typeface="Cambria Math"/>
                        </a:rPr>
                        <m:t>=12</m:t>
                      </m:r>
                      <m:r>
                        <a:rPr lang="es-MX" sz="1900" b="0" i="1" smtClean="0">
                          <a:latin typeface="Cambria Math"/>
                        </a:rPr>
                        <m:t>2</m:t>
                      </m:r>
                      <m:r>
                        <a:rPr lang="es-MX" sz="1900" i="1">
                          <a:latin typeface="Cambria Math"/>
                        </a:rPr>
                        <m:t> </m:t>
                      </m:r>
                      <m:r>
                        <a:rPr lang="es-MX" sz="1900" i="1">
                          <a:latin typeface="Cambria Math"/>
                        </a:rPr>
                        <m:t>𝑖</m:t>
                      </m:r>
                      <m:sSup>
                        <m:sSupPr>
                          <m:ctrlPr>
                            <a:rPr lang="es-MX" sz="1900" i="1">
                              <a:latin typeface="Cambria Math" panose="02040503050406030204" pitchFamily="18" charset="0"/>
                            </a:rPr>
                          </m:ctrlPr>
                        </m:sSupPr>
                        <m:e>
                          <m:r>
                            <a:rPr lang="es-MX" sz="1900" i="1">
                              <a:latin typeface="Cambria Math"/>
                            </a:rPr>
                            <m:t>𝑛</m:t>
                          </m:r>
                        </m:e>
                        <m:sup>
                          <m:r>
                            <a:rPr lang="es-MX" sz="1900" i="1">
                              <a:latin typeface="Cambria Math"/>
                            </a:rPr>
                            <m:t>3</m:t>
                          </m:r>
                        </m:sup>
                      </m:sSup>
                    </m:oMath>
                  </m:oMathPara>
                </a14:m>
                <a:endParaRPr lang="es-MX" sz="1900" dirty="0"/>
              </a:p>
              <a:p>
                <a:pPr marL="0" indent="0" algn="just">
                  <a:buNone/>
                </a:pPr>
                <a:endParaRPr lang="es-MX" sz="1900" dirty="0"/>
              </a:p>
              <a:p>
                <a:pPr algn="just"/>
                <a:r>
                  <a:rPr lang="es-MX" sz="1900" dirty="0"/>
                  <a:t>Respuesta:</a:t>
                </a:r>
              </a:p>
              <a:p>
                <a:pPr marL="0" indent="0" algn="ctr">
                  <a:buNone/>
                </a:pPr>
                <a:r>
                  <a:rPr lang="es-MX" sz="1900" b="1" dirty="0"/>
                  <a:t>El modulo de sección elástico reducido referido a:</a:t>
                </a:r>
              </a:p>
              <a:p>
                <a:pPr marL="0" indent="0" algn="ctr">
                  <a:buNone/>
                </a:pPr>
                <a:r>
                  <a:rPr lang="es-MX" sz="1900" b="1" dirty="0" smtClean="0"/>
                  <a:t>Para patín </a:t>
                </a:r>
                <a:r>
                  <a:rPr lang="es-MX" sz="1900" b="1" dirty="0"/>
                  <a:t>superior: 126 in</a:t>
                </a:r>
                <a:r>
                  <a:rPr lang="es-MX" sz="1900" b="1" dirty="0">
                    <a:latin typeface="Calibri"/>
                    <a:cs typeface="Calibri"/>
                  </a:rPr>
                  <a:t>³</a:t>
                </a:r>
                <a:r>
                  <a:rPr lang="es-MX" sz="1900" b="1" dirty="0"/>
                  <a:t/>
                </a:r>
                <a:br>
                  <a:rPr lang="es-MX" sz="1900" b="1" dirty="0"/>
                </a:br>
                <a:r>
                  <a:rPr lang="es-MX" sz="1900" b="1" dirty="0" smtClean="0"/>
                  <a:t>Para patín </a:t>
                </a:r>
                <a:r>
                  <a:rPr lang="es-MX" sz="1900" b="1" dirty="0"/>
                  <a:t>inferior: 122 in</a:t>
                </a:r>
                <a:r>
                  <a:rPr lang="es-MX" sz="1900" b="1" dirty="0">
                    <a:latin typeface="Calibri"/>
                    <a:cs typeface="Calibri"/>
                  </a:rPr>
                  <a:t>³</a:t>
                </a:r>
                <a:endParaRPr lang="es-MX" sz="1900" b="1" dirty="0"/>
              </a:p>
              <a:p>
                <a:pPr marL="0" indent="0" algn="just">
                  <a:buNone/>
                </a:pPr>
                <a:endParaRPr lang="es-MX" sz="18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17312"/>
                <a:ext cx="9354448" cy="4968552"/>
              </a:xfrm>
              <a:blipFill>
                <a:blip r:embed="rId5"/>
                <a:stretch>
                  <a:fillRect l="-652" t="-1227"/>
                </a:stretch>
              </a:blipFill>
            </p:spPr>
            <p:txBody>
              <a:bodyPr/>
              <a:lstStyle/>
              <a:p>
                <a:r>
                  <a:rPr lang="en-US">
                    <a:noFill/>
                  </a:rPr>
                  <a:t> </a:t>
                </a:r>
              </a:p>
            </p:txBody>
          </p:sp>
        </mc:Fallback>
      </mc:AlternateContent>
    </p:spTree>
    <p:extLst>
      <p:ext uri="{BB962C8B-B14F-4D97-AF65-F5344CB8AC3E}">
        <p14:creationId xmlns:p14="http://schemas.microsoft.com/office/powerpoint/2010/main" val="290306700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VIGUETAS DE ACERO DE ALMA ABIERTA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1" name="2 Marcador de contenido"/>
          <p:cNvSpPr>
            <a:spLocks noGrp="1"/>
          </p:cNvSpPr>
          <p:nvPr>
            <p:ph idx="1"/>
          </p:nvPr>
        </p:nvSpPr>
        <p:spPr>
          <a:xfrm>
            <a:off x="474561" y="1817312"/>
            <a:ext cx="9354448" cy="5112568"/>
          </a:xfrm>
        </p:spPr>
        <p:txBody>
          <a:bodyPr>
            <a:normAutofit/>
          </a:bodyPr>
          <a:lstStyle/>
          <a:p>
            <a:pPr marL="0" indent="0" algn="just">
              <a:buNone/>
            </a:pPr>
            <a:r>
              <a:rPr lang="es-MX" sz="1900" dirty="0"/>
              <a:t>Las vigueta de acero de alma abierta son armaduras prefabricadas. Muchas </a:t>
            </a:r>
            <a:r>
              <a:rPr lang="es-MX" sz="1900" dirty="0" smtClean="0"/>
              <a:t>de ellas</a:t>
            </a:r>
            <a:r>
              <a:rPr lang="es-MX" sz="1900" dirty="0" smtClean="0"/>
              <a:t>, utilizan barras macizas circulares continuas, </a:t>
            </a:r>
            <a:r>
              <a:rPr lang="es-MX" sz="1900" dirty="0"/>
              <a:t>para formar </a:t>
            </a:r>
            <a:r>
              <a:rPr lang="es-MX" sz="1900" dirty="0" smtClean="0"/>
              <a:t>los </a:t>
            </a:r>
            <a:r>
              <a:rPr lang="es-MX" sz="1900" dirty="0"/>
              <a:t>miembros del alma y son llamadas comúnmente viguetas de barras. </a:t>
            </a:r>
            <a:r>
              <a:rPr lang="es-MX" sz="1900" dirty="0" smtClean="0"/>
              <a:t>Se utilizan </a:t>
            </a:r>
            <a:r>
              <a:rPr lang="es-MX" sz="1900" dirty="0"/>
              <a:t>en sistemas de piso y </a:t>
            </a:r>
            <a:r>
              <a:rPr lang="es-MX" sz="1900" dirty="0" smtClean="0"/>
              <a:t>techo, </a:t>
            </a:r>
            <a:r>
              <a:rPr lang="es-MX" sz="1900" dirty="0"/>
              <a:t>en una amplia variedad de estructuras. Para un claro dado, una vigueta de alma abierta será mas ligera en peso, que un perfil laminado y la ausencia de un alma maciza permite el paso de ductos y conductos eléctricos.</a:t>
            </a:r>
          </a:p>
          <a:p>
            <a:pPr marL="0" indent="0" algn="just">
              <a:buNone/>
            </a:pPr>
            <a:endParaRPr lang="es-MX" sz="1900" dirty="0"/>
          </a:p>
        </p:txBody>
      </p:sp>
      <p:pic>
        <p:nvPicPr>
          <p:cNvPr id="15" name="Picture 2" descr="C:\Users\Public\Pictures\Visita de Obra. Plaza La Paz\101_20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6321" y="3221833"/>
            <a:ext cx="3988343" cy="2991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14274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VIGUETAS DE ACERO DE ALMA ABIERTA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7" name="2 Marcador de contenido"/>
          <p:cNvSpPr>
            <a:spLocks noGrp="1"/>
          </p:cNvSpPr>
          <p:nvPr>
            <p:ph idx="1"/>
          </p:nvPr>
        </p:nvSpPr>
        <p:spPr>
          <a:xfrm>
            <a:off x="474561" y="1855693"/>
            <a:ext cx="9354448" cy="3744416"/>
          </a:xfrm>
        </p:spPr>
        <p:txBody>
          <a:bodyPr/>
          <a:lstStyle/>
          <a:p>
            <a:pPr marL="0" indent="0" algn="just">
              <a:buNone/>
            </a:pPr>
            <a:r>
              <a:rPr lang="es-MX" sz="1900" dirty="0"/>
              <a:t>Las viguetas de alma abierta son hechas por varios fabricantes en peraltes y capacidades de carga </a:t>
            </a:r>
            <a:r>
              <a:rPr lang="es-MX" sz="1900" dirty="0" smtClean="0"/>
              <a:t>estándar. Algunas </a:t>
            </a:r>
            <a:r>
              <a:rPr lang="es-MX" sz="1900" dirty="0" smtClean="0"/>
              <a:t>viguetas </a:t>
            </a:r>
            <a:r>
              <a:rPr lang="es-MX" sz="1900" dirty="0"/>
              <a:t>de alma </a:t>
            </a:r>
            <a:r>
              <a:rPr lang="es-MX" sz="1900" dirty="0" smtClean="0"/>
              <a:t>abierta, </a:t>
            </a:r>
            <a:r>
              <a:rPr lang="es-MX" sz="1900" dirty="0"/>
              <a:t>son diseñadas para funcionar como viguetas de piso o techo y otras son diseñadas para funcionar como trabes que soporten las reacciones concentradas de largueros.</a:t>
            </a:r>
          </a:p>
          <a:p>
            <a:pPr algn="just"/>
            <a:endParaRPr lang="es-MX" sz="1900" dirty="0"/>
          </a:p>
          <a:p>
            <a:pPr marL="0" indent="0" algn="just">
              <a:buNone/>
            </a:pPr>
            <a:r>
              <a:rPr lang="es-MX" sz="1900" dirty="0"/>
              <a:t>Las especificaciones AISC no tratan las viguetas de acero de alma abierta;  una organización aparte, el Steel </a:t>
            </a:r>
            <a:r>
              <a:rPr lang="es-MX" sz="1900" dirty="0" err="1"/>
              <a:t>Joist</a:t>
            </a:r>
            <a:r>
              <a:rPr lang="es-MX" sz="1900" dirty="0"/>
              <a:t> </a:t>
            </a:r>
            <a:r>
              <a:rPr lang="es-MX" sz="1900" dirty="0" err="1" smtClean="0"/>
              <a:t>Institute</a:t>
            </a:r>
            <a:r>
              <a:rPr lang="es-MX" sz="1900" dirty="0" smtClean="0"/>
              <a:t>, </a:t>
            </a:r>
            <a:r>
              <a:rPr lang="es-MX" sz="1900" dirty="0"/>
              <a:t>(SJI), existe para este propósito. </a:t>
            </a:r>
          </a:p>
          <a:p>
            <a:pPr algn="just"/>
            <a:endParaRPr lang="es-MX" sz="1900" dirty="0"/>
          </a:p>
          <a:p>
            <a:pPr marL="0" indent="0" algn="just">
              <a:buNone/>
            </a:pPr>
            <a:r>
              <a:rPr lang="es-MX" sz="1900" dirty="0"/>
              <a:t>Una vigueta de alma </a:t>
            </a:r>
            <a:r>
              <a:rPr lang="es-MX" sz="1900" dirty="0" smtClean="0"/>
              <a:t>abierta, </a:t>
            </a:r>
            <a:r>
              <a:rPr lang="es-MX" sz="1900" dirty="0"/>
              <a:t>puede seleccionarse </a:t>
            </a:r>
            <a:r>
              <a:rPr lang="es-MX" sz="1900" dirty="0" smtClean="0"/>
              <a:t>con la </a:t>
            </a:r>
            <a:r>
              <a:rPr lang="es-MX" sz="1900" dirty="0"/>
              <a:t>ayuda de las tablas estándar de </a:t>
            </a:r>
            <a:r>
              <a:rPr lang="es-MX" sz="1900" dirty="0" smtClean="0"/>
              <a:t>carga, </a:t>
            </a:r>
            <a:r>
              <a:rPr lang="es-MX" sz="1900" dirty="0"/>
              <a:t>SJI.</a:t>
            </a:r>
          </a:p>
          <a:p>
            <a:pPr algn="just"/>
            <a:endParaRPr lang="es-MX" sz="1800" dirty="0"/>
          </a:p>
          <a:p>
            <a:pPr marL="0" indent="0" algn="just">
              <a:buNone/>
            </a:pPr>
            <a:endParaRPr lang="es-MX" sz="1800" dirty="0"/>
          </a:p>
        </p:txBody>
      </p:sp>
      <p:sp>
        <p:nvSpPr>
          <p:cNvPr id="18" name="1 CuadroTexto">
            <a:hlinkClick r:id="rId5" action="ppaction://hlinkfile"/>
          </p:cNvPr>
          <p:cNvSpPr txBox="1"/>
          <p:nvPr/>
        </p:nvSpPr>
        <p:spPr>
          <a:xfrm>
            <a:off x="819655" y="5693379"/>
            <a:ext cx="9140077" cy="369332"/>
          </a:xfrm>
          <a:prstGeom prst="rect">
            <a:avLst/>
          </a:prstGeom>
          <a:noFill/>
        </p:spPr>
        <p:txBody>
          <a:bodyPr wrap="square" rtlCol="0">
            <a:spAutoFit/>
          </a:bodyPr>
          <a:lstStyle/>
          <a:p>
            <a:r>
              <a:rPr lang="es-MX" b="1" dirty="0">
                <a:latin typeface="+mn-lt"/>
              </a:rPr>
              <a:t>Standard </a:t>
            </a:r>
            <a:r>
              <a:rPr lang="es-MX" b="1" dirty="0" err="1">
                <a:latin typeface="+mn-lt"/>
              </a:rPr>
              <a:t>Specifications</a:t>
            </a:r>
            <a:r>
              <a:rPr lang="es-MX" b="1" dirty="0" smtClean="0">
                <a:latin typeface="+mn-lt"/>
              </a:rPr>
              <a:t>: </a:t>
            </a:r>
            <a:r>
              <a:rPr lang="en-US" b="1" dirty="0" smtClean="0">
                <a:latin typeface="+mn-lt"/>
              </a:rPr>
              <a:t>Load </a:t>
            </a:r>
            <a:r>
              <a:rPr lang="en-US" b="1" dirty="0">
                <a:latin typeface="+mn-lt"/>
              </a:rPr>
              <a:t>Tables and Weight Tables for Steel Joists and Joist Girders. SJI</a:t>
            </a:r>
            <a:endParaRPr lang="es-MX" dirty="0">
              <a:latin typeface="+mn-lt"/>
            </a:endParaRPr>
          </a:p>
        </p:txBody>
      </p:sp>
    </p:spTree>
    <p:extLst>
      <p:ext uri="{BB962C8B-B14F-4D97-AF65-F5344CB8AC3E}">
        <p14:creationId xmlns:p14="http://schemas.microsoft.com/office/powerpoint/2010/main" val="2840584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 action="ppaction://noaction"/>
              </a:rPr>
              <a:t>ÍNDICE</a:t>
            </a:r>
            <a:endParaRPr lang="es-MX" sz="1801" dirty="0">
              <a:solidFill>
                <a:prstClr val="white"/>
              </a:solidFill>
            </a:endParaRPr>
          </a:p>
        </p:txBody>
      </p:sp>
      <p:sp>
        <p:nvSpPr>
          <p:cNvPr id="15"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1" name="7 CuadroTexto"/>
          <p:cNvSpPr txBox="1"/>
          <p:nvPr/>
        </p:nvSpPr>
        <p:spPr>
          <a:xfrm>
            <a:off x="902924" y="1666259"/>
            <a:ext cx="9061698"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MX" sz="4000" b="1" dirty="0">
                <a:ln w="11430"/>
                <a:solidFill>
                  <a:prstClr val="white"/>
                </a:solidFill>
                <a:effectLst>
                  <a:outerShdw blurRad="38100" dist="38100" dir="2700000" algn="tl">
                    <a:srgbClr val="000000">
                      <a:alpha val="43137"/>
                    </a:srgbClr>
                  </a:outerShdw>
                </a:effectLst>
              </a:rPr>
              <a:t>DISEÑO DE VIGAS</a:t>
            </a:r>
          </a:p>
        </p:txBody>
      </p:sp>
      <p:sp>
        <p:nvSpPr>
          <p:cNvPr id="17" name="1 CuadroTexto"/>
          <p:cNvSpPr txBox="1"/>
          <p:nvPr/>
        </p:nvSpPr>
        <p:spPr>
          <a:xfrm>
            <a:off x="898042" y="2374145"/>
            <a:ext cx="9061698" cy="3046988"/>
          </a:xfrm>
          <a:prstGeom prst="rect">
            <a:avLst/>
          </a:prstGeom>
          <a:noFill/>
        </p:spPr>
        <p:txBody>
          <a:bodyPr wrap="square" rtlCol="0">
            <a:spAutoFit/>
          </a:bodyPr>
          <a:lstStyle/>
          <a:p>
            <a:pPr marL="3429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3" action="ppaction://hlinksldjump"/>
              </a:rPr>
              <a:t>MÉTODO DE ESFUERZOS DE TRABAJO</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3429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4" action="ppaction://hlinksldjump"/>
              </a:rPr>
              <a:t>MÉTODO DE FACTORES DE CARGA Y RESISTENCIA</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9000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5" action="ppaction://hlinksldjump"/>
              </a:rPr>
              <a:t>FLEXIÓN</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9000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6" action="ppaction://hlinksldjump"/>
              </a:rPr>
              <a:t>CORTANTE</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9000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7" action="ppaction://hlinksldjump"/>
              </a:rPr>
              <a:t>DEFLEXIÓN</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9000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8" action="ppaction://hlinksldjump"/>
              </a:rPr>
              <a:t>FLEXIÓN BIAXIAL</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3429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9" action="ppaction://hlinksldjump"/>
              </a:rPr>
              <a:t>MÉTODO PLÁSTICO</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a:p>
            <a:pPr marL="342900" indent="-342900">
              <a:buFont typeface="Wingdings" panose="05000000000000000000" pitchFamily="2" charset="2"/>
              <a:buChar char="v"/>
            </a:pPr>
            <a:r>
              <a:rPr lang="es-MX" sz="2400" b="1" dirty="0">
                <a:ln w="9525">
                  <a:solidFill>
                    <a:prstClr val="white">
                      <a:lumMod val="50000"/>
                    </a:prstClr>
                  </a:solidFill>
                </a:ln>
                <a:solidFill>
                  <a:srgbClr val="0000FF"/>
                </a:solidFill>
                <a:effectLst>
                  <a:innerShdw blurRad="69850" dist="43180" dir="5400000">
                    <a:srgbClr val="000000">
                      <a:alpha val="65000"/>
                    </a:srgbClr>
                  </a:innerShdw>
                </a:effectLst>
                <a:hlinkClick r:id="rId10" action="ppaction://hlinksldjump"/>
              </a:rPr>
              <a:t>APLICACIONES A VIGAS</a:t>
            </a:r>
            <a:endParaRPr lang="es-MX" sz="2400" b="1" dirty="0">
              <a:ln w="9525">
                <a:solidFill>
                  <a:prstClr val="white">
                    <a:lumMod val="50000"/>
                  </a:prstClr>
                </a:solidFill>
              </a:ln>
              <a:solidFill>
                <a:srgbClr val="0000FF"/>
              </a:solidFill>
              <a:effectLst>
                <a:innerShdw blurRad="69850" dist="43180" dir="5400000">
                  <a:srgbClr val="000000">
                    <a:alpha val="65000"/>
                  </a:srgbClr>
                </a:innerShdw>
              </a:effectLst>
            </a:endParaRPr>
          </a:p>
        </p:txBody>
      </p:sp>
      <p:sp>
        <p:nvSpPr>
          <p:cNvPr id="9"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577298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ESFUERZO DE FLEXIÓN Y MOMENTO PLÁSTICO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0" name="1 Título"/>
          <p:cNvSpPr txBox="1">
            <a:spLocks/>
          </p:cNvSpPr>
          <p:nvPr/>
        </p:nvSpPr>
        <p:spPr>
          <a:xfrm>
            <a:off x="474561" y="1817312"/>
            <a:ext cx="9354448" cy="13681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2000" dirty="0">
                <a:latin typeface="+mn-lt"/>
              </a:rPr>
              <a:t>Para poder determinar la resistencia nominal por momento Mn debemos primeramente examinar el comportamiento de las vigas en todo el intervalo de carga, desde muy pequeñas cargas hasta el punto de colapso.</a:t>
            </a: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670" t="22760" r="34675" b="20710"/>
          <a:stretch/>
        </p:blipFill>
        <p:spPr bwMode="auto">
          <a:xfrm>
            <a:off x="3206136" y="2862350"/>
            <a:ext cx="3899514" cy="3409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01050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VIGUETAS DE ACERO DE ALMA ABIERTA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06" t="13866" r="25841" b="10500"/>
          <a:stretch/>
        </p:blipFill>
        <p:spPr bwMode="auto">
          <a:xfrm>
            <a:off x="1533993" y="1901681"/>
            <a:ext cx="7070878" cy="440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01510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VIGUETAS DE ACERO DE ALMA ABIERTA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9" name="2 Marcador de contenido"/>
              <p:cNvSpPr>
                <a:spLocks noGrp="1"/>
              </p:cNvSpPr>
              <p:nvPr>
                <p:ph idx="1"/>
              </p:nvPr>
            </p:nvSpPr>
            <p:spPr>
              <a:xfrm>
                <a:off x="493625" y="1817312"/>
                <a:ext cx="9335384" cy="5112568"/>
              </a:xfrm>
            </p:spPr>
            <p:txBody>
              <a:bodyPr>
                <a:normAutofit/>
              </a:bodyPr>
              <a:lstStyle/>
              <a:p>
                <a:pPr marL="0" indent="0" algn="just">
                  <a:buNone/>
                </a:pPr>
                <a:r>
                  <a:rPr lang="es-MX" sz="1900" dirty="0"/>
                  <a:t>Un procedimiento simple para usar las tablas </a:t>
                </a:r>
                <a:r>
                  <a:rPr lang="es-MX" sz="1900" dirty="0" smtClean="0"/>
                  <a:t>estándar </a:t>
                </a:r>
                <a:r>
                  <a:rPr lang="es-MX" sz="1900" dirty="0"/>
                  <a:t>de </a:t>
                </a:r>
                <a:r>
                  <a:rPr lang="es-MX" sz="1900" dirty="0" smtClean="0"/>
                  <a:t>carga, </a:t>
                </a:r>
                <a:r>
                  <a:rPr lang="es-MX" sz="1900" dirty="0"/>
                  <a:t>en el contexto del LRFD se da por el </a:t>
                </a:r>
                <a:r>
                  <a:rPr lang="es-MX" sz="1900" dirty="0" smtClean="0"/>
                  <a:t>SJI </a:t>
                </a:r>
                <a:r>
                  <a:rPr lang="es-MX" sz="1900" dirty="0"/>
                  <a:t>y se muestra aquí en forma ligeramente modificada. Considere la relación básica </a:t>
                </a:r>
                <a:r>
                  <a:rPr lang="es-MX" sz="1900" dirty="0" smtClean="0"/>
                  <a:t>del </a:t>
                </a:r>
                <a:r>
                  <a:rPr lang="es-MX" sz="1900" dirty="0"/>
                  <a:t>AISC dada por la ecuación:</a:t>
                </a:r>
              </a:p>
              <a:p>
                <a:pPr marL="0" indent="0" algn="just">
                  <a:buNone/>
                </a:pPr>
                <a14:m>
                  <m:oMathPara xmlns:m="http://schemas.openxmlformats.org/officeDocument/2006/math">
                    <m:oMathParaPr>
                      <m:jc m:val="centerGroup"/>
                    </m:oMathParaPr>
                    <m:oMath xmlns:m="http://schemas.openxmlformats.org/officeDocument/2006/math">
                      <m:nary>
                        <m:naryPr>
                          <m:chr m:val="∑"/>
                          <m:subHide m:val="on"/>
                          <m:supHide m:val="on"/>
                          <m:ctrlPr>
                            <a:rPr lang="es-MX" sz="1900" i="1" smtClean="0">
                              <a:latin typeface="Cambria Math" panose="02040503050406030204" pitchFamily="18" charset="0"/>
                            </a:rPr>
                          </m:ctrlPr>
                        </m:naryPr>
                        <m:sub/>
                        <m:sup/>
                        <m:e>
                          <m:sSub>
                            <m:sSubPr>
                              <m:ctrlPr>
                                <a:rPr lang="es-MX" sz="1900" i="1" smtClean="0">
                                  <a:latin typeface="Cambria Math" panose="02040503050406030204" pitchFamily="18" charset="0"/>
                                </a:rPr>
                              </m:ctrlPr>
                            </m:sSubPr>
                            <m:e>
                              <m:r>
                                <a:rPr lang="es-MX" sz="1900" i="1" smtClean="0">
                                  <a:latin typeface="Cambria Math"/>
                                  <a:ea typeface="Cambria Math"/>
                                </a:rPr>
                                <m:t>𝛾</m:t>
                              </m:r>
                            </m:e>
                            <m:sub>
                              <m:r>
                                <a:rPr lang="es-MX" sz="1900" b="0" i="1" smtClean="0">
                                  <a:latin typeface="Cambria Math"/>
                                </a:rPr>
                                <m:t>𝑖</m:t>
                              </m:r>
                            </m:sub>
                          </m:sSub>
                          <m:sSub>
                            <m:sSubPr>
                              <m:ctrlPr>
                                <a:rPr lang="es-MX" sz="1900" i="1" smtClean="0">
                                  <a:latin typeface="Cambria Math" panose="02040503050406030204" pitchFamily="18" charset="0"/>
                                </a:rPr>
                              </m:ctrlPr>
                            </m:sSubPr>
                            <m:e>
                              <m:r>
                                <a:rPr lang="es-MX" sz="1900" b="0" i="1" smtClean="0">
                                  <a:latin typeface="Cambria Math"/>
                                </a:rPr>
                                <m:t>𝑄</m:t>
                              </m:r>
                            </m:e>
                            <m:sub>
                              <m:r>
                                <a:rPr lang="es-MX" sz="1900" b="0" i="1" smtClean="0">
                                  <a:latin typeface="Cambria Math"/>
                                </a:rPr>
                                <m:t>𝑖</m:t>
                              </m:r>
                            </m:sub>
                          </m:sSub>
                          <m:r>
                            <a:rPr lang="es-MX" sz="1900" i="1" smtClean="0">
                              <a:latin typeface="Cambria Math"/>
                              <a:ea typeface="Cambria Math"/>
                            </a:rPr>
                            <m:t>≤</m:t>
                          </m:r>
                          <m:sSub>
                            <m:sSubPr>
                              <m:ctrlPr>
                                <a:rPr lang="es-MX" sz="1900" i="1" smtClean="0">
                                  <a:latin typeface="Cambria Math" panose="02040503050406030204" pitchFamily="18" charset="0"/>
                                  <a:ea typeface="Cambria Math"/>
                                </a:rPr>
                              </m:ctrlPr>
                            </m:sSubPr>
                            <m:e>
                              <m:r>
                                <a:rPr lang="es-MX" sz="1900" i="1" smtClean="0">
                                  <a:latin typeface="Cambria Math"/>
                                  <a:ea typeface="Cambria Math"/>
                                </a:rPr>
                                <m:t>𝜙</m:t>
                              </m:r>
                              <m:r>
                                <a:rPr lang="es-MX" sz="1900" b="0" i="1" smtClean="0">
                                  <a:latin typeface="Cambria Math"/>
                                  <a:ea typeface="Cambria Math"/>
                                </a:rPr>
                                <m:t>𝑅</m:t>
                              </m:r>
                            </m:e>
                            <m:sub>
                              <m:r>
                                <a:rPr lang="es-MX" sz="1900" b="0" i="1" smtClean="0">
                                  <a:latin typeface="Cambria Math"/>
                                  <a:ea typeface="Cambria Math"/>
                                </a:rPr>
                                <m:t>𝑛</m:t>
                              </m:r>
                            </m:sub>
                          </m:sSub>
                        </m:e>
                      </m:nary>
                    </m:oMath>
                  </m:oMathPara>
                </a14:m>
                <a:endParaRPr lang="es-MX" sz="1900" dirty="0"/>
              </a:p>
              <a:p>
                <a:pPr marL="0" indent="0" algn="just">
                  <a:buNone/>
                </a:pPr>
                <a:r>
                  <a:rPr lang="es-MX" sz="1900" dirty="0"/>
                  <a:t>Esta ecuación puede escribirse para una carga uniformemente distribuida como:</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𝑢</m:t>
                          </m:r>
                        </m:sub>
                      </m:sSub>
                      <m:r>
                        <a:rPr lang="es-MX" sz="1900" i="1" smtClean="0">
                          <a:latin typeface="Cambria Math"/>
                          <a:ea typeface="Cambria Math"/>
                        </a:rPr>
                        <m:t>≤</m:t>
                      </m:r>
                      <m:r>
                        <a:rPr lang="es-MX" sz="1900" i="1" smtClean="0">
                          <a:latin typeface="Cambria Math"/>
                          <a:ea typeface="Cambria Math"/>
                        </a:rPr>
                        <m:t>𝜙</m:t>
                      </m:r>
                      <m:sSub>
                        <m:sSubPr>
                          <m:ctrlPr>
                            <a:rPr lang="es-MX" sz="1900" i="1" smtClean="0">
                              <a:latin typeface="Cambria Math" panose="02040503050406030204" pitchFamily="18" charset="0"/>
                              <a:ea typeface="Cambria Math"/>
                            </a:rPr>
                          </m:ctrlPr>
                        </m:sSubPr>
                        <m:e>
                          <m:r>
                            <a:rPr lang="es-MX" sz="1900" b="0" i="1" smtClean="0">
                              <a:latin typeface="Cambria Math"/>
                              <a:ea typeface="Cambria Math"/>
                            </a:rPr>
                            <m:t>𝑤</m:t>
                          </m:r>
                        </m:e>
                        <m:sub>
                          <m:r>
                            <a:rPr lang="es-MX" sz="1900" b="0" i="1" smtClean="0">
                              <a:latin typeface="Cambria Math"/>
                              <a:ea typeface="Cambria Math"/>
                            </a:rPr>
                            <m:t>𝑛</m:t>
                          </m:r>
                        </m:sub>
                      </m:sSub>
                    </m:oMath>
                  </m:oMathPara>
                </a14:m>
                <a:endParaRPr lang="es-MX" sz="1900" dirty="0"/>
              </a:p>
              <a:p>
                <a:pPr marL="0" indent="0" algn="just">
                  <a:buNone/>
                </a:pPr>
                <a:r>
                  <a:rPr lang="es-MX" sz="1900" dirty="0"/>
                  <a:t>Donde </a:t>
                </a:r>
                <a:r>
                  <a:rPr lang="es-MX" sz="1900" dirty="0" err="1"/>
                  <a:t>Wu</a:t>
                </a:r>
                <a:r>
                  <a:rPr lang="es-MX" sz="1900" dirty="0"/>
                  <a:t> es la carga uniforme factorizada y </a:t>
                </a:r>
                <a:r>
                  <a:rPr lang="es-MX" sz="1900" dirty="0" err="1"/>
                  <a:t>Wn</a:t>
                </a:r>
                <a:r>
                  <a:rPr lang="es-MX" sz="1900" dirty="0"/>
                  <a:t> es la resistencia nominal por carga  uniforme de la vigueta. Si </a:t>
                </a:r>
                <a:r>
                  <a:rPr lang="es-MX" sz="1900" dirty="0" smtClean="0"/>
                  <a:t>utilizamos </a:t>
                </a:r>
                <a:r>
                  <a:rPr lang="es-MX" sz="1900" dirty="0"/>
                  <a:t>una razón promedio de la resistencia nominal a la resistencia permisibles de 1.65, </a:t>
                </a:r>
                <a:r>
                  <a:rPr lang="es-MX" sz="1900" dirty="0" smtClean="0"/>
                  <a:t>se puede expresar </a:t>
                </a:r>
                <a:r>
                  <a:rPr lang="es-MX" sz="1900" dirty="0"/>
                  <a:t>la resistencia nominal </a:t>
                </a:r>
                <a:r>
                  <a:rPr lang="es-MX" sz="1900" dirty="0" smtClean="0"/>
                  <a:t>como sigue:</a:t>
                </a:r>
                <a:endParaRPr lang="es-MX" sz="1900" dirty="0"/>
              </a:p>
              <a:p>
                <a:pPr marL="0" indent="0" algn="just">
                  <a:buNone/>
                </a:pPr>
                <a14:m>
                  <m:oMathPara xmlns:m="http://schemas.openxmlformats.org/officeDocument/2006/math">
                    <m:oMathParaPr>
                      <m:jc m:val="centerGroup"/>
                    </m:oMathParaPr>
                    <m:oMath xmlns:m="http://schemas.openxmlformats.org/officeDocument/2006/math">
                      <m:sSub>
                        <m:sSubPr>
                          <m:ctrlPr>
                            <a:rPr lang="es-MX" sz="1900" b="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𝑛</m:t>
                          </m:r>
                        </m:sub>
                      </m:sSub>
                      <m:r>
                        <a:rPr lang="es-MX" sz="1900" b="0" i="1" smtClean="0">
                          <a:latin typeface="Cambria Math"/>
                        </a:rPr>
                        <m:t>=1.65 </m:t>
                      </m:r>
                      <m:sSub>
                        <m:sSubPr>
                          <m:ctrlPr>
                            <a:rPr lang="es-MX" sz="1900" b="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𝑠𝑗𝑖</m:t>
                          </m:r>
                        </m:sub>
                      </m:sSub>
                    </m:oMath>
                  </m:oMathPara>
                </a14:m>
                <a:endParaRPr lang="es-MX" sz="1900" dirty="0"/>
              </a:p>
              <a:p>
                <a:pPr marL="0" indent="0" algn="just">
                  <a:buNone/>
                </a:pPr>
                <a:r>
                  <a:rPr lang="es-MX" sz="1900" dirty="0" smtClean="0"/>
                  <a:t>Donde, </a:t>
                </a:r>
                <a:r>
                  <a:rPr lang="es-MX" sz="1900" dirty="0" err="1" smtClean="0"/>
                  <a:t>Wsij</a:t>
                </a:r>
                <a:r>
                  <a:rPr lang="es-MX" sz="1900" dirty="0" smtClean="0"/>
                  <a:t>, </a:t>
                </a:r>
                <a:r>
                  <a:rPr lang="es-MX" sz="1900" dirty="0"/>
                  <a:t>es la resistencia permisible (carga permisible), dada en las tablas estándar de carga. </a:t>
                </a:r>
              </a:p>
            </p:txBody>
          </p:sp>
        </mc:Choice>
        <mc:Fallback xmlns="">
          <p:sp>
            <p:nvSpPr>
              <p:cNvPr id="9" name="2 Marcador de contenido"/>
              <p:cNvSpPr>
                <a:spLocks noGrp="1" noRot="1" noChangeAspect="1" noMove="1" noResize="1" noEditPoints="1" noAdjustHandles="1" noChangeArrowheads="1" noChangeShapeType="1" noTextEdit="1"/>
              </p:cNvSpPr>
              <p:nvPr>
                <p:ph idx="1"/>
              </p:nvPr>
            </p:nvSpPr>
            <p:spPr>
              <a:xfrm>
                <a:off x="493625" y="1817312"/>
                <a:ext cx="9335384" cy="5112568"/>
              </a:xfrm>
              <a:blipFill>
                <a:blip r:embed="rId5"/>
                <a:stretch>
                  <a:fillRect l="-653" t="-1192" r="-588"/>
                </a:stretch>
              </a:blipFill>
            </p:spPr>
            <p:txBody>
              <a:bodyPr/>
              <a:lstStyle/>
              <a:p>
                <a:r>
                  <a:rPr lang="en-US">
                    <a:noFill/>
                  </a:rPr>
                  <a:t> </a:t>
                </a:r>
              </a:p>
            </p:txBody>
          </p:sp>
        </mc:Fallback>
      </mc:AlternateContent>
    </p:spTree>
    <p:extLst>
      <p:ext uri="{BB962C8B-B14F-4D97-AF65-F5344CB8AC3E}">
        <p14:creationId xmlns:p14="http://schemas.microsoft.com/office/powerpoint/2010/main" val="156877675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VIGUETAS DE ACERO DE ALMA ABIERTA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93625" y="1817312"/>
                <a:ext cx="9335384" cy="4032448"/>
              </a:xfrm>
            </p:spPr>
            <p:txBody>
              <a:bodyPr/>
              <a:lstStyle/>
              <a:p>
                <a:pPr marL="0" indent="0" algn="just">
                  <a:buNone/>
                </a:pPr>
                <a:r>
                  <a:rPr lang="es-MX" sz="1900" dirty="0"/>
                  <a:t>La resistencia de diseño es:</a:t>
                </a:r>
              </a:p>
              <a:p>
                <a:pPr marL="0" indent="0" algn="just">
                  <a:buNone/>
                </a:pPr>
                <a14:m>
                  <m:oMathPara xmlns:m="http://schemas.openxmlformats.org/officeDocument/2006/math">
                    <m:oMathParaPr>
                      <m:jc m:val="centerGroup"/>
                    </m:oMathParaPr>
                    <m:oMath xmlns:m="http://schemas.openxmlformats.org/officeDocument/2006/math">
                      <m:r>
                        <a:rPr lang="es-MX" sz="1900" i="1">
                          <a:latin typeface="Cambria Math"/>
                          <a:ea typeface="Cambria Math"/>
                        </a:rPr>
                        <m:t>𝜙</m:t>
                      </m:r>
                      <m:sSub>
                        <m:sSubPr>
                          <m:ctrlPr>
                            <a:rPr lang="es-MX" sz="1900" i="1">
                              <a:latin typeface="Cambria Math" panose="02040503050406030204" pitchFamily="18" charset="0"/>
                              <a:ea typeface="Cambria Math"/>
                            </a:rPr>
                          </m:ctrlPr>
                        </m:sSubPr>
                        <m:e>
                          <m:r>
                            <a:rPr lang="es-MX" sz="1900" i="1">
                              <a:latin typeface="Cambria Math"/>
                              <a:ea typeface="Cambria Math"/>
                            </a:rPr>
                            <m:t>𝑤</m:t>
                          </m:r>
                        </m:e>
                        <m:sub>
                          <m:r>
                            <a:rPr lang="es-MX" sz="1900" i="1">
                              <a:latin typeface="Cambria Math"/>
                              <a:ea typeface="Cambria Math"/>
                            </a:rPr>
                            <m:t>𝑛</m:t>
                          </m:r>
                        </m:sub>
                      </m:sSub>
                      <m:r>
                        <a:rPr lang="es-MX" sz="1900" b="0" i="1" smtClean="0">
                          <a:latin typeface="Cambria Math"/>
                        </a:rPr>
                        <m:t>=0.90</m:t>
                      </m:r>
                      <m:d>
                        <m:dPr>
                          <m:ctrlPr>
                            <a:rPr lang="es-MX" sz="1900" b="0" i="1" smtClean="0">
                              <a:latin typeface="Cambria Math" panose="02040503050406030204" pitchFamily="18" charset="0"/>
                            </a:rPr>
                          </m:ctrlPr>
                        </m:dPr>
                        <m:e>
                          <m:r>
                            <a:rPr lang="es-MX" sz="1900" b="0" i="1" smtClean="0">
                              <a:latin typeface="Cambria Math"/>
                            </a:rPr>
                            <m:t>1.65</m:t>
                          </m:r>
                          <m:sSub>
                            <m:sSubPr>
                              <m:ctrlPr>
                                <a:rPr lang="es-MX" sz="1900" b="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𝑠𝑗𝑖</m:t>
                              </m:r>
                            </m:sub>
                          </m:sSub>
                        </m:e>
                      </m:d>
                      <m:r>
                        <a:rPr lang="es-MX" sz="1900" b="0" i="1" smtClean="0">
                          <a:latin typeface="Cambria Math"/>
                        </a:rPr>
                        <m:t>=1.485</m:t>
                      </m:r>
                      <m:r>
                        <a:rPr lang="es-MX" sz="1900" b="0" i="1" smtClean="0">
                          <a:latin typeface="Cambria Math"/>
                          <a:ea typeface="Cambria Math"/>
                        </a:rPr>
                        <m:t>≈</m:t>
                      </m:r>
                      <m:r>
                        <a:rPr lang="es-MX" sz="1900" b="0" i="1" smtClean="0">
                          <a:latin typeface="Cambria Math"/>
                        </a:rPr>
                        <m:t>3/2</m:t>
                      </m:r>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𝑠𝑗𝑖</m:t>
                          </m:r>
                        </m:sub>
                      </m:sSub>
                    </m:oMath>
                  </m:oMathPara>
                </a14:m>
                <a:endParaRPr lang="es-MX" sz="1900" dirty="0"/>
              </a:p>
              <a:p>
                <a:pPr marL="0" indent="0" algn="just">
                  <a:buNone/>
                </a:pPr>
                <a:endParaRPr lang="es-MX" sz="1900" dirty="0"/>
              </a:p>
              <a:p>
                <a:pPr marL="0" indent="0" algn="just">
                  <a:buNone/>
                </a:pPr>
                <a:r>
                  <a:rPr lang="es-MX" sz="1900" dirty="0"/>
                  <a:t>Podemos escribir la ecuación </a:t>
                </a:r>
                <a14:m>
                  <m:oMath xmlns:m="http://schemas.openxmlformats.org/officeDocument/2006/math">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𝑢</m:t>
                        </m:r>
                      </m:sub>
                    </m:sSub>
                    <m:r>
                      <a:rPr lang="es-MX" sz="1900" i="1">
                        <a:latin typeface="Cambria Math"/>
                        <a:ea typeface="Cambria Math"/>
                      </a:rPr>
                      <m:t>≤</m:t>
                    </m:r>
                    <m:r>
                      <a:rPr lang="es-MX" sz="1900" i="1">
                        <a:latin typeface="Cambria Math"/>
                        <a:ea typeface="Cambria Math"/>
                      </a:rPr>
                      <m:t>𝜙</m:t>
                    </m:r>
                    <m:sSub>
                      <m:sSubPr>
                        <m:ctrlPr>
                          <a:rPr lang="es-MX" sz="1900" i="1">
                            <a:latin typeface="Cambria Math" panose="02040503050406030204" pitchFamily="18" charset="0"/>
                            <a:ea typeface="Cambria Math"/>
                          </a:rPr>
                        </m:ctrlPr>
                      </m:sSubPr>
                      <m:e>
                        <m:r>
                          <a:rPr lang="es-MX" sz="1900" i="1">
                            <a:latin typeface="Cambria Math"/>
                            <a:ea typeface="Cambria Math"/>
                          </a:rPr>
                          <m:t>𝑤</m:t>
                        </m:r>
                      </m:e>
                      <m:sub>
                        <m:r>
                          <a:rPr lang="es-MX" sz="1900" i="1">
                            <a:latin typeface="Cambria Math"/>
                            <a:ea typeface="Cambria Math"/>
                          </a:rPr>
                          <m:t>𝑛</m:t>
                        </m:r>
                      </m:sub>
                    </m:sSub>
                    <m:r>
                      <a:rPr lang="es-MX" sz="1900" i="1">
                        <a:latin typeface="Cambria Math"/>
                        <a:ea typeface="Cambria Math"/>
                      </a:rPr>
                      <m:t> </m:t>
                    </m:r>
                  </m:oMath>
                </a14:m>
                <a:r>
                  <a:rPr lang="es-MX" sz="1900" dirty="0"/>
                  <a:t>como:</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𝑢</m:t>
                          </m:r>
                        </m:sub>
                      </m:sSub>
                      <m:r>
                        <a:rPr lang="es-MX" sz="1900" i="1">
                          <a:latin typeface="Cambria Math"/>
                          <a:ea typeface="Cambria Math"/>
                        </a:rPr>
                        <m:t>≤</m:t>
                      </m:r>
                      <m:r>
                        <a:rPr lang="es-MX" sz="1900" i="1">
                          <a:latin typeface="Cambria Math"/>
                        </a:rPr>
                        <m:t>3/2</m:t>
                      </m:r>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𝑠𝑗𝑖</m:t>
                          </m:r>
                        </m:sub>
                      </m:sSub>
                    </m:oMath>
                  </m:oMathPara>
                </a14:m>
                <a:endParaRPr lang="es-MX" sz="1900" dirty="0"/>
              </a:p>
              <a:p>
                <a:pPr marL="0" indent="0" algn="just">
                  <a:buNone/>
                </a:pPr>
                <a:endParaRPr lang="es-MX" sz="1900" dirty="0"/>
              </a:p>
              <a:p>
                <a:pPr marL="0" indent="0" algn="just">
                  <a:buNone/>
                </a:pPr>
                <a:r>
                  <a:rPr lang="es-MX" sz="1900" dirty="0"/>
                  <a:t>Para fines de diseño, podemos expresar esta relación como:</a:t>
                </a:r>
              </a:p>
              <a:p>
                <a:pPr algn="just"/>
                <a:endParaRPr lang="es-MX" sz="1900" dirty="0"/>
              </a:p>
              <a:p>
                <a:pPr marL="0" indent="0" algn="just">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𝑤</m:t>
                          </m:r>
                        </m:e>
                        <m:sub>
                          <m:r>
                            <a:rPr lang="es-MX" sz="1900" b="0" i="1" smtClean="0">
                              <a:latin typeface="Cambria Math"/>
                            </a:rPr>
                            <m:t>𝑠𝑗𝑖</m:t>
                          </m:r>
                        </m:sub>
                      </m:sSub>
                      <m:r>
                        <a:rPr lang="es-MX" sz="1900" b="0" i="1" smtClean="0">
                          <a:latin typeface="Cambria Math"/>
                        </a:rPr>
                        <m:t>=2</m:t>
                      </m:r>
                      <m:r>
                        <a:rPr lang="es-MX" sz="1900" i="1">
                          <a:latin typeface="Cambria Math"/>
                        </a:rPr>
                        <m:t>/</m:t>
                      </m:r>
                      <m:r>
                        <a:rPr lang="es-MX" sz="1900" b="0" i="1" smtClean="0">
                          <a:latin typeface="Cambria Math"/>
                        </a:rPr>
                        <m:t>3</m:t>
                      </m:r>
                      <m:sSub>
                        <m:sSubPr>
                          <m:ctrlPr>
                            <a:rPr lang="es-MX" sz="1900" i="1">
                              <a:latin typeface="Cambria Math" panose="02040503050406030204" pitchFamily="18" charset="0"/>
                            </a:rPr>
                          </m:ctrlPr>
                        </m:sSubPr>
                        <m:e>
                          <m:r>
                            <a:rPr lang="es-MX" sz="1900" i="1">
                              <a:latin typeface="Cambria Math"/>
                            </a:rPr>
                            <m:t>𝑤</m:t>
                          </m:r>
                        </m:e>
                        <m:sub>
                          <m:r>
                            <a:rPr lang="es-MX" sz="1900" b="0" i="1" smtClean="0">
                              <a:latin typeface="Cambria Math"/>
                            </a:rPr>
                            <m:t>𝑢</m:t>
                          </m:r>
                        </m:sub>
                      </m:sSub>
                    </m:oMath>
                  </m:oMathPara>
                </a14:m>
                <a:endParaRPr lang="es-MX" sz="1900" dirty="0"/>
              </a:p>
              <a:p>
                <a:pPr marL="0" indent="0" algn="just">
                  <a:buNone/>
                </a:pPr>
                <a:endParaRPr lang="es-MX" sz="2000" dirty="0"/>
              </a:p>
              <a:p>
                <a:pPr algn="just"/>
                <a:endParaRPr lang="es-MX" sz="2000" dirty="0"/>
              </a:p>
              <a:p>
                <a:pPr algn="just"/>
                <a:endParaRPr lang="es-MX" sz="2000" dirty="0"/>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93625" y="1817312"/>
                <a:ext cx="9335384" cy="4032448"/>
              </a:xfrm>
              <a:blipFill rotWithShape="0">
                <a:blip r:embed="rId8"/>
                <a:stretch>
                  <a:fillRect l="-653" t="-1511"/>
                </a:stretch>
              </a:blipFill>
            </p:spPr>
            <p:txBody>
              <a:bodyPr/>
              <a:lstStyle/>
              <a:p>
                <a:r>
                  <a:rPr lang="es-MX">
                    <a:noFill/>
                  </a:rPr>
                  <a:t> </a:t>
                </a:r>
              </a:p>
            </p:txBody>
          </p:sp>
        </mc:Fallback>
      </mc:AlternateContent>
    </p:spTree>
    <p:extLst>
      <p:ext uri="{BB962C8B-B14F-4D97-AF65-F5344CB8AC3E}">
        <p14:creationId xmlns:p14="http://schemas.microsoft.com/office/powerpoint/2010/main" val="210654176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5.15</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sp>
        <p:nvSpPr>
          <p:cNvPr id="11" name="2 Marcador de contenido"/>
          <p:cNvSpPr>
            <a:spLocks noGrp="1"/>
          </p:cNvSpPr>
          <p:nvPr>
            <p:ph idx="1"/>
          </p:nvPr>
        </p:nvSpPr>
        <p:spPr>
          <a:xfrm>
            <a:off x="474561" y="1817312"/>
            <a:ext cx="9354448" cy="5112568"/>
          </a:xfrm>
        </p:spPr>
        <p:txBody>
          <a:bodyPr>
            <a:noAutofit/>
          </a:bodyPr>
          <a:lstStyle/>
          <a:p>
            <a:pPr marL="0" indent="0" algn="just">
              <a:buNone/>
            </a:pPr>
            <a:r>
              <a:rPr lang="es-MX" sz="1900" dirty="0" smtClean="0"/>
              <a:t>Utilice </a:t>
            </a:r>
            <a:r>
              <a:rPr lang="es-MX" sz="1900" dirty="0"/>
              <a:t>la tabla de cargas dadas, para seleccionar una vigueta de acero de alma abierta para el siguiente sistema de piso y cargas.</a:t>
            </a:r>
          </a:p>
          <a:p>
            <a:pPr marL="0" indent="0" algn="just">
              <a:buNone/>
            </a:pPr>
            <a:r>
              <a:rPr lang="es-MX" sz="1900" dirty="0"/>
              <a:t>		Separación entre </a:t>
            </a:r>
            <a:r>
              <a:rPr lang="es-MX" sz="1900" dirty="0" smtClean="0"/>
              <a:t>viguetas = </a:t>
            </a:r>
            <a:r>
              <a:rPr lang="es-MX" sz="1900" dirty="0"/>
              <a:t>3’ 0 ‘’</a:t>
            </a:r>
          </a:p>
          <a:p>
            <a:pPr marL="0" indent="0" algn="just">
              <a:buNone/>
            </a:pPr>
            <a:r>
              <a:rPr lang="es-MX" sz="1900" dirty="0"/>
              <a:t>		Longitud del </a:t>
            </a:r>
            <a:r>
              <a:rPr lang="es-MX" sz="1900" dirty="0" smtClean="0"/>
              <a:t>claro = </a:t>
            </a:r>
            <a:r>
              <a:rPr lang="es-MX" sz="1900" dirty="0"/>
              <a:t>20’ 0’’</a:t>
            </a:r>
          </a:p>
          <a:p>
            <a:pPr marL="0" indent="0" algn="just">
              <a:buNone/>
            </a:pPr>
            <a:endParaRPr lang="es-MX" sz="1900" dirty="0"/>
          </a:p>
          <a:p>
            <a:pPr marL="0" indent="0" algn="just">
              <a:buNone/>
            </a:pPr>
            <a:r>
              <a:rPr lang="es-MX" sz="1900" dirty="0"/>
              <a:t>Las cargas son:</a:t>
            </a:r>
          </a:p>
          <a:p>
            <a:pPr marL="0" indent="0" algn="just">
              <a:buNone/>
            </a:pPr>
            <a:r>
              <a:rPr lang="es-MX" sz="1900" dirty="0"/>
              <a:t>		</a:t>
            </a:r>
            <a:r>
              <a:rPr lang="es-MX" sz="1900" dirty="0" smtClean="0"/>
              <a:t>Espesor de la Losa </a:t>
            </a:r>
            <a:r>
              <a:rPr lang="es-MX" sz="1900" dirty="0"/>
              <a:t>de piso de 3 in</a:t>
            </a:r>
          </a:p>
          <a:p>
            <a:pPr marL="0" indent="0" algn="just">
              <a:buNone/>
            </a:pPr>
            <a:r>
              <a:rPr lang="es-MX" sz="1900" dirty="0"/>
              <a:t>		</a:t>
            </a:r>
            <a:r>
              <a:rPr lang="es-MX" sz="1900" dirty="0" smtClean="0"/>
              <a:t>Carga </a:t>
            </a:r>
            <a:r>
              <a:rPr lang="es-MX" sz="1900" dirty="0"/>
              <a:t>muerta: 20 lb/ft</a:t>
            </a:r>
            <a:r>
              <a:rPr lang="es-MX" sz="1900" dirty="0">
                <a:latin typeface="Calibri"/>
                <a:cs typeface="Calibri"/>
              </a:rPr>
              <a:t>²</a:t>
            </a:r>
            <a:endParaRPr lang="es-MX" sz="1900" dirty="0"/>
          </a:p>
          <a:p>
            <a:pPr marL="0" indent="0" algn="just">
              <a:buNone/>
            </a:pPr>
            <a:r>
              <a:rPr lang="es-MX" sz="1900" dirty="0"/>
              <a:t>		Carga viva: 50 lb/ft</a:t>
            </a:r>
            <a:r>
              <a:rPr lang="es-MX" sz="1900" dirty="0">
                <a:latin typeface="Calibri"/>
                <a:cs typeface="Calibri"/>
              </a:rPr>
              <a:t>²</a:t>
            </a:r>
          </a:p>
        </p:txBody>
      </p:sp>
    </p:spTree>
    <p:extLst>
      <p:ext uri="{BB962C8B-B14F-4D97-AF65-F5344CB8AC3E}">
        <p14:creationId xmlns:p14="http://schemas.microsoft.com/office/powerpoint/2010/main" val="159123980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5.15</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1" name="2 Marcador de contenido"/>
              <p:cNvSpPr>
                <a:spLocks noGrp="1"/>
              </p:cNvSpPr>
              <p:nvPr>
                <p:ph idx="1"/>
              </p:nvPr>
            </p:nvSpPr>
            <p:spPr>
              <a:xfrm>
                <a:off x="474561" y="1817312"/>
                <a:ext cx="9354448" cy="5112568"/>
              </a:xfrm>
            </p:spPr>
            <p:txBody>
              <a:bodyPr>
                <a:noAutofit/>
              </a:bodyPr>
              <a:lstStyle/>
              <a:p>
                <a:pPr marL="0" indent="0" algn="just">
                  <a:buNone/>
                </a:pPr>
                <a:r>
                  <a:rPr lang="es-MX" sz="1900" dirty="0"/>
                  <a:t>Solución:  para las cargas muertas de</a:t>
                </a:r>
              </a:p>
              <a:p>
                <a:pPr marL="0" indent="0" algn="just">
                  <a:buNone/>
                </a:pPr>
                <a:r>
                  <a:rPr lang="es-MX" sz="1900" dirty="0"/>
                  <a:t>	Losa: </a:t>
                </a:r>
                <a:r>
                  <a:rPr lang="es-MX" sz="1900" dirty="0" smtClean="0"/>
                  <a:t>(150lb/ft3)(3in/12in/ft)           </a:t>
                </a:r>
                <a:r>
                  <a:rPr lang="es-MX" sz="1900" dirty="0"/>
                  <a:t>= 37.50 lb/ft</a:t>
                </a:r>
                <a:r>
                  <a:rPr lang="es-MX" sz="1900" dirty="0">
                    <a:latin typeface="Calibri"/>
                    <a:cs typeface="Calibri"/>
                  </a:rPr>
                  <a:t>²</a:t>
                </a:r>
                <a:endParaRPr lang="es-MX" sz="1900" dirty="0"/>
              </a:p>
              <a:p>
                <a:pPr marL="0" indent="0" algn="just">
                  <a:buNone/>
                </a:pPr>
                <a:r>
                  <a:rPr lang="es-MX" sz="1900" dirty="0"/>
                  <a:t>	</a:t>
                </a:r>
                <a:r>
                  <a:rPr lang="es-MX" sz="1900" dirty="0" smtClean="0"/>
                  <a:t>Carga </a:t>
                </a:r>
                <a:r>
                  <a:rPr lang="es-MX" sz="1900" dirty="0"/>
                  <a:t>muerta    = 20.00 lb/ft</a:t>
                </a:r>
                <a:r>
                  <a:rPr lang="es-MX" sz="1900" dirty="0">
                    <a:latin typeface="Calibri"/>
                    <a:cs typeface="Calibri"/>
                  </a:rPr>
                  <a:t>²</a:t>
                </a:r>
                <a:endParaRPr lang="es-MX" sz="1900" dirty="0"/>
              </a:p>
              <a:p>
                <a:pPr marL="0" indent="0" algn="just">
                  <a:buNone/>
                </a:pPr>
                <a:r>
                  <a:rPr lang="es-MX" sz="1900" dirty="0"/>
                  <a:t>	Peso de las viguetas  =  3.00 lb/ft</a:t>
                </a:r>
                <a:r>
                  <a:rPr lang="es-MX" sz="1900" dirty="0">
                    <a:latin typeface="Calibri"/>
                    <a:cs typeface="Calibri"/>
                  </a:rPr>
                  <a:t>²</a:t>
                </a:r>
                <a:endParaRPr lang="es-MX" sz="1900" dirty="0"/>
              </a:p>
              <a:p>
                <a:pPr marL="0" indent="0" algn="just">
                  <a:buNone/>
                </a:pPr>
                <a:r>
                  <a:rPr lang="es-MX" sz="1900" dirty="0"/>
                  <a:t>	Total                             = </a:t>
                </a:r>
                <a:r>
                  <a:rPr lang="es-MX" sz="1900" dirty="0" smtClean="0"/>
                  <a:t>60.50 </a:t>
                </a:r>
                <a:r>
                  <a:rPr lang="es-MX" sz="1900" dirty="0"/>
                  <a:t>lb/ft</a:t>
                </a:r>
                <a:r>
                  <a:rPr lang="es-MX" sz="1900" dirty="0">
                    <a:latin typeface="Calibri"/>
                    <a:cs typeface="Calibri"/>
                  </a:rPr>
                  <a:t>²</a:t>
                </a:r>
              </a:p>
              <a:p>
                <a:pPr marL="0" indent="0" algn="just">
                  <a:buNone/>
                </a:pPr>
                <a:endParaRPr lang="es-MX" sz="1900" i="1" dirty="0">
                  <a:latin typeface="Cambria Math"/>
                </a:endParaRPr>
              </a:p>
              <a:p>
                <a:pPr marL="0" indent="0" algn="just">
                  <a:buNone/>
                </a:pPr>
                <a:endParaRPr lang="es-MX" sz="190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s-MX" sz="2400" i="1" smtClean="0">
                              <a:latin typeface="Cambria Math" panose="02040503050406030204" pitchFamily="18" charset="0"/>
                            </a:rPr>
                          </m:ctrlPr>
                        </m:sSubPr>
                        <m:e>
                          <m:r>
                            <a:rPr lang="es-MX" sz="2400" b="0" i="1" smtClean="0">
                              <a:latin typeface="Cambria Math"/>
                            </a:rPr>
                            <m:t>𝑤</m:t>
                          </m:r>
                        </m:e>
                        <m:sub>
                          <m:r>
                            <a:rPr lang="es-MX" sz="2400" b="0" i="1" smtClean="0">
                              <a:latin typeface="Cambria Math"/>
                            </a:rPr>
                            <m:t>𝐷</m:t>
                          </m:r>
                        </m:sub>
                      </m:sSub>
                      <m:r>
                        <a:rPr lang="es-MX" sz="2400" b="0" i="1" smtClean="0">
                          <a:latin typeface="Cambria Math"/>
                        </a:rPr>
                        <m:t>=60.50</m:t>
                      </m:r>
                      <m:f>
                        <m:fPr>
                          <m:ctrlPr>
                            <a:rPr lang="es-MX" sz="2400" b="0" i="1" smtClean="0">
                              <a:latin typeface="Cambria Math" panose="02040503050406030204" pitchFamily="18" charset="0"/>
                            </a:rPr>
                          </m:ctrlPr>
                        </m:fPr>
                        <m:num>
                          <m:r>
                            <a:rPr lang="es-MX" sz="2400" b="0" i="1" smtClean="0">
                              <a:latin typeface="Cambria Math" panose="02040503050406030204" pitchFamily="18" charset="0"/>
                            </a:rPr>
                            <m:t>𝑙𝑏</m:t>
                          </m:r>
                        </m:num>
                        <m:den>
                          <m:r>
                            <a:rPr lang="es-MX" sz="2400" b="0" i="1" smtClean="0">
                              <a:latin typeface="Cambria Math" panose="02040503050406030204" pitchFamily="18" charset="0"/>
                            </a:rPr>
                            <m:t>𝑓𝑡</m:t>
                          </m:r>
                        </m:den>
                      </m:f>
                      <m:d>
                        <m:dPr>
                          <m:ctrlPr>
                            <a:rPr lang="es-MX" sz="2400" b="0" i="1" smtClean="0">
                              <a:latin typeface="Cambria Math" panose="02040503050406030204" pitchFamily="18" charset="0"/>
                            </a:rPr>
                          </m:ctrlPr>
                        </m:dPr>
                        <m:e>
                          <m:r>
                            <a:rPr lang="es-MX" sz="2400" b="0" i="1" smtClean="0">
                              <a:latin typeface="Cambria Math"/>
                            </a:rPr>
                            <m:t>3</m:t>
                          </m:r>
                        </m:e>
                      </m:d>
                      <m:r>
                        <a:rPr lang="es-MX" sz="2400" b="0" i="1" smtClean="0">
                          <a:latin typeface="Cambria Math"/>
                        </a:rPr>
                        <m:t>=181.50</m:t>
                      </m:r>
                      <m:f>
                        <m:fPr>
                          <m:ctrlPr>
                            <a:rPr lang="es-MX" sz="2400" b="0" i="1" smtClean="0">
                              <a:latin typeface="Cambria Math" panose="02040503050406030204" pitchFamily="18" charset="0"/>
                            </a:rPr>
                          </m:ctrlPr>
                        </m:fPr>
                        <m:num>
                          <m:r>
                            <a:rPr lang="es-MX" sz="2400" b="0" i="1" smtClean="0">
                              <a:latin typeface="Cambria Math"/>
                            </a:rPr>
                            <m:t>𝑙𝑏</m:t>
                          </m:r>
                        </m:num>
                        <m:den>
                          <m:r>
                            <a:rPr lang="es-MX" sz="2400" b="0" i="1" smtClean="0">
                              <a:latin typeface="Cambria Math"/>
                            </a:rPr>
                            <m:t>𝑓𝑡</m:t>
                          </m:r>
                        </m:den>
                      </m:f>
                    </m:oMath>
                  </m:oMathPara>
                </a14:m>
                <a:endParaRPr lang="es-MX" sz="2400" dirty="0"/>
              </a:p>
            </p:txBody>
          </p:sp>
        </mc:Choice>
        <mc:Fallback xmlns="">
          <p:sp>
            <p:nvSpPr>
              <p:cNvPr id="11"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a:blip r:embed="rId5"/>
                <a:stretch>
                  <a:fillRect l="-652" t="-1192"/>
                </a:stretch>
              </a:blipFill>
            </p:spPr>
            <p:txBody>
              <a:bodyPr/>
              <a:lstStyle/>
              <a:p>
                <a:r>
                  <a:rPr lang="en-US">
                    <a:noFill/>
                  </a:rPr>
                  <a:t> </a:t>
                </a:r>
              </a:p>
            </p:txBody>
          </p:sp>
        </mc:Fallback>
      </mc:AlternateContent>
    </p:spTree>
    <p:extLst>
      <p:ext uri="{BB962C8B-B14F-4D97-AF65-F5344CB8AC3E}">
        <p14:creationId xmlns:p14="http://schemas.microsoft.com/office/powerpoint/2010/main" val="115082428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5.15</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mc:AlternateContent xmlns:mc="http://schemas.openxmlformats.org/markup-compatibility/2006" xmlns:a14="http://schemas.microsoft.com/office/drawing/2010/main">
        <mc:Choice Requires="a14">
          <p:sp>
            <p:nvSpPr>
              <p:cNvPr id="10" name="2 Marcador de contenido"/>
              <p:cNvSpPr>
                <a:spLocks noGrp="1"/>
              </p:cNvSpPr>
              <p:nvPr>
                <p:ph idx="1"/>
              </p:nvPr>
            </p:nvSpPr>
            <p:spPr>
              <a:xfrm>
                <a:off x="474561" y="1817312"/>
                <a:ext cx="9354448" cy="5112568"/>
              </a:xfrm>
            </p:spPr>
            <p:txBody>
              <a:bodyPr>
                <a:normAutofit/>
              </a:bodyPr>
              <a:lstStyle/>
              <a:p>
                <a:pPr marL="0" indent="0">
                  <a:buNone/>
                </a:pPr>
                <a:r>
                  <a:rPr lang="es-MX" sz="1900" dirty="0"/>
                  <a:t>Para la carga viva de 50 lb/ft</a:t>
                </a:r>
                <a:r>
                  <a:rPr lang="es-MX" sz="1900" dirty="0">
                    <a:latin typeface="Calibri"/>
                    <a:cs typeface="Calibri"/>
                  </a:rPr>
                  <a:t>²</a:t>
                </a:r>
                <a:r>
                  <a:rPr lang="es-MX" sz="1900" dirty="0"/>
                  <a:t>,</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𝑤</m:t>
                          </m:r>
                        </m:e>
                        <m:sub>
                          <m:r>
                            <a:rPr lang="es-MX" sz="1900" b="0" i="1" smtClean="0">
                              <a:latin typeface="Cambria Math"/>
                            </a:rPr>
                            <m:t>𝐿</m:t>
                          </m:r>
                        </m:sub>
                      </m:sSub>
                      <m:r>
                        <a:rPr lang="es-MX" sz="1900" b="0" i="1" smtClean="0">
                          <a:latin typeface="Cambria Math"/>
                        </a:rPr>
                        <m:t>=50</m:t>
                      </m:r>
                      <m:d>
                        <m:dPr>
                          <m:ctrlPr>
                            <a:rPr lang="es-MX" sz="1900" b="0" i="1" smtClean="0">
                              <a:latin typeface="Cambria Math" panose="02040503050406030204" pitchFamily="18" charset="0"/>
                            </a:rPr>
                          </m:ctrlPr>
                        </m:dPr>
                        <m:e>
                          <m:r>
                            <a:rPr lang="es-MX" sz="1900" b="0" i="1" smtClean="0">
                              <a:latin typeface="Cambria Math"/>
                            </a:rPr>
                            <m:t>3</m:t>
                          </m:r>
                        </m:e>
                      </m:d>
                      <m:r>
                        <a:rPr lang="es-MX" sz="1900" b="0" i="1" smtClean="0">
                          <a:latin typeface="Cambria Math"/>
                        </a:rPr>
                        <m:t>=150 </m:t>
                      </m:r>
                      <m:r>
                        <a:rPr lang="es-MX" sz="1900" b="0" i="1" smtClean="0">
                          <a:latin typeface="Cambria Math"/>
                        </a:rPr>
                        <m:t>𝑙𝑏</m:t>
                      </m:r>
                      <m:r>
                        <a:rPr lang="es-MX" sz="1900" b="0" i="1" smtClean="0">
                          <a:latin typeface="Cambria Math"/>
                        </a:rPr>
                        <m:t>/</m:t>
                      </m:r>
                      <m:r>
                        <a:rPr lang="es-MX" sz="1900" b="0" i="1" smtClean="0">
                          <a:latin typeface="Cambria Math"/>
                        </a:rPr>
                        <m:t>𝑓𝑡</m:t>
                      </m:r>
                    </m:oMath>
                  </m:oMathPara>
                </a14:m>
                <a:endParaRPr lang="es-MX" sz="1900" dirty="0"/>
              </a:p>
              <a:p>
                <a:endParaRPr lang="es-MX" sz="1900" dirty="0"/>
              </a:p>
              <a:p>
                <a:pPr marL="0" indent="0">
                  <a:buNone/>
                </a:pPr>
                <a:r>
                  <a:rPr lang="es-MX" sz="1900" dirty="0"/>
                  <a:t>La carga factorizada es:</a:t>
                </a: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𝑢</m:t>
                          </m:r>
                        </m:sub>
                      </m:sSub>
                      <m:r>
                        <a:rPr lang="es-MX" sz="1900" i="1">
                          <a:latin typeface="Cambria Math"/>
                        </a:rPr>
                        <m:t>=1.2</m:t>
                      </m:r>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𝐷</m:t>
                          </m:r>
                        </m:sub>
                      </m:sSub>
                      <m:r>
                        <a:rPr lang="es-MX" sz="1900" i="1">
                          <a:latin typeface="Cambria Math"/>
                        </a:rPr>
                        <m:t>+1.6</m:t>
                      </m:r>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𝐿</m:t>
                          </m:r>
                        </m:sub>
                      </m:sSub>
                      <m:r>
                        <a:rPr lang="es-MX" sz="1900" i="1">
                          <a:latin typeface="Cambria Math"/>
                        </a:rPr>
                        <m:t>=1.2</m:t>
                      </m:r>
                      <m:d>
                        <m:dPr>
                          <m:ctrlPr>
                            <a:rPr lang="es-MX" sz="1900" i="1">
                              <a:latin typeface="Cambria Math" panose="02040503050406030204" pitchFamily="18" charset="0"/>
                            </a:rPr>
                          </m:ctrlPr>
                        </m:dPr>
                        <m:e>
                          <m:r>
                            <a:rPr lang="es-MX" sz="1900" b="0" i="1" smtClean="0">
                              <a:latin typeface="Cambria Math"/>
                            </a:rPr>
                            <m:t>181.50</m:t>
                          </m:r>
                        </m:e>
                      </m:d>
                      <m:r>
                        <a:rPr lang="es-MX" sz="1900" i="1">
                          <a:latin typeface="Cambria Math"/>
                        </a:rPr>
                        <m:t>+1.6</m:t>
                      </m:r>
                      <m:d>
                        <m:dPr>
                          <m:ctrlPr>
                            <a:rPr lang="es-MX" sz="1900" i="1">
                              <a:latin typeface="Cambria Math" panose="02040503050406030204" pitchFamily="18" charset="0"/>
                            </a:rPr>
                          </m:ctrlPr>
                        </m:dPr>
                        <m:e>
                          <m:r>
                            <a:rPr lang="es-MX" sz="1900" b="0" i="1" smtClean="0">
                              <a:latin typeface="Cambria Math"/>
                            </a:rPr>
                            <m:t>150</m:t>
                          </m:r>
                        </m:e>
                      </m:d>
                      <m:r>
                        <a:rPr lang="es-MX" sz="1900" i="1">
                          <a:latin typeface="Cambria Math"/>
                        </a:rPr>
                        <m:t>=</m:t>
                      </m:r>
                      <m:r>
                        <a:rPr lang="es-MX" sz="1900" b="0" i="1" smtClean="0">
                          <a:latin typeface="Cambria Math"/>
                        </a:rPr>
                        <m:t>457.80</m:t>
                      </m:r>
                      <m:f>
                        <m:fPr>
                          <m:ctrlPr>
                            <a:rPr lang="es-MX" sz="1900" i="1">
                              <a:latin typeface="Cambria Math" panose="02040503050406030204" pitchFamily="18" charset="0"/>
                            </a:rPr>
                          </m:ctrlPr>
                        </m:fPr>
                        <m:num>
                          <m:r>
                            <a:rPr lang="es-MX" sz="1900" b="0" i="1" smtClean="0">
                              <a:latin typeface="Cambria Math"/>
                            </a:rPr>
                            <m:t>𝑙𝑏</m:t>
                          </m:r>
                        </m:num>
                        <m:den>
                          <m:r>
                            <a:rPr lang="es-MX" sz="1900" i="1">
                              <a:latin typeface="Cambria Math"/>
                            </a:rPr>
                            <m:t>𝑓𝑡</m:t>
                          </m:r>
                        </m:den>
                      </m:f>
                    </m:oMath>
                  </m:oMathPara>
                </a14:m>
                <a:endParaRPr lang="es-MX" sz="1900" dirty="0"/>
              </a:p>
              <a:p>
                <a:pPr marL="0" indent="0">
                  <a:buNone/>
                </a:pPr>
                <a:endParaRPr lang="es-MX" sz="1900" dirty="0"/>
              </a:p>
              <a:p>
                <a:pPr marL="0" indent="0">
                  <a:buNone/>
                </a:pPr>
                <a:r>
                  <a:rPr lang="es-MX" sz="1900" dirty="0"/>
                  <a:t>Convierta esta carga a una carga de servicio requerida:</a:t>
                </a:r>
              </a:p>
              <a:p>
                <a:pPr marL="0" indent="0">
                  <a:buNone/>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𝑤</m:t>
                          </m:r>
                        </m:e>
                        <m:sub>
                          <m:r>
                            <a:rPr lang="es-MX" sz="1900" i="1">
                              <a:latin typeface="Cambria Math"/>
                            </a:rPr>
                            <m:t>𝑠𝑗𝑖</m:t>
                          </m:r>
                        </m:sub>
                      </m:sSub>
                      <m:r>
                        <a:rPr lang="es-MX" sz="1900" b="0" i="1" smtClean="0">
                          <a:latin typeface="Cambria Math"/>
                        </a:rPr>
                        <m:t> </m:t>
                      </m:r>
                      <m:r>
                        <a:rPr lang="es-MX" sz="1900" b="0" i="1" smtClean="0">
                          <a:latin typeface="Cambria Math"/>
                        </a:rPr>
                        <m:t>𝑟𝑒𝑞𝑢𝑒𝑟𝑖𝑑𝑎</m:t>
                      </m:r>
                      <m:r>
                        <a:rPr lang="es-MX" sz="1900" i="1">
                          <a:latin typeface="Cambria Math"/>
                        </a:rPr>
                        <m:t>=</m:t>
                      </m:r>
                      <m:f>
                        <m:fPr>
                          <m:ctrlPr>
                            <a:rPr lang="es-MX" sz="1900" i="1" smtClean="0">
                              <a:latin typeface="Cambria Math" panose="02040503050406030204" pitchFamily="18" charset="0"/>
                            </a:rPr>
                          </m:ctrlPr>
                        </m:fPr>
                        <m:num>
                          <m:r>
                            <a:rPr lang="es-MX" sz="1900" b="0" i="1" smtClean="0">
                              <a:latin typeface="Cambria Math"/>
                            </a:rPr>
                            <m:t>2</m:t>
                          </m:r>
                        </m:num>
                        <m:den>
                          <m:r>
                            <a:rPr lang="es-MX" sz="1900" b="0" i="1" smtClean="0">
                              <a:latin typeface="Cambria Math"/>
                            </a:rPr>
                            <m:t>3</m:t>
                          </m:r>
                        </m:den>
                      </m:f>
                      <m:sSub>
                        <m:sSubPr>
                          <m:ctrlPr>
                            <a:rPr lang="es-MX" sz="1900" i="1" smtClean="0">
                              <a:latin typeface="Cambria Math" panose="02040503050406030204" pitchFamily="18" charset="0"/>
                            </a:rPr>
                          </m:ctrlPr>
                        </m:sSubPr>
                        <m:e>
                          <m:r>
                            <a:rPr lang="es-MX" sz="1900" i="1">
                              <a:latin typeface="Cambria Math"/>
                            </a:rPr>
                            <m:t>𝑤</m:t>
                          </m:r>
                        </m:e>
                        <m:sub>
                          <m:r>
                            <a:rPr lang="es-MX" sz="1900" i="1">
                              <a:latin typeface="Cambria Math"/>
                            </a:rPr>
                            <m:t>𝑢</m:t>
                          </m:r>
                        </m:sub>
                      </m:sSub>
                      <m:r>
                        <a:rPr lang="es-MX" sz="1900" b="0" i="1" smtClean="0">
                          <a:latin typeface="Cambria Math"/>
                        </a:rPr>
                        <m:t>=</m:t>
                      </m:r>
                      <m:f>
                        <m:fPr>
                          <m:ctrlPr>
                            <a:rPr lang="es-MX" sz="1900" b="0" i="1" smtClean="0">
                              <a:latin typeface="Cambria Math" panose="02040503050406030204" pitchFamily="18" charset="0"/>
                            </a:rPr>
                          </m:ctrlPr>
                        </m:fPr>
                        <m:num>
                          <m:r>
                            <a:rPr lang="es-MX" sz="1900" b="0" i="1" smtClean="0">
                              <a:latin typeface="Cambria Math"/>
                            </a:rPr>
                            <m:t>2</m:t>
                          </m:r>
                        </m:num>
                        <m:den>
                          <m:r>
                            <a:rPr lang="es-MX" sz="1900" b="0" i="1" smtClean="0">
                              <a:latin typeface="Cambria Math"/>
                            </a:rPr>
                            <m:t>3</m:t>
                          </m:r>
                        </m:den>
                      </m:f>
                      <m:d>
                        <m:dPr>
                          <m:ctrlPr>
                            <a:rPr lang="es-MX" sz="1900" b="0" i="1" smtClean="0">
                              <a:latin typeface="Cambria Math" panose="02040503050406030204" pitchFamily="18" charset="0"/>
                            </a:rPr>
                          </m:ctrlPr>
                        </m:dPr>
                        <m:e>
                          <m:r>
                            <a:rPr lang="es-MX" sz="1900" b="0" i="1" smtClean="0">
                              <a:latin typeface="Cambria Math"/>
                            </a:rPr>
                            <m:t>457.80</m:t>
                          </m:r>
                        </m:e>
                      </m:d>
                      <m:r>
                        <a:rPr lang="es-MX" sz="1900" b="0" i="1" smtClean="0">
                          <a:latin typeface="Cambria Math"/>
                        </a:rPr>
                        <m:t>=305</m:t>
                      </m:r>
                      <m:f>
                        <m:fPr>
                          <m:ctrlPr>
                            <a:rPr lang="es-MX" sz="1900" b="0" i="1" smtClean="0">
                              <a:latin typeface="Cambria Math" panose="02040503050406030204" pitchFamily="18" charset="0"/>
                            </a:rPr>
                          </m:ctrlPr>
                        </m:fPr>
                        <m:num>
                          <m:r>
                            <a:rPr lang="es-MX" sz="1900" b="0" i="1" smtClean="0">
                              <a:latin typeface="Cambria Math"/>
                            </a:rPr>
                            <m:t>𝑙𝑏</m:t>
                          </m:r>
                        </m:num>
                        <m:den>
                          <m:r>
                            <a:rPr lang="es-MX" sz="1900" b="0" i="1" smtClean="0">
                              <a:latin typeface="Cambria Math"/>
                            </a:rPr>
                            <m:t>𝑓𝑡</m:t>
                          </m:r>
                        </m:den>
                      </m:f>
                    </m:oMath>
                  </m:oMathPara>
                </a14:m>
                <a:endParaRPr lang="es-MX" sz="1900" dirty="0"/>
              </a:p>
              <a:p>
                <a:pPr marL="0" indent="0">
                  <a:buNone/>
                </a:pPr>
                <a:r>
                  <a:rPr lang="es-MX" sz="1900" dirty="0"/>
                  <a:t>Tabla:</a:t>
                </a:r>
              </a:p>
              <a:p>
                <a:pPr marL="0" indent="0">
                  <a:buNone/>
                </a:pPr>
                <a:r>
                  <a:rPr lang="es-MX" sz="1900" dirty="0"/>
                  <a:t>Respuesta: </a:t>
                </a:r>
              </a:p>
              <a:p>
                <a:pPr marL="0" indent="0" algn="ctr">
                  <a:buNone/>
                </a:pPr>
                <a:r>
                  <a:rPr lang="es-MX" sz="1900" b="1" dirty="0"/>
                  <a:t>Use una 16K2</a:t>
                </a:r>
              </a:p>
            </p:txBody>
          </p:sp>
        </mc:Choice>
        <mc:Fallback xmlns="">
          <p:sp>
            <p:nvSpPr>
              <p:cNvPr id="10" name="2 Marcador de contenido"/>
              <p:cNvSpPr>
                <a:spLocks noGrp="1" noRot="1" noChangeAspect="1" noMove="1" noResize="1" noEditPoints="1" noAdjustHandles="1" noChangeArrowheads="1" noChangeShapeType="1" noTextEdit="1"/>
              </p:cNvSpPr>
              <p:nvPr>
                <p:ph idx="1"/>
              </p:nvPr>
            </p:nvSpPr>
            <p:spPr>
              <a:xfrm>
                <a:off x="474561" y="1817312"/>
                <a:ext cx="9354448" cy="5112568"/>
              </a:xfrm>
              <a:blipFill rotWithShape="0">
                <a:blip r:embed="rId8"/>
                <a:stretch>
                  <a:fillRect l="-652" t="-1192"/>
                </a:stretch>
              </a:blipFill>
            </p:spPr>
            <p:txBody>
              <a:bodyPr/>
              <a:lstStyle/>
              <a:p>
                <a:r>
                  <a:rPr lang="es-MX">
                    <a:noFill/>
                  </a:rPr>
                  <a:t> </a:t>
                </a:r>
              </a:p>
            </p:txBody>
          </p:sp>
        </mc:Fallback>
      </mc:AlternateContent>
    </p:spTree>
    <p:extLst>
      <p:ext uri="{BB962C8B-B14F-4D97-AF65-F5344CB8AC3E}">
        <p14:creationId xmlns:p14="http://schemas.microsoft.com/office/powerpoint/2010/main" val="40057639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VIGUETAS DE ACERO DE ALMA ABIERTA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COMPLETO DE UNA VIGA</a:t>
            </a:r>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47" t="22169" r="27322" b="38092"/>
          <a:stretch/>
        </p:blipFill>
        <p:spPr bwMode="auto">
          <a:xfrm>
            <a:off x="748213" y="1889319"/>
            <a:ext cx="8775955" cy="409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 Rectángulo"/>
          <p:cNvSpPr/>
          <p:nvPr/>
        </p:nvSpPr>
        <p:spPr>
          <a:xfrm>
            <a:off x="796142" y="5669775"/>
            <a:ext cx="8742709" cy="324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2 Rectángulo"/>
          <p:cNvSpPr/>
          <p:nvPr/>
        </p:nvSpPr>
        <p:spPr>
          <a:xfrm>
            <a:off x="3616474" y="1889319"/>
            <a:ext cx="504056" cy="41044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8 Rectángulo"/>
          <p:cNvSpPr/>
          <p:nvPr/>
        </p:nvSpPr>
        <p:spPr>
          <a:xfrm>
            <a:off x="4618814" y="1889319"/>
            <a:ext cx="504056" cy="41044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9 Rectángulo"/>
          <p:cNvSpPr/>
          <p:nvPr/>
        </p:nvSpPr>
        <p:spPr>
          <a:xfrm>
            <a:off x="6136754" y="1889319"/>
            <a:ext cx="504056" cy="41044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10 Rectángulo"/>
          <p:cNvSpPr/>
          <p:nvPr/>
        </p:nvSpPr>
        <p:spPr>
          <a:xfrm>
            <a:off x="751515" y="2393407"/>
            <a:ext cx="8742709" cy="288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7 Rectángulo"/>
          <p:cNvSpPr/>
          <p:nvPr/>
        </p:nvSpPr>
        <p:spPr>
          <a:xfrm>
            <a:off x="6136754" y="5693278"/>
            <a:ext cx="504056" cy="31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12 Rectángulo"/>
          <p:cNvSpPr/>
          <p:nvPr/>
        </p:nvSpPr>
        <p:spPr>
          <a:xfrm>
            <a:off x="6136754" y="2416910"/>
            <a:ext cx="504056" cy="31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13 Rectángulo"/>
          <p:cNvSpPr/>
          <p:nvPr/>
        </p:nvSpPr>
        <p:spPr>
          <a:xfrm>
            <a:off x="4606124" y="5698440"/>
            <a:ext cx="504056" cy="31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14 Rectángulo"/>
          <p:cNvSpPr/>
          <p:nvPr/>
        </p:nvSpPr>
        <p:spPr>
          <a:xfrm>
            <a:off x="4602346" y="2416910"/>
            <a:ext cx="504056" cy="31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15 Rectángulo"/>
          <p:cNvSpPr/>
          <p:nvPr/>
        </p:nvSpPr>
        <p:spPr>
          <a:xfrm>
            <a:off x="3616474" y="5698440"/>
            <a:ext cx="504056" cy="31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16 Rectángulo"/>
          <p:cNvSpPr/>
          <p:nvPr/>
        </p:nvSpPr>
        <p:spPr>
          <a:xfrm>
            <a:off x="3625894" y="2416910"/>
            <a:ext cx="504056" cy="318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9295503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28" name="6 CuadroTexto"/>
          <p:cNvSpPr txBox="1">
            <a:spLocks noChangeArrowheads="1"/>
          </p:cNvSpPr>
          <p:nvPr/>
        </p:nvSpPr>
        <p:spPr bwMode="auto">
          <a:xfrm>
            <a:off x="474561" y="1869829"/>
            <a:ext cx="9354448"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s-MX" sz="1900" dirty="0">
                <a:latin typeface="+mn-lt"/>
              </a:rPr>
              <a:t>La flexión biaxial ocurre cuando una viga esta sometida a una condición de carga que produce Flexión alrededor del eje mayor (fuerte) y del eje </a:t>
            </a:r>
            <a:r>
              <a:rPr lang="es-MX" sz="1900" dirty="0" smtClean="0">
                <a:latin typeface="+mn-lt"/>
              </a:rPr>
              <a:t>menor </a:t>
            </a:r>
            <a:r>
              <a:rPr lang="es-MX" sz="1900" dirty="0">
                <a:latin typeface="+mn-lt"/>
              </a:rPr>
              <a:t>(débil). Tal caso se ilustra en la </a:t>
            </a:r>
            <a:r>
              <a:rPr lang="es-MX" sz="1900" dirty="0" smtClean="0">
                <a:latin typeface="+mn-lt"/>
              </a:rPr>
              <a:t>siguiente figura</a:t>
            </a:r>
            <a:r>
              <a:rPr lang="es-MX" sz="1900" dirty="0">
                <a:latin typeface="+mn-lt"/>
              </a:rPr>
              <a:t>:</a:t>
            </a:r>
          </a:p>
          <a:p>
            <a:pPr algn="just" eaLnBrk="1" hangingPunct="1"/>
            <a:endParaRPr lang="es-MX" sz="1600" dirty="0">
              <a:effectLst>
                <a:outerShdw blurRad="38100" dist="38100" dir="2700000" algn="tl">
                  <a:srgbClr val="000000">
                    <a:alpha val="43137"/>
                  </a:srgbClr>
                </a:outerShdw>
              </a:effectLst>
              <a:latin typeface="+mn-lt"/>
            </a:endParaRPr>
          </a:p>
        </p:txBody>
      </p:sp>
      <p:pic>
        <p:nvPicPr>
          <p:cNvPr id="29" name="Picture 2"/>
          <p:cNvPicPr>
            <a:picLocks noChangeAspect="1" noChangeArrowheads="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95918" y="2969106"/>
            <a:ext cx="7249150" cy="2605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55862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pic>
        <p:nvPicPr>
          <p:cNvPr id="10" name="Picture 2"/>
          <p:cNvPicPr>
            <a:picLocks noChangeAspect="1" noChangeArrowheads="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33993" y="2489703"/>
            <a:ext cx="3605212"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4 CuadroTexto"/>
          <p:cNvSpPr txBox="1">
            <a:spLocks noChangeArrowheads="1"/>
          </p:cNvSpPr>
          <p:nvPr/>
        </p:nvSpPr>
        <p:spPr bwMode="auto">
          <a:xfrm>
            <a:off x="474561" y="4482240"/>
            <a:ext cx="9354448"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s-MX" sz="1900" b="1" dirty="0">
                <a:latin typeface="+mn-lt"/>
              </a:rPr>
              <a:t>El centro de cortante es aquel punto a través del cual las cargas deben actuar para que no haya torsión en la viga. </a:t>
            </a:r>
            <a:r>
              <a:rPr lang="es-MX" sz="1900" dirty="0">
                <a:latin typeface="+mn-lt"/>
              </a:rPr>
              <a:t>La localización del centro de cortante puede determinarse con la mecánica elemental de </a:t>
            </a:r>
            <a:r>
              <a:rPr lang="es-MX" sz="1900" dirty="0" smtClean="0">
                <a:latin typeface="+mn-lt"/>
              </a:rPr>
              <a:t>materiales, igualando </a:t>
            </a:r>
            <a:r>
              <a:rPr lang="es-MX" sz="1900" dirty="0">
                <a:latin typeface="+mn-lt"/>
              </a:rPr>
              <a:t>el momento torsionante interno resistente, obtenido del flujo de </a:t>
            </a:r>
            <a:r>
              <a:rPr lang="es-MX" sz="1900" dirty="0" smtClean="0">
                <a:latin typeface="+mn-lt"/>
              </a:rPr>
              <a:t>cortante, </a:t>
            </a:r>
            <a:r>
              <a:rPr lang="es-MX" sz="1900" dirty="0">
                <a:latin typeface="+mn-lt"/>
              </a:rPr>
              <a:t>sobre la sección </a:t>
            </a:r>
            <a:r>
              <a:rPr lang="es-MX" sz="1900" dirty="0" smtClean="0">
                <a:latin typeface="+mn-lt"/>
              </a:rPr>
              <a:t>transversal </a:t>
            </a:r>
            <a:r>
              <a:rPr lang="es-MX" sz="1900" dirty="0">
                <a:latin typeface="+mn-lt"/>
              </a:rPr>
              <a:t>con el par externo.</a:t>
            </a:r>
          </a:p>
          <a:p>
            <a:pPr eaLnBrk="1" hangingPunct="1"/>
            <a:endParaRPr lang="es-MX" dirty="0">
              <a:effectLst>
                <a:outerShdw blurRad="38100" dist="38100" dir="2700000" algn="tl">
                  <a:srgbClr val="000000">
                    <a:alpha val="43137"/>
                  </a:srgbClr>
                </a:outerShdw>
              </a:effectLst>
              <a:latin typeface="+mn-lt"/>
            </a:endParaRPr>
          </a:p>
        </p:txBody>
      </p:sp>
      <p:pic>
        <p:nvPicPr>
          <p:cNvPr id="15" name="Picture 3"/>
          <p:cNvPicPr>
            <a:picLocks noChangeAspect="1" noChangeArrowheads="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66243" y="2025826"/>
            <a:ext cx="3013075" cy="224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53162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17" name="3 Rectángulo"/>
          <p:cNvSpPr>
            <a:spLocks noChangeArrowheads="1"/>
          </p:cNvSpPr>
          <p:nvPr/>
        </p:nvSpPr>
        <p:spPr bwMode="auto">
          <a:xfrm>
            <a:off x="474561" y="2155792"/>
            <a:ext cx="4954689"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MX" sz="1900" dirty="0">
                <a:latin typeface="+mn-lt"/>
              </a:rPr>
              <a:t>La posición del centro de cortante para varias secciones transversales comunes se muestra en la figura (a), donde el centro de cortante esta indicado por una “o”. el valor de ℮0  que localiza el centro de cortante para los perfiles en canal, esta tabulado en el manual. </a:t>
            </a:r>
            <a:r>
              <a:rPr lang="es-MX" sz="1900" b="1" dirty="0">
                <a:latin typeface="+mn-lt"/>
              </a:rPr>
              <a:t>El centro de cortante es siempre localizado sobre un eje de </a:t>
            </a:r>
            <a:r>
              <a:rPr lang="es-MX" sz="1900" b="1" dirty="0" smtClean="0">
                <a:latin typeface="+mn-lt"/>
              </a:rPr>
              <a:t>simetría</a:t>
            </a:r>
            <a:r>
              <a:rPr lang="es-MX" sz="1900" dirty="0" smtClean="0">
                <a:latin typeface="+mn-lt"/>
              </a:rPr>
              <a:t>. El </a:t>
            </a:r>
            <a:r>
              <a:rPr lang="es-MX" sz="1900" dirty="0">
                <a:latin typeface="+mn-lt"/>
              </a:rPr>
              <a:t>centro de cortante estará entonces en el centroide de una sección transversal con dos ejes de simetría, la figura (b) muestra la posición </a:t>
            </a:r>
            <a:r>
              <a:rPr lang="es-MX" sz="1900" dirty="0" err="1">
                <a:latin typeface="+mn-lt"/>
              </a:rPr>
              <a:t>deflexionada</a:t>
            </a:r>
            <a:r>
              <a:rPr lang="es-MX" sz="1900" dirty="0">
                <a:latin typeface="+mn-lt"/>
              </a:rPr>
              <a:t> de dos vigas diferentes cuando las cargas son aplicadas </a:t>
            </a:r>
            <a:r>
              <a:rPr lang="es-MX" sz="1900" dirty="0" err="1" smtClean="0">
                <a:latin typeface="+mn-lt"/>
              </a:rPr>
              <a:t>atraves</a:t>
            </a:r>
            <a:r>
              <a:rPr lang="es-MX" sz="1900" dirty="0" smtClean="0">
                <a:latin typeface="+mn-lt"/>
              </a:rPr>
              <a:t> </a:t>
            </a:r>
            <a:r>
              <a:rPr lang="es-MX" sz="1900" dirty="0">
                <a:latin typeface="+mn-lt"/>
              </a:rPr>
              <a:t>del centro de cortante y cuando son aplicadas así.</a:t>
            </a:r>
          </a:p>
        </p:txBody>
      </p:sp>
      <p:pic>
        <p:nvPicPr>
          <p:cNvPr id="18"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8506" t="17295" r="37593" b="14200"/>
          <a:stretch/>
        </p:blipFill>
        <p:spPr bwMode="auto">
          <a:xfrm>
            <a:off x="5979536" y="2003483"/>
            <a:ext cx="3569108" cy="4197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592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ESFUERZO DE FLEXIÓN Y MOMENTO PLÁSTICO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mc:AlternateContent xmlns:mc="http://schemas.openxmlformats.org/markup-compatibility/2006" xmlns:a14="http://schemas.microsoft.com/office/drawing/2010/main">
        <mc:Choice Requires="a14">
          <p:sp>
            <p:nvSpPr>
              <p:cNvPr id="10" name="1 Título"/>
              <p:cNvSpPr txBox="1">
                <a:spLocks/>
              </p:cNvSpPr>
              <p:nvPr/>
            </p:nvSpPr>
            <p:spPr>
              <a:xfrm>
                <a:off x="474561" y="831840"/>
                <a:ext cx="9354448" cy="44644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r>
                  <a:rPr lang="es-ES" sz="2000" dirty="0">
                    <a:effectLst/>
                    <a:latin typeface="+mn-lt"/>
                  </a:rPr>
                  <a:t/>
                </a:r>
                <a:br>
                  <a:rPr lang="es-ES" sz="2000" dirty="0">
                    <a:effectLst/>
                    <a:latin typeface="+mn-lt"/>
                  </a:rPr>
                </a:br>
                <a:r>
                  <a:rPr lang="es-ES" sz="2000" dirty="0">
                    <a:effectLst/>
                    <a:latin typeface="+mn-lt"/>
                  </a:rPr>
                  <a:t/>
                </a:r>
                <a:br>
                  <a:rPr lang="es-ES" sz="2000" dirty="0">
                    <a:effectLst/>
                    <a:latin typeface="+mn-lt"/>
                  </a:rPr>
                </a:br>
                <a:r>
                  <a:rPr lang="es-ES" sz="2000" dirty="0">
                    <a:effectLst/>
                    <a:latin typeface="+mn-lt"/>
                  </a:rPr>
                  <a:t/>
                </a:r>
                <a:br>
                  <a:rPr lang="es-ES" sz="2000" dirty="0">
                    <a:effectLst/>
                    <a:latin typeface="+mn-lt"/>
                  </a:rPr>
                </a:br>
                <a:r>
                  <a:rPr lang="es-ES" sz="1900" dirty="0">
                    <a:effectLst/>
                    <a:latin typeface="+mn-lt"/>
                  </a:rPr>
                  <a:t>El esfuerzo en cualquier punto puede encontrarse con la formula de la flexión:</a:t>
                </a:r>
                <a:br>
                  <a:rPr lang="es-ES" sz="1900" dirty="0">
                    <a:effectLst/>
                    <a:latin typeface="+mn-lt"/>
                  </a:rPr>
                </a:br>
                <a:r>
                  <a:rPr lang="es-ES" sz="1900" dirty="0">
                    <a:effectLst/>
                    <a:latin typeface="+mn-lt"/>
                  </a:rPr>
                  <a:t/>
                </a:r>
                <a:br>
                  <a:rPr lang="es-ES" sz="1900" dirty="0">
                    <a:effectLst/>
                    <a:latin typeface="+mn-lt"/>
                  </a:rPr>
                </a:b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𝑓</m:t>
                          </m:r>
                        </m:e>
                        <m:sub>
                          <m:r>
                            <a:rPr lang="es-MX" sz="1900" i="1">
                              <a:effectLst/>
                              <a:latin typeface="Cambria Math" panose="02040503050406030204" pitchFamily="18" charset="0"/>
                            </a:rPr>
                            <m:t>𝑏</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𝑦</m:t>
                              </m:r>
                            </m:sub>
                          </m:sSub>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𝐼</m:t>
                              </m:r>
                            </m:e>
                            <m:sub>
                              <m:r>
                                <a:rPr lang="es-MX" sz="1900" i="1">
                                  <a:effectLst/>
                                  <a:latin typeface="Cambria Math" panose="02040503050406030204" pitchFamily="18" charset="0"/>
                                </a:rPr>
                                <m:t>𝑥</m:t>
                              </m:r>
                            </m:sub>
                          </m:sSub>
                        </m:den>
                      </m:f>
                    </m:oMath>
                  </m:oMathPara>
                </a14:m>
                <a:r>
                  <a:rPr lang="es-MX" sz="1900" dirty="0">
                    <a:effectLst/>
                    <a:latin typeface="+mn-lt"/>
                  </a:rPr>
                  <a:t/>
                </a:r>
                <a:br>
                  <a:rPr lang="es-MX" sz="1900" dirty="0">
                    <a:effectLst/>
                    <a:latin typeface="+mn-lt"/>
                  </a:rPr>
                </a:br>
                <a:r>
                  <a:rPr lang="es-ES" sz="1900" dirty="0">
                    <a:effectLst/>
                    <a:latin typeface="+mn-lt"/>
                  </a:rPr>
                  <a:t/>
                </a:r>
                <a:br>
                  <a:rPr lang="es-ES" sz="1900" dirty="0">
                    <a:effectLst/>
                    <a:latin typeface="+mn-lt"/>
                  </a:rPr>
                </a:br>
                <a:r>
                  <a:rPr lang="es-ES" sz="1900" dirty="0">
                    <a:effectLst/>
                    <a:latin typeface="+mn-lt"/>
                  </a:rPr>
                  <a:t/>
                </a:r>
                <a:br>
                  <a:rPr lang="es-ES" sz="1900" dirty="0">
                    <a:effectLst/>
                    <a:latin typeface="+mn-lt"/>
                  </a:rPr>
                </a:br>
                <a:r>
                  <a:rPr lang="es-ES" sz="1900" dirty="0">
                    <a:effectLst/>
                    <a:latin typeface="+mn-lt"/>
                  </a:rPr>
                  <a:t>Donde </a:t>
                </a:r>
                <a:br>
                  <a:rPr lang="es-ES" sz="1900" dirty="0">
                    <a:effectLst/>
                    <a:latin typeface="+mn-lt"/>
                  </a:rPr>
                </a:br>
                <a:r>
                  <a:rPr lang="es-ES" sz="1900" dirty="0">
                    <a:effectLst/>
                    <a:latin typeface="+mn-lt"/>
                  </a:rPr>
                  <a:t>M.- es el momento flexionante en la sección transversal.</a:t>
                </a:r>
                <a:br>
                  <a:rPr lang="es-ES" sz="1900" dirty="0">
                    <a:effectLst/>
                    <a:latin typeface="+mn-lt"/>
                  </a:rPr>
                </a:br>
                <a:r>
                  <a:rPr lang="es-ES" sz="1900" dirty="0">
                    <a:effectLst/>
                    <a:latin typeface="+mn-lt"/>
                  </a:rPr>
                  <a:t>Y.- es la distancia perpendicular del plano neutro al punto de interés.</a:t>
                </a:r>
                <a:br>
                  <a:rPr lang="es-ES" sz="1900" dirty="0">
                    <a:effectLst/>
                    <a:latin typeface="+mn-lt"/>
                  </a:rPr>
                </a:br>
                <a:r>
                  <a:rPr lang="es-ES" sz="1900" dirty="0" err="1">
                    <a:effectLst/>
                    <a:latin typeface="+mn-lt"/>
                  </a:rPr>
                  <a:t>Ix</a:t>
                </a:r>
                <a:r>
                  <a:rPr lang="es-ES" sz="1900" dirty="0">
                    <a:effectLst/>
                    <a:latin typeface="+mn-lt"/>
                  </a:rPr>
                  <a:t>.- es el momento de inercia del área del a sección transversal con </a:t>
                </a:r>
                <a:br>
                  <a:rPr lang="es-ES" sz="1900" dirty="0">
                    <a:effectLst/>
                    <a:latin typeface="+mn-lt"/>
                  </a:rPr>
                </a:br>
                <a:r>
                  <a:rPr lang="es-ES" sz="1900" dirty="0">
                    <a:effectLst/>
                    <a:latin typeface="+mn-lt"/>
                  </a:rPr>
                  <a:t>      respecto al eje neutro</a:t>
                </a:r>
                <a:br>
                  <a:rPr lang="es-ES" sz="1900" dirty="0">
                    <a:effectLst/>
                    <a:latin typeface="+mn-lt"/>
                  </a:rPr>
                </a:br>
                <a:endParaRPr lang="es-ES" sz="1900" dirty="0">
                  <a:effectLst/>
                  <a:latin typeface="+mn-lt"/>
                </a:endParaRPr>
              </a:p>
            </p:txBody>
          </p:sp>
        </mc:Choice>
        <mc:Fallback xmlns="">
          <p:sp>
            <p:nvSpPr>
              <p:cNvPr id="10" name="1 Título"/>
              <p:cNvSpPr txBox="1">
                <a:spLocks noRot="1" noChangeAspect="1" noMove="1" noResize="1" noEditPoints="1" noAdjustHandles="1" noChangeArrowheads="1" noChangeShapeType="1" noTextEdit="1"/>
              </p:cNvSpPr>
              <p:nvPr/>
            </p:nvSpPr>
            <p:spPr>
              <a:xfrm>
                <a:off x="474561" y="831840"/>
                <a:ext cx="9354448" cy="4464496"/>
              </a:xfrm>
              <a:prstGeom prst="rect">
                <a:avLst/>
              </a:prstGeom>
              <a:blipFill rotWithShape="0">
                <a:blip r:embed="rId7"/>
                <a:stretch>
                  <a:fillRect l="-652"/>
                </a:stretch>
              </a:blipFill>
            </p:spPr>
            <p:txBody>
              <a:bodyPr/>
              <a:lstStyle/>
              <a:p>
                <a:r>
                  <a:rPr lang="es-MX">
                    <a:noFill/>
                  </a:rPr>
                  <a:t> </a:t>
                </a:r>
              </a:p>
            </p:txBody>
          </p:sp>
        </mc:Fallback>
      </mc:AlternateContent>
    </p:spTree>
    <p:extLst>
      <p:ext uri="{BB962C8B-B14F-4D97-AF65-F5344CB8AC3E}">
        <p14:creationId xmlns:p14="http://schemas.microsoft.com/office/powerpoint/2010/main" val="314248192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10" name="6 Rectángulo"/>
          <p:cNvSpPr>
            <a:spLocks noChangeArrowheads="1"/>
          </p:cNvSpPr>
          <p:nvPr/>
        </p:nvSpPr>
        <p:spPr bwMode="auto">
          <a:xfrm>
            <a:off x="474561" y="2579712"/>
            <a:ext cx="5774457"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MX" sz="1900" dirty="0">
                <a:latin typeface="+mn-lt"/>
              </a:rPr>
              <a:t>Si las cargas actúan a través del centro de cortante, el problema es uno de flexión simple en dos direcciones perpendiculares. Como se ilustra en la figura la carga puede descomponerse en componentes rectangulares en las direcciones “x” y “y”, cada una generando flexión respecto a un eje diferente. Para tratar esta carga combinada, vemos el capitulo H de las especificaciones sobre “miembros bajo fuerzas y torsión combinadas</a:t>
            </a:r>
            <a:r>
              <a:rPr lang="es-MX" sz="1900" dirty="0" smtClean="0">
                <a:latin typeface="+mn-lt"/>
              </a:rPr>
              <a:t>”. </a:t>
            </a:r>
            <a:endParaRPr lang="es-MX" sz="1900" dirty="0">
              <a:latin typeface="+mn-lt"/>
            </a:endParaRPr>
          </a:p>
        </p:txBody>
      </p:sp>
      <p:pic>
        <p:nvPicPr>
          <p:cNvPr id="11"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9977" t="19945" r="37334" b="24502"/>
          <a:stretch/>
        </p:blipFill>
        <p:spPr bwMode="auto">
          <a:xfrm>
            <a:off x="6537050" y="2856640"/>
            <a:ext cx="2141057"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3 Rectángulo"/>
          <p:cNvSpPr/>
          <p:nvPr/>
        </p:nvSpPr>
        <p:spPr>
          <a:xfrm>
            <a:off x="474561" y="1796976"/>
            <a:ext cx="8094042" cy="384721"/>
          </a:xfrm>
          <a:prstGeom prst="rect">
            <a:avLst/>
          </a:prstGeom>
        </p:spPr>
        <p:txBody>
          <a:bodyPr wrap="square">
            <a:spAutoFit/>
          </a:bodyPr>
          <a:lstStyle/>
          <a:p>
            <a:pPr algn="just"/>
            <a:r>
              <a:rPr lang="es-MX" sz="1900" b="1" dirty="0">
                <a:latin typeface="+mn-lt"/>
              </a:rPr>
              <a:t>Caso I: </a:t>
            </a:r>
            <a:r>
              <a:rPr lang="es-MX" sz="1900" b="1" dirty="0" smtClean="0">
                <a:latin typeface="+mn-lt"/>
              </a:rPr>
              <a:t>Cargas </a:t>
            </a:r>
            <a:r>
              <a:rPr lang="es-MX" sz="1900" b="1" dirty="0">
                <a:latin typeface="+mn-lt"/>
              </a:rPr>
              <a:t>aplicadas actúan a través del centro de cortante.</a:t>
            </a:r>
          </a:p>
        </p:txBody>
      </p:sp>
    </p:spTree>
    <p:extLst>
      <p:ext uri="{BB962C8B-B14F-4D97-AF65-F5344CB8AC3E}">
        <p14:creationId xmlns:p14="http://schemas.microsoft.com/office/powerpoint/2010/main" val="315528178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9" name="6 Rectángulo"/>
              <p:cNvSpPr>
                <a:spLocks noChangeArrowheads="1"/>
              </p:cNvSpPr>
              <p:nvPr/>
            </p:nvSpPr>
            <p:spPr bwMode="auto">
              <a:xfrm>
                <a:off x="474561" y="1863096"/>
                <a:ext cx="9354448" cy="40507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s-MX" sz="1900" dirty="0">
                    <a:effectLst/>
                  </a:rPr>
                  <a:t>Por ejemplo, si se tiene flexión solo respecto al eje x:</a:t>
                </a:r>
              </a:p>
              <a:p>
                <a:pPr algn="just"/>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b="1" i="1">
                              <a:effectLst/>
                              <a:latin typeface="Cambria Math"/>
                            </a:rPr>
                            <m:t>𝑴</m:t>
                          </m:r>
                        </m:e>
                        <m:sub>
                          <m:r>
                            <a:rPr lang="es-MX" sz="2400" b="1" i="1">
                              <a:effectLst/>
                              <a:latin typeface="Cambria Math"/>
                            </a:rPr>
                            <m:t>𝒖𝒙</m:t>
                          </m:r>
                        </m:sub>
                      </m:sSub>
                      <m:r>
                        <a:rPr lang="es-MX" sz="2400" b="1" i="1">
                          <a:effectLst/>
                          <a:latin typeface="Cambria Math"/>
                        </a:rPr>
                        <m:t>≤</m:t>
                      </m:r>
                      <m:sSub>
                        <m:sSubPr>
                          <m:ctrlPr>
                            <a:rPr lang="es-MX" sz="2400" i="1">
                              <a:effectLst/>
                              <a:latin typeface="Cambria Math" panose="02040503050406030204" pitchFamily="18" charset="0"/>
                            </a:rPr>
                          </m:ctrlPr>
                        </m:sSubPr>
                        <m:e>
                          <m:r>
                            <a:rPr lang="es-MX" sz="2400" b="1" i="1">
                              <a:effectLst/>
                              <a:latin typeface="Cambria Math"/>
                            </a:rPr>
                            <m:t>𝝋</m:t>
                          </m:r>
                        </m:e>
                        <m:sub>
                          <m:r>
                            <a:rPr lang="es-MX" sz="2400" b="1" i="1">
                              <a:effectLst/>
                              <a:latin typeface="Cambria Math"/>
                            </a:rPr>
                            <m:t>𝒃</m:t>
                          </m:r>
                        </m:sub>
                      </m:sSub>
                      <m:sSub>
                        <m:sSubPr>
                          <m:ctrlPr>
                            <a:rPr lang="es-MX" sz="2400" i="1">
                              <a:effectLst/>
                              <a:latin typeface="Cambria Math" panose="02040503050406030204" pitchFamily="18" charset="0"/>
                            </a:rPr>
                          </m:ctrlPr>
                        </m:sSubPr>
                        <m:e>
                          <m:r>
                            <a:rPr lang="es-MX" sz="2400" b="1" i="1">
                              <a:effectLst/>
                              <a:latin typeface="Cambria Math"/>
                            </a:rPr>
                            <m:t>𝑴</m:t>
                          </m:r>
                        </m:e>
                        <m:sub>
                          <m:r>
                            <a:rPr lang="es-MX" sz="2400" b="1" i="1">
                              <a:effectLst/>
                              <a:latin typeface="Cambria Math"/>
                            </a:rPr>
                            <m:t>𝒏𝒙</m:t>
                          </m:r>
                        </m:sub>
                      </m:sSub>
                      <m:r>
                        <a:rPr lang="es-MX" sz="2400" b="1" i="1">
                          <a:effectLst/>
                          <a:latin typeface="Cambria Math"/>
                        </a:rPr>
                        <m:t> </m:t>
                      </m:r>
                      <m:r>
                        <a:rPr lang="es-MX" sz="2400" b="1" i="1">
                          <a:effectLst/>
                          <a:latin typeface="Cambria Math"/>
                        </a:rPr>
                        <m:t>𝒐</m:t>
                      </m:r>
                      <m:r>
                        <a:rPr lang="es-MX" sz="2400" b="1" i="1">
                          <a:effectLst/>
                          <a:latin typeface="Cambria Math"/>
                        </a:rPr>
                        <m:t> </m:t>
                      </m:r>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b="1" i="1">
                                  <a:effectLst/>
                                  <a:latin typeface="Cambria Math"/>
                                </a:rPr>
                                <m:t>𝑴</m:t>
                              </m:r>
                            </m:e>
                            <m:sub>
                              <m:r>
                                <a:rPr lang="es-MX" sz="2400" b="1" i="1">
                                  <a:effectLst/>
                                  <a:latin typeface="Cambria Math"/>
                                </a:rPr>
                                <m:t>𝒖𝒙</m:t>
                              </m:r>
                            </m:sub>
                          </m:sSub>
                        </m:num>
                        <m:den>
                          <m:sSub>
                            <m:sSubPr>
                              <m:ctrlPr>
                                <a:rPr lang="es-MX" sz="2400" i="1">
                                  <a:effectLst/>
                                  <a:latin typeface="Cambria Math" panose="02040503050406030204" pitchFamily="18" charset="0"/>
                                </a:rPr>
                              </m:ctrlPr>
                            </m:sSubPr>
                            <m:e>
                              <m:r>
                                <a:rPr lang="es-MX" sz="2400" b="1" i="1">
                                  <a:effectLst/>
                                  <a:latin typeface="Cambria Math"/>
                                </a:rPr>
                                <m:t>𝝋</m:t>
                              </m:r>
                            </m:e>
                            <m:sub>
                              <m:r>
                                <a:rPr lang="es-MX" sz="2400" b="1" i="1">
                                  <a:effectLst/>
                                  <a:latin typeface="Cambria Math"/>
                                </a:rPr>
                                <m:t>𝒃</m:t>
                              </m:r>
                            </m:sub>
                          </m:sSub>
                          <m:sSub>
                            <m:sSubPr>
                              <m:ctrlPr>
                                <a:rPr lang="es-MX" sz="2400" i="1">
                                  <a:effectLst/>
                                  <a:latin typeface="Cambria Math" panose="02040503050406030204" pitchFamily="18" charset="0"/>
                                </a:rPr>
                              </m:ctrlPr>
                            </m:sSubPr>
                            <m:e>
                              <m:r>
                                <a:rPr lang="es-MX" sz="2400" b="1" i="1">
                                  <a:effectLst/>
                                  <a:latin typeface="Cambria Math"/>
                                </a:rPr>
                                <m:t>𝑴</m:t>
                              </m:r>
                            </m:e>
                            <m:sub>
                              <m:r>
                                <a:rPr lang="es-MX" sz="2400" b="1" i="1">
                                  <a:effectLst/>
                                  <a:latin typeface="Cambria Math"/>
                                </a:rPr>
                                <m:t>𝒏𝒙</m:t>
                              </m:r>
                            </m:sub>
                          </m:sSub>
                        </m:den>
                      </m:f>
                      <m:r>
                        <a:rPr lang="es-MX" sz="2400" b="1" i="1">
                          <a:effectLst/>
                          <a:latin typeface="Cambria Math"/>
                        </a:rPr>
                        <m:t>≤</m:t>
                      </m:r>
                      <m:r>
                        <a:rPr lang="es-MX" sz="2400" b="1" i="1">
                          <a:effectLst/>
                          <a:latin typeface="Cambria Math"/>
                        </a:rPr>
                        <m:t>𝟏</m:t>
                      </m:r>
                      <m:r>
                        <a:rPr lang="es-MX" sz="2400" b="1" i="1">
                          <a:effectLst/>
                          <a:latin typeface="Cambria Math"/>
                        </a:rPr>
                        <m:t>.</m:t>
                      </m:r>
                      <m:r>
                        <a:rPr lang="es-MX" sz="2400" b="1" i="1">
                          <a:effectLst/>
                          <a:latin typeface="Cambria Math"/>
                        </a:rPr>
                        <m:t>𝟎</m:t>
                      </m:r>
                    </m:oMath>
                  </m:oMathPara>
                </a14:m>
                <a:endParaRPr lang="es-MX" sz="2400" dirty="0">
                  <a:effectLst/>
                </a:endParaRPr>
              </a:p>
              <a:p>
                <a:pPr algn="just">
                  <a:lnSpc>
                    <a:spcPct val="115000"/>
                  </a:lnSpc>
                  <a:spcAft>
                    <a:spcPts val="1000"/>
                  </a:spcAft>
                </a:pPr>
                <a:r>
                  <a:rPr lang="es-MX" sz="1900" dirty="0">
                    <a:effectLst/>
                    <a:ea typeface="Times New Roman" pitchFamily="18" charset="0"/>
                    <a:cs typeface="Calibri" pitchFamily="34" charset="0"/>
                  </a:rPr>
                  <a:t>Donde:</a:t>
                </a:r>
                <a:endParaRPr lang="es-MX" sz="1900" dirty="0">
                  <a:effectLst/>
                  <a:ea typeface="Calibri" pitchFamily="34" charset="0"/>
                  <a:cs typeface="Times New Roman" pitchFamily="18" charset="0"/>
                </a:endParaRPr>
              </a:p>
              <a:p>
                <a:pPr algn="just">
                  <a:lnSpc>
                    <a:spcPct val="115000"/>
                  </a:lnSpc>
                  <a:spcAft>
                    <a:spcPts val="1000"/>
                  </a:spcAft>
                </a:pPr>
                <a:r>
                  <a:rPr lang="es-MX" sz="1900" dirty="0" err="1">
                    <a:effectLst/>
                    <a:ea typeface="Times New Roman" pitchFamily="18" charset="0"/>
                    <a:cs typeface="Calibri" pitchFamily="34" charset="0"/>
                  </a:rPr>
                  <a:t>M</a:t>
                </a:r>
                <a:r>
                  <a:rPr lang="es-MX" sz="1900" baseline="-25000" dirty="0" err="1">
                    <a:effectLst/>
                    <a:ea typeface="Times New Roman" pitchFamily="18" charset="0"/>
                    <a:cs typeface="Calibri" pitchFamily="34" charset="0"/>
                  </a:rPr>
                  <a:t>ux</a:t>
                </a:r>
                <a:r>
                  <a:rPr lang="es-MX" sz="1900" baseline="-25000" dirty="0">
                    <a:effectLst/>
                    <a:ea typeface="Times New Roman" pitchFamily="18" charset="0"/>
                    <a:cs typeface="Calibri" pitchFamily="34" charset="0"/>
                  </a:rPr>
                  <a:t> </a:t>
                </a:r>
                <a:r>
                  <a:rPr lang="es-MX" sz="1900" dirty="0">
                    <a:effectLst/>
                    <a:ea typeface="Times New Roman" pitchFamily="18" charset="0"/>
                    <a:cs typeface="Calibri" pitchFamily="34" charset="0"/>
                  </a:rPr>
                  <a:t>= momento flexionante por carga factorizada respecto al eje x</a:t>
                </a:r>
                <a:endParaRPr lang="es-MX" sz="1900" dirty="0">
                  <a:effectLst/>
                  <a:ea typeface="Calibri" pitchFamily="34" charset="0"/>
                  <a:cs typeface="Times New Roman" pitchFamily="18" charset="0"/>
                </a:endParaRPr>
              </a:p>
              <a:p>
                <a:pPr algn="just">
                  <a:lnSpc>
                    <a:spcPct val="115000"/>
                  </a:lnSpc>
                  <a:spcAft>
                    <a:spcPts val="1000"/>
                  </a:spcAft>
                </a:pPr>
                <a:r>
                  <a:rPr lang="es-MX" sz="1900" dirty="0" err="1">
                    <a:effectLst/>
                    <a:ea typeface="Times New Roman" pitchFamily="18" charset="0"/>
                    <a:cs typeface="Calibri" pitchFamily="34" charset="0"/>
                  </a:rPr>
                  <a:t>M</a:t>
                </a:r>
                <a:r>
                  <a:rPr lang="es-MX" sz="1900" baseline="-25000" dirty="0" err="1">
                    <a:effectLst/>
                    <a:ea typeface="Times New Roman" pitchFamily="18" charset="0"/>
                    <a:cs typeface="Calibri" pitchFamily="34" charset="0"/>
                  </a:rPr>
                  <a:t>nx</a:t>
                </a:r>
                <a:r>
                  <a:rPr lang="es-MX" sz="1900" baseline="-25000" dirty="0">
                    <a:effectLst/>
                    <a:ea typeface="Times New Roman" pitchFamily="18" charset="0"/>
                    <a:cs typeface="Calibri" pitchFamily="34" charset="0"/>
                  </a:rPr>
                  <a:t> </a:t>
                </a:r>
                <a:r>
                  <a:rPr lang="es-MX" sz="1900" dirty="0">
                    <a:effectLst/>
                    <a:ea typeface="Times New Roman" pitchFamily="18" charset="0"/>
                    <a:cs typeface="Calibri" pitchFamily="34" charset="0"/>
                  </a:rPr>
                  <a:t>= resistencia nominal por momento respecto al eje x</a:t>
                </a:r>
                <a:endParaRPr lang="es-MX" sz="1900" dirty="0">
                  <a:effectLst/>
                  <a:ea typeface="Calibri" pitchFamily="34" charset="0"/>
                  <a:cs typeface="Times New Roman" pitchFamily="18" charset="0"/>
                </a:endParaRPr>
              </a:p>
              <a:p>
                <a:pPr algn="just">
                  <a:lnSpc>
                    <a:spcPct val="115000"/>
                  </a:lnSpc>
                  <a:spcAft>
                    <a:spcPts val="1000"/>
                  </a:spcAft>
                </a:pPr>
                <a:r>
                  <a:rPr lang="es-MX" sz="1900" dirty="0">
                    <a:effectLst/>
                    <a:ea typeface="Times New Roman" pitchFamily="18" charset="0"/>
                    <a:cs typeface="Calibri" pitchFamily="34" charset="0"/>
                  </a:rPr>
                  <a:t>Similarmente, si se tiene flexión solo alrededor del eje y, el requisito es:</a:t>
                </a:r>
              </a:p>
              <a:p>
                <a:pPr algn="just">
                  <a:lnSpc>
                    <a:spcPct val="115000"/>
                  </a:lnSpc>
                  <a:spcAft>
                    <a:spcPts val="1000"/>
                  </a:spcAft>
                </a:pPr>
                <a14:m>
                  <m:oMathPara xmlns:m="http://schemas.openxmlformats.org/officeDocument/2006/math">
                    <m:oMathParaPr>
                      <m:jc m:val="centerGroup"/>
                    </m:oMathParaPr>
                    <m:oMath xmlns:m="http://schemas.openxmlformats.org/officeDocument/2006/math">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𝑢𝑦</m:t>
                              </m:r>
                            </m:sub>
                          </m:sSub>
                        </m:num>
                        <m:den>
                          <m:sSub>
                            <m:sSubPr>
                              <m:ctrlPr>
                                <a:rPr lang="es-MX" sz="2400" i="1">
                                  <a:effectLst/>
                                  <a:latin typeface="Cambria Math" panose="02040503050406030204" pitchFamily="18" charset="0"/>
                                </a:rPr>
                              </m:ctrlPr>
                            </m:sSubPr>
                            <m:e>
                              <m:r>
                                <a:rPr lang="es-MX" sz="2400" i="1">
                                  <a:effectLst/>
                                  <a:latin typeface="Cambria Math"/>
                                </a:rPr>
                                <m:t>𝜑</m:t>
                              </m:r>
                            </m:e>
                            <m:sub>
                              <m:r>
                                <a:rPr lang="es-MX" sz="2400" i="1">
                                  <a:effectLst/>
                                  <a:latin typeface="Cambria Math"/>
                                </a:rPr>
                                <m:t>𝑏</m:t>
                              </m:r>
                            </m:sub>
                          </m:sSub>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panose="02040503050406030204" pitchFamily="18" charset="0"/>
                                </a:rPr>
                                <m:t>𝑛</m:t>
                              </m:r>
                              <m:r>
                                <a:rPr lang="es-MX" sz="2400" i="1">
                                  <a:effectLst/>
                                  <a:latin typeface="Cambria Math"/>
                                </a:rPr>
                                <m:t>𝑦</m:t>
                              </m:r>
                            </m:sub>
                          </m:sSub>
                        </m:den>
                      </m:f>
                      <m:r>
                        <a:rPr lang="es-MX" sz="2400" i="1">
                          <a:effectLst/>
                          <a:latin typeface="Cambria Math"/>
                        </a:rPr>
                        <m:t>≤1.0</m:t>
                      </m:r>
                    </m:oMath>
                  </m:oMathPara>
                </a14:m>
                <a:endParaRPr lang="es-MX" sz="2400" dirty="0">
                  <a:effectLst/>
                </a:endParaRPr>
              </a:p>
            </p:txBody>
          </p:sp>
        </mc:Choice>
        <mc:Fallback xmlns="">
          <p:sp>
            <p:nvSpPr>
              <p:cNvPr id="19" name="6 Rectángulo"/>
              <p:cNvSpPr>
                <a:spLocks noRot="1" noChangeAspect="1" noMove="1" noResize="1" noEditPoints="1" noAdjustHandles="1" noChangeArrowheads="1" noChangeShapeType="1" noTextEdit="1"/>
              </p:cNvSpPr>
              <p:nvPr/>
            </p:nvSpPr>
            <p:spPr bwMode="auto">
              <a:xfrm>
                <a:off x="474561" y="1863096"/>
                <a:ext cx="9354448" cy="4050789"/>
              </a:xfrm>
              <a:prstGeom prst="rect">
                <a:avLst/>
              </a:prstGeom>
              <a:blipFill rotWithShape="0">
                <a:blip r:embed="rId8"/>
                <a:stretch>
                  <a:fillRect l="-652" t="-7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noFill/>
                  </a:rPr>
                  <a:t> </a:t>
                </a:r>
              </a:p>
            </p:txBody>
          </p:sp>
        </mc:Fallback>
      </mc:AlternateContent>
    </p:spTree>
    <p:extLst>
      <p:ext uri="{BB962C8B-B14F-4D97-AF65-F5344CB8AC3E}">
        <p14:creationId xmlns:p14="http://schemas.microsoft.com/office/powerpoint/2010/main" val="409424262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9" name="5 Rectángulo"/>
          <p:cNvSpPr>
            <a:spLocks noChangeArrowheads="1"/>
          </p:cNvSpPr>
          <p:nvPr/>
        </p:nvSpPr>
        <p:spPr bwMode="auto">
          <a:xfrm>
            <a:off x="474561" y="1817312"/>
            <a:ext cx="9354448" cy="13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15000"/>
              </a:lnSpc>
              <a:spcAft>
                <a:spcPts val="1000"/>
              </a:spcAft>
            </a:pPr>
            <a:r>
              <a:rPr lang="es-MX" sz="1900" dirty="0" smtClean="0">
                <a:ea typeface="Times New Roman" pitchFamily="18" charset="0"/>
                <a:cs typeface="Calibri" pitchFamily="34" charset="0"/>
              </a:rPr>
              <a:t>Donde:</a:t>
            </a:r>
            <a:endParaRPr lang="es-MX" sz="1900" dirty="0">
              <a:ea typeface="Times New Roman" pitchFamily="18" charset="0"/>
              <a:cs typeface="Calibri" pitchFamily="34" charset="0"/>
            </a:endParaRPr>
          </a:p>
          <a:p>
            <a:pPr algn="just">
              <a:lnSpc>
                <a:spcPct val="115000"/>
              </a:lnSpc>
              <a:spcAft>
                <a:spcPts val="1000"/>
              </a:spcAft>
            </a:pPr>
            <a:r>
              <a:rPr lang="es-MX" sz="1900" dirty="0" smtClean="0">
                <a:ea typeface="Times New Roman" pitchFamily="18" charset="0"/>
                <a:cs typeface="Calibri" pitchFamily="34" charset="0"/>
              </a:rPr>
              <a:t>M</a:t>
            </a:r>
            <a:r>
              <a:rPr lang="es-MX" sz="1900" baseline="-25000" dirty="0" smtClean="0">
                <a:ea typeface="Times New Roman" pitchFamily="18" charset="0"/>
                <a:cs typeface="Calibri" pitchFamily="34" charset="0"/>
              </a:rPr>
              <a:t>uy</a:t>
            </a:r>
            <a:r>
              <a:rPr lang="es-MX" sz="1900" dirty="0" smtClean="0">
                <a:ea typeface="Times New Roman" pitchFamily="18" charset="0"/>
                <a:cs typeface="Calibri" pitchFamily="34" charset="0"/>
              </a:rPr>
              <a:t> </a:t>
            </a:r>
            <a:r>
              <a:rPr lang="es-MX" sz="1900" dirty="0">
                <a:ea typeface="Times New Roman" pitchFamily="18" charset="0"/>
                <a:cs typeface="Calibri" pitchFamily="34" charset="0"/>
              </a:rPr>
              <a:t>= momento flexionante por carga factorizada respecto al eje y.</a:t>
            </a:r>
          </a:p>
          <a:p>
            <a:pPr algn="just">
              <a:lnSpc>
                <a:spcPct val="115000"/>
              </a:lnSpc>
              <a:spcAft>
                <a:spcPts val="1000"/>
              </a:spcAft>
            </a:pPr>
            <a:r>
              <a:rPr lang="es-MX" sz="1900" dirty="0" err="1" smtClean="0">
                <a:ea typeface="Times New Roman" pitchFamily="18" charset="0"/>
                <a:cs typeface="Calibri" pitchFamily="34" charset="0"/>
              </a:rPr>
              <a:t>M</a:t>
            </a:r>
            <a:r>
              <a:rPr lang="es-MX" sz="1900" baseline="-25000" dirty="0" err="1" smtClean="0">
                <a:ea typeface="Times New Roman" pitchFamily="18" charset="0"/>
                <a:cs typeface="Calibri" pitchFamily="34" charset="0"/>
              </a:rPr>
              <a:t>ny</a:t>
            </a:r>
            <a:r>
              <a:rPr lang="es-MX" sz="1900" baseline="-25000" dirty="0" smtClean="0">
                <a:ea typeface="Times New Roman" pitchFamily="18" charset="0"/>
                <a:cs typeface="Calibri" pitchFamily="34" charset="0"/>
              </a:rPr>
              <a:t> </a:t>
            </a:r>
            <a:r>
              <a:rPr lang="es-MX" sz="1900" dirty="0" smtClean="0">
                <a:ea typeface="Times New Roman" pitchFamily="18" charset="0"/>
                <a:cs typeface="Calibri" pitchFamily="34" charset="0"/>
              </a:rPr>
              <a:t>= </a:t>
            </a:r>
            <a:r>
              <a:rPr lang="es-MX" sz="1900" dirty="0">
                <a:ea typeface="Times New Roman" pitchFamily="18" charset="0"/>
                <a:cs typeface="Calibri" pitchFamily="34" charset="0"/>
              </a:rPr>
              <a:t>resistencia nominal por momento respecto al eje y.</a:t>
            </a:r>
          </a:p>
        </p:txBody>
      </p:sp>
      <mc:AlternateContent xmlns:mc="http://schemas.openxmlformats.org/markup-compatibility/2006" xmlns:a14="http://schemas.microsoft.com/office/drawing/2010/main">
        <mc:Choice Requires="a14">
          <p:sp>
            <p:nvSpPr>
              <p:cNvPr id="10" name="6 Rectángulo"/>
              <p:cNvSpPr>
                <a:spLocks noChangeArrowheads="1"/>
              </p:cNvSpPr>
              <p:nvPr/>
            </p:nvSpPr>
            <p:spPr bwMode="auto">
              <a:xfrm>
                <a:off x="474561" y="3545504"/>
                <a:ext cx="9354448" cy="210833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15000"/>
                  </a:lnSpc>
                  <a:spcAft>
                    <a:spcPts val="1000"/>
                  </a:spcAft>
                </a:pPr>
                <a:r>
                  <a:rPr lang="es-MX" sz="1900" dirty="0">
                    <a:effectLst/>
                    <a:ea typeface="Times New Roman" pitchFamily="18" charset="0"/>
                    <a:cs typeface="Calibri" pitchFamily="34" charset="0"/>
                  </a:rPr>
                  <a:t>Cuando ambos tipos de flexión están presentes, el enfoque de la fórmula de interacción requiere que la suma de las dos razones sea mejor que </a:t>
                </a:r>
                <a:r>
                  <a:rPr lang="es-MX" sz="1900" dirty="0" smtClean="0">
                    <a:effectLst/>
                    <a:ea typeface="Times New Roman" pitchFamily="18" charset="0"/>
                    <a:cs typeface="Calibri" pitchFamily="34" charset="0"/>
                  </a:rPr>
                  <a:t>1; </a:t>
                </a:r>
                <a:r>
                  <a:rPr lang="es-MX" sz="1900" dirty="0">
                    <a:effectLst/>
                    <a:ea typeface="Times New Roman" pitchFamily="18" charset="0"/>
                    <a:cs typeface="Calibri" pitchFamily="34" charset="0"/>
                  </a:rPr>
                  <a:t>es decir:</a:t>
                </a:r>
              </a:p>
              <a:p>
                <a:pPr algn="just">
                  <a:lnSpc>
                    <a:spcPct val="115000"/>
                  </a:lnSpc>
                  <a:spcAft>
                    <a:spcPts val="1000"/>
                  </a:spcAft>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𝑢𝑥</m:t>
                              </m:r>
                            </m:sub>
                          </m:sSub>
                        </m:num>
                        <m:den>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𝑛𝑥</m:t>
                              </m:r>
                            </m:sub>
                          </m:sSub>
                        </m:den>
                      </m:f>
                      <m:r>
                        <a:rPr lang="es-MX" sz="1900" i="1">
                          <a:effectLst/>
                          <a:latin typeface="Cambria Math"/>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𝑢𝑦</m:t>
                              </m:r>
                            </m:sub>
                          </m:sSub>
                        </m:num>
                        <m:den>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den>
                      </m:f>
                      <m:r>
                        <a:rPr lang="es-MX" sz="1900" i="1">
                          <a:effectLst/>
                          <a:latin typeface="Cambria Math"/>
                        </a:rPr>
                        <m:t>≤1.0</m:t>
                      </m:r>
                    </m:oMath>
                  </m:oMathPara>
                </a14:m>
                <a:endParaRPr lang="es-MX" sz="1900" dirty="0">
                  <a:effectLst/>
                </a:endParaRPr>
              </a:p>
              <a:p>
                <a:pPr algn="just">
                  <a:lnSpc>
                    <a:spcPct val="115000"/>
                  </a:lnSpc>
                  <a:spcAft>
                    <a:spcPts val="1000"/>
                  </a:spcAft>
                </a:pPr>
                <a:endParaRPr lang="es-MX" sz="2000" dirty="0">
                  <a:effectLst>
                    <a:outerShdw blurRad="38100" dist="38100" dir="2700000" algn="tl">
                      <a:srgbClr val="000000">
                        <a:alpha val="43137"/>
                      </a:srgbClr>
                    </a:outerShdw>
                  </a:effectLst>
                  <a:latin typeface="+mn-lt"/>
                  <a:ea typeface="Calibri" pitchFamily="34" charset="0"/>
                  <a:cs typeface="Times New Roman" pitchFamily="18" charset="0"/>
                </a:endParaRPr>
              </a:p>
            </p:txBody>
          </p:sp>
        </mc:Choice>
        <mc:Fallback xmlns="">
          <p:sp>
            <p:nvSpPr>
              <p:cNvPr id="10" name="6 Rectángulo"/>
              <p:cNvSpPr>
                <a:spLocks noRot="1" noChangeAspect="1" noMove="1" noResize="1" noEditPoints="1" noAdjustHandles="1" noChangeArrowheads="1" noChangeShapeType="1" noTextEdit="1"/>
              </p:cNvSpPr>
              <p:nvPr/>
            </p:nvSpPr>
            <p:spPr bwMode="auto">
              <a:xfrm>
                <a:off x="474561" y="3545504"/>
                <a:ext cx="9354448" cy="2108334"/>
              </a:xfrm>
              <a:prstGeom prst="rect">
                <a:avLst/>
              </a:prstGeom>
              <a:blipFill>
                <a:blip r:embed="rId5"/>
                <a:stretch>
                  <a:fillRect l="-652" t="-290" r="-5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Rectángulo redondeado 1">
            <a:extLst>
              <a:ext uri="{FF2B5EF4-FFF2-40B4-BE49-F238E27FC236}">
                <a16:creationId xmlns:a16="http://schemas.microsoft.com/office/drawing/2014/main" id="{BC174A04-EB4F-44ED-954F-ADB3CDB8B961}"/>
              </a:ext>
            </a:extLst>
          </p:cNvPr>
          <p:cNvSpPr/>
          <p:nvPr/>
        </p:nvSpPr>
        <p:spPr>
          <a:xfrm>
            <a:off x="6985262" y="4589283"/>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(A-H3-1)</a:t>
            </a:r>
          </a:p>
        </p:txBody>
      </p:sp>
    </p:spTree>
    <p:extLst>
      <p:ext uri="{BB962C8B-B14F-4D97-AF65-F5344CB8AC3E}">
        <p14:creationId xmlns:p14="http://schemas.microsoft.com/office/powerpoint/2010/main" val="76711275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1" name="7 Rectángulo"/>
              <p:cNvSpPr>
                <a:spLocks noChangeArrowheads="1"/>
              </p:cNvSpPr>
              <p:nvPr/>
            </p:nvSpPr>
            <p:spPr bwMode="auto">
              <a:xfrm>
                <a:off x="474561" y="1838422"/>
                <a:ext cx="9354448" cy="4089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s-MX" sz="1900" dirty="0">
                    <a:effectLst/>
                    <a:cs typeface="Times New Roman" pitchFamily="18" charset="0"/>
                  </a:rPr>
                  <a:t>La sección H1 del </a:t>
                </a:r>
                <a:r>
                  <a:rPr lang="es-MX" sz="1900" dirty="0" smtClean="0">
                    <a:effectLst/>
                    <a:cs typeface="Times New Roman" pitchFamily="18" charset="0"/>
                  </a:rPr>
                  <a:t>AISC, incorpora </a:t>
                </a:r>
                <a:r>
                  <a:rPr lang="es-MX" sz="1900" dirty="0">
                    <a:effectLst/>
                    <a:cs typeface="Times New Roman" pitchFamily="18" charset="0"/>
                  </a:rPr>
                  <a:t>una razón comprobable para cargas axiales y da dos formulas de interacción, una para cargas axiales pequeñas y otra para cargas axiales grandes con flexión biaxial y sin carga axial, la fórmula para carga axial pequeña es la apropiada: </a:t>
                </a:r>
              </a:p>
              <a:p>
                <a:pPr algn="just"/>
                <a:endParaRPr lang="es-MX" sz="1900" dirty="0">
                  <a:effectLst/>
                  <a:cs typeface="Times New Roman" pitchFamily="18" charset="0"/>
                </a:endParaRPr>
              </a:p>
              <a:p>
                <a:pPr algn="just"/>
                <a14:m>
                  <m:oMathPara xmlns:m="http://schemas.openxmlformats.org/officeDocument/2006/math">
                    <m:oMathParaPr>
                      <m:jc m:val="centerGroup"/>
                    </m:oMathParaPr>
                    <m:oMath xmlns:m="http://schemas.openxmlformats.org/officeDocument/2006/math">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𝑃</m:t>
                              </m:r>
                            </m:e>
                            <m:sub>
                              <m:r>
                                <a:rPr lang="es-MX" sz="2400" i="1">
                                  <a:effectLst/>
                                  <a:latin typeface="Cambria Math"/>
                                </a:rPr>
                                <m:t>𝑢</m:t>
                              </m:r>
                            </m:sub>
                          </m:sSub>
                        </m:num>
                        <m:den>
                          <m:r>
                            <a:rPr lang="es-MX" sz="2400" i="1">
                              <a:effectLst/>
                              <a:latin typeface="Cambria Math"/>
                            </a:rPr>
                            <m:t>2</m:t>
                          </m:r>
                          <m:r>
                            <a:rPr lang="es-MX" sz="2400" i="1">
                              <a:effectLst/>
                              <a:latin typeface="Cambria Math"/>
                            </a:rPr>
                            <m:t>𝜑</m:t>
                          </m:r>
                          <m:sSub>
                            <m:sSubPr>
                              <m:ctrlPr>
                                <a:rPr lang="es-MX" sz="2400" i="1">
                                  <a:effectLst/>
                                  <a:latin typeface="Cambria Math" panose="02040503050406030204" pitchFamily="18" charset="0"/>
                                </a:rPr>
                              </m:ctrlPr>
                            </m:sSubPr>
                            <m:e>
                              <m:r>
                                <a:rPr lang="es-MX" sz="2400" i="1">
                                  <a:effectLst/>
                                  <a:latin typeface="Cambria Math"/>
                                </a:rPr>
                                <m:t>𝑃</m:t>
                              </m:r>
                            </m:e>
                            <m:sub>
                              <m:r>
                                <a:rPr lang="es-MX" sz="2400" i="1">
                                  <a:effectLst/>
                                  <a:latin typeface="Cambria Math"/>
                                </a:rPr>
                                <m:t>𝑢</m:t>
                              </m:r>
                            </m:sub>
                          </m:sSub>
                        </m:den>
                      </m:f>
                      <m:r>
                        <a:rPr lang="es-MX" sz="2400" i="1">
                          <a:effectLst/>
                          <a:latin typeface="Cambria Math"/>
                        </a:rPr>
                        <m:t>+</m:t>
                      </m:r>
                      <m:d>
                        <m:dPr>
                          <m:ctrlPr>
                            <a:rPr lang="es-MX" sz="2400" i="1">
                              <a:effectLst/>
                              <a:latin typeface="Cambria Math" panose="02040503050406030204" pitchFamily="18" charset="0"/>
                            </a:rPr>
                          </m:ctrlPr>
                        </m:dPr>
                        <m:e>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𝑢𝑥</m:t>
                                  </m:r>
                                </m:sub>
                              </m:sSub>
                            </m:num>
                            <m:den>
                              <m:sSub>
                                <m:sSubPr>
                                  <m:ctrlPr>
                                    <a:rPr lang="es-MX" sz="2400" i="1">
                                      <a:effectLst/>
                                      <a:latin typeface="Cambria Math" panose="02040503050406030204" pitchFamily="18" charset="0"/>
                                    </a:rPr>
                                  </m:ctrlPr>
                                </m:sSubPr>
                                <m:e>
                                  <m:r>
                                    <a:rPr lang="es-MX" sz="2400" i="1">
                                      <a:effectLst/>
                                      <a:latin typeface="Cambria Math"/>
                                    </a:rPr>
                                    <m:t>𝜑</m:t>
                                  </m:r>
                                </m:e>
                                <m:sub>
                                  <m:r>
                                    <a:rPr lang="es-MX" sz="2400" i="1">
                                      <a:effectLst/>
                                      <a:latin typeface="Cambria Math"/>
                                    </a:rPr>
                                    <m:t>𝑏</m:t>
                                  </m:r>
                                </m:sub>
                              </m:sSub>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𝑛𝑥</m:t>
                                  </m:r>
                                </m:sub>
                              </m:sSub>
                            </m:den>
                          </m:f>
                          <m:r>
                            <a:rPr lang="es-MX" sz="2400" i="1">
                              <a:effectLst/>
                              <a:latin typeface="Cambria Math"/>
                            </a:rPr>
                            <m:t>+</m:t>
                          </m:r>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𝑢𝑦</m:t>
                                  </m:r>
                                </m:sub>
                              </m:sSub>
                            </m:num>
                            <m:den>
                              <m:sSub>
                                <m:sSubPr>
                                  <m:ctrlPr>
                                    <a:rPr lang="es-MX" sz="2400" i="1">
                                      <a:effectLst/>
                                      <a:latin typeface="Cambria Math" panose="02040503050406030204" pitchFamily="18" charset="0"/>
                                    </a:rPr>
                                  </m:ctrlPr>
                                </m:sSubPr>
                                <m:e>
                                  <m:r>
                                    <a:rPr lang="es-MX" sz="2400" i="1">
                                      <a:effectLst/>
                                      <a:latin typeface="Cambria Math"/>
                                    </a:rPr>
                                    <m:t>𝜑</m:t>
                                  </m:r>
                                </m:e>
                                <m:sub>
                                  <m:r>
                                    <a:rPr lang="es-MX" sz="2400" i="1">
                                      <a:effectLst/>
                                      <a:latin typeface="Cambria Math"/>
                                    </a:rPr>
                                    <m:t>𝑏</m:t>
                                  </m:r>
                                </m:sub>
                              </m:sSub>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𝑛𝑦</m:t>
                                  </m:r>
                                </m:sub>
                              </m:sSub>
                            </m:den>
                          </m:f>
                        </m:e>
                      </m:d>
                      <m:r>
                        <a:rPr lang="es-MX" sz="2400" i="1">
                          <a:effectLst/>
                          <a:latin typeface="Cambria Math"/>
                        </a:rPr>
                        <m:t>≤1.0</m:t>
                      </m:r>
                    </m:oMath>
                  </m:oMathPara>
                </a14:m>
                <a:endParaRPr lang="es-MX" sz="2400" dirty="0">
                  <a:effectLst/>
                </a:endParaRPr>
              </a:p>
              <a:p>
                <a:pPr algn="just"/>
                <a:endParaRPr lang="es-MX" sz="1900" dirty="0">
                  <a:effectLst/>
                </a:endParaRPr>
              </a:p>
              <a:p>
                <a:pPr algn="just"/>
                <a:r>
                  <a:rPr lang="es-MX" sz="1900" dirty="0">
                    <a:effectLst/>
                  </a:rPr>
                  <a:t>Si la carga axial Pu es cero, esta ecuación se reduce a la ecuación:</a:t>
                </a:r>
              </a:p>
              <a:p>
                <a:pPr algn="just"/>
                <a:endParaRPr lang="es-MX" sz="1900" dirty="0">
                  <a:effectLst/>
                </a:endParaRPr>
              </a:p>
              <a:p>
                <a:pPr algn="just"/>
                <a14:m>
                  <m:oMathPara xmlns:m="http://schemas.openxmlformats.org/officeDocument/2006/math">
                    <m:oMathParaPr>
                      <m:jc m:val="centerGroup"/>
                    </m:oMathParaPr>
                    <m:oMath xmlns:m="http://schemas.openxmlformats.org/officeDocument/2006/math">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𝑢𝑥</m:t>
                              </m:r>
                            </m:sub>
                          </m:sSub>
                        </m:num>
                        <m:den>
                          <m:sSub>
                            <m:sSubPr>
                              <m:ctrlPr>
                                <a:rPr lang="es-MX" sz="2400" i="1">
                                  <a:effectLst/>
                                  <a:latin typeface="Cambria Math" panose="02040503050406030204" pitchFamily="18" charset="0"/>
                                </a:rPr>
                              </m:ctrlPr>
                            </m:sSubPr>
                            <m:e>
                              <m:r>
                                <a:rPr lang="es-MX" sz="2400" i="1">
                                  <a:effectLst/>
                                  <a:latin typeface="Cambria Math"/>
                                </a:rPr>
                                <m:t>𝜑</m:t>
                              </m:r>
                            </m:e>
                            <m:sub>
                              <m:r>
                                <a:rPr lang="es-MX" sz="2400" i="1">
                                  <a:effectLst/>
                                  <a:latin typeface="Cambria Math"/>
                                </a:rPr>
                                <m:t>𝑏</m:t>
                              </m:r>
                            </m:sub>
                          </m:sSub>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𝑛𝑥</m:t>
                              </m:r>
                            </m:sub>
                          </m:sSub>
                        </m:den>
                      </m:f>
                      <m:r>
                        <a:rPr lang="es-MX" sz="2400" i="1">
                          <a:effectLst/>
                          <a:latin typeface="Cambria Math"/>
                        </a:rPr>
                        <m:t>+</m:t>
                      </m:r>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𝑢𝑦</m:t>
                              </m:r>
                            </m:sub>
                          </m:sSub>
                        </m:num>
                        <m:den>
                          <m:sSub>
                            <m:sSubPr>
                              <m:ctrlPr>
                                <a:rPr lang="es-MX" sz="2400" i="1">
                                  <a:effectLst/>
                                  <a:latin typeface="Cambria Math" panose="02040503050406030204" pitchFamily="18" charset="0"/>
                                </a:rPr>
                              </m:ctrlPr>
                            </m:sSubPr>
                            <m:e>
                              <m:r>
                                <a:rPr lang="es-MX" sz="2400" i="1">
                                  <a:effectLst/>
                                  <a:latin typeface="Cambria Math"/>
                                </a:rPr>
                                <m:t>𝜑</m:t>
                              </m:r>
                            </m:e>
                            <m:sub>
                              <m:r>
                                <a:rPr lang="es-MX" sz="2400" i="1">
                                  <a:effectLst/>
                                  <a:latin typeface="Cambria Math"/>
                                </a:rPr>
                                <m:t>𝑏</m:t>
                              </m:r>
                            </m:sub>
                          </m:sSub>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𝑛𝑦</m:t>
                              </m:r>
                            </m:sub>
                          </m:sSub>
                        </m:den>
                      </m:f>
                      <m:r>
                        <a:rPr lang="es-MX" sz="2400" i="1">
                          <a:effectLst/>
                          <a:latin typeface="Cambria Math"/>
                        </a:rPr>
                        <m:t>≤1.0</m:t>
                      </m:r>
                    </m:oMath>
                  </m:oMathPara>
                </a14:m>
                <a:endParaRPr lang="es-MX" sz="2400" dirty="0">
                  <a:effectLst/>
                </a:endParaRPr>
              </a:p>
              <a:p>
                <a:pPr algn="just"/>
                <a:r>
                  <a:rPr lang="es-MX" sz="2000" dirty="0">
                    <a:effectLst/>
                    <a:latin typeface="+mn-lt"/>
                  </a:rPr>
                  <a:t> </a:t>
                </a:r>
              </a:p>
            </p:txBody>
          </p:sp>
        </mc:Choice>
        <mc:Fallback xmlns="">
          <p:sp>
            <p:nvSpPr>
              <p:cNvPr id="11" name="7 Rectángulo"/>
              <p:cNvSpPr>
                <a:spLocks noRot="1" noChangeAspect="1" noMove="1" noResize="1" noEditPoints="1" noAdjustHandles="1" noChangeArrowheads="1" noChangeShapeType="1" noTextEdit="1"/>
              </p:cNvSpPr>
              <p:nvPr/>
            </p:nvSpPr>
            <p:spPr bwMode="auto">
              <a:xfrm>
                <a:off x="474561" y="1838422"/>
                <a:ext cx="9354448" cy="4089261"/>
              </a:xfrm>
              <a:prstGeom prst="rect">
                <a:avLst/>
              </a:prstGeom>
              <a:blipFill>
                <a:blip r:embed="rId5"/>
                <a:stretch>
                  <a:fillRect l="-652" t="-746" r="-5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Rectángulo redondeado 1">
            <a:extLst>
              <a:ext uri="{FF2B5EF4-FFF2-40B4-BE49-F238E27FC236}">
                <a16:creationId xmlns:a16="http://schemas.microsoft.com/office/drawing/2014/main" id="{8F84E74B-EB04-483C-BC4B-FAF30A9101BF}"/>
              </a:ext>
            </a:extLst>
          </p:cNvPr>
          <p:cNvSpPr/>
          <p:nvPr/>
        </p:nvSpPr>
        <p:spPr>
          <a:xfrm>
            <a:off x="7739407" y="3291803"/>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(H1-1b)</a:t>
            </a:r>
          </a:p>
        </p:txBody>
      </p:sp>
    </p:spTree>
    <p:extLst>
      <p:ext uri="{BB962C8B-B14F-4D97-AF65-F5344CB8AC3E}">
        <p14:creationId xmlns:p14="http://schemas.microsoft.com/office/powerpoint/2010/main" val="103434635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9" name="5 Rectángulo"/>
          <p:cNvSpPr>
            <a:spLocks noChangeArrowheads="1"/>
          </p:cNvSpPr>
          <p:nvPr/>
        </p:nvSpPr>
        <p:spPr bwMode="auto">
          <a:xfrm>
            <a:off x="474561" y="1817312"/>
            <a:ext cx="9354448" cy="110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dirty="0">
                <a:ea typeface="Times New Roman" pitchFamily="18" charset="0"/>
                <a:cs typeface="Calibri" pitchFamily="34" charset="0"/>
              </a:rPr>
              <a:t>Cualquier perfil flexionado respecto a su eje débil no puede pandearse en la otra dirección, por lo que el pandeo lateral torsionante no es un estado limite. Si el perfil es compacto, </a:t>
            </a:r>
            <a:r>
              <a:rPr lang="es-ES_tradnl" sz="1900" dirty="0" smtClean="0">
                <a:ea typeface="Times New Roman" pitchFamily="18" charset="0"/>
                <a:cs typeface="Calibri" pitchFamily="34" charset="0"/>
              </a:rPr>
              <a:t>entonces:</a:t>
            </a:r>
            <a:endParaRPr lang="es-MX" sz="1900" dirty="0">
              <a:ea typeface="Times New Roman" pitchFamily="18" charset="0"/>
              <a:cs typeface="Calibri" pitchFamily="34" charset="0"/>
            </a:endParaRPr>
          </a:p>
        </p:txBody>
      </p:sp>
      <p:sp>
        <p:nvSpPr>
          <p:cNvPr id="10" name="6 Rectángulo"/>
          <p:cNvSpPr>
            <a:spLocks noChangeArrowheads="1"/>
          </p:cNvSpPr>
          <p:nvPr/>
        </p:nvSpPr>
        <p:spPr bwMode="auto">
          <a:xfrm>
            <a:off x="3333439" y="2932157"/>
            <a:ext cx="3774107" cy="42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spcAft>
                <a:spcPts val="1000"/>
              </a:spcAft>
            </a:pPr>
            <a:r>
              <a:rPr lang="es-ES_tradnl" sz="2000" b="1" dirty="0" err="1">
                <a:latin typeface="+mn-lt"/>
                <a:ea typeface="Times New Roman" pitchFamily="18" charset="0"/>
                <a:cs typeface="Calibri" pitchFamily="34" charset="0"/>
              </a:rPr>
              <a:t>M</a:t>
            </a:r>
            <a:r>
              <a:rPr lang="es-ES_tradnl" sz="2000" b="1" baseline="-25000" dirty="0" err="1">
                <a:latin typeface="+mn-lt"/>
                <a:ea typeface="Times New Roman" pitchFamily="18" charset="0"/>
                <a:cs typeface="Calibri" pitchFamily="34" charset="0"/>
              </a:rPr>
              <a:t>ny</a:t>
            </a:r>
            <a:r>
              <a:rPr lang="es-ES_tradnl" sz="2000" b="1" baseline="-25000" dirty="0">
                <a:latin typeface="+mn-lt"/>
                <a:ea typeface="Times New Roman" pitchFamily="18" charset="0"/>
                <a:cs typeface="Calibri" pitchFamily="34" charset="0"/>
              </a:rPr>
              <a:t> </a:t>
            </a:r>
            <a:r>
              <a:rPr lang="es-ES_tradnl" sz="2000" b="1" dirty="0">
                <a:latin typeface="+mn-lt"/>
                <a:ea typeface="Times New Roman" pitchFamily="18" charset="0"/>
                <a:cs typeface="Calibri" pitchFamily="34" charset="0"/>
              </a:rPr>
              <a:t>= </a:t>
            </a:r>
            <a:r>
              <a:rPr lang="es-ES_tradnl" sz="2000" b="1" dirty="0" err="1">
                <a:latin typeface="+mn-lt"/>
                <a:ea typeface="Times New Roman" pitchFamily="18" charset="0"/>
                <a:cs typeface="Calibri" pitchFamily="34" charset="0"/>
              </a:rPr>
              <a:t>M</a:t>
            </a:r>
            <a:r>
              <a:rPr lang="es-ES_tradnl" sz="2000" b="1" baseline="-25000" dirty="0" err="1">
                <a:latin typeface="+mn-lt"/>
                <a:ea typeface="Times New Roman" pitchFamily="18" charset="0"/>
                <a:cs typeface="Calibri" pitchFamily="34" charset="0"/>
              </a:rPr>
              <a:t>py</a:t>
            </a:r>
            <a:r>
              <a:rPr lang="es-ES_tradnl" sz="2000" b="1" baseline="-25000" dirty="0">
                <a:latin typeface="+mn-lt"/>
                <a:ea typeface="Times New Roman" pitchFamily="18" charset="0"/>
                <a:cs typeface="Calibri" pitchFamily="34" charset="0"/>
              </a:rPr>
              <a:t> </a:t>
            </a:r>
            <a:r>
              <a:rPr lang="es-ES_tradnl" sz="2000" b="1" dirty="0">
                <a:latin typeface="+mn-lt"/>
                <a:ea typeface="Times New Roman" pitchFamily="18" charset="0"/>
                <a:cs typeface="Calibri" pitchFamily="34" charset="0"/>
              </a:rPr>
              <a:t>= F</a:t>
            </a:r>
            <a:r>
              <a:rPr lang="es-ES_tradnl" sz="2000" b="1" baseline="-25000" dirty="0">
                <a:latin typeface="+mn-lt"/>
                <a:ea typeface="Times New Roman" pitchFamily="18" charset="0"/>
                <a:cs typeface="Calibri" pitchFamily="34" charset="0"/>
              </a:rPr>
              <a:t>Y </a:t>
            </a:r>
            <a:r>
              <a:rPr lang="es-ES_tradnl" sz="2000" b="1" dirty="0">
                <a:latin typeface="+mn-lt"/>
                <a:ea typeface="Times New Roman" pitchFamily="18" charset="0"/>
                <a:cs typeface="Calibri" pitchFamily="34" charset="0"/>
              </a:rPr>
              <a:t> Z</a:t>
            </a:r>
            <a:r>
              <a:rPr lang="es-ES_tradnl" sz="2000" b="1" baseline="-25000" dirty="0">
                <a:latin typeface="+mn-lt"/>
                <a:ea typeface="Times New Roman" pitchFamily="18" charset="0"/>
                <a:cs typeface="Calibri" pitchFamily="34" charset="0"/>
              </a:rPr>
              <a:t>Y </a:t>
            </a:r>
            <a:r>
              <a:rPr lang="es-ES_tradnl" sz="2000" b="1" dirty="0">
                <a:latin typeface="+mn-lt"/>
                <a:ea typeface="Times New Roman" pitchFamily="18" charset="0"/>
                <a:cs typeface="Calibri" pitchFamily="34" charset="0"/>
              </a:rPr>
              <a:t> ≤ 1.5M</a:t>
            </a:r>
            <a:r>
              <a:rPr lang="es-ES_tradnl" sz="2000" b="1" baseline="-25000" dirty="0">
                <a:latin typeface="+mn-lt"/>
                <a:ea typeface="Times New Roman" pitchFamily="18" charset="0"/>
                <a:cs typeface="Calibri" pitchFamily="34" charset="0"/>
              </a:rPr>
              <a:t>yy</a:t>
            </a:r>
            <a:endParaRPr lang="es-MX" sz="2000" b="1" dirty="0">
              <a:latin typeface="+mn-lt"/>
              <a:ea typeface="Times New Roman" pitchFamily="18" charset="0"/>
              <a:cs typeface="Calibri" pitchFamily="34" charset="0"/>
            </a:endParaRPr>
          </a:p>
        </p:txBody>
      </p:sp>
      <p:sp>
        <p:nvSpPr>
          <p:cNvPr id="15" name="8 Rectángulo"/>
          <p:cNvSpPr>
            <a:spLocks noChangeArrowheads="1"/>
          </p:cNvSpPr>
          <p:nvPr/>
        </p:nvSpPr>
        <p:spPr bwMode="auto">
          <a:xfrm>
            <a:off x="474561" y="3609524"/>
            <a:ext cx="9354448" cy="110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dirty="0">
                <a:ea typeface="Times New Roman" pitchFamily="18" charset="0"/>
                <a:cs typeface="Calibri" pitchFamily="34" charset="0"/>
              </a:rPr>
              <a:t>Donde </a:t>
            </a:r>
            <a:r>
              <a:rPr lang="es-MX" sz="1900" dirty="0" err="1" smtClean="0">
                <a:ea typeface="Times New Roman" pitchFamily="18" charset="0"/>
                <a:cs typeface="Calibri" pitchFamily="34" charset="0"/>
              </a:rPr>
              <a:t>M</a:t>
            </a:r>
            <a:r>
              <a:rPr lang="es-MX" sz="1900" baseline="-25000" dirty="0" err="1" smtClean="0">
                <a:ea typeface="Times New Roman" pitchFamily="18" charset="0"/>
                <a:cs typeface="Calibri" pitchFamily="34" charset="0"/>
              </a:rPr>
              <a:t>yy</a:t>
            </a:r>
            <a:r>
              <a:rPr lang="es-ES_tradnl" sz="1900" dirty="0" smtClean="0">
                <a:ea typeface="Times New Roman" pitchFamily="18" charset="0"/>
                <a:cs typeface="Calibri" pitchFamily="34" charset="0"/>
              </a:rPr>
              <a:t> </a:t>
            </a:r>
            <a:r>
              <a:rPr lang="es-ES_tradnl" sz="1900" dirty="0">
                <a:ea typeface="Times New Roman" pitchFamily="18" charset="0"/>
                <a:cs typeface="Calibri" pitchFamily="34" charset="0"/>
              </a:rPr>
              <a:t>= FY  ZY   = momento de fluencia para el eje y. </a:t>
            </a:r>
            <a:r>
              <a:rPr lang="es-ES_tradnl" sz="1900" dirty="0" smtClean="0">
                <a:ea typeface="Times New Roman" pitchFamily="18" charset="0"/>
                <a:cs typeface="Calibri" pitchFamily="34" charset="0"/>
              </a:rPr>
              <a:t>Para </a:t>
            </a:r>
            <a:r>
              <a:rPr lang="es-ES_tradnl" sz="1900" dirty="0">
                <a:ea typeface="Times New Roman" pitchFamily="18" charset="0"/>
                <a:cs typeface="Calibri" pitchFamily="34" charset="0"/>
              </a:rPr>
              <a:t>perfiles I y H flexionados respecto al eje menor, el límite superior de 1.5 </a:t>
            </a:r>
            <a:r>
              <a:rPr lang="es-MX" sz="1900" dirty="0" err="1" smtClean="0">
                <a:ea typeface="Times New Roman" pitchFamily="18" charset="0"/>
                <a:cs typeface="Calibri" pitchFamily="34" charset="0"/>
              </a:rPr>
              <a:t>M</a:t>
            </a:r>
            <a:r>
              <a:rPr lang="es-MX" sz="1900" baseline="-25000" dirty="0" err="1" smtClean="0">
                <a:ea typeface="Times New Roman" pitchFamily="18" charset="0"/>
                <a:cs typeface="Calibri" pitchFamily="34" charset="0"/>
              </a:rPr>
              <a:t>yy</a:t>
            </a:r>
            <a:r>
              <a:rPr lang="es-ES_tradnl" sz="1900" dirty="0" smtClean="0">
                <a:ea typeface="Times New Roman" pitchFamily="18" charset="0"/>
                <a:cs typeface="Calibri" pitchFamily="34" charset="0"/>
              </a:rPr>
              <a:t>, </a:t>
            </a:r>
            <a:r>
              <a:rPr lang="es-ES_tradnl" sz="1900" dirty="0">
                <a:ea typeface="Times New Roman" pitchFamily="18" charset="0"/>
                <a:cs typeface="Calibri" pitchFamily="34" charset="0"/>
              </a:rPr>
              <a:t>siempre gobernara (Z/S, siempre es &gt; 1.5</a:t>
            </a:r>
            <a:r>
              <a:rPr lang="es-ES_tradnl" sz="1900" dirty="0" smtClean="0">
                <a:ea typeface="Times New Roman" pitchFamily="18" charset="0"/>
                <a:cs typeface="Calibri" pitchFamily="34" charset="0"/>
              </a:rPr>
              <a:t>). Este valor, se respeta para secciones rectangulares.</a:t>
            </a:r>
            <a:endParaRPr lang="es-MX" sz="1900" dirty="0">
              <a:ea typeface="Times New Roman" pitchFamily="18" charset="0"/>
              <a:cs typeface="Calibri" pitchFamily="34" charset="0"/>
            </a:endParaRPr>
          </a:p>
        </p:txBody>
      </p:sp>
      <p:sp>
        <p:nvSpPr>
          <p:cNvPr id="17" name="9 Rectángulo"/>
          <p:cNvSpPr>
            <a:spLocks noChangeArrowheads="1"/>
          </p:cNvSpPr>
          <p:nvPr/>
        </p:nvSpPr>
        <p:spPr bwMode="auto">
          <a:xfrm>
            <a:off x="474561" y="4979612"/>
            <a:ext cx="935444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_tradnl" sz="1900" dirty="0">
                <a:latin typeface="+mn-lt"/>
                <a:ea typeface="Times New Roman" pitchFamily="18" charset="0"/>
                <a:cs typeface="Calibri" pitchFamily="34" charset="0"/>
              </a:rPr>
              <a:t>Si el perfil es no compacto, la resistencia estará dada por la </a:t>
            </a:r>
            <a:r>
              <a:rPr lang="es-ES_tradnl" sz="1900" dirty="0" smtClean="0">
                <a:latin typeface="+mn-lt"/>
                <a:ea typeface="Times New Roman" pitchFamily="18" charset="0"/>
                <a:cs typeface="Calibri" pitchFamily="34" charset="0"/>
              </a:rPr>
              <a:t>ecuación, </a:t>
            </a:r>
            <a:r>
              <a:rPr lang="es-ES_tradnl" sz="1900" dirty="0">
                <a:latin typeface="+mn-lt"/>
                <a:ea typeface="Times New Roman" pitchFamily="18" charset="0"/>
                <a:cs typeface="Calibri" pitchFamily="34" charset="0"/>
              </a:rPr>
              <a:t>A-F1-3 del </a:t>
            </a:r>
            <a:r>
              <a:rPr lang="es-ES_tradnl" sz="1900" dirty="0" smtClean="0">
                <a:latin typeface="+mn-lt"/>
                <a:ea typeface="Times New Roman" pitchFamily="18" charset="0"/>
                <a:cs typeface="Calibri" pitchFamily="34" charset="0"/>
              </a:rPr>
              <a:t>AISC, </a:t>
            </a:r>
            <a:r>
              <a:rPr lang="es-ES_tradnl" sz="1900" dirty="0">
                <a:latin typeface="+mn-lt"/>
                <a:ea typeface="Times New Roman" pitchFamily="18" charset="0"/>
                <a:cs typeface="Calibri" pitchFamily="34" charset="0"/>
              </a:rPr>
              <a:t>por pandeo local del patín o por pandeo local del alma.</a:t>
            </a:r>
            <a:endParaRPr lang="es-MX" sz="1900" dirty="0">
              <a:latin typeface="+mn-lt"/>
              <a:ea typeface="Times New Roman" pitchFamily="18" charset="0"/>
            </a:endParaRPr>
          </a:p>
        </p:txBody>
      </p:sp>
    </p:spTree>
    <p:extLst>
      <p:ext uri="{BB962C8B-B14F-4D97-AF65-F5344CB8AC3E}">
        <p14:creationId xmlns:p14="http://schemas.microsoft.com/office/powerpoint/2010/main" val="142744529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5.18</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18" name="7 Rectángulo"/>
          <p:cNvSpPr>
            <a:spLocks noChangeArrowheads="1"/>
          </p:cNvSpPr>
          <p:nvPr/>
        </p:nvSpPr>
        <p:spPr bwMode="auto">
          <a:xfrm>
            <a:off x="474561" y="1859850"/>
            <a:ext cx="9354448" cy="19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1000"/>
              </a:spcAft>
            </a:pPr>
            <a:r>
              <a:rPr lang="es-ES_tradnl" sz="1900" dirty="0">
                <a:latin typeface="+mn-lt"/>
                <a:ea typeface="Times New Roman" pitchFamily="18" charset="0"/>
                <a:cs typeface="Calibri" pitchFamily="34" charset="0"/>
              </a:rPr>
              <a:t>Un perfil W21”X68 </a:t>
            </a:r>
            <a:r>
              <a:rPr lang="es-ES_tradnl" sz="1900" dirty="0" smtClean="0">
                <a:latin typeface="+mn-lt"/>
                <a:ea typeface="Times New Roman" pitchFamily="18" charset="0"/>
                <a:cs typeface="Calibri" pitchFamily="34" charset="0"/>
              </a:rPr>
              <a:t>lb/ft, </a:t>
            </a:r>
            <a:r>
              <a:rPr lang="es-ES_tradnl" sz="1900" dirty="0">
                <a:latin typeface="+mn-lt"/>
                <a:ea typeface="Times New Roman" pitchFamily="18" charset="0"/>
                <a:cs typeface="Calibri" pitchFamily="34" charset="0"/>
              </a:rPr>
              <a:t>se </a:t>
            </a:r>
            <a:r>
              <a:rPr lang="es-ES_tradnl" sz="1900" dirty="0" smtClean="0">
                <a:latin typeface="+mn-lt"/>
                <a:ea typeface="Times New Roman" pitchFamily="18" charset="0"/>
                <a:cs typeface="Calibri" pitchFamily="34" charset="0"/>
              </a:rPr>
              <a:t>utiliza </a:t>
            </a:r>
            <a:r>
              <a:rPr lang="es-ES_tradnl" sz="1900" dirty="0">
                <a:latin typeface="+mn-lt"/>
                <a:ea typeface="Times New Roman" pitchFamily="18" charset="0"/>
                <a:cs typeface="Calibri" pitchFamily="34" charset="0"/>
              </a:rPr>
              <a:t>como viga simplemente apoyada con claro de 12 ft. Se proporciona soporte lateral del patín de compresión solo en los extremos. Las cargas actúan por el centro de cortante con momentos de las cargas factorizados </a:t>
            </a:r>
            <a:r>
              <a:rPr lang="es-MX" sz="1900" dirty="0" err="1">
                <a:ea typeface="Times New Roman" pitchFamily="18" charset="0"/>
                <a:cs typeface="Calibri" pitchFamily="34" charset="0"/>
              </a:rPr>
              <a:t>M</a:t>
            </a:r>
            <a:r>
              <a:rPr lang="es-MX" sz="1900" baseline="-25000" dirty="0" err="1">
                <a:ea typeface="Times New Roman" pitchFamily="18" charset="0"/>
                <a:cs typeface="Calibri" pitchFamily="34" charset="0"/>
              </a:rPr>
              <a:t>ux</a:t>
            </a:r>
            <a:r>
              <a:rPr lang="es-MX" sz="1900" baseline="-25000" dirty="0">
                <a:ea typeface="Times New Roman" pitchFamily="18" charset="0"/>
                <a:cs typeface="Calibri" pitchFamily="34" charset="0"/>
              </a:rPr>
              <a:t> </a:t>
            </a:r>
            <a:r>
              <a:rPr lang="es-ES_tradnl" sz="1900" dirty="0" smtClean="0">
                <a:latin typeface="+mn-lt"/>
                <a:ea typeface="Times New Roman" pitchFamily="18" charset="0"/>
                <a:cs typeface="Calibri" pitchFamily="34" charset="0"/>
              </a:rPr>
              <a:t>= </a:t>
            </a:r>
            <a:r>
              <a:rPr lang="es-ES_tradnl" sz="1900" dirty="0">
                <a:latin typeface="+mn-lt"/>
                <a:ea typeface="Times New Roman" pitchFamily="18" charset="0"/>
                <a:cs typeface="Calibri" pitchFamily="34" charset="0"/>
              </a:rPr>
              <a:t>200 ft-kips y </a:t>
            </a:r>
            <a:r>
              <a:rPr lang="es-MX" sz="1900" dirty="0" smtClean="0">
                <a:ea typeface="Times New Roman" pitchFamily="18" charset="0"/>
                <a:cs typeface="Calibri" pitchFamily="34" charset="0"/>
              </a:rPr>
              <a:t>M</a:t>
            </a:r>
            <a:r>
              <a:rPr lang="es-MX" sz="1900" baseline="-25000" dirty="0" smtClean="0">
                <a:ea typeface="Times New Roman" pitchFamily="18" charset="0"/>
                <a:cs typeface="Calibri" pitchFamily="34" charset="0"/>
              </a:rPr>
              <a:t>uy </a:t>
            </a:r>
            <a:r>
              <a:rPr lang="es-ES_tradnl" sz="1900" dirty="0" smtClean="0">
                <a:latin typeface="+mn-lt"/>
                <a:ea typeface="Times New Roman" pitchFamily="18" charset="0"/>
                <a:cs typeface="Calibri" pitchFamily="34" charset="0"/>
              </a:rPr>
              <a:t>= </a:t>
            </a:r>
            <a:r>
              <a:rPr lang="es-ES_tradnl" sz="1900" dirty="0">
                <a:latin typeface="+mn-lt"/>
                <a:ea typeface="Times New Roman" pitchFamily="18" charset="0"/>
                <a:cs typeface="Calibri" pitchFamily="34" charset="0"/>
              </a:rPr>
              <a:t>25 ft-kips.</a:t>
            </a:r>
            <a:endParaRPr lang="es-MX" sz="1900" dirty="0">
              <a:latin typeface="+mn-lt"/>
              <a:ea typeface="Times New Roman" pitchFamily="18" charset="0"/>
              <a:cs typeface="Calibri" pitchFamily="34" charset="0"/>
            </a:endParaRPr>
          </a:p>
          <a:p>
            <a:pPr algn="just">
              <a:spcAft>
                <a:spcPts val="1000"/>
              </a:spcAft>
            </a:pPr>
            <a:r>
              <a:rPr lang="es-ES_tradnl" sz="1900" dirty="0">
                <a:latin typeface="+mn-lt"/>
                <a:ea typeface="Times New Roman" pitchFamily="18" charset="0"/>
                <a:cs typeface="Calibri" pitchFamily="34" charset="0"/>
              </a:rPr>
              <a:t>Si se </a:t>
            </a:r>
            <a:r>
              <a:rPr lang="es-ES_tradnl" sz="1900" dirty="0" smtClean="0">
                <a:latin typeface="+mn-lt"/>
                <a:ea typeface="Times New Roman" pitchFamily="18" charset="0"/>
                <a:cs typeface="Calibri" pitchFamily="34" charset="0"/>
              </a:rPr>
              <a:t>utiliza acero A36, </a:t>
            </a:r>
            <a:r>
              <a:rPr lang="es-ES_tradnl" sz="1900" b="1" dirty="0" smtClean="0">
                <a:latin typeface="+mn-lt"/>
                <a:ea typeface="Times New Roman" pitchFamily="18" charset="0"/>
                <a:cs typeface="Calibri" pitchFamily="34" charset="0"/>
              </a:rPr>
              <a:t>¿</a:t>
            </a:r>
            <a:r>
              <a:rPr lang="es-ES_tradnl" sz="1900" b="1" dirty="0">
                <a:latin typeface="+mn-lt"/>
                <a:ea typeface="Times New Roman" pitchFamily="18" charset="0"/>
                <a:cs typeface="Calibri" pitchFamily="34" charset="0"/>
              </a:rPr>
              <a:t>satisface esta viga las normas de las especificaciones AISC?</a:t>
            </a:r>
            <a:r>
              <a:rPr lang="es-ES_tradnl" sz="1900" dirty="0">
                <a:latin typeface="+mn-lt"/>
                <a:ea typeface="Times New Roman" pitchFamily="18" charset="0"/>
                <a:cs typeface="Calibri" pitchFamily="34" charset="0"/>
              </a:rPr>
              <a:t> Suponga que ambos </a:t>
            </a:r>
            <a:r>
              <a:rPr lang="es-ES_tradnl" sz="1900" dirty="0" smtClean="0">
                <a:latin typeface="+mn-lt"/>
                <a:ea typeface="Times New Roman" pitchFamily="18" charset="0"/>
                <a:cs typeface="Calibri" pitchFamily="34" charset="0"/>
              </a:rPr>
              <a:t>momentos </a:t>
            </a:r>
            <a:r>
              <a:rPr lang="es-ES_tradnl" sz="1900" dirty="0">
                <a:latin typeface="+mn-lt"/>
                <a:ea typeface="Times New Roman" pitchFamily="18" charset="0"/>
                <a:cs typeface="Calibri" pitchFamily="34" charset="0"/>
              </a:rPr>
              <a:t>son uniformes en toda la longitud de la viga.</a:t>
            </a:r>
            <a:endParaRPr lang="es-MX" sz="1900" dirty="0">
              <a:latin typeface="+mn-lt"/>
              <a:ea typeface="Times New Roman" pitchFamily="18" charset="0"/>
              <a:cs typeface="Calibri" pitchFamily="34" charset="0"/>
            </a:endParaRPr>
          </a:p>
        </p:txBody>
      </p:sp>
    </p:spTree>
    <p:extLst>
      <p:ext uri="{BB962C8B-B14F-4D97-AF65-F5344CB8AC3E}">
        <p14:creationId xmlns:p14="http://schemas.microsoft.com/office/powerpoint/2010/main" val="94036385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5.18</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9" name="5 Rectángulo"/>
          <p:cNvSpPr>
            <a:spLocks noChangeArrowheads="1"/>
          </p:cNvSpPr>
          <p:nvPr/>
        </p:nvSpPr>
        <p:spPr bwMode="auto">
          <a:xfrm>
            <a:off x="490661" y="1817312"/>
            <a:ext cx="9338347" cy="235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spcAft>
                <a:spcPts val="1000"/>
              </a:spcAft>
              <a:buFont typeface="Arial" pitchFamily="34" charset="0"/>
              <a:buChar char="•"/>
            </a:pPr>
            <a:r>
              <a:rPr lang="es-ES_tradnl" sz="1900" b="1" dirty="0" smtClean="0">
                <a:latin typeface="+mn-lt"/>
                <a:ea typeface="Times New Roman" pitchFamily="18" charset="0"/>
                <a:cs typeface="Calibri" pitchFamily="34" charset="0"/>
              </a:rPr>
              <a:t>SOLUCIÓN</a:t>
            </a:r>
            <a:endParaRPr lang="es-MX" sz="1900" dirty="0">
              <a:latin typeface="+mn-lt"/>
              <a:ea typeface="Times New Roman" pitchFamily="18" charset="0"/>
              <a:cs typeface="Calibri" pitchFamily="34" charset="0"/>
            </a:endParaRPr>
          </a:p>
          <a:p>
            <a:pPr algn="just">
              <a:spcAft>
                <a:spcPts val="1000"/>
              </a:spcAft>
            </a:pPr>
            <a:r>
              <a:rPr lang="es-ES_tradnl" sz="1900" dirty="0">
                <a:latin typeface="+mn-lt"/>
                <a:ea typeface="Times New Roman" pitchFamily="18" charset="0"/>
                <a:cs typeface="Calibri" pitchFamily="34" charset="0"/>
              </a:rPr>
              <a:t>Los siguientes datos para un perfil </a:t>
            </a:r>
            <a:r>
              <a:rPr lang="es-ES_tradnl" sz="1900" dirty="0" smtClean="0">
                <a:latin typeface="+mn-lt"/>
                <a:ea typeface="Times New Roman" pitchFamily="18" charset="0"/>
                <a:cs typeface="Calibri" pitchFamily="34" charset="0"/>
              </a:rPr>
              <a:t>W21”X68 lb/ft, </a:t>
            </a:r>
            <a:r>
              <a:rPr lang="es-ES_tradnl" sz="1900" dirty="0">
                <a:latin typeface="+mn-lt"/>
                <a:ea typeface="Times New Roman" pitchFamily="18" charset="0"/>
                <a:cs typeface="Calibri" pitchFamily="34" charset="0"/>
              </a:rPr>
              <a:t>se obtienen de la tabla de selección para diseño por factor de carga. El perfil es compacto (ningún pie de página indica lo contrario) y</a:t>
            </a:r>
            <a:endParaRPr lang="es-MX" sz="1900" dirty="0">
              <a:latin typeface="+mn-lt"/>
              <a:ea typeface="Times New Roman" pitchFamily="18" charset="0"/>
              <a:cs typeface="Calibri" pitchFamily="34" charset="0"/>
            </a:endParaRPr>
          </a:p>
          <a:p>
            <a:pPr algn="just">
              <a:spcAft>
                <a:spcPts val="1000"/>
              </a:spcAft>
            </a:pPr>
            <a:r>
              <a:rPr lang="en-US" sz="1900" dirty="0" smtClean="0">
                <a:latin typeface="+mn-lt"/>
                <a:ea typeface="Times New Roman" pitchFamily="18" charset="0"/>
                <a:cs typeface="Calibri" pitchFamily="34" charset="0"/>
              </a:rPr>
              <a:t>L</a:t>
            </a:r>
            <a:r>
              <a:rPr lang="es-ES_tradnl" sz="1900" baseline="-25000" dirty="0" smtClean="0">
                <a:ea typeface="Times New Roman" pitchFamily="18" charset="0"/>
                <a:cs typeface="Calibri" pitchFamily="34" charset="0"/>
              </a:rPr>
              <a:t>p </a:t>
            </a:r>
            <a:r>
              <a:rPr lang="en-US" sz="1900" dirty="0" smtClean="0">
                <a:latin typeface="+mn-lt"/>
                <a:ea typeface="Times New Roman" pitchFamily="18" charset="0"/>
                <a:cs typeface="Calibri" pitchFamily="34" charset="0"/>
              </a:rPr>
              <a:t>= </a:t>
            </a:r>
            <a:r>
              <a:rPr lang="en-US" sz="1900" dirty="0">
                <a:latin typeface="+mn-lt"/>
                <a:ea typeface="Times New Roman" pitchFamily="18" charset="0"/>
                <a:cs typeface="Calibri" pitchFamily="34" charset="0"/>
              </a:rPr>
              <a:t>7.5 </a:t>
            </a:r>
            <a:r>
              <a:rPr lang="en-US" sz="1900" dirty="0" err="1">
                <a:latin typeface="+mn-lt"/>
                <a:ea typeface="Times New Roman" pitchFamily="18" charset="0"/>
                <a:cs typeface="Calibri" pitchFamily="34" charset="0"/>
              </a:rPr>
              <a:t>ft</a:t>
            </a:r>
            <a:r>
              <a:rPr lang="en-US" sz="1900" dirty="0">
                <a:latin typeface="+mn-lt"/>
                <a:ea typeface="Times New Roman" pitchFamily="18" charset="0"/>
                <a:cs typeface="Calibri" pitchFamily="34" charset="0"/>
              </a:rPr>
              <a:t> </a:t>
            </a:r>
            <a:r>
              <a:rPr lang="en-US" sz="1900" dirty="0" smtClean="0">
                <a:latin typeface="+mn-lt"/>
                <a:ea typeface="Times New Roman" pitchFamily="18" charset="0"/>
                <a:cs typeface="Calibri" pitchFamily="34" charset="0"/>
              </a:rPr>
              <a:t>    L</a:t>
            </a:r>
            <a:r>
              <a:rPr lang="es-ES_tradnl" sz="1900" baseline="-25000" dirty="0" smtClean="0">
                <a:ea typeface="Times New Roman" pitchFamily="18" charset="0"/>
                <a:cs typeface="Calibri" pitchFamily="34" charset="0"/>
              </a:rPr>
              <a:t>r</a:t>
            </a:r>
            <a:r>
              <a:rPr lang="en-US" sz="1900" dirty="0" smtClean="0">
                <a:latin typeface="+mn-lt"/>
                <a:ea typeface="Times New Roman" pitchFamily="18" charset="0"/>
                <a:cs typeface="Calibri" pitchFamily="34" charset="0"/>
              </a:rPr>
              <a:t> </a:t>
            </a:r>
            <a:r>
              <a:rPr lang="en-US" sz="1900" dirty="0">
                <a:latin typeface="+mn-lt"/>
                <a:ea typeface="Times New Roman" pitchFamily="18" charset="0"/>
                <a:cs typeface="Calibri" pitchFamily="34" charset="0"/>
              </a:rPr>
              <a:t>= 22.8 </a:t>
            </a:r>
            <a:r>
              <a:rPr lang="en-US" sz="1900" dirty="0" err="1">
                <a:latin typeface="+mn-lt"/>
                <a:ea typeface="Times New Roman" pitchFamily="18" charset="0"/>
                <a:cs typeface="Calibri" pitchFamily="34" charset="0"/>
              </a:rPr>
              <a:t>ft</a:t>
            </a:r>
            <a:endParaRPr lang="es-MX" sz="1900" dirty="0">
              <a:latin typeface="+mn-lt"/>
              <a:ea typeface="Times New Roman" pitchFamily="18" charset="0"/>
              <a:cs typeface="Calibri" pitchFamily="34" charset="0"/>
            </a:endParaRPr>
          </a:p>
          <a:p>
            <a:pPr algn="just">
              <a:spcAft>
                <a:spcPts val="1000"/>
              </a:spcAft>
            </a:pPr>
            <a:r>
              <a:rPr lang="es-ES_tradnl" sz="1900" dirty="0" err="1">
                <a:ea typeface="Times New Roman" pitchFamily="18" charset="0"/>
                <a:cs typeface="Calibri" pitchFamily="34" charset="0"/>
              </a:rPr>
              <a:t>Ø</a:t>
            </a:r>
            <a:r>
              <a:rPr lang="es-ES_tradnl" sz="1900" baseline="-25000" dirty="0" err="1">
                <a:ea typeface="Times New Roman" pitchFamily="18" charset="0"/>
                <a:cs typeface="Calibri" pitchFamily="34" charset="0"/>
              </a:rPr>
              <a:t>b</a:t>
            </a:r>
            <a:r>
              <a:rPr lang="en-US" sz="1900" dirty="0" smtClean="0">
                <a:latin typeface="+mn-lt"/>
                <a:ea typeface="Times New Roman" pitchFamily="18" charset="0"/>
                <a:cs typeface="Calibri" pitchFamily="34" charset="0"/>
              </a:rPr>
              <a:t>M</a:t>
            </a:r>
            <a:r>
              <a:rPr lang="es-ES_tradnl" sz="1900" baseline="-25000" dirty="0" smtClean="0">
                <a:ea typeface="Times New Roman" pitchFamily="18" charset="0"/>
                <a:cs typeface="Calibri" pitchFamily="34" charset="0"/>
              </a:rPr>
              <a:t>b </a:t>
            </a:r>
            <a:r>
              <a:rPr lang="en-US" sz="1900" dirty="0" smtClean="0">
                <a:latin typeface="+mn-lt"/>
                <a:ea typeface="Times New Roman" pitchFamily="18" charset="0"/>
                <a:cs typeface="Calibri" pitchFamily="34" charset="0"/>
              </a:rPr>
              <a:t>= </a:t>
            </a:r>
            <a:r>
              <a:rPr lang="en-US" sz="1900" dirty="0">
                <a:latin typeface="+mn-lt"/>
                <a:ea typeface="Times New Roman" pitchFamily="18" charset="0"/>
                <a:cs typeface="Calibri" pitchFamily="34" charset="0"/>
              </a:rPr>
              <a:t>432 </a:t>
            </a:r>
            <a:r>
              <a:rPr lang="en-US" sz="1900" dirty="0" err="1">
                <a:latin typeface="+mn-lt"/>
                <a:ea typeface="Times New Roman" pitchFamily="18" charset="0"/>
                <a:cs typeface="Calibri" pitchFamily="34" charset="0"/>
              </a:rPr>
              <a:t>ft</a:t>
            </a:r>
            <a:r>
              <a:rPr lang="en-US" sz="1900" dirty="0">
                <a:latin typeface="+mn-lt"/>
                <a:ea typeface="Times New Roman" pitchFamily="18" charset="0"/>
                <a:cs typeface="Calibri" pitchFamily="34" charset="0"/>
              </a:rPr>
              <a:t>-kips</a:t>
            </a:r>
            <a:endParaRPr lang="es-MX" sz="1900" dirty="0">
              <a:latin typeface="+mn-lt"/>
              <a:ea typeface="Times New Roman" pitchFamily="18" charset="0"/>
              <a:cs typeface="Calibri" pitchFamily="34" charset="0"/>
            </a:endParaRPr>
          </a:p>
          <a:p>
            <a:pPr algn="just"/>
            <a:r>
              <a:rPr lang="es-ES_tradnl" sz="1900" dirty="0" err="1" smtClean="0">
                <a:ea typeface="Times New Roman" pitchFamily="18" charset="0"/>
                <a:cs typeface="Calibri" pitchFamily="34" charset="0"/>
              </a:rPr>
              <a:t>Ø</a:t>
            </a:r>
            <a:r>
              <a:rPr lang="es-ES_tradnl" sz="1900" baseline="-25000" dirty="0" err="1" smtClean="0">
                <a:ea typeface="Times New Roman" pitchFamily="18" charset="0"/>
                <a:cs typeface="Calibri" pitchFamily="34" charset="0"/>
              </a:rPr>
              <a:t>b</a:t>
            </a:r>
            <a:r>
              <a:rPr lang="es-ES_tradnl" sz="1900" dirty="0" err="1" smtClean="0">
                <a:latin typeface="+mn-lt"/>
                <a:ea typeface="Times New Roman" pitchFamily="18" charset="0"/>
                <a:cs typeface="Calibri" pitchFamily="34" charset="0"/>
              </a:rPr>
              <a:t>M</a:t>
            </a:r>
            <a:r>
              <a:rPr lang="es-ES_tradnl" sz="1900" baseline="-25000" dirty="0" err="1" smtClean="0">
                <a:ea typeface="Times New Roman" pitchFamily="18" charset="0"/>
                <a:cs typeface="Calibri" pitchFamily="34" charset="0"/>
              </a:rPr>
              <a:t>r</a:t>
            </a:r>
            <a:r>
              <a:rPr lang="es-ES_tradnl" sz="1900" baseline="-25000" dirty="0" smtClean="0">
                <a:ea typeface="Times New Roman" pitchFamily="18" charset="0"/>
                <a:cs typeface="Calibri" pitchFamily="34" charset="0"/>
              </a:rPr>
              <a:t> </a:t>
            </a:r>
            <a:r>
              <a:rPr lang="es-ES_tradnl" sz="1900" dirty="0" smtClean="0">
                <a:latin typeface="+mn-lt"/>
                <a:ea typeface="Times New Roman" pitchFamily="18" charset="0"/>
                <a:cs typeface="Calibri" pitchFamily="34" charset="0"/>
              </a:rPr>
              <a:t>= </a:t>
            </a:r>
            <a:r>
              <a:rPr lang="es-ES_tradnl" sz="1900" dirty="0">
                <a:latin typeface="+mn-lt"/>
                <a:ea typeface="Times New Roman" pitchFamily="18" charset="0"/>
                <a:cs typeface="Calibri" pitchFamily="34" charset="0"/>
              </a:rPr>
              <a:t>273 ft-kips</a:t>
            </a:r>
            <a:endParaRPr lang="es-MX" sz="1900" dirty="0">
              <a:latin typeface="+mn-lt"/>
              <a:ea typeface="Times New Roman" pitchFamily="18" charset="0"/>
            </a:endParaRPr>
          </a:p>
        </p:txBody>
      </p:sp>
      <mc:AlternateContent xmlns:mc="http://schemas.openxmlformats.org/markup-compatibility/2006" xmlns:a14="http://schemas.microsoft.com/office/drawing/2010/main">
        <mc:Choice Requires="a14">
          <p:sp>
            <p:nvSpPr>
              <p:cNvPr id="10" name="7 Rectángulo"/>
              <p:cNvSpPr>
                <a:spLocks noChangeArrowheads="1"/>
              </p:cNvSpPr>
              <p:nvPr/>
            </p:nvSpPr>
            <p:spPr bwMode="auto">
              <a:xfrm>
                <a:off x="474561" y="4362976"/>
                <a:ext cx="9338348" cy="18882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spcAft>
                    <a:spcPts val="1000"/>
                  </a:spcAft>
                </a:pPr>
                <a:r>
                  <a:rPr lang="es-ES_tradnl" sz="1900" dirty="0">
                    <a:effectLst/>
                    <a:ea typeface="Times New Roman" pitchFamily="18" charset="0"/>
                    <a:cs typeface="Calibri" pitchFamily="34" charset="0"/>
                  </a:rPr>
                  <a:t>La longitud no soportada Lb= 12 ft por lo </a:t>
                </a:r>
                <a:r>
                  <a:rPr lang="es-ES_tradnl" sz="1900" dirty="0" smtClean="0">
                    <a:effectLst/>
                    <a:ea typeface="Times New Roman" pitchFamily="18" charset="0"/>
                    <a:cs typeface="Calibri" pitchFamily="34" charset="0"/>
                  </a:rPr>
                  <a:t>que, </a:t>
                </a:r>
                <a:r>
                  <a:rPr lang="es-ES_tradnl" sz="1900" dirty="0" err="1" smtClean="0">
                    <a:effectLst/>
                    <a:ea typeface="Times New Roman" pitchFamily="18" charset="0"/>
                    <a:cs typeface="Calibri" pitchFamily="34" charset="0"/>
                  </a:rPr>
                  <a:t>L</a:t>
                </a:r>
                <a:r>
                  <a:rPr lang="es-ES_tradnl" sz="1900" baseline="-25000" dirty="0" err="1" smtClean="0">
                    <a:ea typeface="Times New Roman" pitchFamily="18" charset="0"/>
                    <a:cs typeface="Calibri" pitchFamily="34" charset="0"/>
                  </a:rPr>
                  <a:t>p</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&lt; </a:t>
                </a:r>
                <a:r>
                  <a:rPr lang="es-ES_tradnl" sz="1900" dirty="0" smtClean="0">
                    <a:effectLst/>
                    <a:ea typeface="Times New Roman" pitchFamily="18" charset="0"/>
                    <a:cs typeface="Calibri" pitchFamily="34" charset="0"/>
                  </a:rPr>
                  <a:t>L</a:t>
                </a:r>
                <a:r>
                  <a:rPr lang="es-ES_tradnl" sz="1900" baseline="-25000" dirty="0">
                    <a:ea typeface="Times New Roman" pitchFamily="18" charset="0"/>
                    <a:cs typeface="Calibri" pitchFamily="34" charset="0"/>
                  </a:rPr>
                  <a:t>b</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&lt; </a:t>
                </a:r>
                <a:r>
                  <a:rPr lang="es-ES_tradnl" sz="1900" dirty="0" smtClean="0">
                    <a:effectLst/>
                    <a:ea typeface="Times New Roman" pitchFamily="18" charset="0"/>
                    <a:cs typeface="Calibri" pitchFamily="34" charset="0"/>
                  </a:rPr>
                  <a:t>L</a:t>
                </a:r>
                <a:r>
                  <a:rPr lang="es-ES_tradnl" sz="1900" baseline="-25000" dirty="0" smtClean="0">
                    <a:ea typeface="Times New Roman" pitchFamily="18" charset="0"/>
                    <a:cs typeface="Calibri" pitchFamily="34" charset="0"/>
                  </a:rPr>
                  <a:t>r</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y el estado limite gobernante es el pandeo lateral torsionante inelástico. Entonces.</a:t>
                </a:r>
              </a:p>
              <a:p>
                <a:pPr algn="just">
                  <a:spcAft>
                    <a:spcPts val="1000"/>
                  </a:spcAft>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𝐶</m:t>
                          </m:r>
                        </m:e>
                        <m:sub>
                          <m:r>
                            <a:rPr lang="es-MX" sz="1900" i="1">
                              <a:effectLst/>
                              <a:latin typeface="Cambria Math"/>
                            </a:rPr>
                            <m:t>𝑏</m:t>
                          </m:r>
                        </m:sub>
                      </m:sSub>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e>
                          </m:d>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𝑏</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num>
                                <m:den>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den>
                              </m:f>
                            </m:e>
                          </m:d>
                        </m:e>
                      </m:d>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oMath>
                  </m:oMathPara>
                </a14:m>
                <a:endParaRPr lang="es-MX" sz="1900" dirty="0">
                  <a:effectLst/>
                </a:endParaRPr>
              </a:p>
              <a:p>
                <a:pPr algn="ctr">
                  <a:spcAft>
                    <a:spcPts val="1000"/>
                  </a:spcAft>
                </a:pPr>
                <a:r>
                  <a:rPr lang="es-ES_tradnl" sz="1900" dirty="0" err="1">
                    <a:effectLst/>
                    <a:ea typeface="Times New Roman" pitchFamily="18" charset="0"/>
                    <a:cs typeface="Calibri" pitchFamily="34" charset="0"/>
                  </a:rPr>
                  <a:t>Ø</a:t>
                </a:r>
                <a:r>
                  <a:rPr lang="es-ES_tradnl" sz="1900" baseline="-25000" dirty="0" err="1">
                    <a:effectLst/>
                    <a:ea typeface="Times New Roman" pitchFamily="18" charset="0"/>
                    <a:cs typeface="Calibri" pitchFamily="34" charset="0"/>
                  </a:rPr>
                  <a:t>b</a:t>
                </a:r>
                <a:r>
                  <a:rPr lang="es-ES_tradnl" sz="1900" dirty="0" err="1">
                    <a:effectLst/>
                    <a:ea typeface="Times New Roman" pitchFamily="18" charset="0"/>
                    <a:cs typeface="Calibri" pitchFamily="34" charset="0"/>
                  </a:rPr>
                  <a:t>M</a:t>
                </a:r>
                <a:r>
                  <a:rPr lang="es-ES_tradnl" sz="1900" baseline="-25000" dirty="0" err="1">
                    <a:effectLst/>
                    <a:ea typeface="Times New Roman" pitchFamily="18" charset="0"/>
                    <a:cs typeface="Calibri" pitchFamily="34" charset="0"/>
                  </a:rPr>
                  <a:t>ax</a:t>
                </a:r>
                <a:r>
                  <a:rPr lang="es-ES_tradnl" sz="1900" dirty="0">
                    <a:effectLst/>
                    <a:ea typeface="Times New Roman" pitchFamily="18" charset="0"/>
                    <a:cs typeface="Calibri" pitchFamily="34" charset="0"/>
                  </a:rPr>
                  <a:t> =  </a:t>
                </a:r>
                <a:r>
                  <a:rPr lang="es-ES_tradnl" sz="1900" dirty="0" err="1">
                    <a:effectLst/>
                    <a:ea typeface="Times New Roman" pitchFamily="18" charset="0"/>
                    <a:cs typeface="Calibri" pitchFamily="34" charset="0"/>
                  </a:rPr>
                  <a:t>Ø</a:t>
                </a:r>
                <a:r>
                  <a:rPr lang="es-ES_tradnl" sz="1900" baseline="-25000" dirty="0" err="1">
                    <a:effectLst/>
                    <a:ea typeface="Times New Roman" pitchFamily="18" charset="0"/>
                    <a:cs typeface="Calibri" pitchFamily="34" charset="0"/>
                  </a:rPr>
                  <a:t>b</a:t>
                </a:r>
                <a:r>
                  <a:rPr lang="es-ES_tradnl" sz="1900" dirty="0" err="1">
                    <a:effectLst/>
                    <a:ea typeface="Times New Roman" pitchFamily="18" charset="0"/>
                    <a:cs typeface="Calibri" pitchFamily="34" charset="0"/>
                  </a:rPr>
                  <a:t>C</a:t>
                </a:r>
                <a:r>
                  <a:rPr lang="es-ES_tradnl" sz="1900" baseline="-25000" dirty="0" err="1">
                    <a:effectLst/>
                    <a:ea typeface="Times New Roman" pitchFamily="18" charset="0"/>
                    <a:cs typeface="Calibri" pitchFamily="34" charset="0"/>
                  </a:rPr>
                  <a:t>b</a:t>
                </a:r>
                <a:r>
                  <a:rPr lang="es-ES_tradnl" sz="1900" dirty="0">
                    <a:effectLst/>
                    <a:ea typeface="Times New Roman" pitchFamily="18" charset="0"/>
                    <a:cs typeface="Calibri" pitchFamily="34" charset="0"/>
                  </a:rPr>
                  <a:t> </a:t>
                </a:r>
                <a:endParaRPr lang="es-MX" sz="1900" dirty="0">
                  <a:effectLst/>
                  <a:ea typeface="Times New Roman" pitchFamily="18" charset="0"/>
                  <a:cs typeface="Calibri" pitchFamily="34" charset="0"/>
                </a:endParaRPr>
              </a:p>
            </p:txBody>
          </p:sp>
        </mc:Choice>
        <mc:Fallback xmlns="">
          <p:sp>
            <p:nvSpPr>
              <p:cNvPr id="10" name="7 Rectángulo"/>
              <p:cNvSpPr>
                <a:spLocks noRot="1" noChangeAspect="1" noMove="1" noResize="1" noEditPoints="1" noAdjustHandles="1" noChangeArrowheads="1" noChangeShapeType="1" noTextEdit="1"/>
              </p:cNvSpPr>
              <p:nvPr/>
            </p:nvSpPr>
            <p:spPr bwMode="auto">
              <a:xfrm>
                <a:off x="474561" y="4362976"/>
                <a:ext cx="9338348" cy="1888274"/>
              </a:xfrm>
              <a:prstGeom prst="rect">
                <a:avLst/>
              </a:prstGeom>
              <a:blipFill>
                <a:blip r:embed="rId5"/>
                <a:stretch>
                  <a:fillRect l="-653" t="-1618" r="-587" b="-48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78831413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5.18</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1" name="1 Rectángulo"/>
              <p:cNvSpPr/>
              <p:nvPr/>
            </p:nvSpPr>
            <p:spPr>
              <a:xfrm>
                <a:off x="474561" y="1578785"/>
                <a:ext cx="9354448" cy="433368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𝐶</m:t>
                          </m:r>
                        </m:e>
                        <m:sub>
                          <m:r>
                            <a:rPr lang="es-MX" sz="1900" i="1">
                              <a:effectLst/>
                              <a:latin typeface="Cambria Math"/>
                            </a:rPr>
                            <m:t>𝑏</m:t>
                          </m:r>
                        </m:sub>
                      </m:sSub>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sSub>
                                <m:sSubPr>
                                  <m:ctrlPr>
                                    <a:rPr lang="es-MX" sz="1900" i="1" smtClean="0">
                                      <a:effectLst/>
                                      <a:latin typeface="Cambria Math" panose="02040503050406030204" pitchFamily="18" charset="0"/>
                                    </a:rPr>
                                  </m:ctrlPr>
                                </m:sSubPr>
                                <m:e>
                                  <m:r>
                                    <a:rPr lang="es-MX" sz="1900" i="1" smtClean="0">
                                      <a:effectLst/>
                                      <a:latin typeface="Cambria Math"/>
                                      <a:ea typeface="Cambria Math"/>
                                    </a:rPr>
                                    <m:t>𝜑</m:t>
                                  </m:r>
                                </m:e>
                                <m:sub>
                                  <m:r>
                                    <a:rPr lang="es-MX" sz="1900" b="0" i="1" smtClean="0">
                                      <a:effectLst/>
                                      <a:latin typeface="Cambria Math"/>
                                    </a:rPr>
                                    <m:t>𝑏</m:t>
                                  </m:r>
                                </m:sub>
                              </m:sSub>
                              <m:r>
                                <a:rPr lang="es-MX" sz="1900" i="1">
                                  <a:effectLst/>
                                  <a:latin typeface="Cambria Math"/>
                                </a:rPr>
                                <m:t>𝑀</m:t>
                              </m:r>
                            </m:e>
                            <m:sub>
                              <m:r>
                                <a:rPr lang="es-MX" sz="1900" i="1">
                                  <a:effectLst/>
                                  <a:latin typeface="Cambria Math"/>
                                </a:rPr>
                                <m:t>𝑝</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sSub>
                                    <m:sSubPr>
                                      <m:ctrlPr>
                                        <a:rPr lang="es-MX" sz="1900" i="1">
                                          <a:effectLst/>
                                          <a:latin typeface="Cambria Math" panose="02040503050406030204" pitchFamily="18" charset="0"/>
                                        </a:rPr>
                                      </m:ctrlPr>
                                    </m:sSubPr>
                                    <m:e>
                                      <m:r>
                                        <a:rPr lang="es-MX" sz="1900" i="1">
                                          <a:effectLst/>
                                          <a:latin typeface="Cambria Math"/>
                                          <a:ea typeface="Cambria Math"/>
                                        </a:rPr>
                                        <m:t>𝜑</m:t>
                                      </m:r>
                                    </m:e>
                                    <m:sub>
                                      <m:r>
                                        <a:rPr lang="es-MX" sz="1900" i="1">
                                          <a:effectLst/>
                                          <a:latin typeface="Cambria Math"/>
                                        </a:rPr>
                                        <m:t>𝑏</m:t>
                                      </m:r>
                                    </m:sub>
                                  </m:sSub>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sSub>
                                    <m:sSubPr>
                                      <m:ctrlPr>
                                        <a:rPr lang="es-MX" sz="1900" i="1">
                                          <a:effectLst/>
                                          <a:latin typeface="Cambria Math" panose="02040503050406030204" pitchFamily="18" charset="0"/>
                                        </a:rPr>
                                      </m:ctrlPr>
                                    </m:sSubPr>
                                    <m:e>
                                      <m:r>
                                        <a:rPr lang="es-MX" sz="1900" i="1">
                                          <a:effectLst/>
                                          <a:latin typeface="Cambria Math"/>
                                          <a:ea typeface="Cambria Math"/>
                                        </a:rPr>
                                        <m:t>𝜑</m:t>
                                      </m:r>
                                    </m:e>
                                    <m:sub>
                                      <m:r>
                                        <a:rPr lang="es-MX" sz="1900" i="1">
                                          <a:effectLst/>
                                          <a:latin typeface="Cambria Math"/>
                                        </a:rPr>
                                        <m:t>𝑏</m:t>
                                      </m:r>
                                    </m:sub>
                                  </m:sSub>
                                  <m:r>
                                    <a:rPr lang="es-MX" sz="1900" i="1">
                                      <a:effectLst/>
                                      <a:latin typeface="Cambria Math"/>
                                    </a:rPr>
                                    <m:t>𝑀</m:t>
                                  </m:r>
                                </m:e>
                                <m:sub>
                                  <m:r>
                                    <a:rPr lang="es-MX" sz="1900" i="1">
                                      <a:effectLst/>
                                      <a:latin typeface="Cambria Math"/>
                                    </a:rPr>
                                    <m:t>𝑟</m:t>
                                  </m:r>
                                </m:sub>
                              </m:sSub>
                            </m:e>
                          </m:d>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𝑏</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num>
                                <m:den>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den>
                              </m:f>
                            </m:e>
                          </m:d>
                        </m:e>
                      </m:d>
                      <m:r>
                        <a:rPr lang="es-MX" sz="1900" i="1">
                          <a:effectLst/>
                          <a:latin typeface="Cambria Math"/>
                        </a:rPr>
                        <m:t>&lt;</m:t>
                      </m:r>
                      <m:sSub>
                        <m:sSubPr>
                          <m:ctrlPr>
                            <a:rPr lang="es-MX" sz="1900" i="1">
                              <a:effectLst/>
                              <a:latin typeface="Cambria Math" panose="02040503050406030204" pitchFamily="18" charset="0"/>
                            </a:rPr>
                          </m:ctrlPr>
                        </m:sSubPr>
                        <m:e>
                          <m:r>
                            <a:rPr lang="es-MX" sz="1900" i="1">
                              <a:effectLst/>
                              <a:latin typeface="Cambria Math"/>
                              <a:ea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oMath>
                  </m:oMathPara>
                </a14:m>
                <a:endParaRPr lang="es-MX" sz="1900" dirty="0">
                  <a:effectLst/>
                </a:endParaRPr>
              </a:p>
              <a:p>
                <a:pPr algn="just">
                  <a:lnSpc>
                    <a:spcPct val="150000"/>
                  </a:lnSpc>
                </a:pPr>
                <a:r>
                  <a:rPr lang="es-MX" sz="1900" dirty="0">
                    <a:effectLst/>
                  </a:rPr>
                  <a:t>Como el momento flexionante es uniforme Cb=1, y</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ea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𝑛𝑦</m:t>
                          </m:r>
                        </m:sub>
                      </m:sSub>
                      <m:r>
                        <a:rPr lang="es-MX" sz="1900" b="0" i="1" smtClean="0">
                          <a:effectLst/>
                          <a:latin typeface="Cambria Math"/>
                        </a:rPr>
                        <m:t>=1.0 </m:t>
                      </m:r>
                      <m:d>
                        <m:dPr>
                          <m:begChr m:val="["/>
                          <m:endChr m:val="]"/>
                          <m:ctrlPr>
                            <a:rPr lang="es-MX" sz="1900" b="0" i="1" smtClean="0">
                              <a:effectLst/>
                              <a:latin typeface="Cambria Math" panose="02040503050406030204" pitchFamily="18" charset="0"/>
                            </a:rPr>
                          </m:ctrlPr>
                        </m:dPr>
                        <m:e>
                          <m:r>
                            <a:rPr lang="es-MX" sz="1900" b="0" i="1" smtClean="0">
                              <a:effectLst/>
                              <a:latin typeface="Cambria Math"/>
                            </a:rPr>
                            <m:t>432−(432−273)</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a:rPr>
                                    <m:t>12−7.5</m:t>
                                  </m:r>
                                </m:num>
                                <m:den>
                                  <m:r>
                                    <a:rPr lang="es-MX" sz="1900" b="0" i="1" smtClean="0">
                                      <a:effectLst/>
                                      <a:latin typeface="Cambria Math"/>
                                    </a:rPr>
                                    <m:t>22.8−7.5</m:t>
                                  </m:r>
                                </m:den>
                              </m:f>
                            </m:e>
                          </m:d>
                        </m:e>
                      </m:d>
                      <m:r>
                        <a:rPr lang="es-MX" sz="1900" b="0" i="1" smtClean="0">
                          <a:effectLst/>
                          <a:latin typeface="Cambria Math"/>
                        </a:rPr>
                        <m:t>=385.20</m:t>
                      </m:r>
                      <m:r>
                        <a:rPr lang="es-MX" sz="1900" b="0" i="1" smtClean="0">
                          <a:effectLst/>
                          <a:latin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a:p>
                <a:pPr algn="just">
                  <a:lnSpc>
                    <a:spcPct val="150000"/>
                  </a:lnSpc>
                </a:pPr>
                <a:r>
                  <a:rPr lang="es-ES_tradnl" sz="1900" dirty="0">
                    <a:effectLst/>
                    <a:ea typeface="Times New Roman" pitchFamily="18" charset="0"/>
                    <a:cs typeface="Calibri" pitchFamily="34" charset="0"/>
                  </a:rPr>
                  <a:t>Alternativamente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r>
                          <a:rPr lang="es-MX" sz="1900" b="0" i="1" smtClean="0">
                            <a:effectLst/>
                            <a:latin typeface="Cambria Math"/>
                          </a:rPr>
                          <m:t>𝑥</m:t>
                        </m:r>
                      </m:sub>
                    </m:sSub>
                    <m:r>
                      <a:rPr lang="es-MX" sz="1900" b="0" i="0" smtClean="0">
                        <a:effectLst/>
                        <a:latin typeface="Cambria Math"/>
                      </a:rPr>
                      <m:t> </m:t>
                    </m:r>
                  </m:oMath>
                </a14:m>
                <a:r>
                  <a:rPr lang="es-ES_tradnl" sz="1900" dirty="0">
                    <a:effectLst/>
                    <a:ea typeface="Times New Roman" pitchFamily="18" charset="0"/>
                    <a:cs typeface="Calibri" pitchFamily="34" charset="0"/>
                  </a:rPr>
                  <a:t>puede obtenerse de las cartas de diseño de vigas, como el perfil es compacto, no se tiene pandeo local del patín  </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𝑍</m:t>
                          </m:r>
                        </m:e>
                        <m:sub>
                          <m:r>
                            <a:rPr lang="es-MX" sz="1900" i="1">
                              <a:effectLst/>
                              <a:latin typeface="Cambria Math"/>
                            </a:rPr>
                            <m:t>𝑦</m:t>
                          </m:r>
                        </m:sub>
                      </m:sSub>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oMath>
                  </m:oMathPara>
                </a14:m>
                <a:endParaRPr lang="es-MX" sz="1900" dirty="0">
                  <a:effectLst/>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r>
                        <a:rPr lang="es-MX" sz="1900" i="1">
                          <a:effectLst/>
                          <a:latin typeface="Cambria Math"/>
                        </a:rPr>
                        <m:t>=</m:t>
                      </m:r>
                      <m:r>
                        <a:rPr lang="es-MX" sz="1900" b="0" i="1" smtClean="0">
                          <a:effectLst/>
                          <a:latin typeface="Cambria Math"/>
                        </a:rPr>
                        <m:t>0.90</m:t>
                      </m:r>
                      <m:d>
                        <m:dPr>
                          <m:ctrlPr>
                            <a:rPr lang="es-MX" sz="1900" b="0" i="1" smtClean="0">
                              <a:effectLst/>
                              <a:latin typeface="Cambria Math" panose="02040503050406030204" pitchFamily="18" charset="0"/>
                            </a:rPr>
                          </m:ctrlPr>
                        </m:dPr>
                        <m:e>
                          <m:r>
                            <a:rPr lang="es-MX" sz="1900" b="0" i="1" smtClean="0">
                              <a:effectLst/>
                              <a:latin typeface="Cambria Math"/>
                            </a:rPr>
                            <m:t>24.4</m:t>
                          </m:r>
                        </m:e>
                      </m:d>
                      <m:d>
                        <m:dPr>
                          <m:ctrlPr>
                            <a:rPr lang="es-MX" sz="1900" b="0" i="1" smtClean="0">
                              <a:effectLst/>
                              <a:latin typeface="Cambria Math" panose="02040503050406030204" pitchFamily="18" charset="0"/>
                            </a:rPr>
                          </m:ctrlPr>
                        </m:dPr>
                        <m:e>
                          <m:r>
                            <a:rPr lang="es-MX" sz="1900" b="0" i="1" smtClean="0">
                              <a:effectLst/>
                              <a:latin typeface="Cambria Math"/>
                            </a:rPr>
                            <m:t>36</m:t>
                          </m:r>
                        </m:e>
                      </m:d>
                      <m:r>
                        <a:rPr lang="es-MX" sz="1900" b="0" i="1" smtClean="0">
                          <a:effectLst/>
                          <a:latin typeface="Cambria Math"/>
                        </a:rPr>
                        <m:t>=790.60 </m:t>
                      </m:r>
                      <m:r>
                        <a:rPr lang="es-MX" sz="1900" b="0" i="1" smtClean="0">
                          <a:effectLst/>
                          <a:latin typeface="Cambria Math"/>
                        </a:rPr>
                        <m:t>𝑖𝑛</m:t>
                      </m:r>
                      <m:r>
                        <a:rPr lang="es-MX" sz="1900" b="0" i="1" smtClean="0">
                          <a:effectLst/>
                          <a:latin typeface="Cambria Math"/>
                          <a:ea typeface="Cambria Math"/>
                        </a:rPr>
                        <m:t>∙</m:t>
                      </m:r>
                      <m:r>
                        <a:rPr lang="es-MX" sz="1900" b="0" i="1" smtClean="0">
                          <a:effectLst/>
                          <a:latin typeface="Cambria Math"/>
                          <a:ea typeface="Cambria Math"/>
                        </a:rPr>
                        <m:t>𝑘𝑖𝑝𝑠</m:t>
                      </m:r>
                      <m:r>
                        <a:rPr lang="es-MX" sz="1900" b="0" i="1" smtClean="0">
                          <a:effectLst/>
                          <a:latin typeface="Cambria Math"/>
                          <a:ea typeface="Cambria Math"/>
                        </a:rPr>
                        <m:t>=65.88</m:t>
                      </m:r>
                      <m:r>
                        <a:rPr lang="es-MX" sz="1900" b="0" i="1" smtClean="0">
                          <a:effectLst/>
                          <a:latin typeface="Cambria Math"/>
                          <a:ea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p:txBody>
          </p:sp>
        </mc:Choice>
        <mc:Fallback xmlns="">
          <p:sp>
            <p:nvSpPr>
              <p:cNvPr id="11" name="1 Rectángulo"/>
              <p:cNvSpPr>
                <a:spLocks noRot="1" noChangeAspect="1" noMove="1" noResize="1" noEditPoints="1" noAdjustHandles="1" noChangeArrowheads="1" noChangeShapeType="1" noTextEdit="1"/>
              </p:cNvSpPr>
              <p:nvPr/>
            </p:nvSpPr>
            <p:spPr>
              <a:xfrm>
                <a:off x="474561" y="1578785"/>
                <a:ext cx="9354448" cy="4333687"/>
              </a:xfrm>
              <a:prstGeom prst="rect">
                <a:avLst/>
              </a:prstGeom>
              <a:blipFill rotWithShape="0">
                <a:blip r:embed="rId8"/>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39411192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5.18</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6 Rectángulo"/>
              <p:cNvSpPr>
                <a:spLocks noChangeArrowheads="1"/>
              </p:cNvSpPr>
              <p:nvPr/>
            </p:nvSpPr>
            <p:spPr bwMode="auto">
              <a:xfrm>
                <a:off x="474561" y="1817312"/>
                <a:ext cx="9354448" cy="30274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dirty="0">
                    <a:effectLst/>
                    <a:ea typeface="Times New Roman" pitchFamily="18" charset="0"/>
                    <a:cs typeface="Calibri" pitchFamily="34" charset="0"/>
                  </a:rPr>
                  <a:t>Revisión:</a:t>
                </a:r>
              </a:p>
              <a:p>
                <a:pPr algn="just">
                  <a:lnSpc>
                    <a:spcPct val="115000"/>
                  </a:lnSpc>
                  <a:spcAft>
                    <a:spcPts val="1000"/>
                  </a:spcAft>
                </a:pPr>
                <a14:m>
                  <m:oMathPara xmlns:m="http://schemas.openxmlformats.org/officeDocument/2006/math">
                    <m:oMathParaPr>
                      <m:jc m:val="centerGroup"/>
                    </m:oMathParaPr>
                    <m:oMath xmlns:m="http://schemas.openxmlformats.org/officeDocument/2006/math">
                      <m:f>
                        <m:fPr>
                          <m:ctrlPr>
                            <a:rPr lang="es-MX" sz="1900" i="1" smtClean="0">
                              <a:effectLst/>
                              <a:latin typeface="Cambria Math" panose="02040503050406030204" pitchFamily="18" charset="0"/>
                              <a:cs typeface="Calibri" pitchFamily="34" charset="0"/>
                            </a:rPr>
                          </m:ctrlPr>
                        </m:fPr>
                        <m:num>
                          <m:sSub>
                            <m:sSubPr>
                              <m:ctrlPr>
                                <a:rPr lang="es-MX" sz="1900" i="1" smtClean="0">
                                  <a:effectLst/>
                                  <a:latin typeface="Cambria Math" panose="02040503050406030204" pitchFamily="18" charset="0"/>
                                  <a:cs typeface="Calibri" pitchFamily="34" charset="0"/>
                                </a:rPr>
                              </m:ctrlPr>
                            </m:sSubPr>
                            <m:e>
                              <m:r>
                                <m:rPr>
                                  <m:sty m:val="p"/>
                                </m:rPr>
                                <a:rPr lang="es-MX" sz="1900" b="0" i="0" smtClean="0">
                                  <a:effectLst/>
                                  <a:latin typeface="Cambria Math"/>
                                  <a:cs typeface="Calibri" pitchFamily="34" charset="0"/>
                                </a:rPr>
                                <m:t>Z</m:t>
                              </m:r>
                            </m:e>
                            <m:sub>
                              <m:r>
                                <m:rPr>
                                  <m:sty m:val="p"/>
                                </m:rPr>
                                <a:rPr lang="es-MX" sz="1900" b="0" i="0" smtClean="0">
                                  <a:effectLst/>
                                  <a:latin typeface="Cambria Math"/>
                                  <a:cs typeface="Calibri" pitchFamily="34" charset="0"/>
                                </a:rPr>
                                <m:t>y</m:t>
                              </m:r>
                            </m:sub>
                          </m:sSub>
                        </m:num>
                        <m:den>
                          <m:sSub>
                            <m:sSubPr>
                              <m:ctrlPr>
                                <a:rPr lang="es-MX" sz="1900" i="1">
                                  <a:effectLst/>
                                  <a:latin typeface="Cambria Math" panose="02040503050406030204" pitchFamily="18" charset="0"/>
                                  <a:cs typeface="Calibri" pitchFamily="34" charset="0"/>
                                </a:rPr>
                              </m:ctrlPr>
                            </m:sSubPr>
                            <m:e>
                              <m:r>
                                <m:rPr>
                                  <m:sty m:val="p"/>
                                </m:rPr>
                                <a:rPr lang="es-MX" sz="1900" b="0" i="0" smtClean="0">
                                  <a:effectLst/>
                                  <a:latin typeface="Cambria Math"/>
                                  <a:cs typeface="Calibri" pitchFamily="34" charset="0"/>
                                </a:rPr>
                                <m:t>S</m:t>
                              </m:r>
                            </m:e>
                            <m:sub>
                              <m:r>
                                <m:rPr>
                                  <m:sty m:val="p"/>
                                </m:rPr>
                                <a:rPr lang="es-MX" sz="1900" i="0">
                                  <a:effectLst/>
                                  <a:latin typeface="Cambria Math"/>
                                  <a:cs typeface="Calibri" pitchFamily="34" charset="0"/>
                                </a:rPr>
                                <m:t>y</m:t>
                              </m:r>
                            </m:sub>
                          </m:sSub>
                        </m:den>
                      </m:f>
                      <m:r>
                        <a:rPr lang="es-MX" sz="1900" b="0" i="0" smtClean="0">
                          <a:effectLst/>
                          <a:latin typeface="Cambria Math"/>
                          <a:cs typeface="Calibri" pitchFamily="34" charset="0"/>
                        </a:rPr>
                        <m:t>=</m:t>
                      </m:r>
                      <m:f>
                        <m:fPr>
                          <m:ctrlPr>
                            <a:rPr lang="es-MX" sz="1900" b="0" i="1" smtClean="0">
                              <a:effectLst/>
                              <a:latin typeface="Cambria Math" panose="02040503050406030204" pitchFamily="18" charset="0"/>
                              <a:cs typeface="Calibri" pitchFamily="34" charset="0"/>
                            </a:rPr>
                          </m:ctrlPr>
                        </m:fPr>
                        <m:num>
                          <m:r>
                            <a:rPr lang="es-MX" sz="1900" b="0" i="0" smtClean="0">
                              <a:effectLst/>
                              <a:latin typeface="Cambria Math"/>
                              <a:cs typeface="Calibri" pitchFamily="34" charset="0"/>
                            </a:rPr>
                            <m:t>24.4</m:t>
                          </m:r>
                        </m:num>
                        <m:den>
                          <m:r>
                            <a:rPr lang="es-MX" sz="1900" b="0" i="0" smtClean="0">
                              <a:effectLst/>
                              <a:latin typeface="Cambria Math"/>
                              <a:cs typeface="Calibri" pitchFamily="34" charset="0"/>
                            </a:rPr>
                            <m:t>15.7</m:t>
                          </m:r>
                        </m:den>
                      </m:f>
                      <m:r>
                        <a:rPr lang="es-MX" sz="1900" b="0" i="0" smtClean="0">
                          <a:effectLst/>
                          <a:latin typeface="Cambria Math"/>
                          <a:cs typeface="Calibri" pitchFamily="34" charset="0"/>
                        </a:rPr>
                        <m:t>=1.55&gt;1.50</m:t>
                      </m:r>
                    </m:oMath>
                  </m:oMathPara>
                </a14:m>
                <a:endParaRPr lang="es-MX" sz="1900" dirty="0">
                  <a:effectLst/>
                  <a:ea typeface="Times New Roman" pitchFamily="18" charset="0"/>
                  <a:cs typeface="Calibri" pitchFamily="34" charset="0"/>
                </a:endParaRPr>
              </a:p>
              <a:p>
                <a:pPr algn="just">
                  <a:lnSpc>
                    <a:spcPct val="115000"/>
                  </a:lnSpc>
                  <a:spcAft>
                    <a:spcPts val="1000"/>
                  </a:spcAft>
                </a:pPr>
                <a:r>
                  <a:rPr lang="es-MX" sz="1900" dirty="0">
                    <a:effectLst/>
                  </a:rPr>
                  <a:t>Por tanto use </a:t>
                </a:r>
                <a14:m>
                  <m:oMath xmlns:m="http://schemas.openxmlformats.org/officeDocument/2006/math">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ny</m:t>
                        </m:r>
                      </m:sub>
                    </m:sSub>
                    <m:r>
                      <a:rPr lang="es-MX" sz="1900" i="0">
                        <a:effectLst/>
                        <a:latin typeface="Cambria Math"/>
                      </a:rPr>
                      <m:t>=</m:t>
                    </m:r>
                    <m:r>
                      <a:rPr lang="es-MX" sz="1900" b="0" i="0" smtClean="0">
                        <a:effectLst/>
                        <a:latin typeface="Cambria Math"/>
                      </a:rPr>
                      <m:t>1.5</m:t>
                    </m:r>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b="0" i="0" smtClean="0">
                            <a:effectLst/>
                            <a:latin typeface="Cambria Math"/>
                          </a:rPr>
                          <m:t>y</m:t>
                        </m:r>
                        <m:r>
                          <m:rPr>
                            <m:sty m:val="p"/>
                          </m:rPr>
                          <a:rPr lang="es-MX" sz="1900" i="0">
                            <a:effectLst/>
                            <a:latin typeface="Cambria Math"/>
                          </a:rPr>
                          <m:t>y</m:t>
                        </m:r>
                      </m:sub>
                    </m:sSub>
                    <m:r>
                      <a:rPr lang="es-MX" sz="1900" i="0">
                        <a:effectLst/>
                        <a:latin typeface="Cambria Math"/>
                      </a:rPr>
                      <m:t>=</m:t>
                    </m:r>
                    <m:r>
                      <a:rPr lang="es-MX" sz="1900" b="0" i="0" smtClean="0">
                        <a:effectLst/>
                        <a:latin typeface="Cambria Math"/>
                      </a:rPr>
                      <m:t>1.5</m:t>
                    </m:r>
                    <m:sSub>
                      <m:sSubPr>
                        <m:ctrlPr>
                          <a:rPr lang="es-MX" sz="1900" i="1">
                            <a:effectLst/>
                            <a:latin typeface="Cambria Math" panose="02040503050406030204" pitchFamily="18" charset="0"/>
                          </a:rPr>
                        </m:ctrlPr>
                      </m:sSubPr>
                      <m:e>
                        <m:r>
                          <m:rPr>
                            <m:sty m:val="p"/>
                          </m:rPr>
                          <a:rPr lang="es-MX" sz="1900" b="0" i="0" smtClean="0">
                            <a:effectLst/>
                            <a:latin typeface="Cambria Math"/>
                          </a:rPr>
                          <m:t>S</m:t>
                        </m:r>
                      </m:e>
                      <m:sub>
                        <m:r>
                          <m:rPr>
                            <m:sty m:val="p"/>
                          </m:rPr>
                          <a:rPr lang="es-MX" sz="1900" i="0">
                            <a:effectLst/>
                            <a:latin typeface="Cambria Math"/>
                          </a:rPr>
                          <m:t>y</m:t>
                        </m:r>
                      </m:sub>
                    </m:sSub>
                    <m:sSub>
                      <m:sSubPr>
                        <m:ctrlPr>
                          <a:rPr lang="es-MX" sz="1900" i="1">
                            <a:effectLst/>
                            <a:latin typeface="Cambria Math" panose="02040503050406030204" pitchFamily="18" charset="0"/>
                          </a:rPr>
                        </m:ctrlPr>
                      </m:sSubPr>
                      <m:e>
                        <m:r>
                          <m:rPr>
                            <m:sty m:val="p"/>
                          </m:rPr>
                          <a:rPr lang="es-MX" sz="1900" i="0">
                            <a:effectLst/>
                            <a:latin typeface="Cambria Math"/>
                          </a:rPr>
                          <m:t>F</m:t>
                        </m:r>
                      </m:e>
                      <m:sub>
                        <m:r>
                          <m:rPr>
                            <m:sty m:val="p"/>
                          </m:rPr>
                          <a:rPr lang="es-MX" sz="1900" i="0">
                            <a:effectLst/>
                            <a:latin typeface="Cambria Math"/>
                          </a:rPr>
                          <m:t>y</m:t>
                        </m:r>
                      </m:sub>
                    </m:sSub>
                  </m:oMath>
                </a14:m>
                <a:endParaRPr lang="es-MX" sz="1900" dirty="0">
                  <a:effectLst/>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ny</m:t>
                          </m:r>
                        </m:sub>
                      </m:sSub>
                      <m:r>
                        <a:rPr lang="es-MX" sz="1900" b="0" i="0" smtClean="0">
                          <a:effectLst/>
                          <a:latin typeface="Cambria Math"/>
                        </a:rPr>
                        <m:t>=1.5</m:t>
                      </m:r>
                      <m:d>
                        <m:dPr>
                          <m:ctrlPr>
                            <a:rPr lang="es-MX" sz="1900" b="0" i="1" smtClean="0">
                              <a:effectLst/>
                              <a:latin typeface="Cambria Math" panose="02040503050406030204" pitchFamily="18" charset="0"/>
                            </a:rPr>
                          </m:ctrlPr>
                        </m:dPr>
                        <m:e>
                          <m:r>
                            <a:rPr lang="es-MX" sz="1900" b="0" i="0" smtClean="0">
                              <a:effectLst/>
                              <a:latin typeface="Cambria Math"/>
                            </a:rPr>
                            <m:t>15.7</m:t>
                          </m:r>
                        </m:e>
                      </m:d>
                      <m:d>
                        <m:dPr>
                          <m:ctrlPr>
                            <a:rPr lang="es-MX" sz="1900" b="0" i="1" smtClean="0">
                              <a:effectLst/>
                              <a:latin typeface="Cambria Math" panose="02040503050406030204" pitchFamily="18" charset="0"/>
                            </a:rPr>
                          </m:ctrlPr>
                        </m:dPr>
                        <m:e>
                          <m:r>
                            <a:rPr lang="es-MX" sz="1900" b="0" i="0" smtClean="0">
                              <a:effectLst/>
                              <a:latin typeface="Cambria Math"/>
                            </a:rPr>
                            <m:t>36</m:t>
                          </m:r>
                        </m:e>
                      </m:d>
                      <m:r>
                        <a:rPr lang="es-MX" sz="1900" b="0" i="0" smtClean="0">
                          <a:effectLst/>
                          <a:latin typeface="Cambria Math"/>
                        </a:rPr>
                        <m:t>=8747.80 </m:t>
                      </m:r>
                      <m:r>
                        <m:rPr>
                          <m:sty m:val="p"/>
                        </m:rPr>
                        <a:rPr lang="es-MX" sz="1900" b="0" i="0" smtClean="0">
                          <a:effectLst/>
                          <a:latin typeface="Cambria Math"/>
                        </a:rPr>
                        <m:t>in</m:t>
                      </m:r>
                      <m:r>
                        <a:rPr lang="es-MX" sz="1900" b="0" i="0" smtClean="0">
                          <a:effectLst/>
                          <a:latin typeface="Cambria Math"/>
                          <a:ea typeface="Cambria Math"/>
                        </a:rPr>
                        <m:t>∙</m:t>
                      </m:r>
                      <m:r>
                        <m:rPr>
                          <m:sty m:val="p"/>
                        </m:rPr>
                        <a:rPr lang="es-MX" sz="1900" b="0" i="0" smtClean="0">
                          <a:effectLst/>
                          <a:latin typeface="Cambria Math"/>
                          <a:ea typeface="Cambria Math"/>
                        </a:rPr>
                        <m:t>kips</m:t>
                      </m:r>
                      <m:r>
                        <a:rPr lang="es-MX" sz="1900" b="0" i="0" smtClean="0">
                          <a:effectLst/>
                          <a:latin typeface="Cambria Math"/>
                          <a:ea typeface="Cambria Math"/>
                        </a:rPr>
                        <m:t>=70.65 </m:t>
                      </m:r>
                      <m:r>
                        <m:rPr>
                          <m:sty m:val="p"/>
                        </m:rPr>
                        <a:rPr lang="es-MX" sz="1900" b="0" i="0" smtClean="0">
                          <a:effectLst/>
                          <a:latin typeface="Cambria Math"/>
                          <a:ea typeface="Cambria Math"/>
                        </a:rPr>
                        <m:t>ft</m:t>
                      </m:r>
                      <m:r>
                        <a:rPr lang="es-MX" sz="1900" b="0" i="0" smtClean="0">
                          <a:effectLst/>
                          <a:latin typeface="Cambria Math"/>
                          <a:ea typeface="Cambria Math"/>
                        </a:rPr>
                        <m:t>∙</m:t>
                      </m:r>
                      <m:r>
                        <m:rPr>
                          <m:sty m:val="p"/>
                        </m:rPr>
                        <a:rPr lang="es-MX" sz="1900" b="0" i="0" smtClean="0">
                          <a:effectLst/>
                          <a:latin typeface="Cambria Math"/>
                          <a:ea typeface="Cambria Math"/>
                        </a:rPr>
                        <m:t>kips</m:t>
                      </m:r>
                    </m:oMath>
                  </m:oMathPara>
                </a14:m>
                <a:endParaRPr lang="es-MX" sz="1900" dirty="0">
                  <a:effectLst/>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m:rPr>
                              <m:sty m:val="p"/>
                            </m:rPr>
                            <a:rPr lang="es-MX" sz="1900" i="0">
                              <a:effectLst/>
                              <a:latin typeface="Cambria Math"/>
                            </a:rPr>
                            <m:t>φ</m:t>
                          </m:r>
                        </m:e>
                        <m:sub>
                          <m:r>
                            <m:rPr>
                              <m:sty m:val="p"/>
                            </m:rPr>
                            <a:rPr lang="es-MX" sz="1900" i="0">
                              <a:effectLst/>
                              <a:latin typeface="Cambria Math"/>
                            </a:rPr>
                            <m:t>b</m:t>
                          </m:r>
                        </m:sub>
                      </m:sSub>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ny</m:t>
                          </m:r>
                        </m:sub>
                      </m:sSub>
                      <m:r>
                        <a:rPr lang="es-MX" sz="1900" b="0" i="0" smtClean="0">
                          <a:effectLst/>
                          <a:latin typeface="Cambria Math"/>
                        </a:rPr>
                        <m:t>=0.90</m:t>
                      </m:r>
                      <m:d>
                        <m:dPr>
                          <m:ctrlPr>
                            <a:rPr lang="es-MX" sz="1900" b="0" i="1" smtClean="0">
                              <a:effectLst/>
                              <a:latin typeface="Cambria Math" panose="02040503050406030204" pitchFamily="18" charset="0"/>
                            </a:rPr>
                          </m:ctrlPr>
                        </m:dPr>
                        <m:e>
                          <m:r>
                            <a:rPr lang="es-MX" sz="1900" b="0" i="0" smtClean="0">
                              <a:effectLst/>
                              <a:latin typeface="Cambria Math"/>
                            </a:rPr>
                            <m:t>70.65</m:t>
                          </m:r>
                        </m:e>
                      </m:d>
                      <m:r>
                        <a:rPr lang="es-MX" sz="1900" b="0" i="0" smtClean="0">
                          <a:effectLst/>
                          <a:latin typeface="Cambria Math"/>
                        </a:rPr>
                        <m:t>=63.59</m:t>
                      </m:r>
                      <m:r>
                        <m:rPr>
                          <m:sty m:val="p"/>
                        </m:rPr>
                        <a:rPr lang="es-MX" sz="1900" b="0" i="0" smtClean="0">
                          <a:effectLst/>
                          <a:latin typeface="Cambria Math"/>
                        </a:rPr>
                        <m:t>ft</m:t>
                      </m:r>
                      <m:r>
                        <a:rPr lang="es-MX" sz="1900" b="0" i="0" smtClean="0">
                          <a:effectLst/>
                          <a:latin typeface="Cambria Math"/>
                          <a:ea typeface="Cambria Math"/>
                        </a:rPr>
                        <m:t>∙</m:t>
                      </m:r>
                      <m:r>
                        <m:rPr>
                          <m:sty m:val="p"/>
                        </m:rPr>
                        <a:rPr lang="es-MX" sz="1900" b="0" i="0" smtClean="0">
                          <a:effectLst/>
                          <a:latin typeface="Cambria Math"/>
                          <a:ea typeface="Cambria Math"/>
                        </a:rPr>
                        <m:t>kips</m:t>
                      </m:r>
                    </m:oMath>
                  </m:oMathPara>
                </a14:m>
                <a:endParaRPr lang="es-MX" sz="1900" dirty="0">
                  <a:effectLst/>
                </a:endParaRPr>
              </a:p>
            </p:txBody>
          </p:sp>
        </mc:Choice>
        <mc:Fallback xmlns="">
          <p:sp>
            <p:nvSpPr>
              <p:cNvPr id="9" name="6 Rectángulo"/>
              <p:cNvSpPr>
                <a:spLocks noRot="1" noChangeAspect="1" noMove="1" noResize="1" noEditPoints="1" noAdjustHandles="1" noChangeArrowheads="1" noChangeShapeType="1" noTextEdit="1"/>
              </p:cNvSpPr>
              <p:nvPr/>
            </p:nvSpPr>
            <p:spPr bwMode="auto">
              <a:xfrm>
                <a:off x="474561" y="1817312"/>
                <a:ext cx="9354448" cy="3027432"/>
              </a:xfrm>
              <a:prstGeom prst="rect">
                <a:avLst/>
              </a:prstGeom>
              <a:blipFill rotWithShape="0">
                <a:blip r:embed="rId8"/>
                <a:stretch>
                  <a:fillRect l="-652" t="-2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noFill/>
                  </a:rPr>
                  <a:t> </a:t>
                </a:r>
              </a:p>
            </p:txBody>
          </p:sp>
        </mc:Fallback>
      </mc:AlternateContent>
    </p:spTree>
    <p:extLst>
      <p:ext uri="{BB962C8B-B14F-4D97-AF65-F5344CB8AC3E}">
        <p14:creationId xmlns:p14="http://schemas.microsoft.com/office/powerpoint/2010/main" val="264803932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5.18</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6 Rectángulo"/>
              <p:cNvSpPr>
                <a:spLocks noChangeArrowheads="1"/>
              </p:cNvSpPr>
              <p:nvPr/>
            </p:nvSpPr>
            <p:spPr bwMode="auto">
              <a:xfrm>
                <a:off x="474561" y="1817312"/>
                <a:ext cx="9354448" cy="22080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15000"/>
                  </a:lnSpc>
                  <a:spcAft>
                    <a:spcPts val="1000"/>
                  </a:spcAft>
                </a:pPr>
                <a:r>
                  <a:rPr lang="es-MX" sz="1900" dirty="0">
                    <a:effectLst/>
                  </a:rPr>
                  <a:t>De la ecuación:</a:t>
                </a:r>
              </a:p>
              <a:p>
                <a:pPr algn="just">
                  <a:lnSpc>
                    <a:spcPct val="115000"/>
                  </a:lnSpc>
                  <a:spcAft>
                    <a:spcPts val="1000"/>
                  </a:spcAft>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ux</m:t>
                              </m:r>
                            </m:sub>
                          </m:sSub>
                        </m:num>
                        <m:den>
                          <m:sSub>
                            <m:sSubPr>
                              <m:ctrlPr>
                                <a:rPr lang="es-MX" sz="1900" i="1">
                                  <a:effectLst/>
                                  <a:latin typeface="Cambria Math" panose="02040503050406030204" pitchFamily="18" charset="0"/>
                                </a:rPr>
                              </m:ctrlPr>
                            </m:sSubPr>
                            <m:e>
                              <m:r>
                                <m:rPr>
                                  <m:sty m:val="p"/>
                                </m:rPr>
                                <a:rPr lang="es-MX" sz="1900" i="0">
                                  <a:effectLst/>
                                  <a:latin typeface="Cambria Math"/>
                                </a:rPr>
                                <m:t>φ</m:t>
                              </m:r>
                            </m:e>
                            <m:sub>
                              <m:r>
                                <m:rPr>
                                  <m:sty m:val="p"/>
                                </m:rPr>
                                <a:rPr lang="es-MX" sz="1900" i="0">
                                  <a:effectLst/>
                                  <a:latin typeface="Cambria Math"/>
                                </a:rPr>
                                <m:t>b</m:t>
                              </m:r>
                            </m:sub>
                          </m:sSub>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nx</m:t>
                              </m:r>
                            </m:sub>
                          </m:sSub>
                        </m:den>
                      </m:f>
                      <m:r>
                        <a:rPr lang="es-MX" sz="1900" i="0">
                          <a:effectLst/>
                          <a:latin typeface="Cambria Math"/>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uy</m:t>
                              </m:r>
                            </m:sub>
                          </m:sSub>
                        </m:num>
                        <m:den>
                          <m:sSub>
                            <m:sSubPr>
                              <m:ctrlPr>
                                <a:rPr lang="es-MX" sz="1900" i="1">
                                  <a:effectLst/>
                                  <a:latin typeface="Cambria Math" panose="02040503050406030204" pitchFamily="18" charset="0"/>
                                </a:rPr>
                              </m:ctrlPr>
                            </m:sSubPr>
                            <m:e>
                              <m:r>
                                <m:rPr>
                                  <m:sty m:val="p"/>
                                </m:rPr>
                                <a:rPr lang="es-MX" sz="1900" i="0">
                                  <a:effectLst/>
                                  <a:latin typeface="Cambria Math"/>
                                </a:rPr>
                                <m:t>φ</m:t>
                              </m:r>
                            </m:e>
                            <m:sub>
                              <m:r>
                                <m:rPr>
                                  <m:sty m:val="p"/>
                                </m:rPr>
                                <a:rPr lang="es-MX" sz="1900" i="0">
                                  <a:effectLst/>
                                  <a:latin typeface="Cambria Math"/>
                                </a:rPr>
                                <m:t>b</m:t>
                              </m:r>
                            </m:sub>
                          </m:sSub>
                          <m:sSub>
                            <m:sSubPr>
                              <m:ctrlPr>
                                <a:rPr lang="es-MX" sz="1900" i="1">
                                  <a:effectLst/>
                                  <a:latin typeface="Cambria Math" panose="02040503050406030204" pitchFamily="18" charset="0"/>
                                </a:rPr>
                              </m:ctrlPr>
                            </m:sSubPr>
                            <m:e>
                              <m:r>
                                <m:rPr>
                                  <m:sty m:val="p"/>
                                </m:rPr>
                                <a:rPr lang="es-MX" sz="1900" i="0">
                                  <a:effectLst/>
                                  <a:latin typeface="Cambria Math"/>
                                </a:rPr>
                                <m:t>M</m:t>
                              </m:r>
                            </m:e>
                            <m:sub>
                              <m:r>
                                <m:rPr>
                                  <m:sty m:val="p"/>
                                </m:rPr>
                                <a:rPr lang="es-MX" sz="1900" i="0">
                                  <a:effectLst/>
                                  <a:latin typeface="Cambria Math"/>
                                </a:rPr>
                                <m:t>ny</m:t>
                              </m:r>
                            </m:sub>
                          </m:sSub>
                        </m:den>
                      </m:f>
                      <m:r>
                        <a:rPr lang="es-MX" sz="1900" b="0" i="0" smtClean="0">
                          <a:effectLst/>
                          <a:latin typeface="Cambria Math"/>
                        </a:rPr>
                        <m:t>=</m:t>
                      </m:r>
                      <m:f>
                        <m:fPr>
                          <m:ctrlPr>
                            <a:rPr lang="es-MX" sz="1900" b="0" i="1" smtClean="0">
                              <a:effectLst/>
                              <a:latin typeface="Cambria Math" panose="02040503050406030204" pitchFamily="18" charset="0"/>
                            </a:rPr>
                          </m:ctrlPr>
                        </m:fPr>
                        <m:num>
                          <m:r>
                            <a:rPr lang="es-MX" sz="1900" b="0" i="0" smtClean="0">
                              <a:effectLst/>
                              <a:latin typeface="Cambria Math"/>
                            </a:rPr>
                            <m:t>200</m:t>
                          </m:r>
                        </m:num>
                        <m:den>
                          <m:r>
                            <a:rPr lang="es-MX" sz="1900" b="0" i="0" smtClean="0">
                              <a:effectLst/>
                              <a:latin typeface="Cambria Math"/>
                            </a:rPr>
                            <m:t>385.2</m:t>
                          </m:r>
                        </m:den>
                      </m:f>
                      <m:r>
                        <a:rPr lang="es-MX" sz="1900" b="0" i="0" smtClean="0">
                          <a:effectLst/>
                          <a:latin typeface="Cambria Math"/>
                        </a:rPr>
                        <m:t>+</m:t>
                      </m:r>
                      <m:f>
                        <m:fPr>
                          <m:ctrlPr>
                            <a:rPr lang="es-MX" sz="1900" b="0" i="1" smtClean="0">
                              <a:effectLst/>
                              <a:latin typeface="Cambria Math" panose="02040503050406030204" pitchFamily="18" charset="0"/>
                            </a:rPr>
                          </m:ctrlPr>
                        </m:fPr>
                        <m:num>
                          <m:r>
                            <a:rPr lang="es-MX" sz="1900" b="0" i="0" smtClean="0">
                              <a:effectLst/>
                              <a:latin typeface="Cambria Math"/>
                            </a:rPr>
                            <m:t>25</m:t>
                          </m:r>
                        </m:num>
                        <m:den>
                          <m:r>
                            <a:rPr lang="es-MX" sz="1900" b="0" i="0" smtClean="0">
                              <a:effectLst/>
                              <a:latin typeface="Cambria Math"/>
                            </a:rPr>
                            <m:t>63.59</m:t>
                          </m:r>
                        </m:den>
                      </m:f>
                      <m:r>
                        <a:rPr lang="es-MX" sz="1900" b="0" i="0" smtClean="0">
                          <a:effectLst/>
                          <a:latin typeface="Cambria Math"/>
                        </a:rPr>
                        <m:t>=0.912&lt;</m:t>
                      </m:r>
                      <m:r>
                        <a:rPr lang="es-MX" sz="1900" i="0">
                          <a:effectLst/>
                          <a:latin typeface="Cambria Math"/>
                        </a:rPr>
                        <m:t>1.0</m:t>
                      </m:r>
                      <m:r>
                        <a:rPr lang="es-MX" sz="1900" b="0" i="0" smtClean="0">
                          <a:effectLst/>
                          <a:latin typeface="Cambria Math"/>
                        </a:rPr>
                        <m:t>   (</m:t>
                      </m:r>
                      <m:r>
                        <m:rPr>
                          <m:sty m:val="p"/>
                        </m:rPr>
                        <a:rPr lang="es-MX" sz="1900" b="0" i="0" smtClean="0">
                          <a:effectLst/>
                          <a:latin typeface="Cambria Math"/>
                        </a:rPr>
                        <m:t>satisfactorio</m:t>
                      </m:r>
                      <m:r>
                        <a:rPr lang="es-MX" sz="1900" b="0" i="0" smtClean="0">
                          <a:effectLst/>
                          <a:latin typeface="Cambria Math"/>
                        </a:rPr>
                        <m:t>)</m:t>
                      </m:r>
                    </m:oMath>
                  </m:oMathPara>
                </a14:m>
                <a:endParaRPr lang="es-MX" sz="1900" dirty="0">
                  <a:effectLst/>
                </a:endParaRPr>
              </a:p>
              <a:p>
                <a:pPr algn="just">
                  <a:lnSpc>
                    <a:spcPct val="115000"/>
                  </a:lnSpc>
                  <a:spcAft>
                    <a:spcPts val="1000"/>
                  </a:spcAft>
                </a:pPr>
                <a:r>
                  <a:rPr lang="es-MX" sz="1900" dirty="0">
                    <a:effectLst/>
                  </a:rPr>
                  <a:t>Respuesta: </a:t>
                </a:r>
              </a:p>
              <a:p>
                <a:pPr algn="ctr">
                  <a:lnSpc>
                    <a:spcPct val="115000"/>
                  </a:lnSpc>
                  <a:spcAft>
                    <a:spcPts val="1000"/>
                  </a:spcAft>
                </a:pPr>
                <a:r>
                  <a:rPr lang="es-MX" sz="1900" b="1" dirty="0">
                    <a:effectLst/>
                  </a:rPr>
                  <a:t>El perfil W21”x68 lb/ft es satisfactorio.</a:t>
                </a:r>
              </a:p>
            </p:txBody>
          </p:sp>
        </mc:Choice>
        <mc:Fallback xmlns="">
          <p:sp>
            <p:nvSpPr>
              <p:cNvPr id="9" name="6 Rectángulo"/>
              <p:cNvSpPr>
                <a:spLocks noRot="1" noChangeAspect="1" noMove="1" noResize="1" noEditPoints="1" noAdjustHandles="1" noChangeArrowheads="1" noChangeShapeType="1" noTextEdit="1"/>
              </p:cNvSpPr>
              <p:nvPr/>
            </p:nvSpPr>
            <p:spPr bwMode="auto">
              <a:xfrm>
                <a:off x="474561" y="1817312"/>
                <a:ext cx="9354448" cy="2208040"/>
              </a:xfrm>
              <a:prstGeom prst="rect">
                <a:avLst/>
              </a:prstGeom>
              <a:blipFill rotWithShape="0">
                <a:blip r:embed="rId8"/>
                <a:stretch>
                  <a:fillRect l="-652" t="-276" b="-38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noFill/>
                  </a:rPr>
                  <a:t> </a:t>
                </a:r>
              </a:p>
            </p:txBody>
          </p:sp>
        </mc:Fallback>
      </mc:AlternateContent>
    </p:spTree>
    <p:extLst>
      <p:ext uri="{BB962C8B-B14F-4D97-AF65-F5344CB8AC3E}">
        <p14:creationId xmlns:p14="http://schemas.microsoft.com/office/powerpoint/2010/main" val="3740935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ESFUERZO DE FLEXIÓN Y MOMENTO PLÁSTICO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9" name="1 Título"/>
          <p:cNvSpPr txBox="1">
            <a:spLocks/>
          </p:cNvSpPr>
          <p:nvPr/>
        </p:nvSpPr>
        <p:spPr>
          <a:xfrm>
            <a:off x="474561" y="1779209"/>
            <a:ext cx="3580449" cy="461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dirty="0">
                <a:latin typeface="+mn-lt"/>
              </a:rPr>
              <a:t>Para esfuerzo máximo</a:t>
            </a:r>
          </a:p>
        </p:txBody>
      </p:sp>
      <p:sp>
        <p:nvSpPr>
          <p:cNvPr id="11" name="2 Subtítulo"/>
          <p:cNvSpPr txBox="1">
            <a:spLocks/>
          </p:cNvSpPr>
          <p:nvPr/>
        </p:nvSpPr>
        <p:spPr>
          <a:xfrm>
            <a:off x="367291" y="3150094"/>
            <a:ext cx="8599993" cy="57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Para una sección transversal simétrica </a:t>
            </a:r>
            <a:r>
              <a:rPr lang="es-ES" sz="2000" dirty="0" err="1"/>
              <a:t>Sx</a:t>
            </a:r>
            <a:r>
              <a:rPr lang="es-ES" sz="2000" dirty="0"/>
              <a:t> tendrá dos valores:</a:t>
            </a:r>
          </a:p>
        </p:txBody>
      </p:sp>
      <mc:AlternateContent xmlns:mc="http://schemas.openxmlformats.org/markup-compatibility/2006" xmlns:a14="http://schemas.microsoft.com/office/drawing/2010/main">
        <mc:Choice Requires="a14">
          <p:sp>
            <p:nvSpPr>
              <p:cNvPr id="15" name="3 Rectángulo"/>
              <p:cNvSpPr/>
              <p:nvPr/>
            </p:nvSpPr>
            <p:spPr>
              <a:xfrm>
                <a:off x="3832332" y="3654150"/>
                <a:ext cx="1877839" cy="4954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2400" i="1" smtClean="0">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𝑦</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sSub>
                        <m:sSubPr>
                          <m:ctrlPr>
                            <a:rPr lang="es-MX" sz="2400" i="1">
                              <a:effectLst/>
                              <a:latin typeface="Cambria Math" panose="02040503050406030204" pitchFamily="18" charset="0"/>
                            </a:rPr>
                          </m:ctrlPr>
                        </m:sSubPr>
                        <m:e>
                          <m:r>
                            <a:rPr lang="es-MX" sz="2400" i="1">
                              <a:effectLst/>
                              <a:latin typeface="Cambria Math"/>
                            </a:rPr>
                            <m:t>𝑆</m:t>
                          </m:r>
                        </m:e>
                        <m:sub>
                          <m:r>
                            <a:rPr lang="es-MX" sz="2400" i="1">
                              <a:effectLst/>
                              <a:latin typeface="Cambria Math"/>
                            </a:rPr>
                            <m:t>𝑥</m:t>
                          </m:r>
                        </m:sub>
                      </m:sSub>
                    </m:oMath>
                  </m:oMathPara>
                </a14:m>
                <a:endParaRPr lang="es-MX" sz="2400" dirty="0">
                  <a:effectLst/>
                  <a:latin typeface="+mn-lt"/>
                </a:endParaRPr>
              </a:p>
            </p:txBody>
          </p:sp>
        </mc:Choice>
        <mc:Fallback xmlns="">
          <p:sp>
            <p:nvSpPr>
              <p:cNvPr id="15" name="3 Rectángulo"/>
              <p:cNvSpPr>
                <a:spLocks noRot="1" noChangeAspect="1" noMove="1" noResize="1" noEditPoints="1" noAdjustHandles="1" noChangeArrowheads="1" noChangeShapeType="1" noTextEdit="1"/>
              </p:cNvSpPr>
              <p:nvPr/>
            </p:nvSpPr>
            <p:spPr>
              <a:xfrm>
                <a:off x="3832332" y="3654150"/>
                <a:ext cx="1877839" cy="495457"/>
              </a:xfrm>
              <a:prstGeom prst="rect">
                <a:avLst/>
              </a:prstGeom>
              <a:blipFill rotWithShape="0">
                <a:blip r:embed="rId7"/>
                <a:stretch>
                  <a:fillRect b="-487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4 Rectángulo"/>
              <p:cNvSpPr/>
              <p:nvPr/>
            </p:nvSpPr>
            <p:spPr>
              <a:xfrm>
                <a:off x="3277244" y="2213990"/>
                <a:ext cx="3051028" cy="7203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2000" i="1" smtClean="0">
                              <a:effectLst/>
                              <a:latin typeface="Cambria Math" panose="02040503050406030204" pitchFamily="18" charset="0"/>
                            </a:rPr>
                          </m:ctrlPr>
                        </m:sSubPr>
                        <m:e>
                          <m:r>
                            <a:rPr lang="es-MX" sz="2000" i="1">
                              <a:effectLst/>
                              <a:latin typeface="Cambria Math"/>
                            </a:rPr>
                            <m:t>𝑓</m:t>
                          </m:r>
                        </m:e>
                        <m:sub>
                          <m:r>
                            <a:rPr lang="es-MX" sz="2000" b="0" i="1" smtClean="0">
                              <a:effectLst/>
                              <a:latin typeface="Cambria Math"/>
                            </a:rPr>
                            <m:t>𝑚</m:t>
                          </m:r>
                          <m:r>
                            <a:rPr lang="es-MX" sz="2000" b="0" i="1" smtClean="0">
                              <a:effectLst/>
                              <a:latin typeface="Cambria Math"/>
                            </a:rPr>
                            <m:t>á</m:t>
                          </m:r>
                          <m:r>
                            <a:rPr lang="es-MX" sz="2000" b="0" i="1" smtClean="0">
                              <a:effectLst/>
                              <a:latin typeface="Cambria Math"/>
                            </a:rPr>
                            <m:t>𝑥</m:t>
                          </m:r>
                        </m:sub>
                      </m:sSub>
                      <m:r>
                        <a:rPr lang="es-MX" sz="2000" i="1">
                          <a:effectLst/>
                          <a:latin typeface="Cambria Math"/>
                        </a:rPr>
                        <m:t>=</m:t>
                      </m:r>
                      <m:f>
                        <m:fPr>
                          <m:ctrlPr>
                            <a:rPr lang="es-MX" sz="2000" i="1">
                              <a:effectLst/>
                              <a:latin typeface="Cambria Math" panose="02040503050406030204" pitchFamily="18" charset="0"/>
                            </a:rPr>
                          </m:ctrlPr>
                        </m:fPr>
                        <m:num>
                          <m:sSub>
                            <m:sSubPr>
                              <m:ctrlPr>
                                <a:rPr lang="es-MX" sz="2000" i="1">
                                  <a:effectLst/>
                                  <a:latin typeface="Cambria Math" panose="02040503050406030204" pitchFamily="18" charset="0"/>
                                </a:rPr>
                              </m:ctrlPr>
                            </m:sSubPr>
                            <m:e>
                              <m:r>
                                <a:rPr lang="es-MX" sz="2000" i="1">
                                  <a:effectLst/>
                                  <a:latin typeface="Cambria Math"/>
                                </a:rPr>
                                <m:t>𝑀</m:t>
                              </m:r>
                            </m:e>
                            <m:sub>
                              <m:r>
                                <a:rPr lang="es-MX" sz="2000" i="1">
                                  <a:effectLst/>
                                  <a:latin typeface="Cambria Math"/>
                                </a:rPr>
                                <m:t>𝑐</m:t>
                              </m:r>
                            </m:sub>
                          </m:sSub>
                        </m:num>
                        <m:den>
                          <m:sSub>
                            <m:sSubPr>
                              <m:ctrlPr>
                                <a:rPr lang="es-MX" sz="2000" i="1">
                                  <a:effectLst/>
                                  <a:latin typeface="Cambria Math" panose="02040503050406030204" pitchFamily="18" charset="0"/>
                                </a:rPr>
                              </m:ctrlPr>
                            </m:sSubPr>
                            <m:e>
                              <m:r>
                                <a:rPr lang="es-MX" sz="2000" i="1">
                                  <a:effectLst/>
                                  <a:latin typeface="Cambria Math"/>
                                </a:rPr>
                                <m:t>𝐼</m:t>
                              </m:r>
                            </m:e>
                            <m:sub>
                              <m:r>
                                <a:rPr lang="es-MX" sz="2000" i="1">
                                  <a:effectLst/>
                                  <a:latin typeface="Cambria Math"/>
                                </a:rPr>
                                <m:t>𝑥</m:t>
                              </m:r>
                            </m:sub>
                          </m:sSub>
                        </m:den>
                      </m:f>
                      <m:r>
                        <a:rPr lang="es-MX" sz="2000" i="1">
                          <a:effectLst/>
                          <a:latin typeface="Cambria Math"/>
                        </a:rPr>
                        <m:t>=</m:t>
                      </m:r>
                      <m:f>
                        <m:fPr>
                          <m:ctrlPr>
                            <a:rPr lang="es-MX" sz="2000" i="1">
                              <a:effectLst/>
                              <a:latin typeface="Cambria Math" panose="02040503050406030204" pitchFamily="18" charset="0"/>
                            </a:rPr>
                          </m:ctrlPr>
                        </m:fPr>
                        <m:num>
                          <m:r>
                            <a:rPr lang="es-MX" sz="2000" i="1">
                              <a:effectLst/>
                              <a:latin typeface="Cambria Math"/>
                            </a:rPr>
                            <m:t>𝑀</m:t>
                          </m:r>
                        </m:num>
                        <m:den>
                          <m:sSub>
                            <m:sSubPr>
                              <m:ctrlPr>
                                <a:rPr lang="es-MX" sz="2000" i="1">
                                  <a:effectLst/>
                                  <a:latin typeface="Cambria Math" panose="02040503050406030204" pitchFamily="18" charset="0"/>
                                </a:rPr>
                              </m:ctrlPr>
                            </m:sSubPr>
                            <m:e>
                              <m:r>
                                <a:rPr lang="es-MX" sz="2000" i="1">
                                  <a:effectLst/>
                                  <a:latin typeface="Cambria Math"/>
                                </a:rPr>
                                <m:t>𝐼</m:t>
                              </m:r>
                            </m:e>
                            <m:sub>
                              <m:r>
                                <a:rPr lang="es-MX" sz="2000" i="1">
                                  <a:effectLst/>
                                  <a:latin typeface="Cambria Math"/>
                                </a:rPr>
                                <m:t>𝑥</m:t>
                              </m:r>
                            </m:sub>
                          </m:sSub>
                          <m:sSub>
                            <m:sSubPr>
                              <m:ctrlPr>
                                <a:rPr lang="es-MX" sz="2000" i="1">
                                  <a:effectLst/>
                                  <a:latin typeface="Cambria Math" panose="02040503050406030204" pitchFamily="18" charset="0"/>
                                </a:rPr>
                              </m:ctrlPr>
                            </m:sSubPr>
                            <m:e>
                              <m:r>
                                <a:rPr lang="es-MX" sz="2000" i="1">
                                  <a:effectLst/>
                                  <a:latin typeface="Cambria Math"/>
                                </a:rPr>
                                <m:t>𝐼</m:t>
                              </m:r>
                            </m:e>
                            <m:sub>
                              <m:r>
                                <a:rPr lang="es-MX" sz="2000" i="1">
                                  <a:effectLst/>
                                  <a:latin typeface="Cambria Math"/>
                                </a:rPr>
                                <m:t>𝑐</m:t>
                              </m:r>
                            </m:sub>
                          </m:sSub>
                        </m:den>
                      </m:f>
                      <m:r>
                        <a:rPr lang="es-MX" sz="2000" i="1">
                          <a:effectLst/>
                          <a:latin typeface="Cambria Math"/>
                        </a:rPr>
                        <m:t>=</m:t>
                      </m:r>
                      <m:f>
                        <m:fPr>
                          <m:ctrlPr>
                            <a:rPr lang="es-MX" sz="2000" i="1">
                              <a:effectLst/>
                              <a:latin typeface="Cambria Math" panose="02040503050406030204" pitchFamily="18" charset="0"/>
                            </a:rPr>
                          </m:ctrlPr>
                        </m:fPr>
                        <m:num>
                          <m:r>
                            <a:rPr lang="es-MX" sz="2000" i="1">
                              <a:effectLst/>
                              <a:latin typeface="Cambria Math"/>
                            </a:rPr>
                            <m:t>𝑀</m:t>
                          </m:r>
                        </m:num>
                        <m:den>
                          <m:sSub>
                            <m:sSubPr>
                              <m:ctrlPr>
                                <a:rPr lang="es-MX" sz="2000" i="1">
                                  <a:effectLst/>
                                  <a:latin typeface="Cambria Math" panose="02040503050406030204" pitchFamily="18" charset="0"/>
                                </a:rPr>
                              </m:ctrlPr>
                            </m:sSubPr>
                            <m:e>
                              <m:r>
                                <a:rPr lang="es-MX" sz="2000" i="1">
                                  <a:effectLst/>
                                  <a:latin typeface="Cambria Math"/>
                                </a:rPr>
                                <m:t>𝑆</m:t>
                              </m:r>
                            </m:e>
                            <m:sub>
                              <m:r>
                                <a:rPr lang="es-MX" sz="2000" i="1">
                                  <a:effectLst/>
                                  <a:latin typeface="Cambria Math"/>
                                </a:rPr>
                                <m:t>𝑥</m:t>
                              </m:r>
                            </m:sub>
                          </m:sSub>
                        </m:den>
                      </m:f>
                    </m:oMath>
                  </m:oMathPara>
                </a14:m>
                <a:endParaRPr lang="es-MX" sz="2000" dirty="0">
                  <a:effectLst/>
                  <a:latin typeface="+mn-lt"/>
                </a:endParaRPr>
              </a:p>
            </p:txBody>
          </p:sp>
        </mc:Choice>
        <mc:Fallback xmlns="">
          <p:sp>
            <p:nvSpPr>
              <p:cNvPr id="17" name="4 Rectángulo"/>
              <p:cNvSpPr>
                <a:spLocks noRot="1" noChangeAspect="1" noMove="1" noResize="1" noEditPoints="1" noAdjustHandles="1" noChangeArrowheads="1" noChangeShapeType="1" noTextEdit="1"/>
              </p:cNvSpPr>
              <p:nvPr/>
            </p:nvSpPr>
            <p:spPr>
              <a:xfrm>
                <a:off x="3277244" y="2213990"/>
                <a:ext cx="3051028" cy="720390"/>
              </a:xfrm>
              <a:prstGeom prst="rect">
                <a:avLst/>
              </a:prstGeom>
              <a:blipFill rotWithShape="0">
                <a:blip r:embed="rId8"/>
                <a:stretch>
                  <a:fillRect/>
                </a:stretch>
              </a:blipFill>
            </p:spPr>
            <p:txBody>
              <a:bodyPr/>
              <a:lstStyle/>
              <a:p>
                <a:r>
                  <a:rPr lang="es-MX">
                    <a:noFill/>
                  </a:rPr>
                  <a:t> </a:t>
                </a:r>
              </a:p>
            </p:txBody>
          </p:sp>
        </mc:Fallback>
      </mc:AlternateContent>
      <p:sp>
        <p:nvSpPr>
          <p:cNvPr id="18" name="1 Título"/>
          <p:cNvSpPr txBox="1">
            <a:spLocks/>
          </p:cNvSpPr>
          <p:nvPr/>
        </p:nvSpPr>
        <p:spPr bwMode="auto">
          <a:xfrm>
            <a:off x="551777" y="4446238"/>
            <a:ext cx="9277231" cy="201622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noAutofit/>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Britannic Bold"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just"/>
            <a:r>
              <a:rPr lang="es-ES" sz="2000" dirty="0">
                <a:solidFill>
                  <a:schemeClr val="tx1"/>
                </a:solidFill>
                <a:effectLst/>
                <a:latin typeface="+mn-lt"/>
              </a:rPr>
              <a:t>Una viga simplemente apoyada con una carga concentrada en el centro del claro se muestra. Una vez que la fluencia comienza ,la distribución del esfuerzo sobre la sección transversal  dejara de ser lineal  y la fluencia avanzara de la fibra hacia el eje neutro. </a:t>
            </a:r>
            <a:r>
              <a:rPr lang="es-MX" sz="2000" dirty="0">
                <a:solidFill>
                  <a:schemeClr val="tx1"/>
                </a:solidFill>
                <a:effectLst/>
                <a:latin typeface="+mn-lt"/>
              </a:rPr>
              <a:t>Al mismo tiempo la región por fluencia  se extenderá desde el centro de la viga conforme el momento flexionante se alcanza en mas localidades.</a:t>
            </a:r>
            <a:endParaRPr lang="es-ES" sz="2000" dirty="0">
              <a:solidFill>
                <a:schemeClr val="tx1"/>
              </a:solidFill>
              <a:effectLst/>
              <a:latin typeface="+mn-lt"/>
            </a:endParaRPr>
          </a:p>
        </p:txBody>
      </p:sp>
      <p:sp>
        <p:nvSpPr>
          <p:cNvPr id="2" name="Rectángulo redondeado 1"/>
          <p:cNvSpPr/>
          <p:nvPr/>
        </p:nvSpPr>
        <p:spPr>
          <a:xfrm>
            <a:off x="6532804" y="3630704"/>
            <a:ext cx="805923" cy="57320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a:t>
            </a:r>
          </a:p>
          <a:p>
            <a:pPr algn="ctr"/>
            <a:r>
              <a:rPr lang="es-MX" dirty="0"/>
              <a:t>(F1-1)</a:t>
            </a:r>
          </a:p>
        </p:txBody>
      </p:sp>
    </p:spTree>
    <p:extLst>
      <p:ext uri="{BB962C8B-B14F-4D97-AF65-F5344CB8AC3E}">
        <p14:creationId xmlns:p14="http://schemas.microsoft.com/office/powerpoint/2010/main" val="164357702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FLEXIÓN BIAXIAL</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227314593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10" name="6 Rectángulo"/>
          <p:cNvSpPr>
            <a:spLocks noChangeArrowheads="1"/>
          </p:cNvSpPr>
          <p:nvPr/>
        </p:nvSpPr>
        <p:spPr bwMode="auto">
          <a:xfrm>
            <a:off x="474562" y="1817312"/>
            <a:ext cx="9354447" cy="143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b="1" dirty="0">
                <a:latin typeface="+mn-lt"/>
                <a:ea typeface="Times New Roman" pitchFamily="18" charset="0"/>
                <a:cs typeface="Calibri" pitchFamily="34" charset="0"/>
              </a:rPr>
              <a:t>Caso II: cargas no aplicadas por el centro de cortante</a:t>
            </a:r>
            <a:endParaRPr lang="es-MX" sz="1900" dirty="0">
              <a:latin typeface="+mn-lt"/>
              <a:ea typeface="Times New Roman" pitchFamily="18" charset="0"/>
              <a:cs typeface="Calibri" pitchFamily="34" charset="0"/>
            </a:endParaRPr>
          </a:p>
          <a:p>
            <a:pPr algn="just"/>
            <a:r>
              <a:rPr lang="es-ES_tradnl" sz="1900" dirty="0">
                <a:latin typeface="+mn-lt"/>
                <a:ea typeface="Times New Roman" pitchFamily="18" charset="0"/>
                <a:cs typeface="Calibri" pitchFamily="34" charset="0"/>
              </a:rPr>
              <a:t>Cuando las cargas no son aplicadas por el centro del cortante de una sección transversal, el resultado será una flexión con torsión, si es posible, la estructura o geometría de la conexión  debe modificarse para eliminar la excentricidad.</a:t>
            </a:r>
            <a:endParaRPr lang="es-MX" sz="1900" dirty="0">
              <a:latin typeface="+mn-lt"/>
              <a:ea typeface="Times New Roman" pitchFamily="18" charset="0"/>
            </a:endParaRPr>
          </a:p>
        </p:txBody>
      </p:sp>
      <p:sp>
        <p:nvSpPr>
          <p:cNvPr id="11" name="7 Rectángulo"/>
          <p:cNvSpPr>
            <a:spLocks noChangeArrowheads="1"/>
          </p:cNvSpPr>
          <p:nvPr/>
        </p:nvSpPr>
        <p:spPr bwMode="auto">
          <a:xfrm>
            <a:off x="474561" y="3635545"/>
            <a:ext cx="9354448" cy="254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dirty="0">
                <a:latin typeface="+mn-lt"/>
                <a:ea typeface="Times New Roman" pitchFamily="18" charset="0"/>
                <a:cs typeface="Calibri" pitchFamily="34" charset="0"/>
              </a:rPr>
              <a:t>El problema de la torsión en perfiles laminados es complejo y recurrimos a métodos aproximados, aun que conservadores para tratar con ella. </a:t>
            </a:r>
            <a:r>
              <a:rPr lang="es-ES_tradnl" sz="1900" dirty="0" smtClean="0">
                <a:latin typeface="+mn-lt"/>
                <a:ea typeface="Times New Roman" pitchFamily="18" charset="0"/>
                <a:cs typeface="Calibri" pitchFamily="34" charset="0"/>
              </a:rPr>
              <a:t>Una </a:t>
            </a:r>
            <a:r>
              <a:rPr lang="es-ES_tradnl" sz="1900" dirty="0">
                <a:latin typeface="+mn-lt"/>
                <a:ea typeface="Times New Roman" pitchFamily="18" charset="0"/>
                <a:cs typeface="Calibri" pitchFamily="34" charset="0"/>
              </a:rPr>
              <a:t>condición típica de carga que da lugar a torsión se muestra en la figura siguiente (a). La carga resultante es aplicada en el centro del patín superior, pero su línea de acción no </a:t>
            </a:r>
            <a:r>
              <a:rPr lang="es-ES_tradnl" sz="1900" dirty="0" smtClean="0">
                <a:latin typeface="+mn-lt"/>
                <a:ea typeface="Times New Roman" pitchFamily="18" charset="0"/>
                <a:cs typeface="Calibri" pitchFamily="34" charset="0"/>
              </a:rPr>
              <a:t>es </a:t>
            </a:r>
            <a:r>
              <a:rPr lang="es-ES_tradnl" sz="1900" dirty="0">
                <a:latin typeface="+mn-lt"/>
                <a:ea typeface="Times New Roman" pitchFamily="18" charset="0"/>
                <a:cs typeface="Calibri" pitchFamily="34" charset="0"/>
              </a:rPr>
              <a:t>por el centro de cortante siempre que se apegue un par. Como se muestra en la figura (b</a:t>
            </a:r>
            <a:r>
              <a:rPr lang="es-ES_tradnl" sz="1900" dirty="0" smtClean="0">
                <a:latin typeface="+mn-lt"/>
                <a:ea typeface="Times New Roman" pitchFamily="18" charset="0"/>
                <a:cs typeface="Calibri" pitchFamily="34" charset="0"/>
              </a:rPr>
              <a:t>), </a:t>
            </a:r>
            <a:r>
              <a:rPr lang="es-ES_tradnl" sz="1900" dirty="0">
                <a:latin typeface="+mn-lt"/>
                <a:ea typeface="Times New Roman" pitchFamily="18" charset="0"/>
                <a:cs typeface="Calibri" pitchFamily="34" charset="0"/>
              </a:rPr>
              <a:t>hay solo una componente de carga, </a:t>
            </a:r>
            <a:r>
              <a:rPr lang="es-ES_tradnl" sz="1900" dirty="0" smtClean="0">
                <a:latin typeface="+mn-lt"/>
                <a:ea typeface="Times New Roman" pitchFamily="18" charset="0"/>
                <a:cs typeface="Calibri" pitchFamily="34" charset="0"/>
              </a:rPr>
              <a:t>siendo </a:t>
            </a:r>
            <a:r>
              <a:rPr lang="es-ES_tradnl" sz="1900" dirty="0">
                <a:latin typeface="+mn-lt"/>
                <a:ea typeface="Times New Roman" pitchFamily="18" charset="0"/>
                <a:cs typeface="Calibri" pitchFamily="34" charset="0"/>
              </a:rPr>
              <a:t>el </a:t>
            </a:r>
            <a:r>
              <a:rPr lang="es-ES_tradnl" sz="1900" dirty="0" smtClean="0">
                <a:latin typeface="+mn-lt"/>
                <a:ea typeface="Times New Roman" pitchFamily="18" charset="0"/>
                <a:cs typeface="Calibri" pitchFamily="34" charset="0"/>
              </a:rPr>
              <a:t>mismo concepto.</a:t>
            </a:r>
            <a:endParaRPr lang="es-MX" sz="1900" dirty="0">
              <a:latin typeface="+mn-lt"/>
              <a:ea typeface="Times New Roman" pitchFamily="18" charset="0"/>
              <a:cs typeface="Calibri" pitchFamily="34" charset="0"/>
            </a:endParaRPr>
          </a:p>
          <a:p>
            <a:pPr algn="just"/>
            <a:endParaRPr lang="es-MX" sz="2000" dirty="0">
              <a:effectLst>
                <a:outerShdw blurRad="38100" dist="38100" dir="2700000" algn="tl">
                  <a:srgbClr val="000000">
                    <a:alpha val="43137"/>
                  </a:srgbClr>
                </a:outerShdw>
              </a:effectLst>
              <a:latin typeface="+mn-lt"/>
              <a:ea typeface="Times New Roman" pitchFamily="18" charset="0"/>
            </a:endParaRPr>
          </a:p>
        </p:txBody>
      </p:sp>
    </p:spTree>
    <p:extLst>
      <p:ext uri="{BB962C8B-B14F-4D97-AF65-F5344CB8AC3E}">
        <p14:creationId xmlns:p14="http://schemas.microsoft.com/office/powerpoint/2010/main" val="11809575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pic>
        <p:nvPicPr>
          <p:cNvPr id="15"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63353" t="25893" r="8665" b="13521"/>
          <a:stretch/>
        </p:blipFill>
        <p:spPr bwMode="auto">
          <a:xfrm>
            <a:off x="2558826" y="1949244"/>
            <a:ext cx="5323333" cy="4309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86538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FLEXIÓN BIAXIAL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9" name="5 Rectángulo"/>
          <p:cNvSpPr>
            <a:spLocks noChangeArrowheads="1"/>
          </p:cNvSpPr>
          <p:nvPr/>
        </p:nvSpPr>
        <p:spPr bwMode="auto">
          <a:xfrm>
            <a:off x="474561" y="1817312"/>
            <a:ext cx="9354448"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_tradnl" sz="1900" dirty="0">
                <a:latin typeface="+mn-lt"/>
                <a:ea typeface="Times New Roman" pitchFamily="18" charset="0"/>
                <a:cs typeface="Calibri" pitchFamily="34" charset="0"/>
              </a:rPr>
              <a:t>La figura </a:t>
            </a:r>
            <a:r>
              <a:rPr lang="es-ES_tradnl" sz="1900" dirty="0" smtClean="0">
                <a:latin typeface="+mn-lt"/>
                <a:ea typeface="Times New Roman" pitchFamily="18" charset="0"/>
                <a:cs typeface="Calibri" pitchFamily="34" charset="0"/>
              </a:rPr>
              <a:t>ilustra </a:t>
            </a:r>
            <a:r>
              <a:rPr lang="es-ES_tradnl" sz="1900" dirty="0">
                <a:latin typeface="+mn-lt"/>
                <a:ea typeface="Times New Roman" pitchFamily="18" charset="0"/>
                <a:cs typeface="Calibri" pitchFamily="34" charset="0"/>
              </a:rPr>
              <a:t>una manera simplificada de tratar esos dos casos. En la figura (a</a:t>
            </a:r>
            <a:r>
              <a:rPr lang="es-ES_tradnl" sz="1900" dirty="0" smtClean="0">
                <a:latin typeface="+mn-lt"/>
                <a:ea typeface="Times New Roman" pitchFamily="18" charset="0"/>
                <a:cs typeface="Calibri" pitchFamily="34" charset="0"/>
              </a:rPr>
              <a:t>), </a:t>
            </a:r>
            <a:r>
              <a:rPr lang="es-ES_tradnl" sz="1900" dirty="0">
                <a:latin typeface="+mn-lt"/>
                <a:ea typeface="Times New Roman" pitchFamily="18" charset="0"/>
                <a:cs typeface="Calibri" pitchFamily="34" charset="0"/>
              </a:rPr>
              <a:t>se supone que el patín superior proporciona la resistencia total a la componente horizontal de la carga. En la figura (b), el momento de </a:t>
            </a:r>
            <a:r>
              <a:rPr lang="es-ES_tradnl" sz="1900" dirty="0" smtClean="0">
                <a:latin typeface="+mn-lt"/>
                <a:ea typeface="Times New Roman" pitchFamily="18" charset="0"/>
                <a:cs typeface="Calibri" pitchFamily="34" charset="0"/>
              </a:rPr>
              <a:t>torsión, Pe, </a:t>
            </a:r>
            <a:r>
              <a:rPr lang="es-ES_tradnl" sz="1900" dirty="0">
                <a:latin typeface="+mn-lt"/>
                <a:ea typeface="Times New Roman" pitchFamily="18" charset="0"/>
                <a:cs typeface="Calibri" pitchFamily="34" charset="0"/>
              </a:rPr>
              <a:t>es necesario por un par que consiste en fuerzas iguales actuando en cada patín. Como una aproximación, puede considerarse que cada patín resiste cada una de esas fuerzas independientemente. </a:t>
            </a:r>
            <a:endParaRPr lang="es-MX" sz="1900" dirty="0">
              <a:latin typeface="+mn-lt"/>
              <a:ea typeface="Times New Roman" pitchFamily="18" charset="0"/>
              <a:cs typeface="Calibri" pitchFamily="34" charset="0"/>
            </a:endParaRPr>
          </a:p>
        </p:txBody>
      </p:sp>
      <p:pic>
        <p:nvPicPr>
          <p:cNvPr id="10" name="Picture 3"/>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2645" t="8140" r="31480" b="12068"/>
          <a:stretch/>
        </p:blipFill>
        <p:spPr bwMode="auto">
          <a:xfrm>
            <a:off x="6157761" y="3052028"/>
            <a:ext cx="3671248" cy="3219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6 Rectángulo"/>
          <p:cNvSpPr>
            <a:spLocks noChangeArrowheads="1"/>
          </p:cNvSpPr>
          <p:nvPr/>
        </p:nvSpPr>
        <p:spPr bwMode="auto">
          <a:xfrm>
            <a:off x="940839" y="3848638"/>
            <a:ext cx="4249839"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_tradnl" sz="1900" dirty="0">
                <a:latin typeface="+mn-lt"/>
                <a:ea typeface="Times New Roman" pitchFamily="18" charset="0"/>
                <a:cs typeface="Calibri" pitchFamily="34" charset="0"/>
              </a:rPr>
              <a:t>En consecuencia, el problema se reduce a un caso de flexión de dos perfiles, solo aproximadamente la mitad de la sección transversal se considera efectiva con respecto a su eje y.</a:t>
            </a:r>
            <a:endParaRPr lang="es-MX" sz="1900" dirty="0">
              <a:latin typeface="+mn-lt"/>
              <a:ea typeface="Times New Roman" pitchFamily="18" charset="0"/>
            </a:endParaRPr>
          </a:p>
        </p:txBody>
      </p:sp>
    </p:spTree>
    <p:extLst>
      <p:ext uri="{BB962C8B-B14F-4D97-AF65-F5344CB8AC3E}">
        <p14:creationId xmlns:p14="http://schemas.microsoft.com/office/powerpoint/2010/main" val="150725989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DISEÑO DE POLINES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5" name="6 Rectángulo"/>
              <p:cNvSpPr>
                <a:spLocks noChangeArrowheads="1"/>
              </p:cNvSpPr>
              <p:nvPr/>
            </p:nvSpPr>
            <p:spPr bwMode="auto">
              <a:xfrm>
                <a:off x="474561" y="1817312"/>
                <a:ext cx="9354448" cy="32055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s-ES_tradnl" sz="1900" dirty="0" smtClean="0">
                    <a:effectLst/>
                    <a:ea typeface="Times New Roman" pitchFamily="18" charset="0"/>
                    <a:cs typeface="Calibri" pitchFamily="34" charset="0"/>
                  </a:rPr>
                  <a:t>Los largueros de techo que son parte de un sistema inclinado de techo; </a:t>
                </a:r>
                <a:r>
                  <a:rPr lang="es-ES_tradnl" sz="1900" dirty="0">
                    <a:effectLst/>
                    <a:ea typeface="Times New Roman" pitchFamily="18" charset="0"/>
                    <a:cs typeface="Calibri" pitchFamily="34" charset="0"/>
                  </a:rPr>
                  <a:t>pueden estar sometidos a flexión biaxial del polín del tipo antes descrito. Para el larguero de techo mostrado en la figura siguiente, la carga es vertical. </a:t>
                </a:r>
                <a:r>
                  <a:rPr lang="es-ES_tradnl" sz="1900" dirty="0" smtClean="0">
                    <a:effectLst/>
                    <a:ea typeface="Times New Roman" pitchFamily="18" charset="0"/>
                    <a:cs typeface="Calibri" pitchFamily="34" charset="0"/>
                  </a:rPr>
                  <a:t>Los </a:t>
                </a:r>
                <a:r>
                  <a:rPr lang="es-ES_tradnl" sz="1900" dirty="0">
                    <a:effectLst/>
                    <a:ea typeface="Times New Roman" pitchFamily="18" charset="0"/>
                    <a:cs typeface="Calibri" pitchFamily="34" charset="0"/>
                  </a:rPr>
                  <a:t>ejes de flexión están inclinados. Esta condición corresponde a la carga de la figura (a</a:t>
                </a:r>
                <a:r>
                  <a:rPr lang="es-ES_tradnl" sz="1900" dirty="0" smtClean="0">
                    <a:effectLst/>
                    <a:ea typeface="Times New Roman" pitchFamily="18" charset="0"/>
                    <a:cs typeface="Calibri" pitchFamily="34" charset="0"/>
                  </a:rPr>
                  <a:t>), anterior. La </a:t>
                </a:r>
                <a:r>
                  <a:rPr lang="es-ES_tradnl" sz="1900" dirty="0">
                    <a:effectLst/>
                    <a:ea typeface="Times New Roman" pitchFamily="18" charset="0"/>
                    <a:cs typeface="Calibri" pitchFamily="34" charset="0"/>
                  </a:rPr>
                  <a:t>componente de carga normal al techo </a:t>
                </a:r>
                <a:r>
                  <a:rPr lang="es-ES_tradnl" sz="1900" dirty="0" smtClean="0">
                    <a:effectLst/>
                    <a:ea typeface="Times New Roman" pitchFamily="18" charset="0"/>
                    <a:cs typeface="Calibri" pitchFamily="34" charset="0"/>
                  </a:rPr>
                  <a:t>provocara </a:t>
                </a:r>
                <a:r>
                  <a:rPr lang="es-ES_tradnl" sz="1900" dirty="0">
                    <a:effectLst/>
                    <a:ea typeface="Times New Roman" pitchFamily="18" charset="0"/>
                    <a:cs typeface="Calibri" pitchFamily="34" charset="0"/>
                  </a:rPr>
                  <a:t>flexión respecto al eje x y la componente paralela flexiona la viga respecto a su eje y si los largueros están simplemente apoyados en las armaduras (o marcos rígidos</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el momento flexionante máximo respecto a cada </a:t>
                </a:r>
                <a:r>
                  <a:rPr lang="es-ES_tradnl" sz="1900" dirty="0" smtClean="0">
                    <a:effectLst/>
                    <a:ea typeface="Times New Roman" pitchFamily="18" charset="0"/>
                    <a:cs typeface="Calibri" pitchFamily="34" charset="0"/>
                  </a:rPr>
                  <a:t>eje, </a:t>
                </a:r>
                <a:r>
                  <a:rPr lang="es-ES_tradnl" sz="1900" dirty="0">
                    <a:effectLst/>
                    <a:ea typeface="Times New Roman" pitchFamily="18" charset="0"/>
                    <a:cs typeface="Calibri" pitchFamily="34" charset="0"/>
                  </a:rPr>
                  <a:t>es </a:t>
                </a:r>
                <a14:m>
                  <m:oMath xmlns:m="http://schemas.openxmlformats.org/officeDocument/2006/math">
                    <m:f>
                      <m:fPr>
                        <m:ctrlPr>
                          <a:rPr lang="es-MX" sz="1900" b="0" i="1" smtClean="0">
                            <a:effectLst/>
                            <a:latin typeface="Cambria Math" panose="02040503050406030204" pitchFamily="18" charset="0"/>
                            <a:ea typeface="Times New Roman" pitchFamily="18" charset="0"/>
                            <a:cs typeface="Calibri" pitchFamily="34" charset="0"/>
                          </a:rPr>
                        </m:ctrlPr>
                      </m:fPr>
                      <m:num>
                        <m:r>
                          <a:rPr lang="es-MX" sz="1900" b="0" i="1" smtClean="0">
                            <a:effectLst/>
                            <a:latin typeface="Cambria Math"/>
                            <a:ea typeface="Times New Roman" pitchFamily="18" charset="0"/>
                            <a:cs typeface="Calibri" pitchFamily="34" charset="0"/>
                          </a:rPr>
                          <m:t>𝑤</m:t>
                        </m:r>
                        <m:sSup>
                          <m:sSupPr>
                            <m:ctrlPr>
                              <a:rPr lang="es-ES" sz="1900" b="0" i="1" smtClean="0">
                                <a:effectLst/>
                                <a:latin typeface="Cambria Math" panose="02040503050406030204" pitchFamily="18" charset="0"/>
                                <a:ea typeface="Times New Roman" pitchFamily="18" charset="0"/>
                                <a:cs typeface="Calibri" pitchFamily="34" charset="0"/>
                              </a:rPr>
                            </m:ctrlPr>
                          </m:sSupPr>
                          <m:e>
                            <m:r>
                              <a:rPr lang="es-MX" sz="1900" b="0" i="1" smtClean="0">
                                <a:effectLst/>
                                <a:latin typeface="Cambria Math"/>
                                <a:ea typeface="Times New Roman" pitchFamily="18" charset="0"/>
                                <a:cs typeface="Calibri" pitchFamily="34" charset="0"/>
                              </a:rPr>
                              <m:t>𝐿</m:t>
                            </m:r>
                          </m:e>
                          <m:sup>
                            <m:r>
                              <a:rPr lang="es-ES" sz="1900" b="0" i="1" smtClean="0">
                                <a:effectLst/>
                                <a:latin typeface="Cambria Math" panose="02040503050406030204" pitchFamily="18" charset="0"/>
                                <a:ea typeface="Times New Roman" pitchFamily="18" charset="0"/>
                                <a:cs typeface="Calibri" pitchFamily="34" charset="0"/>
                              </a:rPr>
                              <m:t>2</m:t>
                            </m:r>
                          </m:sup>
                        </m:sSup>
                      </m:num>
                      <m:den>
                        <m:r>
                          <a:rPr lang="es-MX" sz="1900" b="0" i="1" smtClean="0">
                            <a:effectLst/>
                            <a:latin typeface="Cambria Math"/>
                            <a:ea typeface="Times New Roman" pitchFamily="18" charset="0"/>
                            <a:cs typeface="Calibri" pitchFamily="34" charset="0"/>
                          </a:rPr>
                          <m:t>8</m:t>
                        </m:r>
                      </m:den>
                    </m:f>
                  </m:oMath>
                </a14:m>
                <a:r>
                  <a:rPr lang="es-ES_tradnl" sz="1900" dirty="0" smtClean="0">
                    <a:effectLst/>
                    <a:ea typeface="Times New Roman" pitchFamily="18" charset="0"/>
                    <a:cs typeface="Calibri" pitchFamily="34" charset="0"/>
                  </a:rPr>
                  <a:t>, donde, </a:t>
                </a:r>
                <a:r>
                  <a:rPr lang="es-ES_tradnl" sz="1900" i="1" dirty="0" smtClean="0">
                    <a:effectLst/>
                    <a:ea typeface="Times New Roman" pitchFamily="18" charset="0"/>
                    <a:cs typeface="Calibri" pitchFamily="34" charset="0"/>
                  </a:rPr>
                  <a:t>w</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es la componente de carga apropiada, si se </a:t>
                </a:r>
                <a:r>
                  <a:rPr lang="es-ES_tradnl" sz="1900" dirty="0" smtClean="0">
                    <a:effectLst/>
                    <a:ea typeface="Times New Roman" pitchFamily="18" charset="0"/>
                    <a:cs typeface="Calibri" pitchFamily="34" charset="0"/>
                  </a:rPr>
                  <a:t>utilizan </a:t>
                </a:r>
                <a:r>
                  <a:rPr lang="es-ES_tradnl" sz="1900" dirty="0">
                    <a:effectLst/>
                    <a:ea typeface="Times New Roman" pitchFamily="18" charset="0"/>
                    <a:cs typeface="Calibri" pitchFamily="34" charset="0"/>
                  </a:rPr>
                  <a:t>tensores, ellos proporcionaran soporte lateral con respecto a la flexión alrededor del eje x y actuaran como soportes transversales para </a:t>
                </a:r>
                <a:r>
                  <a:rPr lang="es-ES_tradnl" sz="1900" dirty="0" smtClean="0">
                    <a:effectLst/>
                    <a:ea typeface="Times New Roman" pitchFamily="18" charset="0"/>
                    <a:cs typeface="Calibri" pitchFamily="34" charset="0"/>
                  </a:rPr>
                  <a:t>la flexión </a:t>
                </a:r>
                <a:r>
                  <a:rPr lang="es-ES_tradnl" sz="1900" dirty="0">
                    <a:effectLst/>
                    <a:ea typeface="Times New Roman" pitchFamily="18" charset="0"/>
                    <a:cs typeface="Calibri" pitchFamily="34" charset="0"/>
                  </a:rPr>
                  <a:t>respecto al eje y, requiriendo que los largueros sean tratados como una viga continua.</a:t>
                </a:r>
                <a:endParaRPr lang="es-MX" sz="1900" dirty="0">
                  <a:effectLst/>
                  <a:ea typeface="Times New Roman" pitchFamily="18" charset="0"/>
                </a:endParaRPr>
              </a:p>
            </p:txBody>
          </p:sp>
        </mc:Choice>
        <mc:Fallback xmlns="">
          <p:sp>
            <p:nvSpPr>
              <p:cNvPr id="15" name="6 Rectángulo"/>
              <p:cNvSpPr>
                <a:spLocks noRot="1" noChangeAspect="1" noMove="1" noResize="1" noEditPoints="1" noAdjustHandles="1" noChangeArrowheads="1" noChangeShapeType="1" noTextEdit="1"/>
              </p:cNvSpPr>
              <p:nvPr/>
            </p:nvSpPr>
            <p:spPr bwMode="auto">
              <a:xfrm>
                <a:off x="474561" y="1817312"/>
                <a:ext cx="9354448" cy="3205558"/>
              </a:xfrm>
              <a:prstGeom prst="rect">
                <a:avLst/>
              </a:prstGeom>
              <a:blipFill>
                <a:blip r:embed="rId5"/>
                <a:stretch>
                  <a:fillRect l="-652" t="-951" r="-587" b="-1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70071686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DISEÑO DE POLINES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pic>
        <p:nvPicPr>
          <p:cNvPr id="9"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4555" t="12263" r="28667" b="8406"/>
          <a:stretch/>
        </p:blipFill>
        <p:spPr bwMode="auto">
          <a:xfrm>
            <a:off x="2991941" y="2037335"/>
            <a:ext cx="4319687" cy="4247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93753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 PARA LARGUEROS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sp>
        <p:nvSpPr>
          <p:cNvPr id="10" name="6 Rectángulo"/>
          <p:cNvSpPr>
            <a:spLocks noChangeArrowheads="1"/>
          </p:cNvSpPr>
          <p:nvPr/>
        </p:nvSpPr>
        <p:spPr bwMode="auto">
          <a:xfrm>
            <a:off x="474561" y="1817312"/>
            <a:ext cx="9354448" cy="28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1000"/>
              </a:spcAft>
            </a:pPr>
            <a:r>
              <a:rPr lang="es-ES_tradnl" sz="1900" b="1" dirty="0" smtClean="0">
                <a:latin typeface="+mn-lt"/>
                <a:ea typeface="Times New Roman" pitchFamily="18" charset="0"/>
                <a:cs typeface="Calibri" pitchFamily="34" charset="0"/>
              </a:rPr>
              <a:t>Ejemplo.- </a:t>
            </a:r>
            <a:r>
              <a:rPr lang="es-ES_tradnl" sz="1900" dirty="0">
                <a:latin typeface="+mn-lt"/>
                <a:ea typeface="Times New Roman" pitchFamily="18" charset="0"/>
                <a:cs typeface="Calibri" pitchFamily="34" charset="0"/>
              </a:rPr>
              <a:t>Un sistema de techo consiste en armaduras del tipo mostrado en la figura </a:t>
            </a:r>
            <a:r>
              <a:rPr lang="es-ES_tradnl" sz="1900" dirty="0" smtClean="0">
                <a:latin typeface="+mn-lt"/>
                <a:ea typeface="Times New Roman" pitchFamily="18" charset="0"/>
                <a:cs typeface="Calibri" pitchFamily="34" charset="0"/>
              </a:rPr>
              <a:t>5.50, </a:t>
            </a:r>
            <a:r>
              <a:rPr lang="es-ES_tradnl" sz="1900" dirty="0">
                <a:latin typeface="+mn-lt"/>
                <a:ea typeface="Times New Roman" pitchFamily="18" charset="0"/>
                <a:cs typeface="Calibri" pitchFamily="34" charset="0"/>
              </a:rPr>
              <a:t>espaciadas cada 15 </a:t>
            </a:r>
            <a:r>
              <a:rPr lang="es-ES_tradnl" sz="1900" dirty="0" smtClean="0">
                <a:latin typeface="+mn-lt"/>
                <a:ea typeface="Times New Roman" pitchFamily="18" charset="0"/>
                <a:cs typeface="Calibri" pitchFamily="34" charset="0"/>
              </a:rPr>
              <a:t>pies. Los </a:t>
            </a:r>
            <a:r>
              <a:rPr lang="es-ES_tradnl" sz="1900" dirty="0">
                <a:latin typeface="+mn-lt"/>
                <a:ea typeface="Times New Roman" pitchFamily="18" charset="0"/>
                <a:cs typeface="Calibri" pitchFamily="34" charset="0"/>
              </a:rPr>
              <a:t>largueros están colocados en los nudos y en el punto medio de cada miembro de la cuerda superior. Los tensores están colocados en el centro de cada larguero. La carga total de gravedad, incluido un peso estimado de largueros de 30 lb/ft</a:t>
            </a:r>
            <a:r>
              <a:rPr lang="es-ES_tradnl" sz="1900" baseline="30000" dirty="0">
                <a:latin typeface="+mn-lt"/>
                <a:ea typeface="Times New Roman" pitchFamily="18" charset="0"/>
                <a:cs typeface="Calibri" pitchFamily="34" charset="0"/>
              </a:rPr>
              <a:t>2</a:t>
            </a:r>
            <a:r>
              <a:rPr lang="es-ES_tradnl" sz="1900" dirty="0">
                <a:latin typeface="+mn-lt"/>
                <a:ea typeface="Times New Roman" pitchFamily="18" charset="0"/>
                <a:cs typeface="Calibri" pitchFamily="34" charset="0"/>
              </a:rPr>
              <a:t> de superficie de techo, con una razón de carga viva a carga muerta de </a:t>
            </a:r>
            <a:r>
              <a:rPr lang="es-ES_tradnl" sz="1900" dirty="0" smtClean="0">
                <a:latin typeface="+mn-lt"/>
                <a:ea typeface="Times New Roman" pitchFamily="18" charset="0"/>
                <a:cs typeface="Calibri" pitchFamily="34" charset="0"/>
              </a:rPr>
              <a:t>1.0. Suponiendo </a:t>
            </a:r>
            <a:r>
              <a:rPr lang="es-ES_tradnl" sz="1900" dirty="0">
                <a:latin typeface="+mn-lt"/>
                <a:ea typeface="Times New Roman" pitchFamily="18" charset="0"/>
                <a:cs typeface="Calibri" pitchFamily="34" charset="0"/>
              </a:rPr>
              <a:t>que esta es la condición de carga critica, </a:t>
            </a:r>
            <a:r>
              <a:rPr lang="es-ES_tradnl" sz="1900" dirty="0" smtClean="0">
                <a:latin typeface="+mn-lt"/>
                <a:ea typeface="Times New Roman" pitchFamily="18" charset="0"/>
                <a:cs typeface="Calibri" pitchFamily="34" charset="0"/>
              </a:rPr>
              <a:t>utilice acero A36 </a:t>
            </a:r>
            <a:r>
              <a:rPr lang="es-ES_tradnl" sz="1900" dirty="0">
                <a:latin typeface="+mn-lt"/>
                <a:ea typeface="Times New Roman" pitchFamily="18" charset="0"/>
                <a:cs typeface="Calibri" pitchFamily="34" charset="0"/>
              </a:rPr>
              <a:t>y seleccione un </a:t>
            </a:r>
            <a:r>
              <a:rPr lang="es-ES_tradnl" sz="1900" dirty="0" smtClean="0">
                <a:latin typeface="+mn-lt"/>
                <a:ea typeface="Times New Roman" pitchFamily="18" charset="0"/>
                <a:cs typeface="Calibri" pitchFamily="34" charset="0"/>
              </a:rPr>
              <a:t>perfil, W6, </a:t>
            </a:r>
            <a:r>
              <a:rPr lang="es-ES_tradnl" sz="1900" dirty="0">
                <a:latin typeface="+mn-lt"/>
                <a:ea typeface="Times New Roman" pitchFamily="18" charset="0"/>
                <a:cs typeface="Calibri" pitchFamily="34" charset="0"/>
              </a:rPr>
              <a:t>para los </a:t>
            </a:r>
            <a:r>
              <a:rPr lang="es-ES_tradnl" sz="1900" dirty="0" smtClean="0">
                <a:latin typeface="+mn-lt"/>
                <a:ea typeface="Times New Roman" pitchFamily="18" charset="0"/>
                <a:cs typeface="Calibri" pitchFamily="34" charset="0"/>
              </a:rPr>
              <a:t>largueros.</a:t>
            </a:r>
            <a:endParaRPr lang="es-MX" sz="1900" dirty="0">
              <a:latin typeface="+mn-lt"/>
              <a:ea typeface="Times New Roman" pitchFamily="18" charset="0"/>
              <a:cs typeface="Calibri" pitchFamily="34" charset="0"/>
            </a:endParaRPr>
          </a:p>
          <a:p>
            <a:pPr algn="just">
              <a:spcAft>
                <a:spcPts val="1000"/>
              </a:spcAft>
            </a:pPr>
            <a:r>
              <a:rPr lang="es-ES_tradnl" sz="1900" dirty="0">
                <a:latin typeface="+mn-lt"/>
                <a:ea typeface="Times New Roman" pitchFamily="18" charset="0"/>
                <a:cs typeface="Calibri" pitchFamily="34" charset="0"/>
              </a:rPr>
              <a:t>Para esta condición de carga, gobernara la combinación (A4-3</a:t>
            </a:r>
            <a:r>
              <a:rPr lang="es-ES_tradnl" sz="1900" dirty="0" smtClean="0">
                <a:latin typeface="+mn-lt"/>
                <a:ea typeface="Times New Roman" pitchFamily="18" charset="0"/>
                <a:cs typeface="Calibri" pitchFamily="34" charset="0"/>
              </a:rPr>
              <a:t>), siendo la </a:t>
            </a:r>
            <a:r>
              <a:rPr lang="es-ES_tradnl" sz="1900" dirty="0">
                <a:latin typeface="+mn-lt"/>
                <a:ea typeface="Times New Roman" pitchFamily="18" charset="0"/>
                <a:cs typeface="Calibri" pitchFamily="34" charset="0"/>
              </a:rPr>
              <a:t>carga muerta más carga viva de techo sin viento y sin nieve.</a:t>
            </a:r>
            <a:endParaRPr lang="es-MX" sz="1900" dirty="0">
              <a:latin typeface="+mn-lt"/>
              <a:ea typeface="Times New Roman" pitchFamily="18" charset="0"/>
              <a:cs typeface="Calibri" pitchFamily="34" charset="0"/>
            </a:endParaRPr>
          </a:p>
        </p:txBody>
      </p:sp>
    </p:spTree>
    <p:extLst>
      <p:ext uri="{BB962C8B-B14F-4D97-AF65-F5344CB8AC3E}">
        <p14:creationId xmlns:p14="http://schemas.microsoft.com/office/powerpoint/2010/main" val="333068255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 PARA LARGUEROS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6 Rectángulo"/>
              <p:cNvSpPr>
                <a:spLocks noChangeArrowheads="1"/>
              </p:cNvSpPr>
              <p:nvPr/>
            </p:nvSpPr>
            <p:spPr bwMode="auto">
              <a:xfrm>
                <a:off x="474561" y="1782868"/>
                <a:ext cx="9354448" cy="3122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b="1" dirty="0">
                    <a:effectLst/>
                    <a:ea typeface="Times New Roman" pitchFamily="18" charset="0"/>
                    <a:cs typeface="Calibri" pitchFamily="34" charset="0"/>
                  </a:rPr>
                  <a:t>Solución</a:t>
                </a:r>
                <a:endParaRPr lang="es-MX" sz="1900" b="1" dirty="0">
                  <a:effectLst/>
                  <a:ea typeface="Times New Roman" pitchFamily="18" charset="0"/>
                  <a:cs typeface="Calibri" pitchFamily="34" charset="0"/>
                </a:endParaRPr>
              </a:p>
              <a:p>
                <a:pPr algn="just">
                  <a:lnSpc>
                    <a:spcPct val="115000"/>
                  </a:lnSpc>
                  <a:spcAft>
                    <a:spcPts val="1000"/>
                  </a:spcAft>
                </a:pPr>
                <a:r>
                  <a:rPr lang="es-ES_tradnl" sz="1900" dirty="0">
                    <a:effectLst/>
                    <a:ea typeface="Times New Roman" pitchFamily="18" charset="0"/>
                    <a:cs typeface="Calibri" pitchFamily="34" charset="0"/>
                  </a:rPr>
                  <a:t>Para esta condición de carga gobernara la combinación (A4-3</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de carga muerta más carga viva de techo sin viento y sin nieve:</a:t>
                </a:r>
                <a:endParaRPr lang="es-MX" sz="1900" dirty="0">
                  <a:effectLst/>
                  <a:ea typeface="Times New Roman" pitchFamily="18" charset="0"/>
                  <a:cs typeface="Calibri" pitchFamily="34" charset="0"/>
                </a:endParaRPr>
              </a:p>
              <a:p>
                <a:pPr algn="ctr">
                  <a:lnSpc>
                    <a:spcPct val="115000"/>
                  </a:lnSpc>
                  <a:spcAft>
                    <a:spcPts val="1000"/>
                  </a:spcAft>
                </a:pPr>
                <a:r>
                  <a:rPr lang="es-ES_tradnl" sz="1900" dirty="0" smtClean="0">
                    <a:effectLst/>
                    <a:ea typeface="Times New Roman" pitchFamily="18" charset="0"/>
                    <a:cs typeface="Calibri" pitchFamily="34" charset="0"/>
                  </a:rPr>
                  <a:t>W</a:t>
                </a:r>
                <a:r>
                  <a:rPr lang="es-ES_tradnl" sz="1900" baseline="-25000" dirty="0" smtClean="0">
                    <a:ea typeface="Times New Roman" pitchFamily="18" charset="0"/>
                    <a:cs typeface="Calibri" pitchFamily="34" charset="0"/>
                  </a:rPr>
                  <a:t>U </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1.2w</a:t>
                </a:r>
                <a:r>
                  <a:rPr lang="es-ES_tradnl" sz="1900" baseline="-25000" dirty="0">
                    <a:effectLst/>
                    <a:ea typeface="Times New Roman" pitchFamily="18" charset="0"/>
                    <a:cs typeface="Calibri" pitchFamily="34" charset="0"/>
                  </a:rPr>
                  <a:t>D </a:t>
                </a:r>
                <a:r>
                  <a:rPr lang="es-ES_tradnl" sz="1900" dirty="0">
                    <a:effectLst/>
                    <a:ea typeface="Times New Roman" pitchFamily="18" charset="0"/>
                    <a:cs typeface="Calibri" pitchFamily="34" charset="0"/>
                  </a:rPr>
                  <a:t>+ 1.6 L</a:t>
                </a:r>
                <a:r>
                  <a:rPr lang="es-ES_tradnl" sz="1900" baseline="-25000" dirty="0">
                    <a:effectLst/>
                    <a:ea typeface="Times New Roman" pitchFamily="18" charset="0"/>
                    <a:cs typeface="Calibri" pitchFamily="34" charset="0"/>
                  </a:rPr>
                  <a:t>r</a:t>
                </a:r>
                <a:r>
                  <a:rPr lang="es-ES_tradnl" sz="1900" dirty="0">
                    <a:effectLst/>
                    <a:ea typeface="Times New Roman" pitchFamily="18" charset="0"/>
                    <a:cs typeface="Calibri" pitchFamily="34" charset="0"/>
                  </a:rPr>
                  <a:t> = 1.2 (15) + 1.6 (15) = 42 </a:t>
                </a:r>
                <a:r>
                  <a:rPr lang="es-ES_tradnl" sz="1900" dirty="0" err="1">
                    <a:effectLst/>
                    <a:ea typeface="Times New Roman" pitchFamily="18" charset="0"/>
                    <a:cs typeface="Calibri" pitchFamily="34" charset="0"/>
                  </a:rPr>
                  <a:t>psf</a:t>
                </a:r>
                <a:endParaRPr lang="es-ES_tradnl" sz="1900" dirty="0">
                  <a:effectLst/>
                  <a:ea typeface="Times New Roman" pitchFamily="18" charset="0"/>
                  <a:cs typeface="Calibri" pitchFamily="34" charset="0"/>
                </a:endParaRPr>
              </a:p>
              <a:p>
                <a:pPr algn="just">
                  <a:lnSpc>
                    <a:spcPct val="115000"/>
                  </a:lnSpc>
                  <a:spcAft>
                    <a:spcPts val="1000"/>
                  </a:spcAft>
                </a:pPr>
                <a:r>
                  <a:rPr lang="es-ES_tradnl" sz="1900" dirty="0">
                    <a:effectLst/>
                    <a:ea typeface="Times New Roman" pitchFamily="18" charset="0"/>
                    <a:cs typeface="Calibri" pitchFamily="34" charset="0"/>
                  </a:rPr>
                  <a:t>El ancho de la superficie </a:t>
                </a:r>
                <a:r>
                  <a:rPr lang="es-ES_tradnl" sz="1900" dirty="0" smtClean="0">
                    <a:effectLst/>
                    <a:ea typeface="Times New Roman" pitchFamily="18" charset="0"/>
                    <a:cs typeface="Calibri" pitchFamily="34" charset="0"/>
                  </a:rPr>
                  <a:t>del techo tributario </a:t>
                </a:r>
                <a:r>
                  <a:rPr lang="es-ES_tradnl" sz="1900" dirty="0">
                    <a:effectLst/>
                    <a:ea typeface="Times New Roman" pitchFamily="18" charset="0"/>
                    <a:cs typeface="Calibri" pitchFamily="34" charset="0"/>
                  </a:rPr>
                  <a:t>de cada </a:t>
                </a:r>
                <a:r>
                  <a:rPr lang="es-ES_tradnl" sz="1900" dirty="0" smtClean="0">
                    <a:effectLst/>
                    <a:ea typeface="Times New Roman" pitchFamily="18" charset="0"/>
                    <a:cs typeface="Calibri" pitchFamily="34" charset="0"/>
                  </a:rPr>
                  <a:t>larguero </a:t>
                </a:r>
                <a:r>
                  <a:rPr lang="es-ES_tradnl" sz="1900" dirty="0">
                    <a:effectLst/>
                    <a:ea typeface="Times New Roman" pitchFamily="18" charset="0"/>
                    <a:cs typeface="Calibri" pitchFamily="34" charset="0"/>
                  </a:rPr>
                  <a:t>es:</a:t>
                </a:r>
              </a:p>
              <a:p>
                <a:pPr algn="just">
                  <a:lnSpc>
                    <a:spcPct val="115000"/>
                  </a:lnSpc>
                  <a:spcAft>
                    <a:spcPts val="1000"/>
                  </a:spcAft>
                </a:pPr>
                <a14:m>
                  <m:oMathPara xmlns:m="http://schemas.openxmlformats.org/officeDocument/2006/math">
                    <m:oMathParaPr>
                      <m:jc m:val="centerGroup"/>
                    </m:oMathParaPr>
                    <m:oMath xmlns:m="http://schemas.openxmlformats.org/officeDocument/2006/math">
                      <m:f>
                        <m:fPr>
                          <m:ctrlPr>
                            <a:rPr lang="es-MX" sz="1900" b="0" i="1" smtClean="0">
                              <a:effectLst/>
                              <a:latin typeface="Cambria Math" panose="02040503050406030204" pitchFamily="18" charset="0"/>
                              <a:ea typeface="Times New Roman" pitchFamily="18" charset="0"/>
                              <a:cs typeface="Calibri" pitchFamily="34" charset="0"/>
                            </a:rPr>
                          </m:ctrlPr>
                        </m:fPr>
                        <m:num>
                          <m:r>
                            <a:rPr lang="es-MX" sz="1900" b="0" i="1" smtClean="0">
                              <a:effectLst/>
                              <a:latin typeface="Cambria Math"/>
                              <a:ea typeface="Times New Roman" pitchFamily="18" charset="0"/>
                              <a:cs typeface="Calibri" pitchFamily="34" charset="0"/>
                            </a:rPr>
                            <m:t>15</m:t>
                          </m:r>
                        </m:num>
                        <m:den>
                          <m:r>
                            <a:rPr lang="es-MX" sz="1900" b="0" i="1" smtClean="0">
                              <a:effectLst/>
                              <a:latin typeface="Cambria Math"/>
                              <a:ea typeface="Times New Roman" pitchFamily="18" charset="0"/>
                              <a:cs typeface="Calibri" pitchFamily="34" charset="0"/>
                            </a:rPr>
                            <m:t>2</m:t>
                          </m:r>
                        </m:den>
                      </m:f>
                      <m:f>
                        <m:fPr>
                          <m:ctrlPr>
                            <a:rPr lang="es-MX" sz="1900" b="0" i="1" smtClean="0">
                              <a:effectLst/>
                              <a:latin typeface="Cambria Math" panose="02040503050406030204" pitchFamily="18" charset="0"/>
                              <a:cs typeface="Calibri" pitchFamily="34" charset="0"/>
                            </a:rPr>
                          </m:ctrlPr>
                        </m:fPr>
                        <m:num>
                          <m:rad>
                            <m:radPr>
                              <m:degHide m:val="on"/>
                              <m:ctrlPr>
                                <a:rPr lang="es-MX" sz="1900" b="0" i="1" smtClean="0">
                                  <a:effectLst/>
                                  <a:latin typeface="Cambria Math" panose="02040503050406030204" pitchFamily="18" charset="0"/>
                                  <a:cs typeface="Calibri" pitchFamily="34" charset="0"/>
                                </a:rPr>
                              </m:ctrlPr>
                            </m:radPr>
                            <m:deg/>
                            <m:e>
                              <m:r>
                                <a:rPr lang="es-MX" sz="1900" b="0" i="1" smtClean="0">
                                  <a:effectLst/>
                                  <a:latin typeface="Cambria Math"/>
                                  <a:cs typeface="Calibri" pitchFamily="34" charset="0"/>
                                </a:rPr>
                                <m:t>10</m:t>
                              </m:r>
                            </m:e>
                          </m:rad>
                        </m:num>
                        <m:den>
                          <m:r>
                            <a:rPr lang="es-MX" sz="1900" b="0" i="1" smtClean="0">
                              <a:effectLst/>
                              <a:latin typeface="Cambria Math"/>
                              <a:cs typeface="Calibri" pitchFamily="34" charset="0"/>
                            </a:rPr>
                            <m:t>3</m:t>
                          </m:r>
                        </m:den>
                      </m:f>
                      <m:r>
                        <a:rPr lang="es-MX" sz="1900" b="0" i="1" smtClean="0">
                          <a:effectLst/>
                          <a:latin typeface="Cambria Math"/>
                          <a:cs typeface="Calibri" pitchFamily="34" charset="0"/>
                        </a:rPr>
                        <m:t>=7.906 </m:t>
                      </m:r>
                      <m:r>
                        <a:rPr lang="es-MX" sz="1900" b="0" i="1" smtClean="0">
                          <a:effectLst/>
                          <a:latin typeface="Cambria Math"/>
                          <a:cs typeface="Calibri" pitchFamily="34" charset="0"/>
                        </a:rPr>
                        <m:t>𝑓𝑡</m:t>
                      </m:r>
                    </m:oMath>
                  </m:oMathPara>
                </a14:m>
                <a:endParaRPr lang="es-MX" sz="1900" dirty="0">
                  <a:effectLst/>
                  <a:ea typeface="Times New Roman" pitchFamily="18" charset="0"/>
                  <a:cs typeface="Calibri" pitchFamily="34" charset="0"/>
                </a:endParaRPr>
              </a:p>
            </p:txBody>
          </p:sp>
        </mc:Choice>
        <mc:Fallback xmlns="">
          <p:sp>
            <p:nvSpPr>
              <p:cNvPr id="9" name="6 Rectángulo"/>
              <p:cNvSpPr>
                <a:spLocks noRot="1" noChangeAspect="1" noMove="1" noResize="1" noEditPoints="1" noAdjustHandles="1" noChangeArrowheads="1" noChangeShapeType="1" noTextEdit="1"/>
              </p:cNvSpPr>
              <p:nvPr/>
            </p:nvSpPr>
            <p:spPr bwMode="auto">
              <a:xfrm>
                <a:off x="474561" y="1782868"/>
                <a:ext cx="9354448" cy="3122137"/>
              </a:xfrm>
              <a:prstGeom prst="rect">
                <a:avLst/>
              </a:prstGeom>
              <a:blipFill>
                <a:blip r:embed="rId5"/>
                <a:stretch>
                  <a:fillRect l="-652" t="-195" r="-5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 name="Picture 2"/>
          <p:cNvPicPr>
            <a:picLocks noChangeAspect="1" noChangeArrowheads="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259" t="22696" r="8333" b="30329"/>
          <a:stretch/>
        </p:blipFill>
        <p:spPr bwMode="auto">
          <a:xfrm>
            <a:off x="1677193" y="4858414"/>
            <a:ext cx="7086600" cy="1433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85092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 PARA LARGUEROS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1 CuadroTexto"/>
              <p:cNvSpPr txBox="1"/>
              <p:nvPr/>
            </p:nvSpPr>
            <p:spPr>
              <a:xfrm>
                <a:off x="474561" y="1817312"/>
                <a:ext cx="9354448" cy="3977627"/>
              </a:xfrm>
              <a:prstGeom prst="rect">
                <a:avLst/>
              </a:prstGeom>
              <a:noFill/>
            </p:spPr>
            <p:txBody>
              <a:bodyPr wrap="square" rtlCol="0">
                <a:spAutoFit/>
              </a:bodyPr>
              <a:lstStyle/>
              <a:p>
                <a:pPr algn="just">
                  <a:lnSpc>
                    <a:spcPct val="150000"/>
                  </a:lnSpc>
                </a:pPr>
                <a:r>
                  <a:rPr lang="es-MX" sz="1900" dirty="0" smtClean="0">
                    <a:effectLst/>
                  </a:rPr>
                  <a:t>Carga de largueros </a:t>
                </a:r>
                <a14:m>
                  <m:oMath xmlns:m="http://schemas.openxmlformats.org/officeDocument/2006/math">
                    <m:r>
                      <a:rPr lang="es-MX" sz="1900" b="0" i="1" smtClean="0">
                        <a:effectLst/>
                        <a:latin typeface="Cambria Math"/>
                      </a:rPr>
                      <m:t>=42</m:t>
                    </m:r>
                    <m:d>
                      <m:dPr>
                        <m:ctrlPr>
                          <a:rPr lang="es-MX" sz="1900" b="0" i="1" smtClean="0">
                            <a:effectLst/>
                            <a:latin typeface="Cambria Math" panose="02040503050406030204" pitchFamily="18" charset="0"/>
                          </a:rPr>
                        </m:ctrlPr>
                      </m:dPr>
                      <m:e>
                        <m:r>
                          <a:rPr lang="es-MX" sz="1900" b="0" i="1" smtClean="0">
                            <a:effectLst/>
                            <a:latin typeface="Cambria Math"/>
                          </a:rPr>
                          <m:t>7.906</m:t>
                        </m:r>
                      </m:e>
                    </m:d>
                    <m:r>
                      <a:rPr lang="es-MX" sz="1900" b="0" i="1" smtClean="0">
                        <a:effectLst/>
                        <a:latin typeface="Cambria Math"/>
                      </a:rPr>
                      <m:t>=332.10 </m:t>
                    </m:r>
                    <m:r>
                      <a:rPr lang="es-MX" sz="1900" b="0" i="1" smtClean="0">
                        <a:effectLst/>
                        <a:latin typeface="Cambria Math"/>
                      </a:rPr>
                      <m:t>𝑙𝑏</m:t>
                    </m:r>
                    <m:r>
                      <a:rPr lang="es-MX" sz="1900" b="0" i="1" smtClean="0">
                        <a:effectLst/>
                        <a:latin typeface="Cambria Math"/>
                      </a:rPr>
                      <m:t>/</m:t>
                    </m:r>
                    <m:r>
                      <a:rPr lang="es-MX" sz="1900" b="0" i="1" smtClean="0">
                        <a:effectLst/>
                        <a:latin typeface="Cambria Math"/>
                      </a:rPr>
                      <m:t>𝑓𝑡</m:t>
                    </m:r>
                  </m:oMath>
                </a14:m>
                <a:endParaRPr lang="es-MX" sz="1900" dirty="0">
                  <a:effectLst/>
                </a:endParaRPr>
              </a:p>
              <a:p>
                <a:pPr algn="just">
                  <a:lnSpc>
                    <a:spcPct val="150000"/>
                  </a:lnSpc>
                </a:pPr>
                <a:r>
                  <a:rPr lang="es-MX" sz="1900" dirty="0">
                    <a:effectLst/>
                  </a:rPr>
                  <a:t>Componente nominal</a:t>
                </a:r>
                <a14:m>
                  <m:oMath xmlns:m="http://schemas.openxmlformats.org/officeDocument/2006/math">
                    <m:r>
                      <a:rPr lang="es-ES" sz="1900" b="0" i="0" smtClean="0">
                        <a:effectLst/>
                        <a:latin typeface="Cambria Math" panose="02040503050406030204" pitchFamily="18" charset="0"/>
                      </a:rPr>
                      <m:t> </m:t>
                    </m:r>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3</m:t>
                        </m:r>
                      </m:num>
                      <m:den>
                        <m:rad>
                          <m:radPr>
                            <m:degHide m:val="on"/>
                            <m:ctrlPr>
                              <a:rPr lang="es-MX" sz="1900" b="0" i="1" smtClean="0">
                                <a:effectLst/>
                                <a:latin typeface="Cambria Math" panose="02040503050406030204" pitchFamily="18" charset="0"/>
                              </a:rPr>
                            </m:ctrlPr>
                          </m:radPr>
                          <m:deg/>
                          <m:e>
                            <m:r>
                              <a:rPr lang="es-MX" sz="1900" b="0" i="1" smtClean="0">
                                <a:effectLst/>
                                <a:latin typeface="Cambria Math"/>
                              </a:rPr>
                              <m:t>10</m:t>
                            </m:r>
                          </m:e>
                        </m:rad>
                      </m:den>
                    </m:f>
                    <m:d>
                      <m:dPr>
                        <m:ctrlPr>
                          <a:rPr lang="es-MX" sz="1900" b="0" i="1" smtClean="0">
                            <a:effectLst/>
                            <a:latin typeface="Cambria Math" panose="02040503050406030204" pitchFamily="18" charset="0"/>
                          </a:rPr>
                        </m:ctrlPr>
                      </m:dPr>
                      <m:e>
                        <m:r>
                          <a:rPr lang="es-MX" sz="1900" b="0" i="1" smtClean="0">
                            <a:effectLst/>
                            <a:latin typeface="Cambria Math"/>
                          </a:rPr>
                          <m:t>332.10</m:t>
                        </m:r>
                      </m:e>
                    </m:d>
                    <m:r>
                      <a:rPr lang="es-MX" sz="1900" b="0" i="1" smtClean="0">
                        <a:effectLst/>
                        <a:latin typeface="Cambria Math"/>
                      </a:rPr>
                      <m:t>=315.10 </m:t>
                    </m:r>
                    <m:r>
                      <a:rPr lang="es-MX" sz="1900" b="0" i="1" smtClean="0">
                        <a:effectLst/>
                        <a:latin typeface="Cambria Math"/>
                      </a:rPr>
                      <m:t>𝑙𝑏</m:t>
                    </m:r>
                    <m:r>
                      <a:rPr lang="es-MX" sz="1900" b="0" i="1" smtClean="0">
                        <a:effectLst/>
                        <a:latin typeface="Cambria Math"/>
                      </a:rPr>
                      <m:t>/</m:t>
                    </m:r>
                    <m:r>
                      <a:rPr lang="es-MX" sz="1900" b="0" i="1" smtClean="0">
                        <a:effectLst/>
                        <a:latin typeface="Cambria Math"/>
                      </a:rPr>
                      <m:t>𝑓𝑡</m:t>
                    </m:r>
                  </m:oMath>
                </a14:m>
                <a:endParaRPr lang="es-MX" sz="1900" dirty="0">
                  <a:effectLst/>
                </a:endParaRPr>
              </a:p>
              <a:p>
                <a:pPr algn="just">
                  <a:lnSpc>
                    <a:spcPct val="150000"/>
                  </a:lnSpc>
                </a:pPr>
                <a:r>
                  <a:rPr lang="es-MX" sz="1900" dirty="0">
                    <a:effectLst/>
                  </a:rPr>
                  <a:t>Componente paralela</a:t>
                </a:r>
                <a14:m>
                  <m:oMath xmlns:m="http://schemas.openxmlformats.org/officeDocument/2006/math">
                    <m:r>
                      <a:rPr lang="es-ES" sz="1900" b="0" i="0" smtClean="0">
                        <a:effectLst/>
                        <a:latin typeface="Cambria Math" panose="02040503050406030204" pitchFamily="18" charset="0"/>
                      </a:rPr>
                      <m:t> </m:t>
                    </m:r>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1</m:t>
                        </m:r>
                      </m:num>
                      <m:den>
                        <m:rad>
                          <m:radPr>
                            <m:degHide m:val="on"/>
                            <m:ctrlPr>
                              <a:rPr lang="es-MX" sz="1900" b="0" i="1" smtClean="0">
                                <a:effectLst/>
                                <a:latin typeface="Cambria Math" panose="02040503050406030204" pitchFamily="18" charset="0"/>
                              </a:rPr>
                            </m:ctrlPr>
                          </m:radPr>
                          <m:deg/>
                          <m:e>
                            <m:r>
                              <a:rPr lang="es-MX" sz="1900" b="0" i="1" smtClean="0">
                                <a:effectLst/>
                                <a:latin typeface="Cambria Math"/>
                              </a:rPr>
                              <m:t>10</m:t>
                            </m:r>
                          </m:e>
                        </m:rad>
                      </m:den>
                    </m:f>
                    <m:d>
                      <m:dPr>
                        <m:ctrlPr>
                          <a:rPr lang="es-MX" sz="1900" b="0" i="1" smtClean="0">
                            <a:effectLst/>
                            <a:latin typeface="Cambria Math" panose="02040503050406030204" pitchFamily="18" charset="0"/>
                          </a:rPr>
                        </m:ctrlPr>
                      </m:dPr>
                      <m:e>
                        <m:r>
                          <a:rPr lang="es-MX" sz="1900" b="0" i="1" smtClean="0">
                            <a:effectLst/>
                            <a:latin typeface="Cambria Math"/>
                          </a:rPr>
                          <m:t>332.10</m:t>
                        </m:r>
                      </m:e>
                    </m:d>
                    <m:r>
                      <a:rPr lang="es-MX" sz="1900" b="0" i="1" smtClean="0">
                        <a:effectLst/>
                        <a:latin typeface="Cambria Math"/>
                      </a:rPr>
                      <m:t>=105.00 </m:t>
                    </m:r>
                    <m:r>
                      <a:rPr lang="es-MX" sz="1900" b="0" i="1" smtClean="0">
                        <a:effectLst/>
                        <a:latin typeface="Cambria Math"/>
                      </a:rPr>
                      <m:t>𝑙𝑏</m:t>
                    </m:r>
                    <m:r>
                      <a:rPr lang="es-MX" sz="1900" b="0" i="1" smtClean="0">
                        <a:effectLst/>
                        <a:latin typeface="Cambria Math"/>
                      </a:rPr>
                      <m:t>/</m:t>
                    </m:r>
                    <m:r>
                      <a:rPr lang="es-MX" sz="1900" b="0" i="1" smtClean="0">
                        <a:effectLst/>
                        <a:latin typeface="Cambria Math"/>
                      </a:rPr>
                      <m:t>𝑓𝑡</m:t>
                    </m:r>
                  </m:oMath>
                </a14:m>
                <a:endParaRPr lang="es-MX" sz="1900" dirty="0">
                  <a:effectLst/>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𝑢𝑥</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𝑤</m:t>
                          </m:r>
                          <m:sSup>
                            <m:sSupPr>
                              <m:ctrlPr>
                                <a:rPr lang="es-MX" sz="1900" i="1">
                                  <a:effectLst/>
                                  <a:latin typeface="Cambria Math" panose="02040503050406030204" pitchFamily="18" charset="0"/>
                                </a:rPr>
                              </m:ctrlPr>
                            </m:sSupPr>
                            <m:e>
                              <m:r>
                                <a:rPr lang="es-MX" sz="1900" i="1">
                                  <a:effectLst/>
                                  <a:latin typeface="Cambria Math"/>
                                </a:rPr>
                                <m:t>𝐿</m:t>
                              </m:r>
                            </m:e>
                            <m:sup>
                              <m:r>
                                <a:rPr lang="es-MX" sz="1900" i="1">
                                  <a:effectLst/>
                                  <a:latin typeface="Cambria Math"/>
                                </a:rPr>
                                <m:t>2</m:t>
                              </m:r>
                            </m:sup>
                          </m:sSup>
                        </m:num>
                        <m:den>
                          <m:r>
                            <a:rPr lang="es-MX" sz="1900" i="1">
                              <a:effectLst/>
                              <a:latin typeface="Cambria Math"/>
                            </a:rPr>
                            <m:t>8</m:t>
                          </m:r>
                        </m:den>
                      </m:f>
                    </m:oMath>
                  </m:oMathPara>
                </a14:m>
                <a:endParaRPr lang="es-MX" sz="1900" dirty="0">
                  <a:effectLst/>
                </a:endParaRPr>
              </a:p>
              <a:p>
                <a:pPr algn="just">
                  <a:lnSpc>
                    <a:spcPct val="150000"/>
                  </a:lnSpc>
                </a:pPr>
                <a:r>
                  <a:rPr lang="es-MX" sz="1900" dirty="0">
                    <a:effectLst/>
                  </a:rPr>
                  <a:t>Donde :</a:t>
                </a:r>
              </a:p>
              <a:p>
                <a:pPr algn="just">
                  <a:lnSpc>
                    <a:spcPct val="150000"/>
                  </a:lnSpc>
                </a:pPr>
                <a:r>
                  <a:rPr lang="es-MX" sz="1900" i="1" dirty="0" smtClean="0">
                    <a:effectLst/>
                  </a:rPr>
                  <a:t>w </a:t>
                </a:r>
                <a:r>
                  <a:rPr lang="es-MX" sz="1900" dirty="0" smtClean="0">
                    <a:effectLst/>
                  </a:rPr>
                  <a:t>= </a:t>
                </a:r>
                <a:r>
                  <a:rPr lang="es-MX" sz="1900" dirty="0">
                    <a:effectLst/>
                  </a:rPr>
                  <a:t>intensidad de la carga uniforme</a:t>
                </a:r>
              </a:p>
              <a:p>
                <a:pPr algn="just">
                  <a:lnSpc>
                    <a:spcPct val="150000"/>
                  </a:lnSpc>
                </a:pPr>
                <a:r>
                  <a:rPr lang="es-MX" sz="1900" dirty="0" smtClean="0">
                    <a:effectLst/>
                  </a:rPr>
                  <a:t>L = </a:t>
                </a:r>
                <a:r>
                  <a:rPr lang="es-MX" sz="1900" dirty="0">
                    <a:effectLst/>
                  </a:rPr>
                  <a:t>longitud del claro (dos claros iguales)</a:t>
                </a:r>
              </a:p>
            </p:txBody>
          </p:sp>
        </mc:Choice>
        <mc:Fallback xmlns="">
          <p:sp>
            <p:nvSpPr>
              <p:cNvPr id="10" name="1 CuadroTexto"/>
              <p:cNvSpPr txBox="1">
                <a:spLocks noRot="1" noChangeAspect="1" noMove="1" noResize="1" noEditPoints="1" noAdjustHandles="1" noChangeArrowheads="1" noChangeShapeType="1" noTextEdit="1"/>
              </p:cNvSpPr>
              <p:nvPr/>
            </p:nvSpPr>
            <p:spPr>
              <a:xfrm>
                <a:off x="474561" y="1817312"/>
                <a:ext cx="9354448" cy="3977627"/>
              </a:xfrm>
              <a:prstGeom prst="rect">
                <a:avLst/>
              </a:prstGeom>
              <a:blipFill>
                <a:blip r:embed="rId5"/>
                <a:stretch>
                  <a:fillRect l="-652" b="-1685"/>
                </a:stretch>
              </a:blipFill>
            </p:spPr>
            <p:txBody>
              <a:bodyPr/>
              <a:lstStyle/>
              <a:p>
                <a:r>
                  <a:rPr lang="en-US">
                    <a:noFill/>
                  </a:rPr>
                  <a:t> </a:t>
                </a:r>
              </a:p>
            </p:txBody>
          </p:sp>
        </mc:Fallback>
      </mc:AlternateContent>
    </p:spTree>
    <p:extLst>
      <p:ext uri="{BB962C8B-B14F-4D97-AF65-F5344CB8AC3E}">
        <p14:creationId xmlns:p14="http://schemas.microsoft.com/office/powerpoint/2010/main" val="368672939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 PARA LARGUEROS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6 Rectángulo"/>
              <p:cNvSpPr>
                <a:spLocks noChangeArrowheads="1"/>
              </p:cNvSpPr>
              <p:nvPr/>
            </p:nvSpPr>
            <p:spPr bwMode="auto">
              <a:xfrm>
                <a:off x="474561" y="1766424"/>
                <a:ext cx="9354448" cy="46040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15000"/>
                  </a:lnSpc>
                  <a:spcAft>
                    <a:spcPts val="1000"/>
                  </a:spcAft>
                </a:pPr>
                <a:r>
                  <a:rPr lang="es-ES_tradnl" sz="1900" dirty="0">
                    <a:effectLst/>
                    <a:ea typeface="Times New Roman" pitchFamily="18" charset="0"/>
                    <a:cs typeface="Calibri" pitchFamily="34" charset="0"/>
                  </a:rPr>
                  <a:t>Con ambos claros cargados, el momento puede obtenerse por superposición:</a:t>
                </a:r>
              </a:p>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s-MX" sz="1900" i="1">
                          <a:effectLst/>
                          <a:latin typeface="Cambria Math"/>
                        </a:rPr>
                        <m:t>𝑀</m:t>
                      </m:r>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𝑚𝑎𝑥</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𝑤</m:t>
                          </m:r>
                          <m:sSup>
                            <m:sSupPr>
                              <m:ctrlPr>
                                <a:rPr lang="es-MX" sz="1900" i="1">
                                  <a:effectLst/>
                                  <a:latin typeface="Cambria Math" panose="02040503050406030204" pitchFamily="18" charset="0"/>
                                </a:rPr>
                              </m:ctrlPr>
                            </m:sSupPr>
                            <m:e>
                              <m:r>
                                <a:rPr lang="es-MX" sz="1900" i="1">
                                  <a:effectLst/>
                                  <a:latin typeface="Cambria Math"/>
                                </a:rPr>
                                <m:t>𝐿</m:t>
                              </m:r>
                            </m:e>
                            <m:sup>
                              <m:r>
                                <a:rPr lang="es-MX" sz="1900" i="1">
                                  <a:effectLst/>
                                  <a:latin typeface="Cambria Math"/>
                                </a:rPr>
                                <m:t>2</m:t>
                              </m:r>
                            </m:sup>
                          </m:sSup>
                        </m:num>
                        <m:den>
                          <m:r>
                            <a:rPr lang="es-MX" sz="1900" i="1">
                              <a:effectLst/>
                              <a:latin typeface="Cambria Math"/>
                            </a:rPr>
                            <m:t>8</m:t>
                          </m:r>
                        </m:den>
                      </m:f>
                    </m:oMath>
                  </m:oMathPara>
                </a14:m>
                <a:endParaRPr lang="es-MX" sz="1900" dirty="0">
                  <a:effectLst/>
                </a:endParaRPr>
              </a:p>
              <a:p>
                <a:pPr algn="just">
                  <a:lnSpc>
                    <a:spcPct val="115000"/>
                  </a:lnSpc>
                  <a:spcAft>
                    <a:spcPts val="1000"/>
                  </a:spcAft>
                </a:pPr>
                <a:r>
                  <a:rPr lang="es-MX" sz="1900" dirty="0">
                    <a:effectLst/>
                  </a:rPr>
                  <a:t>Por lo tanto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𝑢𝑦</m:t>
                        </m:r>
                      </m:sub>
                    </m:sSub>
                    <m:r>
                      <a:rPr lang="es-MX" sz="1900" i="1">
                        <a:effectLst/>
                        <a:latin typeface="Cambria Math"/>
                      </a:rPr>
                      <m:t>=</m:t>
                    </m:r>
                    <m:f>
                      <m:fPr>
                        <m:ctrlPr>
                          <a:rPr lang="es-MX" sz="1900" i="1">
                            <a:effectLst/>
                            <a:latin typeface="Cambria Math" panose="02040503050406030204" pitchFamily="18" charset="0"/>
                          </a:rPr>
                        </m:ctrlPr>
                      </m:fPr>
                      <m:num>
                        <m:r>
                          <a:rPr lang="es-MX" sz="1900" b="0" i="1" smtClean="0">
                            <a:effectLst/>
                            <a:latin typeface="Cambria Math"/>
                          </a:rPr>
                          <m:t>1</m:t>
                        </m:r>
                      </m:num>
                      <m:den>
                        <m:r>
                          <a:rPr lang="es-MX" sz="1900" i="1">
                            <a:effectLst/>
                            <a:latin typeface="Cambria Math"/>
                          </a:rPr>
                          <m:t>8</m:t>
                        </m:r>
                      </m:den>
                    </m:f>
                    <m:d>
                      <m:dPr>
                        <m:ctrlPr>
                          <a:rPr lang="es-MX" sz="1900" b="0" i="1" smtClean="0">
                            <a:effectLst/>
                            <a:latin typeface="Cambria Math" panose="02040503050406030204" pitchFamily="18" charset="0"/>
                          </a:rPr>
                        </m:ctrlPr>
                      </m:dPr>
                      <m:e>
                        <m:r>
                          <a:rPr lang="es-MX" sz="1900" b="0" i="1" smtClean="0">
                            <a:effectLst/>
                            <a:latin typeface="Cambria Math"/>
                          </a:rPr>
                          <m:t>0.105</m:t>
                        </m:r>
                      </m:e>
                    </m:d>
                    <m:sSup>
                      <m:sSupPr>
                        <m:ctrlPr>
                          <a:rPr lang="es-MX" sz="1900" b="0" i="1" smtClean="0">
                            <a:effectLst/>
                            <a:latin typeface="Cambria Math" panose="02040503050406030204" pitchFamily="18" charset="0"/>
                          </a:rPr>
                        </m:ctrlPr>
                      </m:sSupPr>
                      <m:e>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a:rPr>
                                  <m:t>15</m:t>
                                </m:r>
                              </m:num>
                              <m:den>
                                <m:r>
                                  <a:rPr lang="es-MX" sz="1900" b="0" i="1" smtClean="0">
                                    <a:effectLst/>
                                    <a:latin typeface="Cambria Math"/>
                                  </a:rPr>
                                  <m:t>2</m:t>
                                </m:r>
                              </m:den>
                            </m:f>
                          </m:e>
                        </m:d>
                      </m:e>
                      <m:sup>
                        <m:r>
                          <a:rPr lang="es-MX" sz="1900" b="0" i="1" smtClean="0">
                            <a:effectLst/>
                            <a:latin typeface="Cambria Math"/>
                          </a:rPr>
                          <m:t>2</m:t>
                        </m:r>
                      </m:sup>
                    </m:sSup>
                    <m:r>
                      <a:rPr lang="es-MX" sz="1900" b="0" i="1" smtClean="0">
                        <a:effectLst/>
                        <a:latin typeface="Cambria Math"/>
                      </a:rPr>
                      <m:t>=0.7382 </m:t>
                    </m:r>
                    <m:r>
                      <a:rPr lang="es-MX" sz="1900" b="0" i="1" smtClean="0">
                        <a:effectLst/>
                        <a:latin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a14:m>
                <a:endParaRPr lang="es-MX" sz="1900" dirty="0">
                  <a:effectLst/>
                </a:endParaRPr>
              </a:p>
              <a:p>
                <a:pPr algn="just">
                  <a:lnSpc>
                    <a:spcPct val="115000"/>
                  </a:lnSpc>
                  <a:spcAft>
                    <a:spcPts val="1000"/>
                  </a:spcAft>
                </a:pPr>
                <a:r>
                  <a:rPr lang="es-MX" sz="1900" dirty="0">
                    <a:effectLst/>
                  </a:rPr>
                  <a:t>Para seleccionar un perfil de prueba, </a:t>
                </a:r>
                <a:r>
                  <a:rPr lang="es-MX" sz="1900" dirty="0" smtClean="0">
                    <a:effectLst/>
                  </a:rPr>
                  <a:t>utilice </a:t>
                </a:r>
                <a:r>
                  <a:rPr lang="es-MX" sz="1900" dirty="0">
                    <a:effectLst/>
                  </a:rPr>
                  <a:t>las </a:t>
                </a:r>
                <a:r>
                  <a:rPr lang="es-MX" sz="1900" dirty="0" smtClean="0">
                    <a:effectLst/>
                  </a:rPr>
                  <a:t>cartas </a:t>
                </a:r>
                <a:r>
                  <a:rPr lang="es-MX" sz="1900" dirty="0">
                    <a:effectLst/>
                  </a:rPr>
                  <a:t>de diseño de vigas y escoja un perfil con un margen </a:t>
                </a:r>
                <a:r>
                  <a:rPr lang="es-MX" sz="1900" dirty="0" smtClean="0">
                    <a:effectLst/>
                  </a:rPr>
                  <a:t>relativamente, </a:t>
                </a:r>
                <a:r>
                  <a:rPr lang="es-MX" sz="1900" dirty="0">
                    <a:effectLst/>
                  </a:rPr>
                  <a:t>grado de </a:t>
                </a:r>
                <a:r>
                  <a:rPr lang="es-MX" sz="1900" dirty="0" smtClean="0">
                    <a:effectLst/>
                  </a:rPr>
                  <a:t>resistencia, </a:t>
                </a:r>
                <a:r>
                  <a:rPr lang="es-MX" sz="1900" dirty="0">
                    <a:effectLst/>
                  </a:rPr>
                  <a:t>respecto a flexión alrededor del eje mayor, para una longitud no soportada de </a:t>
                </a:r>
                <a14:m>
                  <m:oMath xmlns:m="http://schemas.openxmlformats.org/officeDocument/2006/math">
                    <m:f>
                      <m:fPr>
                        <m:ctrlPr>
                          <a:rPr lang="es-MX" sz="1900" b="0" i="1" smtClean="0">
                            <a:effectLst/>
                            <a:latin typeface="Cambria Math" panose="02040503050406030204" pitchFamily="18" charset="0"/>
                          </a:rPr>
                        </m:ctrlPr>
                      </m:fPr>
                      <m:num>
                        <m:r>
                          <a:rPr lang="es-MX" sz="1900" b="0" i="1" smtClean="0">
                            <a:effectLst/>
                            <a:latin typeface="Cambria Math"/>
                          </a:rPr>
                          <m:t>15</m:t>
                        </m:r>
                      </m:num>
                      <m:den>
                        <m:r>
                          <a:rPr lang="es-MX" sz="1900" b="0" i="1" smtClean="0">
                            <a:effectLst/>
                            <a:latin typeface="Cambria Math"/>
                          </a:rPr>
                          <m:t>2</m:t>
                        </m:r>
                      </m:den>
                    </m:f>
                    <m:r>
                      <a:rPr lang="es-MX" sz="1900" b="0" i="1" smtClean="0">
                        <a:effectLst/>
                        <a:latin typeface="Cambria Math"/>
                      </a:rPr>
                      <m:t>=7.5 </m:t>
                    </m:r>
                    <m:r>
                      <a:rPr lang="es-MX" sz="1900" b="0" i="1" smtClean="0">
                        <a:effectLst/>
                        <a:latin typeface="Cambria Math"/>
                      </a:rPr>
                      <m:t>𝑓𝑡</m:t>
                    </m:r>
                  </m:oMath>
                </a14:m>
                <a:r>
                  <a:rPr lang="es-MX" sz="1900" dirty="0">
                    <a:effectLst/>
                  </a:rPr>
                  <a:t>, ensaye un perfil </a:t>
                </a:r>
                <a:r>
                  <a:rPr lang="es-MX" sz="1900" dirty="0" smtClean="0">
                    <a:effectLst/>
                  </a:rPr>
                  <a:t>W6”X9 lb/ft.</a:t>
                </a:r>
                <a:endParaRPr lang="es-MX" sz="1900" dirty="0">
                  <a:effectLst/>
                </a:endParaRPr>
              </a:p>
              <a:p>
                <a:pPr algn="just">
                  <a:lnSpc>
                    <a:spcPct val="115000"/>
                  </a:lnSpc>
                  <a:spcAft>
                    <a:spcPts val="1000"/>
                  </a:spcAft>
                </a:pPr>
                <a:r>
                  <a:rPr lang="es-ES_tradnl" sz="1900" dirty="0">
                    <a:effectLst/>
                    <a:ea typeface="Times New Roman" pitchFamily="18" charset="0"/>
                    <a:cs typeface="Calibri" pitchFamily="34" charset="0"/>
                  </a:rPr>
                  <a:t>Para C</a:t>
                </a:r>
                <a:r>
                  <a:rPr lang="es-ES_tradnl" sz="1900" baseline="-25000" dirty="0">
                    <a:effectLst/>
                    <a:ea typeface="Times New Roman" pitchFamily="18" charset="0"/>
                    <a:cs typeface="Calibri" pitchFamily="34" charset="0"/>
                  </a:rPr>
                  <a:t>b</a:t>
                </a:r>
                <a:r>
                  <a:rPr lang="es-ES_tradnl" sz="1900" dirty="0">
                    <a:effectLst/>
                    <a:ea typeface="Times New Roman" pitchFamily="18" charset="0"/>
                    <a:cs typeface="Calibri" pitchFamily="34" charset="0"/>
                  </a:rPr>
                  <a:t>=  1.0,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𝑛𝑥</m:t>
                        </m:r>
                      </m:sub>
                    </m:sSub>
                    <m:r>
                      <a:rPr lang="es-MX" sz="1900" b="0" i="1" smtClean="0">
                        <a:effectLst/>
                        <a:latin typeface="Cambria Math"/>
                      </a:rPr>
                      <m:t>=14.0</m:t>
                    </m:r>
                    <m:r>
                      <a:rPr lang="es-MX" sz="1900" b="0" i="1" smtClean="0">
                        <a:effectLst/>
                        <a:latin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a14:m>
                <a:r>
                  <a:rPr lang="es-ES_tradnl" sz="1900" dirty="0">
                    <a:effectLst/>
                    <a:ea typeface="Times New Roman" pitchFamily="18" charset="0"/>
                    <a:cs typeface="Calibri" pitchFamily="34" charset="0"/>
                  </a:rPr>
                  <a:t>. C</a:t>
                </a:r>
                <a:r>
                  <a:rPr lang="es-ES_tradnl" sz="1900" baseline="-25000" dirty="0">
                    <a:effectLst/>
                    <a:ea typeface="Times New Roman" pitchFamily="18" charset="0"/>
                    <a:cs typeface="Calibri" pitchFamily="34" charset="0"/>
                  </a:rPr>
                  <a:t>b</a:t>
                </a:r>
                <a:r>
                  <a:rPr lang="es-ES_tradnl" sz="1900" dirty="0">
                    <a:effectLst/>
                    <a:ea typeface="Times New Roman" pitchFamily="18" charset="0"/>
                    <a:cs typeface="Calibri" pitchFamily="34" charset="0"/>
                  </a:rPr>
                  <a:t> es </a:t>
                </a:r>
                <a:r>
                  <a:rPr lang="es-ES_tradnl" sz="1900" dirty="0" smtClean="0">
                    <a:effectLst/>
                    <a:ea typeface="Times New Roman" pitchFamily="18" charset="0"/>
                    <a:cs typeface="Calibri" pitchFamily="34" charset="0"/>
                  </a:rPr>
                  <a:t>1.30, </a:t>
                </a:r>
                <a:r>
                  <a:rPr lang="es-ES_tradnl" sz="1900" dirty="0">
                    <a:effectLst/>
                    <a:ea typeface="Times New Roman" pitchFamily="18" charset="0"/>
                    <a:cs typeface="Calibri" pitchFamily="34" charset="0"/>
                  </a:rPr>
                  <a:t>para las condiciones de carga y soporte lateral de esta viga. Por lo tanto:</a:t>
                </a:r>
              </a:p>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a:rPr>
                            <m:t>𝜑</m:t>
                          </m:r>
                        </m:e>
                        <m:sub>
                          <m:r>
                            <a:rPr lang="es-MX" sz="1900" i="1">
                              <a:latin typeface="Cambria Math"/>
                            </a:rPr>
                            <m:t>𝑏</m:t>
                          </m:r>
                        </m:sub>
                      </m:sSub>
                      <m:sSub>
                        <m:sSubPr>
                          <m:ctrlPr>
                            <a:rPr lang="es-MX" sz="1900" i="1">
                              <a:latin typeface="Cambria Math" panose="02040503050406030204" pitchFamily="18" charset="0"/>
                            </a:rPr>
                          </m:ctrlPr>
                        </m:sSubPr>
                        <m:e>
                          <m:r>
                            <a:rPr lang="es-MX" sz="1900" i="1">
                              <a:latin typeface="Cambria Math"/>
                            </a:rPr>
                            <m:t>𝑀</m:t>
                          </m:r>
                        </m:e>
                        <m:sub>
                          <m:r>
                            <a:rPr lang="es-MX" sz="1900" i="1">
                              <a:latin typeface="Cambria Math"/>
                            </a:rPr>
                            <m:t>𝑛𝑥</m:t>
                          </m:r>
                        </m:sub>
                      </m:sSub>
                      <m:r>
                        <a:rPr lang="es-MX" sz="1900" b="0" i="1" smtClean="0">
                          <a:latin typeface="Cambria Math"/>
                        </a:rPr>
                        <m:t>=1.30</m:t>
                      </m:r>
                      <m:d>
                        <m:dPr>
                          <m:ctrlPr>
                            <a:rPr lang="es-MX" sz="1900" b="0" i="1" smtClean="0">
                              <a:latin typeface="Cambria Math" panose="02040503050406030204" pitchFamily="18" charset="0"/>
                            </a:rPr>
                          </m:ctrlPr>
                        </m:dPr>
                        <m:e>
                          <m:r>
                            <a:rPr lang="es-MX" sz="1900" b="0" i="1" smtClean="0">
                              <a:latin typeface="Cambria Math"/>
                            </a:rPr>
                            <m:t>14</m:t>
                          </m:r>
                        </m:e>
                      </m:d>
                      <m:r>
                        <a:rPr lang="es-MX" sz="1900" b="0" i="1" smtClean="0">
                          <a:latin typeface="Cambria Math"/>
                        </a:rPr>
                        <m:t>=18.20</m:t>
                      </m:r>
                      <m:r>
                        <a:rPr lang="es-MX" sz="1900" b="0" i="1" smtClean="0">
                          <a:latin typeface="Cambria Math"/>
                        </a:rPr>
                        <m:t>𝑓𝑡</m:t>
                      </m:r>
                      <m:r>
                        <a:rPr lang="es-MX" sz="1900" b="0" i="1" smtClean="0">
                          <a:latin typeface="Cambria Math"/>
                          <a:ea typeface="Cambria Math"/>
                        </a:rPr>
                        <m:t>∙</m:t>
                      </m:r>
                      <m:r>
                        <a:rPr lang="es-MX" sz="1900" b="0" i="1" smtClean="0">
                          <a:latin typeface="Cambria Math"/>
                          <a:ea typeface="Cambria Math"/>
                        </a:rPr>
                        <m:t>𝑘𝑖𝑝𝑠</m:t>
                      </m:r>
                    </m:oMath>
                  </m:oMathPara>
                </a14:m>
                <a:endParaRPr lang="es-MX" sz="1900" dirty="0">
                  <a:effectLst>
                    <a:outerShdw blurRad="38100" dist="38100" dir="2700000" algn="tl">
                      <a:srgbClr val="000000">
                        <a:alpha val="43137"/>
                      </a:srgbClr>
                    </a:outerShdw>
                  </a:effectLst>
                  <a:ea typeface="Times New Roman" pitchFamily="18" charset="0"/>
                  <a:cs typeface="Calibri" pitchFamily="34" charset="0"/>
                </a:endParaRPr>
              </a:p>
            </p:txBody>
          </p:sp>
        </mc:Choice>
        <mc:Fallback xmlns="">
          <p:sp>
            <p:nvSpPr>
              <p:cNvPr id="9" name="6 Rectángulo"/>
              <p:cNvSpPr>
                <a:spLocks noRot="1" noChangeAspect="1" noMove="1" noResize="1" noEditPoints="1" noAdjustHandles="1" noChangeArrowheads="1" noChangeShapeType="1" noTextEdit="1"/>
              </p:cNvSpPr>
              <p:nvPr/>
            </p:nvSpPr>
            <p:spPr bwMode="auto">
              <a:xfrm>
                <a:off x="474561" y="1766424"/>
                <a:ext cx="9354448" cy="4604017"/>
              </a:xfrm>
              <a:prstGeom prst="rect">
                <a:avLst/>
              </a:prstGeom>
              <a:blipFill>
                <a:blip r:embed="rId5"/>
                <a:stretch>
                  <a:fillRect l="-652" t="-132" r="-5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801271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ESFUERZO DE FLEXIÓN Y MOMENTO PLÁSTICO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19" t="20523" r="29722" b="20709"/>
          <a:stretch/>
        </p:blipFill>
        <p:spPr bwMode="auto">
          <a:xfrm>
            <a:off x="2589642" y="1910326"/>
            <a:ext cx="5261702" cy="4361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83845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 PARA LARGUEROS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1 CuadroTexto"/>
              <p:cNvSpPr txBox="1"/>
              <p:nvPr/>
            </p:nvSpPr>
            <p:spPr>
              <a:xfrm>
                <a:off x="474561" y="1686812"/>
                <a:ext cx="9354448" cy="4978158"/>
              </a:xfrm>
              <a:prstGeom prst="rect">
                <a:avLst/>
              </a:prstGeom>
              <a:noFill/>
            </p:spPr>
            <p:txBody>
              <a:bodyPr wrap="square" rtlCol="0">
                <a:spAutoFit/>
              </a:bodyPr>
              <a:lstStyle/>
              <a:p>
                <a:pPr>
                  <a:lnSpc>
                    <a:spcPct val="150000"/>
                  </a:lnSpc>
                </a:pPr>
                <a:r>
                  <a:rPr lang="es-MX" sz="1900" dirty="0" smtClean="0">
                    <a:effectLst/>
                  </a:rPr>
                  <a:t>Entonces:</a:t>
                </a:r>
                <a:endParaRPr lang="es-MX" sz="1900" dirty="0">
                  <a:effectLst/>
                </a:endParaRPr>
              </a:p>
              <a:p>
                <a:pPr>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𝑍</m:t>
                          </m:r>
                        </m:e>
                        <m:sub>
                          <m:r>
                            <a:rPr lang="es-MX" sz="1900" i="1">
                              <a:effectLst/>
                              <a:latin typeface="Cambria Math"/>
                            </a:rPr>
                            <m:t>𝑦</m:t>
                          </m:r>
                        </m:sub>
                      </m:sSub>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oMath>
                  </m:oMathPara>
                </a14:m>
                <a:endParaRPr lang="es-MX" sz="1900" dirty="0">
                  <a:effectLst/>
                </a:endParaRPr>
              </a:p>
              <a:p>
                <a:pPr>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r>
                        <a:rPr lang="es-MX" sz="1900" i="1">
                          <a:effectLst/>
                          <a:latin typeface="Cambria Math"/>
                        </a:rPr>
                        <m:t>=</m:t>
                      </m:r>
                      <m:r>
                        <a:rPr lang="es-MX" sz="1900" b="0" i="1" smtClean="0">
                          <a:effectLst/>
                          <a:latin typeface="Cambria Math"/>
                        </a:rPr>
                        <m:t>0.90</m:t>
                      </m:r>
                      <m:d>
                        <m:dPr>
                          <m:ctrlPr>
                            <a:rPr lang="es-MX" sz="1900" b="0" i="1" smtClean="0">
                              <a:effectLst/>
                              <a:latin typeface="Cambria Math" panose="02040503050406030204" pitchFamily="18" charset="0"/>
                            </a:rPr>
                          </m:ctrlPr>
                        </m:dPr>
                        <m:e>
                          <m:r>
                            <a:rPr lang="es-MX" sz="1900" b="0" i="1" smtClean="0">
                              <a:effectLst/>
                              <a:latin typeface="Cambria Math"/>
                            </a:rPr>
                            <m:t>1.72</m:t>
                          </m:r>
                        </m:e>
                      </m:d>
                      <m:d>
                        <m:dPr>
                          <m:ctrlPr>
                            <a:rPr lang="es-MX" sz="1900" b="0" i="1" smtClean="0">
                              <a:effectLst/>
                              <a:latin typeface="Cambria Math" panose="02040503050406030204" pitchFamily="18" charset="0"/>
                            </a:rPr>
                          </m:ctrlPr>
                        </m:dPr>
                        <m:e>
                          <m:r>
                            <a:rPr lang="es-MX" sz="1900" b="0" i="1" smtClean="0">
                              <a:effectLst/>
                              <a:latin typeface="Cambria Math"/>
                            </a:rPr>
                            <m:t>36</m:t>
                          </m:r>
                        </m:e>
                      </m:d>
                      <m:r>
                        <a:rPr lang="es-MX" sz="1900" b="0" i="1" smtClean="0">
                          <a:effectLst/>
                          <a:latin typeface="Cambria Math"/>
                        </a:rPr>
                        <m:t>=55.73</m:t>
                      </m:r>
                      <m:r>
                        <a:rPr lang="es-MX" sz="1900" b="0" i="1" smtClean="0">
                          <a:effectLst/>
                          <a:latin typeface="Cambria Math"/>
                        </a:rPr>
                        <m:t>𝑖𝑛</m:t>
                      </m:r>
                      <m:r>
                        <a:rPr lang="es-MX" sz="1900" b="0" i="1" smtClean="0">
                          <a:effectLst/>
                          <a:latin typeface="Cambria Math"/>
                          <a:ea typeface="Cambria Math"/>
                        </a:rPr>
                        <m:t>∙</m:t>
                      </m:r>
                      <m:r>
                        <a:rPr lang="es-MX" sz="1900" b="0" i="1" smtClean="0">
                          <a:effectLst/>
                          <a:latin typeface="Cambria Math"/>
                          <a:ea typeface="Cambria Math"/>
                        </a:rPr>
                        <m:t>𝑙𝑖𝑝𝑠</m:t>
                      </m:r>
                      <m:r>
                        <a:rPr lang="es-MX" sz="1900" b="0" i="1" smtClean="0">
                          <a:effectLst/>
                          <a:latin typeface="Cambria Math"/>
                          <a:ea typeface="Cambria Math"/>
                        </a:rPr>
                        <m:t>=4.644</m:t>
                      </m:r>
                      <m:r>
                        <a:rPr lang="es-MX" sz="1900" b="0" i="1" smtClean="0">
                          <a:effectLst/>
                          <a:latin typeface="Cambria Math"/>
                          <a:ea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a:p>
                <a:pPr>
                  <a:lnSpc>
                    <a:spcPct val="150000"/>
                  </a:lnSpc>
                </a:pPr>
                <a:r>
                  <a:rPr lang="es-MX" sz="1900" dirty="0" smtClean="0">
                    <a:effectLst/>
                  </a:rPr>
                  <a:t>Luego:</a:t>
                </a:r>
                <a:endParaRPr lang="es-MX" sz="1900" dirty="0">
                  <a:effectLst/>
                </a:endParaRPr>
              </a:p>
              <a:p>
                <a:pPr>
                  <a:lnSpc>
                    <a:spcPct val="150000"/>
                  </a:lnSpc>
                </a:pPr>
                <a14:m>
                  <m:oMathPara xmlns:m="http://schemas.openxmlformats.org/officeDocument/2006/math">
                    <m:oMathParaPr>
                      <m:jc m:val="centerGroup"/>
                    </m:oMathParaPr>
                    <m:oMath xmlns:m="http://schemas.openxmlformats.org/officeDocument/2006/math">
                      <m:f>
                        <m:fPr>
                          <m:ctrlPr>
                            <a:rPr lang="es-MX" sz="1900" b="0" i="1" smtClean="0">
                              <a:effectLst/>
                              <a:latin typeface="Cambria Math" panose="02040503050406030204" pitchFamily="18" charset="0"/>
                            </a:rPr>
                          </m:ctrlPr>
                        </m:fPr>
                        <m:num>
                          <m:r>
                            <a:rPr lang="es-MX" sz="1900" b="0" i="1" smtClean="0">
                              <a:effectLst/>
                              <a:latin typeface="Cambria Math"/>
                            </a:rPr>
                            <m:t>𝑍</m:t>
                          </m:r>
                        </m:num>
                        <m:den>
                          <m:r>
                            <a:rPr lang="es-MX" sz="1900" b="0" i="1" smtClean="0">
                              <a:effectLst/>
                              <a:latin typeface="Cambria Math"/>
                            </a:rPr>
                            <m:t>𝑆</m:t>
                          </m:r>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1.72</m:t>
                          </m:r>
                        </m:num>
                        <m:den>
                          <m:r>
                            <a:rPr lang="es-MX" sz="1900" b="0" i="1" smtClean="0">
                              <a:effectLst/>
                              <a:latin typeface="Cambria Math"/>
                            </a:rPr>
                            <m:t>1.11</m:t>
                          </m:r>
                        </m:den>
                      </m:f>
                      <m:r>
                        <a:rPr lang="es-MX" sz="1900" b="0" i="1" smtClean="0">
                          <a:effectLst/>
                          <a:latin typeface="Cambria Math"/>
                        </a:rPr>
                        <m:t>=1.55&gt;1.5</m:t>
                      </m:r>
                    </m:oMath>
                  </m:oMathPara>
                </a14:m>
                <a:endParaRPr lang="es-MX" sz="1900" b="0" dirty="0">
                  <a:effectLst/>
                </a:endParaRPr>
              </a:p>
              <a:p>
                <a:pPr>
                  <a:lnSpc>
                    <a:spcPct val="150000"/>
                  </a:lnSpc>
                </a:pPr>
                <a:r>
                  <a:rPr lang="es-MX" sz="1900" dirty="0">
                    <a:effectLst/>
                  </a:rPr>
                  <a:t>Por </a:t>
                </a:r>
                <a:r>
                  <a:rPr lang="es-MX" sz="1900" dirty="0" smtClean="0">
                    <a:effectLst/>
                  </a:rPr>
                  <a:t>lo tanto</a:t>
                </a:r>
                <a:r>
                  <a:rPr lang="es-MX" sz="1900" dirty="0">
                    <a:effectLst/>
                  </a:rPr>
                  <a:t>:</a:t>
                </a:r>
              </a:p>
              <a:p>
                <a:pPr>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b="0" i="1" smtClean="0">
                              <a:effectLst/>
                              <a:latin typeface="Cambria Math"/>
                            </a:rPr>
                            <m:t>(1.5</m:t>
                          </m:r>
                          <m:r>
                            <a:rPr lang="es-MX" sz="1900" b="0" i="1" smtClean="0">
                              <a:effectLst/>
                              <a:latin typeface="Cambria Math"/>
                            </a:rPr>
                            <m:t>𝑀</m:t>
                          </m:r>
                        </m:e>
                        <m:sub>
                          <m:r>
                            <a:rPr lang="es-MX" sz="1900" i="1">
                              <a:effectLst/>
                              <a:latin typeface="Cambria Math"/>
                            </a:rPr>
                            <m:t>𝑦</m:t>
                          </m:r>
                          <m:r>
                            <a:rPr lang="es-MX" sz="1900" b="0" i="1" smtClean="0">
                              <a:effectLst/>
                              <a:latin typeface="Cambria Math"/>
                            </a:rPr>
                            <m:t>𝑣</m:t>
                          </m:r>
                        </m:sub>
                      </m:sSub>
                      <m:r>
                        <a:rPr lang="es-MX" sz="1900" b="0" i="1" smtClean="0">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(1.5</m:t>
                          </m:r>
                          <m:r>
                            <a:rPr lang="es-MX" sz="1900" b="0" i="1" smtClean="0">
                              <a:effectLst/>
                              <a:latin typeface="Cambria Math"/>
                            </a:rPr>
                            <m:t>𝐹</m:t>
                          </m:r>
                        </m:e>
                        <m:sub>
                          <m:r>
                            <a:rPr lang="es-MX" sz="1900" i="1">
                              <a:effectLst/>
                              <a:latin typeface="Cambria Math"/>
                            </a:rPr>
                            <m:t>𝑦</m:t>
                          </m:r>
                        </m:sub>
                      </m:sSub>
                      <m:sSub>
                        <m:sSubPr>
                          <m:ctrlPr>
                            <a:rPr lang="es-MX" sz="1900" i="1" smtClean="0">
                              <a:effectLst/>
                              <a:latin typeface="Cambria Math" panose="02040503050406030204" pitchFamily="18" charset="0"/>
                            </a:rPr>
                          </m:ctrlPr>
                        </m:sSubPr>
                        <m:e>
                          <m:r>
                            <a:rPr lang="es-MX" sz="1900" b="0" i="1" smtClean="0">
                              <a:effectLst/>
                              <a:latin typeface="Cambria Math"/>
                            </a:rPr>
                            <m:t>𝑆</m:t>
                          </m:r>
                        </m:e>
                        <m:sub>
                          <m:r>
                            <a:rPr lang="es-MX" sz="1900" b="0" i="1" smtClean="0">
                              <a:effectLst/>
                              <a:latin typeface="Cambria Math"/>
                            </a:rPr>
                            <m:t>𝑦</m:t>
                          </m:r>
                        </m:sub>
                      </m:sSub>
                      <m:r>
                        <a:rPr lang="es-MX" sz="1900" b="0" i="1" smtClean="0">
                          <a:effectLst/>
                          <a:latin typeface="Cambria Math"/>
                        </a:rPr>
                        <m:t>)</m:t>
                      </m:r>
                    </m:oMath>
                  </m:oMathPara>
                </a14:m>
                <a:endParaRPr lang="es-MX" sz="1900" dirty="0">
                  <a:effectLst/>
                </a:endParaRPr>
              </a:p>
              <a:p>
                <a:pPr>
                  <a:lnSpc>
                    <a:spcPct val="150000"/>
                  </a:lnSpc>
                </a:pPr>
                <a:endParaRPr lang="es-MX" sz="1900" dirty="0">
                  <a:effectLst/>
                </a:endParaRPr>
              </a:p>
              <a:p>
                <a:pPr>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r>
                        <a:rPr lang="es-MX" sz="1900" b="0" i="1" smtClean="0">
                          <a:effectLst/>
                          <a:latin typeface="Cambria Math"/>
                        </a:rPr>
                        <m:t>=0.9</m:t>
                      </m:r>
                      <m:d>
                        <m:dPr>
                          <m:ctrlPr>
                            <a:rPr lang="es-MX" sz="1900" b="0" i="1" smtClean="0">
                              <a:effectLst/>
                              <a:latin typeface="Cambria Math" panose="02040503050406030204" pitchFamily="18" charset="0"/>
                            </a:rPr>
                          </m:ctrlPr>
                        </m:dPr>
                        <m:e>
                          <m:r>
                            <a:rPr lang="es-MX" sz="1900" b="0" i="1" smtClean="0">
                              <a:effectLst/>
                              <a:latin typeface="Cambria Math"/>
                            </a:rPr>
                            <m:t>1.5</m:t>
                          </m:r>
                        </m:e>
                      </m:d>
                      <m:d>
                        <m:dPr>
                          <m:ctrlPr>
                            <a:rPr lang="es-MX" sz="1900" b="0" i="1" smtClean="0">
                              <a:effectLst/>
                              <a:latin typeface="Cambria Math" panose="02040503050406030204" pitchFamily="18" charset="0"/>
                            </a:rPr>
                          </m:ctrlPr>
                        </m:dPr>
                        <m:e>
                          <m:r>
                            <a:rPr lang="es-MX" sz="1900" b="0" i="1" smtClean="0">
                              <a:effectLst/>
                              <a:latin typeface="Cambria Math"/>
                            </a:rPr>
                            <m:t>36</m:t>
                          </m:r>
                        </m:e>
                      </m:d>
                      <m:d>
                        <m:dPr>
                          <m:ctrlPr>
                            <a:rPr lang="es-MX" sz="1900" b="0" i="1" smtClean="0">
                              <a:effectLst/>
                              <a:latin typeface="Cambria Math" panose="02040503050406030204" pitchFamily="18" charset="0"/>
                            </a:rPr>
                          </m:ctrlPr>
                        </m:dPr>
                        <m:e>
                          <m:r>
                            <a:rPr lang="es-MX" sz="1900" b="0" i="1" smtClean="0">
                              <a:effectLst/>
                              <a:latin typeface="Cambria Math"/>
                            </a:rPr>
                            <m:t>1.11</m:t>
                          </m:r>
                        </m:e>
                      </m:d>
                      <m:r>
                        <a:rPr lang="es-MX" sz="1900" b="0" i="1" smtClean="0">
                          <a:effectLst/>
                          <a:latin typeface="Cambria Math"/>
                        </a:rPr>
                        <m:t>=53.95</m:t>
                      </m:r>
                      <m:r>
                        <a:rPr lang="es-MX" sz="1900" b="0" i="1" smtClean="0">
                          <a:effectLst/>
                          <a:latin typeface="Cambria Math"/>
                        </a:rPr>
                        <m:t>𝑖𝑛</m:t>
                      </m:r>
                      <m:r>
                        <a:rPr lang="es-MX" sz="1900" b="0" i="1" smtClean="0">
                          <a:effectLst/>
                          <a:latin typeface="Cambria Math"/>
                          <a:ea typeface="Cambria Math"/>
                        </a:rPr>
                        <m:t>∙</m:t>
                      </m:r>
                      <m:r>
                        <a:rPr lang="es-MX" sz="1900" b="0" i="1" smtClean="0">
                          <a:effectLst/>
                          <a:latin typeface="Cambria Math"/>
                          <a:ea typeface="Cambria Math"/>
                        </a:rPr>
                        <m:t>𝑘𝑖𝑝𝑠</m:t>
                      </m:r>
                      <m:r>
                        <a:rPr lang="es-MX" sz="1900" b="0" i="1" smtClean="0">
                          <a:effectLst/>
                          <a:latin typeface="Cambria Math"/>
                          <a:ea typeface="Cambria Math"/>
                        </a:rPr>
                        <m:t>=4,496</m:t>
                      </m:r>
                      <m:r>
                        <a:rPr lang="es-MX" sz="1900" b="0" i="1" smtClean="0">
                          <a:effectLst/>
                          <a:latin typeface="Cambria Math"/>
                          <a:ea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a:p>
                <a:pPr>
                  <a:lnSpc>
                    <a:spcPct val="150000"/>
                  </a:lnSpc>
                </a:pPr>
                <a:endParaRPr lang="es-MX" sz="2000" dirty="0">
                  <a:effectLst>
                    <a:outerShdw blurRad="38100" dist="38100" dir="2700000" algn="tl">
                      <a:srgbClr val="000000">
                        <a:alpha val="43137"/>
                      </a:srgbClr>
                    </a:outerShdw>
                  </a:effectLst>
                  <a:latin typeface="+mn-lt"/>
                </a:endParaRPr>
              </a:p>
            </p:txBody>
          </p:sp>
        </mc:Choice>
        <mc:Fallback xmlns="">
          <p:sp>
            <p:nvSpPr>
              <p:cNvPr id="10" name="1 CuadroTexto"/>
              <p:cNvSpPr txBox="1">
                <a:spLocks noRot="1" noChangeAspect="1" noMove="1" noResize="1" noEditPoints="1" noAdjustHandles="1" noChangeArrowheads="1" noChangeShapeType="1" noTextEdit="1"/>
              </p:cNvSpPr>
              <p:nvPr/>
            </p:nvSpPr>
            <p:spPr>
              <a:xfrm>
                <a:off x="474561" y="1686812"/>
                <a:ext cx="9354448" cy="4978158"/>
              </a:xfrm>
              <a:prstGeom prst="rect">
                <a:avLst/>
              </a:prstGeom>
              <a:blipFill>
                <a:blip r:embed="rId5"/>
                <a:stretch>
                  <a:fillRect l="-652"/>
                </a:stretch>
              </a:blipFill>
            </p:spPr>
            <p:txBody>
              <a:bodyPr/>
              <a:lstStyle/>
              <a:p>
                <a:r>
                  <a:rPr lang="en-US">
                    <a:noFill/>
                  </a:rPr>
                  <a:t> </a:t>
                </a:r>
              </a:p>
            </p:txBody>
          </p:sp>
        </mc:Fallback>
      </mc:AlternateContent>
    </p:spTree>
    <p:extLst>
      <p:ext uri="{BB962C8B-B14F-4D97-AF65-F5344CB8AC3E}">
        <p14:creationId xmlns:p14="http://schemas.microsoft.com/office/powerpoint/2010/main" val="276990655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 PARA LARGUEROS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mc:Choice xmlns:a14="http://schemas.microsoft.com/office/drawing/2010/main" Requires="a14">
          <p:sp>
            <p:nvSpPr>
              <p:cNvPr id="9" name="6 Rectángulo"/>
              <p:cNvSpPr>
                <a:spLocks noChangeArrowheads="1"/>
              </p:cNvSpPr>
              <p:nvPr/>
            </p:nvSpPr>
            <p:spPr bwMode="auto">
              <a:xfrm>
                <a:off x="474561" y="1817312"/>
                <a:ext cx="9354448" cy="43969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15000"/>
                  </a:lnSpc>
                  <a:spcBef>
                    <a:spcPts val="1200"/>
                  </a:spcBef>
                  <a:spcAft>
                    <a:spcPts val="1000"/>
                  </a:spcAft>
                </a:pPr>
                <a:r>
                  <a:rPr lang="es-ES_tradnl" sz="1900" dirty="0">
                    <a:effectLst/>
                    <a:ea typeface="Times New Roman" pitchFamily="18" charset="0"/>
                    <a:cs typeface="Calibri" pitchFamily="34" charset="0"/>
                  </a:rPr>
                  <a:t>Como la carga esta aplicada al patín superior, </a:t>
                </a:r>
                <a:r>
                  <a:rPr lang="es-ES_tradnl" sz="1900" dirty="0" smtClean="0">
                    <a:effectLst/>
                    <a:ea typeface="Times New Roman" pitchFamily="18" charset="0"/>
                    <a:cs typeface="Calibri" pitchFamily="34" charset="0"/>
                  </a:rPr>
                  <a:t>utilice </a:t>
                </a:r>
                <a:r>
                  <a:rPr lang="es-ES_tradnl" sz="1900" dirty="0">
                    <a:effectLst/>
                    <a:ea typeface="Times New Roman" pitchFamily="18" charset="0"/>
                    <a:cs typeface="Calibri" pitchFamily="34" charset="0"/>
                  </a:rPr>
                  <a:t>solo la mitad de esta capacidad para tomar en cuenta los efectos </a:t>
                </a:r>
                <a:r>
                  <a:rPr lang="es-ES_tradnl" sz="1900" dirty="0" err="1" smtClean="0">
                    <a:effectLst/>
                    <a:ea typeface="Times New Roman" pitchFamily="18" charset="0"/>
                    <a:cs typeface="Calibri" pitchFamily="34" charset="0"/>
                  </a:rPr>
                  <a:t>torsionantes</a:t>
                </a:r>
                <a:r>
                  <a:rPr lang="es-ES_tradnl" sz="1900" dirty="0" smtClean="0">
                    <a:effectLst/>
                    <a:ea typeface="Times New Roman" pitchFamily="18" charset="0"/>
                    <a:cs typeface="Calibri" pitchFamily="34" charset="0"/>
                  </a:rPr>
                  <a:t>. </a:t>
                </a:r>
                <a:r>
                  <a:rPr lang="es-ES_tradnl" sz="1900" dirty="0">
                    <a:effectLst/>
                    <a:ea typeface="Times New Roman" pitchFamily="18" charset="0"/>
                    <a:cs typeface="Calibri" pitchFamily="34" charset="0"/>
                  </a:rPr>
                  <a:t>De la </a:t>
                </a:r>
                <a:r>
                  <a:rPr lang="es-ES_tradnl" sz="1900" dirty="0" smtClean="0">
                    <a:effectLst/>
                    <a:ea typeface="Times New Roman" pitchFamily="18" charset="0"/>
                    <a:cs typeface="Calibri" pitchFamily="34" charset="0"/>
                  </a:rPr>
                  <a:t>ecuación:</a:t>
                </a:r>
                <a:endParaRPr lang="es-ES_tradnl" sz="1900" dirty="0">
                  <a:effectLst/>
                  <a:ea typeface="Times New Roman" pitchFamily="18" charset="0"/>
                  <a:cs typeface="Calibri" pitchFamily="34" charset="0"/>
                </a:endParaRPr>
              </a:p>
              <a:p>
                <a:pPr algn="just">
                  <a:lnSpc>
                    <a:spcPct val="115000"/>
                  </a:lnSpc>
                  <a:spcBef>
                    <a:spcPts val="1200"/>
                  </a:spcBef>
                  <a:spcAft>
                    <a:spcPts val="1000"/>
                  </a:spcAft>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𝑢𝑥</m:t>
                              </m:r>
                            </m:sub>
                          </m:sSub>
                        </m:num>
                        <m:den>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𝑛𝑥</m:t>
                              </m:r>
                            </m:sub>
                          </m:sSub>
                        </m:den>
                      </m:f>
                      <m:r>
                        <a:rPr lang="es-MX" sz="1900" i="1">
                          <a:effectLst/>
                          <a:latin typeface="Cambria Math"/>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𝑢𝑦</m:t>
                              </m:r>
                            </m:sub>
                          </m:sSub>
                        </m:num>
                        <m:den>
                          <m:sSub>
                            <m:sSubPr>
                              <m:ctrlPr>
                                <a:rPr lang="es-MX" sz="1900" i="1">
                                  <a:effectLst/>
                                  <a:latin typeface="Cambria Math" panose="02040503050406030204" pitchFamily="18" charset="0"/>
                                </a:rPr>
                              </m:ctrlPr>
                            </m:sSubPr>
                            <m:e>
                              <m:r>
                                <a:rPr lang="es-MX" sz="1900" i="1">
                                  <a:effectLst/>
                                  <a:latin typeface="Cambria Math"/>
                                </a:rPr>
                                <m:t>𝜑</m:t>
                              </m:r>
                            </m:e>
                            <m:sub>
                              <m:r>
                                <a:rPr lang="es-MX" sz="1900" i="1">
                                  <a:effectLst/>
                                  <a:latin typeface="Cambria Math"/>
                                </a:rPr>
                                <m:t>𝑏</m:t>
                              </m:r>
                            </m:sub>
                          </m:sSub>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𝑛𝑦</m:t>
                              </m:r>
                            </m:sub>
                          </m:sSub>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8.862</m:t>
                          </m:r>
                        </m:num>
                        <m:den>
                          <m:r>
                            <a:rPr lang="es-MX" sz="1900" b="0" i="1" smtClean="0">
                              <a:effectLst/>
                              <a:latin typeface="Cambria Math"/>
                            </a:rPr>
                            <m:t>16.8</m:t>
                          </m:r>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0.7382</m:t>
                          </m:r>
                        </m:num>
                        <m:den>
                          <m:r>
                            <a:rPr lang="es-MX" sz="1900" b="0" i="1" smtClean="0">
                              <a:effectLst/>
                              <a:latin typeface="Cambria Math"/>
                            </a:rPr>
                            <m:t>4.496/2</m:t>
                          </m:r>
                        </m:den>
                      </m:f>
                      <m:r>
                        <a:rPr lang="es-MX" sz="1900" b="0" i="1" smtClean="0">
                          <a:effectLst/>
                          <a:latin typeface="Cambria Math"/>
                        </a:rPr>
                        <m:t>=0.856&lt;1.0   (</m:t>
                      </m:r>
                      <m:r>
                        <a:rPr lang="es-MX" sz="1900" b="0" i="1" smtClean="0">
                          <a:effectLst/>
                          <a:latin typeface="Cambria Math"/>
                        </a:rPr>
                        <m:t>𝑠𝑎𝑡𝑖𝑠𝑓𝑎𝑐𝑡𝑜𝑟𝑖𝑎</m:t>
                      </m:r>
                      <m:r>
                        <a:rPr lang="es-MX" sz="1900" b="0" i="1" smtClean="0">
                          <a:effectLst/>
                          <a:latin typeface="Cambria Math"/>
                        </a:rPr>
                        <m:t>)</m:t>
                      </m:r>
                    </m:oMath>
                  </m:oMathPara>
                </a14:m>
                <a:endParaRPr lang="es-MX" sz="1900" dirty="0">
                  <a:effectLst/>
                  <a:ea typeface="Times New Roman" pitchFamily="18" charset="0"/>
                  <a:cs typeface="Calibri" pitchFamily="34" charset="0"/>
                </a:endParaRPr>
              </a:p>
              <a:p>
                <a:pPr algn="just">
                  <a:lnSpc>
                    <a:spcPct val="115000"/>
                  </a:lnSpc>
                  <a:spcBef>
                    <a:spcPts val="1200"/>
                  </a:spcBef>
                  <a:spcAft>
                    <a:spcPts val="1000"/>
                  </a:spcAft>
                </a:pPr>
                <a:r>
                  <a:rPr lang="es-MX" sz="1900" dirty="0">
                    <a:effectLst/>
                    <a:ea typeface="Times New Roman" pitchFamily="18" charset="0"/>
                    <a:cs typeface="Calibri" pitchFamily="34" charset="0"/>
                  </a:rPr>
                  <a:t>La fuerza cortante es:</a:t>
                </a:r>
              </a:p>
              <a:p>
                <a:pPr algn="just">
                  <a:lnSpc>
                    <a:spcPct val="115000"/>
                  </a:lnSpc>
                  <a:spcBef>
                    <a:spcPts val="1200"/>
                  </a:spcBef>
                  <a:spcAft>
                    <a:spcPts val="1000"/>
                  </a:spcAft>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cs typeface="Calibri" pitchFamily="34" charset="0"/>
                            </a:rPr>
                          </m:ctrlPr>
                        </m:sSubPr>
                        <m:e>
                          <m:r>
                            <a:rPr lang="es-MX" sz="1900" b="0" i="1" smtClean="0">
                              <a:effectLst/>
                              <a:latin typeface="Cambria Math"/>
                              <a:cs typeface="Calibri" pitchFamily="34" charset="0"/>
                            </a:rPr>
                            <m:t>𝑉</m:t>
                          </m:r>
                        </m:e>
                        <m:sub>
                          <m:r>
                            <a:rPr lang="es-MX" sz="1900" b="0" i="1" smtClean="0">
                              <a:effectLst/>
                              <a:latin typeface="Cambria Math"/>
                              <a:cs typeface="Calibri" pitchFamily="34" charset="0"/>
                            </a:rPr>
                            <m:t>𝑢</m:t>
                          </m:r>
                        </m:sub>
                      </m:sSub>
                      <m:r>
                        <a:rPr lang="es-MX" sz="1900" b="0" i="1" smtClean="0">
                          <a:effectLst/>
                          <a:latin typeface="Cambria Math"/>
                          <a:cs typeface="Calibri" pitchFamily="34" charset="0"/>
                        </a:rPr>
                        <m:t>=</m:t>
                      </m:r>
                      <m:f>
                        <m:fPr>
                          <m:ctrlPr>
                            <a:rPr lang="es-MX" sz="1900" b="0" i="1" smtClean="0">
                              <a:effectLst/>
                              <a:latin typeface="Cambria Math" panose="02040503050406030204" pitchFamily="18" charset="0"/>
                              <a:cs typeface="Calibri" pitchFamily="34" charset="0"/>
                            </a:rPr>
                          </m:ctrlPr>
                        </m:fPr>
                        <m:num>
                          <m:r>
                            <a:rPr lang="es-MX" sz="1900" b="0" i="1" smtClean="0">
                              <a:effectLst/>
                              <a:latin typeface="Cambria Math"/>
                              <a:cs typeface="Calibri" pitchFamily="34" charset="0"/>
                            </a:rPr>
                            <m:t>0.3151</m:t>
                          </m:r>
                          <m:d>
                            <m:dPr>
                              <m:ctrlPr>
                                <a:rPr lang="es-MX" sz="1900" b="0" i="1" smtClean="0">
                                  <a:effectLst/>
                                  <a:latin typeface="Cambria Math" panose="02040503050406030204" pitchFamily="18" charset="0"/>
                                  <a:cs typeface="Calibri" pitchFamily="34" charset="0"/>
                                </a:rPr>
                              </m:ctrlPr>
                            </m:dPr>
                            <m:e>
                              <m:r>
                                <a:rPr lang="es-MX" sz="1900" b="0" i="1" smtClean="0">
                                  <a:effectLst/>
                                  <a:latin typeface="Cambria Math"/>
                                  <a:cs typeface="Calibri" pitchFamily="34" charset="0"/>
                                </a:rPr>
                                <m:t>15</m:t>
                              </m:r>
                            </m:e>
                          </m:d>
                        </m:num>
                        <m:den>
                          <m:r>
                            <a:rPr lang="es-MX" sz="1900" b="0" i="1" smtClean="0">
                              <a:effectLst/>
                              <a:latin typeface="Cambria Math"/>
                              <a:cs typeface="Calibri" pitchFamily="34" charset="0"/>
                            </a:rPr>
                            <m:t>2</m:t>
                          </m:r>
                        </m:den>
                      </m:f>
                      <m:r>
                        <a:rPr lang="es-MX" sz="1900" b="0" i="1" smtClean="0">
                          <a:effectLst/>
                          <a:latin typeface="Cambria Math"/>
                          <a:cs typeface="Calibri" pitchFamily="34" charset="0"/>
                        </a:rPr>
                        <m:t>=2.363 </m:t>
                      </m:r>
                      <m:r>
                        <a:rPr lang="es-MX" sz="1900" b="0" i="1" smtClean="0">
                          <a:effectLst/>
                          <a:latin typeface="Cambria Math"/>
                          <a:cs typeface="Calibri" pitchFamily="34" charset="0"/>
                        </a:rPr>
                        <m:t>𝑘𝑖𝑝𝑠</m:t>
                      </m:r>
                    </m:oMath>
                  </m:oMathPara>
                </a14:m>
                <a:endParaRPr lang="es-MX" sz="1900" dirty="0">
                  <a:effectLst/>
                  <a:ea typeface="Times New Roman" pitchFamily="18" charset="0"/>
                  <a:cs typeface="Calibri" pitchFamily="34" charset="0"/>
                </a:endParaRPr>
              </a:p>
              <a:p>
                <a:pPr algn="just">
                  <a:lnSpc>
                    <a:spcPct val="115000"/>
                  </a:lnSpc>
                  <a:spcAft>
                    <a:spcPts val="1000"/>
                  </a:spcAft>
                </a:pPr>
                <a:r>
                  <a:rPr lang="es-ES_tradnl" sz="1900" dirty="0">
                    <a:effectLst/>
                    <a:ea typeface="Times New Roman" pitchFamily="18" charset="0"/>
                    <a:cs typeface="Calibri" pitchFamily="34" charset="0"/>
                  </a:rPr>
                  <a:t>De las tablas de carga uniforme factorizada,</a:t>
                </a:r>
                <a:endParaRPr lang="es-MX" sz="1900" dirty="0">
                  <a:effectLst/>
                  <a:ea typeface="Times New Roman" pitchFamily="18" charset="0"/>
                  <a:cs typeface="Calibri" pitchFamily="34" charset="0"/>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cs typeface="Calibri" pitchFamily="34" charset="0"/>
                            </a:rPr>
                          </m:ctrlPr>
                        </m:sSubPr>
                        <m:e>
                          <m:r>
                            <a:rPr lang="es-MX" sz="1900" i="1" smtClean="0">
                              <a:effectLst/>
                              <a:latin typeface="Cambria Math"/>
                              <a:ea typeface="Cambria Math"/>
                              <a:cs typeface="Calibri" pitchFamily="34" charset="0"/>
                            </a:rPr>
                            <m:t>𝜑</m:t>
                          </m:r>
                        </m:e>
                        <m:sub>
                          <m:r>
                            <a:rPr lang="es-MX" sz="1900" b="0" i="1" smtClean="0">
                              <a:effectLst/>
                              <a:latin typeface="Cambria Math"/>
                              <a:cs typeface="Calibri" pitchFamily="34" charset="0"/>
                            </a:rPr>
                            <m:t>𝑣</m:t>
                          </m:r>
                        </m:sub>
                      </m:sSub>
                      <m:sSub>
                        <m:sSubPr>
                          <m:ctrlPr>
                            <a:rPr lang="es-MX" sz="1900" i="1">
                              <a:effectLst/>
                              <a:latin typeface="Cambria Math" panose="02040503050406030204" pitchFamily="18" charset="0"/>
                              <a:cs typeface="Calibri" pitchFamily="34" charset="0"/>
                            </a:rPr>
                          </m:ctrlPr>
                        </m:sSubPr>
                        <m:e>
                          <m:r>
                            <a:rPr lang="es-MX" sz="1900" i="1">
                              <a:effectLst/>
                              <a:latin typeface="Cambria Math"/>
                              <a:cs typeface="Calibri" pitchFamily="34" charset="0"/>
                            </a:rPr>
                            <m:t>𝑉</m:t>
                          </m:r>
                        </m:e>
                        <m:sub>
                          <m:r>
                            <a:rPr lang="es-MX" sz="1900" b="0" i="1" smtClean="0">
                              <a:effectLst/>
                              <a:latin typeface="Cambria Math"/>
                              <a:cs typeface="Calibri" pitchFamily="34" charset="0"/>
                            </a:rPr>
                            <m:t>𝑛</m:t>
                          </m:r>
                        </m:sub>
                      </m:sSub>
                      <m:r>
                        <a:rPr lang="es-MX" sz="1900" b="0" i="1" smtClean="0">
                          <a:effectLst/>
                          <a:latin typeface="Cambria Math"/>
                          <a:cs typeface="Calibri" pitchFamily="34" charset="0"/>
                        </a:rPr>
                        <m:t>=19.50 </m:t>
                      </m:r>
                      <m:r>
                        <a:rPr lang="es-MX" sz="1900" b="0" i="1" smtClean="0">
                          <a:effectLst/>
                          <a:latin typeface="Cambria Math"/>
                          <a:cs typeface="Calibri" pitchFamily="34" charset="0"/>
                        </a:rPr>
                        <m:t>𝑘𝑖𝑝𝑠</m:t>
                      </m:r>
                      <m:r>
                        <a:rPr lang="es-MX" sz="1900" b="0" i="1" smtClean="0">
                          <a:effectLst/>
                          <a:latin typeface="Cambria Math"/>
                          <a:cs typeface="Calibri" pitchFamily="34" charset="0"/>
                        </a:rPr>
                        <m:t>&gt;2.363</m:t>
                      </m:r>
                      <m:r>
                        <a:rPr lang="es-MX" sz="1900" b="0" i="1" smtClean="0">
                          <a:effectLst/>
                          <a:latin typeface="Cambria Math"/>
                          <a:cs typeface="Calibri" pitchFamily="34" charset="0"/>
                        </a:rPr>
                        <m:t>𝑘𝑖𝑝𝑠</m:t>
                      </m:r>
                      <m:r>
                        <a:rPr lang="es-MX" sz="1900" b="0" i="1" smtClean="0">
                          <a:effectLst/>
                          <a:latin typeface="Cambria Math"/>
                          <a:cs typeface="Calibri" pitchFamily="34" charset="0"/>
                        </a:rPr>
                        <m:t>    (</m:t>
                      </m:r>
                      <m:r>
                        <a:rPr lang="es-MX" sz="1900" b="0" i="1" smtClean="0">
                          <a:effectLst/>
                          <a:latin typeface="Cambria Math"/>
                          <a:cs typeface="Calibri" pitchFamily="34" charset="0"/>
                        </a:rPr>
                        <m:t>𝑠𝑎𝑡𝑖𝑠𝑓𝑎𝑐𝑡𝑜𝑟𝑖𝑎</m:t>
                      </m:r>
                      <m:r>
                        <a:rPr lang="es-MX" sz="1900" b="0" i="1" smtClean="0">
                          <a:effectLst/>
                          <a:latin typeface="Cambria Math"/>
                          <a:cs typeface="Calibri" pitchFamily="34" charset="0"/>
                        </a:rPr>
                        <m:t>)</m:t>
                      </m:r>
                    </m:oMath>
                  </m:oMathPara>
                </a14:m>
                <a:endParaRPr lang="es-MX" sz="1900" dirty="0">
                  <a:effectLst/>
                  <a:ea typeface="Times New Roman" pitchFamily="18" charset="0"/>
                  <a:cs typeface="Calibri" pitchFamily="34" charset="0"/>
                </a:endParaRPr>
              </a:p>
              <a:p>
                <a:pPr algn="ctr">
                  <a:lnSpc>
                    <a:spcPct val="115000"/>
                  </a:lnSpc>
                  <a:spcAft>
                    <a:spcPts val="1000"/>
                  </a:spcAft>
                </a:pPr>
                <a:r>
                  <a:rPr lang="es-ES_tradnl" sz="1900" b="1" dirty="0">
                    <a:effectLst/>
                    <a:ea typeface="Times New Roman" pitchFamily="18" charset="0"/>
                    <a:cs typeface="Calibri" pitchFamily="34" charset="0"/>
                  </a:rPr>
                  <a:t>Use un perfil </a:t>
                </a:r>
                <a:r>
                  <a:rPr lang="es-ES_tradnl" sz="1900" b="1" dirty="0" smtClean="0">
                    <a:effectLst/>
                    <a:ea typeface="Times New Roman" pitchFamily="18" charset="0"/>
                    <a:cs typeface="Calibri" pitchFamily="34" charset="0"/>
                  </a:rPr>
                  <a:t>W6”X9 lb/ft</a:t>
                </a:r>
                <a:endParaRPr lang="es-MX" sz="1900" b="1" dirty="0">
                  <a:effectLst/>
                  <a:ea typeface="Times New Roman" pitchFamily="18" charset="0"/>
                  <a:cs typeface="Calibri" pitchFamily="34" charset="0"/>
                </a:endParaRPr>
              </a:p>
            </p:txBody>
          </p:sp>
        </mc:Choice>
        <mc:Fallback>
          <p:sp>
            <p:nvSpPr>
              <p:cNvPr id="9" name="6 Rectángulo"/>
              <p:cNvSpPr>
                <a:spLocks noRot="1" noChangeAspect="1" noMove="1" noResize="1" noEditPoints="1" noAdjustHandles="1" noChangeArrowheads="1" noChangeShapeType="1" noTextEdit="1"/>
              </p:cNvSpPr>
              <p:nvPr/>
            </p:nvSpPr>
            <p:spPr bwMode="auto">
              <a:xfrm>
                <a:off x="474561" y="1817312"/>
                <a:ext cx="9354448" cy="4396909"/>
              </a:xfrm>
              <a:prstGeom prst="rect">
                <a:avLst/>
              </a:prstGeom>
              <a:blipFill>
                <a:blip r:embed="rId5"/>
                <a:stretch>
                  <a:fillRect l="-652" t="-139" r="-587" b="-15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59090613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2 Rectángulo"/>
              <p:cNvSpPr/>
              <p:nvPr/>
            </p:nvSpPr>
            <p:spPr>
              <a:xfrm>
                <a:off x="474561" y="1862385"/>
                <a:ext cx="9354448" cy="4380238"/>
              </a:xfrm>
              <a:prstGeom prst="rect">
                <a:avLst/>
              </a:prstGeom>
            </p:spPr>
            <p:txBody>
              <a:bodyPr wrap="square">
                <a:spAutoFit/>
              </a:bodyPr>
              <a:lstStyle/>
              <a:p>
                <a:pPr algn="just"/>
                <a:r>
                  <a:rPr lang="es-ES_tradnl" sz="1900" dirty="0">
                    <a:effectLst/>
                    <a:latin typeface="+mn-lt"/>
                  </a:rPr>
                  <a:t>Los perfiles W, S y M son perfiles rolados en caliente más comúnmente </a:t>
                </a:r>
                <a:r>
                  <a:rPr lang="es-ES_tradnl" sz="1900" dirty="0" smtClean="0">
                    <a:effectLst/>
                    <a:latin typeface="+mn-lt"/>
                  </a:rPr>
                  <a:t>utilizados </a:t>
                </a:r>
                <a:r>
                  <a:rPr lang="es-ES_tradnl" sz="1900" dirty="0">
                    <a:effectLst/>
                    <a:latin typeface="+mn-lt"/>
                  </a:rPr>
                  <a:t>para vigas y su resistencia por flexión ha sido ya estudiada en las secciones precedentes. Sin </a:t>
                </a:r>
                <a:r>
                  <a:rPr lang="es-ES_tradnl" sz="1900" dirty="0" smtClean="0">
                    <a:effectLst/>
                    <a:latin typeface="+mn-lt"/>
                  </a:rPr>
                  <a:t>embargo; </a:t>
                </a:r>
                <a:r>
                  <a:rPr lang="es-ES_tradnl" sz="1900" dirty="0">
                    <a:effectLst/>
                    <a:latin typeface="+mn-lt"/>
                  </a:rPr>
                  <a:t>se </a:t>
                </a:r>
                <a:r>
                  <a:rPr lang="es-ES_tradnl" sz="1900" dirty="0" smtClean="0">
                    <a:effectLst/>
                    <a:latin typeface="+mn-lt"/>
                  </a:rPr>
                  <a:t>utilizan </a:t>
                </a:r>
                <a:r>
                  <a:rPr lang="es-ES_tradnl" sz="1900" dirty="0">
                    <a:effectLst/>
                    <a:latin typeface="+mn-lt"/>
                  </a:rPr>
                  <a:t>a veces otros perfiles como miembros en flexión y esta sección proporciona un resumen de las normas AISC al respecto:</a:t>
                </a:r>
              </a:p>
              <a:p>
                <a:pPr algn="just"/>
                <a:endParaRPr lang="es-MX" sz="1900" dirty="0">
                  <a:effectLst/>
                  <a:latin typeface="+mn-lt"/>
                </a:endParaRPr>
              </a:p>
              <a:p>
                <a:pPr marL="285750" lvl="0" indent="-285750" algn="just">
                  <a:buFont typeface="Wingdings" pitchFamily="2" charset="2"/>
                  <a:buChar char="§"/>
                </a:pPr>
                <a:r>
                  <a:rPr lang="es-MX" sz="1900" b="1" dirty="0">
                    <a:effectLst/>
                    <a:latin typeface="+mn-lt"/>
                  </a:rPr>
                  <a:t>Canales</a:t>
                </a:r>
                <a:endParaRPr lang="es-MX" sz="1900" dirty="0">
                  <a:effectLst/>
                  <a:latin typeface="+mn-lt"/>
                </a:endParaRPr>
              </a:p>
              <a:p>
                <a:pPr marL="742950" lvl="1" indent="-285750" algn="just">
                  <a:buFont typeface="Arial" pitchFamily="34" charset="0"/>
                  <a:buChar char="•"/>
                </a:pPr>
                <a:r>
                  <a:rPr lang="es-MX" sz="1900" dirty="0">
                    <a:effectLst/>
                    <a:latin typeface="+mn-lt"/>
                  </a:rPr>
                  <a:t>Parámetros ancho – espesor para flexión </a:t>
                </a:r>
              </a:p>
              <a:p>
                <a:pPr lvl="2" algn="just"/>
                <a:r>
                  <a:rPr lang="es-MX" sz="1900" dirty="0">
                    <a:effectLst/>
                    <a:latin typeface="+mn-lt"/>
                  </a:rPr>
                  <a:t>Patín:</a:t>
                </a:r>
              </a:p>
              <a:p>
                <a:pPr algn="just"/>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𝑏</m:t>
                              </m:r>
                            </m:e>
                            <m:sub>
                              <m:r>
                                <a:rPr lang="es-MX" sz="1900" i="1">
                                  <a:effectLst/>
                                  <a:latin typeface="Cambria Math"/>
                                </a:rPr>
                                <m:t>𝑓</m:t>
                              </m:r>
                            </m:sub>
                          </m:sSub>
                        </m:num>
                        <m:den>
                          <m:sSub>
                            <m:sSubPr>
                              <m:ctrlPr>
                                <a:rPr lang="es-MX" sz="1900" i="1">
                                  <a:effectLst/>
                                  <a:latin typeface="Cambria Math" panose="02040503050406030204" pitchFamily="18" charset="0"/>
                                </a:rPr>
                              </m:ctrlPr>
                            </m:sSubPr>
                            <m:e>
                              <m:r>
                                <a:rPr lang="es-MX" sz="1900" i="1">
                                  <a:effectLst/>
                                  <a:latin typeface="Cambria Math"/>
                                </a:rPr>
                                <m:t>𝑡</m:t>
                              </m:r>
                            </m:e>
                            <m:sub>
                              <m:r>
                                <a:rPr lang="es-MX" sz="1900" i="1">
                                  <a:effectLst/>
                                  <a:latin typeface="Cambria Math"/>
                                </a:rPr>
                                <m:t>𝑓</m:t>
                              </m:r>
                            </m:sub>
                          </m:sSub>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a:effectLst/>
                          <a:latin typeface="Cambria Math"/>
                        </a:rPr>
                        <m:t>=</m:t>
                      </m:r>
                      <m:f>
                        <m:fPr>
                          <m:ctrlPr>
                            <a:rPr lang="es-MX" sz="1900" i="1">
                              <a:effectLst/>
                              <a:latin typeface="Cambria Math" panose="02040503050406030204" pitchFamily="18" charset="0"/>
                            </a:rPr>
                          </m:ctrlPr>
                        </m:fPr>
                        <m:num>
                          <m:r>
                            <a:rPr lang="es-MX" sz="1900" i="1">
                              <a:effectLst/>
                              <a:latin typeface="Cambria Math"/>
                            </a:rPr>
                            <m:t>65</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a:effectLst/>
                          <a:latin typeface="Cambria Math"/>
                        </a:rPr>
                        <m:t> </m:t>
                      </m:r>
                      <m:r>
                        <m:rPr>
                          <m:sty m:val="p"/>
                        </m:rPr>
                        <a:rPr lang="es-MX" sz="1900">
                          <a:effectLst/>
                          <a:latin typeface="Cambria Math"/>
                        </a:rPr>
                        <m:t>y</m:t>
                      </m:r>
                      <m:r>
                        <a:rPr lang="es-MX" sz="1900">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141</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i="1">
                                  <a:effectLst/>
                                  <a:latin typeface="Cambria Math"/>
                                </a:rPr>
                                <m:t>−10</m:t>
                              </m:r>
                            </m:e>
                          </m:rad>
                        </m:den>
                      </m:f>
                    </m:oMath>
                  </m:oMathPara>
                </a14:m>
                <a:endParaRPr lang="es-MX" sz="1900" dirty="0">
                  <a:effectLst/>
                  <a:latin typeface="+mn-lt"/>
                </a:endParaRPr>
              </a:p>
              <a:p>
                <a:pPr algn="just"/>
                <a:r>
                  <a:rPr lang="es-MX" sz="1900" dirty="0">
                    <a:effectLst/>
                    <a:latin typeface="+mn-lt"/>
                  </a:rPr>
                  <a:t> </a:t>
                </a:r>
              </a:p>
              <a:p>
                <a:pPr lvl="2" algn="just"/>
                <a:r>
                  <a:rPr lang="es-MX" sz="1900" dirty="0">
                    <a:effectLst/>
                    <a:latin typeface="+mn-lt"/>
                  </a:rPr>
                  <a:t>Alma :</a:t>
                </a:r>
              </a:p>
              <a:p>
                <a:pPr algn="just"/>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h</m:t>
                          </m:r>
                        </m:num>
                        <m:den>
                          <m:sSub>
                            <m:sSubPr>
                              <m:ctrlPr>
                                <a:rPr lang="es-MX" sz="1900" i="1">
                                  <a:effectLst/>
                                  <a:latin typeface="Cambria Math" panose="02040503050406030204" pitchFamily="18" charset="0"/>
                                </a:rPr>
                              </m:ctrlPr>
                            </m:sSubPr>
                            <m:e>
                              <m:r>
                                <a:rPr lang="es-MX" sz="1900" i="1">
                                  <a:effectLst/>
                                  <a:latin typeface="Cambria Math"/>
                                </a:rPr>
                                <m:t>𝑡</m:t>
                              </m:r>
                            </m:e>
                            <m:sub>
                              <m:r>
                                <a:rPr lang="es-MX" sz="1900" i="1">
                                  <a:effectLst/>
                                  <a:latin typeface="Cambria Math"/>
                                </a:rPr>
                                <m:t>𝑤</m:t>
                              </m:r>
                            </m:sub>
                          </m:sSub>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a:effectLst/>
                          <a:latin typeface="Cambria Math"/>
                        </a:rPr>
                        <m:t>=</m:t>
                      </m:r>
                      <m:f>
                        <m:fPr>
                          <m:ctrlPr>
                            <a:rPr lang="es-MX" sz="1900" i="1">
                              <a:effectLst/>
                              <a:latin typeface="Cambria Math" panose="02040503050406030204" pitchFamily="18" charset="0"/>
                            </a:rPr>
                          </m:ctrlPr>
                        </m:fPr>
                        <m:num>
                          <m:r>
                            <a:rPr lang="es-MX" sz="1900" i="1">
                              <a:effectLst/>
                              <a:latin typeface="Cambria Math"/>
                            </a:rPr>
                            <m:t>640</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a:effectLst/>
                          <a:latin typeface="Cambria Math"/>
                        </a:rPr>
                        <m:t> </m:t>
                      </m:r>
                      <m:r>
                        <m:rPr>
                          <m:sty m:val="p"/>
                        </m:rPr>
                        <a:rPr lang="es-MX" sz="1900">
                          <a:effectLst/>
                          <a:latin typeface="Cambria Math"/>
                        </a:rPr>
                        <m:t>y</m:t>
                      </m:r>
                      <m:r>
                        <a:rPr lang="es-MX" sz="1900">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970</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oMath>
                  </m:oMathPara>
                </a14:m>
                <a:endParaRPr lang="es-MX" sz="1900" dirty="0">
                  <a:effectLst>
                    <a:outerShdw blurRad="38100" dist="38100" dir="2700000" algn="tl">
                      <a:srgbClr val="000000">
                        <a:alpha val="43137"/>
                      </a:srgbClr>
                    </a:outerShdw>
                  </a:effectLst>
                  <a:latin typeface="+mn-lt"/>
                </a:endParaRPr>
              </a:p>
            </p:txBody>
          </p:sp>
        </mc:Choice>
        <mc:Fallback xmlns="">
          <p:sp>
            <p:nvSpPr>
              <p:cNvPr id="10" name="2 Rectángulo"/>
              <p:cNvSpPr>
                <a:spLocks noRot="1" noChangeAspect="1" noMove="1" noResize="1" noEditPoints="1" noAdjustHandles="1" noChangeArrowheads="1" noChangeShapeType="1" noTextEdit="1"/>
              </p:cNvSpPr>
              <p:nvPr/>
            </p:nvSpPr>
            <p:spPr>
              <a:xfrm>
                <a:off x="474561" y="1862385"/>
                <a:ext cx="9354448" cy="4380238"/>
              </a:xfrm>
              <a:prstGeom prst="rect">
                <a:avLst/>
              </a:prstGeom>
              <a:blipFill>
                <a:blip r:embed="rId5"/>
                <a:stretch>
                  <a:fillRect l="-652" t="-696" r="-587"/>
                </a:stretch>
              </a:blipFill>
            </p:spPr>
            <p:txBody>
              <a:bodyPr/>
              <a:lstStyle/>
              <a:p>
                <a:r>
                  <a:rPr lang="en-US">
                    <a:noFill/>
                  </a:rPr>
                  <a:t> </a:t>
                </a:r>
              </a:p>
            </p:txBody>
          </p:sp>
        </mc:Fallback>
      </mc:AlternateContent>
    </p:spTree>
    <p:extLst>
      <p:ext uri="{BB962C8B-B14F-4D97-AF65-F5344CB8AC3E}">
        <p14:creationId xmlns:p14="http://schemas.microsoft.com/office/powerpoint/2010/main" val="143796008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p:pic>
        <p:nvPicPr>
          <p:cNvPr id="9" name="Picture 2"/>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8176" t="30555" r="34259" b="4555"/>
          <a:stretch/>
        </p:blipFill>
        <p:spPr bwMode="auto">
          <a:xfrm>
            <a:off x="6244850" y="3533929"/>
            <a:ext cx="2468031" cy="2552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 Rectángulo"/>
          <p:cNvSpPr/>
          <p:nvPr/>
        </p:nvSpPr>
        <p:spPr>
          <a:xfrm>
            <a:off x="474561" y="1793814"/>
            <a:ext cx="9354448" cy="2723823"/>
          </a:xfrm>
          <a:prstGeom prst="rect">
            <a:avLst/>
          </a:prstGeom>
        </p:spPr>
        <p:txBody>
          <a:bodyPr wrap="square">
            <a:spAutoFit/>
          </a:bodyPr>
          <a:lstStyle/>
          <a:p>
            <a:pPr marL="342900" lvl="0" indent="-342900" algn="just">
              <a:buFont typeface="Arial" pitchFamily="34" charset="0"/>
              <a:buChar char="•"/>
            </a:pPr>
            <a:r>
              <a:rPr lang="es-MX" sz="1900" dirty="0">
                <a:latin typeface="+mn-lt"/>
              </a:rPr>
              <a:t>Flexión respecto al eje mayor [con (1) la carga aplicada por el centro de cortante y en un plano paralelo al alma o (2) restringida contra torsión en el punto de aplicación de la carga y los soportes]: Mn es el mismo para </a:t>
            </a:r>
            <a:r>
              <a:rPr lang="es-MX" sz="1900" dirty="0" smtClean="0">
                <a:latin typeface="+mn-lt"/>
              </a:rPr>
              <a:t>perfiles. </a:t>
            </a:r>
            <a:endParaRPr lang="es-MX" sz="1900" dirty="0">
              <a:latin typeface="+mn-lt"/>
            </a:endParaRPr>
          </a:p>
          <a:p>
            <a:pPr marL="342900" lvl="0" indent="-342900" algn="just">
              <a:buFont typeface="Arial" pitchFamily="34" charset="0"/>
              <a:buChar char="•"/>
            </a:pPr>
            <a:r>
              <a:rPr lang="es-MX" sz="1900" dirty="0">
                <a:latin typeface="+mn-lt"/>
              </a:rPr>
              <a:t>Flexión respecto al eje menor: Mn es el mismo que para perfiles I.</a:t>
            </a:r>
          </a:p>
          <a:p>
            <a:pPr lvl="0" algn="just"/>
            <a:endParaRPr lang="es-MX" sz="1900" b="1" dirty="0">
              <a:latin typeface="+mn-lt"/>
            </a:endParaRPr>
          </a:p>
          <a:p>
            <a:pPr marL="285750" lvl="0" indent="-285750" algn="just">
              <a:buFont typeface="Wingdings" pitchFamily="2" charset="2"/>
              <a:buChar char="§"/>
            </a:pPr>
            <a:r>
              <a:rPr lang="es-MX" sz="1900" b="1" dirty="0">
                <a:latin typeface="+mn-lt"/>
              </a:rPr>
              <a:t>Tubos estructurales rectangulares</a:t>
            </a:r>
            <a:endParaRPr lang="es-MX" sz="1900" dirty="0">
              <a:latin typeface="+mn-lt"/>
            </a:endParaRPr>
          </a:p>
          <a:p>
            <a:pPr lvl="1" algn="just"/>
            <a:r>
              <a:rPr lang="es-MX" sz="1900" dirty="0">
                <a:latin typeface="+mn-lt"/>
              </a:rPr>
              <a:t>Parámetros ancho – espesor</a:t>
            </a:r>
          </a:p>
          <a:p>
            <a:pPr lvl="2" algn="just"/>
            <a:r>
              <a:rPr lang="es-MX" sz="1900" dirty="0">
                <a:latin typeface="+mn-lt"/>
              </a:rPr>
              <a:t>Patín:</a:t>
            </a:r>
          </a:p>
          <a:p>
            <a:pPr algn="just"/>
            <a:endParaRPr lang="es-MX" sz="1900" dirty="0">
              <a:effectLst>
                <a:outerShdw blurRad="38100" dist="38100" dir="2700000" algn="tl">
                  <a:srgbClr val="000000">
                    <a:alpha val="43137"/>
                  </a:srgbClr>
                </a:outerShdw>
              </a:effectLst>
              <a:latin typeface="+mn-lt"/>
            </a:endParaRPr>
          </a:p>
        </p:txBody>
      </p:sp>
      <mc:AlternateContent xmlns:mc="http://schemas.openxmlformats.org/markup-compatibility/2006" xmlns:a14="http://schemas.microsoft.com/office/drawing/2010/main">
        <mc:Choice Requires="a14">
          <p:sp>
            <p:nvSpPr>
              <p:cNvPr id="15" name="2 Rectángulo"/>
              <p:cNvSpPr/>
              <p:nvPr/>
            </p:nvSpPr>
            <p:spPr>
              <a:xfrm>
                <a:off x="1962658" y="4810024"/>
                <a:ext cx="3168368" cy="7702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1900" i="1" smtClean="0">
                          <a:effectLst/>
                          <a:latin typeface="Cambria Math"/>
                        </a:rPr>
                        <m:t>𝜆</m:t>
                      </m:r>
                      <m:r>
                        <a:rPr lang="es-MX" sz="1900" i="1" smtClean="0">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𝑏</m:t>
                          </m:r>
                        </m:num>
                        <m:den>
                          <m:r>
                            <a:rPr lang="es-MX" sz="1900" i="1">
                              <a:effectLst/>
                              <a:latin typeface="Cambria Math"/>
                            </a:rPr>
                            <m:t>𝑡</m:t>
                          </m:r>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a:effectLst/>
                          <a:latin typeface="Cambria Math"/>
                        </a:rPr>
                        <m:t>=</m:t>
                      </m:r>
                      <m:f>
                        <m:fPr>
                          <m:ctrlPr>
                            <a:rPr lang="es-MX" sz="1900" i="1">
                              <a:effectLst/>
                              <a:latin typeface="Cambria Math" panose="02040503050406030204" pitchFamily="18" charset="0"/>
                            </a:rPr>
                          </m:ctrlPr>
                        </m:fPr>
                        <m:num>
                          <m:r>
                            <a:rPr lang="es-MX" sz="1900" i="1">
                              <a:effectLst/>
                              <a:latin typeface="Cambria Math"/>
                            </a:rPr>
                            <m:t>190</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a:effectLst/>
                          <a:latin typeface="Cambria Math"/>
                        </a:rPr>
                        <m:t> </m:t>
                      </m:r>
                      <m:r>
                        <m:rPr>
                          <m:sty m:val="p"/>
                        </m:rPr>
                        <a:rPr lang="es-MX" sz="1900">
                          <a:effectLst/>
                          <a:latin typeface="Cambria Math"/>
                        </a:rPr>
                        <m:t>y</m:t>
                      </m:r>
                      <m:r>
                        <a:rPr lang="es-MX" sz="1900">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238</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oMath>
                  </m:oMathPara>
                </a14:m>
                <a:endParaRPr lang="es-MX" sz="1900" dirty="0">
                  <a:effectLst/>
                </a:endParaRPr>
              </a:p>
            </p:txBody>
          </p:sp>
        </mc:Choice>
        <mc:Fallback xmlns="">
          <p:sp>
            <p:nvSpPr>
              <p:cNvPr id="15" name="2 Rectángulo"/>
              <p:cNvSpPr>
                <a:spLocks noRot="1" noChangeAspect="1" noMove="1" noResize="1" noEditPoints="1" noAdjustHandles="1" noChangeArrowheads="1" noChangeShapeType="1" noTextEdit="1"/>
              </p:cNvSpPr>
              <p:nvPr/>
            </p:nvSpPr>
            <p:spPr>
              <a:xfrm>
                <a:off x="1962658" y="4810024"/>
                <a:ext cx="3168368" cy="770211"/>
              </a:xfrm>
              <a:prstGeom prst="rect">
                <a:avLst/>
              </a:prstGeom>
              <a:blipFill rotWithShape="0">
                <a:blip r:embed="rId10"/>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91549173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7" name="1 Rectángulo"/>
              <p:cNvSpPr/>
              <p:nvPr/>
            </p:nvSpPr>
            <p:spPr>
              <a:xfrm>
                <a:off x="474561" y="1817312"/>
                <a:ext cx="9354448" cy="2551276"/>
              </a:xfrm>
              <a:prstGeom prst="rect">
                <a:avLst/>
              </a:prstGeom>
            </p:spPr>
            <p:txBody>
              <a:bodyPr wrap="square">
                <a:spAutoFit/>
              </a:bodyPr>
              <a:lstStyle/>
              <a:p>
                <a:pPr lvl="2" algn="just"/>
                <a:r>
                  <a:rPr lang="es-MX" sz="1900" dirty="0">
                    <a:effectLst/>
                    <a:latin typeface="+mn-lt"/>
                  </a:rPr>
                  <a:t>Alma:</a:t>
                </a:r>
              </a:p>
              <a:p>
                <a:pPr algn="just"/>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h</m:t>
                          </m:r>
                        </m:num>
                        <m:den>
                          <m:r>
                            <a:rPr lang="es-MX" sz="1900" i="1">
                              <a:effectLst/>
                              <a:latin typeface="Cambria Math"/>
                            </a:rPr>
                            <m:t>𝑡</m:t>
                          </m:r>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a:effectLst/>
                          <a:latin typeface="Cambria Math"/>
                        </a:rPr>
                        <m:t>=</m:t>
                      </m:r>
                      <m:f>
                        <m:fPr>
                          <m:ctrlPr>
                            <a:rPr lang="es-MX" sz="1900" i="1">
                              <a:effectLst/>
                              <a:latin typeface="Cambria Math" panose="02040503050406030204" pitchFamily="18" charset="0"/>
                            </a:rPr>
                          </m:ctrlPr>
                        </m:fPr>
                        <m:num>
                          <m:r>
                            <a:rPr lang="es-MX" sz="1900" i="1">
                              <a:effectLst/>
                              <a:latin typeface="Cambria Math"/>
                            </a:rPr>
                            <m:t>640</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a:effectLst/>
                          <a:latin typeface="Cambria Math"/>
                        </a:rPr>
                        <m:t> </m:t>
                      </m:r>
                      <m:r>
                        <m:rPr>
                          <m:sty m:val="p"/>
                        </m:rPr>
                        <a:rPr lang="es-MX" sz="1900">
                          <a:effectLst/>
                          <a:latin typeface="Cambria Math"/>
                        </a:rPr>
                        <m:t>y</m:t>
                      </m:r>
                      <m:r>
                        <a:rPr lang="es-MX" sz="1900">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970</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oMath>
                  </m:oMathPara>
                </a14:m>
                <a:endParaRPr lang="es-MX" sz="1900" dirty="0">
                  <a:effectLst/>
                  <a:latin typeface="+mn-lt"/>
                </a:endParaRPr>
              </a:p>
              <a:p>
                <a:pPr marL="800100" lvl="1" indent="-342900" algn="just">
                  <a:buFont typeface="Arial" pitchFamily="34" charset="0"/>
                  <a:buChar char="•"/>
                </a:pPr>
                <a:r>
                  <a:rPr lang="es-MX" sz="1900" dirty="0">
                    <a:effectLst/>
                    <a:latin typeface="+mn-lt"/>
                  </a:rPr>
                  <a:t>Flexión respecto al eje mayor (cargado en el plano de simetría)</a:t>
                </a:r>
              </a:p>
              <a:p>
                <a:pPr lvl="2" algn="just"/>
                <a:r>
                  <a:rPr lang="es-MX" sz="1900" dirty="0">
                    <a:effectLst/>
                    <a:latin typeface="+mn-lt"/>
                  </a:rPr>
                  <a:t>Perfiles compactos: </a:t>
                </a:r>
                <a:r>
                  <a:rPr lang="es-ES_tradnl" sz="1900" dirty="0">
                    <a:effectLst/>
                    <a:latin typeface="+mn-lt"/>
                  </a:rPr>
                  <a:t>la resistencia se basa en el estado límite de pandeo lateral torsionante (PLT):</a:t>
                </a:r>
                <a:endParaRPr lang="es-MX" sz="1900" dirty="0">
                  <a:effectLst/>
                  <a:latin typeface="+mn-lt"/>
                </a:endParaRPr>
              </a:p>
              <a:p>
                <a:pPr algn="just"/>
                <a:r>
                  <a:rPr lang="es-MX" sz="1900" dirty="0">
                    <a:effectLst/>
                    <a:latin typeface="+mn-lt"/>
                  </a:rPr>
                  <a:t>	Para </a:t>
                </a:r>
                <a14:m>
                  <m:oMath xmlns:m="http://schemas.openxmlformats.org/officeDocument/2006/math">
                    <m:r>
                      <a:rPr lang="es-MX" sz="1900" i="1">
                        <a:effectLst/>
                        <a:latin typeface="Cambria Math"/>
                      </a:rPr>
                      <m:t>𝐿𝑝</m:t>
                    </m:r>
                    <m:r>
                      <a:rPr lang="es-MX" sz="1900" i="1">
                        <a:effectLst/>
                        <a:latin typeface="Cambria Math"/>
                      </a:rPr>
                      <m:t>≥</m:t>
                    </m:r>
                    <m:r>
                      <a:rPr lang="es-MX" sz="1900" i="1">
                        <a:effectLst/>
                        <a:latin typeface="Cambria Math"/>
                      </a:rPr>
                      <m:t>𝐿𝑏</m:t>
                    </m:r>
                  </m:oMath>
                </a14:m>
                <a:r>
                  <a:rPr lang="es-MX" sz="1900" dirty="0">
                    <a:effectLst/>
                    <a:latin typeface="+mn-lt"/>
                  </a:rPr>
                  <a:t>;</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outerShdw blurRad="38100" dist="38100" dir="2700000" algn="tl">
                      <a:srgbClr val="000000">
                        <a:alpha val="43137"/>
                      </a:srgbClr>
                    </a:outerShdw>
                  </a:effectLst>
                  <a:latin typeface="+mn-lt"/>
                </a:endParaRPr>
              </a:p>
            </p:txBody>
          </p:sp>
        </mc:Choice>
        <mc:Fallback xmlns="">
          <p:sp>
            <p:nvSpPr>
              <p:cNvPr id="17" name="1 Rectángulo"/>
              <p:cNvSpPr>
                <a:spLocks noRot="1" noChangeAspect="1" noMove="1" noResize="1" noEditPoints="1" noAdjustHandles="1" noChangeArrowheads="1" noChangeShapeType="1" noTextEdit="1"/>
              </p:cNvSpPr>
              <p:nvPr/>
            </p:nvSpPr>
            <p:spPr>
              <a:xfrm>
                <a:off x="474561" y="1817312"/>
                <a:ext cx="9354448" cy="2551276"/>
              </a:xfrm>
              <a:prstGeom prst="rect">
                <a:avLst/>
              </a:prstGeom>
              <a:blipFill rotWithShape="0">
                <a:blip r:embed="rId8"/>
                <a:stretch>
                  <a:fillRect t="-1193" r="-58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2 Rectángulo"/>
              <p:cNvSpPr/>
              <p:nvPr/>
            </p:nvSpPr>
            <p:spPr>
              <a:xfrm>
                <a:off x="474561" y="4248858"/>
                <a:ext cx="9354448" cy="1661673"/>
              </a:xfrm>
              <a:prstGeom prst="rect">
                <a:avLst/>
              </a:prstGeom>
            </p:spPr>
            <p:txBody>
              <a:bodyPr wrap="square">
                <a:spAutoFit/>
              </a:bodyPr>
              <a:lstStyle/>
              <a:p>
                <a:r>
                  <a:rPr lang="es-MX" sz="1900" dirty="0">
                    <a:effectLst/>
                    <a:latin typeface="+mn-lt"/>
                  </a:rPr>
                  <a:t>Para </a:t>
                </a:r>
                <a14:m>
                  <m:oMath xmlns:m="http://schemas.openxmlformats.org/officeDocument/2006/math">
                    <m:r>
                      <a:rPr lang="es-MX" sz="1900" i="1">
                        <a:effectLst/>
                        <a:latin typeface="Cambria Math"/>
                      </a:rPr>
                      <m:t>𝐿𝑝</m:t>
                    </m:r>
                    <m:r>
                      <a:rPr lang="es-MX" sz="1900" i="1">
                        <a:effectLst/>
                        <a:latin typeface="Cambria Math"/>
                      </a:rPr>
                      <m:t>&lt;</m:t>
                    </m:r>
                    <m:r>
                      <a:rPr lang="es-MX" sz="1900" i="1">
                        <a:effectLst/>
                        <a:latin typeface="Cambria Math"/>
                      </a:rPr>
                      <m:t>𝐿𝑏</m:t>
                    </m:r>
                    <m:r>
                      <a:rPr lang="es-MX" sz="1900" i="1">
                        <a:effectLst/>
                        <a:latin typeface="Cambria Math"/>
                      </a:rPr>
                      <m:t>≤</m:t>
                    </m:r>
                    <m:r>
                      <a:rPr lang="es-MX" sz="1900" i="1">
                        <a:effectLst/>
                        <a:latin typeface="Cambria Math"/>
                      </a:rPr>
                      <m:t>𝐿𝑟</m:t>
                    </m:r>
                  </m:oMath>
                </a14:m>
                <a:r>
                  <a:rPr lang="es-MX" sz="1900" dirty="0">
                    <a:effectLst/>
                    <a:latin typeface="+mn-lt"/>
                  </a:rPr>
                  <a:t>;</a:t>
                </a:r>
              </a:p>
              <a:p>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𝐶</m:t>
                          </m:r>
                        </m:e>
                        <m:sub>
                          <m:r>
                            <a:rPr lang="es-MX" sz="1900" i="1">
                              <a:effectLst/>
                              <a:latin typeface="Cambria Math"/>
                            </a:rPr>
                            <m:t>𝑏</m:t>
                          </m:r>
                        </m:sub>
                      </m:sSub>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e>
                          </m:d>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𝑏</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num>
                                <m:den>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den>
                              </m:f>
                            </m:e>
                          </m:d>
                        </m:e>
                      </m:d>
                      <m:r>
                        <a:rPr lang="es-MX" sz="1900" i="1">
                          <a:effectLst/>
                          <a:latin typeface="Cambria Math"/>
                        </a:rPr>
                        <m:t>&lt;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oMath>
                  </m:oMathPara>
                </a14:m>
                <a:endParaRPr lang="es-MX" sz="1900" dirty="0">
                  <a:effectLst/>
                  <a:latin typeface="+mn-lt"/>
                </a:endParaRPr>
              </a:p>
              <a:p>
                <a:r>
                  <a:rPr lang="es-MX" sz="1900" dirty="0">
                    <a:effectLst/>
                    <a:latin typeface="+mn-lt"/>
                  </a:rPr>
                  <a:t>Para </a:t>
                </a:r>
                <a14:m>
                  <m:oMath xmlns:m="http://schemas.openxmlformats.org/officeDocument/2006/math">
                    <m:r>
                      <a:rPr lang="es-MX" sz="1900" i="1">
                        <a:effectLst/>
                        <a:latin typeface="Cambria Math"/>
                      </a:rPr>
                      <m:t>𝐿𝑏</m:t>
                    </m:r>
                    <m:r>
                      <a:rPr lang="es-MX" sz="1900" i="1">
                        <a:effectLst/>
                        <a:latin typeface="Cambria Math"/>
                      </a:rPr>
                      <m:t>&gt;</m:t>
                    </m:r>
                    <m:r>
                      <a:rPr lang="es-MX" sz="1900" i="1">
                        <a:effectLst/>
                        <a:latin typeface="Cambria Math"/>
                      </a:rPr>
                      <m:t>𝐿𝑟</m:t>
                    </m:r>
                  </m:oMath>
                </a14:m>
                <a:r>
                  <a:rPr lang="es-MX" sz="1900" dirty="0">
                    <a:effectLst/>
                    <a:latin typeface="+mn-lt"/>
                  </a:rPr>
                  <a:t>;</a:t>
                </a:r>
              </a:p>
              <a:p>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𝑐𝑟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oMath>
                  </m:oMathPara>
                </a14:m>
                <a:endParaRPr lang="es-MX" sz="1900" dirty="0">
                  <a:effectLst>
                    <a:outerShdw blurRad="38100" dist="38100" dir="2700000" algn="tl">
                      <a:srgbClr val="000000">
                        <a:alpha val="43137"/>
                      </a:srgbClr>
                    </a:outerShdw>
                  </a:effectLst>
                  <a:latin typeface="+mn-lt"/>
                </a:endParaRPr>
              </a:p>
            </p:txBody>
          </p:sp>
        </mc:Choice>
        <mc:Fallback xmlns="">
          <p:sp>
            <p:nvSpPr>
              <p:cNvPr id="18" name="2 Rectángulo"/>
              <p:cNvSpPr>
                <a:spLocks noRot="1" noChangeAspect="1" noMove="1" noResize="1" noEditPoints="1" noAdjustHandles="1" noChangeArrowheads="1" noChangeShapeType="1" noTextEdit="1"/>
              </p:cNvSpPr>
              <p:nvPr/>
            </p:nvSpPr>
            <p:spPr>
              <a:xfrm>
                <a:off x="474561" y="4248858"/>
                <a:ext cx="9354448" cy="1661673"/>
              </a:xfrm>
              <a:prstGeom prst="rect">
                <a:avLst/>
              </a:prstGeom>
              <a:blipFill rotWithShape="0">
                <a:blip r:embed="rId9"/>
                <a:stretch>
                  <a:fillRect l="-652" t="-1832"/>
                </a:stretch>
              </a:blipFill>
            </p:spPr>
            <p:txBody>
              <a:bodyPr/>
              <a:lstStyle/>
              <a:p>
                <a:r>
                  <a:rPr lang="es-MX">
                    <a:noFill/>
                  </a:rPr>
                  <a:t> </a:t>
                </a:r>
              </a:p>
            </p:txBody>
          </p:sp>
        </mc:Fallback>
      </mc:AlternateContent>
    </p:spTree>
    <p:extLst>
      <p:ext uri="{BB962C8B-B14F-4D97-AF65-F5344CB8AC3E}">
        <p14:creationId xmlns:p14="http://schemas.microsoft.com/office/powerpoint/2010/main" val="370928545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1 Rectángulo"/>
              <p:cNvSpPr/>
              <p:nvPr/>
            </p:nvSpPr>
            <p:spPr>
              <a:xfrm>
                <a:off x="474561" y="1855865"/>
                <a:ext cx="9354448" cy="4190634"/>
              </a:xfrm>
              <a:prstGeom prst="rect">
                <a:avLst/>
              </a:prstGeom>
            </p:spPr>
            <p:txBody>
              <a:bodyPr wrap="square">
                <a:spAutoFit/>
              </a:bodyPr>
              <a:lstStyle/>
              <a:p>
                <a:pPr marL="0" lvl="2" algn="just">
                  <a:lnSpc>
                    <a:spcPct val="150000"/>
                  </a:lnSpc>
                </a:pPr>
                <a:r>
                  <a:rPr lang="es-MX" sz="1900" dirty="0">
                    <a:effectLst/>
                    <a:latin typeface="+mn-lt"/>
                  </a:rPr>
                  <a:t>Perfiles no compactos: la resistencia nominal Mn será menor que los valores calculados para los estado límites: PTL, PLP o PLA.</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e>
                      </m:d>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a:rPr>
                                <m:t>𝜆</m:t>
                              </m:r>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num>
                            <m:den>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den>
                          </m:f>
                        </m:e>
                      </m:d>
                    </m:oMath>
                  </m:oMathPara>
                </a14:m>
                <a:endParaRPr lang="es-MX" sz="1900" dirty="0">
                  <a:effectLst/>
                  <a:latin typeface="+mn-lt"/>
                </a:endParaRPr>
              </a:p>
              <a:p>
                <a:pPr algn="just">
                  <a:lnSpc>
                    <a:spcPct val="150000"/>
                  </a:lnSpc>
                </a:pPr>
                <a:r>
                  <a:rPr lang="es-MX" sz="1900" dirty="0">
                    <a:effectLst/>
                    <a:latin typeface="+mn-lt"/>
                  </a:rPr>
                  <a:t>Flexión respecto al eje menor: No hay estado límite PLT para ningún perfil flexionado respecto a su eje menor.</a:t>
                </a:r>
              </a:p>
              <a:p>
                <a:pPr lvl="2" algn="just">
                  <a:lnSpc>
                    <a:spcPct val="150000"/>
                  </a:lnSpc>
                </a:pPr>
                <a:r>
                  <a:rPr lang="es-MX" sz="1900" dirty="0">
                    <a:effectLst/>
                    <a:latin typeface="+mn-lt"/>
                  </a:rPr>
                  <a:t>Perfiles compactos:</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latin typeface="+mn-lt"/>
                </a:endParaRPr>
              </a:p>
              <a:p>
                <a:pPr algn="just">
                  <a:lnSpc>
                    <a:spcPct val="150000"/>
                  </a:lnSpc>
                </a:pPr>
                <a:r>
                  <a:rPr lang="es-MX" sz="1900" dirty="0">
                    <a:effectLst/>
                    <a:latin typeface="+mn-lt"/>
                  </a:rPr>
                  <a:t>	Perfiles no compactos: revise PLP y PLA</a:t>
                </a:r>
              </a:p>
            </p:txBody>
          </p:sp>
        </mc:Choice>
        <mc:Fallback xmlns="">
          <p:sp>
            <p:nvSpPr>
              <p:cNvPr id="10" name="1 Rectángulo"/>
              <p:cNvSpPr>
                <a:spLocks noRot="1" noChangeAspect="1" noMove="1" noResize="1" noEditPoints="1" noAdjustHandles="1" noChangeArrowheads="1" noChangeShapeType="1" noTextEdit="1"/>
              </p:cNvSpPr>
              <p:nvPr/>
            </p:nvSpPr>
            <p:spPr>
              <a:xfrm>
                <a:off x="474561" y="1855865"/>
                <a:ext cx="9354448" cy="4190634"/>
              </a:xfrm>
              <a:prstGeom prst="rect">
                <a:avLst/>
              </a:prstGeom>
              <a:blipFill rotWithShape="0">
                <a:blip r:embed="rId8"/>
                <a:stretch>
                  <a:fillRect l="-652" r="-587" b="-436"/>
                </a:stretch>
              </a:blipFill>
            </p:spPr>
            <p:txBody>
              <a:bodyPr/>
              <a:lstStyle/>
              <a:p>
                <a:r>
                  <a:rPr lang="es-MX">
                    <a:noFill/>
                  </a:rPr>
                  <a:t> </a:t>
                </a:r>
              </a:p>
            </p:txBody>
          </p:sp>
        </mc:Fallback>
      </mc:AlternateContent>
    </p:spTree>
    <p:extLst>
      <p:ext uri="{BB962C8B-B14F-4D97-AF65-F5344CB8AC3E}">
        <p14:creationId xmlns:p14="http://schemas.microsoft.com/office/powerpoint/2010/main" val="142000435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2 Rectángulo"/>
              <p:cNvSpPr/>
              <p:nvPr/>
            </p:nvSpPr>
            <p:spPr>
              <a:xfrm>
                <a:off x="474561" y="1817312"/>
                <a:ext cx="9354448" cy="4094391"/>
              </a:xfrm>
              <a:prstGeom prst="rect">
                <a:avLst/>
              </a:prstGeom>
            </p:spPr>
            <p:txBody>
              <a:bodyPr wrap="square">
                <a:spAutoFit/>
              </a:bodyPr>
              <a:lstStyle/>
              <a:p>
                <a:pPr lvl="0" algn="just"/>
                <a:r>
                  <a:rPr lang="es-MX" sz="1900" b="1" dirty="0">
                    <a:effectLst/>
                    <a:latin typeface="+mn-lt"/>
                  </a:rPr>
                  <a:t>Tubos estructurales cuadrados</a:t>
                </a:r>
                <a:endParaRPr lang="es-MX" sz="1900" dirty="0">
                  <a:effectLst/>
                  <a:latin typeface="+mn-lt"/>
                </a:endParaRPr>
              </a:p>
              <a:p>
                <a:pPr marL="800100" lvl="1" indent="-342900" algn="just">
                  <a:buFont typeface="Arial" pitchFamily="34" charset="0"/>
                  <a:buChar char="•"/>
                </a:pPr>
                <a:r>
                  <a:rPr lang="es-MX" sz="1900" dirty="0">
                    <a:effectLst/>
                    <a:latin typeface="+mn-lt"/>
                  </a:rPr>
                  <a:t>Parámetros ancho – espesor </a:t>
                </a:r>
              </a:p>
              <a:p>
                <a:pPr algn="just"/>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𝑏</m:t>
                          </m:r>
                        </m:num>
                        <m:den>
                          <m:r>
                            <a:rPr lang="es-MX" sz="1900" i="1">
                              <a:effectLst/>
                              <a:latin typeface="Cambria Math"/>
                            </a:rPr>
                            <m:t>𝑡</m:t>
                          </m:r>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a:effectLst/>
                          <a:latin typeface="Cambria Math"/>
                        </a:rPr>
                        <m:t>=</m:t>
                      </m:r>
                      <m:f>
                        <m:fPr>
                          <m:ctrlPr>
                            <a:rPr lang="es-MX" sz="1900" i="1">
                              <a:effectLst/>
                              <a:latin typeface="Cambria Math" panose="02040503050406030204" pitchFamily="18" charset="0"/>
                            </a:rPr>
                          </m:ctrlPr>
                        </m:fPr>
                        <m:num>
                          <m:r>
                            <a:rPr lang="es-MX" sz="1900" i="1">
                              <a:effectLst/>
                              <a:latin typeface="Cambria Math"/>
                            </a:rPr>
                            <m:t>190</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a:effectLst/>
                          <a:latin typeface="Cambria Math"/>
                        </a:rPr>
                        <m:t> </m:t>
                      </m:r>
                      <m:r>
                        <m:rPr>
                          <m:sty m:val="p"/>
                        </m:rPr>
                        <a:rPr lang="es-MX" sz="1900">
                          <a:effectLst/>
                          <a:latin typeface="Cambria Math"/>
                        </a:rPr>
                        <m:t>y</m:t>
                      </m:r>
                      <m:r>
                        <a:rPr lang="es-MX" sz="1900">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238</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oMath>
                  </m:oMathPara>
                </a14:m>
                <a:endParaRPr lang="es-MX" sz="1900" dirty="0">
                  <a:effectLst/>
                  <a:latin typeface="+mn-lt"/>
                </a:endParaRPr>
              </a:p>
              <a:p>
                <a:pPr marL="800100" lvl="1" indent="-342900" algn="just">
                  <a:buFont typeface="Arial" pitchFamily="34" charset="0"/>
                  <a:buChar char="•"/>
                </a:pPr>
                <a:r>
                  <a:rPr lang="es-MX" sz="1900" dirty="0">
                    <a:effectLst/>
                    <a:latin typeface="+mn-lt"/>
                  </a:rPr>
                  <a:t>Resistencia nominal por flexión: no hay estado limite PLT para perfiles cuadrados o circulares.</a:t>
                </a:r>
              </a:p>
              <a:p>
                <a:pPr lvl="2" algn="just"/>
                <a:r>
                  <a:rPr lang="es-MX" sz="1900" dirty="0">
                    <a:effectLst/>
                    <a:latin typeface="+mn-lt"/>
                  </a:rPr>
                  <a:t>Perfiles compactos:</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latin typeface="+mn-lt"/>
                </a:endParaRPr>
              </a:p>
              <a:p>
                <a:pPr algn="just"/>
                <a:r>
                  <a:rPr lang="es-MX" sz="1900" dirty="0">
                    <a:effectLst/>
                    <a:latin typeface="+mn-lt"/>
                  </a:rPr>
                  <a:t> </a:t>
                </a:r>
              </a:p>
              <a:p>
                <a:pPr algn="just"/>
                <a:r>
                  <a:rPr lang="es-MX" sz="1900" dirty="0">
                    <a:effectLst/>
                    <a:latin typeface="+mn-lt"/>
                  </a:rPr>
                  <a:t>Perfiles no compactos: la resistencia está limitada por el pandeo local, PLP p PLA, el que dé el menos valor para Mn:</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panose="02040503050406030204" pitchFamily="18" charset="0"/>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e>
                      </m:d>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a:rPr>
                                <m:t>𝜆</m:t>
                              </m:r>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num>
                            <m:den>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den>
                          </m:f>
                        </m:e>
                      </m:d>
                    </m:oMath>
                  </m:oMathPara>
                </a14:m>
                <a:endParaRPr lang="es-MX" sz="1900" dirty="0">
                  <a:effectLst>
                    <a:outerShdw blurRad="38100" dist="38100" dir="2700000" algn="tl">
                      <a:srgbClr val="000000">
                        <a:alpha val="43137"/>
                      </a:srgbClr>
                    </a:outerShdw>
                  </a:effectLst>
                  <a:latin typeface="+mn-lt"/>
                </a:endParaRPr>
              </a:p>
            </p:txBody>
          </p:sp>
        </mc:Choice>
        <mc:Fallback xmlns="">
          <p:sp>
            <p:nvSpPr>
              <p:cNvPr id="9" name="2 Rectángulo"/>
              <p:cNvSpPr>
                <a:spLocks noRot="1" noChangeAspect="1" noMove="1" noResize="1" noEditPoints="1" noAdjustHandles="1" noChangeArrowheads="1" noChangeShapeType="1" noTextEdit="1"/>
              </p:cNvSpPr>
              <p:nvPr/>
            </p:nvSpPr>
            <p:spPr>
              <a:xfrm>
                <a:off x="474561" y="1817312"/>
                <a:ext cx="9354448" cy="4094391"/>
              </a:xfrm>
              <a:prstGeom prst="rect">
                <a:avLst/>
              </a:prstGeom>
              <a:blipFill rotWithShape="0">
                <a:blip r:embed="rId8"/>
                <a:stretch>
                  <a:fillRect l="-652" t="-744" r="-587"/>
                </a:stretch>
              </a:blipFill>
            </p:spPr>
            <p:txBody>
              <a:bodyPr/>
              <a:lstStyle/>
              <a:p>
                <a:r>
                  <a:rPr lang="es-MX">
                    <a:noFill/>
                  </a:rPr>
                  <a:t> </a:t>
                </a:r>
              </a:p>
            </p:txBody>
          </p:sp>
        </mc:Fallback>
      </mc:AlternateContent>
    </p:spTree>
    <p:extLst>
      <p:ext uri="{BB962C8B-B14F-4D97-AF65-F5344CB8AC3E}">
        <p14:creationId xmlns:p14="http://schemas.microsoft.com/office/powerpoint/2010/main" val="188417430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1 Rectángulo"/>
              <p:cNvSpPr/>
              <p:nvPr/>
            </p:nvSpPr>
            <p:spPr>
              <a:xfrm>
                <a:off x="474561" y="1817312"/>
                <a:ext cx="9354448" cy="4346639"/>
              </a:xfrm>
              <a:prstGeom prst="rect">
                <a:avLst/>
              </a:prstGeom>
            </p:spPr>
            <p:txBody>
              <a:bodyPr wrap="square">
                <a:spAutoFit/>
              </a:bodyPr>
              <a:lstStyle/>
              <a:p>
                <a:pPr lvl="0" algn="just"/>
                <a:r>
                  <a:rPr lang="es-MX" sz="1900" b="1" dirty="0">
                    <a:effectLst/>
                    <a:latin typeface="+mn-lt"/>
                  </a:rPr>
                  <a:t>Barras rectangulares macizas</a:t>
                </a:r>
                <a:endParaRPr lang="es-MX" sz="1900" dirty="0">
                  <a:effectLst/>
                  <a:latin typeface="+mn-lt"/>
                </a:endParaRPr>
              </a:p>
              <a:p>
                <a:pPr algn="just"/>
                <a:r>
                  <a:rPr lang="es-ES_tradnl" sz="1900" dirty="0">
                    <a:effectLst/>
                    <a:latin typeface="+mn-lt"/>
                  </a:rPr>
                  <a:t>Para barras rectangulares, el estado límite aplicable es el PLT para flexión respecto al eje mayor; el pandeo local no es un estado límite ni para el eje mayor ni para el eje menor flexión.</a:t>
                </a:r>
                <a:endParaRPr lang="es-MX" sz="1900" dirty="0">
                  <a:effectLst/>
                  <a:latin typeface="+mn-lt"/>
                </a:endParaRPr>
              </a:p>
              <a:p>
                <a:pPr lvl="1" algn="just"/>
                <a:r>
                  <a:rPr lang="es-ES_tradnl" sz="1900" dirty="0">
                    <a:effectLst/>
                    <a:latin typeface="+mn-lt"/>
                  </a:rPr>
                  <a:t>Flexión respecto al eje mayor:</a:t>
                </a:r>
                <a:endParaRPr lang="es-MX" sz="1900" dirty="0">
                  <a:effectLst/>
                  <a:latin typeface="+mn-lt"/>
                </a:endParaRPr>
              </a:p>
              <a:p>
                <a:pPr algn="just"/>
                <a:r>
                  <a:rPr lang="es-MX" sz="1900" dirty="0">
                    <a:effectLst/>
                    <a:latin typeface="+mn-lt"/>
                  </a:rPr>
                  <a:t>Para </a:t>
                </a:r>
                <a14:m>
                  <m:oMath xmlns:m="http://schemas.openxmlformats.org/officeDocument/2006/math">
                    <m:r>
                      <a:rPr lang="es-MX" sz="1900" i="1">
                        <a:effectLst/>
                        <a:latin typeface="Cambria Math"/>
                      </a:rPr>
                      <m:t>𝐿𝑝</m:t>
                    </m:r>
                    <m:r>
                      <a:rPr lang="es-MX" sz="1900" i="1">
                        <a:effectLst/>
                        <a:latin typeface="Cambria Math"/>
                      </a:rPr>
                      <m:t>≥</m:t>
                    </m:r>
                    <m:r>
                      <a:rPr lang="es-MX" sz="1900" i="1">
                        <a:effectLst/>
                        <a:latin typeface="Cambria Math"/>
                      </a:rPr>
                      <m:t>𝐿𝑏</m:t>
                    </m:r>
                  </m:oMath>
                </a14:m>
                <a:r>
                  <a:rPr lang="es-MX" sz="1900" dirty="0">
                    <a:effectLst/>
                    <a:latin typeface="+mn-lt"/>
                  </a:rPr>
                  <a:t>;</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latin typeface="+mn-lt"/>
                </a:endParaRPr>
              </a:p>
              <a:p>
                <a:pPr algn="just"/>
                <a:r>
                  <a:rPr lang="es-MX" sz="1900" dirty="0">
                    <a:effectLst/>
                    <a:latin typeface="+mn-lt"/>
                  </a:rPr>
                  <a:t>Para </a:t>
                </a:r>
                <a14:m>
                  <m:oMath xmlns:m="http://schemas.openxmlformats.org/officeDocument/2006/math">
                    <m:r>
                      <a:rPr lang="es-MX" sz="1900" i="1">
                        <a:effectLst/>
                        <a:latin typeface="Cambria Math"/>
                      </a:rPr>
                      <m:t>𝐿𝑝</m:t>
                    </m:r>
                    <m:r>
                      <a:rPr lang="es-MX" sz="1900" i="1">
                        <a:effectLst/>
                        <a:latin typeface="Cambria Math"/>
                      </a:rPr>
                      <m:t>&lt;</m:t>
                    </m:r>
                    <m:r>
                      <a:rPr lang="es-MX" sz="1900" i="1">
                        <a:effectLst/>
                        <a:latin typeface="Cambria Math"/>
                      </a:rPr>
                      <m:t>𝐿𝑏</m:t>
                    </m:r>
                    <m:r>
                      <a:rPr lang="es-MX" sz="1900" i="1">
                        <a:effectLst/>
                        <a:latin typeface="Cambria Math"/>
                      </a:rPr>
                      <m:t>≤</m:t>
                    </m:r>
                    <m:r>
                      <a:rPr lang="es-MX" sz="1900" i="1">
                        <a:effectLst/>
                        <a:latin typeface="Cambria Math"/>
                      </a:rPr>
                      <m:t>𝐿𝑟</m:t>
                    </m:r>
                  </m:oMath>
                </a14:m>
                <a:r>
                  <a:rPr lang="es-MX" sz="1900" dirty="0">
                    <a:effectLst/>
                    <a:latin typeface="+mn-lt"/>
                  </a:rPr>
                  <a:t>;</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𝐶</m:t>
                          </m:r>
                        </m:e>
                        <m:sub>
                          <m:r>
                            <a:rPr lang="es-MX" sz="1900" i="1">
                              <a:effectLst/>
                              <a:latin typeface="Cambria Math"/>
                            </a:rPr>
                            <m:t>𝑏</m:t>
                          </m:r>
                        </m:sub>
                      </m:sSub>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e>
                          </m:d>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𝑏</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num>
                                <m:den>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𝑝</m:t>
                                      </m:r>
                                    </m:sub>
                                  </m:sSub>
                                </m:den>
                              </m:f>
                            </m:e>
                          </m:d>
                        </m:e>
                      </m:d>
                      <m:r>
                        <a:rPr lang="es-MX" sz="1900" i="1">
                          <a:effectLst/>
                          <a:latin typeface="Cambria Math"/>
                        </a:rPr>
                        <m:t>&lt;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oMath>
                  </m:oMathPara>
                </a14:m>
                <a:endParaRPr lang="es-MX" sz="1900" dirty="0">
                  <a:effectLst/>
                  <a:latin typeface="+mn-lt"/>
                </a:endParaRPr>
              </a:p>
              <a:p>
                <a:pPr algn="just"/>
                <a:r>
                  <a:rPr lang="es-MX" sz="1900" dirty="0">
                    <a:effectLst/>
                    <a:latin typeface="+mn-lt"/>
                  </a:rPr>
                  <a:t>Para </a:t>
                </a:r>
                <a14:m>
                  <m:oMath xmlns:m="http://schemas.openxmlformats.org/officeDocument/2006/math">
                    <m:r>
                      <a:rPr lang="es-MX" sz="1900" i="1">
                        <a:effectLst/>
                        <a:latin typeface="Cambria Math"/>
                      </a:rPr>
                      <m:t>𝐿𝑏</m:t>
                    </m:r>
                    <m:r>
                      <a:rPr lang="es-MX" sz="1900" i="1">
                        <a:effectLst/>
                        <a:latin typeface="Cambria Math"/>
                      </a:rPr>
                      <m:t>&gt;</m:t>
                    </m:r>
                    <m:r>
                      <a:rPr lang="es-MX" sz="1900" i="1">
                        <a:effectLst/>
                        <a:latin typeface="Cambria Math"/>
                      </a:rPr>
                      <m:t>𝐿𝑟</m:t>
                    </m:r>
                  </m:oMath>
                </a14:m>
                <a:r>
                  <a:rPr lang="es-MX" sz="1900" dirty="0">
                    <a:effectLst/>
                    <a:latin typeface="+mn-lt"/>
                  </a:rPr>
                  <a:t>;</a:t>
                </a: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𝑐𝑟</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oMath>
                  </m:oMathPara>
                </a14:m>
                <a:endParaRPr lang="es-MX" sz="1900" dirty="0">
                  <a:effectLst/>
                  <a:latin typeface="+mn-lt"/>
                </a:endParaRPr>
              </a:p>
              <a:p>
                <a:pPr lvl="1" algn="just"/>
                <a:r>
                  <a:rPr lang="es-ES_tradnl" sz="1900" dirty="0">
                    <a:effectLst/>
                    <a:latin typeface="+mn-lt"/>
                  </a:rPr>
                  <a:t>Flexión respecto al eje menor:</a:t>
                </a:r>
                <a:endParaRPr lang="es-MX" sz="1900" dirty="0">
                  <a:effectLst/>
                  <a:latin typeface="+mn-lt"/>
                </a:endParaRPr>
              </a:p>
              <a:p>
                <a:pPr algn="just"/>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outerShdw blurRad="38100" dist="38100" dir="2700000" algn="tl">
                      <a:srgbClr val="000000">
                        <a:alpha val="43137"/>
                      </a:srgbClr>
                    </a:outerShdw>
                  </a:effectLst>
                  <a:latin typeface="+mn-lt"/>
                </a:endParaRPr>
              </a:p>
            </p:txBody>
          </p:sp>
        </mc:Choice>
        <mc:Fallback xmlns="">
          <p:sp>
            <p:nvSpPr>
              <p:cNvPr id="10" name="1 Rectángulo"/>
              <p:cNvSpPr>
                <a:spLocks noRot="1" noChangeAspect="1" noMove="1" noResize="1" noEditPoints="1" noAdjustHandles="1" noChangeArrowheads="1" noChangeShapeType="1" noTextEdit="1"/>
              </p:cNvSpPr>
              <p:nvPr/>
            </p:nvSpPr>
            <p:spPr>
              <a:xfrm>
                <a:off x="474561" y="1817312"/>
                <a:ext cx="9354448" cy="4346639"/>
              </a:xfrm>
              <a:prstGeom prst="rect">
                <a:avLst/>
              </a:prstGeom>
              <a:blipFill rotWithShape="0">
                <a:blip r:embed="rId8"/>
                <a:stretch>
                  <a:fillRect l="-652" t="-701" r="-587"/>
                </a:stretch>
              </a:blipFill>
            </p:spPr>
            <p:txBody>
              <a:bodyPr/>
              <a:lstStyle/>
              <a:p>
                <a:r>
                  <a:rPr lang="es-MX">
                    <a:noFill/>
                  </a:rPr>
                  <a:t> </a:t>
                </a:r>
              </a:p>
            </p:txBody>
          </p:sp>
        </mc:Fallback>
      </mc:AlternateContent>
    </p:spTree>
    <p:extLst>
      <p:ext uri="{BB962C8B-B14F-4D97-AF65-F5344CB8AC3E}">
        <p14:creationId xmlns:p14="http://schemas.microsoft.com/office/powerpoint/2010/main" val="75343381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1 Rectángulo"/>
              <p:cNvSpPr/>
              <p:nvPr/>
            </p:nvSpPr>
            <p:spPr>
              <a:xfrm>
                <a:off x="474561" y="1817312"/>
                <a:ext cx="9354448" cy="3214983"/>
              </a:xfrm>
              <a:prstGeom prst="rect">
                <a:avLst/>
              </a:prstGeom>
            </p:spPr>
            <p:txBody>
              <a:bodyPr wrap="square">
                <a:spAutoFit/>
              </a:bodyPr>
              <a:lstStyle/>
              <a:p>
                <a:pPr lvl="0" algn="just"/>
                <a:r>
                  <a:rPr lang="es-MX" sz="1900" b="1" dirty="0">
                    <a:effectLst/>
                    <a:latin typeface="+mn-lt"/>
                  </a:rPr>
                  <a:t>Perfiles T y ángulos dobles</a:t>
                </a:r>
                <a:endParaRPr lang="es-MX" sz="1900" dirty="0">
                  <a:effectLst/>
                  <a:latin typeface="+mn-lt"/>
                </a:endParaRPr>
              </a:p>
              <a:p>
                <a:pPr marL="800100" lvl="1" indent="-342900" algn="just">
                  <a:buFont typeface="Arial" pitchFamily="34" charset="0"/>
                  <a:buChar char="•"/>
                </a:pPr>
                <a:r>
                  <a:rPr lang="es-MX" sz="1900" dirty="0">
                    <a:effectLst/>
                    <a:latin typeface="+mn-lt"/>
                  </a:rPr>
                  <a:t>Parámetros ancho – espesor </a:t>
                </a:r>
              </a:p>
              <a:p>
                <a:pPr lvl="2" algn="just"/>
                <a:r>
                  <a:rPr lang="es-MX" sz="1900" dirty="0" err="1">
                    <a:effectLst/>
                    <a:latin typeface="+mn-lt"/>
                  </a:rPr>
                  <a:t>Tes</a:t>
                </a:r>
                <a:r>
                  <a:rPr lang="es-MX" sz="1900" dirty="0">
                    <a:effectLst/>
                    <a:latin typeface="+mn-lt"/>
                  </a:rPr>
                  <a:t> </a:t>
                </a:r>
              </a:p>
              <a:p>
                <a:pPr lvl="3" algn="just"/>
                <a:r>
                  <a:rPr lang="es-MX" sz="1900" dirty="0">
                    <a:effectLst/>
                    <a:latin typeface="+mn-lt"/>
                  </a:rPr>
                  <a:t>Patín </a:t>
                </a:r>
              </a:p>
              <a:p>
                <a:pPr algn="just"/>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𝑏</m:t>
                              </m:r>
                            </m:e>
                            <m:sub>
                              <m:r>
                                <a:rPr lang="es-MX" sz="1900" i="1">
                                  <a:effectLst/>
                                  <a:latin typeface="Cambria Math"/>
                                </a:rPr>
                                <m:t>𝑓</m:t>
                              </m:r>
                            </m:sub>
                          </m:sSub>
                        </m:num>
                        <m:den>
                          <m:sSub>
                            <m:sSubPr>
                              <m:ctrlPr>
                                <a:rPr lang="es-MX" sz="1900" i="1">
                                  <a:effectLst/>
                                  <a:latin typeface="Cambria Math" panose="02040503050406030204" pitchFamily="18" charset="0"/>
                                </a:rPr>
                              </m:ctrlPr>
                            </m:sSubPr>
                            <m:e>
                              <m:r>
                                <a:rPr lang="es-MX" sz="1900" i="1">
                                  <a:effectLst/>
                                  <a:latin typeface="Cambria Math"/>
                                </a:rPr>
                                <m:t>𝑡</m:t>
                              </m:r>
                            </m:e>
                            <m:sub>
                              <m:r>
                                <a:rPr lang="es-MX" sz="1900" i="1">
                                  <a:effectLst/>
                                  <a:latin typeface="Cambria Math"/>
                                </a:rPr>
                                <m:t>𝑓</m:t>
                              </m:r>
                            </m:sub>
                          </m:sSub>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95</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i="1">
                          <a:effectLst/>
                          <a:latin typeface="Cambria Math"/>
                        </a:rPr>
                        <m:t> </m:t>
                      </m:r>
                      <m:r>
                        <a:rPr lang="es-MX" sz="1900" i="1">
                          <a:effectLst/>
                          <a:latin typeface="Cambria Math"/>
                        </a:rPr>
                        <m:t>𝑛𝑜</m:t>
                      </m:r>
                      <m:r>
                        <a:rPr lang="es-MX" sz="1900" i="1">
                          <a:effectLst/>
                          <a:latin typeface="Cambria Math"/>
                        </a:rPr>
                        <m:t> </m:t>
                      </m:r>
                      <m:r>
                        <a:rPr lang="es-MX" sz="1900" i="1">
                          <a:effectLst/>
                          <a:latin typeface="Cambria Math"/>
                        </a:rPr>
                        <m:t>𝑎𝑝𝑙𝑖𝑐𝑎</m:t>
                      </m:r>
                      <m:r>
                        <a:rPr lang="es-MX" sz="1900" i="1">
                          <a:effectLst/>
                          <a:latin typeface="Cambria Math"/>
                        </a:rPr>
                        <m:t>)</m:t>
                      </m:r>
                    </m:oMath>
                  </m:oMathPara>
                </a14:m>
                <a:endParaRPr lang="es-MX" sz="1900" dirty="0">
                  <a:effectLst/>
                  <a:latin typeface="+mn-lt"/>
                </a:endParaRPr>
              </a:p>
              <a:p>
                <a:pPr algn="just"/>
                <a:r>
                  <a:rPr lang="es-MX" sz="1900" dirty="0">
                    <a:effectLst/>
                    <a:latin typeface="+mn-lt"/>
                  </a:rPr>
                  <a:t> </a:t>
                </a:r>
              </a:p>
              <a:p>
                <a:pPr lvl="3" algn="just"/>
                <a:r>
                  <a:rPr lang="es-MX" sz="1900" dirty="0">
                    <a:effectLst/>
                    <a:latin typeface="+mn-lt"/>
                  </a:rPr>
                  <a:t>Alma </a:t>
                </a:r>
              </a:p>
              <a:p>
                <a:pPr algn="just"/>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𝑑</m:t>
                          </m:r>
                        </m:num>
                        <m:den>
                          <m:sSub>
                            <m:sSubPr>
                              <m:ctrlPr>
                                <a:rPr lang="es-MX" sz="1900" i="1">
                                  <a:effectLst/>
                                  <a:latin typeface="Cambria Math" panose="02040503050406030204" pitchFamily="18" charset="0"/>
                                </a:rPr>
                              </m:ctrlPr>
                            </m:sSubPr>
                            <m:e>
                              <m:r>
                                <a:rPr lang="es-MX" sz="1900" i="1">
                                  <a:effectLst/>
                                  <a:latin typeface="Cambria Math"/>
                                </a:rPr>
                                <m:t>𝑡</m:t>
                              </m:r>
                            </m:e>
                            <m:sub>
                              <m:r>
                                <a:rPr lang="es-MX" sz="1900" i="1">
                                  <a:effectLst/>
                                  <a:latin typeface="Cambria Math"/>
                                </a:rPr>
                                <m:t>𝑤</m:t>
                              </m:r>
                            </m:sub>
                          </m:sSub>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127</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i="1">
                          <a:effectLst/>
                          <a:latin typeface="Cambria Math"/>
                        </a:rPr>
                        <m:t> </m:t>
                      </m:r>
                      <m:r>
                        <a:rPr lang="es-MX" sz="1900" i="1">
                          <a:effectLst/>
                          <a:latin typeface="Cambria Math"/>
                        </a:rPr>
                        <m:t>𝑛𝑜</m:t>
                      </m:r>
                      <m:r>
                        <a:rPr lang="es-MX" sz="1900" i="1">
                          <a:effectLst/>
                          <a:latin typeface="Cambria Math"/>
                        </a:rPr>
                        <m:t> </m:t>
                      </m:r>
                      <m:r>
                        <a:rPr lang="es-MX" sz="1900" i="1">
                          <a:effectLst/>
                          <a:latin typeface="Cambria Math"/>
                        </a:rPr>
                        <m:t>𝑎𝑝𝑙𝑖𝑐𝑎</m:t>
                      </m:r>
                      <m:r>
                        <a:rPr lang="es-MX" sz="1900" i="1">
                          <a:effectLst/>
                          <a:latin typeface="Cambria Math"/>
                        </a:rPr>
                        <m:t>)</m:t>
                      </m:r>
                    </m:oMath>
                  </m:oMathPara>
                </a14:m>
                <a:endParaRPr lang="es-MX" sz="1900" dirty="0">
                  <a:effectLst/>
                  <a:latin typeface="+mn-lt"/>
                </a:endParaRPr>
              </a:p>
            </p:txBody>
          </p:sp>
        </mc:Choice>
        <mc:Fallback xmlns="">
          <p:sp>
            <p:nvSpPr>
              <p:cNvPr id="9" name="1 Rectángulo"/>
              <p:cNvSpPr>
                <a:spLocks noRot="1" noChangeAspect="1" noMove="1" noResize="1" noEditPoints="1" noAdjustHandles="1" noChangeArrowheads="1" noChangeShapeType="1" noTextEdit="1"/>
              </p:cNvSpPr>
              <p:nvPr/>
            </p:nvSpPr>
            <p:spPr>
              <a:xfrm>
                <a:off x="474561" y="1817312"/>
                <a:ext cx="9354448" cy="3214983"/>
              </a:xfrm>
              <a:prstGeom prst="rect">
                <a:avLst/>
              </a:prstGeom>
              <a:blipFill rotWithShape="0">
                <a:blip r:embed="rId8"/>
                <a:stretch>
                  <a:fillRect l="-652" t="-947"/>
                </a:stretch>
              </a:blipFill>
            </p:spPr>
            <p:txBody>
              <a:bodyPr/>
              <a:lstStyle/>
              <a:p>
                <a:r>
                  <a:rPr lang="es-MX">
                    <a:noFill/>
                  </a:rPr>
                  <a:t> </a:t>
                </a:r>
              </a:p>
            </p:txBody>
          </p:sp>
        </mc:Fallback>
      </mc:AlternateContent>
    </p:spTree>
    <p:extLst>
      <p:ext uri="{BB962C8B-B14F-4D97-AF65-F5344CB8AC3E}">
        <p14:creationId xmlns:p14="http://schemas.microsoft.com/office/powerpoint/2010/main" val="29461166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1 Rectángulo"/>
              <p:cNvSpPr/>
              <p:nvPr/>
            </p:nvSpPr>
            <p:spPr>
              <a:xfrm>
                <a:off x="474561" y="1817312"/>
                <a:ext cx="9354448" cy="3441904"/>
              </a:xfrm>
              <a:prstGeom prst="rect">
                <a:avLst/>
              </a:prstGeom>
            </p:spPr>
            <p:txBody>
              <a:bodyPr wrap="square">
                <a:spAutoFit/>
              </a:bodyPr>
              <a:lstStyle/>
              <a:p>
                <a:pPr marL="0" lvl="2" algn="just">
                  <a:lnSpc>
                    <a:spcPct val="150000"/>
                  </a:lnSpc>
                </a:pPr>
                <a:r>
                  <a:rPr lang="es-MX" sz="1900" dirty="0">
                    <a:effectLst/>
                    <a:latin typeface="+mn-lt"/>
                  </a:rPr>
                  <a:t>Ángulos dobles con separadores, cualquier lado:</a:t>
                </a:r>
              </a:p>
              <a:p>
                <a:pPr algn="just">
                  <a:lnSpc>
                    <a:spcPct val="150000"/>
                  </a:lnSpc>
                </a:pPr>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𝑏</m:t>
                          </m:r>
                        </m:num>
                        <m:den>
                          <m:r>
                            <a:rPr lang="es-MX" sz="1900" i="1">
                              <a:effectLst/>
                              <a:latin typeface="Cambria Math"/>
                            </a:rPr>
                            <m:t>𝑡</m:t>
                          </m:r>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76</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i="1">
                          <a:effectLst/>
                          <a:latin typeface="Cambria Math"/>
                        </a:rPr>
                        <m:t> </m:t>
                      </m:r>
                      <m:r>
                        <a:rPr lang="es-MX" sz="1900" i="1">
                          <a:effectLst/>
                          <a:latin typeface="Cambria Math"/>
                        </a:rPr>
                        <m:t>𝑛𝑜</m:t>
                      </m:r>
                      <m:r>
                        <a:rPr lang="es-MX" sz="1900" i="1">
                          <a:effectLst/>
                          <a:latin typeface="Cambria Math"/>
                        </a:rPr>
                        <m:t> </m:t>
                      </m:r>
                      <m:r>
                        <a:rPr lang="es-MX" sz="1900" i="1">
                          <a:effectLst/>
                          <a:latin typeface="Cambria Math"/>
                        </a:rPr>
                        <m:t>𝑎𝑝𝑙𝑖𝑐𝑎</m:t>
                      </m:r>
                      <m:r>
                        <a:rPr lang="es-MX" sz="1900" i="1">
                          <a:effectLst/>
                          <a:latin typeface="Cambria Math"/>
                        </a:rPr>
                        <m:t>)</m:t>
                      </m:r>
                    </m:oMath>
                  </m:oMathPara>
                </a14:m>
                <a:endParaRPr lang="es-MX" sz="1900" dirty="0">
                  <a:effectLst/>
                  <a:latin typeface="+mn-lt"/>
                </a:endParaRPr>
              </a:p>
              <a:p>
                <a:pPr marL="0" lvl="2" algn="just">
                  <a:lnSpc>
                    <a:spcPct val="150000"/>
                  </a:lnSpc>
                </a:pPr>
                <a:endParaRPr lang="es-MX" sz="1900" dirty="0">
                  <a:effectLst/>
                  <a:latin typeface="+mn-lt"/>
                </a:endParaRPr>
              </a:p>
              <a:p>
                <a:pPr marL="0" lvl="2" algn="just">
                  <a:lnSpc>
                    <a:spcPct val="150000"/>
                  </a:lnSpc>
                </a:pPr>
                <a:r>
                  <a:rPr lang="es-MX" sz="1900" dirty="0">
                    <a:effectLst/>
                    <a:latin typeface="+mn-lt"/>
                  </a:rPr>
                  <a:t>Ángulos dobles en contacto continuo, lado proyectante:</a:t>
                </a:r>
              </a:p>
              <a:p>
                <a:pPr algn="just">
                  <a:lnSpc>
                    <a:spcPct val="150000"/>
                  </a:lnSpc>
                </a:pPr>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𝑏</m:t>
                          </m:r>
                        </m:num>
                        <m:den>
                          <m:r>
                            <a:rPr lang="es-MX" sz="1900" i="1">
                              <a:effectLst/>
                              <a:latin typeface="Cambria Math"/>
                            </a:rPr>
                            <m:t>𝑡</m:t>
                          </m:r>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95</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e>
                          </m:rad>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i="1">
                          <a:effectLst/>
                          <a:latin typeface="Cambria Math"/>
                        </a:rPr>
                        <m:t> </m:t>
                      </m:r>
                      <m:r>
                        <a:rPr lang="es-MX" sz="1900" i="1">
                          <a:effectLst/>
                          <a:latin typeface="Cambria Math"/>
                        </a:rPr>
                        <m:t>𝑛𝑜</m:t>
                      </m:r>
                      <m:r>
                        <a:rPr lang="es-MX" sz="1900" i="1">
                          <a:effectLst/>
                          <a:latin typeface="Cambria Math"/>
                        </a:rPr>
                        <m:t> </m:t>
                      </m:r>
                      <m:r>
                        <a:rPr lang="es-MX" sz="1900" i="1">
                          <a:effectLst/>
                          <a:latin typeface="Cambria Math"/>
                        </a:rPr>
                        <m:t>𝑎𝑝𝑙𝑖𝑐𝑎</m:t>
                      </m:r>
                      <m:r>
                        <a:rPr lang="es-MX" sz="1900" i="1">
                          <a:effectLst/>
                          <a:latin typeface="Cambria Math"/>
                        </a:rPr>
                        <m:t>)</m:t>
                      </m:r>
                    </m:oMath>
                  </m:oMathPara>
                </a14:m>
                <a:endParaRPr lang="es-MX" sz="1900" dirty="0">
                  <a:effectLst/>
                  <a:latin typeface="+mn-lt"/>
                </a:endParaRPr>
              </a:p>
            </p:txBody>
          </p:sp>
        </mc:Choice>
        <mc:Fallback xmlns="">
          <p:sp>
            <p:nvSpPr>
              <p:cNvPr id="10" name="1 Rectángulo"/>
              <p:cNvSpPr>
                <a:spLocks noRot="1" noChangeAspect="1" noMove="1" noResize="1" noEditPoints="1" noAdjustHandles="1" noChangeArrowheads="1" noChangeShapeType="1" noTextEdit="1"/>
              </p:cNvSpPr>
              <p:nvPr/>
            </p:nvSpPr>
            <p:spPr>
              <a:xfrm>
                <a:off x="474561" y="1817312"/>
                <a:ext cx="9354448" cy="3441904"/>
              </a:xfrm>
              <a:prstGeom prst="rect">
                <a:avLst/>
              </a:prstGeom>
              <a:blipFill rotWithShape="0">
                <a:blip r:embed="rId8"/>
                <a:stretch>
                  <a:fillRect l="-652"/>
                </a:stretch>
              </a:blipFill>
            </p:spPr>
            <p:txBody>
              <a:bodyPr/>
              <a:lstStyle/>
              <a:p>
                <a:r>
                  <a:rPr lang="es-MX">
                    <a:noFill/>
                  </a:rPr>
                  <a:t> </a:t>
                </a:r>
              </a:p>
            </p:txBody>
          </p:sp>
        </mc:Fallback>
      </mc:AlternateContent>
    </p:spTree>
    <p:extLst>
      <p:ext uri="{BB962C8B-B14F-4D97-AF65-F5344CB8AC3E}">
        <p14:creationId xmlns:p14="http://schemas.microsoft.com/office/powerpoint/2010/main" val="3906599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LAS BARRAS FLEXIONADAS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pic>
        <p:nvPicPr>
          <p:cNvPr id="9"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14895" t="23321" r="17659" b="21625"/>
          <a:stretch/>
        </p:blipFill>
        <p:spPr bwMode="auto">
          <a:xfrm>
            <a:off x="1190769" y="1889319"/>
            <a:ext cx="8059448" cy="3698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1 CuadroTexto"/>
          <p:cNvSpPr txBox="1"/>
          <p:nvPr/>
        </p:nvSpPr>
        <p:spPr>
          <a:xfrm>
            <a:off x="1917236" y="5804555"/>
            <a:ext cx="6469098" cy="369332"/>
          </a:xfrm>
          <a:prstGeom prst="rect">
            <a:avLst/>
          </a:prstGeom>
          <a:noFill/>
        </p:spPr>
        <p:txBody>
          <a:bodyPr wrap="square" rtlCol="0">
            <a:spAutoFit/>
          </a:bodyPr>
          <a:lstStyle/>
          <a:p>
            <a:pPr algn="ctr"/>
            <a:r>
              <a:rPr lang="es-MX" b="1" dirty="0">
                <a:latin typeface="+mn-lt"/>
              </a:rPr>
              <a:t>Curva momento- deflexión de una viga en flexión pura</a:t>
            </a:r>
          </a:p>
        </p:txBody>
      </p:sp>
    </p:spTree>
    <p:extLst>
      <p:ext uri="{BB962C8B-B14F-4D97-AF65-F5344CB8AC3E}">
        <p14:creationId xmlns:p14="http://schemas.microsoft.com/office/powerpoint/2010/main" val="325442281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10" name="1 Rectángulo"/>
              <p:cNvSpPr/>
              <p:nvPr/>
            </p:nvSpPr>
            <p:spPr>
              <a:xfrm>
                <a:off x="474561" y="1817312"/>
                <a:ext cx="9354448" cy="2773965"/>
              </a:xfrm>
              <a:prstGeom prst="rect">
                <a:avLst/>
              </a:prstGeom>
            </p:spPr>
            <p:txBody>
              <a:bodyPr wrap="square">
                <a:spAutoFit/>
              </a:bodyPr>
              <a:lstStyle/>
              <a:p>
                <a:pPr marL="0" lvl="1" algn="just">
                  <a:lnSpc>
                    <a:spcPct val="150000"/>
                  </a:lnSpc>
                </a:pPr>
                <a:r>
                  <a:rPr lang="es-MX" sz="1900" dirty="0">
                    <a:effectLst/>
                    <a:latin typeface="+mn-lt"/>
                  </a:rPr>
                  <a:t>Con cargas en el plano de simetría</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𝑐𝑟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𝜋</m:t>
                          </m:r>
                        </m:num>
                        <m:den>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𝑏</m:t>
                              </m:r>
                            </m:sub>
                          </m:sSub>
                        </m:den>
                      </m:f>
                      <m:r>
                        <a:rPr lang="es-MX" sz="1900" i="1">
                          <a:effectLst/>
                          <a:latin typeface="Cambria Math"/>
                        </a:rPr>
                        <m:t>∙</m:t>
                      </m:r>
                      <m:rad>
                        <m:radPr>
                          <m:degHide m:val="on"/>
                          <m:ctrlPr>
                            <a:rPr lang="es-MX" sz="1900" i="1">
                              <a:effectLst/>
                              <a:latin typeface="Cambria Math" panose="02040503050406030204" pitchFamily="18" charset="0"/>
                            </a:rPr>
                          </m:ctrlPr>
                        </m:radPr>
                        <m:deg/>
                        <m:e>
                          <m:r>
                            <a:rPr lang="es-MX" sz="1900" i="1">
                              <a:effectLst/>
                              <a:latin typeface="Cambria Math"/>
                            </a:rPr>
                            <m:t>𝐸</m:t>
                          </m:r>
                          <m:sSub>
                            <m:sSubPr>
                              <m:ctrlPr>
                                <a:rPr lang="es-MX" sz="1900" i="1">
                                  <a:effectLst/>
                                  <a:latin typeface="Cambria Math" panose="02040503050406030204" pitchFamily="18" charset="0"/>
                                </a:rPr>
                              </m:ctrlPr>
                            </m:sSubPr>
                            <m:e>
                              <m:r>
                                <a:rPr lang="es-MX" sz="1900" i="1">
                                  <a:effectLst/>
                                  <a:latin typeface="Cambria Math"/>
                                </a:rPr>
                                <m:t>𝐼</m:t>
                              </m:r>
                            </m:e>
                            <m:sub>
                              <m:r>
                                <a:rPr lang="es-MX" sz="1900" i="1">
                                  <a:effectLst/>
                                  <a:latin typeface="Cambria Math"/>
                                </a:rPr>
                                <m:t>𝑦</m:t>
                              </m:r>
                            </m:sub>
                          </m:sSub>
                          <m:r>
                            <a:rPr lang="es-MX" sz="1900" i="1">
                              <a:effectLst/>
                              <a:latin typeface="Cambria Math"/>
                            </a:rPr>
                            <m:t>𝐺𝐽</m:t>
                          </m:r>
                        </m:e>
                      </m:rad>
                      <m:d>
                        <m:dPr>
                          <m:begChr m:val="["/>
                          <m:endChr m:val="]"/>
                          <m:ctrlPr>
                            <a:rPr lang="es-MX" sz="1900" i="1">
                              <a:effectLst/>
                              <a:latin typeface="Cambria Math" panose="02040503050406030204" pitchFamily="18" charset="0"/>
                            </a:rPr>
                          </m:ctrlPr>
                        </m:dPr>
                        <m:e>
                          <m:r>
                            <a:rPr lang="es-MX" sz="1900" i="1">
                              <a:effectLst/>
                              <a:latin typeface="Cambria Math"/>
                            </a:rPr>
                            <m:t>𝐵</m:t>
                          </m:r>
                          <m:r>
                            <a:rPr lang="es-MX" sz="1900" i="1">
                              <a:effectLst/>
                              <a:latin typeface="Cambria Math"/>
                            </a:rPr>
                            <m:t>+</m:t>
                          </m:r>
                          <m:rad>
                            <m:radPr>
                              <m:degHide m:val="on"/>
                              <m:ctrlPr>
                                <a:rPr lang="es-MX" sz="1900" i="1">
                                  <a:effectLst/>
                                  <a:latin typeface="Cambria Math" panose="02040503050406030204" pitchFamily="18" charset="0"/>
                                </a:rPr>
                              </m:ctrlPr>
                            </m:radPr>
                            <m:deg/>
                            <m:e>
                              <m:r>
                                <a:rPr lang="es-MX" sz="1900" i="1">
                                  <a:effectLst/>
                                  <a:latin typeface="Cambria Math"/>
                                </a:rPr>
                                <m:t>1+</m:t>
                              </m:r>
                              <m:sSup>
                                <m:sSupPr>
                                  <m:ctrlPr>
                                    <a:rPr lang="es-MX" sz="1900" i="1">
                                      <a:effectLst/>
                                      <a:latin typeface="Cambria Math" panose="02040503050406030204" pitchFamily="18" charset="0"/>
                                    </a:rPr>
                                  </m:ctrlPr>
                                </m:sSupPr>
                                <m:e>
                                  <m:r>
                                    <a:rPr lang="es-MX" sz="1900" i="1">
                                      <a:effectLst/>
                                      <a:latin typeface="Cambria Math"/>
                                    </a:rPr>
                                    <m:t>𝐵</m:t>
                                  </m:r>
                                </m:e>
                                <m:sup>
                                  <m:r>
                                    <a:rPr lang="es-MX" sz="1900" i="1">
                                      <a:effectLst/>
                                      <a:latin typeface="Cambria Math"/>
                                    </a:rPr>
                                    <m:t>2</m:t>
                                  </m:r>
                                </m:sup>
                              </m:sSup>
                            </m:e>
                          </m:rad>
                        </m:e>
                      </m:d>
                    </m:oMath>
                  </m:oMathPara>
                </a14:m>
                <a:endParaRPr lang="es-MX" sz="1900" dirty="0">
                  <a:effectLst/>
                  <a:latin typeface="+mn-lt"/>
                </a:endParaRPr>
              </a:p>
              <a:p>
                <a:pPr marL="0" lvl="1" algn="just">
                  <a:lnSpc>
                    <a:spcPct val="150000"/>
                  </a:lnSpc>
                </a:pPr>
                <a:endParaRPr lang="es-MX" sz="1900" dirty="0">
                  <a:effectLst/>
                  <a:latin typeface="+mn-lt"/>
                </a:endParaRPr>
              </a:p>
              <a:p>
                <a:pPr marL="0" lvl="1" algn="just">
                  <a:lnSpc>
                    <a:spcPct val="150000"/>
                  </a:lnSpc>
                </a:pPr>
                <a:r>
                  <a:rPr lang="es-MX" sz="1900" dirty="0">
                    <a:effectLst/>
                    <a:latin typeface="+mn-lt"/>
                  </a:rPr>
                  <a:t>Flexión respecto al eje menor: para perfiles no esbelto (</a:t>
                </a:r>
                <a14:m>
                  <m:oMath xmlns:m="http://schemas.openxmlformats.org/officeDocument/2006/math">
                    <m:r>
                      <a:rPr lang="es-MX" sz="1900" i="1">
                        <a:effectLst/>
                        <a:latin typeface="Cambria Math"/>
                      </a:rPr>
                      <m:t>𝜆</m:t>
                    </m:r>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oMath>
                </a14:m>
                <a:r>
                  <a:rPr lang="es-MX" sz="1900" dirty="0">
                    <a:effectLst/>
                    <a:latin typeface="+mn-lt"/>
                  </a:rPr>
                  <a:t>)</a:t>
                </a: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outerShdw blurRad="38100" dist="38100" dir="2700000" algn="tl">
                      <a:srgbClr val="000000">
                        <a:alpha val="43137"/>
                      </a:srgbClr>
                    </a:outerShdw>
                  </a:effectLst>
                  <a:latin typeface="+mn-lt"/>
                </a:endParaRPr>
              </a:p>
            </p:txBody>
          </p:sp>
        </mc:Choice>
        <mc:Fallback xmlns="">
          <p:sp>
            <p:nvSpPr>
              <p:cNvPr id="10" name="1 Rectángulo"/>
              <p:cNvSpPr>
                <a:spLocks noRot="1" noChangeAspect="1" noMove="1" noResize="1" noEditPoints="1" noAdjustHandles="1" noChangeArrowheads="1" noChangeShapeType="1" noTextEdit="1"/>
              </p:cNvSpPr>
              <p:nvPr/>
            </p:nvSpPr>
            <p:spPr>
              <a:xfrm>
                <a:off x="474561" y="1817312"/>
                <a:ext cx="9354448" cy="2773965"/>
              </a:xfrm>
              <a:prstGeom prst="rect">
                <a:avLst/>
              </a:prstGeom>
              <a:blipFill rotWithShape="0">
                <a:blip r:embed="rId8"/>
                <a:stretch>
                  <a:fillRect l="-652"/>
                </a:stretch>
              </a:blipFill>
            </p:spPr>
            <p:txBody>
              <a:bodyPr/>
              <a:lstStyle/>
              <a:p>
                <a:r>
                  <a:rPr lang="es-MX">
                    <a:noFill/>
                  </a:rPr>
                  <a:t> </a:t>
                </a:r>
              </a:p>
            </p:txBody>
          </p:sp>
        </mc:Fallback>
      </mc:AlternateContent>
      <p:sp>
        <p:nvSpPr>
          <p:cNvPr id="7" name="Rectángulo redondeado 1">
            <a:extLst>
              <a:ext uri="{FF2B5EF4-FFF2-40B4-BE49-F238E27FC236}">
                <a16:creationId xmlns:a16="http://schemas.microsoft.com/office/drawing/2014/main" id="{CFE4AE5C-41C5-49E0-834D-8367E3F3E902}"/>
              </a:ext>
            </a:extLst>
          </p:cNvPr>
          <p:cNvSpPr/>
          <p:nvPr/>
        </p:nvSpPr>
        <p:spPr>
          <a:xfrm>
            <a:off x="7720553" y="2480234"/>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(F1-15)</a:t>
            </a:r>
          </a:p>
        </p:txBody>
      </p:sp>
    </p:spTree>
    <p:extLst>
      <p:ext uri="{BB962C8B-B14F-4D97-AF65-F5344CB8AC3E}">
        <p14:creationId xmlns:p14="http://schemas.microsoft.com/office/powerpoint/2010/main" val="50666987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4"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DIVERSOS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DE PERFILES POR FLEXIÓN</a:t>
            </a:r>
          </a:p>
        </p:txBody>
      </p:sp>
      <mc:AlternateContent xmlns:mc="http://schemas.openxmlformats.org/markup-compatibility/2006" xmlns:a14="http://schemas.microsoft.com/office/drawing/2010/main">
        <mc:Choice Requires="a14">
          <p:sp>
            <p:nvSpPr>
              <p:cNvPr id="9" name="1 Rectángulo"/>
              <p:cNvSpPr/>
              <p:nvPr/>
            </p:nvSpPr>
            <p:spPr>
              <a:xfrm>
                <a:off x="474561" y="1678369"/>
                <a:ext cx="9354448" cy="3851888"/>
              </a:xfrm>
              <a:prstGeom prst="rect">
                <a:avLst/>
              </a:prstGeom>
            </p:spPr>
            <p:txBody>
              <a:bodyPr wrap="square">
                <a:spAutoFit/>
              </a:bodyPr>
              <a:lstStyle/>
              <a:p>
                <a:pPr lvl="0" algn="just">
                  <a:lnSpc>
                    <a:spcPct val="150000"/>
                  </a:lnSpc>
                </a:pPr>
                <a:r>
                  <a:rPr lang="es-MX" sz="1900" b="1" dirty="0">
                    <a:effectLst/>
                    <a:latin typeface="+mn-lt"/>
                  </a:rPr>
                  <a:t>Perfiles circulares y cuadrados macizos</a:t>
                </a:r>
                <a:endParaRPr lang="es-MX" sz="1900" dirty="0">
                  <a:effectLst/>
                  <a:latin typeface="+mn-lt"/>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𝑛</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oMath>
                  </m:oMathPara>
                </a14:m>
                <a:endParaRPr lang="es-MX" sz="1900" dirty="0">
                  <a:effectLst/>
                  <a:latin typeface="+mn-lt"/>
                </a:endParaRPr>
              </a:p>
              <a:p>
                <a:pPr lvl="0" algn="just">
                  <a:lnSpc>
                    <a:spcPct val="150000"/>
                  </a:lnSpc>
                </a:pPr>
                <a:r>
                  <a:rPr lang="es-MX" sz="1900" b="1" dirty="0">
                    <a:effectLst/>
                    <a:latin typeface="+mn-lt"/>
                  </a:rPr>
                  <a:t>Perfiles circulares </a:t>
                </a:r>
                <a:r>
                  <a:rPr lang="es-MX" sz="1900" b="1" dirty="0" smtClean="0">
                    <a:effectLst/>
                    <a:latin typeface="+mn-lt"/>
                  </a:rPr>
                  <a:t>huecos</a:t>
                </a:r>
                <a:endParaRPr lang="es-MX" sz="1900" dirty="0">
                  <a:effectLst/>
                  <a:latin typeface="+mn-lt"/>
                </a:endParaRPr>
              </a:p>
              <a:p>
                <a:pPr marL="800100" lvl="1" indent="-342900" algn="just">
                  <a:lnSpc>
                    <a:spcPct val="150000"/>
                  </a:lnSpc>
                  <a:buFont typeface="Arial" pitchFamily="34" charset="0"/>
                  <a:buChar char="•"/>
                </a:pPr>
                <a:r>
                  <a:rPr lang="es-MX" sz="1900" dirty="0">
                    <a:effectLst/>
                    <a:latin typeface="+mn-lt"/>
                  </a:rPr>
                  <a:t>Parámetro ancho – espesor </a:t>
                </a:r>
              </a:p>
              <a:p>
                <a:pPr algn="just">
                  <a:lnSpc>
                    <a:spcPct val="150000"/>
                  </a:lnSpc>
                </a:pPr>
                <a14:m>
                  <m:oMathPara xmlns:m="http://schemas.openxmlformats.org/officeDocument/2006/math">
                    <m:oMathParaPr>
                      <m:jc m:val="centerGroup"/>
                    </m:oMathParaPr>
                    <m:oMath xmlns:m="http://schemas.openxmlformats.org/officeDocument/2006/math">
                      <m:r>
                        <a:rPr lang="es-MX" sz="1900" i="1">
                          <a:effectLst/>
                          <a:latin typeface="Cambria Math"/>
                        </a:rPr>
                        <m:t>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𝐷</m:t>
                          </m:r>
                        </m:num>
                        <m:den>
                          <m:r>
                            <a:rPr lang="es-MX" sz="1900" i="1">
                              <a:effectLst/>
                              <a:latin typeface="Cambria Math"/>
                            </a:rPr>
                            <m:t>𝑡</m:t>
                          </m:r>
                        </m:den>
                      </m:f>
                      <m:r>
                        <a:rPr lang="es-MX" sz="1900" i="1">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𝑝</m:t>
                          </m:r>
                        </m:sub>
                      </m:sSub>
                      <m:r>
                        <a:rPr lang="es-MX" sz="1900">
                          <a:effectLst/>
                          <a:latin typeface="Cambria Math"/>
                        </a:rPr>
                        <m:t>=</m:t>
                      </m:r>
                      <m:f>
                        <m:fPr>
                          <m:ctrlPr>
                            <a:rPr lang="es-MX" sz="1900" i="1">
                              <a:effectLst/>
                              <a:latin typeface="Cambria Math" panose="02040503050406030204" pitchFamily="18" charset="0"/>
                            </a:rPr>
                          </m:ctrlPr>
                        </m:fPr>
                        <m:num>
                          <m:r>
                            <a:rPr lang="es-MX" sz="1900" i="1">
                              <a:effectLst/>
                              <a:latin typeface="Cambria Math"/>
                            </a:rPr>
                            <m:t>2070</m:t>
                          </m:r>
                        </m:num>
                        <m:den>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den>
                      </m:f>
                      <m:r>
                        <a:rPr lang="es-MX" sz="1900">
                          <a:effectLst/>
                          <a:latin typeface="Cambria Math"/>
                        </a:rPr>
                        <m:t> </m:t>
                      </m:r>
                      <m:r>
                        <m:rPr>
                          <m:sty m:val="p"/>
                        </m:rPr>
                        <a:rPr lang="es-MX" sz="1900">
                          <a:effectLst/>
                          <a:latin typeface="Cambria Math"/>
                        </a:rPr>
                        <m:t>y</m:t>
                      </m:r>
                      <m:r>
                        <a:rPr lang="es-MX" sz="1900">
                          <a:effectLst/>
                          <a:latin typeface="Cambria Math"/>
                        </a:rPr>
                        <m:t> </m:t>
                      </m:r>
                      <m:sSub>
                        <m:sSubPr>
                          <m:ctrlPr>
                            <a:rPr lang="es-MX" sz="1900" i="1">
                              <a:effectLst/>
                              <a:latin typeface="Cambria Math" panose="02040503050406030204" pitchFamily="18" charset="0"/>
                            </a:rPr>
                          </m:ctrlPr>
                        </m:sSubPr>
                        <m:e>
                          <m:r>
                            <a:rPr lang="es-MX" sz="1900" i="1">
                              <a:effectLst/>
                              <a:latin typeface="Cambria Math"/>
                            </a:rPr>
                            <m:t>𝜆</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8970</m:t>
                          </m:r>
                        </m:num>
                        <m:den>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den>
                      </m:f>
                    </m:oMath>
                  </m:oMathPara>
                </a14:m>
                <a:endParaRPr lang="es-MX" sz="1900" dirty="0">
                  <a:effectLst/>
                  <a:latin typeface="+mn-lt"/>
                </a:endParaRPr>
              </a:p>
              <a:p>
                <a:pPr algn="just">
                  <a:lnSpc>
                    <a:spcPct val="150000"/>
                  </a:lnSpc>
                </a:pPr>
                <a:r>
                  <a:rPr lang="es-MX" sz="1900" dirty="0">
                    <a:effectLst/>
                    <a:latin typeface="+mn-lt"/>
                  </a:rPr>
                  <a:t>Donde D es el diámetro exterior.</a:t>
                </a:r>
              </a:p>
              <a:p>
                <a:pPr marL="800100" lvl="1" indent="-342900" algn="just">
                  <a:buFont typeface="Arial" pitchFamily="34" charset="0"/>
                  <a:buChar char="•"/>
                </a:pPr>
                <a:r>
                  <a:rPr lang="es-MX" sz="1900" dirty="0">
                    <a:effectLst/>
                    <a:latin typeface="+mn-lt"/>
                  </a:rPr>
                  <a:t>Resistencia nominal por flexión: no hay límite por PLT para perfiles circulares o cuadrados. La resistencia está limitada por el pandeo local.</a:t>
                </a:r>
              </a:p>
            </p:txBody>
          </p:sp>
        </mc:Choice>
        <mc:Fallback xmlns="">
          <p:sp>
            <p:nvSpPr>
              <p:cNvPr id="9" name="1 Rectángulo"/>
              <p:cNvSpPr>
                <a:spLocks noRot="1" noChangeAspect="1" noMove="1" noResize="1" noEditPoints="1" noAdjustHandles="1" noChangeArrowheads="1" noChangeShapeType="1" noTextEdit="1"/>
              </p:cNvSpPr>
              <p:nvPr/>
            </p:nvSpPr>
            <p:spPr>
              <a:xfrm>
                <a:off x="474561" y="1678369"/>
                <a:ext cx="9354448" cy="3851888"/>
              </a:xfrm>
              <a:prstGeom prst="rect">
                <a:avLst/>
              </a:prstGeom>
              <a:blipFill>
                <a:blip r:embed="rId5"/>
                <a:stretch>
                  <a:fillRect l="-652" r="-587" b="-1741"/>
                </a:stretch>
              </a:blipFill>
            </p:spPr>
            <p:txBody>
              <a:bodyPr/>
              <a:lstStyle/>
              <a:p>
                <a:r>
                  <a:rPr lang="en-US">
                    <a:noFill/>
                  </a:rPr>
                  <a:t> </a:t>
                </a:r>
              </a:p>
            </p:txBody>
          </p:sp>
        </mc:Fallback>
      </mc:AlternateContent>
    </p:spTree>
    <p:extLst>
      <p:ext uri="{BB962C8B-B14F-4D97-AF65-F5344CB8AC3E}">
        <p14:creationId xmlns:p14="http://schemas.microsoft.com/office/powerpoint/2010/main" val="3784982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LAS BARRAS FLEXIONADAS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0" name="1 CuadroTexto"/>
          <p:cNvSpPr txBox="1"/>
          <p:nvPr/>
        </p:nvSpPr>
        <p:spPr>
          <a:xfrm>
            <a:off x="1917236" y="5879725"/>
            <a:ext cx="6469098" cy="369332"/>
          </a:xfrm>
          <a:prstGeom prst="rect">
            <a:avLst/>
          </a:prstGeom>
          <a:noFill/>
        </p:spPr>
        <p:txBody>
          <a:bodyPr wrap="square" rtlCol="0">
            <a:spAutoFit/>
          </a:bodyPr>
          <a:lstStyle/>
          <a:p>
            <a:pPr algn="ctr"/>
            <a:r>
              <a:rPr lang="es-MX" b="1" dirty="0">
                <a:latin typeface="+mn-lt"/>
              </a:rPr>
              <a:t>Curva momento- deflexión de una viga en flexión pura</a:t>
            </a:r>
          </a:p>
        </p:txBody>
      </p:sp>
      <p:pic>
        <p:nvPicPr>
          <p:cNvPr id="11"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18985" t="24253" r="20911" b="21197"/>
          <a:stretch/>
        </p:blipFill>
        <p:spPr bwMode="auto">
          <a:xfrm>
            <a:off x="1310409" y="1889319"/>
            <a:ext cx="7820168" cy="3990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930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LAS BARRAS FLEXIONADAS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mc:AlternateContent xmlns:mc="http://schemas.openxmlformats.org/markup-compatibility/2006" xmlns:a14="http://schemas.microsoft.com/office/drawing/2010/main">
        <mc:Choice Requires="a14">
          <p:sp>
            <p:nvSpPr>
              <p:cNvPr id="15" name="1 CuadroTexto"/>
              <p:cNvSpPr txBox="1"/>
              <p:nvPr/>
            </p:nvSpPr>
            <p:spPr>
              <a:xfrm>
                <a:off x="474561" y="1817312"/>
                <a:ext cx="9485171" cy="2064091"/>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𝑝</m:t>
                          </m:r>
                        </m:sub>
                      </m:sSub>
                      <m:r>
                        <a:rPr lang="es-MX" sz="1900" b="0" i="1" smtClean="0">
                          <a:effectLst/>
                          <a:latin typeface="Cambria Math"/>
                        </a:rPr>
                        <m:t>=</m:t>
                      </m:r>
                      <m:sSub>
                        <m:sSubPr>
                          <m:ctrlPr>
                            <a:rPr lang="es-MX" sz="1900" b="0" i="1" smtClean="0">
                              <a:effectLst/>
                              <a:latin typeface="Cambria Math" panose="02040503050406030204" pitchFamily="18" charset="0"/>
                            </a:rPr>
                          </m:ctrlPr>
                        </m:sSubPr>
                        <m:e>
                          <m:r>
                            <a:rPr lang="es-MX" sz="1900" b="0" i="1" smtClean="0">
                              <a:effectLst/>
                              <a:latin typeface="Cambria Math"/>
                            </a:rPr>
                            <m:t>𝐹</m:t>
                          </m:r>
                        </m:e>
                        <m:sub>
                          <m:r>
                            <a:rPr lang="es-MX" sz="1900" b="0" i="1" smtClean="0">
                              <a:effectLst/>
                              <a:latin typeface="Cambria Math"/>
                            </a:rPr>
                            <m:t>𝑦</m:t>
                          </m:r>
                        </m:sub>
                      </m:sSub>
                      <m:d>
                        <m:dPr>
                          <m:ctrlPr>
                            <a:rPr lang="es-MX" sz="1900" b="0" i="1" smtClean="0">
                              <a:effectLst/>
                              <a:latin typeface="Cambria Math" panose="02040503050406030204" pitchFamily="18" charset="0"/>
                            </a:rPr>
                          </m:ctrlPr>
                        </m:dPr>
                        <m:e>
                          <m:sSub>
                            <m:sSubPr>
                              <m:ctrlPr>
                                <a:rPr lang="es-MX" sz="1900" b="0" i="1" smtClean="0">
                                  <a:effectLst/>
                                  <a:latin typeface="Cambria Math" panose="02040503050406030204" pitchFamily="18" charset="0"/>
                                </a:rPr>
                              </m:ctrlPr>
                            </m:sSubPr>
                            <m:e>
                              <m:r>
                                <a:rPr lang="es-MX" sz="1900" b="0" i="1" smtClean="0">
                                  <a:effectLst/>
                                  <a:latin typeface="Cambria Math"/>
                                </a:rPr>
                                <m:t>𝐴</m:t>
                              </m:r>
                            </m:e>
                            <m:sub>
                              <m:r>
                                <a:rPr lang="es-MX" sz="1900" b="0" i="1" smtClean="0">
                                  <a:effectLst/>
                                  <a:latin typeface="Cambria Math"/>
                                </a:rPr>
                                <m:t>𝑐</m:t>
                              </m:r>
                            </m:sub>
                          </m:sSub>
                        </m:e>
                      </m:d>
                      <m:r>
                        <a:rPr lang="es-MX" sz="1900" b="0" i="1" smtClean="0">
                          <a:effectLst/>
                          <a:latin typeface="Cambria Math"/>
                        </a:rPr>
                        <m:t>𝑎</m:t>
                      </m:r>
                      <m:r>
                        <a:rPr lang="es-MX" sz="1900" b="0" i="1" smtClean="0">
                          <a:effectLst/>
                          <a:latin typeface="Cambria Math"/>
                        </a:rPr>
                        <m:t>=</m:t>
                      </m:r>
                      <m:r>
                        <a:rPr lang="es-MX" sz="1900" b="0" i="1" smtClean="0">
                          <a:effectLst/>
                          <a:latin typeface="Cambria Math"/>
                        </a:rPr>
                        <m:t>𝐹𝑦</m:t>
                      </m:r>
                      <m:d>
                        <m:dPr>
                          <m:ctrlPr>
                            <a:rPr lang="es-MX" sz="1900" b="0" i="1" smtClean="0">
                              <a:effectLst/>
                              <a:latin typeface="Cambria Math" panose="02040503050406030204" pitchFamily="18" charset="0"/>
                            </a:rPr>
                          </m:ctrlPr>
                        </m:dPr>
                        <m:e>
                          <m:sSub>
                            <m:sSubPr>
                              <m:ctrlPr>
                                <a:rPr lang="es-MX" sz="1900" b="0" i="1" smtClean="0">
                                  <a:effectLst/>
                                  <a:latin typeface="Cambria Math" panose="02040503050406030204" pitchFamily="18" charset="0"/>
                                </a:rPr>
                              </m:ctrlPr>
                            </m:sSubPr>
                            <m:e>
                              <m:r>
                                <a:rPr lang="es-MX" sz="1900" b="0" i="1" smtClean="0">
                                  <a:effectLst/>
                                  <a:latin typeface="Cambria Math"/>
                                </a:rPr>
                                <m:t>𝐴</m:t>
                              </m:r>
                            </m:e>
                            <m:sub>
                              <m:r>
                                <a:rPr lang="es-MX" sz="1900" b="0" i="1" smtClean="0">
                                  <a:effectLst/>
                                  <a:latin typeface="Cambria Math"/>
                                </a:rPr>
                                <m:t>𝑡</m:t>
                              </m:r>
                            </m:sub>
                          </m:sSub>
                        </m:e>
                      </m:d>
                      <m:r>
                        <a:rPr lang="es-MX" sz="1900" b="0" i="1" smtClean="0">
                          <a:effectLst/>
                          <a:latin typeface="Cambria Math"/>
                        </a:rPr>
                        <m:t>𝑎</m:t>
                      </m:r>
                      <m:r>
                        <a:rPr lang="es-MX" sz="1900" b="0" i="1" smtClean="0">
                          <a:effectLst/>
                          <a:latin typeface="Cambria Math"/>
                        </a:rPr>
                        <m:t>=</m:t>
                      </m:r>
                      <m:r>
                        <a:rPr lang="es-MX" sz="1900" i="1">
                          <a:effectLst/>
                          <a:latin typeface="Cambria Math"/>
                        </a:rPr>
                        <m:t>𝐹𝑦</m:t>
                      </m:r>
                      <m:d>
                        <m:dPr>
                          <m:ctrlPr>
                            <a:rPr lang="es-MX" sz="1900" i="1">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a:rPr>
                                <m:t>𝐴</m:t>
                              </m:r>
                            </m:num>
                            <m:den>
                              <m:r>
                                <a:rPr lang="es-MX" sz="1900" b="0" i="1" smtClean="0">
                                  <a:effectLst/>
                                  <a:latin typeface="Cambria Math"/>
                                </a:rPr>
                                <m:t>2</m:t>
                              </m:r>
                            </m:den>
                          </m:f>
                        </m:e>
                      </m:d>
                      <m:r>
                        <a:rPr lang="es-MX" sz="1900" i="1">
                          <a:effectLst/>
                          <a:latin typeface="Cambria Math"/>
                        </a:rPr>
                        <m:t>𝑎</m:t>
                      </m:r>
                      <m:r>
                        <a:rPr lang="es-MX" sz="1900" b="0" i="0" smtClean="0">
                          <a:effectLst/>
                          <a:latin typeface="Cambria Math"/>
                        </a:rPr>
                        <m:t>=</m:t>
                      </m:r>
                      <m:r>
                        <a:rPr lang="es-MX" sz="1900" i="1">
                          <a:effectLst/>
                          <a:latin typeface="Cambria Math"/>
                        </a:rPr>
                        <m:t>𝐹𝑦</m:t>
                      </m:r>
                      <m:r>
                        <a:rPr lang="es-MX" sz="1900" b="0" i="1" smtClean="0">
                          <a:effectLst/>
                          <a:latin typeface="Cambria Math"/>
                        </a:rPr>
                        <m:t>𝑍</m:t>
                      </m:r>
                    </m:oMath>
                  </m:oMathPara>
                </a14:m>
                <a:endParaRPr lang="es-MX" sz="1900" dirty="0">
                  <a:effectLst/>
                </a:endParaRPr>
              </a:p>
              <a:p>
                <a:pPr algn="just"/>
                <a:r>
                  <a:rPr lang="es-MX" sz="1900" dirty="0">
                    <a:effectLst/>
                  </a:rPr>
                  <a:t>Donde</a:t>
                </a:r>
              </a:p>
              <a:p>
                <a:pPr algn="just"/>
                <a:r>
                  <a:rPr lang="es-MX" sz="1900" dirty="0">
                    <a:effectLst/>
                  </a:rPr>
                  <a:t>A=área de todas la sección transversal</a:t>
                </a:r>
              </a:p>
              <a:p>
                <a:pPr algn="just"/>
                <a:r>
                  <a:rPr lang="es-MX" sz="1900" dirty="0">
                    <a:effectLst/>
                  </a:rPr>
                  <a:t>a=distancia entre los centroides de las dos medias áreas</a:t>
                </a:r>
              </a:p>
              <a:p>
                <a:pPr algn="just"/>
                <a14:m>
                  <m:oMath xmlns:m="http://schemas.openxmlformats.org/officeDocument/2006/math">
                    <m:r>
                      <a:rPr lang="es-MX" sz="1900" b="0" i="1" smtClean="0">
                        <a:effectLst/>
                        <a:latin typeface="Cambria Math"/>
                      </a:rPr>
                      <m:t>𝑍</m:t>
                    </m:r>
                    <m:r>
                      <a:rPr lang="es-MX" sz="1900" b="0" i="1" smtClean="0">
                        <a:effectLst/>
                        <a:latin typeface="Cambria Math"/>
                      </a:rPr>
                      <m:t>=</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a:rPr>
                              <m:t>𝐴</m:t>
                            </m:r>
                          </m:num>
                          <m:den>
                            <m:r>
                              <a:rPr lang="es-MX" sz="1900" b="0" i="1" smtClean="0">
                                <a:effectLst/>
                                <a:latin typeface="Cambria Math"/>
                              </a:rPr>
                              <m:t>2</m:t>
                            </m:r>
                          </m:den>
                        </m:f>
                      </m:e>
                    </m:d>
                    <m:r>
                      <a:rPr lang="es-MX" sz="1900" b="0" i="1" smtClean="0">
                        <a:effectLst/>
                        <a:latin typeface="Cambria Math"/>
                      </a:rPr>
                      <m:t>𝑎</m:t>
                    </m:r>
                  </m:oMath>
                </a14:m>
                <a:r>
                  <a:rPr lang="es-MX" sz="1900" dirty="0">
                    <a:effectLst/>
                  </a:rPr>
                  <a:t>=módulo de sección plástico</a:t>
                </a:r>
              </a:p>
            </p:txBody>
          </p:sp>
        </mc:Choice>
        <mc:Fallback xmlns="">
          <p:sp>
            <p:nvSpPr>
              <p:cNvPr id="15" name="1 CuadroTexto"/>
              <p:cNvSpPr txBox="1">
                <a:spLocks noRot="1" noChangeAspect="1" noMove="1" noResize="1" noEditPoints="1" noAdjustHandles="1" noChangeArrowheads="1" noChangeShapeType="1" noTextEdit="1"/>
              </p:cNvSpPr>
              <p:nvPr/>
            </p:nvSpPr>
            <p:spPr>
              <a:xfrm>
                <a:off x="474561" y="1817312"/>
                <a:ext cx="9485171" cy="2064091"/>
              </a:xfrm>
              <a:prstGeom prst="rect">
                <a:avLst/>
              </a:prstGeom>
              <a:blipFill>
                <a:blip r:embed="rId4"/>
                <a:stretch>
                  <a:fillRect l="-643" b="-885"/>
                </a:stretch>
              </a:blipFill>
            </p:spPr>
            <p:txBody>
              <a:bodyPr/>
              <a:lstStyle/>
              <a:p>
                <a:r>
                  <a:rPr lang="es-MX">
                    <a:noFill/>
                  </a:rPr>
                  <a:t> </a:t>
                </a:r>
              </a:p>
            </p:txBody>
          </p:sp>
        </mc:Fallback>
      </mc:AlternateContent>
      <p:pic>
        <p:nvPicPr>
          <p:cNvPr id="17"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11433" t="31157" r="19442" b="37687"/>
          <a:stretch/>
        </p:blipFill>
        <p:spPr bwMode="auto">
          <a:xfrm>
            <a:off x="767156" y="4462204"/>
            <a:ext cx="3818655" cy="967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l="14861" t="22439" r="22971" b="20382"/>
          <a:stretch/>
        </p:blipFill>
        <p:spPr bwMode="auto">
          <a:xfrm>
            <a:off x="4988667" y="3572081"/>
            <a:ext cx="4293634" cy="2220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ángulo redondeado 10"/>
          <p:cNvSpPr/>
          <p:nvPr/>
        </p:nvSpPr>
        <p:spPr>
          <a:xfrm>
            <a:off x="8311241" y="2037335"/>
            <a:ext cx="1214651"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a:t>
            </a:r>
          </a:p>
          <a:p>
            <a:pPr algn="ctr"/>
            <a:r>
              <a:rPr lang="es-MX" dirty="0"/>
              <a:t>(2-11)</a:t>
            </a:r>
          </a:p>
        </p:txBody>
      </p:sp>
    </p:spTree>
    <p:extLst>
      <p:ext uri="{BB962C8B-B14F-4D97-AF65-F5344CB8AC3E}">
        <p14:creationId xmlns:p14="http://schemas.microsoft.com/office/powerpoint/2010/main" val="306187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1" name="4 Rectángulo"/>
          <p:cNvSpPr/>
          <p:nvPr/>
        </p:nvSpPr>
        <p:spPr>
          <a:xfrm>
            <a:off x="474561" y="1821493"/>
            <a:ext cx="9354448" cy="1554272"/>
          </a:xfrm>
          <a:prstGeom prst="rect">
            <a:avLst/>
          </a:prstGeom>
        </p:spPr>
        <p:txBody>
          <a:bodyPr wrap="square">
            <a:spAutoFit/>
          </a:bodyPr>
          <a:lstStyle/>
          <a:p>
            <a:r>
              <a:rPr lang="es-MX" sz="1900" dirty="0">
                <a:latin typeface="+mn-lt"/>
              </a:rPr>
              <a:t>Para el perfil compuesto mostrado, determine:</a:t>
            </a:r>
          </a:p>
          <a:p>
            <a:r>
              <a:rPr lang="es-MX" sz="1900" dirty="0">
                <a:latin typeface="+mn-lt"/>
              </a:rPr>
              <a:t>	a)El módulo de sección elástico S y el momento de fluencia </a:t>
            </a:r>
            <a:r>
              <a:rPr lang="es-MX" sz="1900" dirty="0" err="1">
                <a:latin typeface="+mn-lt"/>
              </a:rPr>
              <a:t>My</a:t>
            </a:r>
            <a:endParaRPr lang="es-MX" sz="1900" dirty="0">
              <a:latin typeface="+mn-lt"/>
            </a:endParaRPr>
          </a:p>
          <a:p>
            <a:r>
              <a:rPr lang="es-MX" sz="1900" dirty="0">
                <a:latin typeface="+mn-lt"/>
              </a:rPr>
              <a:t>	b)El módulo de sección plástico Z</a:t>
            </a:r>
          </a:p>
          <a:p>
            <a:r>
              <a:rPr lang="es-MX" sz="1900" dirty="0">
                <a:latin typeface="+mn-lt"/>
              </a:rPr>
              <a:t>	c)El momento plástico Mp</a:t>
            </a:r>
          </a:p>
          <a:p>
            <a:r>
              <a:rPr lang="es-MX" sz="1900" dirty="0">
                <a:latin typeface="+mn-lt"/>
              </a:rPr>
              <a:t>La flexión es respecto al eje x y el acero es A572 grado 50.</a:t>
            </a:r>
          </a:p>
        </p:txBody>
      </p:sp>
      <mc:AlternateContent xmlns:mc="http://schemas.openxmlformats.org/markup-compatibility/2006" xmlns:a14="http://schemas.microsoft.com/office/drawing/2010/main">
        <mc:Choice Requires="a14">
          <p:graphicFrame>
            <p:nvGraphicFramePr>
              <p:cNvPr id="19" name="1 Tabla"/>
              <p:cNvGraphicFramePr>
                <a:graphicFrameLocks noGrp="1"/>
              </p:cNvGraphicFramePr>
              <p:nvPr>
                <p:extLst>
                  <p:ext uri="{D42A27DB-BD31-4B8C-83A1-F6EECF244321}">
                    <p14:modId xmlns:p14="http://schemas.microsoft.com/office/powerpoint/2010/main" val="1506931905"/>
                  </p:ext>
                </p:extLst>
              </p:nvPr>
            </p:nvGraphicFramePr>
            <p:xfrm>
              <a:off x="4594241" y="3991040"/>
              <a:ext cx="5234768" cy="1681925"/>
            </p:xfrm>
            <a:graphic>
              <a:graphicData uri="http://schemas.openxmlformats.org/drawingml/2006/table">
                <a:tbl>
                  <a:tblPr firstRow="1" bandRow="1">
                    <a:tableStyleId>{5202B0CA-FC54-4496-8BCA-5EF66A818D29}</a:tableStyleId>
                  </a:tblPr>
                  <a:tblGrid>
                    <a:gridCol w="1442523">
                      <a:extLst>
                        <a:ext uri="{9D8B030D-6E8A-4147-A177-3AD203B41FA5}">
                          <a16:colId xmlns:a16="http://schemas.microsoft.com/office/drawing/2014/main" val="20000"/>
                        </a:ext>
                      </a:extLst>
                    </a:gridCol>
                    <a:gridCol w="927523">
                      <a:extLst>
                        <a:ext uri="{9D8B030D-6E8A-4147-A177-3AD203B41FA5}">
                          <a16:colId xmlns:a16="http://schemas.microsoft.com/office/drawing/2014/main" val="20001"/>
                        </a:ext>
                      </a:extLst>
                    </a:gridCol>
                    <a:gridCol w="770816">
                      <a:extLst>
                        <a:ext uri="{9D8B030D-6E8A-4147-A177-3AD203B41FA5}">
                          <a16:colId xmlns:a16="http://schemas.microsoft.com/office/drawing/2014/main" val="20002"/>
                        </a:ext>
                      </a:extLst>
                    </a:gridCol>
                    <a:gridCol w="1046953">
                      <a:extLst>
                        <a:ext uri="{9D8B030D-6E8A-4147-A177-3AD203B41FA5}">
                          <a16:colId xmlns:a16="http://schemas.microsoft.com/office/drawing/2014/main" val="20003"/>
                        </a:ext>
                      </a:extLst>
                    </a:gridCol>
                    <a:gridCol w="1046953">
                      <a:extLst>
                        <a:ext uri="{9D8B030D-6E8A-4147-A177-3AD203B41FA5}">
                          <a16:colId xmlns:a16="http://schemas.microsoft.com/office/drawing/2014/main" val="20004"/>
                        </a:ext>
                      </a:extLst>
                    </a:gridCol>
                  </a:tblGrid>
                  <a:tr h="303870">
                    <a:tc>
                      <a:txBody>
                        <a:bodyPr/>
                        <a:lstStyle/>
                        <a:p>
                          <a:pPr algn="ctr"/>
                          <a:r>
                            <a:rPr lang="es-MX" sz="1600" dirty="0"/>
                            <a:t>Componente </a:t>
                          </a:r>
                        </a:p>
                      </a:txBody>
                      <a:tcPr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s-MX" sz="1600" i="1" smtClean="0">
                                        <a:latin typeface="Cambria Math" panose="02040503050406030204" pitchFamily="18" charset="0"/>
                                      </a:rPr>
                                    </m:ctrlPr>
                                  </m:accPr>
                                  <m:e>
                                    <m:r>
                                      <a:rPr lang="es-MX" sz="1600" smtClean="0">
                                        <a:latin typeface="Cambria Math"/>
                                      </a:rPr>
                                      <m:t>𝑰</m:t>
                                    </m:r>
                                  </m:e>
                                </m:acc>
                              </m:oMath>
                            </m:oMathPara>
                          </a14:m>
                          <a:endParaRPr lang="es-MX" sz="1600" dirty="0"/>
                        </a:p>
                      </a:txBody>
                      <a:tcPr anchor="ctr"/>
                    </a:tc>
                    <a:tc>
                      <a:txBody>
                        <a:bodyPr/>
                        <a:lstStyle/>
                        <a:p>
                          <a:pPr algn="ctr"/>
                          <a:r>
                            <a:rPr lang="es-MX" sz="1600" dirty="0"/>
                            <a:t>A</a:t>
                          </a:r>
                        </a:p>
                      </a:txBody>
                      <a:tcPr anchor="ctr"/>
                    </a:tc>
                    <a:tc>
                      <a:txBody>
                        <a:bodyPr/>
                        <a:lstStyle/>
                        <a:p>
                          <a:pPr algn="ctr"/>
                          <a:r>
                            <a:rPr lang="es-MX" sz="1600" dirty="0"/>
                            <a:t>d</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s-MX" sz="1600" i="1" smtClean="0">
                                        <a:latin typeface="Cambria Math" panose="02040503050406030204" pitchFamily="18" charset="0"/>
                                      </a:rPr>
                                    </m:ctrlPr>
                                  </m:accPr>
                                  <m:e>
                                    <m:r>
                                      <a:rPr lang="es-MX" sz="1600" smtClean="0">
                                        <a:latin typeface="Cambria Math"/>
                                      </a:rPr>
                                      <m:t>𝑰</m:t>
                                    </m:r>
                                  </m:e>
                                </m:acc>
                                <m:r>
                                  <a:rPr lang="es-MX" sz="1600" smtClean="0">
                                    <a:latin typeface="Cambria Math"/>
                                  </a:rPr>
                                  <m:t>+</m:t>
                                </m:r>
                                <m:r>
                                  <a:rPr lang="es-MX" sz="1600" smtClean="0">
                                    <a:latin typeface="Cambria Math"/>
                                  </a:rPr>
                                  <m:t>𝐀</m:t>
                                </m:r>
                                <m:sSup>
                                  <m:sSupPr>
                                    <m:ctrlPr>
                                      <a:rPr lang="es-MX" sz="1600" i="1" smtClean="0">
                                        <a:latin typeface="Cambria Math" panose="02040503050406030204" pitchFamily="18" charset="0"/>
                                      </a:rPr>
                                    </m:ctrlPr>
                                  </m:sSupPr>
                                  <m:e>
                                    <m:r>
                                      <a:rPr lang="es-MX" sz="1600" smtClean="0">
                                        <a:latin typeface="Cambria Math"/>
                                      </a:rPr>
                                      <m:t>𝐝</m:t>
                                    </m:r>
                                  </m:e>
                                  <m:sup>
                                    <m:r>
                                      <a:rPr lang="es-MX" sz="1600" smtClean="0">
                                        <a:latin typeface="Cambria Math"/>
                                      </a:rPr>
                                      <m:t>𝟐</m:t>
                                    </m:r>
                                  </m:sup>
                                </m:sSup>
                              </m:oMath>
                            </m:oMathPara>
                          </a14:m>
                          <a:endParaRPr lang="es-MX" sz="1600" dirty="0"/>
                        </a:p>
                      </a:txBody>
                      <a:tcPr anchor="ctr"/>
                    </a:tc>
                    <a:extLst>
                      <a:ext uri="{0D108BD9-81ED-4DB2-BD59-A6C34878D82A}">
                        <a16:rowId xmlns:a16="http://schemas.microsoft.com/office/drawing/2014/main" val="10000"/>
                      </a:ext>
                    </a:extLst>
                  </a:tr>
                  <a:tr h="284072">
                    <a:tc>
                      <a:txBody>
                        <a:bodyPr/>
                        <a:lstStyle/>
                        <a:p>
                          <a:pPr algn="ctr"/>
                          <a:r>
                            <a:rPr lang="es-MX" sz="1600" dirty="0"/>
                            <a:t>Patín </a:t>
                          </a:r>
                        </a:p>
                      </a:txBody>
                      <a:tcPr anchor="ctr"/>
                    </a:tc>
                    <a:tc>
                      <a:txBody>
                        <a:bodyPr/>
                        <a:lstStyle/>
                        <a:p>
                          <a:pPr algn="ctr"/>
                          <a:r>
                            <a:rPr lang="es-MX" sz="1600" dirty="0"/>
                            <a:t>0.6667</a:t>
                          </a:r>
                        </a:p>
                      </a:txBody>
                      <a:tcPr anchor="ctr"/>
                    </a:tc>
                    <a:tc>
                      <a:txBody>
                        <a:bodyPr/>
                        <a:lstStyle/>
                        <a:p>
                          <a:pPr algn="ctr"/>
                          <a:r>
                            <a:rPr lang="es-MX" sz="1600" dirty="0"/>
                            <a:t>8</a:t>
                          </a:r>
                        </a:p>
                      </a:txBody>
                      <a:tcPr anchor="ctr"/>
                    </a:tc>
                    <a:tc>
                      <a:txBody>
                        <a:bodyPr/>
                        <a:lstStyle/>
                        <a:p>
                          <a:pPr algn="ctr"/>
                          <a:r>
                            <a:rPr lang="es-MX" sz="1600" dirty="0"/>
                            <a:t>6.50</a:t>
                          </a:r>
                        </a:p>
                      </a:txBody>
                      <a:tcPr anchor="ctr"/>
                    </a:tc>
                    <a:tc>
                      <a:txBody>
                        <a:bodyPr/>
                        <a:lstStyle/>
                        <a:p>
                          <a:pPr algn="ctr"/>
                          <a:r>
                            <a:rPr lang="es-MX" sz="1600" dirty="0"/>
                            <a:t>338.70</a:t>
                          </a:r>
                        </a:p>
                      </a:txBody>
                      <a:tcPr anchor="ctr"/>
                    </a:tc>
                    <a:extLst>
                      <a:ext uri="{0D108BD9-81ED-4DB2-BD59-A6C34878D82A}">
                        <a16:rowId xmlns:a16="http://schemas.microsoft.com/office/drawing/2014/main" val="10001"/>
                      </a:ext>
                    </a:extLst>
                  </a:tr>
                  <a:tr h="284072">
                    <a:tc>
                      <a:txBody>
                        <a:bodyPr/>
                        <a:lstStyle/>
                        <a:p>
                          <a:pPr algn="ctr"/>
                          <a:r>
                            <a:rPr lang="es-MX" sz="1600" dirty="0"/>
                            <a:t>Patín </a:t>
                          </a:r>
                        </a:p>
                      </a:txBody>
                      <a:tcPr anchor="ctr"/>
                    </a:tc>
                    <a:tc>
                      <a:txBody>
                        <a:bodyPr/>
                        <a:lstStyle/>
                        <a:p>
                          <a:pPr algn="ctr"/>
                          <a:r>
                            <a:rPr lang="es-MX" sz="1600" dirty="0"/>
                            <a:t>0.6667</a:t>
                          </a:r>
                        </a:p>
                      </a:txBody>
                      <a:tcPr anchor="ctr"/>
                    </a:tc>
                    <a:tc>
                      <a:txBody>
                        <a:bodyPr/>
                        <a:lstStyle/>
                        <a:p>
                          <a:pPr algn="ctr"/>
                          <a:r>
                            <a:rPr lang="es-MX" sz="1600" dirty="0"/>
                            <a:t>8</a:t>
                          </a:r>
                        </a:p>
                      </a:txBody>
                      <a:tcPr anchor="ctr"/>
                    </a:tc>
                    <a:tc>
                      <a:txBody>
                        <a:bodyPr/>
                        <a:lstStyle/>
                        <a:p>
                          <a:pPr algn="ctr"/>
                          <a:r>
                            <a:rPr lang="es-MX" sz="1600" dirty="0"/>
                            <a:t>6.50</a:t>
                          </a:r>
                        </a:p>
                      </a:txBody>
                      <a:tcPr anchor="ctr"/>
                    </a:tc>
                    <a:tc>
                      <a:txBody>
                        <a:bodyPr/>
                        <a:lstStyle/>
                        <a:p>
                          <a:pPr algn="ctr"/>
                          <a:r>
                            <a:rPr lang="es-MX" sz="1600" dirty="0"/>
                            <a:t>338.70</a:t>
                          </a:r>
                        </a:p>
                      </a:txBody>
                      <a:tcPr anchor="ctr"/>
                    </a:tc>
                    <a:extLst>
                      <a:ext uri="{0D108BD9-81ED-4DB2-BD59-A6C34878D82A}">
                        <a16:rowId xmlns:a16="http://schemas.microsoft.com/office/drawing/2014/main" val="10002"/>
                      </a:ext>
                    </a:extLst>
                  </a:tr>
                  <a:tr h="284072">
                    <a:tc>
                      <a:txBody>
                        <a:bodyPr/>
                        <a:lstStyle/>
                        <a:p>
                          <a:pPr algn="ctr"/>
                          <a:r>
                            <a:rPr lang="es-MX" sz="1600" dirty="0"/>
                            <a:t>Alma </a:t>
                          </a:r>
                        </a:p>
                      </a:txBody>
                      <a:tcPr anchor="ctr"/>
                    </a:tc>
                    <a:tc>
                      <a:txBody>
                        <a:bodyPr/>
                        <a:lstStyle/>
                        <a:p>
                          <a:pPr algn="ctr"/>
                          <a:r>
                            <a:rPr lang="es-MX" sz="1600" dirty="0"/>
                            <a:t>72</a:t>
                          </a:r>
                        </a:p>
                      </a:txBody>
                      <a:tcPr anchor="ctr"/>
                    </a:tc>
                    <a:tc>
                      <a:txBody>
                        <a:bodyPr/>
                        <a:lstStyle/>
                        <a:p>
                          <a:pPr algn="ctr"/>
                          <a:r>
                            <a:rPr lang="es-MX" sz="1600" dirty="0"/>
                            <a:t>6</a:t>
                          </a:r>
                        </a:p>
                      </a:txBody>
                      <a:tcPr anchor="ctr"/>
                    </a:tc>
                    <a:tc>
                      <a:txBody>
                        <a:bodyPr/>
                        <a:lstStyle/>
                        <a:p>
                          <a:pPr algn="ctr"/>
                          <a:r>
                            <a:rPr lang="es-MX" sz="1600" dirty="0"/>
                            <a:t>-</a:t>
                          </a:r>
                        </a:p>
                      </a:txBody>
                      <a:tcPr anchor="ctr"/>
                    </a:tc>
                    <a:tc>
                      <a:txBody>
                        <a:bodyPr/>
                        <a:lstStyle/>
                        <a:p>
                          <a:pPr algn="ctr"/>
                          <a:r>
                            <a:rPr lang="es-MX" sz="1600" dirty="0"/>
                            <a:t>72</a:t>
                          </a:r>
                        </a:p>
                      </a:txBody>
                      <a:tcPr anchor="ctr"/>
                    </a:tc>
                    <a:extLst>
                      <a:ext uri="{0D108BD9-81ED-4DB2-BD59-A6C34878D82A}">
                        <a16:rowId xmlns:a16="http://schemas.microsoft.com/office/drawing/2014/main" val="10003"/>
                      </a:ext>
                    </a:extLst>
                  </a:tr>
                  <a:tr h="284072">
                    <a:tc>
                      <a:txBody>
                        <a:bodyPr/>
                        <a:lstStyle/>
                        <a:p>
                          <a:pPr algn="ctr"/>
                          <a:r>
                            <a:rPr lang="es-MX" sz="1600" dirty="0"/>
                            <a:t>Suma</a:t>
                          </a:r>
                          <a:r>
                            <a:rPr lang="es-MX" sz="1600" baseline="0" dirty="0"/>
                            <a:t> </a:t>
                          </a:r>
                          <a:endParaRPr lang="es-MX" sz="1600" dirty="0"/>
                        </a:p>
                      </a:txBody>
                      <a:tcPr anchor="ctr"/>
                    </a:tc>
                    <a:tc>
                      <a:txBody>
                        <a:bodyPr/>
                        <a:lstStyle/>
                        <a:p>
                          <a:pPr algn="ctr"/>
                          <a:endParaRPr lang="es-MX" sz="1600" dirty="0"/>
                        </a:p>
                      </a:txBody>
                      <a:tcPr anchor="ctr"/>
                    </a:tc>
                    <a:tc>
                      <a:txBody>
                        <a:bodyPr/>
                        <a:lstStyle/>
                        <a:p>
                          <a:pPr algn="ctr"/>
                          <a:endParaRPr lang="es-MX" sz="1600" dirty="0"/>
                        </a:p>
                      </a:txBody>
                      <a:tcPr anchor="ctr"/>
                    </a:tc>
                    <a:tc>
                      <a:txBody>
                        <a:bodyPr/>
                        <a:lstStyle/>
                        <a:p>
                          <a:pPr algn="ctr"/>
                          <a:endParaRPr lang="es-MX" sz="1600" dirty="0"/>
                        </a:p>
                      </a:txBody>
                      <a:tcPr anchor="ctr"/>
                    </a:tc>
                    <a:tc>
                      <a:txBody>
                        <a:bodyPr/>
                        <a:lstStyle/>
                        <a:p>
                          <a:pPr algn="ctr"/>
                          <a:r>
                            <a:rPr lang="es-MX" sz="1600" dirty="0"/>
                            <a:t>749.40</a:t>
                          </a:r>
                        </a:p>
                      </a:txBody>
                      <a:tcPr anchor="ctr"/>
                    </a:tc>
                    <a:extLst>
                      <a:ext uri="{0D108BD9-81ED-4DB2-BD59-A6C34878D82A}">
                        <a16:rowId xmlns:a16="http://schemas.microsoft.com/office/drawing/2014/main" val="10004"/>
                      </a:ext>
                    </a:extLst>
                  </a:tr>
                </a:tbl>
              </a:graphicData>
            </a:graphic>
          </p:graphicFrame>
        </mc:Choice>
        <mc:Fallback xmlns="">
          <p:graphicFrame>
            <p:nvGraphicFramePr>
              <p:cNvPr id="19" name="1 Tabla"/>
              <p:cNvGraphicFramePr>
                <a:graphicFrameLocks noGrp="1"/>
              </p:cNvGraphicFramePr>
              <p:nvPr>
                <p:extLst>
                  <p:ext uri="{D42A27DB-BD31-4B8C-83A1-F6EECF244321}">
                    <p14:modId xmlns:p14="http://schemas.microsoft.com/office/powerpoint/2010/main" val="1506931905"/>
                  </p:ext>
                </p:extLst>
              </p:nvPr>
            </p:nvGraphicFramePr>
            <p:xfrm>
              <a:off x="4594241" y="3991040"/>
              <a:ext cx="5234768" cy="1681925"/>
            </p:xfrm>
            <a:graphic>
              <a:graphicData uri="http://schemas.openxmlformats.org/drawingml/2006/table">
                <a:tbl>
                  <a:tblPr firstRow="1" bandRow="1">
                    <a:tableStyleId>{5202B0CA-FC54-4496-8BCA-5EF66A818D29}</a:tableStyleId>
                  </a:tblPr>
                  <a:tblGrid>
                    <a:gridCol w="1442523">
                      <a:extLst>
                        <a:ext uri="{9D8B030D-6E8A-4147-A177-3AD203B41FA5}">
                          <a16:colId xmlns:a16="http://schemas.microsoft.com/office/drawing/2014/main" val="20000"/>
                        </a:ext>
                      </a:extLst>
                    </a:gridCol>
                    <a:gridCol w="927523">
                      <a:extLst>
                        <a:ext uri="{9D8B030D-6E8A-4147-A177-3AD203B41FA5}">
                          <a16:colId xmlns:a16="http://schemas.microsoft.com/office/drawing/2014/main" val="20001"/>
                        </a:ext>
                      </a:extLst>
                    </a:gridCol>
                    <a:gridCol w="770816">
                      <a:extLst>
                        <a:ext uri="{9D8B030D-6E8A-4147-A177-3AD203B41FA5}">
                          <a16:colId xmlns:a16="http://schemas.microsoft.com/office/drawing/2014/main" val="20002"/>
                        </a:ext>
                      </a:extLst>
                    </a:gridCol>
                    <a:gridCol w="1046953">
                      <a:extLst>
                        <a:ext uri="{9D8B030D-6E8A-4147-A177-3AD203B41FA5}">
                          <a16:colId xmlns:a16="http://schemas.microsoft.com/office/drawing/2014/main" val="20003"/>
                        </a:ext>
                      </a:extLst>
                    </a:gridCol>
                    <a:gridCol w="1046953">
                      <a:extLst>
                        <a:ext uri="{9D8B030D-6E8A-4147-A177-3AD203B41FA5}">
                          <a16:colId xmlns:a16="http://schemas.microsoft.com/office/drawing/2014/main" val="20004"/>
                        </a:ext>
                      </a:extLst>
                    </a:gridCol>
                  </a:tblGrid>
                  <a:tr h="340805">
                    <a:tc>
                      <a:txBody>
                        <a:bodyPr/>
                        <a:lstStyle/>
                        <a:p>
                          <a:pPr algn="ctr"/>
                          <a:r>
                            <a:rPr lang="es-MX" sz="1600" dirty="0"/>
                            <a:t>Componente </a:t>
                          </a:r>
                        </a:p>
                      </a:txBody>
                      <a:tcPr anchor="ctr"/>
                    </a:tc>
                    <a:tc>
                      <a:txBody>
                        <a:bodyPr/>
                        <a:lstStyle/>
                        <a:p>
                          <a:endParaRPr lang="es-MX"/>
                        </a:p>
                      </a:txBody>
                      <a:tcPr anchor="ctr">
                        <a:blipFill>
                          <a:blip r:embed="rId4"/>
                          <a:stretch>
                            <a:fillRect l="-155921" t="-3571" r="-309868" b="-417857"/>
                          </a:stretch>
                        </a:blipFill>
                      </a:tcPr>
                    </a:tc>
                    <a:tc>
                      <a:txBody>
                        <a:bodyPr/>
                        <a:lstStyle/>
                        <a:p>
                          <a:pPr algn="ctr"/>
                          <a:r>
                            <a:rPr lang="es-MX" sz="1600" dirty="0"/>
                            <a:t>A</a:t>
                          </a:r>
                        </a:p>
                      </a:txBody>
                      <a:tcPr anchor="ctr"/>
                    </a:tc>
                    <a:tc>
                      <a:txBody>
                        <a:bodyPr/>
                        <a:lstStyle/>
                        <a:p>
                          <a:pPr algn="ctr"/>
                          <a:r>
                            <a:rPr lang="es-MX" sz="1600" dirty="0"/>
                            <a:t>d</a:t>
                          </a:r>
                        </a:p>
                      </a:txBody>
                      <a:tcPr anchor="ctr"/>
                    </a:tc>
                    <a:tc>
                      <a:txBody>
                        <a:bodyPr/>
                        <a:lstStyle/>
                        <a:p>
                          <a:endParaRPr lang="es-MX"/>
                        </a:p>
                      </a:txBody>
                      <a:tcPr anchor="ctr">
                        <a:blipFill>
                          <a:blip r:embed="rId4"/>
                          <a:stretch>
                            <a:fillRect l="-400000" t="-3571" b="-417857"/>
                          </a:stretch>
                        </a:blipFill>
                      </a:tcPr>
                    </a:tc>
                    <a:extLst>
                      <a:ext uri="{0D108BD9-81ED-4DB2-BD59-A6C34878D82A}">
                        <a16:rowId xmlns:a16="http://schemas.microsoft.com/office/drawing/2014/main" val="10000"/>
                      </a:ext>
                    </a:extLst>
                  </a:tr>
                  <a:tr h="335280">
                    <a:tc>
                      <a:txBody>
                        <a:bodyPr/>
                        <a:lstStyle/>
                        <a:p>
                          <a:pPr algn="ctr"/>
                          <a:r>
                            <a:rPr lang="es-MX" sz="1600" dirty="0"/>
                            <a:t>Patín </a:t>
                          </a:r>
                        </a:p>
                      </a:txBody>
                      <a:tcPr anchor="ctr"/>
                    </a:tc>
                    <a:tc>
                      <a:txBody>
                        <a:bodyPr/>
                        <a:lstStyle/>
                        <a:p>
                          <a:pPr algn="ctr"/>
                          <a:r>
                            <a:rPr lang="es-MX" sz="1600" dirty="0"/>
                            <a:t>0.6667</a:t>
                          </a:r>
                        </a:p>
                      </a:txBody>
                      <a:tcPr anchor="ctr"/>
                    </a:tc>
                    <a:tc>
                      <a:txBody>
                        <a:bodyPr/>
                        <a:lstStyle/>
                        <a:p>
                          <a:pPr algn="ctr"/>
                          <a:r>
                            <a:rPr lang="es-MX" sz="1600" dirty="0"/>
                            <a:t>8</a:t>
                          </a:r>
                        </a:p>
                      </a:txBody>
                      <a:tcPr anchor="ctr"/>
                    </a:tc>
                    <a:tc>
                      <a:txBody>
                        <a:bodyPr/>
                        <a:lstStyle/>
                        <a:p>
                          <a:pPr algn="ctr"/>
                          <a:r>
                            <a:rPr lang="es-MX" sz="1600" dirty="0"/>
                            <a:t>6.50</a:t>
                          </a:r>
                        </a:p>
                      </a:txBody>
                      <a:tcPr anchor="ctr"/>
                    </a:tc>
                    <a:tc>
                      <a:txBody>
                        <a:bodyPr/>
                        <a:lstStyle/>
                        <a:p>
                          <a:pPr algn="ctr"/>
                          <a:r>
                            <a:rPr lang="es-MX" sz="1600" dirty="0"/>
                            <a:t>338.70</a:t>
                          </a:r>
                        </a:p>
                      </a:txBody>
                      <a:tcPr anchor="ctr"/>
                    </a:tc>
                    <a:extLst>
                      <a:ext uri="{0D108BD9-81ED-4DB2-BD59-A6C34878D82A}">
                        <a16:rowId xmlns:a16="http://schemas.microsoft.com/office/drawing/2014/main" val="10001"/>
                      </a:ext>
                    </a:extLst>
                  </a:tr>
                  <a:tr h="335280">
                    <a:tc>
                      <a:txBody>
                        <a:bodyPr/>
                        <a:lstStyle/>
                        <a:p>
                          <a:pPr algn="ctr"/>
                          <a:r>
                            <a:rPr lang="es-MX" sz="1600" dirty="0"/>
                            <a:t>Patín </a:t>
                          </a:r>
                        </a:p>
                      </a:txBody>
                      <a:tcPr anchor="ctr"/>
                    </a:tc>
                    <a:tc>
                      <a:txBody>
                        <a:bodyPr/>
                        <a:lstStyle/>
                        <a:p>
                          <a:pPr algn="ctr"/>
                          <a:r>
                            <a:rPr lang="es-MX" sz="1600" dirty="0"/>
                            <a:t>0.6667</a:t>
                          </a:r>
                        </a:p>
                      </a:txBody>
                      <a:tcPr anchor="ctr"/>
                    </a:tc>
                    <a:tc>
                      <a:txBody>
                        <a:bodyPr/>
                        <a:lstStyle/>
                        <a:p>
                          <a:pPr algn="ctr"/>
                          <a:r>
                            <a:rPr lang="es-MX" sz="1600" dirty="0"/>
                            <a:t>8</a:t>
                          </a:r>
                        </a:p>
                      </a:txBody>
                      <a:tcPr anchor="ctr"/>
                    </a:tc>
                    <a:tc>
                      <a:txBody>
                        <a:bodyPr/>
                        <a:lstStyle/>
                        <a:p>
                          <a:pPr algn="ctr"/>
                          <a:r>
                            <a:rPr lang="es-MX" sz="1600" dirty="0"/>
                            <a:t>6.50</a:t>
                          </a:r>
                        </a:p>
                      </a:txBody>
                      <a:tcPr anchor="ctr"/>
                    </a:tc>
                    <a:tc>
                      <a:txBody>
                        <a:bodyPr/>
                        <a:lstStyle/>
                        <a:p>
                          <a:pPr algn="ctr"/>
                          <a:r>
                            <a:rPr lang="es-MX" sz="1600" dirty="0"/>
                            <a:t>338.70</a:t>
                          </a:r>
                        </a:p>
                      </a:txBody>
                      <a:tcPr anchor="ctr"/>
                    </a:tc>
                    <a:extLst>
                      <a:ext uri="{0D108BD9-81ED-4DB2-BD59-A6C34878D82A}">
                        <a16:rowId xmlns:a16="http://schemas.microsoft.com/office/drawing/2014/main" val="10002"/>
                      </a:ext>
                    </a:extLst>
                  </a:tr>
                  <a:tr h="335280">
                    <a:tc>
                      <a:txBody>
                        <a:bodyPr/>
                        <a:lstStyle/>
                        <a:p>
                          <a:pPr algn="ctr"/>
                          <a:r>
                            <a:rPr lang="es-MX" sz="1600" dirty="0"/>
                            <a:t>Alma </a:t>
                          </a:r>
                        </a:p>
                      </a:txBody>
                      <a:tcPr anchor="ctr"/>
                    </a:tc>
                    <a:tc>
                      <a:txBody>
                        <a:bodyPr/>
                        <a:lstStyle/>
                        <a:p>
                          <a:pPr algn="ctr"/>
                          <a:r>
                            <a:rPr lang="es-MX" sz="1600" dirty="0"/>
                            <a:t>72</a:t>
                          </a:r>
                        </a:p>
                      </a:txBody>
                      <a:tcPr anchor="ctr"/>
                    </a:tc>
                    <a:tc>
                      <a:txBody>
                        <a:bodyPr/>
                        <a:lstStyle/>
                        <a:p>
                          <a:pPr algn="ctr"/>
                          <a:r>
                            <a:rPr lang="es-MX" sz="1600" dirty="0"/>
                            <a:t>6</a:t>
                          </a:r>
                        </a:p>
                      </a:txBody>
                      <a:tcPr anchor="ctr"/>
                    </a:tc>
                    <a:tc>
                      <a:txBody>
                        <a:bodyPr/>
                        <a:lstStyle/>
                        <a:p>
                          <a:pPr algn="ctr"/>
                          <a:r>
                            <a:rPr lang="es-MX" sz="1600" dirty="0"/>
                            <a:t>-</a:t>
                          </a:r>
                        </a:p>
                      </a:txBody>
                      <a:tcPr anchor="ctr"/>
                    </a:tc>
                    <a:tc>
                      <a:txBody>
                        <a:bodyPr/>
                        <a:lstStyle/>
                        <a:p>
                          <a:pPr algn="ctr"/>
                          <a:r>
                            <a:rPr lang="es-MX" sz="1600" dirty="0"/>
                            <a:t>72</a:t>
                          </a:r>
                        </a:p>
                      </a:txBody>
                      <a:tcPr anchor="ctr"/>
                    </a:tc>
                    <a:extLst>
                      <a:ext uri="{0D108BD9-81ED-4DB2-BD59-A6C34878D82A}">
                        <a16:rowId xmlns:a16="http://schemas.microsoft.com/office/drawing/2014/main" val="10003"/>
                      </a:ext>
                    </a:extLst>
                  </a:tr>
                  <a:tr h="335280">
                    <a:tc>
                      <a:txBody>
                        <a:bodyPr/>
                        <a:lstStyle/>
                        <a:p>
                          <a:pPr algn="ctr"/>
                          <a:r>
                            <a:rPr lang="es-MX" sz="1600" dirty="0"/>
                            <a:t>Suma</a:t>
                          </a:r>
                          <a:r>
                            <a:rPr lang="es-MX" sz="1600" baseline="0" dirty="0"/>
                            <a:t> </a:t>
                          </a:r>
                          <a:endParaRPr lang="es-MX" sz="1600" dirty="0"/>
                        </a:p>
                      </a:txBody>
                      <a:tcPr anchor="ctr"/>
                    </a:tc>
                    <a:tc>
                      <a:txBody>
                        <a:bodyPr/>
                        <a:lstStyle/>
                        <a:p>
                          <a:pPr algn="ctr"/>
                          <a:endParaRPr lang="es-MX" sz="1600" dirty="0"/>
                        </a:p>
                      </a:txBody>
                      <a:tcPr anchor="ctr"/>
                    </a:tc>
                    <a:tc>
                      <a:txBody>
                        <a:bodyPr/>
                        <a:lstStyle/>
                        <a:p>
                          <a:pPr algn="ctr"/>
                          <a:endParaRPr lang="es-MX" sz="1600" dirty="0"/>
                        </a:p>
                      </a:txBody>
                      <a:tcPr anchor="ctr"/>
                    </a:tc>
                    <a:tc>
                      <a:txBody>
                        <a:bodyPr/>
                        <a:lstStyle/>
                        <a:p>
                          <a:pPr algn="ctr"/>
                          <a:endParaRPr lang="es-MX" sz="1600" dirty="0"/>
                        </a:p>
                      </a:txBody>
                      <a:tcPr anchor="ctr"/>
                    </a:tc>
                    <a:tc>
                      <a:txBody>
                        <a:bodyPr/>
                        <a:lstStyle/>
                        <a:p>
                          <a:pPr algn="ctr"/>
                          <a:r>
                            <a:rPr lang="es-MX" sz="1600" dirty="0"/>
                            <a:t>749.40</a:t>
                          </a:r>
                        </a:p>
                      </a:txBody>
                      <a:tcPr anchor="ctr"/>
                    </a:tc>
                    <a:extLst>
                      <a:ext uri="{0D108BD9-81ED-4DB2-BD59-A6C34878D82A}">
                        <a16:rowId xmlns:a16="http://schemas.microsoft.com/office/drawing/2014/main" val="10004"/>
                      </a:ext>
                    </a:extLst>
                  </a:tr>
                </a:tbl>
              </a:graphicData>
            </a:graphic>
          </p:graphicFrame>
        </mc:Fallback>
      </mc:AlternateContent>
      <p:pic>
        <p:nvPicPr>
          <p:cNvPr id="2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944" t="22341" r="39406" b="23554"/>
          <a:stretch/>
        </p:blipFill>
        <p:spPr bwMode="auto">
          <a:xfrm>
            <a:off x="1533993" y="3435137"/>
            <a:ext cx="2263887" cy="2793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745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mc:AlternateContent xmlns:mc="http://schemas.openxmlformats.org/markup-compatibility/2006" xmlns:a14="http://schemas.microsoft.com/office/drawing/2010/main">
        <mc:Choice Requires="a14">
          <p:sp>
            <p:nvSpPr>
              <p:cNvPr id="15" name="3 CuadroTexto"/>
              <p:cNvSpPr txBox="1"/>
              <p:nvPr/>
            </p:nvSpPr>
            <p:spPr>
              <a:xfrm>
                <a:off x="474561" y="1817312"/>
                <a:ext cx="9354448" cy="3986861"/>
              </a:xfrm>
              <a:prstGeom prst="rect">
                <a:avLst/>
              </a:prstGeom>
              <a:noFill/>
            </p:spPr>
            <p:txBody>
              <a:bodyPr wrap="square" rtlCol="0">
                <a:spAutoFit/>
              </a:bodyPr>
              <a:lstStyle/>
              <a:p>
                <a:r>
                  <a:rPr lang="es-MX" sz="1900" dirty="0">
                    <a:effectLst/>
                  </a:rPr>
                  <a:t>El modulo de sección elástico es:</a:t>
                </a:r>
              </a:p>
              <a:p>
                <a:pPr/>
                <a14:m>
                  <m:oMathPara xmlns:m="http://schemas.openxmlformats.org/officeDocument/2006/math">
                    <m:oMathParaPr>
                      <m:jc m:val="centerGroup"/>
                    </m:oMathParaPr>
                    <m:oMath xmlns:m="http://schemas.openxmlformats.org/officeDocument/2006/math">
                      <m:r>
                        <a:rPr lang="es-MX" sz="1900" i="1">
                          <a:effectLst/>
                          <a:latin typeface="Cambria Math"/>
                        </a:rPr>
                        <m:t>𝑆</m:t>
                      </m:r>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𝐼</m:t>
                          </m:r>
                        </m:num>
                        <m:den>
                          <m:r>
                            <a:rPr lang="es-MX" sz="1900" i="1">
                              <a:effectLst/>
                              <a:latin typeface="Cambria Math"/>
                            </a:rPr>
                            <m:t>𝐶</m:t>
                          </m:r>
                        </m:den>
                      </m:f>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749.40</m:t>
                          </m:r>
                        </m:num>
                        <m:den>
                          <m:r>
                            <a:rPr lang="es-MX" sz="1900" b="0" i="1" smtClean="0">
                              <a:effectLst/>
                              <a:latin typeface="Cambria Math"/>
                            </a:rPr>
                            <m:t>1+(12/2)</m:t>
                          </m:r>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749.40</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⁴</m:t>
                          </m:r>
                        </m:num>
                        <m:den>
                          <m:r>
                            <a:rPr lang="es-MX" sz="1900" b="0" i="1" smtClean="0">
                              <a:effectLst/>
                              <a:latin typeface="Cambria Math"/>
                            </a:rPr>
                            <m:t>7</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den>
                      </m:f>
                      <m:r>
                        <a:rPr lang="es-MX" sz="1900" b="0" i="1" smtClean="0">
                          <a:effectLst/>
                          <a:latin typeface="Cambria Math"/>
                        </a:rPr>
                        <m:t>=107.06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3</m:t>
                          </m:r>
                        </m:sup>
                      </m:sSup>
                    </m:oMath>
                  </m:oMathPara>
                </a14:m>
                <a:endParaRPr lang="es-MX" sz="1900" b="0" dirty="0">
                  <a:effectLst/>
                </a:endParaRPr>
              </a:p>
              <a:p>
                <a:endParaRPr lang="es-MX" sz="1900" dirty="0">
                  <a:effectLst/>
                </a:endParaRPr>
              </a:p>
              <a:p>
                <a:r>
                  <a:rPr lang="es-MX" sz="1900" dirty="0">
                    <a:effectLst/>
                  </a:rPr>
                  <a:t>El momento de fluencia es:</a:t>
                </a:r>
              </a:p>
              <a:p>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b="0" i="1" smtClean="0">
                          <a:effectLst/>
                          <a:latin typeface="Cambria Math"/>
                        </a:rPr>
                        <m:t>𝑆</m:t>
                      </m:r>
                      <m:r>
                        <a:rPr lang="es-MX" sz="1900" b="0" i="1" smtClean="0">
                          <a:effectLst/>
                          <a:latin typeface="Cambria Math"/>
                        </a:rPr>
                        <m:t>=50 </m:t>
                      </m:r>
                      <m:r>
                        <a:rPr lang="es-MX" sz="1900" b="0" i="1" smtClean="0">
                          <a:effectLst/>
                          <a:latin typeface="Cambria Math" panose="02040503050406030204" pitchFamily="18" charset="0"/>
                        </a:rPr>
                        <m:t>𝑘𝑠𝑖</m:t>
                      </m:r>
                      <m:d>
                        <m:dPr>
                          <m:ctrlPr>
                            <a:rPr lang="es-MX" sz="1900" b="0" i="1" smtClean="0">
                              <a:effectLst/>
                              <a:latin typeface="Cambria Math" panose="02040503050406030204" pitchFamily="18" charset="0"/>
                            </a:rPr>
                          </m:ctrlPr>
                        </m:dPr>
                        <m:e>
                          <m:r>
                            <a:rPr lang="es-MX" sz="1900" b="0" i="1" smtClean="0">
                              <a:effectLst/>
                              <a:latin typeface="Cambria Math"/>
                            </a:rPr>
                            <m:t>107</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³</m:t>
                          </m:r>
                        </m:e>
                      </m:d>
                      <m:r>
                        <a:rPr lang="es-MX" sz="1900" b="0" i="1" smtClean="0">
                          <a:effectLst/>
                          <a:latin typeface="Cambria Math"/>
                        </a:rPr>
                        <m:t>=5350</m:t>
                      </m:r>
                      <m:r>
                        <a:rPr lang="es-MX" sz="1900" b="0" i="1" smtClean="0">
                          <a:effectLst/>
                          <a:latin typeface="Cambria Math"/>
                        </a:rPr>
                        <m:t>𝑖𝑛</m:t>
                      </m:r>
                      <m:r>
                        <a:rPr lang="es-MX" sz="1900" b="0" i="1" smtClean="0">
                          <a:effectLst/>
                          <a:latin typeface="Cambria Math"/>
                          <a:ea typeface="Cambria Math"/>
                        </a:rPr>
                        <m:t>∙</m:t>
                      </m:r>
                      <m:r>
                        <a:rPr lang="es-MX" sz="1900" b="0" i="1" smtClean="0">
                          <a:effectLst/>
                          <a:latin typeface="Cambria Math"/>
                          <a:ea typeface="Cambria Math"/>
                        </a:rPr>
                        <m:t>𝑘𝑖𝑝𝑠</m:t>
                      </m:r>
                      <m:r>
                        <a:rPr lang="es-MX" sz="1900" b="0" i="1" smtClean="0">
                          <a:effectLst/>
                          <a:latin typeface="Cambria Math"/>
                          <a:ea typeface="Cambria Math"/>
                        </a:rPr>
                        <m:t>=446</m:t>
                      </m:r>
                      <m:r>
                        <a:rPr lang="es-MX" sz="1900" b="0" i="1" smtClean="0">
                          <a:effectLst/>
                          <a:latin typeface="Cambria Math"/>
                          <a:ea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b="0" dirty="0">
                  <a:effectLst/>
                  <a:ea typeface="Cambria Math"/>
                </a:endParaRPr>
              </a:p>
              <a:p>
                <a:endParaRPr lang="es-MX" sz="1900" b="0" dirty="0">
                  <a:effectLst/>
                  <a:ea typeface="Cambria Math"/>
                </a:endParaRPr>
              </a:p>
              <a:p>
                <a:r>
                  <a:rPr lang="es-MX" sz="1900" dirty="0">
                    <a:effectLst/>
                  </a:rPr>
                  <a:t>Respuesta</a:t>
                </a:r>
              </a:p>
              <a:p>
                <a:pPr marL="342900" indent="-342900">
                  <a:buFont typeface="Wingdings" pitchFamily="2" charset="2"/>
                  <a:buChar char="§"/>
                </a:pPr>
                <a:endParaRPr lang="es-MX" sz="1900" dirty="0">
                  <a:effectLst/>
                </a:endParaRPr>
              </a:p>
              <a:p>
                <a:pPr/>
                <a14:m>
                  <m:oMathPara xmlns:m="http://schemas.openxmlformats.org/officeDocument/2006/math">
                    <m:oMathParaPr>
                      <m:jc m:val="centerGroup"/>
                    </m:oMathParaPr>
                    <m:oMath xmlns:m="http://schemas.openxmlformats.org/officeDocument/2006/math">
                      <m:r>
                        <a:rPr lang="es-MX" sz="1900" i="1">
                          <a:effectLst/>
                          <a:latin typeface="Cambria Math"/>
                        </a:rPr>
                        <m:t>𝑆</m:t>
                      </m:r>
                      <m:r>
                        <a:rPr lang="es-MX" sz="1900" i="1">
                          <a:effectLst/>
                          <a:latin typeface="Cambria Math"/>
                        </a:rPr>
                        <m:t>=107.06 </m:t>
                      </m:r>
                      <m:r>
                        <a:rPr lang="es-MX" sz="1900" i="1">
                          <a:effectLst/>
                          <a:latin typeface="Cambria Math"/>
                        </a:rPr>
                        <m:t>𝑖</m:t>
                      </m:r>
                      <m:sSup>
                        <m:sSupPr>
                          <m:ctrlPr>
                            <a:rPr lang="es-MX" sz="1900" i="1">
                              <a:effectLst/>
                              <a:latin typeface="Cambria Math" panose="02040503050406030204" pitchFamily="18" charset="0"/>
                            </a:rPr>
                          </m:ctrlPr>
                        </m:sSupPr>
                        <m:e>
                          <m:r>
                            <a:rPr lang="es-MX" sz="1900" i="1">
                              <a:effectLst/>
                              <a:latin typeface="Cambria Math"/>
                            </a:rPr>
                            <m:t>𝑛</m:t>
                          </m:r>
                        </m:e>
                        <m:sup>
                          <m:r>
                            <a:rPr lang="es-MX" sz="1900" i="1">
                              <a:effectLst/>
                              <a:latin typeface="Cambria Math"/>
                            </a:rPr>
                            <m:t>3</m:t>
                          </m:r>
                        </m:sup>
                      </m:sSup>
                    </m:oMath>
                  </m:oMathPara>
                </a14:m>
                <a:endParaRPr lang="es-MX" sz="1900" dirty="0">
                  <a:effectLst/>
                </a:endParaRPr>
              </a:p>
              <a:p>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r>
                        <a:rPr lang="es-MX" sz="1900" i="1">
                          <a:effectLst/>
                          <a:latin typeface="Cambria Math"/>
                        </a:rPr>
                        <m:t>=</m:t>
                      </m:r>
                      <m:r>
                        <a:rPr lang="es-MX" sz="1900" i="1">
                          <a:effectLst/>
                          <a:latin typeface="Cambria Math"/>
                          <a:ea typeface="Cambria Math"/>
                        </a:rPr>
                        <m:t>446</m:t>
                      </m:r>
                      <m:r>
                        <a:rPr lang="es-MX" sz="1900" i="1">
                          <a:effectLst/>
                          <a:latin typeface="Cambria Math"/>
                          <a:ea typeface="Cambria Math"/>
                        </a:rPr>
                        <m:t>𝑓𝑡</m:t>
                      </m:r>
                      <m:r>
                        <a:rPr lang="es-MX" sz="1900" i="1">
                          <a:effectLst/>
                          <a:latin typeface="Cambria Math"/>
                          <a:ea typeface="Cambria Math"/>
                        </a:rPr>
                        <m:t>∙</m:t>
                      </m:r>
                      <m:r>
                        <a:rPr lang="es-MX" sz="1900" i="1">
                          <a:effectLst/>
                          <a:latin typeface="Cambria Math"/>
                          <a:ea typeface="Cambria Math"/>
                        </a:rPr>
                        <m:t>𝑘𝑖𝑝𝑠</m:t>
                      </m:r>
                    </m:oMath>
                  </m:oMathPara>
                </a14:m>
                <a:endParaRPr lang="es-MX" sz="1900" dirty="0">
                  <a:effectLst/>
                  <a:ea typeface="Cambria Math"/>
                </a:endParaRPr>
              </a:p>
              <a:p>
                <a:r>
                  <a:rPr lang="es-ES" sz="2000" dirty="0">
                    <a:effectLst>
                      <a:outerShdw blurRad="38100" dist="38100" dir="2700000" algn="tl">
                        <a:srgbClr val="000000">
                          <a:alpha val="43137"/>
                        </a:srgbClr>
                      </a:outerShdw>
                    </a:effectLst>
                    <a:latin typeface="+mn-lt"/>
                  </a:rPr>
                  <a:t/>
                </a:r>
                <a:br>
                  <a:rPr lang="es-ES" sz="2000" dirty="0">
                    <a:effectLst>
                      <a:outerShdw blurRad="38100" dist="38100" dir="2700000" algn="tl">
                        <a:srgbClr val="000000">
                          <a:alpha val="43137"/>
                        </a:srgbClr>
                      </a:outerShdw>
                    </a:effectLst>
                    <a:latin typeface="+mn-lt"/>
                  </a:rPr>
                </a:br>
                <a:endParaRPr lang="es-MX" sz="2000" dirty="0">
                  <a:effectLst>
                    <a:outerShdw blurRad="38100" dist="38100" dir="2700000" algn="tl">
                      <a:srgbClr val="000000">
                        <a:alpha val="43137"/>
                      </a:srgbClr>
                    </a:outerShdw>
                  </a:effectLst>
                  <a:latin typeface="+mn-lt"/>
                </a:endParaRPr>
              </a:p>
            </p:txBody>
          </p:sp>
        </mc:Choice>
        <mc:Fallback xmlns="">
          <p:sp>
            <p:nvSpPr>
              <p:cNvPr id="15" name="3 CuadroTexto"/>
              <p:cNvSpPr txBox="1">
                <a:spLocks noRot="1" noChangeAspect="1" noMove="1" noResize="1" noEditPoints="1" noAdjustHandles="1" noChangeArrowheads="1" noChangeShapeType="1" noTextEdit="1"/>
              </p:cNvSpPr>
              <p:nvPr/>
            </p:nvSpPr>
            <p:spPr>
              <a:xfrm>
                <a:off x="474561" y="1817312"/>
                <a:ext cx="9354448" cy="3986861"/>
              </a:xfrm>
              <a:prstGeom prst="rect">
                <a:avLst/>
              </a:prstGeom>
              <a:blipFill rotWithShape="0">
                <a:blip r:embed="rId7"/>
                <a:stretch>
                  <a:fillRect l="-652" t="-765"/>
                </a:stretch>
              </a:blipFill>
            </p:spPr>
            <p:txBody>
              <a:bodyPr/>
              <a:lstStyle/>
              <a:p>
                <a:r>
                  <a:rPr lang="es-MX">
                    <a:noFill/>
                  </a:rPr>
                  <a:t> </a:t>
                </a:r>
              </a:p>
            </p:txBody>
          </p:sp>
        </mc:Fallback>
      </mc:AlternateContent>
      <p:sp>
        <p:nvSpPr>
          <p:cNvPr id="2" name="Rectángulo redondeado 1"/>
          <p:cNvSpPr/>
          <p:nvPr/>
        </p:nvSpPr>
        <p:spPr>
          <a:xfrm>
            <a:off x="4544459" y="5333039"/>
            <a:ext cx="1214651"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a:t>
            </a:r>
          </a:p>
          <a:p>
            <a:pPr algn="ctr"/>
            <a:r>
              <a:rPr lang="es-MX" dirty="0"/>
              <a:t>(2-10)</a:t>
            </a:r>
          </a:p>
        </p:txBody>
      </p:sp>
    </p:spTree>
    <p:extLst>
      <p:ext uri="{BB962C8B-B14F-4D97-AF65-F5344CB8AC3E}">
        <p14:creationId xmlns:p14="http://schemas.microsoft.com/office/powerpoint/2010/main" val="4103145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mc:AlternateContent xmlns:mc="http://schemas.openxmlformats.org/markup-compatibility/2006" xmlns:a14="http://schemas.microsoft.com/office/drawing/2010/main">
        <mc:Choice Requires="a14">
          <p:sp>
            <p:nvSpPr>
              <p:cNvPr id="9" name="3 CuadroTexto"/>
              <p:cNvSpPr txBox="1"/>
              <p:nvPr/>
            </p:nvSpPr>
            <p:spPr>
              <a:xfrm>
                <a:off x="557491" y="1844877"/>
                <a:ext cx="8125981" cy="2819170"/>
              </a:xfrm>
              <a:prstGeom prst="rect">
                <a:avLst/>
              </a:prstGeom>
              <a:noFill/>
            </p:spPr>
            <p:txBody>
              <a:bodyPr wrap="square" rtlCol="0">
                <a:spAutoFit/>
              </a:bodyPr>
              <a:lstStyle/>
              <a:p>
                <a:pPr marL="342900" indent="-342900">
                  <a:buFont typeface="Wingdings" pitchFamily="2" charset="2"/>
                  <a:buChar char="§"/>
                </a:pPr>
                <a:r>
                  <a:rPr lang="es-MX" sz="1900" dirty="0">
                    <a:effectLst/>
                  </a:rPr>
                  <a:t>Brazo de palanca del par interno resistente</a:t>
                </a:r>
              </a:p>
              <a:p>
                <a:pPr/>
                <a14:m>
                  <m:oMathPara xmlns:m="http://schemas.openxmlformats.org/officeDocument/2006/math">
                    <m:oMathParaPr>
                      <m:jc m:val="centerGroup"/>
                    </m:oMathParaPr>
                    <m:oMath xmlns:m="http://schemas.openxmlformats.org/officeDocument/2006/math">
                      <m:r>
                        <a:rPr lang="es-MX" sz="1900" b="0" i="1" smtClean="0">
                          <a:effectLst/>
                          <a:latin typeface="Cambria Math"/>
                        </a:rPr>
                        <m:t>𝑎</m:t>
                      </m:r>
                      <m:r>
                        <a:rPr lang="es-MX" sz="1900" b="0" i="1" smtClean="0">
                          <a:effectLst/>
                          <a:latin typeface="Cambria Math"/>
                        </a:rPr>
                        <m:t>=2</m:t>
                      </m:r>
                      <m:acc>
                        <m:accPr>
                          <m:chr m:val="̅"/>
                          <m:ctrlPr>
                            <a:rPr lang="es-MX" sz="1900" b="0" i="1" smtClean="0">
                              <a:effectLst/>
                              <a:latin typeface="Cambria Math" panose="02040503050406030204" pitchFamily="18" charset="0"/>
                            </a:rPr>
                          </m:ctrlPr>
                        </m:accPr>
                        <m:e>
                          <m:r>
                            <a:rPr lang="es-MX" sz="1900" b="0" i="1" smtClean="0">
                              <a:effectLst/>
                              <a:latin typeface="Cambria Math"/>
                            </a:rPr>
                            <m:t>𝑦</m:t>
                          </m:r>
                        </m:e>
                      </m:acc>
                      <m:r>
                        <a:rPr lang="es-MX" sz="1900" b="0" i="1" smtClean="0">
                          <a:effectLst/>
                          <a:latin typeface="Cambria Math"/>
                        </a:rPr>
                        <m:t>=2</m:t>
                      </m:r>
                      <m:d>
                        <m:dPr>
                          <m:ctrlPr>
                            <a:rPr lang="es-MX" sz="1900" b="0" i="1" smtClean="0">
                              <a:effectLst/>
                              <a:latin typeface="Cambria Math" panose="02040503050406030204" pitchFamily="18" charset="0"/>
                            </a:rPr>
                          </m:ctrlPr>
                        </m:dPr>
                        <m:e>
                          <m:r>
                            <a:rPr lang="es-MX" sz="1900" b="0" i="1" smtClean="0">
                              <a:effectLst/>
                              <a:latin typeface="Cambria Math"/>
                            </a:rPr>
                            <m:t>5.545</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e>
                      </m:d>
                      <m:r>
                        <a:rPr lang="es-MX" sz="1900" b="0" i="1" smtClean="0">
                          <a:effectLst/>
                          <a:latin typeface="Cambria Math"/>
                        </a:rPr>
                        <m:t>=11.09 </m:t>
                      </m:r>
                      <m:r>
                        <a:rPr lang="es-MX" sz="1900" b="0" i="1" smtClean="0">
                          <a:effectLst/>
                          <a:latin typeface="Cambria Math"/>
                        </a:rPr>
                        <m:t>𝑖𝑛</m:t>
                      </m:r>
                    </m:oMath>
                  </m:oMathPara>
                </a14:m>
                <a:endParaRPr lang="es-MX" sz="1900" dirty="0">
                  <a:effectLst/>
                </a:endParaRPr>
              </a:p>
              <a:p>
                <a:pPr marL="342900" indent="-342900">
                  <a:buFont typeface="Wingdings" pitchFamily="2" charset="2"/>
                  <a:buChar char="§"/>
                </a:pPr>
                <a:endParaRPr lang="es-MX" sz="1900" dirty="0">
                  <a:effectLst/>
                </a:endParaRPr>
              </a:p>
              <a:p>
                <a:pPr marL="342900" indent="-342900">
                  <a:buFont typeface="Wingdings" pitchFamily="2" charset="2"/>
                  <a:buChar char="§"/>
                </a:pPr>
                <a:r>
                  <a:rPr lang="es-MX" sz="1900" dirty="0">
                    <a:effectLst/>
                  </a:rPr>
                  <a:t>Modulo se sección plástico</a:t>
                </a:r>
              </a:p>
              <a:p>
                <a:pPr/>
                <a14:m>
                  <m:oMathPara xmlns:m="http://schemas.openxmlformats.org/officeDocument/2006/math">
                    <m:oMathParaPr>
                      <m:jc m:val="centerGroup"/>
                    </m:oMathParaPr>
                    <m:oMath xmlns:m="http://schemas.openxmlformats.org/officeDocument/2006/math">
                      <m:r>
                        <a:rPr lang="es-MX" sz="1900" i="1">
                          <a:effectLst/>
                          <a:latin typeface="Cambria Math"/>
                        </a:rPr>
                        <m:t>𝑍</m:t>
                      </m:r>
                      <m:r>
                        <a:rPr lang="es-MX" sz="1900" i="1">
                          <a:effectLst/>
                          <a:latin typeface="Cambria Math"/>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a:rPr>
                                <m:t>𝐴</m:t>
                              </m:r>
                            </m:num>
                            <m:den>
                              <m:r>
                                <a:rPr lang="es-MX" sz="1900" i="1">
                                  <a:effectLst/>
                                  <a:latin typeface="Cambria Math"/>
                                </a:rPr>
                                <m:t>2</m:t>
                              </m:r>
                            </m:den>
                          </m:f>
                        </m:e>
                      </m:d>
                      <m:r>
                        <a:rPr lang="es-MX" sz="1900" b="0" i="1" smtClean="0">
                          <a:effectLst/>
                          <a:latin typeface="Cambria Math"/>
                        </a:rPr>
                        <m:t>𝑎</m:t>
                      </m:r>
                      <m:r>
                        <a:rPr lang="es-MX" sz="1900" b="0" i="1" smtClean="0">
                          <a:effectLst/>
                          <a:latin typeface="Cambria Math"/>
                        </a:rPr>
                        <m:t>=11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²</m:t>
                      </m:r>
                      <m:d>
                        <m:dPr>
                          <m:ctrlPr>
                            <a:rPr lang="es-MX" sz="1900" b="0" i="1" smtClean="0">
                              <a:effectLst/>
                              <a:latin typeface="Cambria Math" panose="02040503050406030204" pitchFamily="18" charset="0"/>
                            </a:rPr>
                          </m:ctrlPr>
                        </m:dPr>
                        <m:e>
                          <m:r>
                            <a:rPr lang="es-MX" sz="1900" b="0" i="1" smtClean="0">
                              <a:effectLst/>
                              <a:latin typeface="Cambria Math"/>
                            </a:rPr>
                            <m:t>11.09</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e>
                      </m:d>
                      <m:r>
                        <a:rPr lang="es-MX" sz="1900" b="0" i="1" smtClean="0">
                          <a:effectLst/>
                          <a:latin typeface="Cambria Math"/>
                        </a:rPr>
                        <m:t>=122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3</m:t>
                          </m:r>
                        </m:sup>
                      </m:sSup>
                    </m:oMath>
                  </m:oMathPara>
                </a14:m>
                <a:endParaRPr lang="es-MX" sz="1900" dirty="0">
                  <a:effectLst/>
                </a:endParaRPr>
              </a:p>
              <a:p>
                <a:pPr marL="342900" indent="-342900">
                  <a:buFont typeface="Wingdings" pitchFamily="2" charset="2"/>
                  <a:buChar char="§"/>
                </a:pPr>
                <a:endParaRPr lang="es-MX" sz="1900" dirty="0">
                  <a:effectLst/>
                </a:endParaRPr>
              </a:p>
              <a:p>
                <a:pPr marL="342900" indent="-342900">
                  <a:buFont typeface="Wingdings" pitchFamily="2" charset="2"/>
                  <a:buChar char="§"/>
                </a:pPr>
                <a:r>
                  <a:rPr lang="es-MX" sz="1900" dirty="0">
                    <a:effectLst/>
                  </a:rPr>
                  <a:t>El modulo de sección plástico</a:t>
                </a:r>
              </a:p>
              <a:p>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b="0" i="1" smtClean="0">
                          <a:effectLst/>
                          <a:latin typeface="Cambria Math"/>
                        </a:rPr>
                        <m:t>𝑍</m:t>
                      </m:r>
                      <m:r>
                        <a:rPr lang="es-MX" sz="1900" b="0" i="1" smtClean="0">
                          <a:effectLst/>
                          <a:latin typeface="Cambria Math"/>
                        </a:rPr>
                        <m:t>=50 </m:t>
                      </m:r>
                      <m:r>
                        <a:rPr lang="es-MX" sz="1900" b="0" i="1" smtClean="0">
                          <a:effectLst/>
                          <a:latin typeface="Cambria Math" panose="02040503050406030204" pitchFamily="18" charset="0"/>
                        </a:rPr>
                        <m:t>𝑘𝑠𝑖</m:t>
                      </m:r>
                      <m:d>
                        <m:dPr>
                          <m:ctrlPr>
                            <a:rPr lang="es-MX" sz="1900" b="0" i="1" smtClean="0">
                              <a:effectLst/>
                              <a:latin typeface="Cambria Math" panose="02040503050406030204" pitchFamily="18" charset="0"/>
                            </a:rPr>
                          </m:ctrlPr>
                        </m:dPr>
                        <m:e>
                          <m:r>
                            <a:rPr lang="es-MX" sz="1900" b="0" i="1" smtClean="0">
                              <a:effectLst/>
                              <a:latin typeface="Cambria Math"/>
                            </a:rPr>
                            <m:t>122</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³</m:t>
                          </m:r>
                        </m:e>
                      </m:d>
                      <m:r>
                        <a:rPr lang="es-MX" sz="1900" b="0" i="1" smtClean="0">
                          <a:effectLst/>
                          <a:latin typeface="Cambria Math"/>
                        </a:rPr>
                        <m:t>=6100</m:t>
                      </m:r>
                      <m:r>
                        <a:rPr lang="es-MX" sz="1900" b="0" i="1" smtClean="0">
                          <a:effectLst/>
                          <a:latin typeface="Cambria Math"/>
                        </a:rPr>
                        <m:t>𝑖𝑛</m:t>
                      </m:r>
                      <m:r>
                        <a:rPr lang="es-MX" sz="1900" b="0" i="1" smtClean="0">
                          <a:effectLst/>
                          <a:latin typeface="Cambria Math"/>
                          <a:ea typeface="Cambria Math"/>
                        </a:rPr>
                        <m:t>∙</m:t>
                      </m:r>
                      <m:r>
                        <a:rPr lang="es-MX" sz="1900" b="0" i="1" smtClean="0">
                          <a:effectLst/>
                          <a:latin typeface="Cambria Math"/>
                          <a:ea typeface="Cambria Math"/>
                        </a:rPr>
                        <m:t>𝑘𝑖𝑝𝑠</m:t>
                      </m:r>
                      <m:r>
                        <a:rPr lang="es-MX" sz="1900" b="0" i="1" smtClean="0">
                          <a:effectLst/>
                          <a:latin typeface="Cambria Math"/>
                          <a:ea typeface="Cambria Math"/>
                        </a:rPr>
                        <m:t>=508</m:t>
                      </m:r>
                      <m:r>
                        <a:rPr lang="es-MX" sz="1900" b="0" i="1" smtClean="0">
                          <a:effectLst/>
                          <a:latin typeface="Cambria Math"/>
                          <a:ea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p:txBody>
          </p:sp>
        </mc:Choice>
        <mc:Fallback xmlns="">
          <p:sp>
            <p:nvSpPr>
              <p:cNvPr id="9" name="3 CuadroTexto"/>
              <p:cNvSpPr txBox="1">
                <a:spLocks noRot="1" noChangeAspect="1" noMove="1" noResize="1" noEditPoints="1" noAdjustHandles="1" noChangeArrowheads="1" noChangeShapeType="1" noTextEdit="1"/>
              </p:cNvSpPr>
              <p:nvPr/>
            </p:nvSpPr>
            <p:spPr>
              <a:xfrm>
                <a:off x="557491" y="1844877"/>
                <a:ext cx="8125981" cy="2819170"/>
              </a:xfrm>
              <a:prstGeom prst="rect">
                <a:avLst/>
              </a:prstGeom>
              <a:blipFill rotWithShape="0">
                <a:blip r:embed="rId7"/>
                <a:stretch>
                  <a:fillRect l="-525" t="-1082" b="-433"/>
                </a:stretch>
              </a:blipFill>
            </p:spPr>
            <p:txBody>
              <a:bodyPr/>
              <a:lstStyle/>
              <a:p>
                <a:r>
                  <a:rPr lang="es-MX">
                    <a:noFill/>
                  </a:rPr>
                  <a:t> </a:t>
                </a:r>
              </a:p>
            </p:txBody>
          </p:sp>
        </mc:Fallback>
      </mc:AlternateContent>
      <p:graphicFrame>
        <p:nvGraphicFramePr>
          <p:cNvPr id="10" name="5 Tabla"/>
          <p:cNvGraphicFramePr>
            <a:graphicFrameLocks noGrp="1"/>
          </p:cNvGraphicFramePr>
          <p:nvPr>
            <p:extLst>
              <p:ext uri="{D42A27DB-BD31-4B8C-83A1-F6EECF244321}">
                <p14:modId xmlns:p14="http://schemas.microsoft.com/office/powerpoint/2010/main" val="1356553187"/>
              </p:ext>
            </p:extLst>
          </p:nvPr>
        </p:nvGraphicFramePr>
        <p:xfrm>
          <a:off x="5271914" y="4869533"/>
          <a:ext cx="4187815" cy="1341120"/>
        </p:xfrm>
        <a:graphic>
          <a:graphicData uri="http://schemas.openxmlformats.org/drawingml/2006/table">
            <a:tbl>
              <a:tblPr firstRow="1" bandRow="1">
                <a:tableStyleId>{5202B0CA-FC54-4496-8BCA-5EF66A818D29}</a:tableStyleId>
              </a:tblPr>
              <a:tblGrid>
                <a:gridCol w="1442523">
                  <a:extLst>
                    <a:ext uri="{9D8B030D-6E8A-4147-A177-3AD203B41FA5}">
                      <a16:colId xmlns:a16="http://schemas.microsoft.com/office/drawing/2014/main" val="20000"/>
                    </a:ext>
                  </a:extLst>
                </a:gridCol>
                <a:gridCol w="927523">
                  <a:extLst>
                    <a:ext uri="{9D8B030D-6E8A-4147-A177-3AD203B41FA5}">
                      <a16:colId xmlns:a16="http://schemas.microsoft.com/office/drawing/2014/main" val="20001"/>
                    </a:ext>
                  </a:extLst>
                </a:gridCol>
                <a:gridCol w="770816">
                  <a:extLst>
                    <a:ext uri="{9D8B030D-6E8A-4147-A177-3AD203B41FA5}">
                      <a16:colId xmlns:a16="http://schemas.microsoft.com/office/drawing/2014/main" val="20002"/>
                    </a:ext>
                  </a:extLst>
                </a:gridCol>
                <a:gridCol w="1046953">
                  <a:extLst>
                    <a:ext uri="{9D8B030D-6E8A-4147-A177-3AD203B41FA5}">
                      <a16:colId xmlns:a16="http://schemas.microsoft.com/office/drawing/2014/main" val="20003"/>
                    </a:ext>
                  </a:extLst>
                </a:gridCol>
              </a:tblGrid>
              <a:tr h="303870">
                <a:tc>
                  <a:txBody>
                    <a:bodyPr/>
                    <a:lstStyle/>
                    <a:p>
                      <a:pPr algn="ctr"/>
                      <a:r>
                        <a:rPr lang="es-MX" sz="1600" dirty="0"/>
                        <a:t>Componente </a:t>
                      </a:r>
                    </a:p>
                  </a:txBody>
                  <a:tcPr anchor="ctr"/>
                </a:tc>
                <a:tc>
                  <a:txBody>
                    <a:bodyPr/>
                    <a:lstStyle/>
                    <a:p>
                      <a:pPr algn="ctr"/>
                      <a:r>
                        <a:rPr lang="es-MX" sz="1600" dirty="0"/>
                        <a:t>A</a:t>
                      </a:r>
                      <a:r>
                        <a:rPr lang="es-MX" sz="1600" baseline="0" dirty="0"/>
                        <a:t> </a:t>
                      </a:r>
                      <a:endParaRPr lang="es-MX" sz="1600" dirty="0"/>
                    </a:p>
                  </a:txBody>
                  <a:tcPr anchor="ctr"/>
                </a:tc>
                <a:tc>
                  <a:txBody>
                    <a:bodyPr/>
                    <a:lstStyle/>
                    <a:p>
                      <a:pPr algn="ctr"/>
                      <a:r>
                        <a:rPr lang="es-MX" sz="1600" dirty="0"/>
                        <a:t>y</a:t>
                      </a:r>
                    </a:p>
                  </a:txBody>
                  <a:tcPr anchor="ctr"/>
                </a:tc>
                <a:tc>
                  <a:txBody>
                    <a:bodyPr/>
                    <a:lstStyle/>
                    <a:p>
                      <a:pPr algn="ctr"/>
                      <a:r>
                        <a:rPr lang="es-MX" sz="1600" dirty="0"/>
                        <a:t>Ay</a:t>
                      </a:r>
                    </a:p>
                  </a:txBody>
                  <a:tcPr anchor="ctr"/>
                </a:tc>
                <a:extLst>
                  <a:ext uri="{0D108BD9-81ED-4DB2-BD59-A6C34878D82A}">
                    <a16:rowId xmlns:a16="http://schemas.microsoft.com/office/drawing/2014/main" val="10000"/>
                  </a:ext>
                </a:extLst>
              </a:tr>
              <a:tr h="284072">
                <a:tc>
                  <a:txBody>
                    <a:bodyPr/>
                    <a:lstStyle/>
                    <a:p>
                      <a:pPr algn="ctr"/>
                      <a:r>
                        <a:rPr lang="es-MX" sz="1600" dirty="0"/>
                        <a:t>Patín </a:t>
                      </a:r>
                    </a:p>
                  </a:txBody>
                  <a:tcPr anchor="ctr"/>
                </a:tc>
                <a:tc>
                  <a:txBody>
                    <a:bodyPr/>
                    <a:lstStyle/>
                    <a:p>
                      <a:pPr algn="ctr"/>
                      <a:r>
                        <a:rPr lang="es-MX" sz="1600" dirty="0"/>
                        <a:t>8</a:t>
                      </a:r>
                    </a:p>
                  </a:txBody>
                  <a:tcPr anchor="ctr"/>
                </a:tc>
                <a:tc>
                  <a:txBody>
                    <a:bodyPr/>
                    <a:lstStyle/>
                    <a:p>
                      <a:pPr algn="ctr"/>
                      <a:r>
                        <a:rPr lang="es-MX" sz="1600" dirty="0"/>
                        <a:t>6.5</a:t>
                      </a:r>
                    </a:p>
                  </a:txBody>
                  <a:tcPr anchor="ctr"/>
                </a:tc>
                <a:tc>
                  <a:txBody>
                    <a:bodyPr/>
                    <a:lstStyle/>
                    <a:p>
                      <a:pPr algn="ctr"/>
                      <a:r>
                        <a:rPr lang="es-MX" sz="1600" dirty="0"/>
                        <a:t>52</a:t>
                      </a:r>
                    </a:p>
                  </a:txBody>
                  <a:tcPr anchor="ctr"/>
                </a:tc>
                <a:extLst>
                  <a:ext uri="{0D108BD9-81ED-4DB2-BD59-A6C34878D82A}">
                    <a16:rowId xmlns:a16="http://schemas.microsoft.com/office/drawing/2014/main" val="10001"/>
                  </a:ext>
                </a:extLst>
              </a:tr>
              <a:tr h="284072">
                <a:tc>
                  <a:txBody>
                    <a:bodyPr/>
                    <a:lstStyle/>
                    <a:p>
                      <a:pPr algn="ctr"/>
                      <a:r>
                        <a:rPr lang="es-MX" sz="1600" dirty="0"/>
                        <a:t>Alma </a:t>
                      </a:r>
                    </a:p>
                  </a:txBody>
                  <a:tcPr anchor="ctr"/>
                </a:tc>
                <a:tc>
                  <a:txBody>
                    <a:bodyPr/>
                    <a:lstStyle/>
                    <a:p>
                      <a:pPr algn="ctr"/>
                      <a:r>
                        <a:rPr lang="es-MX" sz="1600" dirty="0"/>
                        <a:t>3</a:t>
                      </a:r>
                    </a:p>
                  </a:txBody>
                  <a:tcPr anchor="ctr"/>
                </a:tc>
                <a:tc>
                  <a:txBody>
                    <a:bodyPr/>
                    <a:lstStyle/>
                    <a:p>
                      <a:pPr algn="ctr"/>
                      <a:r>
                        <a:rPr lang="es-MX" sz="1600" dirty="0"/>
                        <a:t>3</a:t>
                      </a:r>
                    </a:p>
                  </a:txBody>
                  <a:tcPr anchor="ctr"/>
                </a:tc>
                <a:tc>
                  <a:txBody>
                    <a:bodyPr/>
                    <a:lstStyle/>
                    <a:p>
                      <a:pPr algn="ctr"/>
                      <a:r>
                        <a:rPr lang="es-MX" sz="1600" dirty="0"/>
                        <a:t>9</a:t>
                      </a:r>
                    </a:p>
                  </a:txBody>
                  <a:tcPr anchor="ctr"/>
                </a:tc>
                <a:extLst>
                  <a:ext uri="{0D108BD9-81ED-4DB2-BD59-A6C34878D82A}">
                    <a16:rowId xmlns:a16="http://schemas.microsoft.com/office/drawing/2014/main" val="10002"/>
                  </a:ext>
                </a:extLst>
              </a:tr>
              <a:tr h="284072">
                <a:tc>
                  <a:txBody>
                    <a:bodyPr/>
                    <a:lstStyle/>
                    <a:p>
                      <a:pPr algn="ctr"/>
                      <a:r>
                        <a:rPr lang="es-MX" sz="1600" dirty="0"/>
                        <a:t>Suma</a:t>
                      </a:r>
                      <a:r>
                        <a:rPr lang="es-MX" sz="1600" baseline="0" dirty="0"/>
                        <a:t> </a:t>
                      </a:r>
                      <a:endParaRPr lang="es-MX" sz="1600" dirty="0"/>
                    </a:p>
                  </a:txBody>
                  <a:tcPr anchor="ctr"/>
                </a:tc>
                <a:tc>
                  <a:txBody>
                    <a:bodyPr/>
                    <a:lstStyle/>
                    <a:p>
                      <a:pPr algn="ctr"/>
                      <a:r>
                        <a:rPr lang="es-MX" sz="1600" dirty="0"/>
                        <a:t>11</a:t>
                      </a:r>
                    </a:p>
                  </a:txBody>
                  <a:tcPr anchor="ctr"/>
                </a:tc>
                <a:tc>
                  <a:txBody>
                    <a:bodyPr/>
                    <a:lstStyle/>
                    <a:p>
                      <a:pPr algn="ctr"/>
                      <a:endParaRPr lang="es-MX" sz="1600" dirty="0"/>
                    </a:p>
                  </a:txBody>
                  <a:tcPr anchor="ctr"/>
                </a:tc>
                <a:tc>
                  <a:txBody>
                    <a:bodyPr/>
                    <a:lstStyle/>
                    <a:p>
                      <a:pPr algn="ctr"/>
                      <a:r>
                        <a:rPr lang="es-MX" sz="1600" dirty="0"/>
                        <a:t>61</a:t>
                      </a:r>
                    </a:p>
                  </a:txBody>
                  <a:tcPr anchor="ct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1" name="15 CuadroTexto"/>
              <p:cNvSpPr txBox="1"/>
              <p:nvPr/>
            </p:nvSpPr>
            <p:spPr>
              <a:xfrm>
                <a:off x="474561" y="4938361"/>
                <a:ext cx="3960440" cy="992066"/>
              </a:xfrm>
              <a:prstGeom prst="rect">
                <a:avLst/>
              </a:prstGeom>
              <a:noFill/>
            </p:spPr>
            <p:txBody>
              <a:bodyPr wrap="square" rtlCol="0">
                <a:spAutoFit/>
              </a:bodyPr>
              <a:lstStyle/>
              <a:p>
                <a:pPr marL="285750" indent="-285750">
                  <a:buFont typeface="Wingdings" pitchFamily="2" charset="2"/>
                  <a:buChar char="§"/>
                </a:pPr>
                <a:r>
                  <a:rPr lang="es-MX" sz="1900" dirty="0">
                    <a:effectLst/>
                  </a:rPr>
                  <a:t>Respuesta</a:t>
                </a:r>
                <a:endParaRPr lang="es-MX" sz="1900" i="1" dirty="0">
                  <a:effectLst/>
                </a:endParaRPr>
              </a:p>
              <a:p>
                <a:pPr/>
                <a14:m>
                  <m:oMathPara xmlns:m="http://schemas.openxmlformats.org/officeDocument/2006/math">
                    <m:oMathParaPr>
                      <m:jc m:val="centerGroup"/>
                    </m:oMathParaPr>
                    <m:oMath xmlns:m="http://schemas.openxmlformats.org/officeDocument/2006/math">
                      <m:r>
                        <a:rPr lang="es-MX" sz="1900" i="1" smtClean="0">
                          <a:effectLst/>
                          <a:latin typeface="Cambria Math"/>
                        </a:rPr>
                        <m:t>𝑍</m:t>
                      </m:r>
                      <m:r>
                        <a:rPr lang="es-MX" sz="1900" i="1">
                          <a:effectLst/>
                          <a:latin typeface="Cambria Math"/>
                        </a:rPr>
                        <m:t>=</m:t>
                      </m:r>
                      <m:r>
                        <a:rPr lang="es-MX" sz="1900" b="0" i="1" smtClean="0">
                          <a:effectLst/>
                          <a:latin typeface="Cambria Math"/>
                        </a:rPr>
                        <m:t>122 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3</m:t>
                          </m:r>
                        </m:sup>
                      </m:sSup>
                    </m:oMath>
                  </m:oMathPara>
                </a14:m>
                <a:endParaRPr lang="es-MX" sz="1900" dirty="0">
                  <a:effectLst/>
                </a:endParaRPr>
              </a:p>
              <a:p>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b="0" i="1" smtClean="0">
                              <a:effectLst/>
                              <a:latin typeface="Cambria Math"/>
                            </a:rPr>
                            <m:t>𝑝</m:t>
                          </m:r>
                        </m:sub>
                      </m:sSub>
                      <m:r>
                        <a:rPr lang="es-MX" sz="1900" i="1">
                          <a:effectLst/>
                          <a:latin typeface="Cambria Math"/>
                        </a:rPr>
                        <m:t>=</m:t>
                      </m:r>
                      <m:r>
                        <a:rPr lang="es-MX" sz="1900" b="0" i="1" smtClean="0">
                          <a:effectLst/>
                          <a:latin typeface="Cambria Math"/>
                          <a:ea typeface="Cambria Math"/>
                        </a:rPr>
                        <m:t>508</m:t>
                      </m:r>
                      <m:r>
                        <a:rPr lang="es-MX" sz="1900" b="0" i="1" smtClean="0">
                          <a:effectLst/>
                          <a:latin typeface="Cambria Math"/>
                          <a:ea typeface="Cambria Math"/>
                        </a:rPr>
                        <m:t>𝑓𝑡</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p:txBody>
          </p:sp>
        </mc:Choice>
        <mc:Fallback xmlns="">
          <p:sp>
            <p:nvSpPr>
              <p:cNvPr id="11" name="15 CuadroTexto"/>
              <p:cNvSpPr txBox="1">
                <a:spLocks noRot="1" noChangeAspect="1" noMove="1" noResize="1" noEditPoints="1" noAdjustHandles="1" noChangeArrowheads="1" noChangeShapeType="1" noTextEdit="1"/>
              </p:cNvSpPr>
              <p:nvPr/>
            </p:nvSpPr>
            <p:spPr>
              <a:xfrm>
                <a:off x="474561" y="4938361"/>
                <a:ext cx="3960440" cy="992066"/>
              </a:xfrm>
              <a:prstGeom prst="rect">
                <a:avLst/>
              </a:prstGeom>
              <a:blipFill rotWithShape="0">
                <a:blip r:embed="rId8"/>
                <a:stretch>
                  <a:fillRect l="-1231" t="-3067" b="-2454"/>
                </a:stretch>
              </a:blipFill>
            </p:spPr>
            <p:txBody>
              <a:bodyPr/>
              <a:lstStyle/>
              <a:p>
                <a:r>
                  <a:rPr lang="es-MX">
                    <a:noFill/>
                  </a:rPr>
                  <a:t> </a:t>
                </a:r>
              </a:p>
            </p:txBody>
          </p:sp>
        </mc:Fallback>
      </mc:AlternateContent>
    </p:spTree>
    <p:extLst>
      <p:ext uri="{BB962C8B-B14F-4D97-AF65-F5344CB8AC3E}">
        <p14:creationId xmlns:p14="http://schemas.microsoft.com/office/powerpoint/2010/main" val="3732759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MÉTODO DE ESFUERZOS DE TRABAJO</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652619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pic>
        <p:nvPicPr>
          <p:cNvPr id="1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21293" t="21829" r="20004" b="19397"/>
          <a:stretch/>
        </p:blipFill>
        <p:spPr bwMode="auto">
          <a:xfrm>
            <a:off x="1332886" y="1972472"/>
            <a:ext cx="7637797" cy="4299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228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mc:AlternateContent xmlns:mc="http://schemas.openxmlformats.org/markup-compatibility/2006" xmlns:a14="http://schemas.microsoft.com/office/drawing/2010/main">
        <mc:Choice Requires="a14">
          <p:sp>
            <p:nvSpPr>
              <p:cNvPr id="9" name="3 Rectángulo"/>
              <p:cNvSpPr/>
              <p:nvPr/>
            </p:nvSpPr>
            <p:spPr>
              <a:xfrm>
                <a:off x="474561" y="1724933"/>
                <a:ext cx="9354448" cy="3774751"/>
              </a:xfrm>
              <a:prstGeom prst="rect">
                <a:avLst/>
              </a:prstGeom>
            </p:spPr>
            <p:txBody>
              <a:bodyPr wrap="square">
                <a:spAutoFit/>
              </a:bodyPr>
              <a:lstStyle/>
              <a:p>
                <a:pPr>
                  <a:lnSpc>
                    <a:spcPct val="150000"/>
                  </a:lnSpc>
                </a:pPr>
                <a:r>
                  <a:rPr lang="es-MX" sz="1900" dirty="0">
                    <a:effectLst/>
                  </a:rPr>
                  <a:t>Calcule el momento plástico Mp para un perfil w10”x60 </a:t>
                </a:r>
                <a:r>
                  <a:rPr lang="es-MX" sz="1900" dirty="0" smtClean="0">
                    <a:effectLst/>
                  </a:rPr>
                  <a:t>lb/ft </a:t>
                </a:r>
                <a:r>
                  <a:rPr lang="es-MX" sz="1900" dirty="0">
                    <a:effectLst/>
                  </a:rPr>
                  <a:t>de acero A36.</a:t>
                </a:r>
              </a:p>
              <a:p>
                <a:pPr>
                  <a:lnSpc>
                    <a:spcPct val="150000"/>
                  </a:lnSpc>
                </a:pPr>
                <a14:m>
                  <m:oMathPara xmlns:m="http://schemas.openxmlformats.org/officeDocument/2006/math">
                    <m:oMathParaPr>
                      <m:jc m:val="left"/>
                    </m:oMathParaPr>
                    <m:oMath xmlns:m="http://schemas.openxmlformats.org/officeDocument/2006/math">
                      <m:f>
                        <m:fPr>
                          <m:ctrlPr>
                            <a:rPr lang="es-MX" sz="1900" b="0" i="1" smtClean="0">
                              <a:effectLst/>
                              <a:latin typeface="Cambria Math" panose="02040503050406030204" pitchFamily="18" charset="0"/>
                            </a:rPr>
                          </m:ctrlPr>
                        </m:fPr>
                        <m:num>
                          <m:r>
                            <a:rPr lang="es-MX" sz="1900" b="0" i="1" smtClean="0">
                              <a:effectLst/>
                              <a:latin typeface="Cambria Math"/>
                            </a:rPr>
                            <m:t>𝐴</m:t>
                          </m:r>
                        </m:num>
                        <m:den>
                          <m:r>
                            <a:rPr lang="es-MX" sz="1900" b="0" i="1" smtClean="0">
                              <a:effectLst/>
                              <a:latin typeface="Cambria Math"/>
                            </a:rPr>
                            <m:t>2</m:t>
                          </m:r>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17.60</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²</m:t>
                          </m:r>
                        </m:num>
                        <m:den>
                          <m:r>
                            <a:rPr lang="es-MX" sz="1900" b="0" i="1" smtClean="0">
                              <a:effectLst/>
                              <a:latin typeface="Cambria Math"/>
                            </a:rPr>
                            <m:t>2</m:t>
                          </m:r>
                        </m:den>
                      </m:f>
                      <m:r>
                        <a:rPr lang="es-MX" sz="1900" b="0" i="1" smtClean="0">
                          <a:effectLst/>
                          <a:latin typeface="Cambria Math"/>
                        </a:rPr>
                        <m:t>=8.80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2</m:t>
                          </m:r>
                        </m:sup>
                      </m:sSup>
                    </m:oMath>
                  </m:oMathPara>
                </a14:m>
                <a:endParaRPr lang="es-MX" sz="1900" dirty="0">
                  <a:effectLst/>
                </a:endParaRPr>
              </a:p>
              <a:p>
                <a:pPr>
                  <a:lnSpc>
                    <a:spcPct val="150000"/>
                  </a:lnSpc>
                </a:pPr>
                <a14:m>
                  <m:oMathPara xmlns:m="http://schemas.openxmlformats.org/officeDocument/2006/math">
                    <m:oMathParaPr>
                      <m:jc m:val="left"/>
                    </m:oMathParaPr>
                    <m:oMath xmlns:m="http://schemas.openxmlformats.org/officeDocument/2006/math">
                      <m:r>
                        <a:rPr lang="es-MX" sz="1900" b="0" i="1" smtClean="0">
                          <a:effectLst/>
                          <a:latin typeface="Cambria Math"/>
                        </a:rPr>
                        <m:t>𝑎</m:t>
                      </m:r>
                      <m:r>
                        <a:rPr lang="es-MX" sz="1900" b="0" i="1" smtClean="0">
                          <a:effectLst/>
                          <a:latin typeface="Cambria Math"/>
                        </a:rPr>
                        <m:t>=</m:t>
                      </m:r>
                      <m:r>
                        <a:rPr lang="es-MX" sz="1900" b="0" i="1" smtClean="0">
                          <a:effectLst/>
                          <a:latin typeface="Cambria Math"/>
                        </a:rPr>
                        <m:t>𝑑</m:t>
                      </m:r>
                      <m:r>
                        <a:rPr lang="es-MX" sz="1900" b="0" i="1" smtClean="0">
                          <a:effectLst/>
                          <a:latin typeface="Cambria Math"/>
                        </a:rPr>
                        <m:t>−2</m:t>
                      </m:r>
                      <m:d>
                        <m:dPr>
                          <m:ctrlPr>
                            <a:rPr lang="es-MX" sz="1900" b="0" i="1" smtClean="0">
                              <a:effectLst/>
                              <a:latin typeface="Cambria Math" panose="02040503050406030204" pitchFamily="18" charset="0"/>
                            </a:rPr>
                          </m:ctrlPr>
                        </m:dPr>
                        <m:e>
                          <m:r>
                            <a:rPr lang="es-MX" sz="1900" b="0" i="1" smtClean="0">
                              <a:effectLst/>
                              <a:latin typeface="Cambria Math"/>
                            </a:rPr>
                            <m:t>0.884</m:t>
                          </m:r>
                          <m:r>
                            <a:rPr lang="es-MX" sz="1900" b="0" i="1" smtClean="0">
                              <a:effectLst/>
                              <a:latin typeface="Cambria Math" panose="02040503050406030204" pitchFamily="18" charset="0"/>
                            </a:rPr>
                            <m:t> </m:t>
                          </m:r>
                        </m:e>
                      </m:d>
                      <m:r>
                        <a:rPr lang="es-MX" sz="1900" b="0" i="1" smtClean="0">
                          <a:effectLst/>
                          <a:latin typeface="Cambria Math"/>
                        </a:rPr>
                        <m:t>=10.22−2</m:t>
                      </m:r>
                      <m:d>
                        <m:dPr>
                          <m:ctrlPr>
                            <a:rPr lang="es-MX" sz="1900" b="0" i="1" smtClean="0">
                              <a:effectLst/>
                              <a:latin typeface="Cambria Math" panose="02040503050406030204" pitchFamily="18" charset="0"/>
                            </a:rPr>
                          </m:ctrlPr>
                        </m:dPr>
                        <m:e>
                          <m:r>
                            <a:rPr lang="es-MX" sz="1900" b="0" i="1" smtClean="0">
                              <a:effectLst/>
                              <a:latin typeface="Cambria Math"/>
                            </a:rPr>
                            <m:t>0.884</m:t>
                          </m:r>
                          <m:r>
                            <a:rPr lang="es-MX" sz="1900" b="0" i="1" smtClean="0">
                              <a:effectLst/>
                              <a:latin typeface="Cambria Math" panose="02040503050406030204" pitchFamily="18" charset="0"/>
                            </a:rPr>
                            <m:t> </m:t>
                          </m:r>
                        </m:e>
                      </m:d>
                      <m:r>
                        <a:rPr lang="es-MX" sz="1900" b="0" i="1" smtClean="0">
                          <a:effectLst/>
                          <a:latin typeface="Cambria Math"/>
                        </a:rPr>
                        <m:t>=8.452 </m:t>
                      </m:r>
                      <m:r>
                        <a:rPr lang="es-MX" sz="1900" b="0" i="1" smtClean="0">
                          <a:effectLst/>
                          <a:latin typeface="Cambria Math"/>
                        </a:rPr>
                        <m:t>𝑖𝑛</m:t>
                      </m:r>
                    </m:oMath>
                  </m:oMathPara>
                </a14:m>
                <a:endParaRPr lang="es-MX" sz="1900" b="0" dirty="0">
                  <a:effectLst/>
                </a:endParaRPr>
              </a:p>
              <a:p>
                <a:pPr>
                  <a:lnSpc>
                    <a:spcPct val="150000"/>
                  </a:lnSpc>
                </a:pPr>
                <a14:m>
                  <m:oMathPara xmlns:m="http://schemas.openxmlformats.org/officeDocument/2006/math">
                    <m:oMathParaPr>
                      <m:jc m:val="left"/>
                    </m:oMathParaPr>
                    <m:oMath xmlns:m="http://schemas.openxmlformats.org/officeDocument/2006/math">
                      <m:r>
                        <a:rPr lang="es-MX" sz="1900" b="0" i="1" smtClean="0">
                          <a:effectLst/>
                          <a:latin typeface="Cambria Math"/>
                        </a:rPr>
                        <m:t>𝑍</m:t>
                      </m:r>
                      <m:r>
                        <a:rPr lang="es-MX" sz="1900" b="0" i="1" smtClean="0">
                          <a:effectLst/>
                          <a:latin typeface="Cambria Math"/>
                        </a:rPr>
                        <m:t>=</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a:rPr>
                                <m:t>𝐴</m:t>
                              </m:r>
                            </m:num>
                            <m:den>
                              <m:r>
                                <a:rPr lang="es-MX" sz="1900" b="0" i="1" smtClean="0">
                                  <a:effectLst/>
                                  <a:latin typeface="Cambria Math"/>
                                </a:rPr>
                                <m:t>2</m:t>
                              </m:r>
                            </m:den>
                          </m:f>
                        </m:e>
                      </m:d>
                      <m:r>
                        <a:rPr lang="es-MX" sz="1900" b="0" i="1" smtClean="0">
                          <a:effectLst/>
                          <a:latin typeface="Cambria Math"/>
                        </a:rPr>
                        <m:t>𝑎</m:t>
                      </m:r>
                      <m:r>
                        <a:rPr lang="es-MX" sz="1900" b="0" i="1" smtClean="0">
                          <a:effectLst/>
                          <a:latin typeface="Cambria Math"/>
                        </a:rPr>
                        <m:t>=8.80</m:t>
                      </m:r>
                      <m:d>
                        <m:dPr>
                          <m:ctrlPr>
                            <a:rPr lang="es-MX" sz="1900" b="0" i="1" smtClean="0">
                              <a:effectLst/>
                              <a:latin typeface="Cambria Math" panose="02040503050406030204" pitchFamily="18" charset="0"/>
                            </a:rPr>
                          </m:ctrlPr>
                        </m:dPr>
                        <m:e>
                          <m:r>
                            <a:rPr lang="es-MX" sz="1900" b="0" i="1" smtClean="0">
                              <a:effectLst/>
                              <a:latin typeface="Cambria Math"/>
                            </a:rPr>
                            <m:t>8.452</m:t>
                          </m:r>
                        </m:e>
                      </m:d>
                      <m:r>
                        <a:rPr lang="es-MX" sz="1900" b="0" i="1" smtClean="0">
                          <a:effectLst/>
                          <a:latin typeface="Cambria Math"/>
                        </a:rPr>
                        <m:t>=74.38 </m:t>
                      </m:r>
                      <m:r>
                        <a:rPr lang="es-MX" sz="1900" b="0" i="1" smtClean="0">
                          <a:effectLst/>
                          <a:latin typeface="Cambria Math"/>
                        </a:rPr>
                        <m:t>𝑖</m:t>
                      </m:r>
                      <m:sSup>
                        <m:sSupPr>
                          <m:ctrlPr>
                            <a:rPr lang="es-MX" sz="1900" b="0" i="1" smtClean="0">
                              <a:effectLst/>
                              <a:latin typeface="Cambria Math" panose="02040503050406030204" pitchFamily="18" charset="0"/>
                            </a:rPr>
                          </m:ctrlPr>
                        </m:sSupPr>
                        <m:e>
                          <m:r>
                            <a:rPr lang="es-MX" sz="1900" b="0" i="1" smtClean="0">
                              <a:effectLst/>
                              <a:latin typeface="Cambria Math"/>
                            </a:rPr>
                            <m:t>𝑛</m:t>
                          </m:r>
                        </m:e>
                        <m:sup>
                          <m:r>
                            <a:rPr lang="es-MX" sz="1900" b="0" i="1" smtClean="0">
                              <a:effectLst/>
                              <a:latin typeface="Cambria Math"/>
                            </a:rPr>
                            <m:t>3</m:t>
                          </m:r>
                        </m:sup>
                      </m:sSup>
                    </m:oMath>
                  </m:oMathPara>
                </a14:m>
                <a:endParaRPr lang="es-MX" sz="1900" dirty="0">
                  <a:effectLst/>
                </a:endParaRPr>
              </a:p>
              <a:p>
                <a:pPr>
                  <a:lnSpc>
                    <a:spcPct val="150000"/>
                  </a:lnSpc>
                </a:pPr>
                <a14:m>
                  <m:oMathPara xmlns:m="http://schemas.openxmlformats.org/officeDocument/2006/math">
                    <m:oMathParaPr>
                      <m:jc m:val="left"/>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i="1">
                          <a:effectLst/>
                          <a:latin typeface="Cambria Math"/>
                        </a:rPr>
                        <m:t>𝑍</m:t>
                      </m:r>
                      <m:r>
                        <a:rPr lang="es-MX" sz="1900" i="1">
                          <a:effectLst/>
                          <a:latin typeface="Cambria Math"/>
                        </a:rPr>
                        <m:t>=36</m:t>
                      </m:r>
                      <m:d>
                        <m:dPr>
                          <m:ctrlPr>
                            <a:rPr lang="es-MX" sz="1900" b="0" i="1" smtClean="0">
                              <a:effectLst/>
                              <a:latin typeface="Cambria Math" panose="02040503050406030204" pitchFamily="18" charset="0"/>
                            </a:rPr>
                          </m:ctrlPr>
                        </m:dPr>
                        <m:e>
                          <m:r>
                            <a:rPr lang="es-MX" sz="1900" b="0" i="1" smtClean="0">
                              <a:effectLst/>
                              <a:latin typeface="Cambria Math"/>
                            </a:rPr>
                            <m:t>74.38</m:t>
                          </m:r>
                        </m:e>
                      </m:d>
                      <m:r>
                        <a:rPr lang="es-MX" sz="1900" b="0" i="1" smtClean="0">
                          <a:effectLst/>
                          <a:latin typeface="Cambria Math"/>
                        </a:rPr>
                        <m:t>=2678 </m:t>
                      </m:r>
                      <m:r>
                        <a:rPr lang="es-MX" sz="1900" b="0" i="1" smtClean="0">
                          <a:effectLst/>
                          <a:latin typeface="Cambria Math"/>
                        </a:rPr>
                        <m:t>𝑖𝑛</m:t>
                      </m:r>
                      <m:r>
                        <a:rPr lang="es-MX" sz="1900" b="0" i="1" smtClean="0">
                          <a:effectLst/>
                          <a:latin typeface="Cambria Math"/>
                          <a:ea typeface="Cambria Math"/>
                        </a:rPr>
                        <m:t>∙</m:t>
                      </m:r>
                      <m:r>
                        <a:rPr lang="es-MX" sz="1900" b="0" i="1" smtClean="0">
                          <a:effectLst/>
                          <a:latin typeface="Cambria Math"/>
                          <a:ea typeface="Cambria Math"/>
                        </a:rPr>
                        <m:t>𝑘𝑖𝑝𝑠</m:t>
                      </m:r>
                    </m:oMath>
                  </m:oMathPara>
                </a14:m>
                <a:endParaRPr lang="es-MX" sz="1900" dirty="0">
                  <a:effectLst/>
                </a:endParaRPr>
              </a:p>
              <a:p>
                <a:pPr>
                  <a:lnSpc>
                    <a:spcPct val="150000"/>
                  </a:lnSpc>
                </a:pPr>
                <a14:m>
                  <m:oMathPara xmlns:m="http://schemas.openxmlformats.org/officeDocument/2006/math">
                    <m:oMathParaPr>
                      <m:jc m:val="left"/>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𝑝</m:t>
                          </m:r>
                        </m:sub>
                      </m:sSub>
                      <m:r>
                        <a:rPr lang="es-MX" sz="1900" i="1">
                          <a:effectLst/>
                          <a:latin typeface="Cambria Math"/>
                        </a:rPr>
                        <m:t>=</m:t>
                      </m:r>
                      <m:r>
                        <a:rPr lang="es-MX" sz="1900" i="1">
                          <a:effectLst/>
                          <a:latin typeface="Cambria Math"/>
                          <a:ea typeface="Cambria Math"/>
                        </a:rPr>
                        <m:t>223 </m:t>
                      </m:r>
                      <m:r>
                        <a:rPr lang="es-MX" sz="1900" i="1">
                          <a:effectLst/>
                          <a:latin typeface="Cambria Math"/>
                          <a:ea typeface="Cambria Math"/>
                        </a:rPr>
                        <m:t>𝑓𝑡</m:t>
                      </m:r>
                      <m:r>
                        <a:rPr lang="es-MX" sz="1900" i="1">
                          <a:effectLst/>
                          <a:latin typeface="Cambria Math"/>
                          <a:ea typeface="Cambria Math"/>
                        </a:rPr>
                        <m:t>∙</m:t>
                      </m:r>
                      <m:r>
                        <a:rPr lang="es-MX" sz="1900" i="1">
                          <a:effectLst/>
                          <a:latin typeface="Cambria Math"/>
                          <a:ea typeface="Cambria Math"/>
                        </a:rPr>
                        <m:t>𝑘𝑖𝑝𝑠</m:t>
                      </m:r>
                    </m:oMath>
                  </m:oMathPara>
                </a14:m>
                <a:endParaRPr lang="es-MX" sz="1900" dirty="0">
                  <a:effectLst/>
                </a:endParaRPr>
              </a:p>
            </p:txBody>
          </p:sp>
        </mc:Choice>
        <mc:Fallback xmlns="">
          <p:sp>
            <p:nvSpPr>
              <p:cNvPr id="9" name="3 Rectángulo"/>
              <p:cNvSpPr>
                <a:spLocks noRot="1" noChangeAspect="1" noMove="1" noResize="1" noEditPoints="1" noAdjustHandles="1" noChangeArrowheads="1" noChangeShapeType="1" noTextEdit="1"/>
              </p:cNvSpPr>
              <p:nvPr/>
            </p:nvSpPr>
            <p:spPr>
              <a:xfrm>
                <a:off x="474561" y="1724933"/>
                <a:ext cx="9354448" cy="3774751"/>
              </a:xfrm>
              <a:prstGeom prst="rect">
                <a:avLst/>
              </a:prstGeom>
              <a:blipFill>
                <a:blip r:embed="rId4"/>
                <a:stretch>
                  <a:fillRect l="-652"/>
                </a:stretch>
              </a:blipFill>
            </p:spPr>
            <p:txBody>
              <a:bodyPr/>
              <a:lstStyle/>
              <a:p>
                <a:r>
                  <a:rPr lang="en-US">
                    <a:noFill/>
                  </a:rPr>
                  <a:t> </a:t>
                </a:r>
              </a:p>
            </p:txBody>
          </p:sp>
        </mc:Fallback>
      </mc:AlternateContent>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31265" t="21642" r="31363" b="22388"/>
          <a:stretch/>
        </p:blipFill>
        <p:spPr bwMode="auto">
          <a:xfrm>
            <a:off x="5974573" y="2329436"/>
            <a:ext cx="3854436" cy="3245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redondeado 1"/>
          <p:cNvSpPr/>
          <p:nvPr/>
        </p:nvSpPr>
        <p:spPr>
          <a:xfrm>
            <a:off x="3630304" y="5117910"/>
            <a:ext cx="1665027" cy="75062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d, a = in</a:t>
            </a:r>
          </a:p>
          <a:p>
            <a:pPr algn="ctr"/>
            <a:r>
              <a:rPr lang="es-MX" dirty="0"/>
              <a:t>A= in²</a:t>
            </a:r>
          </a:p>
        </p:txBody>
      </p:sp>
    </p:spTree>
    <p:extLst>
      <p:ext uri="{BB962C8B-B14F-4D97-AF65-F5344CB8AC3E}">
        <p14:creationId xmlns:p14="http://schemas.microsoft.com/office/powerpoint/2010/main" val="2857243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2</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9" name="3 Rectángulo"/>
          <p:cNvSpPr/>
          <p:nvPr/>
        </p:nvSpPr>
        <p:spPr>
          <a:xfrm>
            <a:off x="474561" y="1724933"/>
            <a:ext cx="9354448" cy="530915"/>
          </a:xfrm>
          <a:prstGeom prst="rect">
            <a:avLst/>
          </a:prstGeom>
        </p:spPr>
        <p:txBody>
          <a:bodyPr wrap="square">
            <a:spAutoFit/>
          </a:bodyPr>
          <a:lstStyle/>
          <a:p>
            <a:pPr>
              <a:lnSpc>
                <a:spcPct val="150000"/>
              </a:lnSpc>
            </a:pPr>
            <a:r>
              <a:rPr lang="es-MX" sz="1900" dirty="0">
                <a:effectLst/>
              </a:rPr>
              <a:t>Calcule el momento plástico Mp para un perfil w10”x60 </a:t>
            </a:r>
            <a:r>
              <a:rPr lang="es-MX" sz="1900" dirty="0" smtClean="0">
                <a:effectLst/>
              </a:rPr>
              <a:t>lb/ft </a:t>
            </a:r>
            <a:r>
              <a:rPr lang="es-MX" sz="1900" dirty="0">
                <a:effectLst/>
              </a:rPr>
              <a:t>de acero A36.</a:t>
            </a:r>
          </a:p>
        </p:txBody>
      </p:sp>
      <p:pic>
        <p:nvPicPr>
          <p:cNvPr id="2" name="Imagen 1"/>
          <p:cNvPicPr>
            <a:picLocks noChangeAspect="1"/>
          </p:cNvPicPr>
          <p:nvPr/>
        </p:nvPicPr>
        <p:blipFill rotWithShape="1">
          <a:blip r:embed="rId4"/>
          <a:srcRect l="27974" t="22506" r="29153" b="43550"/>
          <a:stretch/>
        </p:blipFill>
        <p:spPr>
          <a:xfrm>
            <a:off x="1533993" y="2392859"/>
            <a:ext cx="7324878" cy="2583169"/>
          </a:xfrm>
          <a:prstGeom prst="rect">
            <a:avLst/>
          </a:prstGeom>
        </p:spPr>
      </p:pic>
      <p:pic>
        <p:nvPicPr>
          <p:cNvPr id="3" name="Imagen 2"/>
          <p:cNvPicPr>
            <a:picLocks noChangeAspect="1"/>
          </p:cNvPicPr>
          <p:nvPr/>
        </p:nvPicPr>
        <p:blipFill rotWithShape="1">
          <a:blip r:embed="rId5"/>
          <a:srcRect l="27057" t="36690" r="28762" b="58661"/>
          <a:stretch/>
        </p:blipFill>
        <p:spPr>
          <a:xfrm>
            <a:off x="1489345" y="5300112"/>
            <a:ext cx="7324879" cy="433425"/>
          </a:xfrm>
          <a:prstGeom prst="rect">
            <a:avLst/>
          </a:prstGeom>
        </p:spPr>
      </p:pic>
    </p:spTree>
    <p:extLst>
      <p:ext uri="{BB962C8B-B14F-4D97-AF65-F5344CB8AC3E}">
        <p14:creationId xmlns:p14="http://schemas.microsoft.com/office/powerpoint/2010/main" val="2467538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ESTABILIDAD</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mc:AlternateContent xmlns:mc="http://schemas.openxmlformats.org/markup-compatibility/2006" xmlns:a14="http://schemas.microsoft.com/office/drawing/2010/main">
        <mc:Choice Requires="a14">
          <p:sp>
            <p:nvSpPr>
              <p:cNvPr id="11" name="2 Subtítulo"/>
              <p:cNvSpPr txBox="1">
                <a:spLocks/>
              </p:cNvSpPr>
              <p:nvPr/>
            </p:nvSpPr>
            <p:spPr>
              <a:xfrm>
                <a:off x="474561" y="1817312"/>
                <a:ext cx="9354448" cy="11997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60000"/>
                  </a:lnSpc>
                </a:pPr>
                <a:r>
                  <a:rPr lang="es-ES" sz="1900" dirty="0"/>
                  <a:t>Si puede esperarse que una viga permanezca estable hasta  la condición plástica total, la resistencia nominal por momento puede tomarse como la capacidad por momento plástico es decir:</a:t>
                </a:r>
              </a:p>
              <a:p>
                <a:pPr algn="just">
                  <a:lnSpc>
                    <a:spcPct val="160000"/>
                  </a:lnSpc>
                </a:pPr>
                <a:endParaRPr lang="es-MX" sz="1900" i="1" dirty="0">
                  <a:effectLst>
                    <a:outerShdw blurRad="38100" dist="38100" dir="2700000" algn="tl">
                      <a:srgbClr val="000000">
                        <a:alpha val="43137"/>
                      </a:srgbClr>
                    </a:outerShdw>
                  </a:effectLst>
                </a:endParaRPr>
              </a:p>
              <a:p>
                <a:pPr algn="just">
                  <a:lnSpc>
                    <a:spcPct val="160000"/>
                  </a:lnSpc>
                </a:pPr>
                <a14:m>
                  <m:oMath xmlns:m="http://schemas.openxmlformats.org/officeDocument/2006/math">
                    <m:sSub>
                      <m:sSubPr>
                        <m:ctrlPr>
                          <a:rPr lang="es-MX" sz="1900" i="1" smtClean="0">
                            <a:effectLst>
                              <a:outerShdw blurRad="38100" dist="38100" dir="2700000" algn="tl">
                                <a:srgbClr val="000000">
                                  <a:alpha val="43137"/>
                                </a:srgbClr>
                              </a:outerShdw>
                            </a:effectLst>
                            <a:latin typeface="Cambria Math" panose="02040503050406030204" pitchFamily="18" charset="0"/>
                          </a:rPr>
                        </m:ctrlPr>
                      </m:sSubPr>
                      <m:e>
                        <m:r>
                          <a:rPr lang="es-MX" sz="1900" i="1" smtClean="0">
                            <a:effectLst>
                              <a:outerShdw blurRad="38100" dist="38100" dir="2700000" algn="tl">
                                <a:srgbClr val="000000">
                                  <a:alpha val="43137"/>
                                </a:srgbClr>
                              </a:outerShdw>
                            </a:effectLst>
                            <a:latin typeface="Cambria Math" panose="02040503050406030204" pitchFamily="18" charset="0"/>
                          </a:rPr>
                          <m:t>𝑀</m:t>
                        </m:r>
                      </m:e>
                      <m:sub>
                        <m:r>
                          <a:rPr lang="es-MX" sz="1900" i="1" smtClean="0">
                            <a:effectLst>
                              <a:outerShdw blurRad="38100" dist="38100" dir="2700000" algn="tl">
                                <a:srgbClr val="000000">
                                  <a:alpha val="43137"/>
                                </a:srgbClr>
                              </a:outerShdw>
                            </a:effectLst>
                            <a:latin typeface="Cambria Math" panose="02040503050406030204" pitchFamily="18" charset="0"/>
                          </a:rPr>
                          <m:t>𝑛</m:t>
                        </m:r>
                      </m:sub>
                    </m:sSub>
                    <m:r>
                      <a:rPr lang="es-MX" sz="1900" i="1" smtClean="0">
                        <a:effectLst>
                          <a:outerShdw blurRad="38100" dist="38100" dir="2700000" algn="tl">
                            <a:srgbClr val="000000">
                              <a:alpha val="43137"/>
                            </a:srgbClr>
                          </a:outerShdw>
                        </a:effectLst>
                        <a:latin typeface="Cambria Math" panose="02040503050406030204" pitchFamily="18" charset="0"/>
                      </a:rPr>
                      <m:t>=</m:t>
                    </m:r>
                    <m:sSub>
                      <m:sSubPr>
                        <m:ctrlPr>
                          <a:rPr lang="es-MX" sz="1900" i="1">
                            <a:effectLst>
                              <a:outerShdw blurRad="38100" dist="38100" dir="2700000" algn="tl">
                                <a:srgbClr val="000000">
                                  <a:alpha val="43137"/>
                                </a:srgbClr>
                              </a:outerShdw>
                            </a:effectLst>
                            <a:latin typeface="Cambria Math" panose="02040503050406030204" pitchFamily="18" charset="0"/>
                          </a:rPr>
                        </m:ctrlPr>
                      </m:sSubPr>
                      <m:e>
                        <m:r>
                          <a:rPr lang="es-MX" sz="1900" i="1">
                            <a:effectLst>
                              <a:outerShdw blurRad="38100" dist="38100" dir="2700000" algn="tl">
                                <a:srgbClr val="000000">
                                  <a:alpha val="43137"/>
                                </a:srgbClr>
                              </a:outerShdw>
                            </a:effectLst>
                            <a:latin typeface="Cambria Math" panose="02040503050406030204" pitchFamily="18" charset="0"/>
                          </a:rPr>
                          <m:t>𝑀</m:t>
                        </m:r>
                      </m:e>
                      <m:sub>
                        <m:r>
                          <a:rPr lang="es-MX" sz="1900" i="1">
                            <a:effectLst>
                              <a:outerShdw blurRad="38100" dist="38100" dir="2700000" algn="tl">
                                <a:srgbClr val="000000">
                                  <a:alpha val="43137"/>
                                </a:srgbClr>
                              </a:outerShdw>
                            </a:effectLst>
                            <a:latin typeface="Cambria Math" panose="02040503050406030204" pitchFamily="18" charset="0"/>
                          </a:rPr>
                          <m:t>𝑝</m:t>
                        </m:r>
                      </m:sub>
                    </m:sSub>
                  </m:oMath>
                </a14:m>
                <a:endParaRPr lang="es-ES" sz="1900" dirty="0"/>
              </a:p>
            </p:txBody>
          </p:sp>
        </mc:Choice>
        <mc:Fallback xmlns="">
          <p:sp>
            <p:nvSpPr>
              <p:cNvPr id="11" name="2 Subtítulo"/>
              <p:cNvSpPr txBox="1">
                <a:spLocks noRot="1" noChangeAspect="1" noMove="1" noResize="1" noEditPoints="1" noAdjustHandles="1" noChangeArrowheads="1" noChangeShapeType="1" noTextEdit="1"/>
              </p:cNvSpPr>
              <p:nvPr/>
            </p:nvSpPr>
            <p:spPr>
              <a:xfrm>
                <a:off x="474561" y="1817312"/>
                <a:ext cx="9354448" cy="1199704"/>
              </a:xfrm>
              <a:prstGeom prst="rect">
                <a:avLst/>
              </a:prstGeom>
              <a:blipFill rotWithShape="0">
                <a:blip r:embed="rId7"/>
                <a:stretch>
                  <a:fillRect l="-522" r="-587" b="-128426"/>
                </a:stretch>
              </a:blipFill>
            </p:spPr>
            <p:txBody>
              <a:bodyPr/>
              <a:lstStyle/>
              <a:p>
                <a:r>
                  <a:rPr lang="es-MX">
                    <a:noFill/>
                  </a:rPr>
                  <a:t> </a:t>
                </a:r>
              </a:p>
            </p:txBody>
          </p:sp>
        </mc:Fallback>
      </mc:AlternateContent>
      <p:pic>
        <p:nvPicPr>
          <p:cNvPr id="15"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l="23077" t="23321" r="24163" b="20149"/>
          <a:stretch/>
        </p:blipFill>
        <p:spPr bwMode="auto">
          <a:xfrm>
            <a:off x="2711241" y="3017016"/>
            <a:ext cx="4881087" cy="2940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9332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ESTABILIDAD</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10" name="1 Título"/>
          <p:cNvSpPr txBox="1">
            <a:spLocks/>
          </p:cNvSpPr>
          <p:nvPr/>
        </p:nvSpPr>
        <p:spPr>
          <a:xfrm>
            <a:off x="474561" y="1738015"/>
            <a:ext cx="9354448" cy="41764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s-ES" sz="1900" dirty="0">
                <a:latin typeface="+mn-lt"/>
              </a:rPr>
              <a:t>De otra manera Mn será el menor que </a:t>
            </a:r>
            <a:r>
              <a:rPr lang="es-ES" sz="1900" dirty="0" err="1">
                <a:latin typeface="+mn-lt"/>
              </a:rPr>
              <a:t>Mp</a:t>
            </a:r>
            <a:r>
              <a:rPr lang="es-ES" sz="1900" dirty="0">
                <a:latin typeface="+mn-lt"/>
              </a:rPr>
              <a:t> igual que un miembro en comprensión, la inestabilidad puede ser en un sentido total de conjunto o bien local. Cuando una viga se flexiona, la región en comprensión (arriba del eje neutro) es análoga a una columna y de manera similar a esta, se pandeara si el miembro es suficientemente esbelto. </a:t>
            </a:r>
            <a:br>
              <a:rPr lang="es-ES" sz="1900" dirty="0">
                <a:latin typeface="+mn-lt"/>
              </a:rPr>
            </a:br>
            <a:r>
              <a:rPr lang="es-ES" sz="1900" dirty="0">
                <a:latin typeface="+mn-lt"/>
              </a:rPr>
              <a:t/>
            </a:r>
            <a:br>
              <a:rPr lang="es-ES" sz="1900" dirty="0">
                <a:latin typeface="+mn-lt"/>
              </a:rPr>
            </a:br>
            <a:r>
              <a:rPr lang="es-ES" sz="1900" dirty="0">
                <a:latin typeface="+mn-lt"/>
              </a:rPr>
              <a:t>Que la viga pueda soportar un momento suficientemente grande para alcanzar la condición plástica total depende también de que la integridad de la sección transversal se mantenga. </a:t>
            </a:r>
          </a:p>
        </p:txBody>
      </p:sp>
    </p:spTree>
    <p:extLst>
      <p:ext uri="{BB962C8B-B14F-4D97-AF65-F5344CB8AC3E}">
        <p14:creationId xmlns:p14="http://schemas.microsoft.com/office/powerpoint/2010/main" val="362387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ESTABILIDAD</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ESFUERZO DE FLEXIÓN Y MOMENTO ULTIMO</a:t>
            </a:r>
          </a:p>
        </p:txBody>
      </p:sp>
      <p:sp>
        <p:nvSpPr>
          <p:cNvPr id="9" name="1 Título"/>
          <p:cNvSpPr txBox="1">
            <a:spLocks/>
          </p:cNvSpPr>
          <p:nvPr/>
        </p:nvSpPr>
        <p:spPr>
          <a:xfrm>
            <a:off x="474561" y="1703689"/>
            <a:ext cx="9354448" cy="7294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dirty="0">
                <a:latin typeface="+mn-lt"/>
              </a:rPr>
              <a:t>Los efectos del pandeo local y lateral torsionante se muestran adicionalmente.</a:t>
            </a:r>
          </a:p>
        </p:txBody>
      </p:sp>
      <p:pic>
        <p:nvPicPr>
          <p:cNvPr id="1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11958" t="22574" r="28148" b="19030"/>
          <a:stretch/>
        </p:blipFill>
        <p:spPr bwMode="auto">
          <a:xfrm>
            <a:off x="1533993" y="2664446"/>
            <a:ext cx="7568968" cy="34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241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PERFILES COMPACTOS</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3593017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0" name="1 Título"/>
          <p:cNvSpPr txBox="1">
            <a:spLocks/>
          </p:cNvSpPr>
          <p:nvPr/>
        </p:nvSpPr>
        <p:spPr>
          <a:xfrm>
            <a:off x="474561" y="1828845"/>
            <a:ext cx="9354448"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900" dirty="0">
                <a:latin typeface="+mn-lt"/>
              </a:rPr>
              <a:t>La herramienta fundamental para el estudio teórico de las barras flexionadas en uno de sus planos de simetría es la grafica momento-curvatura</a:t>
            </a:r>
          </a:p>
        </p:txBody>
      </p:sp>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3181" t="21455" r="24582" b="20149"/>
          <a:stretch/>
        </p:blipFill>
        <p:spPr bwMode="auto">
          <a:xfrm>
            <a:off x="2621255" y="3094297"/>
            <a:ext cx="5055896" cy="3177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6612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1" name="1 Título"/>
          <p:cNvSpPr>
            <a:spLocks noGrp="1"/>
          </p:cNvSpPr>
          <p:nvPr>
            <p:ph type="title"/>
          </p:nvPr>
        </p:nvSpPr>
        <p:spPr>
          <a:xfrm>
            <a:off x="474561" y="1775158"/>
            <a:ext cx="9354448" cy="1786210"/>
          </a:xfrm>
        </p:spPr>
        <p:txBody>
          <a:bodyPr>
            <a:normAutofit/>
          </a:bodyPr>
          <a:lstStyle/>
          <a:p>
            <a:pPr algn="just"/>
            <a:r>
              <a:rPr lang="es-ES" sz="1900" dirty="0">
                <a:solidFill>
                  <a:schemeClr val="tx1"/>
                </a:solidFill>
                <a:latin typeface="+mn-lt"/>
              </a:rPr>
              <a:t>La importancia de la grafica momento-curvatura de una sección sometida a flexión de intensidad creciente estriba en que partiendo de ella se puede obtener el diagrama de curvaturas a lo largo del eje de la parte superior de la figura.</a:t>
            </a:r>
          </a:p>
        </p:txBody>
      </p:sp>
      <p:sp>
        <p:nvSpPr>
          <p:cNvPr id="17" name="4 CuadroTexto"/>
          <p:cNvSpPr txBox="1"/>
          <p:nvPr/>
        </p:nvSpPr>
        <p:spPr>
          <a:xfrm>
            <a:off x="5553341" y="4144914"/>
            <a:ext cx="4047859" cy="969496"/>
          </a:xfrm>
          <a:prstGeom prst="rect">
            <a:avLst/>
          </a:prstGeom>
          <a:noFill/>
        </p:spPr>
        <p:txBody>
          <a:bodyPr wrap="square" rtlCol="0">
            <a:spAutoFit/>
          </a:bodyPr>
          <a:lstStyle/>
          <a:p>
            <a:pPr algn="just"/>
            <a:r>
              <a:rPr lang="es-ES" sz="1900" dirty="0">
                <a:latin typeface="+mn-lt"/>
              </a:rPr>
              <a:t>Se muestran las deformaciones unitarias de la sección y, en la inferior los esfuerzos correspondientes</a:t>
            </a:r>
          </a:p>
        </p:txBody>
      </p:sp>
      <p:pic>
        <p:nvPicPr>
          <p:cNvPr id="18"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6643" t="21083" r="27519" b="20149"/>
          <a:stretch/>
        </p:blipFill>
        <p:spPr bwMode="auto">
          <a:xfrm>
            <a:off x="1017752" y="3307176"/>
            <a:ext cx="3992398" cy="2877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5378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5" name="1 Título"/>
              <p:cNvSpPr>
                <a:spLocks noGrp="1"/>
              </p:cNvSpPr>
              <p:nvPr>
                <p:ph type="title"/>
              </p:nvPr>
            </p:nvSpPr>
            <p:spPr>
              <a:xfrm>
                <a:off x="4279768" y="4722776"/>
                <a:ext cx="1234911" cy="1241147"/>
              </a:xfrm>
            </p:spPr>
            <p:txBody>
              <a:bodyPr>
                <a:normAutofit fontScale="90000"/>
              </a:bodyPr>
              <a:lstStyle/>
              <a:p>
                <a:pPr algn="ctr"/>
                <a:r>
                  <a:rPr lang="es-ES" sz="2000" dirty="0">
                    <a:latin typeface="+mn-lt"/>
                    <a:sym typeface="Symbol"/>
                  </a:rPr>
                  <a:t>Donde:</a:t>
                </a:r>
                <a:r>
                  <a:rPr lang="es-ES" sz="2000" dirty="0">
                    <a:solidFill>
                      <a:schemeClr val="tx1"/>
                    </a:solidFill>
                    <a:latin typeface="+mn-lt"/>
                    <a:sym typeface="Symbol"/>
                  </a:rPr>
                  <a:t/>
                </a:r>
                <a:br>
                  <a:rPr lang="es-ES" sz="2000" dirty="0">
                    <a:solidFill>
                      <a:schemeClr val="tx1"/>
                    </a:solidFill>
                    <a:latin typeface="+mn-lt"/>
                    <a:sym typeface="Symbol"/>
                  </a:rPr>
                </a:br>
                <a:r>
                  <a:rPr lang="es-ES" sz="2000" dirty="0">
                    <a:solidFill>
                      <a:schemeClr val="tx1"/>
                    </a:solidFill>
                    <a:latin typeface="+mn-lt"/>
                    <a:sym typeface="Symbol"/>
                  </a:rPr>
                  <a:t> </a:t>
                </a:r>
                <a:br>
                  <a:rPr lang="es-ES" sz="2000" dirty="0">
                    <a:solidFill>
                      <a:schemeClr val="tx1"/>
                    </a:solidFill>
                    <a:latin typeface="+mn-lt"/>
                    <a:sym typeface="Symbol"/>
                  </a:rPr>
                </a:br>
                <a14:m>
                  <m:oMathPara xmlns:m="http://schemas.openxmlformats.org/officeDocument/2006/math">
                    <m:oMathParaPr>
                      <m:jc m:val="centerGroup"/>
                    </m:oMathParaPr>
                    <m:oMath xmlns:m="http://schemas.openxmlformats.org/officeDocument/2006/math">
                      <m:f>
                        <m:fPr>
                          <m:ctrlPr>
                            <a:rPr lang="es-ES" sz="2000" i="1" smtClean="0">
                              <a:solidFill>
                                <a:schemeClr val="tx1"/>
                              </a:solidFill>
                              <a:latin typeface="Cambria Math" panose="02040503050406030204" pitchFamily="18" charset="0"/>
                              <a:sym typeface="Symbol"/>
                            </a:rPr>
                          </m:ctrlPr>
                        </m:fPr>
                        <m:num>
                          <m:r>
                            <a:rPr lang="es-ES" sz="2000" i="1" smtClean="0">
                              <a:solidFill>
                                <a:schemeClr val="tx1"/>
                              </a:solidFill>
                              <a:latin typeface="Cambria Math"/>
                              <a:ea typeface="Cambria Math"/>
                              <a:sym typeface="Symbol"/>
                            </a:rPr>
                            <m:t>𝜎</m:t>
                          </m:r>
                        </m:num>
                        <m:den>
                          <m:f>
                            <m:fPr>
                              <m:ctrlPr>
                                <a:rPr lang="es-MX" sz="2000" b="0" i="1" smtClean="0">
                                  <a:solidFill>
                                    <a:schemeClr val="tx1"/>
                                  </a:solidFill>
                                  <a:latin typeface="Cambria Math" panose="02040503050406030204" pitchFamily="18" charset="0"/>
                                  <a:sym typeface="Symbol"/>
                                </a:rPr>
                              </m:ctrlPr>
                            </m:fPr>
                            <m:num>
                              <m:r>
                                <a:rPr lang="es-MX" sz="2000" b="0" i="1" smtClean="0">
                                  <a:solidFill>
                                    <a:schemeClr val="tx1"/>
                                  </a:solidFill>
                                  <a:latin typeface="Cambria Math"/>
                                  <a:sym typeface="Symbol"/>
                                </a:rPr>
                                <m:t>𝑑</m:t>
                              </m:r>
                            </m:num>
                            <m:den>
                              <m:r>
                                <a:rPr lang="es-MX" sz="2000" b="0" i="1" smtClean="0">
                                  <a:solidFill>
                                    <a:schemeClr val="tx1"/>
                                  </a:solidFill>
                                  <a:latin typeface="Cambria Math"/>
                                  <a:sym typeface="Symbol"/>
                                </a:rPr>
                                <m:t>2</m:t>
                              </m:r>
                            </m:den>
                          </m:f>
                        </m:den>
                      </m:f>
                      <m:r>
                        <a:rPr lang="es-MX" sz="2000" b="0" i="1" smtClean="0">
                          <a:solidFill>
                            <a:schemeClr val="tx1"/>
                          </a:solidFill>
                          <a:latin typeface="Cambria Math"/>
                          <a:sym typeface="Symbol"/>
                        </a:rPr>
                        <m:t>=</m:t>
                      </m:r>
                      <m:f>
                        <m:fPr>
                          <m:ctrlPr>
                            <a:rPr lang="es-MX" sz="2000" b="0" i="1" smtClean="0">
                              <a:solidFill>
                                <a:schemeClr val="tx1"/>
                              </a:solidFill>
                              <a:latin typeface="Cambria Math" panose="02040503050406030204" pitchFamily="18" charset="0"/>
                              <a:ea typeface="Cambria Math"/>
                              <a:sym typeface="Symbol"/>
                            </a:rPr>
                          </m:ctrlPr>
                        </m:fPr>
                        <m:num>
                          <m:r>
                            <a:rPr lang="es-MX" sz="2000" b="0" i="1" smtClean="0">
                              <a:solidFill>
                                <a:schemeClr val="tx1"/>
                              </a:solidFill>
                              <a:latin typeface="Cambria Math"/>
                              <a:sym typeface="Symbol"/>
                            </a:rPr>
                            <m:t>2</m:t>
                          </m:r>
                          <m:r>
                            <a:rPr lang="es-MX" sz="2000" b="0" i="1" smtClean="0">
                              <a:solidFill>
                                <a:schemeClr val="tx1"/>
                              </a:solidFill>
                              <a:latin typeface="Cambria Math"/>
                              <a:ea typeface="Cambria Math"/>
                              <a:sym typeface="Symbol"/>
                            </a:rPr>
                            <m:t>𝜎</m:t>
                          </m:r>
                        </m:num>
                        <m:den>
                          <m:r>
                            <a:rPr lang="es-MX" sz="2000" b="0" i="1" smtClean="0">
                              <a:solidFill>
                                <a:schemeClr val="tx1"/>
                              </a:solidFill>
                              <a:latin typeface="Cambria Math"/>
                              <a:ea typeface="Cambria Math"/>
                              <a:sym typeface="Symbol"/>
                            </a:rPr>
                            <m:t>𝑑</m:t>
                          </m:r>
                        </m:den>
                      </m:f>
                    </m:oMath>
                  </m:oMathPara>
                </a14:m>
                <a:r>
                  <a:rPr lang="es-ES" sz="2000" dirty="0">
                    <a:solidFill>
                      <a:schemeClr val="tx1"/>
                    </a:solidFill>
                    <a:latin typeface="+mn-lt"/>
                    <a:sym typeface="Symbol"/>
                  </a:rPr>
                  <a:t/>
                </a:r>
                <a:br>
                  <a:rPr lang="es-ES" sz="2000" dirty="0">
                    <a:solidFill>
                      <a:schemeClr val="tx1"/>
                    </a:solidFill>
                    <a:latin typeface="+mn-lt"/>
                    <a:sym typeface="Symbol"/>
                  </a:rPr>
                </a:br>
                <a:r>
                  <a:rPr lang="es-ES" sz="2000" dirty="0">
                    <a:solidFill>
                      <a:schemeClr val="tx1"/>
                    </a:solidFill>
                    <a:latin typeface="+mn-lt"/>
                    <a:sym typeface="Symbol"/>
                  </a:rPr>
                  <a:t/>
                </a:r>
                <a:br>
                  <a:rPr lang="es-ES" sz="2000" dirty="0">
                    <a:solidFill>
                      <a:schemeClr val="tx1"/>
                    </a:solidFill>
                    <a:latin typeface="+mn-lt"/>
                    <a:sym typeface="Symbol"/>
                  </a:rPr>
                </a:br>
                <a:endParaRPr lang="es-ES" sz="2000" dirty="0">
                  <a:solidFill>
                    <a:schemeClr val="tx1"/>
                  </a:solidFill>
                  <a:latin typeface="+mn-lt"/>
                </a:endParaRPr>
              </a:p>
            </p:txBody>
          </p:sp>
        </mc:Choice>
        <mc:Fallback xmlns="">
          <p:sp>
            <p:nvSpPr>
              <p:cNvPr id="15" name="1 Título"/>
              <p:cNvSpPr>
                <a:spLocks noGrp="1" noRot="1" noChangeAspect="1" noMove="1" noResize="1" noEditPoints="1" noAdjustHandles="1" noChangeArrowheads="1" noChangeShapeType="1" noTextEdit="1"/>
              </p:cNvSpPr>
              <p:nvPr>
                <p:ph type="title"/>
              </p:nvPr>
            </p:nvSpPr>
            <p:spPr>
              <a:xfrm>
                <a:off x="4279768" y="4722776"/>
                <a:ext cx="1234911" cy="1241147"/>
              </a:xfrm>
              <a:blipFill>
                <a:blip r:embed="rId4"/>
                <a:stretch>
                  <a:fillRect t="-2512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2 Rectángulo"/>
              <p:cNvSpPr/>
              <p:nvPr/>
            </p:nvSpPr>
            <p:spPr>
              <a:xfrm>
                <a:off x="525037" y="2211779"/>
                <a:ext cx="9303972" cy="722377"/>
              </a:xfrm>
              <a:prstGeom prst="rect">
                <a:avLst/>
              </a:prstGeom>
            </p:spPr>
            <p:txBody>
              <a:bodyPr wrap="square">
                <a:spAutoFit/>
              </a:bodyPr>
              <a:lstStyle/>
              <a:p>
                <a:pPr algn="just"/>
                <a:r>
                  <a:rPr lang="es-ES" sz="1900" dirty="0">
                    <a:effectLst/>
                  </a:rPr>
                  <a:t>El momento flexionante exterior es igual al momento resistente interno, de manera que debe satisfacerse la igualdad </a:t>
                </a:r>
                <a14:m>
                  <m:oMath xmlns:m="http://schemas.openxmlformats.org/officeDocument/2006/math">
                    <m:r>
                      <m:rPr>
                        <m:sty m:val="p"/>
                      </m:rPr>
                      <a:rPr lang="es-MX" sz="1900" i="0">
                        <a:effectLst/>
                        <a:latin typeface="Cambria Math" panose="02040503050406030204" pitchFamily="18" charset="0"/>
                      </a:rPr>
                      <m:t>M</m:t>
                    </m:r>
                    <m:r>
                      <a:rPr lang="es-MX" sz="1900" i="0">
                        <a:effectLst/>
                        <a:latin typeface="Cambria Math" panose="02040503050406030204" pitchFamily="18" charset="0"/>
                      </a:rPr>
                      <m:t>=</m:t>
                    </m:r>
                    <m:nary>
                      <m:naryPr>
                        <m:limLoc m:val="undOvr"/>
                        <m:subHide m:val="on"/>
                        <m:supHide m:val="on"/>
                        <m:ctrlPr>
                          <a:rPr lang="es-MX" sz="1900" i="1">
                            <a:effectLst/>
                            <a:latin typeface="Cambria Math" panose="02040503050406030204" pitchFamily="18" charset="0"/>
                          </a:rPr>
                        </m:ctrlPr>
                      </m:naryPr>
                      <m:sub/>
                      <m:sup/>
                      <m:e>
                        <m:r>
                          <m:rPr>
                            <m:sty m:val="p"/>
                          </m:rPr>
                          <a:rPr lang="es-MX" sz="1900" i="0">
                            <a:effectLst/>
                            <a:latin typeface="Cambria Math" panose="02040503050406030204" pitchFamily="18" charset="0"/>
                          </a:rPr>
                          <m:t>A</m:t>
                        </m:r>
                        <m:sSub>
                          <m:sSubPr>
                            <m:ctrlPr>
                              <a:rPr lang="es-MX" sz="1900" i="1">
                                <a:effectLst/>
                                <a:latin typeface="Cambria Math" panose="02040503050406030204" pitchFamily="18" charset="0"/>
                              </a:rPr>
                            </m:ctrlPr>
                          </m:sSubPr>
                          <m:e>
                            <m:r>
                              <m:rPr>
                                <m:sty m:val="p"/>
                              </m:rPr>
                              <a:rPr lang="es-MX" sz="1900" i="0">
                                <a:effectLst/>
                                <a:latin typeface="Cambria Math" panose="02040503050406030204" pitchFamily="18" charset="0"/>
                                <a:ea typeface="Cambria Math"/>
                              </a:rPr>
                              <m:t>σ</m:t>
                            </m:r>
                          </m:e>
                          <m:sub>
                            <m:r>
                              <m:rPr>
                                <m:sty m:val="p"/>
                              </m:rPr>
                              <a:rPr lang="es-MX" sz="1900" i="0">
                                <a:effectLst/>
                                <a:latin typeface="Cambria Math" panose="02040503050406030204" pitchFamily="18" charset="0"/>
                              </a:rPr>
                              <m:t>y</m:t>
                            </m:r>
                          </m:sub>
                        </m:sSub>
                        <m:r>
                          <a:rPr lang="es-MX" sz="1900" i="0">
                            <a:effectLst/>
                            <a:latin typeface="Cambria Math" panose="02040503050406030204" pitchFamily="18" charset="0"/>
                          </a:rPr>
                          <m:t> </m:t>
                        </m:r>
                        <m:r>
                          <m:rPr>
                            <m:sty m:val="p"/>
                          </m:rPr>
                          <a:rPr lang="es-MX" sz="1900" i="0">
                            <a:effectLst/>
                            <a:latin typeface="Cambria Math" panose="02040503050406030204" pitchFamily="18" charset="0"/>
                          </a:rPr>
                          <m:t>dA</m:t>
                        </m:r>
                      </m:e>
                    </m:nary>
                  </m:oMath>
                </a14:m>
                <a:r>
                  <a:rPr lang="es-ES" sz="1900" dirty="0">
                    <a:effectLst/>
                    <a:sym typeface="Symbol"/>
                  </a:rPr>
                  <a:t> en el intervalo elástico:</a:t>
                </a:r>
                <a:endParaRPr lang="es-MX" sz="1900" dirty="0">
                  <a:effectLst/>
                </a:endParaRPr>
              </a:p>
            </p:txBody>
          </p:sp>
        </mc:Choice>
        <mc:Fallback xmlns="">
          <p:sp>
            <p:nvSpPr>
              <p:cNvPr id="19" name="2 Rectángulo"/>
              <p:cNvSpPr>
                <a:spLocks noRot="1" noChangeAspect="1" noMove="1" noResize="1" noEditPoints="1" noAdjustHandles="1" noChangeArrowheads="1" noChangeShapeType="1" noTextEdit="1"/>
              </p:cNvSpPr>
              <p:nvPr/>
            </p:nvSpPr>
            <p:spPr>
              <a:xfrm>
                <a:off x="525037" y="2211779"/>
                <a:ext cx="9303972" cy="722377"/>
              </a:xfrm>
              <a:prstGeom prst="rect">
                <a:avLst/>
              </a:prstGeom>
              <a:blipFill rotWithShape="0">
                <a:blip r:embed="rId8"/>
                <a:stretch>
                  <a:fillRect l="-590" t="-38983" r="-655" b="-11694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1 Título"/>
              <p:cNvSpPr txBox="1">
                <a:spLocks/>
              </p:cNvSpPr>
              <p:nvPr/>
            </p:nvSpPr>
            <p:spPr>
              <a:xfrm>
                <a:off x="1354739" y="2975892"/>
                <a:ext cx="6884431" cy="13203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s-MX" sz="1900" i="1" smtClean="0">
                          <a:latin typeface="Cambria Math"/>
                          <a:sym typeface="Symbol"/>
                        </a:rPr>
                        <m:t>𝑀</m:t>
                      </m:r>
                      <m:r>
                        <a:rPr lang="es-MX" sz="1900" i="1" smtClean="0">
                          <a:latin typeface="Cambria Math"/>
                          <a:sym typeface="Symbol"/>
                        </a:rPr>
                        <m:t>=</m:t>
                      </m:r>
                      <m:r>
                        <a:rPr lang="es-MX" sz="1900" i="1" smtClean="0">
                          <a:latin typeface="Cambria Math"/>
                          <a:ea typeface="Cambria Math"/>
                          <a:sym typeface="Symbol"/>
                        </a:rPr>
                        <m:t>𝜎</m:t>
                      </m:r>
                      <m:f>
                        <m:fPr>
                          <m:ctrlPr>
                            <a:rPr lang="es-MX" sz="1900" i="1" smtClean="0">
                              <a:latin typeface="Cambria Math" panose="02040503050406030204" pitchFamily="18" charset="0"/>
                              <a:ea typeface="Cambria Math"/>
                              <a:sym typeface="Symbol"/>
                            </a:rPr>
                          </m:ctrlPr>
                        </m:fPr>
                        <m:num>
                          <m:r>
                            <a:rPr lang="es-MX" sz="1900" i="1" smtClean="0">
                              <a:latin typeface="Cambria Math"/>
                              <a:ea typeface="Cambria Math"/>
                              <a:sym typeface="Symbol"/>
                            </a:rPr>
                            <m:t>𝑏</m:t>
                          </m:r>
                          <m:sSup>
                            <m:sSupPr>
                              <m:ctrlPr>
                                <a:rPr lang="es-MX" sz="1900" i="1" smtClean="0">
                                  <a:latin typeface="Cambria Math" panose="02040503050406030204" pitchFamily="18" charset="0"/>
                                  <a:ea typeface="Cambria Math"/>
                                  <a:sym typeface="Symbol"/>
                                </a:rPr>
                              </m:ctrlPr>
                            </m:sSupPr>
                            <m:e>
                              <m:r>
                                <a:rPr lang="es-MX" sz="1900" i="1" smtClean="0">
                                  <a:latin typeface="Cambria Math"/>
                                  <a:ea typeface="Cambria Math"/>
                                  <a:sym typeface="Symbol"/>
                                </a:rPr>
                                <m:t>𝑑</m:t>
                              </m:r>
                            </m:e>
                            <m:sup>
                              <m:r>
                                <a:rPr lang="es-MX" sz="1900" i="1" smtClean="0">
                                  <a:latin typeface="Cambria Math"/>
                                  <a:ea typeface="Cambria Math"/>
                                  <a:sym typeface="Symbol"/>
                                </a:rPr>
                                <m:t>2</m:t>
                              </m:r>
                            </m:sup>
                          </m:sSup>
                        </m:num>
                        <m:den>
                          <m:r>
                            <a:rPr lang="es-MX" sz="1900" i="1" smtClean="0">
                              <a:latin typeface="Cambria Math"/>
                              <a:ea typeface="Cambria Math"/>
                              <a:sym typeface="Symbol"/>
                            </a:rPr>
                            <m:t>6</m:t>
                          </m:r>
                        </m:den>
                      </m:f>
                    </m:oMath>
                  </m:oMathPara>
                </a14:m>
                <a:r>
                  <a:rPr lang="es-ES" sz="1900" dirty="0">
                    <a:latin typeface="+mn-lt"/>
                    <a:sym typeface="Symbol"/>
                  </a:rPr>
                  <a:t/>
                </a:r>
                <a:br>
                  <a:rPr lang="es-ES" sz="1900" dirty="0">
                    <a:latin typeface="+mn-lt"/>
                    <a:sym typeface="Symbol"/>
                  </a:rPr>
                </a:br>
                <a:r>
                  <a:rPr lang="es-ES" sz="1900" dirty="0">
                    <a:latin typeface="+mn-lt"/>
                    <a:sym typeface="Symbol"/>
                  </a:rPr>
                  <a:t/>
                </a:r>
                <a:br>
                  <a:rPr lang="es-ES" sz="1900" dirty="0">
                    <a:latin typeface="+mn-lt"/>
                    <a:sym typeface="Symbol"/>
                  </a:rPr>
                </a:br>
                <a14:m>
                  <m:oMathPara xmlns:m="http://schemas.openxmlformats.org/officeDocument/2006/math">
                    <m:oMathParaPr>
                      <m:jc m:val="centerGroup"/>
                    </m:oMathParaPr>
                    <m:oMath xmlns:m="http://schemas.openxmlformats.org/officeDocument/2006/math">
                      <m:r>
                        <a:rPr lang="es-MX" sz="1900" i="1" smtClean="0">
                          <a:latin typeface="Cambria Math"/>
                          <a:sym typeface="Symbol"/>
                        </a:rPr>
                        <m:t>𝑡𝑎𝑛</m:t>
                      </m:r>
                      <m:sSub>
                        <m:sSubPr>
                          <m:ctrlPr>
                            <a:rPr lang="es-MX" sz="1900" i="1" smtClean="0">
                              <a:latin typeface="Cambria Math" panose="02040503050406030204" pitchFamily="18" charset="0"/>
                              <a:sym typeface="Symbol"/>
                            </a:rPr>
                          </m:ctrlPr>
                        </m:sSubPr>
                        <m:e>
                          <m:r>
                            <a:rPr lang="es-MX" sz="1900" i="1" smtClean="0">
                              <a:latin typeface="Cambria Math"/>
                              <a:ea typeface="Cambria Math"/>
                              <a:sym typeface="Symbol"/>
                            </a:rPr>
                            <m:t>𝜙</m:t>
                          </m:r>
                        </m:e>
                        <m:sub>
                          <m:r>
                            <a:rPr lang="es-MX" sz="1900" i="1" smtClean="0">
                              <a:latin typeface="Cambria Math"/>
                              <a:sym typeface="Symbol"/>
                            </a:rPr>
                            <m:t>𝐸</m:t>
                          </m:r>
                        </m:sub>
                      </m:sSub>
                      <m:r>
                        <a:rPr lang="es-MX" sz="1900" i="1" smtClean="0">
                          <a:latin typeface="Cambria Math"/>
                          <a:ea typeface="Cambria Math"/>
                          <a:sym typeface="Symbol"/>
                        </a:rPr>
                        <m:t>≈</m:t>
                      </m:r>
                      <m:sSub>
                        <m:sSubPr>
                          <m:ctrlPr>
                            <a:rPr lang="es-MX" sz="1900" i="1" smtClean="0">
                              <a:latin typeface="Cambria Math" panose="02040503050406030204" pitchFamily="18" charset="0"/>
                              <a:sym typeface="Symbol"/>
                            </a:rPr>
                          </m:ctrlPr>
                        </m:sSubPr>
                        <m:e>
                          <m:r>
                            <a:rPr lang="es-MX" sz="1900" i="1" smtClean="0">
                              <a:latin typeface="Cambria Math"/>
                              <a:ea typeface="Cambria Math"/>
                              <a:sym typeface="Symbol"/>
                            </a:rPr>
                            <m:t>𝜙</m:t>
                          </m:r>
                        </m:e>
                        <m:sub>
                          <m:r>
                            <a:rPr lang="es-MX" sz="1900" i="1" smtClean="0">
                              <a:latin typeface="Cambria Math"/>
                              <a:sym typeface="Symbol"/>
                            </a:rPr>
                            <m:t>𝐸</m:t>
                          </m:r>
                        </m:sub>
                      </m:sSub>
                      <m:r>
                        <a:rPr lang="es-MX" sz="1900" i="1">
                          <a:latin typeface="Cambria Math"/>
                          <a:sym typeface="Symbol"/>
                        </a:rPr>
                        <m:t>=</m:t>
                      </m:r>
                      <m:r>
                        <a:rPr lang="es-MX" sz="1900" i="1">
                          <a:latin typeface="Cambria Math"/>
                          <a:ea typeface="Cambria Math"/>
                          <a:sym typeface="Symbol"/>
                        </a:rPr>
                        <m:t>𝜙</m:t>
                      </m:r>
                      <m:r>
                        <a:rPr lang="es-MX" sz="1900" i="1">
                          <a:latin typeface="Cambria Math"/>
                          <a:ea typeface="Cambria Math"/>
                          <a:sym typeface="Symbol"/>
                        </a:rPr>
                        <m:t> </m:t>
                      </m:r>
                      <m:r>
                        <a:rPr lang="es-MX" sz="1900" i="1">
                          <a:latin typeface="Cambria Math"/>
                          <a:ea typeface="Cambria Math"/>
                          <a:sym typeface="Symbol"/>
                        </a:rPr>
                        <m:t>𝑒𝑠</m:t>
                      </m:r>
                      <m:r>
                        <a:rPr lang="es-MX" sz="1900" i="1">
                          <a:latin typeface="Cambria Math"/>
                          <a:ea typeface="Cambria Math"/>
                          <a:sym typeface="Symbol"/>
                        </a:rPr>
                        <m:t> </m:t>
                      </m:r>
                      <m:r>
                        <a:rPr lang="es-MX" sz="1900" i="1">
                          <a:latin typeface="Cambria Math"/>
                          <a:ea typeface="Cambria Math"/>
                          <a:sym typeface="Symbol"/>
                        </a:rPr>
                        <m:t>𝑙𝑎</m:t>
                      </m:r>
                      <m:r>
                        <a:rPr lang="es-MX" sz="1900" i="1">
                          <a:latin typeface="Cambria Math"/>
                          <a:ea typeface="Cambria Math"/>
                          <a:sym typeface="Symbol"/>
                        </a:rPr>
                        <m:t> </m:t>
                      </m:r>
                      <m:r>
                        <a:rPr lang="es-MX" sz="1900" i="1">
                          <a:latin typeface="Cambria Math"/>
                          <a:ea typeface="Cambria Math"/>
                          <a:sym typeface="Symbol"/>
                        </a:rPr>
                        <m:t>𝑐𝑢𝑟𝑣𝑎</m:t>
                      </m:r>
                      <m:r>
                        <a:rPr lang="es-MX" sz="1900" i="1">
                          <a:latin typeface="Cambria Math"/>
                          <a:ea typeface="Cambria Math"/>
                          <a:sym typeface="Symbol"/>
                        </a:rPr>
                        <m:t> </m:t>
                      </m:r>
                      <m:r>
                        <a:rPr lang="es-MX" sz="1900" i="1">
                          <a:latin typeface="Cambria Math"/>
                          <a:ea typeface="Cambria Math"/>
                          <a:sym typeface="Symbol"/>
                        </a:rPr>
                        <m:t>𝑑𝑒𝑙</m:t>
                      </m:r>
                      <m:r>
                        <a:rPr lang="es-MX" sz="1900" i="1">
                          <a:latin typeface="Cambria Math"/>
                          <a:ea typeface="Cambria Math"/>
                          <a:sym typeface="Symbol"/>
                        </a:rPr>
                        <m:t> </m:t>
                      </m:r>
                      <m:r>
                        <a:rPr lang="es-MX" sz="1900" i="1">
                          <a:latin typeface="Cambria Math"/>
                          <a:ea typeface="Cambria Math"/>
                          <a:sym typeface="Symbol"/>
                        </a:rPr>
                        <m:t>𝑚𝑖𝑒𝑚𝑏𝑟𝑜</m:t>
                      </m:r>
                      <m:r>
                        <a:rPr lang="es-MX" sz="1900" i="1">
                          <a:latin typeface="Cambria Math"/>
                          <a:ea typeface="Cambria Math"/>
                          <a:sym typeface="Symbol"/>
                        </a:rPr>
                        <m:t> </m:t>
                      </m:r>
                      <m:r>
                        <a:rPr lang="es-MX" sz="1900" i="1">
                          <a:latin typeface="Cambria Math"/>
                          <a:ea typeface="Cambria Math"/>
                          <a:sym typeface="Symbol"/>
                        </a:rPr>
                        <m:t>𝑒𝑛</m:t>
                      </m:r>
                      <m:r>
                        <a:rPr lang="es-MX" sz="1900" i="1">
                          <a:latin typeface="Cambria Math"/>
                          <a:ea typeface="Cambria Math"/>
                          <a:sym typeface="Symbol"/>
                        </a:rPr>
                        <m:t> </m:t>
                      </m:r>
                      <m:r>
                        <a:rPr lang="es-MX" sz="1900" i="1">
                          <a:latin typeface="Cambria Math"/>
                          <a:ea typeface="Cambria Math"/>
                          <a:sym typeface="Symbol"/>
                        </a:rPr>
                        <m:t>𝑙𝑎</m:t>
                      </m:r>
                      <m:r>
                        <a:rPr lang="es-MX" sz="1900" i="1">
                          <a:latin typeface="Cambria Math"/>
                          <a:ea typeface="Cambria Math"/>
                          <a:sym typeface="Symbol"/>
                        </a:rPr>
                        <m:t> </m:t>
                      </m:r>
                      <m:r>
                        <a:rPr lang="es-MX" sz="1900" i="1">
                          <a:latin typeface="Cambria Math"/>
                          <a:ea typeface="Cambria Math"/>
                          <a:sym typeface="Symbol"/>
                        </a:rPr>
                        <m:t>𝑠𝑒𝑐𝑐𝑖</m:t>
                      </m:r>
                      <m:r>
                        <a:rPr lang="es-MX" sz="1900" i="1">
                          <a:latin typeface="Cambria Math"/>
                          <a:ea typeface="Cambria Math"/>
                          <a:sym typeface="Symbol"/>
                        </a:rPr>
                        <m:t>ó</m:t>
                      </m:r>
                      <m:r>
                        <a:rPr lang="es-MX" sz="1900" i="1">
                          <a:latin typeface="Cambria Math"/>
                          <a:ea typeface="Cambria Math"/>
                          <a:sym typeface="Symbol"/>
                        </a:rPr>
                        <m:t>𝑛</m:t>
                      </m:r>
                      <m:r>
                        <a:rPr lang="es-MX" sz="1900" i="1">
                          <a:latin typeface="Cambria Math"/>
                          <a:ea typeface="Cambria Math"/>
                          <a:sym typeface="Symbol"/>
                        </a:rPr>
                        <m:t> </m:t>
                      </m:r>
                      <m:r>
                        <a:rPr lang="es-MX" sz="1900" i="1">
                          <a:latin typeface="Cambria Math"/>
                          <a:ea typeface="Cambria Math"/>
                          <a:sym typeface="Symbol"/>
                        </a:rPr>
                        <m:t>𝑑𝑒</m:t>
                      </m:r>
                      <m:r>
                        <a:rPr lang="es-MX" sz="1900" i="1">
                          <a:latin typeface="Cambria Math"/>
                          <a:ea typeface="Cambria Math"/>
                          <a:sym typeface="Symbol"/>
                        </a:rPr>
                        <m:t> </m:t>
                      </m:r>
                      <m:r>
                        <a:rPr lang="es-MX" sz="1900" i="1">
                          <a:latin typeface="Cambria Math"/>
                          <a:ea typeface="Cambria Math"/>
                          <a:sym typeface="Symbol"/>
                        </a:rPr>
                        <m:t>𝑒𝑠𝑡𝑢𝑑𝑖𝑜</m:t>
                      </m:r>
                    </m:oMath>
                  </m:oMathPara>
                </a14:m>
                <a:endParaRPr lang="es-ES" sz="1900" dirty="0">
                  <a:latin typeface="+mn-lt"/>
                </a:endParaRPr>
              </a:p>
            </p:txBody>
          </p:sp>
        </mc:Choice>
        <mc:Fallback xmlns="">
          <p:sp>
            <p:nvSpPr>
              <p:cNvPr id="20" name="1 Título"/>
              <p:cNvSpPr txBox="1">
                <a:spLocks noRot="1" noChangeAspect="1" noMove="1" noResize="1" noEditPoints="1" noAdjustHandles="1" noChangeArrowheads="1" noChangeShapeType="1" noTextEdit="1"/>
              </p:cNvSpPr>
              <p:nvPr/>
            </p:nvSpPr>
            <p:spPr>
              <a:xfrm>
                <a:off x="1354739" y="2975892"/>
                <a:ext cx="6884431" cy="1320351"/>
              </a:xfrm>
              <a:prstGeom prst="rect">
                <a:avLst/>
              </a:prstGeom>
              <a:blipFill>
                <a:blip r:embed="rId9"/>
                <a:stretch>
                  <a:fillRect t="-461" b="-6452"/>
                </a:stretch>
              </a:blipFill>
            </p:spPr>
            <p:txBody>
              <a:bodyPr/>
              <a:lstStyle/>
              <a:p>
                <a:r>
                  <a:rPr lang="es-MX">
                    <a:noFill/>
                  </a:rPr>
                  <a:t> </a:t>
                </a:r>
              </a:p>
            </p:txBody>
          </p:sp>
        </mc:Fallback>
      </mc:AlternateContent>
      <p:sp>
        <p:nvSpPr>
          <p:cNvPr id="2" name="Rectángulo redondeado 1"/>
          <p:cNvSpPr/>
          <p:nvPr/>
        </p:nvSpPr>
        <p:spPr>
          <a:xfrm>
            <a:off x="7811894" y="3053686"/>
            <a:ext cx="1405719" cy="75062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Reed </a:t>
            </a:r>
            <a:r>
              <a:rPr lang="es-MX" dirty="0" err="1"/>
              <a:t>Vol</a:t>
            </a:r>
            <a:r>
              <a:rPr lang="es-MX" dirty="0"/>
              <a:t> 2. Pg. 250</a:t>
            </a:r>
          </a:p>
        </p:txBody>
      </p:sp>
    </p:spTree>
    <p:extLst>
      <p:ext uri="{BB962C8B-B14F-4D97-AF65-F5344CB8AC3E}">
        <p14:creationId xmlns:p14="http://schemas.microsoft.com/office/powerpoint/2010/main" val="590131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p:sp>
        <p:nvSpPr>
          <p:cNvPr id="15" name="2 Subtítulo"/>
          <p:cNvSpPr txBox="1">
            <a:spLocks/>
          </p:cNvSpPr>
          <p:nvPr/>
        </p:nvSpPr>
        <p:spPr>
          <a:xfrm>
            <a:off x="474561" y="1817312"/>
            <a:ext cx="9354448" cy="4392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900" dirty="0"/>
              <a:t>El método ASD (</a:t>
            </a:r>
            <a:r>
              <a:rPr lang="es-ES" sz="1900" dirty="0" err="1"/>
              <a:t>Allowable</a:t>
            </a:r>
            <a:r>
              <a:rPr lang="es-ES" sz="1900" dirty="0"/>
              <a:t> Stress </a:t>
            </a:r>
            <a:r>
              <a:rPr lang="es-ES" sz="1900" dirty="0" err="1"/>
              <a:t>Design</a:t>
            </a:r>
            <a:r>
              <a:rPr lang="es-ES" sz="1900" dirty="0"/>
              <a:t>), se diseña de manera tal que las tensiones calculadas por efectos de las cargas de servicio no superen los valores máximos en las especificaciones, es decir que se trabaja en función de las tensiones admisibles, donde estas son una fracción de las tensiones cedentes del material, ya que por basarse en el análisis elástico de las estructuras, los elementos deben ser diseñados para comportarse elásticamente.</a:t>
            </a:r>
          </a:p>
          <a:p>
            <a:pPr marL="0" indent="0" algn="just">
              <a:buNone/>
            </a:pPr>
            <a:endParaRPr lang="es-ES" sz="1900" dirty="0"/>
          </a:p>
        </p:txBody>
      </p:sp>
      <p:pic>
        <p:nvPicPr>
          <p:cNvPr id="4" name="Imagen 3">
            <a:extLst>
              <a:ext uri="{FF2B5EF4-FFF2-40B4-BE49-F238E27FC236}">
                <a16:creationId xmlns:a16="http://schemas.microsoft.com/office/drawing/2014/main" id="{EE9C9A9A-AFDE-4556-800A-A477801A2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939" y="3085901"/>
            <a:ext cx="5315692" cy="3600953"/>
          </a:xfrm>
          <a:prstGeom prst="rect">
            <a:avLst/>
          </a:prstGeom>
        </p:spPr>
      </p:pic>
    </p:spTree>
    <p:extLst>
      <p:ext uri="{BB962C8B-B14F-4D97-AF65-F5344CB8AC3E}">
        <p14:creationId xmlns:p14="http://schemas.microsoft.com/office/powerpoint/2010/main" val="2612244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7" name="1 Título"/>
              <p:cNvSpPr>
                <a:spLocks noGrp="1"/>
              </p:cNvSpPr>
              <p:nvPr>
                <p:ph type="title"/>
              </p:nvPr>
            </p:nvSpPr>
            <p:spPr>
              <a:xfrm>
                <a:off x="474561" y="2618731"/>
                <a:ext cx="9354448" cy="4040327"/>
              </a:xfrm>
            </p:spPr>
            <p:txBody>
              <a:bodyPr>
                <a:noAutofit/>
              </a:bodyPr>
              <a:lstStyle/>
              <a:p>
                <a:pPr algn="l"/>
                <a:r>
                  <a:rPr lang="es-ES" sz="1900" dirty="0">
                    <a:solidFill>
                      <a:schemeClr val="tx1"/>
                    </a:solidFill>
                    <a:latin typeface="+mn-lt"/>
                  </a:rPr>
                  <a:t>Sustituyendo </a:t>
                </a:r>
                <a:r>
                  <a:rPr lang="el-GR" sz="1900" dirty="0">
                    <a:solidFill>
                      <a:schemeClr val="tx1"/>
                    </a:solidFill>
                    <a:latin typeface="+mn-lt"/>
                    <a:cs typeface="Calibri"/>
                  </a:rPr>
                  <a:t>σ</a:t>
                </a:r>
                <a:r>
                  <a:rPr lang="es-ES" sz="1900" dirty="0">
                    <a:solidFill>
                      <a:schemeClr val="tx1"/>
                    </a:solidFill>
                    <a:latin typeface="+mn-lt"/>
                    <a:cs typeface="Calibri"/>
                  </a:rPr>
                  <a:t> por su valor  en función de </a:t>
                </a:r>
                <a:r>
                  <a:rPr lang="el-GR" sz="1900" dirty="0">
                    <a:solidFill>
                      <a:schemeClr val="tx1"/>
                    </a:solidFill>
                    <a:latin typeface="+mn-lt"/>
                    <a:cs typeface="Calibri"/>
                  </a:rPr>
                  <a:t>φ</a:t>
                </a:r>
                <a:r>
                  <a:rPr lang="es-ES" sz="1900" dirty="0">
                    <a:solidFill>
                      <a:schemeClr val="tx1"/>
                    </a:solidFill>
                    <a:latin typeface="+mn-lt"/>
                    <a:cs typeface="Calibri"/>
                  </a:rPr>
                  <a:t> dado por </a:t>
                </a:r>
                <a14:m>
                  <m:oMath xmlns:m="http://schemas.openxmlformats.org/officeDocument/2006/math">
                    <m:f>
                      <m:fPr>
                        <m:ctrlPr>
                          <a:rPr lang="es-MX" sz="1900" b="0" i="1" smtClean="0">
                            <a:solidFill>
                              <a:schemeClr val="tx1"/>
                            </a:solidFill>
                            <a:latin typeface="Cambria Math" panose="02040503050406030204" pitchFamily="18" charset="0"/>
                            <a:ea typeface="Cambria Math"/>
                            <a:cs typeface="Calibri"/>
                          </a:rPr>
                        </m:ctrlPr>
                      </m:fPr>
                      <m:num>
                        <m:r>
                          <a:rPr lang="es-MX" sz="1900" b="0" i="1" smtClean="0">
                            <a:solidFill>
                              <a:schemeClr val="tx1"/>
                            </a:solidFill>
                            <a:latin typeface="Cambria Math" panose="02040503050406030204" pitchFamily="18" charset="0"/>
                            <a:cs typeface="Calibri"/>
                          </a:rPr>
                          <m:t>2</m:t>
                        </m:r>
                        <m:r>
                          <a:rPr lang="es-MX" sz="1900" b="0" i="1" smtClean="0">
                            <a:solidFill>
                              <a:schemeClr val="tx1"/>
                            </a:solidFill>
                            <a:latin typeface="Cambria Math" panose="02040503050406030204" pitchFamily="18" charset="0"/>
                            <a:ea typeface="Cambria Math"/>
                            <a:cs typeface="Calibri"/>
                          </a:rPr>
                          <m:t>𝜎</m:t>
                        </m:r>
                      </m:num>
                      <m:den>
                        <m:r>
                          <a:rPr lang="es-MX" sz="1900" b="0" i="1" smtClean="0">
                            <a:solidFill>
                              <a:schemeClr val="tx1"/>
                            </a:solidFill>
                            <a:latin typeface="Cambria Math" panose="02040503050406030204" pitchFamily="18" charset="0"/>
                            <a:ea typeface="Cambria Math"/>
                            <a:cs typeface="Calibri"/>
                          </a:rPr>
                          <m:t>𝑑</m:t>
                        </m:r>
                      </m:den>
                    </m:f>
                  </m:oMath>
                </a14:m>
                <a:r>
                  <a:rPr lang="es-ES" sz="1900" dirty="0">
                    <a:solidFill>
                      <a:schemeClr val="tx1"/>
                    </a:solidFill>
                    <a:latin typeface="+mn-lt"/>
                    <a:cs typeface="Calibri"/>
                  </a:rPr>
                  <a:t>  en la ecuación </a:t>
                </a:r>
                <a14:m>
                  <m:oMath xmlns:m="http://schemas.openxmlformats.org/officeDocument/2006/math">
                    <m:r>
                      <a:rPr lang="es-MX" sz="1900" b="0" i="1" smtClean="0">
                        <a:solidFill>
                          <a:schemeClr val="tx1"/>
                        </a:solidFill>
                        <a:latin typeface="Cambria Math" panose="02040503050406030204" pitchFamily="18" charset="0"/>
                        <a:cs typeface="Calibri"/>
                      </a:rPr>
                      <m:t>𝑀</m:t>
                    </m:r>
                    <m:r>
                      <a:rPr lang="es-MX" sz="1900" b="0" i="1" smtClean="0">
                        <a:solidFill>
                          <a:schemeClr val="tx1"/>
                        </a:solidFill>
                        <a:latin typeface="Cambria Math" panose="02040503050406030204" pitchFamily="18" charset="0"/>
                        <a:cs typeface="Calibri"/>
                      </a:rPr>
                      <m:t>=</m:t>
                    </m:r>
                    <m:r>
                      <a:rPr lang="es-MX" sz="1900" b="0" i="1" smtClean="0">
                        <a:solidFill>
                          <a:schemeClr val="tx1"/>
                        </a:solidFill>
                        <a:latin typeface="Cambria Math" panose="02040503050406030204" pitchFamily="18" charset="0"/>
                        <a:ea typeface="Cambria Math"/>
                        <a:cs typeface="Calibri"/>
                      </a:rPr>
                      <m:t>𝜎</m:t>
                    </m:r>
                    <m:f>
                      <m:fPr>
                        <m:ctrlPr>
                          <a:rPr lang="es-MX" sz="1900" b="0" i="1" smtClean="0">
                            <a:solidFill>
                              <a:schemeClr val="tx1"/>
                            </a:solidFill>
                            <a:latin typeface="Cambria Math" panose="02040503050406030204" pitchFamily="18" charset="0"/>
                            <a:ea typeface="Cambria Math"/>
                            <a:cs typeface="Calibri"/>
                          </a:rPr>
                        </m:ctrlPr>
                      </m:fPr>
                      <m:num>
                        <m:r>
                          <a:rPr lang="es-MX" sz="1900" b="0" i="1" smtClean="0">
                            <a:solidFill>
                              <a:schemeClr val="tx1"/>
                            </a:solidFill>
                            <a:latin typeface="Cambria Math" panose="02040503050406030204" pitchFamily="18" charset="0"/>
                            <a:ea typeface="Cambria Math"/>
                            <a:cs typeface="Calibri"/>
                          </a:rPr>
                          <m:t>𝑏</m:t>
                        </m:r>
                        <m:sSup>
                          <m:sSupPr>
                            <m:ctrlPr>
                              <a:rPr lang="es-MX" sz="1900" b="0" i="1" smtClean="0">
                                <a:solidFill>
                                  <a:schemeClr val="tx1"/>
                                </a:solidFill>
                                <a:latin typeface="Cambria Math" panose="02040503050406030204" pitchFamily="18" charset="0"/>
                                <a:ea typeface="Cambria Math"/>
                                <a:cs typeface="Calibri"/>
                              </a:rPr>
                            </m:ctrlPr>
                          </m:sSupPr>
                          <m:e>
                            <m:r>
                              <a:rPr lang="es-MX" sz="1900" b="0" i="1" smtClean="0">
                                <a:solidFill>
                                  <a:schemeClr val="tx1"/>
                                </a:solidFill>
                                <a:latin typeface="Cambria Math" panose="02040503050406030204" pitchFamily="18" charset="0"/>
                                <a:ea typeface="Cambria Math"/>
                                <a:cs typeface="Calibri"/>
                              </a:rPr>
                              <m:t>𝑑</m:t>
                            </m:r>
                          </m:e>
                          <m:sup>
                            <m:r>
                              <a:rPr lang="es-MX" sz="1900" b="0" i="1" smtClean="0">
                                <a:solidFill>
                                  <a:schemeClr val="tx1"/>
                                </a:solidFill>
                                <a:latin typeface="Cambria Math" panose="02040503050406030204" pitchFamily="18" charset="0"/>
                                <a:ea typeface="Cambria Math"/>
                                <a:cs typeface="Calibri"/>
                              </a:rPr>
                              <m:t>2</m:t>
                            </m:r>
                          </m:sup>
                        </m:sSup>
                      </m:num>
                      <m:den>
                        <m:r>
                          <a:rPr lang="es-MX" sz="1900" b="0" i="1" smtClean="0">
                            <a:solidFill>
                              <a:schemeClr val="tx1"/>
                            </a:solidFill>
                            <a:latin typeface="Cambria Math" panose="02040503050406030204" pitchFamily="18" charset="0"/>
                            <a:ea typeface="Cambria Math"/>
                            <a:cs typeface="Calibri"/>
                          </a:rPr>
                          <m:t>6</m:t>
                        </m:r>
                      </m:den>
                    </m:f>
                  </m:oMath>
                </a14:m>
                <a:r>
                  <a:rPr lang="es-ES" sz="1900" dirty="0">
                    <a:solidFill>
                      <a:schemeClr val="tx1"/>
                    </a:solidFill>
                    <a:latin typeface="+mn-lt"/>
                    <a:cs typeface="Calibri"/>
                  </a:rPr>
                  <a:t>, se obtiene </a:t>
                </a:r>
                <a:r>
                  <a:rPr lang="es-ES" sz="1900" dirty="0">
                    <a:solidFill>
                      <a:schemeClr val="tx1"/>
                    </a:solidFill>
                    <a:latin typeface="+mn-lt"/>
                  </a:rPr>
                  <a:t> </a:t>
                </a:r>
                <a14:m>
                  <m:oMath xmlns:m="http://schemas.openxmlformats.org/officeDocument/2006/math">
                    <m:r>
                      <a:rPr lang="es-MX" sz="1900" b="0" i="1" smtClean="0">
                        <a:solidFill>
                          <a:schemeClr val="tx1"/>
                        </a:solidFill>
                        <a:latin typeface="Cambria Math" panose="02040503050406030204" pitchFamily="18" charset="0"/>
                      </a:rPr>
                      <m:t>𝑀</m:t>
                    </m:r>
                    <m:r>
                      <a:rPr lang="es-MX" sz="1900" b="0" i="1" smtClean="0">
                        <a:solidFill>
                          <a:schemeClr val="tx1"/>
                        </a:solidFill>
                        <a:latin typeface="Cambria Math" panose="02040503050406030204" pitchFamily="18" charset="0"/>
                      </a:rPr>
                      <m:t>=</m:t>
                    </m:r>
                    <m:f>
                      <m:fPr>
                        <m:ctrlPr>
                          <a:rPr lang="es-MX" sz="1900" b="0" i="1" smtClean="0">
                            <a:solidFill>
                              <a:schemeClr val="tx1"/>
                            </a:solidFill>
                            <a:latin typeface="Cambria Math" panose="02040503050406030204" pitchFamily="18" charset="0"/>
                          </a:rPr>
                        </m:ctrlPr>
                      </m:fPr>
                      <m:num>
                        <m:r>
                          <a:rPr lang="es-MX" sz="1900" b="0" i="1" smtClean="0">
                            <a:solidFill>
                              <a:schemeClr val="tx1"/>
                            </a:solidFill>
                            <a:latin typeface="Cambria Math" panose="02040503050406030204" pitchFamily="18" charset="0"/>
                          </a:rPr>
                          <m:t>𝑏</m:t>
                        </m:r>
                        <m:sSup>
                          <m:sSupPr>
                            <m:ctrlPr>
                              <a:rPr lang="es-MX" sz="1900" b="0" i="1" smtClean="0">
                                <a:solidFill>
                                  <a:schemeClr val="tx1"/>
                                </a:solidFill>
                                <a:latin typeface="Cambria Math" panose="02040503050406030204" pitchFamily="18" charset="0"/>
                              </a:rPr>
                            </m:ctrlPr>
                          </m:sSupPr>
                          <m:e>
                            <m:r>
                              <a:rPr lang="es-MX" sz="1900" b="0" i="1" smtClean="0">
                                <a:solidFill>
                                  <a:schemeClr val="tx1"/>
                                </a:solidFill>
                                <a:latin typeface="Cambria Math" panose="02040503050406030204" pitchFamily="18" charset="0"/>
                              </a:rPr>
                              <m:t>𝑑</m:t>
                            </m:r>
                          </m:e>
                          <m:sup>
                            <m:r>
                              <a:rPr lang="es-MX" sz="1900" b="0" i="1" smtClean="0">
                                <a:solidFill>
                                  <a:schemeClr val="tx1"/>
                                </a:solidFill>
                                <a:latin typeface="Cambria Math" panose="02040503050406030204" pitchFamily="18" charset="0"/>
                              </a:rPr>
                              <m:t>2</m:t>
                            </m:r>
                          </m:sup>
                        </m:sSup>
                      </m:num>
                      <m:den>
                        <m:r>
                          <a:rPr lang="es-MX" sz="1900" b="0" i="1" smtClean="0">
                            <a:solidFill>
                              <a:schemeClr val="tx1"/>
                            </a:solidFill>
                            <a:latin typeface="Cambria Math" panose="02040503050406030204" pitchFamily="18" charset="0"/>
                          </a:rPr>
                          <m:t>12</m:t>
                        </m:r>
                      </m:den>
                    </m:f>
                  </m:oMath>
                </a14:m>
                <a:r>
                  <a:rPr lang="es-ES" sz="1900" dirty="0">
                    <a:solidFill>
                      <a:schemeClr val="tx1"/>
                    </a:solidFill>
                    <a:latin typeface="+mn-lt"/>
                  </a:rPr>
                  <a:t>   </a:t>
                </a:r>
                <a:r>
                  <a:rPr lang="el-GR" sz="1900" dirty="0">
                    <a:solidFill>
                      <a:schemeClr val="tx1"/>
                    </a:solidFill>
                    <a:latin typeface="+mn-lt"/>
                    <a:cs typeface="Calibri"/>
                  </a:rPr>
                  <a:t>φ</a:t>
                </a:r>
                <a:r>
                  <a:rPr lang="es-ES" sz="1900" dirty="0">
                    <a:solidFill>
                      <a:schemeClr val="tx1"/>
                    </a:solidFill>
                    <a:latin typeface="+mn-lt"/>
                    <a:cs typeface="Calibri"/>
                  </a:rPr>
                  <a:t>E el comportamiento elástico de la sección termina cuando el momento alcanza el valor </a:t>
                </a:r>
                <a:r>
                  <a:rPr lang="es-ES" sz="1900" dirty="0" err="1">
                    <a:solidFill>
                      <a:schemeClr val="tx1"/>
                    </a:solidFill>
                    <a:latin typeface="+mn-lt"/>
                  </a:rPr>
                  <a:t>M</a:t>
                </a:r>
                <a:r>
                  <a:rPr lang="es-ES" sz="1900" baseline="-25000" dirty="0" err="1">
                    <a:solidFill>
                      <a:schemeClr val="tx1"/>
                    </a:solidFill>
                    <a:latin typeface="+mn-lt"/>
                  </a:rPr>
                  <a:t>y</a:t>
                </a:r>
                <a:r>
                  <a:rPr lang="es-ES" sz="1900" dirty="0">
                    <a:solidFill>
                      <a:schemeClr val="tx1"/>
                    </a:solidFill>
                    <a:latin typeface="+mn-lt"/>
                    <a:cs typeface="Calibri"/>
                  </a:rPr>
                  <a:t>:</a:t>
                </a:r>
                <a:br>
                  <a:rPr lang="es-ES" sz="1900" dirty="0">
                    <a:solidFill>
                      <a:schemeClr val="tx1"/>
                    </a:solidFill>
                    <a:latin typeface="+mn-lt"/>
                    <a:cs typeface="Calibri"/>
                  </a:rPr>
                </a:br>
                <a14:m>
                  <m:oMathPara xmlns:m="http://schemas.openxmlformats.org/officeDocument/2006/math">
                    <m:oMathParaPr>
                      <m:jc m:val="centerGroup"/>
                    </m:oMathParaPr>
                    <m:oMath xmlns:m="http://schemas.openxmlformats.org/officeDocument/2006/math">
                      <m:sSub>
                        <m:sSubPr>
                          <m:ctrlPr>
                            <a:rPr lang="es-ES" sz="1900" i="1" smtClean="0">
                              <a:solidFill>
                                <a:schemeClr val="tx1"/>
                              </a:solidFill>
                              <a:latin typeface="Cambria Math" panose="02040503050406030204" pitchFamily="18" charset="0"/>
                              <a:cs typeface="Calibri"/>
                            </a:rPr>
                          </m:ctrlPr>
                        </m:sSubPr>
                        <m:e>
                          <m:r>
                            <a:rPr lang="es-MX" sz="1900" b="0" i="1" smtClean="0">
                              <a:solidFill>
                                <a:schemeClr val="tx1"/>
                              </a:solidFill>
                              <a:latin typeface="Cambria Math" panose="02040503050406030204" pitchFamily="18" charset="0"/>
                              <a:cs typeface="Calibri"/>
                            </a:rPr>
                            <m:t>𝑀</m:t>
                          </m:r>
                        </m:e>
                        <m:sub>
                          <m:r>
                            <a:rPr lang="es-MX" sz="1900" b="0" i="1" smtClean="0">
                              <a:solidFill>
                                <a:schemeClr val="tx1"/>
                              </a:solidFill>
                              <a:latin typeface="Cambria Math" panose="02040503050406030204" pitchFamily="18" charset="0"/>
                              <a:cs typeface="Calibri"/>
                            </a:rPr>
                            <m:t>𝑦</m:t>
                          </m:r>
                        </m:sub>
                      </m:sSub>
                      <m:r>
                        <a:rPr lang="es-MX" sz="1900" b="0" i="1" smtClean="0">
                          <a:solidFill>
                            <a:schemeClr val="tx1"/>
                          </a:solidFill>
                          <a:latin typeface="Cambria Math" panose="02040503050406030204" pitchFamily="18" charset="0"/>
                          <a:cs typeface="Calibri"/>
                        </a:rPr>
                        <m:t>=</m:t>
                      </m:r>
                      <m:r>
                        <a:rPr lang="es-MX" sz="1900" b="0" i="1" smtClean="0">
                          <a:solidFill>
                            <a:schemeClr val="tx1"/>
                          </a:solidFill>
                          <a:latin typeface="Cambria Math" panose="02040503050406030204" pitchFamily="18" charset="0"/>
                          <a:cs typeface="Calibri"/>
                        </a:rPr>
                        <m:t>𝑆</m:t>
                      </m:r>
                      <m:sSub>
                        <m:sSubPr>
                          <m:ctrlPr>
                            <a:rPr lang="es-MX" sz="1900" b="0" i="1" smtClean="0">
                              <a:solidFill>
                                <a:schemeClr val="tx1"/>
                              </a:solidFill>
                              <a:latin typeface="Cambria Math" panose="02040503050406030204" pitchFamily="18" charset="0"/>
                              <a:cs typeface="Calibri"/>
                            </a:rPr>
                          </m:ctrlPr>
                        </m:sSubPr>
                        <m:e>
                          <m:r>
                            <a:rPr lang="es-MX" sz="1900" b="0" i="1" smtClean="0">
                              <a:solidFill>
                                <a:schemeClr val="tx1"/>
                              </a:solidFill>
                              <a:latin typeface="Cambria Math" panose="02040503050406030204" pitchFamily="18" charset="0"/>
                              <a:ea typeface="Cambria Math"/>
                              <a:cs typeface="Calibri"/>
                            </a:rPr>
                            <m:t>𝜎</m:t>
                          </m:r>
                        </m:e>
                        <m:sub>
                          <m:r>
                            <a:rPr lang="es-MX" sz="1900" b="0" i="1" smtClean="0">
                              <a:solidFill>
                                <a:schemeClr val="tx1"/>
                              </a:solidFill>
                              <a:latin typeface="Cambria Math" panose="02040503050406030204" pitchFamily="18" charset="0"/>
                              <a:cs typeface="Calibri"/>
                            </a:rPr>
                            <m:t>𝑦</m:t>
                          </m:r>
                        </m:sub>
                      </m:sSub>
                      <m:r>
                        <a:rPr lang="es-MX" sz="1900" b="0" i="1" smtClean="0">
                          <a:solidFill>
                            <a:schemeClr val="tx1"/>
                          </a:solidFill>
                          <a:latin typeface="Cambria Math" panose="02040503050406030204" pitchFamily="18" charset="0"/>
                          <a:cs typeface="Calibri"/>
                        </a:rPr>
                        <m:t>=</m:t>
                      </m:r>
                      <m:f>
                        <m:fPr>
                          <m:ctrlPr>
                            <a:rPr lang="es-MX" sz="1900" b="0" i="1" smtClean="0">
                              <a:solidFill>
                                <a:schemeClr val="tx1"/>
                              </a:solidFill>
                              <a:latin typeface="Cambria Math" panose="02040503050406030204" pitchFamily="18" charset="0"/>
                              <a:cs typeface="Calibri"/>
                            </a:rPr>
                          </m:ctrlPr>
                        </m:fPr>
                        <m:num>
                          <m:r>
                            <a:rPr lang="es-MX" sz="1900" b="0" i="1" smtClean="0">
                              <a:solidFill>
                                <a:schemeClr val="tx1"/>
                              </a:solidFill>
                              <a:latin typeface="Cambria Math" panose="02040503050406030204" pitchFamily="18" charset="0"/>
                              <a:cs typeface="Calibri"/>
                            </a:rPr>
                            <m:t>𝑏</m:t>
                          </m:r>
                          <m:sSup>
                            <m:sSupPr>
                              <m:ctrlPr>
                                <a:rPr lang="es-MX" sz="1900" b="0" i="1" smtClean="0">
                                  <a:solidFill>
                                    <a:schemeClr val="tx1"/>
                                  </a:solidFill>
                                  <a:latin typeface="Cambria Math" panose="02040503050406030204" pitchFamily="18" charset="0"/>
                                  <a:cs typeface="Calibri"/>
                                </a:rPr>
                              </m:ctrlPr>
                            </m:sSupPr>
                            <m:e>
                              <m:r>
                                <a:rPr lang="es-MX" sz="1900" b="0" i="1" smtClean="0">
                                  <a:solidFill>
                                    <a:schemeClr val="tx1"/>
                                  </a:solidFill>
                                  <a:latin typeface="Cambria Math" panose="02040503050406030204" pitchFamily="18" charset="0"/>
                                  <a:cs typeface="Calibri"/>
                                </a:rPr>
                                <m:t>𝑑</m:t>
                              </m:r>
                            </m:e>
                            <m:sup>
                              <m:r>
                                <a:rPr lang="es-MX" sz="1900" b="0" i="1" smtClean="0">
                                  <a:solidFill>
                                    <a:schemeClr val="tx1"/>
                                  </a:solidFill>
                                  <a:latin typeface="Cambria Math" panose="02040503050406030204" pitchFamily="18" charset="0"/>
                                  <a:cs typeface="Calibri"/>
                                </a:rPr>
                                <m:t>2</m:t>
                              </m:r>
                            </m:sup>
                          </m:sSup>
                        </m:num>
                        <m:den>
                          <m:r>
                            <a:rPr lang="es-MX" sz="1900" b="0" i="1" smtClean="0">
                              <a:solidFill>
                                <a:schemeClr val="tx1"/>
                              </a:solidFill>
                              <a:latin typeface="Cambria Math" panose="02040503050406030204" pitchFamily="18" charset="0"/>
                              <a:cs typeface="Calibri"/>
                            </a:rPr>
                            <m:t>6</m:t>
                          </m:r>
                        </m:den>
                      </m:f>
                      <m:sSub>
                        <m:sSubPr>
                          <m:ctrlPr>
                            <a:rPr lang="es-MX" sz="1900" b="0" i="1" smtClean="0">
                              <a:solidFill>
                                <a:schemeClr val="tx1"/>
                              </a:solidFill>
                              <a:latin typeface="Cambria Math" panose="02040503050406030204" pitchFamily="18" charset="0"/>
                              <a:cs typeface="Calibri"/>
                            </a:rPr>
                          </m:ctrlPr>
                        </m:sSubPr>
                        <m:e>
                          <m:r>
                            <a:rPr lang="es-MX" sz="1900" b="0" i="1" smtClean="0">
                              <a:solidFill>
                                <a:schemeClr val="tx1"/>
                              </a:solidFill>
                              <a:latin typeface="Cambria Math" panose="02040503050406030204" pitchFamily="18" charset="0"/>
                              <a:ea typeface="Cambria Math"/>
                              <a:cs typeface="Calibri"/>
                            </a:rPr>
                            <m:t>𝜎</m:t>
                          </m:r>
                        </m:e>
                        <m:sub>
                          <m:r>
                            <a:rPr lang="es-MX" sz="1900" b="0" i="1" smtClean="0">
                              <a:solidFill>
                                <a:schemeClr val="tx1"/>
                              </a:solidFill>
                              <a:latin typeface="Cambria Math" panose="02040503050406030204" pitchFamily="18" charset="0"/>
                              <a:cs typeface="Calibri"/>
                            </a:rPr>
                            <m:t>𝑦</m:t>
                          </m:r>
                        </m:sub>
                      </m:sSub>
                    </m:oMath>
                  </m:oMathPara>
                </a14:m>
                <a:r>
                  <a:rPr lang="es-ES" sz="1900" dirty="0">
                    <a:solidFill>
                      <a:schemeClr val="tx1"/>
                    </a:solidFill>
                    <a:latin typeface="+mn-lt"/>
                    <a:cs typeface="Calibri"/>
                  </a:rPr>
                  <a:t/>
                </a:r>
                <a:br>
                  <a:rPr lang="es-ES" sz="1900" dirty="0">
                    <a:solidFill>
                      <a:schemeClr val="tx1"/>
                    </a:solidFill>
                    <a:latin typeface="+mn-lt"/>
                    <a:cs typeface="Calibri"/>
                  </a:rPr>
                </a:br>
                <a:r>
                  <a:rPr lang="es-ES" sz="1900" dirty="0">
                    <a:solidFill>
                      <a:schemeClr val="tx1"/>
                    </a:solidFill>
                    <a:latin typeface="+mn-lt"/>
                    <a:cs typeface="Calibri"/>
                  </a:rPr>
                  <a:t>La curvatura correspondiente, en el instante en el que se inicia el flujo plástico en los bordes superior e inferior es:    </a:t>
                </a:r>
                <a14:m>
                  <m:oMath xmlns:m="http://schemas.openxmlformats.org/officeDocument/2006/math">
                    <m:sSub>
                      <m:sSubPr>
                        <m:ctrlPr>
                          <a:rPr lang="es-ES" sz="1900" i="1" smtClean="0">
                            <a:solidFill>
                              <a:schemeClr val="tx1"/>
                            </a:solidFill>
                            <a:latin typeface="Cambria Math" panose="02040503050406030204" pitchFamily="18" charset="0"/>
                            <a:cs typeface="Calibri"/>
                          </a:rPr>
                        </m:ctrlPr>
                      </m:sSubPr>
                      <m:e>
                        <m:r>
                          <a:rPr lang="es-ES" sz="1900" i="1" smtClean="0">
                            <a:solidFill>
                              <a:schemeClr val="tx1"/>
                            </a:solidFill>
                            <a:latin typeface="Cambria Math" panose="02040503050406030204" pitchFamily="18" charset="0"/>
                            <a:ea typeface="Cambria Math"/>
                            <a:cs typeface="Calibri"/>
                          </a:rPr>
                          <m:t>𝜑</m:t>
                        </m:r>
                      </m:e>
                      <m:sub>
                        <m:r>
                          <a:rPr lang="es-MX" sz="1900" b="0" i="1" smtClean="0">
                            <a:solidFill>
                              <a:schemeClr val="tx1"/>
                            </a:solidFill>
                            <a:latin typeface="Cambria Math" panose="02040503050406030204" pitchFamily="18" charset="0"/>
                            <a:cs typeface="Calibri"/>
                          </a:rPr>
                          <m:t>𝑦</m:t>
                        </m:r>
                      </m:sub>
                    </m:sSub>
                    <m:r>
                      <a:rPr lang="es-MX" sz="1900" b="0" i="1" smtClean="0">
                        <a:solidFill>
                          <a:schemeClr val="tx1"/>
                        </a:solidFill>
                        <a:latin typeface="Cambria Math" panose="02040503050406030204" pitchFamily="18" charset="0"/>
                        <a:cs typeface="Calibri"/>
                      </a:rPr>
                      <m:t>=</m:t>
                    </m:r>
                    <m:f>
                      <m:fPr>
                        <m:ctrlPr>
                          <a:rPr lang="es-MX" sz="1900" b="0" i="1" smtClean="0">
                            <a:solidFill>
                              <a:schemeClr val="tx1"/>
                            </a:solidFill>
                            <a:latin typeface="Cambria Math" panose="02040503050406030204" pitchFamily="18" charset="0"/>
                            <a:cs typeface="Calibri"/>
                          </a:rPr>
                        </m:ctrlPr>
                      </m:fPr>
                      <m:num>
                        <m:r>
                          <a:rPr lang="es-MX" sz="1900" b="0" i="1" smtClean="0">
                            <a:solidFill>
                              <a:schemeClr val="tx1"/>
                            </a:solidFill>
                            <a:latin typeface="Cambria Math" panose="02040503050406030204" pitchFamily="18" charset="0"/>
                            <a:cs typeface="Calibri"/>
                          </a:rPr>
                          <m:t>2</m:t>
                        </m:r>
                        <m:sSub>
                          <m:sSubPr>
                            <m:ctrlPr>
                              <a:rPr lang="es-MX" sz="1900" b="0" i="1" smtClean="0">
                                <a:solidFill>
                                  <a:schemeClr val="tx1"/>
                                </a:solidFill>
                                <a:latin typeface="Cambria Math" panose="02040503050406030204" pitchFamily="18" charset="0"/>
                                <a:cs typeface="Calibri"/>
                              </a:rPr>
                            </m:ctrlPr>
                          </m:sSubPr>
                          <m:e>
                            <m:r>
                              <a:rPr lang="es-MX" sz="1900" b="0" i="1" smtClean="0">
                                <a:solidFill>
                                  <a:schemeClr val="tx1"/>
                                </a:solidFill>
                                <a:latin typeface="Cambria Math" panose="02040503050406030204" pitchFamily="18" charset="0"/>
                                <a:ea typeface="Cambria Math"/>
                                <a:cs typeface="Calibri"/>
                              </a:rPr>
                              <m:t>𝜎</m:t>
                            </m:r>
                          </m:e>
                          <m:sub>
                            <m:r>
                              <a:rPr lang="es-MX" sz="1900" b="0" i="1" smtClean="0">
                                <a:solidFill>
                                  <a:schemeClr val="tx1"/>
                                </a:solidFill>
                                <a:latin typeface="Cambria Math" panose="02040503050406030204" pitchFamily="18" charset="0"/>
                                <a:cs typeface="Calibri"/>
                              </a:rPr>
                              <m:t>𝑦</m:t>
                            </m:r>
                          </m:sub>
                        </m:sSub>
                      </m:num>
                      <m:den>
                        <m:r>
                          <a:rPr lang="es-MX" sz="1900" b="0" i="1" smtClean="0">
                            <a:solidFill>
                              <a:schemeClr val="tx1"/>
                            </a:solidFill>
                            <a:latin typeface="Cambria Math" panose="02040503050406030204" pitchFamily="18" charset="0"/>
                            <a:cs typeface="Calibri"/>
                          </a:rPr>
                          <m:t>𝑑𝐸</m:t>
                        </m:r>
                      </m:den>
                    </m:f>
                  </m:oMath>
                </a14:m>
                <a:r>
                  <a:rPr lang="es-MX" sz="1900" b="0" dirty="0">
                    <a:solidFill>
                      <a:schemeClr val="tx1"/>
                    </a:solidFill>
                    <a:latin typeface="+mn-lt"/>
                    <a:cs typeface="Calibri"/>
                  </a:rPr>
                  <a:t/>
                </a:r>
                <a:br>
                  <a:rPr lang="es-MX" sz="1900" b="0" dirty="0">
                    <a:solidFill>
                      <a:schemeClr val="tx1"/>
                    </a:solidFill>
                    <a:latin typeface="+mn-lt"/>
                    <a:cs typeface="Calibri"/>
                  </a:rPr>
                </a:br>
                <a:r>
                  <a:rPr lang="es-ES" sz="1900" dirty="0">
                    <a:solidFill>
                      <a:schemeClr val="tx1"/>
                    </a:solidFill>
                    <a:latin typeface="+mn-lt"/>
                    <a:cs typeface="Calibri"/>
                  </a:rPr>
                  <a:t>dividiendo los dos miembros de </a:t>
                </a:r>
                <a14:m>
                  <m:oMath xmlns:m="http://schemas.openxmlformats.org/officeDocument/2006/math">
                    <m:r>
                      <a:rPr lang="es-MX" sz="1900" i="1">
                        <a:solidFill>
                          <a:schemeClr val="tx1"/>
                        </a:solidFill>
                        <a:latin typeface="Cambria Math" panose="02040503050406030204" pitchFamily="18" charset="0"/>
                        <a:cs typeface="Calibri"/>
                      </a:rPr>
                      <m:t>𝑀</m:t>
                    </m:r>
                    <m:r>
                      <a:rPr lang="es-MX" sz="1900" i="1">
                        <a:solidFill>
                          <a:schemeClr val="tx1"/>
                        </a:solidFill>
                        <a:latin typeface="Cambria Math" panose="02040503050406030204" pitchFamily="18" charset="0"/>
                        <a:cs typeface="Calibri"/>
                      </a:rPr>
                      <m:t>=</m:t>
                    </m:r>
                    <m:r>
                      <a:rPr lang="es-MX" sz="1900" i="1">
                        <a:solidFill>
                          <a:schemeClr val="tx1"/>
                        </a:solidFill>
                        <a:latin typeface="Cambria Math" panose="02040503050406030204" pitchFamily="18" charset="0"/>
                        <a:ea typeface="Cambria Math"/>
                        <a:cs typeface="Calibri"/>
                      </a:rPr>
                      <m:t>𝜎</m:t>
                    </m:r>
                    <m:f>
                      <m:fPr>
                        <m:ctrlPr>
                          <a:rPr lang="es-MX" sz="1900" i="1">
                            <a:solidFill>
                              <a:schemeClr val="tx1"/>
                            </a:solidFill>
                            <a:latin typeface="Cambria Math" panose="02040503050406030204" pitchFamily="18" charset="0"/>
                            <a:ea typeface="Cambria Math"/>
                            <a:cs typeface="Calibri"/>
                          </a:rPr>
                        </m:ctrlPr>
                      </m:fPr>
                      <m:num>
                        <m:r>
                          <a:rPr lang="es-MX" sz="1900" i="1">
                            <a:solidFill>
                              <a:schemeClr val="tx1"/>
                            </a:solidFill>
                            <a:latin typeface="Cambria Math" panose="02040503050406030204" pitchFamily="18" charset="0"/>
                            <a:ea typeface="Cambria Math"/>
                            <a:cs typeface="Calibri"/>
                          </a:rPr>
                          <m:t>𝑏</m:t>
                        </m:r>
                        <m:sSup>
                          <m:sSupPr>
                            <m:ctrlPr>
                              <a:rPr lang="es-MX" sz="1900" i="1">
                                <a:solidFill>
                                  <a:schemeClr val="tx1"/>
                                </a:solidFill>
                                <a:latin typeface="Cambria Math" panose="02040503050406030204" pitchFamily="18" charset="0"/>
                                <a:ea typeface="Cambria Math"/>
                                <a:cs typeface="Calibri"/>
                              </a:rPr>
                            </m:ctrlPr>
                          </m:sSupPr>
                          <m:e>
                            <m:r>
                              <a:rPr lang="es-MX" sz="1900" i="1">
                                <a:solidFill>
                                  <a:schemeClr val="tx1"/>
                                </a:solidFill>
                                <a:latin typeface="Cambria Math" panose="02040503050406030204" pitchFamily="18" charset="0"/>
                                <a:ea typeface="Cambria Math"/>
                                <a:cs typeface="Calibri"/>
                              </a:rPr>
                              <m:t>𝑑</m:t>
                            </m:r>
                          </m:e>
                          <m:sup>
                            <m:r>
                              <a:rPr lang="es-MX" sz="1900" i="1">
                                <a:solidFill>
                                  <a:schemeClr val="tx1"/>
                                </a:solidFill>
                                <a:latin typeface="Cambria Math" panose="02040503050406030204" pitchFamily="18" charset="0"/>
                                <a:ea typeface="Cambria Math"/>
                                <a:cs typeface="Calibri"/>
                              </a:rPr>
                              <m:t>2</m:t>
                            </m:r>
                          </m:sup>
                        </m:sSup>
                      </m:num>
                      <m:den>
                        <m:r>
                          <a:rPr lang="es-MX" sz="1900" i="1">
                            <a:solidFill>
                              <a:schemeClr val="tx1"/>
                            </a:solidFill>
                            <a:latin typeface="Cambria Math" panose="02040503050406030204" pitchFamily="18" charset="0"/>
                            <a:ea typeface="Cambria Math"/>
                            <a:cs typeface="Calibri"/>
                          </a:rPr>
                          <m:t>6</m:t>
                        </m:r>
                      </m:den>
                    </m:f>
                  </m:oMath>
                </a14:m>
                <a:r>
                  <a:rPr lang="es-ES" sz="1900" dirty="0">
                    <a:solidFill>
                      <a:schemeClr val="tx1"/>
                    </a:solidFill>
                    <a:latin typeface="+mn-lt"/>
                    <a:cs typeface="Calibri"/>
                  </a:rPr>
                  <a:t>  entre My se obtiene:</a:t>
                </a:r>
                <a:br>
                  <a:rPr lang="es-ES" sz="1900" dirty="0">
                    <a:solidFill>
                      <a:schemeClr val="tx1"/>
                    </a:solidFill>
                    <a:latin typeface="+mn-lt"/>
                    <a:cs typeface="Calibri"/>
                  </a:rPr>
                </a:br>
                <a:r>
                  <a:rPr lang="es-ES" sz="1900" dirty="0">
                    <a:solidFill>
                      <a:schemeClr val="tx1"/>
                    </a:solidFill>
                    <a:latin typeface="+mn-lt"/>
                    <a:cs typeface="Calibri"/>
                  </a:rPr>
                  <a:t/>
                </a:r>
                <a:br>
                  <a:rPr lang="es-ES" sz="1900" dirty="0">
                    <a:solidFill>
                      <a:schemeClr val="tx1"/>
                    </a:solidFill>
                    <a:latin typeface="+mn-lt"/>
                    <a:cs typeface="Calibri"/>
                  </a:rPr>
                </a:br>
                <a14:m>
                  <m:oMathPara xmlns:m="http://schemas.openxmlformats.org/officeDocument/2006/math">
                    <m:oMathParaPr>
                      <m:jc m:val="centerGroup"/>
                    </m:oMathParaPr>
                    <m:oMath xmlns:m="http://schemas.openxmlformats.org/officeDocument/2006/math">
                      <m:f>
                        <m:fPr>
                          <m:ctrlPr>
                            <a:rPr lang="es-MX" sz="1900" b="0" i="1" smtClean="0">
                              <a:solidFill>
                                <a:schemeClr val="tx1"/>
                              </a:solidFill>
                              <a:latin typeface="Cambria Math" panose="02040503050406030204" pitchFamily="18" charset="0"/>
                              <a:cs typeface="Calibri"/>
                            </a:rPr>
                          </m:ctrlPr>
                        </m:fPr>
                        <m:num>
                          <m:r>
                            <a:rPr lang="es-MX" sz="1900" b="0" i="1" smtClean="0">
                              <a:solidFill>
                                <a:schemeClr val="tx1"/>
                              </a:solidFill>
                              <a:latin typeface="Cambria Math" panose="02040503050406030204" pitchFamily="18" charset="0"/>
                              <a:cs typeface="Calibri"/>
                            </a:rPr>
                            <m:t>𝑀</m:t>
                          </m:r>
                        </m:num>
                        <m:den>
                          <m:sSub>
                            <m:sSubPr>
                              <m:ctrlPr>
                                <a:rPr lang="es-MX" sz="1900" b="0" i="1" smtClean="0">
                                  <a:solidFill>
                                    <a:schemeClr val="tx1"/>
                                  </a:solidFill>
                                  <a:latin typeface="Cambria Math" panose="02040503050406030204" pitchFamily="18" charset="0"/>
                                  <a:cs typeface="Calibri"/>
                                </a:rPr>
                              </m:ctrlPr>
                            </m:sSubPr>
                            <m:e>
                              <m:r>
                                <a:rPr lang="es-MX" sz="1900" b="0" i="1" smtClean="0">
                                  <a:solidFill>
                                    <a:schemeClr val="tx1"/>
                                  </a:solidFill>
                                  <a:latin typeface="Cambria Math" panose="02040503050406030204" pitchFamily="18" charset="0"/>
                                  <a:cs typeface="Calibri"/>
                                </a:rPr>
                                <m:t>𝑀</m:t>
                              </m:r>
                            </m:e>
                            <m:sub>
                              <m:r>
                                <a:rPr lang="es-MX" sz="1900" b="0" i="1" smtClean="0">
                                  <a:solidFill>
                                    <a:schemeClr val="tx1"/>
                                  </a:solidFill>
                                  <a:latin typeface="Cambria Math" panose="02040503050406030204" pitchFamily="18" charset="0"/>
                                  <a:cs typeface="Calibri"/>
                                </a:rPr>
                                <m:t>𝑦</m:t>
                              </m:r>
                            </m:sub>
                          </m:sSub>
                        </m:den>
                      </m:f>
                      <m:r>
                        <a:rPr lang="es-MX" sz="1900" b="0" i="1" smtClean="0">
                          <a:solidFill>
                            <a:schemeClr val="tx1"/>
                          </a:solidFill>
                          <a:latin typeface="Cambria Math" panose="02040503050406030204" pitchFamily="18" charset="0"/>
                          <a:cs typeface="Calibri"/>
                        </a:rPr>
                        <m:t>=</m:t>
                      </m:r>
                      <m:f>
                        <m:fPr>
                          <m:ctrlPr>
                            <a:rPr lang="es-MX" sz="1900" b="0" i="1" smtClean="0">
                              <a:solidFill>
                                <a:schemeClr val="tx1"/>
                              </a:solidFill>
                              <a:latin typeface="Cambria Math" panose="02040503050406030204" pitchFamily="18" charset="0"/>
                              <a:ea typeface="Cambria Math"/>
                              <a:cs typeface="Calibri"/>
                            </a:rPr>
                          </m:ctrlPr>
                        </m:fPr>
                        <m:num>
                          <m:r>
                            <a:rPr lang="es-MX" sz="1900" b="0" i="1" smtClean="0">
                              <a:solidFill>
                                <a:schemeClr val="tx1"/>
                              </a:solidFill>
                              <a:latin typeface="Cambria Math" panose="02040503050406030204" pitchFamily="18" charset="0"/>
                              <a:ea typeface="Cambria Math"/>
                              <a:cs typeface="Calibri"/>
                            </a:rPr>
                            <m:t>𝜑</m:t>
                          </m:r>
                        </m:num>
                        <m:den>
                          <m:sSub>
                            <m:sSubPr>
                              <m:ctrlPr>
                                <a:rPr lang="es-ES" sz="1900" i="1">
                                  <a:solidFill>
                                    <a:schemeClr val="tx1"/>
                                  </a:solidFill>
                                  <a:latin typeface="Cambria Math" panose="02040503050406030204" pitchFamily="18" charset="0"/>
                                  <a:cs typeface="Calibri"/>
                                </a:rPr>
                              </m:ctrlPr>
                            </m:sSubPr>
                            <m:e>
                              <m:r>
                                <a:rPr lang="es-ES" sz="1900" i="1">
                                  <a:solidFill>
                                    <a:schemeClr val="tx1"/>
                                  </a:solidFill>
                                  <a:latin typeface="Cambria Math" panose="02040503050406030204" pitchFamily="18" charset="0"/>
                                  <a:ea typeface="Cambria Math"/>
                                  <a:cs typeface="Calibri"/>
                                </a:rPr>
                                <m:t>𝜑</m:t>
                              </m:r>
                            </m:e>
                            <m:sub>
                              <m:r>
                                <a:rPr lang="es-MX" sz="1900" i="1">
                                  <a:solidFill>
                                    <a:schemeClr val="tx1"/>
                                  </a:solidFill>
                                  <a:latin typeface="Cambria Math" panose="02040503050406030204" pitchFamily="18" charset="0"/>
                                  <a:cs typeface="Calibri"/>
                                </a:rPr>
                                <m:t>𝑦</m:t>
                              </m:r>
                            </m:sub>
                          </m:sSub>
                        </m:den>
                      </m:f>
                      <m:d>
                        <m:dPr>
                          <m:ctrlPr>
                            <a:rPr lang="es-MX" sz="1900" b="0" i="1" smtClean="0">
                              <a:solidFill>
                                <a:schemeClr val="tx1"/>
                              </a:solidFill>
                              <a:latin typeface="Cambria Math" panose="02040503050406030204" pitchFamily="18" charset="0"/>
                              <a:ea typeface="Cambria Math"/>
                              <a:cs typeface="Calibri"/>
                            </a:rPr>
                          </m:ctrlPr>
                        </m:dPr>
                        <m:e>
                          <m:r>
                            <a:rPr lang="es-MX" sz="1900" b="0" i="1" smtClean="0">
                              <a:solidFill>
                                <a:schemeClr val="tx1"/>
                              </a:solidFill>
                              <a:latin typeface="Cambria Math" panose="02040503050406030204" pitchFamily="18" charset="0"/>
                              <a:ea typeface="Cambria Math"/>
                              <a:cs typeface="Calibri"/>
                            </a:rPr>
                            <m:t>0≤</m:t>
                          </m:r>
                          <m:f>
                            <m:fPr>
                              <m:ctrlPr>
                                <a:rPr lang="es-MX" sz="1900" i="1">
                                  <a:solidFill>
                                    <a:schemeClr val="tx1"/>
                                  </a:solidFill>
                                  <a:latin typeface="Cambria Math" panose="02040503050406030204" pitchFamily="18" charset="0"/>
                                  <a:ea typeface="Cambria Math"/>
                                  <a:cs typeface="Calibri"/>
                                </a:rPr>
                              </m:ctrlPr>
                            </m:fPr>
                            <m:num>
                              <m:r>
                                <a:rPr lang="es-MX" sz="1900" i="1">
                                  <a:solidFill>
                                    <a:schemeClr val="tx1"/>
                                  </a:solidFill>
                                  <a:latin typeface="Cambria Math" panose="02040503050406030204" pitchFamily="18" charset="0"/>
                                  <a:ea typeface="Cambria Math"/>
                                  <a:cs typeface="Calibri"/>
                                </a:rPr>
                                <m:t>𝜑</m:t>
                              </m:r>
                            </m:num>
                            <m:den>
                              <m:sSub>
                                <m:sSubPr>
                                  <m:ctrlPr>
                                    <a:rPr lang="es-ES" sz="1900" i="1">
                                      <a:solidFill>
                                        <a:schemeClr val="tx1"/>
                                      </a:solidFill>
                                      <a:latin typeface="Cambria Math" panose="02040503050406030204" pitchFamily="18" charset="0"/>
                                      <a:cs typeface="Calibri"/>
                                    </a:rPr>
                                  </m:ctrlPr>
                                </m:sSubPr>
                                <m:e>
                                  <m:r>
                                    <a:rPr lang="es-ES" sz="1900" i="1">
                                      <a:solidFill>
                                        <a:schemeClr val="tx1"/>
                                      </a:solidFill>
                                      <a:latin typeface="Cambria Math" panose="02040503050406030204" pitchFamily="18" charset="0"/>
                                      <a:ea typeface="Cambria Math"/>
                                      <a:cs typeface="Calibri"/>
                                    </a:rPr>
                                    <m:t>𝜑</m:t>
                                  </m:r>
                                </m:e>
                                <m:sub>
                                  <m:r>
                                    <a:rPr lang="es-MX" sz="1900" i="1">
                                      <a:solidFill>
                                        <a:schemeClr val="tx1"/>
                                      </a:solidFill>
                                      <a:latin typeface="Cambria Math" panose="02040503050406030204" pitchFamily="18" charset="0"/>
                                      <a:cs typeface="Calibri"/>
                                    </a:rPr>
                                    <m:t>𝑦</m:t>
                                  </m:r>
                                </m:sub>
                              </m:sSub>
                            </m:den>
                          </m:f>
                          <m:r>
                            <a:rPr lang="es-MX" sz="1900" b="0" i="1" smtClean="0">
                              <a:solidFill>
                                <a:schemeClr val="tx1"/>
                              </a:solidFill>
                              <a:latin typeface="Cambria Math" panose="02040503050406030204" pitchFamily="18" charset="0"/>
                              <a:ea typeface="Cambria Math"/>
                              <a:cs typeface="Calibri"/>
                            </a:rPr>
                            <m:t>≤1.0</m:t>
                          </m:r>
                        </m:e>
                      </m:d>
                    </m:oMath>
                  </m:oMathPara>
                </a14:m>
                <a:r>
                  <a:rPr lang="es-ES" sz="1900" dirty="0">
                    <a:solidFill>
                      <a:schemeClr val="tx1"/>
                    </a:solidFill>
                    <a:latin typeface="+mn-lt"/>
                    <a:cs typeface="Calibri"/>
                  </a:rPr>
                  <a:t/>
                </a:r>
                <a:br>
                  <a:rPr lang="es-ES" sz="1900" dirty="0">
                    <a:solidFill>
                      <a:schemeClr val="tx1"/>
                    </a:solidFill>
                    <a:latin typeface="+mn-lt"/>
                    <a:cs typeface="Calibri"/>
                  </a:rPr>
                </a:br>
                <a:r>
                  <a:rPr lang="es-ES" sz="1900" dirty="0">
                    <a:solidFill>
                      <a:schemeClr val="tx1"/>
                    </a:solidFill>
                    <a:latin typeface="+mn-lt"/>
                    <a:cs typeface="Calibri"/>
                  </a:rPr>
                  <a:t>    </a:t>
                </a:r>
                <a:br>
                  <a:rPr lang="es-ES" sz="1900" dirty="0">
                    <a:solidFill>
                      <a:schemeClr val="tx1"/>
                    </a:solidFill>
                    <a:latin typeface="+mn-lt"/>
                    <a:cs typeface="Calibri"/>
                  </a:rPr>
                </a:br>
                <a:r>
                  <a:rPr lang="es-ES" sz="1900" dirty="0">
                    <a:solidFill>
                      <a:schemeClr val="tx1"/>
                    </a:solidFill>
                    <a:latin typeface="+mn-lt"/>
                    <a:cs typeface="Calibri"/>
                  </a:rPr>
                  <a:t/>
                </a:r>
                <a:br>
                  <a:rPr lang="es-ES" sz="1900" dirty="0">
                    <a:solidFill>
                      <a:schemeClr val="tx1"/>
                    </a:solidFill>
                    <a:latin typeface="+mn-lt"/>
                    <a:cs typeface="Calibri"/>
                  </a:rPr>
                </a:br>
                <a:r>
                  <a:rPr lang="es-ES" sz="1900" dirty="0">
                    <a:solidFill>
                      <a:schemeClr val="tx1"/>
                    </a:solidFill>
                    <a:latin typeface="+mn-lt"/>
                    <a:cs typeface="Calibri"/>
                  </a:rPr>
                  <a:t/>
                </a:r>
                <a:br>
                  <a:rPr lang="es-ES" sz="1900" dirty="0">
                    <a:solidFill>
                      <a:schemeClr val="tx1"/>
                    </a:solidFill>
                    <a:latin typeface="+mn-lt"/>
                    <a:cs typeface="Calibri"/>
                  </a:rPr>
                </a:br>
                <a:r>
                  <a:rPr lang="es-ES" sz="2000" dirty="0">
                    <a:solidFill>
                      <a:schemeClr val="tx1"/>
                    </a:solidFill>
                    <a:latin typeface="+mn-lt"/>
                    <a:cs typeface="Calibri"/>
                  </a:rPr>
                  <a:t/>
                </a:r>
                <a:br>
                  <a:rPr lang="es-ES" sz="2000" dirty="0">
                    <a:solidFill>
                      <a:schemeClr val="tx1"/>
                    </a:solidFill>
                    <a:latin typeface="+mn-lt"/>
                    <a:cs typeface="Calibri"/>
                  </a:rPr>
                </a:br>
                <a:endParaRPr lang="es-ES" sz="2000" dirty="0">
                  <a:solidFill>
                    <a:schemeClr val="tx1"/>
                  </a:solidFill>
                  <a:latin typeface="+mn-lt"/>
                </a:endParaRPr>
              </a:p>
            </p:txBody>
          </p:sp>
        </mc:Choice>
        <mc:Fallback xmlns="">
          <p:sp>
            <p:nvSpPr>
              <p:cNvPr id="17" name="1 Título"/>
              <p:cNvSpPr>
                <a:spLocks noGrp="1" noRot="1" noChangeAspect="1" noMove="1" noResize="1" noEditPoints="1" noAdjustHandles="1" noChangeArrowheads="1" noChangeShapeType="1" noTextEdit="1"/>
              </p:cNvSpPr>
              <p:nvPr>
                <p:ph type="title"/>
              </p:nvPr>
            </p:nvSpPr>
            <p:spPr>
              <a:xfrm>
                <a:off x="474561" y="2618731"/>
                <a:ext cx="9354448" cy="4040327"/>
              </a:xfrm>
              <a:blipFill>
                <a:blip r:embed="rId4"/>
                <a:stretch>
                  <a:fillRect l="-652" t="-10121"/>
                </a:stretch>
              </a:blipFill>
            </p:spPr>
            <p:txBody>
              <a:bodyPr/>
              <a:lstStyle/>
              <a:p>
                <a:r>
                  <a:rPr lang="es-MX">
                    <a:noFill/>
                  </a:rPr>
                  <a:t> </a:t>
                </a:r>
              </a:p>
            </p:txBody>
          </p:sp>
        </mc:Fallback>
      </mc:AlternateContent>
      <p:sp>
        <p:nvSpPr>
          <p:cNvPr id="3" name="CuadroTexto 2"/>
          <p:cNvSpPr txBox="1"/>
          <p:nvPr/>
        </p:nvSpPr>
        <p:spPr>
          <a:xfrm>
            <a:off x="3547448" y="5923425"/>
            <a:ext cx="3524250" cy="384721"/>
          </a:xfrm>
          <a:prstGeom prst="rect">
            <a:avLst/>
          </a:prstGeom>
          <a:noFill/>
        </p:spPr>
        <p:txBody>
          <a:bodyPr wrap="square" rtlCol="0">
            <a:spAutoFit/>
          </a:bodyPr>
          <a:lstStyle/>
          <a:p>
            <a:r>
              <a:rPr lang="es-MX" sz="1900" dirty="0"/>
              <a:t>Es valida en el intervalo elástico</a:t>
            </a:r>
          </a:p>
        </p:txBody>
      </p:sp>
    </p:spTree>
    <p:extLst>
      <p:ext uri="{BB962C8B-B14F-4D97-AF65-F5344CB8AC3E}">
        <p14:creationId xmlns:p14="http://schemas.microsoft.com/office/powerpoint/2010/main" val="36825887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1" name="2 Marcador de contenido"/>
          <p:cNvSpPr>
            <a:spLocks noGrp="1"/>
          </p:cNvSpPr>
          <p:nvPr>
            <p:ph sz="quarter" idx="1"/>
          </p:nvPr>
        </p:nvSpPr>
        <p:spPr>
          <a:xfrm>
            <a:off x="271855" y="2202032"/>
            <a:ext cx="9557153" cy="1828799"/>
          </a:xfrm>
        </p:spPr>
        <p:txBody>
          <a:bodyPr>
            <a:normAutofit/>
          </a:bodyPr>
          <a:lstStyle/>
          <a:p>
            <a:pPr algn="just">
              <a:buNone/>
            </a:pPr>
            <a:r>
              <a:rPr lang="es-ES" sz="1900" dirty="0"/>
              <a:t>	Las ecuaciones momento-curvatura correspondientes a cada uno de los intervalos en que se divide el comportamiento de la sección puede revolverse analíticamente pero es laborioso. Para simplificar el problema la relación M-φ se analiza mediante las tres líneas rectas punteadas.</a:t>
            </a:r>
          </a:p>
        </p:txBody>
      </p:sp>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3181" t="21455" r="24582" b="20149"/>
          <a:stretch/>
        </p:blipFill>
        <p:spPr bwMode="auto">
          <a:xfrm>
            <a:off x="2733269" y="3156770"/>
            <a:ext cx="4974447" cy="3126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001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7" name="2 Marcador de contenido"/>
          <p:cNvSpPr>
            <a:spLocks noGrp="1"/>
          </p:cNvSpPr>
          <p:nvPr>
            <p:ph sz="quarter" idx="1"/>
          </p:nvPr>
        </p:nvSpPr>
        <p:spPr>
          <a:xfrm>
            <a:off x="474561" y="2281489"/>
            <a:ext cx="6703298" cy="648072"/>
          </a:xfrm>
        </p:spPr>
        <p:txBody>
          <a:bodyPr/>
          <a:lstStyle/>
          <a:p>
            <a:pPr>
              <a:buNone/>
            </a:pPr>
            <a:r>
              <a:rPr lang="es-ES" sz="1900" dirty="0"/>
              <a:t>Cuyas ecuaciones e intervalos de aplicación son:</a:t>
            </a:r>
          </a:p>
          <a:p>
            <a:pPr>
              <a:buNone/>
            </a:pPr>
            <a:endParaRPr lang="es-ES" sz="2000" dirty="0"/>
          </a:p>
        </p:txBody>
      </p:sp>
      <mc:AlternateContent xmlns:mc="http://schemas.openxmlformats.org/markup-compatibility/2006" xmlns:a14="http://schemas.microsoft.com/office/drawing/2010/main">
        <mc:Choice Requires="a14">
          <p:sp>
            <p:nvSpPr>
              <p:cNvPr id="18" name="3 CuadroTexto"/>
              <p:cNvSpPr txBox="1"/>
              <p:nvPr/>
            </p:nvSpPr>
            <p:spPr>
              <a:xfrm>
                <a:off x="732239" y="2876059"/>
                <a:ext cx="8976508" cy="3381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s-MX" sz="2000" b="0" i="1" smtClean="0">
                              <a:effectLst/>
                              <a:latin typeface="Cambria Math" panose="02040503050406030204" pitchFamily="18" charset="0"/>
                            </a:rPr>
                          </m:ctrlPr>
                        </m:fPr>
                        <m:num>
                          <m:r>
                            <a:rPr lang="es-MX" sz="2000" b="0" i="1" smtClean="0">
                              <a:effectLst/>
                              <a:latin typeface="Cambria Math"/>
                            </a:rPr>
                            <m:t>𝑀</m:t>
                          </m:r>
                        </m:num>
                        <m:den>
                          <m:sSub>
                            <m:sSubPr>
                              <m:ctrlPr>
                                <a:rPr lang="es-MX" sz="2000" b="0" i="1" smtClean="0">
                                  <a:effectLst/>
                                  <a:latin typeface="Cambria Math" panose="02040503050406030204" pitchFamily="18" charset="0"/>
                                </a:rPr>
                              </m:ctrlPr>
                            </m:sSubPr>
                            <m:e>
                              <m:r>
                                <a:rPr lang="es-MX" sz="2000" b="0" i="1" smtClean="0">
                                  <a:effectLst/>
                                  <a:latin typeface="Cambria Math"/>
                                </a:rPr>
                                <m:t>𝑀</m:t>
                              </m:r>
                            </m:e>
                            <m:sub>
                              <m:r>
                                <a:rPr lang="es-MX" sz="2000" b="0" i="1" smtClean="0">
                                  <a:effectLst/>
                                  <a:latin typeface="Cambria Math"/>
                                </a:rPr>
                                <m:t>𝑦</m:t>
                              </m:r>
                            </m:sub>
                          </m:sSub>
                        </m:den>
                      </m:f>
                      <m:r>
                        <a:rPr lang="es-MX" sz="2000" b="0" i="1" smtClean="0">
                          <a:effectLst/>
                          <a:latin typeface="Cambria Math"/>
                        </a:rPr>
                        <m:t>=</m:t>
                      </m:r>
                      <m:f>
                        <m:fPr>
                          <m:ctrlPr>
                            <a:rPr lang="es-MX" sz="2000" b="0" i="1" smtClean="0">
                              <a:effectLst/>
                              <a:latin typeface="Cambria Math" panose="02040503050406030204" pitchFamily="18" charset="0"/>
                              <a:ea typeface="Cambria Math"/>
                            </a:rPr>
                          </m:ctrlPr>
                        </m:fPr>
                        <m:num>
                          <m:r>
                            <a:rPr lang="es-MX" sz="2000" b="0" i="1" smtClean="0">
                              <a:effectLst/>
                              <a:latin typeface="Cambria Math"/>
                              <a:ea typeface="Cambria Math"/>
                            </a:rPr>
                            <m:t>𝜑</m:t>
                          </m:r>
                        </m:num>
                        <m:den>
                          <m:sSub>
                            <m:sSubPr>
                              <m:ctrlPr>
                                <a:rPr lang="es-MX" sz="2000" b="0" i="1" smtClean="0">
                                  <a:effectLst/>
                                  <a:latin typeface="Cambria Math" panose="02040503050406030204" pitchFamily="18" charset="0"/>
                                  <a:ea typeface="Cambria Math"/>
                                </a:rPr>
                              </m:ctrlPr>
                            </m:sSubPr>
                            <m:e>
                              <m:r>
                                <a:rPr lang="es-MX" sz="2000" b="0" i="1" smtClean="0">
                                  <a:effectLst/>
                                  <a:latin typeface="Cambria Math"/>
                                  <a:ea typeface="Cambria Math"/>
                                </a:rPr>
                                <m:t>𝜑</m:t>
                              </m:r>
                            </m:e>
                            <m:sub>
                              <m:r>
                                <a:rPr lang="es-MX" sz="2000" b="0" i="1" smtClean="0">
                                  <a:effectLst/>
                                  <a:latin typeface="Cambria Math"/>
                                  <a:ea typeface="Cambria Math"/>
                                </a:rPr>
                                <m:t>𝑦</m:t>
                              </m:r>
                            </m:sub>
                          </m:sSub>
                        </m:den>
                      </m:f>
                      <m:r>
                        <a:rPr lang="es-MX" sz="2000" b="0" i="1" smtClean="0">
                          <a:effectLst/>
                          <a:latin typeface="Cambria Math"/>
                          <a:ea typeface="Cambria Math"/>
                        </a:rPr>
                        <m:t>𝑝𝑎𝑟𝑎</m:t>
                      </m:r>
                      <m:r>
                        <a:rPr lang="es-MX" sz="2000" b="0" i="1" smtClean="0">
                          <a:effectLst/>
                          <a:latin typeface="Cambria Math"/>
                          <a:ea typeface="Cambria Math"/>
                        </a:rPr>
                        <m:t> 0≤</m:t>
                      </m:r>
                      <m:f>
                        <m:fPr>
                          <m:ctrlPr>
                            <a:rPr lang="es-MX" sz="2000" i="1">
                              <a:effectLst/>
                              <a:latin typeface="Cambria Math" panose="02040503050406030204" pitchFamily="18" charset="0"/>
                              <a:ea typeface="Cambria Math"/>
                            </a:rPr>
                          </m:ctrlPr>
                        </m:fPr>
                        <m:num>
                          <m:r>
                            <a:rPr lang="es-MX" sz="2000" i="1">
                              <a:effectLst/>
                              <a:latin typeface="Cambria Math"/>
                              <a:ea typeface="Cambria Math"/>
                            </a:rPr>
                            <m:t>𝜑</m:t>
                          </m:r>
                        </m:num>
                        <m:den>
                          <m:sSub>
                            <m:sSubPr>
                              <m:ctrlPr>
                                <a:rPr lang="es-MX" sz="2000" i="1">
                                  <a:effectLst/>
                                  <a:latin typeface="Cambria Math" panose="02040503050406030204" pitchFamily="18" charset="0"/>
                                  <a:ea typeface="Cambria Math"/>
                                </a:rPr>
                              </m:ctrlPr>
                            </m:sSubPr>
                            <m:e>
                              <m:r>
                                <a:rPr lang="es-MX" sz="2000" i="1">
                                  <a:effectLst/>
                                  <a:latin typeface="Cambria Math"/>
                                  <a:ea typeface="Cambria Math"/>
                                </a:rPr>
                                <m:t>𝜑</m:t>
                              </m:r>
                            </m:e>
                            <m:sub>
                              <m:r>
                                <a:rPr lang="es-MX" sz="2000" i="1">
                                  <a:effectLst/>
                                  <a:latin typeface="Cambria Math"/>
                                  <a:ea typeface="Cambria Math"/>
                                </a:rPr>
                                <m:t>𝑦</m:t>
                              </m:r>
                            </m:sub>
                          </m:sSub>
                        </m:den>
                      </m:f>
                      <m:r>
                        <a:rPr lang="es-MX" sz="2000" b="0" i="1" smtClean="0">
                          <a:effectLst/>
                          <a:latin typeface="Cambria Math"/>
                          <a:ea typeface="Cambria Math"/>
                        </a:rPr>
                        <m:t>≤1.50 (</m:t>
                      </m:r>
                      <m:r>
                        <a:rPr lang="es-MX" sz="2000" b="0" i="1" smtClean="0">
                          <a:effectLst/>
                          <a:latin typeface="Cambria Math"/>
                          <a:ea typeface="Cambria Math"/>
                        </a:rPr>
                        <m:t>𝑖𝑛𝑡𝑒𝑟𝑣𝑎𝑙𝑜</m:t>
                      </m:r>
                      <m:r>
                        <a:rPr lang="es-MX" sz="2000" b="0" i="1" smtClean="0">
                          <a:effectLst/>
                          <a:latin typeface="Cambria Math"/>
                          <a:ea typeface="Cambria Math"/>
                        </a:rPr>
                        <m:t> </m:t>
                      </m:r>
                      <m:r>
                        <a:rPr lang="es-MX" sz="2000" b="0" i="1" smtClean="0">
                          <a:effectLst/>
                          <a:latin typeface="Cambria Math"/>
                          <a:ea typeface="Cambria Math"/>
                        </a:rPr>
                        <m:t>𝑒𝑙</m:t>
                      </m:r>
                      <m:r>
                        <a:rPr lang="es-MX" sz="2000" b="0" i="1" smtClean="0">
                          <a:effectLst/>
                          <a:latin typeface="Cambria Math"/>
                          <a:ea typeface="Cambria Math"/>
                        </a:rPr>
                        <m:t>á</m:t>
                      </m:r>
                      <m:r>
                        <a:rPr lang="es-MX" sz="2000" b="0" i="1" smtClean="0">
                          <a:effectLst/>
                          <a:latin typeface="Cambria Math"/>
                          <a:ea typeface="Cambria Math"/>
                        </a:rPr>
                        <m:t>𝑠𝑡𝑖𝑐𝑜</m:t>
                      </m:r>
                      <m:r>
                        <a:rPr lang="es-MX" sz="2000" b="0" i="1" smtClean="0">
                          <a:effectLst/>
                          <a:latin typeface="Cambria Math"/>
                          <a:ea typeface="Cambria Math"/>
                        </a:rPr>
                        <m:t>)</m:t>
                      </m:r>
                    </m:oMath>
                  </m:oMathPara>
                </a14:m>
                <a:endParaRPr lang="es-MX" sz="2000" dirty="0">
                  <a:effectLst/>
                  <a:latin typeface="+mn-lt"/>
                </a:endParaRPr>
              </a:p>
              <a:p>
                <a:endParaRPr lang="es-MX" sz="2000" dirty="0">
                  <a:effectLst/>
                  <a:latin typeface="+mn-lt"/>
                </a:endParaRPr>
              </a:p>
              <a:p>
                <a:pPr/>
                <a14:m>
                  <m:oMathPara xmlns:m="http://schemas.openxmlformats.org/officeDocument/2006/math">
                    <m:oMathParaPr>
                      <m:jc m:val="centerGroup"/>
                    </m:oMathParaPr>
                    <m:oMath xmlns:m="http://schemas.openxmlformats.org/officeDocument/2006/math">
                      <m:f>
                        <m:fPr>
                          <m:ctrlPr>
                            <a:rPr lang="es-MX" sz="2000" i="1">
                              <a:effectLst/>
                              <a:latin typeface="Cambria Math" panose="02040503050406030204" pitchFamily="18" charset="0"/>
                            </a:rPr>
                          </m:ctrlPr>
                        </m:fPr>
                        <m:num>
                          <m:r>
                            <a:rPr lang="es-ES" sz="2000" i="1">
                              <a:effectLst/>
                              <a:latin typeface="Cambria Math"/>
                            </a:rPr>
                            <m:t>𝑀</m:t>
                          </m:r>
                        </m:num>
                        <m:den>
                          <m:sSub>
                            <m:sSubPr>
                              <m:ctrlPr>
                                <a:rPr lang="es-MX" sz="2000" i="1">
                                  <a:effectLst/>
                                  <a:latin typeface="Cambria Math" panose="02040503050406030204" pitchFamily="18" charset="0"/>
                                </a:rPr>
                              </m:ctrlPr>
                            </m:sSubPr>
                            <m:e>
                              <m:r>
                                <a:rPr lang="es-ES" sz="2000" i="1">
                                  <a:effectLst/>
                                  <a:latin typeface="Cambria Math"/>
                                </a:rPr>
                                <m:t>𝑀</m:t>
                              </m:r>
                            </m:e>
                            <m:sub>
                              <m:r>
                                <a:rPr lang="es-ES" sz="2000" i="1">
                                  <a:effectLst/>
                                  <a:latin typeface="Cambria Math"/>
                                </a:rPr>
                                <m:t>𝑦</m:t>
                              </m:r>
                            </m:sub>
                          </m:sSub>
                        </m:den>
                      </m:f>
                      <m:r>
                        <a:rPr lang="es-ES" sz="2000" i="1">
                          <a:effectLst/>
                          <a:latin typeface="Cambria Math"/>
                        </a:rPr>
                        <m:t>=1.50 </m:t>
                      </m:r>
                      <m:r>
                        <a:rPr lang="es-ES" sz="2000" i="1">
                          <a:effectLst/>
                          <a:latin typeface="Cambria Math"/>
                        </a:rPr>
                        <m:t>𝑝𝑎𝑟𝑎</m:t>
                      </m:r>
                      <m:r>
                        <a:rPr lang="es-ES" sz="2000" i="1">
                          <a:effectLst/>
                          <a:latin typeface="Cambria Math"/>
                        </a:rPr>
                        <m:t> 1.50≤</m:t>
                      </m:r>
                      <m:f>
                        <m:fPr>
                          <m:ctrlPr>
                            <a:rPr lang="es-MX" sz="2000" i="1">
                              <a:effectLst/>
                              <a:latin typeface="Cambria Math" panose="02040503050406030204" pitchFamily="18" charset="0"/>
                            </a:rPr>
                          </m:ctrlPr>
                        </m:fPr>
                        <m:num>
                          <m:r>
                            <a:rPr lang="es-ES" sz="2000" i="1">
                              <a:effectLst/>
                              <a:latin typeface="Cambria Math"/>
                            </a:rPr>
                            <m:t>𝜑</m:t>
                          </m:r>
                        </m:num>
                        <m:den>
                          <m:sSub>
                            <m:sSubPr>
                              <m:ctrlPr>
                                <a:rPr lang="es-MX" sz="2000" i="1">
                                  <a:effectLst/>
                                  <a:latin typeface="Cambria Math" panose="02040503050406030204" pitchFamily="18" charset="0"/>
                                </a:rPr>
                              </m:ctrlPr>
                            </m:sSubPr>
                            <m:e>
                              <m:r>
                                <a:rPr lang="es-ES" sz="2000" i="1">
                                  <a:effectLst/>
                                  <a:latin typeface="Cambria Math"/>
                                </a:rPr>
                                <m:t>𝜑</m:t>
                              </m:r>
                            </m:e>
                            <m:sub>
                              <m:r>
                                <a:rPr lang="es-ES" sz="2000" i="1">
                                  <a:effectLst/>
                                  <a:latin typeface="Cambria Math"/>
                                </a:rPr>
                                <m:t>𝑦</m:t>
                              </m:r>
                            </m:sub>
                          </m:sSub>
                        </m:den>
                      </m:f>
                      <m:r>
                        <a:rPr lang="es-ES" sz="2000" i="1">
                          <a:effectLst/>
                          <a:latin typeface="Cambria Math"/>
                        </a:rPr>
                        <m:t>≤12 (</m:t>
                      </m:r>
                      <m:r>
                        <a:rPr lang="es-ES" sz="2000" i="1">
                          <a:effectLst/>
                          <a:latin typeface="Cambria Math"/>
                        </a:rPr>
                        <m:t>𝑖𝑛𝑡𝑒𝑟𝑣𝑎𝑙𝑜</m:t>
                      </m:r>
                      <m:r>
                        <a:rPr lang="es-ES" sz="2000" i="1">
                          <a:effectLst/>
                          <a:latin typeface="Cambria Math"/>
                        </a:rPr>
                        <m:t> </m:t>
                      </m:r>
                      <m:r>
                        <a:rPr lang="es-ES" sz="2000" i="1">
                          <a:effectLst/>
                          <a:latin typeface="Cambria Math"/>
                        </a:rPr>
                        <m:t>𝑝𝑙</m:t>
                      </m:r>
                      <m:r>
                        <a:rPr lang="es-ES" sz="2000" i="1">
                          <a:effectLst/>
                          <a:latin typeface="Cambria Math"/>
                        </a:rPr>
                        <m:t>á</m:t>
                      </m:r>
                      <m:r>
                        <a:rPr lang="es-ES" sz="2000" i="1">
                          <a:effectLst/>
                          <a:latin typeface="Cambria Math"/>
                        </a:rPr>
                        <m:t>𝑠𝑡𝑖𝑐𝑜</m:t>
                      </m:r>
                      <m:r>
                        <a:rPr lang="es-ES" sz="2000" i="1">
                          <a:effectLst/>
                          <a:latin typeface="Cambria Math"/>
                        </a:rPr>
                        <m:t>)</m:t>
                      </m:r>
                    </m:oMath>
                  </m:oMathPara>
                </a14:m>
                <a:endParaRPr lang="es-MX" sz="2000" dirty="0">
                  <a:effectLst/>
                  <a:latin typeface="+mn-lt"/>
                </a:endParaRPr>
              </a:p>
              <a:p>
                <a:r>
                  <a:rPr lang="es-ES" sz="2000" dirty="0">
                    <a:effectLst/>
                    <a:latin typeface="+mn-lt"/>
                  </a:rPr>
                  <a:t> </a:t>
                </a:r>
                <a:endParaRPr lang="es-MX" sz="2000" dirty="0">
                  <a:effectLst/>
                  <a:latin typeface="+mn-lt"/>
                </a:endParaRPr>
              </a:p>
              <a:p>
                <a:pPr/>
                <a14:m>
                  <m:oMathPara xmlns:m="http://schemas.openxmlformats.org/officeDocument/2006/math">
                    <m:oMathParaPr>
                      <m:jc m:val="centerGroup"/>
                    </m:oMathParaPr>
                    <m:oMath xmlns:m="http://schemas.openxmlformats.org/officeDocument/2006/math">
                      <m:f>
                        <m:fPr>
                          <m:ctrlPr>
                            <a:rPr lang="es-MX" sz="2000" i="1">
                              <a:effectLst/>
                              <a:latin typeface="Cambria Math" panose="02040503050406030204" pitchFamily="18" charset="0"/>
                            </a:rPr>
                          </m:ctrlPr>
                        </m:fPr>
                        <m:num>
                          <m:r>
                            <a:rPr lang="es-ES" sz="2000" i="1">
                              <a:effectLst/>
                              <a:latin typeface="Cambria Math"/>
                            </a:rPr>
                            <m:t>𝑀</m:t>
                          </m:r>
                        </m:num>
                        <m:den>
                          <m:sSub>
                            <m:sSubPr>
                              <m:ctrlPr>
                                <a:rPr lang="es-MX" sz="2000" i="1">
                                  <a:effectLst/>
                                  <a:latin typeface="Cambria Math" panose="02040503050406030204" pitchFamily="18" charset="0"/>
                                </a:rPr>
                              </m:ctrlPr>
                            </m:sSubPr>
                            <m:e>
                              <m:r>
                                <a:rPr lang="es-ES" sz="2000" i="1">
                                  <a:effectLst/>
                                  <a:latin typeface="Cambria Math"/>
                                </a:rPr>
                                <m:t>𝑀</m:t>
                              </m:r>
                            </m:e>
                            <m:sub>
                              <m:r>
                                <a:rPr lang="es-ES" sz="2000" i="1">
                                  <a:effectLst/>
                                  <a:latin typeface="Cambria Math"/>
                                </a:rPr>
                                <m:t>𝑦</m:t>
                              </m:r>
                            </m:sub>
                          </m:sSub>
                        </m:den>
                      </m:f>
                      <m:r>
                        <a:rPr lang="es-ES" sz="2000" i="1">
                          <a:effectLst/>
                          <a:latin typeface="Cambria Math"/>
                        </a:rPr>
                        <m:t>=1.5+</m:t>
                      </m:r>
                      <m:f>
                        <m:fPr>
                          <m:ctrlPr>
                            <a:rPr lang="es-MX" sz="2000" i="1">
                              <a:effectLst/>
                              <a:latin typeface="Cambria Math" panose="02040503050406030204" pitchFamily="18" charset="0"/>
                            </a:rPr>
                          </m:ctrlPr>
                        </m:fPr>
                        <m:num>
                          <m:d>
                            <m:dPr>
                              <m:ctrlPr>
                                <a:rPr lang="es-MX" sz="2000" i="1">
                                  <a:effectLst/>
                                  <a:latin typeface="Cambria Math" panose="02040503050406030204" pitchFamily="18" charset="0"/>
                                </a:rPr>
                              </m:ctrlPr>
                            </m:dPr>
                            <m:e>
                              <m:f>
                                <m:fPr>
                                  <m:ctrlPr>
                                    <a:rPr lang="es-MX" sz="2000" i="1">
                                      <a:effectLst/>
                                      <a:latin typeface="Cambria Math" panose="02040503050406030204" pitchFamily="18" charset="0"/>
                                    </a:rPr>
                                  </m:ctrlPr>
                                </m:fPr>
                                <m:num>
                                  <m:r>
                                    <a:rPr lang="es-ES" sz="2000" i="1">
                                      <a:effectLst/>
                                      <a:latin typeface="Cambria Math"/>
                                    </a:rPr>
                                    <m:t>𝜑</m:t>
                                  </m:r>
                                </m:num>
                                <m:den>
                                  <m:sSub>
                                    <m:sSubPr>
                                      <m:ctrlPr>
                                        <a:rPr lang="es-MX" sz="2000" i="1">
                                          <a:effectLst/>
                                          <a:latin typeface="Cambria Math" panose="02040503050406030204" pitchFamily="18" charset="0"/>
                                        </a:rPr>
                                      </m:ctrlPr>
                                    </m:sSubPr>
                                    <m:e>
                                      <m:r>
                                        <a:rPr lang="es-ES" sz="2000" i="1">
                                          <a:effectLst/>
                                          <a:latin typeface="Cambria Math"/>
                                        </a:rPr>
                                        <m:t>𝜑</m:t>
                                      </m:r>
                                    </m:e>
                                    <m:sub>
                                      <m:r>
                                        <a:rPr lang="es-ES" sz="2000" i="1">
                                          <a:effectLst/>
                                          <a:latin typeface="Cambria Math"/>
                                        </a:rPr>
                                        <m:t>𝑦</m:t>
                                      </m:r>
                                    </m:sub>
                                  </m:sSub>
                                </m:den>
                              </m:f>
                            </m:e>
                          </m:d>
                          <m:r>
                            <a:rPr lang="es-ES" sz="2000" i="1">
                              <a:effectLst/>
                              <a:latin typeface="Cambria Math"/>
                            </a:rPr>
                            <m:t>−12</m:t>
                          </m:r>
                        </m:num>
                        <m:den>
                          <m:r>
                            <a:rPr lang="es-ES" sz="2000" i="1">
                              <a:effectLst/>
                              <a:latin typeface="Cambria Math"/>
                            </a:rPr>
                            <m:t>40</m:t>
                          </m:r>
                        </m:den>
                      </m:f>
                      <m:r>
                        <a:rPr lang="es-ES" sz="2000" i="1">
                          <a:effectLst/>
                          <a:latin typeface="Cambria Math"/>
                        </a:rPr>
                        <m:t>𝑝𝑎𝑟𝑎</m:t>
                      </m:r>
                      <m:r>
                        <a:rPr lang="es-ES" sz="2000" i="1">
                          <a:effectLst/>
                          <a:latin typeface="Cambria Math"/>
                        </a:rPr>
                        <m:t> 12≤</m:t>
                      </m:r>
                      <m:f>
                        <m:fPr>
                          <m:ctrlPr>
                            <a:rPr lang="es-MX" sz="2000" i="1">
                              <a:effectLst/>
                              <a:latin typeface="Cambria Math" panose="02040503050406030204" pitchFamily="18" charset="0"/>
                            </a:rPr>
                          </m:ctrlPr>
                        </m:fPr>
                        <m:num>
                          <m:r>
                            <a:rPr lang="es-ES" sz="2000" i="1">
                              <a:effectLst/>
                              <a:latin typeface="Cambria Math"/>
                            </a:rPr>
                            <m:t>𝜑</m:t>
                          </m:r>
                        </m:num>
                        <m:den>
                          <m:sSub>
                            <m:sSubPr>
                              <m:ctrlPr>
                                <a:rPr lang="es-MX" sz="2000" i="1">
                                  <a:effectLst/>
                                  <a:latin typeface="Cambria Math" panose="02040503050406030204" pitchFamily="18" charset="0"/>
                                </a:rPr>
                              </m:ctrlPr>
                            </m:sSubPr>
                            <m:e>
                              <m:r>
                                <a:rPr lang="es-ES" sz="2000" i="1">
                                  <a:effectLst/>
                                  <a:latin typeface="Cambria Math"/>
                                </a:rPr>
                                <m:t>𝜑</m:t>
                              </m:r>
                            </m:e>
                            <m:sub>
                              <m:r>
                                <a:rPr lang="es-ES" sz="2000" i="1">
                                  <a:effectLst/>
                                  <a:latin typeface="Cambria Math"/>
                                </a:rPr>
                                <m:t>𝑦</m:t>
                              </m:r>
                            </m:sub>
                          </m:sSub>
                        </m:den>
                      </m:f>
                      <m:r>
                        <a:rPr lang="es-ES" sz="2000" i="1">
                          <a:effectLst/>
                          <a:latin typeface="Cambria Math"/>
                        </a:rPr>
                        <m:t>(</m:t>
                      </m:r>
                      <m:r>
                        <a:rPr lang="es-ES" sz="2000" i="1">
                          <a:effectLst/>
                          <a:latin typeface="Cambria Math"/>
                        </a:rPr>
                        <m:t>𝑒𝑛𝑑𝑢𝑟𝑒𝑐𝑖𝑚𝑖𝑒𝑛𝑡𝑜</m:t>
                      </m:r>
                      <m:r>
                        <a:rPr lang="es-ES" sz="2000" i="1">
                          <a:effectLst/>
                          <a:latin typeface="Cambria Math"/>
                        </a:rPr>
                        <m:t> </m:t>
                      </m:r>
                      <m:r>
                        <a:rPr lang="es-ES" sz="2000" i="1">
                          <a:effectLst/>
                          <a:latin typeface="Cambria Math"/>
                        </a:rPr>
                        <m:t>𝑝𝑜𝑟</m:t>
                      </m:r>
                      <m:r>
                        <a:rPr lang="es-ES" sz="2000" i="1">
                          <a:effectLst/>
                          <a:latin typeface="Cambria Math"/>
                        </a:rPr>
                        <m:t> </m:t>
                      </m:r>
                      <m:r>
                        <a:rPr lang="es-ES" sz="2000" i="1">
                          <a:effectLst/>
                          <a:latin typeface="Cambria Math"/>
                        </a:rPr>
                        <m:t>𝑑𝑒𝑓𝑜𝑟𝑚𝑎𝑐𝑖</m:t>
                      </m:r>
                      <m:r>
                        <a:rPr lang="es-ES" sz="2000" i="1">
                          <a:effectLst/>
                          <a:latin typeface="Cambria Math"/>
                        </a:rPr>
                        <m:t>ó</m:t>
                      </m:r>
                      <m:r>
                        <a:rPr lang="es-ES" sz="2000" i="1">
                          <a:effectLst/>
                          <a:latin typeface="Cambria Math"/>
                        </a:rPr>
                        <m:t>𝑛</m:t>
                      </m:r>
                      <m:r>
                        <a:rPr lang="es-ES" sz="2000" i="1">
                          <a:effectLst/>
                          <a:latin typeface="Cambria Math"/>
                        </a:rPr>
                        <m:t>)</m:t>
                      </m:r>
                    </m:oMath>
                  </m:oMathPara>
                </a14:m>
                <a:endParaRPr lang="es-MX" sz="2000" dirty="0">
                  <a:effectLst/>
                  <a:latin typeface="+mn-lt"/>
                </a:endParaRPr>
              </a:p>
              <a:p>
                <a:endParaRPr lang="es-MX" sz="2000" dirty="0">
                  <a:effectLst>
                    <a:outerShdw blurRad="38100" dist="38100" dir="2700000" algn="tl">
                      <a:srgbClr val="000000">
                        <a:alpha val="43137"/>
                      </a:srgbClr>
                    </a:outerShdw>
                  </a:effectLst>
                  <a:latin typeface="+mn-lt"/>
                </a:endParaRPr>
              </a:p>
            </p:txBody>
          </p:sp>
        </mc:Choice>
        <mc:Fallback xmlns="">
          <p:sp>
            <p:nvSpPr>
              <p:cNvPr id="18" name="3 CuadroTexto"/>
              <p:cNvSpPr txBox="1">
                <a:spLocks noRot="1" noChangeAspect="1" noMove="1" noResize="1" noEditPoints="1" noAdjustHandles="1" noChangeArrowheads="1" noChangeShapeType="1" noTextEdit="1"/>
              </p:cNvSpPr>
              <p:nvPr/>
            </p:nvSpPr>
            <p:spPr>
              <a:xfrm>
                <a:off x="732239" y="2876059"/>
                <a:ext cx="8976508" cy="3381439"/>
              </a:xfrm>
              <a:prstGeom prst="rect">
                <a:avLst/>
              </a:prstGeom>
              <a:blipFill rotWithShape="0">
                <a:blip r:embed="rId7"/>
                <a:stretch>
                  <a:fillRect/>
                </a:stretch>
              </a:blipFill>
            </p:spPr>
            <p:txBody>
              <a:bodyPr/>
              <a:lstStyle/>
              <a:p>
                <a:r>
                  <a:rPr lang="es-MX">
                    <a:noFill/>
                  </a:rPr>
                  <a:t> </a:t>
                </a:r>
              </a:p>
            </p:txBody>
          </p:sp>
        </mc:Fallback>
      </mc:AlternateContent>
      <p:sp>
        <p:nvSpPr>
          <p:cNvPr id="2" name="Rectángulo redondeado 1"/>
          <p:cNvSpPr/>
          <p:nvPr/>
        </p:nvSpPr>
        <p:spPr>
          <a:xfrm>
            <a:off x="8232221" y="2619028"/>
            <a:ext cx="1596788" cy="121450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err="1"/>
              <a:t>Structural</a:t>
            </a:r>
            <a:r>
              <a:rPr lang="es-MX" dirty="0"/>
              <a:t> </a:t>
            </a:r>
            <a:r>
              <a:rPr lang="es-MX" dirty="0" err="1"/>
              <a:t>Stability</a:t>
            </a:r>
            <a:r>
              <a:rPr lang="es-MX" dirty="0"/>
              <a:t> of Steel. </a:t>
            </a:r>
            <a:r>
              <a:rPr lang="es-MX" dirty="0" err="1"/>
              <a:t>Eq</a:t>
            </a:r>
            <a:r>
              <a:rPr lang="es-MX" dirty="0"/>
              <a:t>. 3.75</a:t>
            </a:r>
          </a:p>
        </p:txBody>
      </p:sp>
    </p:spTree>
    <p:extLst>
      <p:ext uri="{BB962C8B-B14F-4D97-AF65-F5344CB8AC3E}">
        <p14:creationId xmlns:p14="http://schemas.microsoft.com/office/powerpoint/2010/main" val="2505839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1" name="4 Título"/>
          <p:cNvSpPr>
            <a:spLocks noGrp="1"/>
          </p:cNvSpPr>
          <p:nvPr>
            <p:ph type="title"/>
          </p:nvPr>
        </p:nvSpPr>
        <p:spPr>
          <a:xfrm>
            <a:off x="474561" y="2202032"/>
            <a:ext cx="9354448" cy="615574"/>
          </a:xfrm>
        </p:spPr>
        <p:txBody>
          <a:bodyPr>
            <a:noAutofit/>
          </a:bodyPr>
          <a:lstStyle/>
          <a:p>
            <a:pPr algn="just"/>
            <a:r>
              <a:rPr lang="es-ES" sz="1900" dirty="0">
                <a:solidFill>
                  <a:schemeClr val="tx1"/>
                </a:solidFill>
                <a:latin typeface="+mn-lt"/>
              </a:rPr>
              <a:t>Viga libremente apoyada con una carga P aplicada en el centro del claro y diagramas de momentos y curvaturas correspondientes a dos intensidades de cargas.</a:t>
            </a:r>
          </a:p>
        </p:txBody>
      </p:sp>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5279" t="22574" r="27624" b="19590"/>
          <a:stretch/>
        </p:blipFill>
        <p:spPr bwMode="auto">
          <a:xfrm>
            <a:off x="2017498" y="2895484"/>
            <a:ext cx="6268574" cy="3358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 CuadroTexto"/>
          <p:cNvSpPr txBox="1"/>
          <p:nvPr/>
        </p:nvSpPr>
        <p:spPr>
          <a:xfrm>
            <a:off x="2017498" y="5944447"/>
            <a:ext cx="3024336" cy="369332"/>
          </a:xfrm>
          <a:prstGeom prst="rect">
            <a:avLst/>
          </a:prstGeom>
          <a:noFill/>
        </p:spPr>
        <p:txBody>
          <a:bodyPr wrap="square" rtlCol="0">
            <a:spAutoFit/>
          </a:bodyPr>
          <a:lstStyle/>
          <a:p>
            <a:r>
              <a:rPr lang="es-MX" b="1" dirty="0">
                <a:solidFill>
                  <a:schemeClr val="bg1"/>
                </a:solidFill>
                <a:effectLst>
                  <a:outerShdw blurRad="38100" dist="38100" dir="2700000" algn="tl">
                    <a:srgbClr val="000000">
                      <a:alpha val="43137"/>
                    </a:srgbClr>
                  </a:outerShdw>
                </a:effectLst>
                <a:latin typeface="+mn-lt"/>
              </a:rPr>
              <a:t>Diagrama de curvaturas</a:t>
            </a:r>
          </a:p>
        </p:txBody>
      </p:sp>
    </p:spTree>
    <p:extLst>
      <p:ext uri="{BB962C8B-B14F-4D97-AF65-F5344CB8AC3E}">
        <p14:creationId xmlns:p14="http://schemas.microsoft.com/office/powerpoint/2010/main" val="17701381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7" name="2 Marcador de contenido"/>
              <p:cNvSpPr>
                <a:spLocks noGrp="1"/>
              </p:cNvSpPr>
              <p:nvPr>
                <p:ph sz="quarter" idx="1"/>
              </p:nvPr>
            </p:nvSpPr>
            <p:spPr>
              <a:xfrm>
                <a:off x="474561" y="2210642"/>
                <a:ext cx="9354448" cy="4530725"/>
              </a:xfrm>
            </p:spPr>
            <p:txBody>
              <a:bodyPr>
                <a:normAutofit/>
              </a:bodyPr>
              <a:lstStyle/>
              <a:p>
                <a:pPr>
                  <a:buNone/>
                </a:pPr>
                <a:r>
                  <a:rPr lang="es-ES" sz="1900" dirty="0">
                    <a:effectLst/>
                  </a:rPr>
                  <a:t>La curvatura máxima en el centro del claro, es </a:t>
                </a:r>
                <a14:m>
                  <m:oMath xmlns:m="http://schemas.openxmlformats.org/officeDocument/2006/math">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𝑚𝑎𝑥</m:t>
                        </m:r>
                      </m:sub>
                    </m:sSub>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𝑀</m:t>
                            </m:r>
                          </m:e>
                          <m:sub>
                            <m:r>
                              <a:rPr lang="es-ES" sz="1900" i="1">
                                <a:effectLst/>
                                <a:latin typeface="Cambria Math" panose="02040503050406030204" pitchFamily="18" charset="0"/>
                              </a:rPr>
                              <m:t>𝑚𝑎𝑥</m:t>
                            </m:r>
                          </m:sub>
                        </m:sSub>
                      </m:num>
                      <m:den>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𝑀</m:t>
                            </m:r>
                          </m:e>
                          <m:sub>
                            <m:r>
                              <a:rPr lang="es-ES" sz="1900" i="1">
                                <a:effectLst/>
                                <a:latin typeface="Cambria Math" panose="02040503050406030204" pitchFamily="18" charset="0"/>
                              </a:rPr>
                              <m:t>𝑦</m:t>
                            </m:r>
                          </m:sub>
                        </m:sSub>
                      </m:den>
                    </m:f>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𝑦</m:t>
                        </m:r>
                      </m:sub>
                    </m:sSub>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r>
                          <a:rPr lang="es-ES" sz="1900" i="1">
                            <a:effectLst/>
                            <a:latin typeface="Cambria Math" panose="02040503050406030204" pitchFamily="18" charset="0"/>
                          </a:rPr>
                          <m:t>𝑞</m:t>
                        </m:r>
                      </m:num>
                      <m:den>
                        <m:r>
                          <a:rPr lang="es-ES" sz="1900" i="1">
                            <a:effectLst/>
                            <a:latin typeface="Cambria Math" panose="02040503050406030204" pitchFamily="18" charset="0"/>
                          </a:rPr>
                          <m:t>4</m:t>
                        </m:r>
                      </m:den>
                    </m:f>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𝑦</m:t>
                        </m:r>
                      </m:sub>
                    </m:sSub>
                  </m:oMath>
                </a14:m>
                <a:endParaRPr lang="es-ES" sz="1900" dirty="0">
                  <a:effectLst/>
                </a:endParaRPr>
              </a:p>
              <a:p>
                <a:pPr>
                  <a:buNone/>
                </a:pPr>
                <a:r>
                  <a:rPr lang="es-ES" sz="1900" dirty="0">
                    <a:effectLst/>
                  </a:rPr>
                  <a:t>donde, la letra q representa </a:t>
                </a:r>
                <a:endParaRPr lang="es-ES" sz="1900" i="1" dirty="0">
                  <a:effectLst/>
                </a:endParaRPr>
              </a:p>
              <a:p>
                <a:pPr>
                  <a:buNone/>
                </a:pPr>
                <a14:m>
                  <m:oMathPara xmlns:m="http://schemas.openxmlformats.org/officeDocument/2006/math">
                    <m:oMathParaPr>
                      <m:jc m:val="centerGroup"/>
                    </m:oMathParaPr>
                    <m:oMath xmlns:m="http://schemas.openxmlformats.org/officeDocument/2006/math">
                      <m:r>
                        <a:rPr lang="es-ES" sz="1900" i="1">
                          <a:effectLst/>
                          <a:latin typeface="Cambria Math" panose="02040503050406030204" pitchFamily="18" charset="0"/>
                        </a:rPr>
                        <m:t>𝜃</m:t>
                      </m:r>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r>
                            <a:rPr lang="es-ES" sz="1900" i="1">
                              <a:effectLst/>
                              <a:latin typeface="Cambria Math" panose="02040503050406030204" pitchFamily="18" charset="0"/>
                            </a:rPr>
                            <m:t>1</m:t>
                          </m:r>
                        </m:num>
                        <m:den>
                          <m:r>
                            <a:rPr lang="es-ES" sz="1900" i="1">
                              <a:effectLst/>
                              <a:latin typeface="Cambria Math" panose="02040503050406030204" pitchFamily="18" charset="0"/>
                            </a:rPr>
                            <m:t>2</m:t>
                          </m:r>
                        </m:den>
                      </m:f>
                      <m:f>
                        <m:fPr>
                          <m:ctrlPr>
                            <a:rPr lang="es-MX" sz="1900" i="1">
                              <a:effectLst/>
                              <a:latin typeface="Cambria Math" panose="02040503050406030204" pitchFamily="18" charset="0"/>
                            </a:rPr>
                          </m:ctrlPr>
                        </m:fPr>
                        <m:num>
                          <m:r>
                            <a:rPr lang="es-ES" sz="1900" i="1">
                              <a:effectLst/>
                              <a:latin typeface="Cambria Math" panose="02040503050406030204" pitchFamily="18" charset="0"/>
                            </a:rPr>
                            <m:t>𝐿</m:t>
                          </m:r>
                        </m:num>
                        <m:den>
                          <m:r>
                            <a:rPr lang="es-ES" sz="1900" i="1">
                              <a:effectLst/>
                              <a:latin typeface="Cambria Math" panose="02040503050406030204" pitchFamily="18" charset="0"/>
                            </a:rPr>
                            <m:t>2</m:t>
                          </m:r>
                        </m:den>
                      </m:f>
                      <m:f>
                        <m:fPr>
                          <m:ctrlPr>
                            <a:rPr lang="es-MX" sz="1900" i="1">
                              <a:effectLst/>
                              <a:latin typeface="Cambria Math" panose="02040503050406030204" pitchFamily="18" charset="0"/>
                            </a:rPr>
                          </m:ctrlPr>
                        </m:fPr>
                        <m:num>
                          <m:r>
                            <a:rPr lang="es-ES" sz="1900" i="1">
                              <a:effectLst/>
                              <a:latin typeface="Cambria Math" panose="02040503050406030204" pitchFamily="18" charset="0"/>
                            </a:rPr>
                            <m:t>𝑞</m:t>
                          </m:r>
                        </m:num>
                        <m:den>
                          <m:r>
                            <a:rPr lang="es-ES" sz="1900" i="1">
                              <a:effectLst/>
                              <a:latin typeface="Cambria Math" panose="02040503050406030204" pitchFamily="18" charset="0"/>
                            </a:rPr>
                            <m:t>4</m:t>
                          </m:r>
                        </m:den>
                      </m:f>
                    </m:oMath>
                  </m:oMathPara>
                </a14:m>
                <a:endParaRPr lang="es-MX" sz="1900" i="1" dirty="0">
                  <a:effectLst/>
                </a:endParaRPr>
              </a:p>
              <a:p>
                <a:pPr>
                  <a:buNone/>
                </a:pPr>
                <a:r>
                  <a:rPr lang="es-MX" sz="1900" i="1" dirty="0">
                    <a:effectLst/>
                  </a:rPr>
                  <a:t/>
                </a:r>
                <a:br>
                  <a:rPr lang="es-MX" sz="1900" i="1" dirty="0">
                    <a:effectLst/>
                  </a:rPr>
                </a:br>
                <a:endParaRPr lang="es-MX" sz="1900" i="1" dirty="0">
                  <a:effectLst/>
                </a:endParaRPr>
              </a:p>
              <a:p>
                <a:pPr>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𝑦</m:t>
                          </m:r>
                        </m:sub>
                      </m:sSub>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r>
                            <a:rPr lang="es-ES" sz="1900" i="1">
                              <a:effectLst/>
                              <a:latin typeface="Cambria Math" panose="02040503050406030204" pitchFamily="18" charset="0"/>
                            </a:rPr>
                            <m:t>𝑞𝐿</m:t>
                          </m:r>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𝑦</m:t>
                              </m:r>
                            </m:sub>
                          </m:sSub>
                        </m:num>
                        <m:den>
                          <m:r>
                            <a:rPr lang="es-ES" sz="1900" i="1">
                              <a:effectLst/>
                              <a:latin typeface="Cambria Math" panose="02040503050406030204" pitchFamily="18" charset="0"/>
                            </a:rPr>
                            <m:t>16</m:t>
                          </m:r>
                        </m:den>
                      </m:f>
                    </m:oMath>
                  </m:oMathPara>
                </a14:m>
                <a:endParaRPr lang="es-ES" sz="1900" dirty="0">
                  <a:effectLst/>
                </a:endParaRPr>
              </a:p>
              <a:p>
                <a:pPr>
                  <a:buNone/>
                </a:pPr>
                <a:r>
                  <a:rPr lang="es-ES" sz="1900" dirty="0">
                    <a:effectLst/>
                  </a:rPr>
                  <a:t>	Dividiendo los dos miembros de esta ecuación entre </a:t>
                </a:r>
                <a14:m>
                  <m:oMath xmlns:m="http://schemas.openxmlformats.org/officeDocument/2006/math">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𝑦</m:t>
                        </m:r>
                      </m:sub>
                    </m:sSub>
                    <m:r>
                      <a:rPr lang="es-ES" sz="1900" i="1">
                        <a:effectLst/>
                        <a:latin typeface="Cambria Math" panose="02040503050406030204" pitchFamily="18" charset="0"/>
                      </a:rPr>
                      <m:t>𝐿</m:t>
                    </m:r>
                  </m:oMath>
                </a14:m>
                <a:r>
                  <a:rPr lang="es-ES" sz="1900" dirty="0">
                    <a:effectLst/>
                  </a:rPr>
                  <a:t>,  </a:t>
                </a:r>
                <a14:m>
                  <m:oMath xmlns:m="http://schemas.openxmlformats.org/officeDocument/2006/math">
                    <m:f>
                      <m:fPr>
                        <m:ctrlPr>
                          <a:rPr lang="es-MX" sz="1900" i="1">
                            <a:effectLst/>
                            <a:latin typeface="Cambria Math" panose="02040503050406030204" pitchFamily="18" charset="0"/>
                          </a:rPr>
                        </m:ctrlPr>
                      </m:fPr>
                      <m:num>
                        <m:r>
                          <a:rPr lang="es-ES" sz="1900" i="1">
                            <a:effectLst/>
                            <a:latin typeface="Cambria Math" panose="02040503050406030204" pitchFamily="18" charset="0"/>
                          </a:rPr>
                          <m:t>𝜃</m:t>
                        </m:r>
                      </m:num>
                      <m:den>
                        <m:sSub>
                          <m:sSubPr>
                            <m:ctrlPr>
                              <a:rPr lang="es-MX" sz="1900" i="1">
                                <a:effectLst/>
                                <a:latin typeface="Cambria Math" panose="02040503050406030204" pitchFamily="18" charset="0"/>
                              </a:rPr>
                            </m:ctrlPr>
                          </m:sSubPr>
                          <m:e>
                            <m:r>
                              <a:rPr lang="es-ES" sz="1900" i="1">
                                <a:effectLst/>
                                <a:latin typeface="Cambria Math" panose="02040503050406030204" pitchFamily="18" charset="0"/>
                              </a:rPr>
                              <m:t>𝜑</m:t>
                            </m:r>
                          </m:e>
                          <m:sub>
                            <m:r>
                              <a:rPr lang="es-ES" sz="1900" i="1">
                                <a:effectLst/>
                                <a:latin typeface="Cambria Math" panose="02040503050406030204" pitchFamily="18" charset="0"/>
                              </a:rPr>
                              <m:t>𝑦</m:t>
                            </m:r>
                          </m:sub>
                        </m:sSub>
                        <m:r>
                          <a:rPr lang="es-ES" sz="1900" i="1">
                            <a:effectLst/>
                            <a:latin typeface="Cambria Math" panose="02040503050406030204" pitchFamily="18" charset="0"/>
                          </a:rPr>
                          <m:t>𝐿</m:t>
                        </m:r>
                      </m:den>
                    </m:f>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r>
                          <a:rPr lang="es-ES" sz="1900" i="1">
                            <a:effectLst/>
                            <a:latin typeface="Cambria Math" panose="02040503050406030204" pitchFamily="18" charset="0"/>
                          </a:rPr>
                          <m:t>𝑞</m:t>
                        </m:r>
                      </m:num>
                      <m:den>
                        <m:r>
                          <a:rPr lang="es-ES" sz="1900" i="1">
                            <a:effectLst/>
                            <a:latin typeface="Cambria Math" panose="02040503050406030204" pitchFamily="18" charset="0"/>
                          </a:rPr>
                          <m:t>16</m:t>
                        </m:r>
                      </m:den>
                    </m:f>
                  </m:oMath>
                </a14:m>
                <a:r>
                  <a:rPr lang="es-ES" sz="1900" dirty="0">
                    <a:effectLst/>
                  </a:rPr>
                  <a:t> e introduciendo  una nueva variable </a:t>
                </a:r>
                <a14:m>
                  <m:oMath xmlns:m="http://schemas.openxmlformats.org/officeDocument/2006/math">
                    <m:r>
                      <a:rPr lang="es-ES" sz="1900" i="1">
                        <a:effectLst/>
                        <a:latin typeface="Cambria Math" panose="02040503050406030204" pitchFamily="18" charset="0"/>
                      </a:rPr>
                      <m:t>𝜃</m:t>
                    </m:r>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r>
                          <a:rPr lang="es-ES" sz="1900" i="1">
                            <a:effectLst/>
                            <a:latin typeface="Cambria Math" panose="02040503050406030204" pitchFamily="18" charset="0"/>
                          </a:rPr>
                          <m:t>𝑞</m:t>
                        </m:r>
                      </m:num>
                      <m:den>
                        <m:r>
                          <a:rPr lang="es-ES" sz="1900" i="1">
                            <a:effectLst/>
                            <a:latin typeface="Cambria Math" panose="02040503050406030204" pitchFamily="18" charset="0"/>
                          </a:rPr>
                          <m:t>16</m:t>
                        </m:r>
                      </m:den>
                    </m:f>
                  </m:oMath>
                </a14:m>
                <a:endParaRPr lang="es-ES" sz="1900" dirty="0">
                  <a:effectLst/>
                </a:endParaRPr>
              </a:p>
              <a:p>
                <a:pPr>
                  <a:buNone/>
                </a:pPr>
                <a:r>
                  <a:rPr lang="es-ES" sz="1900" dirty="0">
                    <a:effectLst/>
                  </a:rPr>
                  <a:t>	Puede escribirse  </a:t>
                </a:r>
                <a14:m>
                  <m:oMath xmlns:m="http://schemas.openxmlformats.org/officeDocument/2006/math">
                    <m:r>
                      <a:rPr lang="es-ES" sz="1900" i="1">
                        <a:effectLst/>
                        <a:latin typeface="Cambria Math" panose="02040503050406030204" pitchFamily="18" charset="0"/>
                      </a:rPr>
                      <m:t>𝜃</m:t>
                    </m:r>
                    <m:r>
                      <a:rPr lang="es-ES" sz="1900" i="1">
                        <a:effectLst/>
                        <a:latin typeface="Cambria Math" panose="02040503050406030204" pitchFamily="18" charset="0"/>
                      </a:rPr>
                      <m:t>=</m:t>
                    </m:r>
                    <m:f>
                      <m:fPr>
                        <m:ctrlPr>
                          <a:rPr lang="es-MX" sz="1900" i="1">
                            <a:effectLst/>
                            <a:latin typeface="Cambria Math" panose="02040503050406030204" pitchFamily="18" charset="0"/>
                          </a:rPr>
                        </m:ctrlPr>
                      </m:fPr>
                      <m:num>
                        <m:r>
                          <a:rPr lang="es-ES" sz="1900" i="1">
                            <a:effectLst/>
                            <a:latin typeface="Cambria Math" panose="02040503050406030204" pitchFamily="18" charset="0"/>
                          </a:rPr>
                          <m:t>𝑞</m:t>
                        </m:r>
                      </m:num>
                      <m:den>
                        <m:r>
                          <a:rPr lang="es-ES" sz="1900" i="1">
                            <a:effectLst/>
                            <a:latin typeface="Cambria Math" panose="02040503050406030204" pitchFamily="18" charset="0"/>
                          </a:rPr>
                          <m:t>16</m:t>
                        </m:r>
                      </m:den>
                    </m:f>
                  </m:oMath>
                </a14:m>
                <a:endParaRPr lang="es-ES" sz="1900" dirty="0">
                  <a:effectLst>
                    <a:outerShdw blurRad="38100" dist="38100" dir="2700000" algn="tl">
                      <a:srgbClr val="000000">
                        <a:alpha val="43137"/>
                      </a:srgbClr>
                    </a:outerShdw>
                  </a:effectLst>
                </a:endParaRPr>
              </a:p>
            </p:txBody>
          </p:sp>
        </mc:Choice>
        <mc:Fallback xmlns="">
          <p:sp>
            <p:nvSpPr>
              <p:cNvPr id="17" name="2 Marcador de contenido"/>
              <p:cNvSpPr>
                <a:spLocks noGrp="1" noRot="1" noChangeAspect="1" noMove="1" noResize="1" noEditPoints="1" noAdjustHandles="1" noChangeArrowheads="1" noChangeShapeType="1" noTextEdit="1"/>
              </p:cNvSpPr>
              <p:nvPr>
                <p:ph sz="quarter" idx="1"/>
              </p:nvPr>
            </p:nvSpPr>
            <p:spPr>
              <a:xfrm>
                <a:off x="474561" y="2210642"/>
                <a:ext cx="9354448" cy="4530725"/>
              </a:xfrm>
              <a:blipFill rotWithShape="0">
                <a:blip r:embed="rId7"/>
                <a:stretch>
                  <a:fillRect l="-65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CuadroTexto 2"/>
              <p:cNvSpPr txBox="1"/>
              <p:nvPr/>
            </p:nvSpPr>
            <p:spPr>
              <a:xfrm>
                <a:off x="1246243" y="3422928"/>
                <a:ext cx="963725" cy="873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𝑞</m:t>
                      </m:r>
                      <m:r>
                        <a:rPr lang="es-ES" i="1">
                          <a:latin typeface="Cambria Math" panose="02040503050406030204" pitchFamily="18" charset="0"/>
                        </a:rPr>
                        <m:t>=</m:t>
                      </m:r>
                      <m:f>
                        <m:fPr>
                          <m:ctrlPr>
                            <a:rPr lang="es-MX" i="1">
                              <a:latin typeface="Cambria Math" panose="02040503050406030204" pitchFamily="18" charset="0"/>
                            </a:rPr>
                          </m:ctrlPr>
                        </m:fPr>
                        <m:num>
                          <m:r>
                            <a:rPr lang="es-ES" i="1">
                              <a:latin typeface="Cambria Math" panose="02040503050406030204" pitchFamily="18" charset="0"/>
                            </a:rPr>
                            <m:t>𝑃𝐿</m:t>
                          </m:r>
                        </m:num>
                        <m:den>
                          <m:sSub>
                            <m:sSubPr>
                              <m:ctrlPr>
                                <a:rPr lang="es-MX" i="1">
                                  <a:latin typeface="Cambria Math" panose="02040503050406030204" pitchFamily="18" charset="0"/>
                                </a:rPr>
                              </m:ctrlPr>
                            </m:sSubPr>
                            <m:e>
                              <m:r>
                                <a:rPr lang="es-ES" i="1">
                                  <a:latin typeface="Cambria Math" panose="02040503050406030204" pitchFamily="18" charset="0"/>
                                </a:rPr>
                                <m:t>𝑀</m:t>
                              </m:r>
                            </m:e>
                            <m:sub>
                              <m:r>
                                <a:rPr lang="es-ES" i="1">
                                  <a:latin typeface="Cambria Math" panose="02040503050406030204" pitchFamily="18" charset="0"/>
                                </a:rPr>
                                <m:t>𝑦</m:t>
                              </m:r>
                            </m:sub>
                          </m:sSub>
                        </m:den>
                      </m:f>
                    </m:oMath>
                  </m:oMathPara>
                </a14:m>
                <a:endParaRPr lang="es-ES" i="1" dirty="0"/>
              </a:p>
              <a:p>
                <a:endParaRPr lang="es-MX" dirty="0"/>
              </a:p>
            </p:txBody>
          </p:sp>
        </mc:Choice>
        <mc:Fallback xmlns="">
          <p:sp>
            <p:nvSpPr>
              <p:cNvPr id="3" name="CuadroTexto 2"/>
              <p:cNvSpPr txBox="1">
                <a:spLocks noRot="1" noChangeAspect="1" noMove="1" noResize="1" noEditPoints="1" noAdjustHandles="1" noChangeArrowheads="1" noChangeShapeType="1" noTextEdit="1"/>
              </p:cNvSpPr>
              <p:nvPr/>
            </p:nvSpPr>
            <p:spPr>
              <a:xfrm>
                <a:off x="1246243" y="3422928"/>
                <a:ext cx="963725" cy="873316"/>
              </a:xfrm>
              <a:prstGeom prst="rect">
                <a:avLst/>
              </a:prstGeom>
              <a:blipFill rotWithShape="0">
                <a:blip r:embed="rId8"/>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4628668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1" name="2 Marcador de contenido"/>
              <p:cNvSpPr>
                <a:spLocks noGrp="1"/>
              </p:cNvSpPr>
              <p:nvPr>
                <p:ph sz="quarter" idx="1"/>
              </p:nvPr>
            </p:nvSpPr>
            <p:spPr>
              <a:xfrm>
                <a:off x="474561" y="2202032"/>
                <a:ext cx="9354448" cy="4530725"/>
              </a:xfrm>
            </p:spPr>
            <p:txBody>
              <a:bodyPr/>
              <a:lstStyle/>
              <a:p>
                <a:pPr algn="just">
                  <a:buNone/>
                </a:pPr>
                <a:r>
                  <a:rPr lang="es-ES" sz="1900" dirty="0">
                    <a:effectLst/>
                  </a:rPr>
                  <a:t>Esta ecuación es valida para el intervalo:</a:t>
                </a:r>
              </a:p>
              <a:p>
                <a:pPr algn="just">
                  <a:buNone/>
                </a:pPr>
                <a14:m>
                  <m:oMathPara xmlns:m="http://schemas.openxmlformats.org/officeDocument/2006/math">
                    <m:oMathParaPr>
                      <m:jc m:val="centerGroup"/>
                    </m:oMathParaPr>
                    <m:oMath xmlns:m="http://schemas.openxmlformats.org/officeDocument/2006/math">
                      <m:r>
                        <a:rPr lang="es-ES" sz="1900" i="1">
                          <a:effectLst/>
                          <a:latin typeface="Cambria Math"/>
                        </a:rPr>
                        <m:t>𝑂</m:t>
                      </m:r>
                      <m:r>
                        <a:rPr lang="es-ES" sz="1900" i="1">
                          <a:effectLst/>
                          <a:latin typeface="Cambria Math"/>
                        </a:rPr>
                        <m:t>≤</m:t>
                      </m:r>
                      <m:r>
                        <a:rPr lang="es-ES" sz="1900" i="1">
                          <a:effectLst/>
                          <a:latin typeface="Cambria Math"/>
                        </a:rPr>
                        <m:t>𝑀</m:t>
                      </m:r>
                      <m:r>
                        <a:rPr lang="es-ES" sz="1900" i="1">
                          <a:effectLst/>
                          <a:latin typeface="Cambria Math"/>
                        </a:rPr>
                        <m:t>≤1.5</m:t>
                      </m:r>
                      <m:sSub>
                        <m:sSubPr>
                          <m:ctrlPr>
                            <a:rPr lang="es-MX" sz="1900" i="1">
                              <a:effectLst/>
                              <a:latin typeface="Cambria Math" panose="02040503050406030204" pitchFamily="18" charset="0"/>
                            </a:rPr>
                          </m:ctrlPr>
                        </m:sSubPr>
                        <m:e>
                          <m:r>
                            <a:rPr lang="es-ES" sz="1900" i="1">
                              <a:effectLst/>
                              <a:latin typeface="Cambria Math"/>
                            </a:rPr>
                            <m:t>𝑀</m:t>
                          </m:r>
                        </m:e>
                        <m:sub>
                          <m:r>
                            <a:rPr lang="es-ES" sz="1900" i="1">
                              <a:effectLst/>
                              <a:latin typeface="Cambria Math"/>
                            </a:rPr>
                            <m:t>𝑦</m:t>
                          </m:r>
                        </m:sub>
                      </m:sSub>
                      <m:r>
                        <a:rPr lang="es-ES" sz="1900" i="1">
                          <a:effectLst/>
                          <a:latin typeface="Cambria Math"/>
                        </a:rPr>
                        <m:t> </m:t>
                      </m:r>
                      <m:r>
                        <a:rPr lang="es-ES" sz="1900" i="1">
                          <a:effectLst/>
                          <a:latin typeface="Cambria Math"/>
                        </a:rPr>
                        <m:t>𝑜</m:t>
                      </m:r>
                      <m:r>
                        <a:rPr lang="es-ES" sz="1900" i="1">
                          <a:effectLst/>
                          <a:latin typeface="Cambria Math"/>
                        </a:rPr>
                        <m:t> </m:t>
                      </m:r>
                      <m:r>
                        <a:rPr lang="es-ES" sz="1900" i="1">
                          <a:effectLst/>
                          <a:latin typeface="Cambria Math"/>
                        </a:rPr>
                        <m:t>𝑠𝑒𝑎</m:t>
                      </m:r>
                      <m:r>
                        <a:rPr lang="es-ES" sz="1900" i="1">
                          <a:effectLst/>
                          <a:latin typeface="Cambria Math"/>
                        </a:rPr>
                        <m:t> </m:t>
                      </m:r>
                      <m:r>
                        <a:rPr lang="es-ES" sz="1900" i="1">
                          <a:effectLst/>
                          <a:latin typeface="Cambria Math"/>
                        </a:rPr>
                        <m:t>𝑝𝑎𝑟𝑎</m:t>
                      </m:r>
                      <m:r>
                        <a:rPr lang="es-ES" sz="1900" i="1">
                          <a:effectLst/>
                          <a:latin typeface="Cambria Math"/>
                        </a:rPr>
                        <m:t>  </m:t>
                      </m:r>
                      <m:r>
                        <a:rPr lang="es-ES" sz="1900" i="1">
                          <a:effectLst/>
                          <a:latin typeface="Cambria Math"/>
                        </a:rPr>
                        <m:t>𝑂</m:t>
                      </m:r>
                      <m:r>
                        <a:rPr lang="es-ES" sz="1900" i="1">
                          <a:effectLst/>
                          <a:latin typeface="Cambria Math"/>
                        </a:rPr>
                        <m:t>≤</m:t>
                      </m:r>
                      <m:r>
                        <a:rPr lang="es-ES" sz="1900" i="1">
                          <a:effectLst/>
                          <a:latin typeface="Cambria Math"/>
                        </a:rPr>
                        <m:t>𝑞</m:t>
                      </m:r>
                      <m:r>
                        <a:rPr lang="es-ES" sz="1900" i="1">
                          <a:effectLst/>
                          <a:latin typeface="Cambria Math"/>
                        </a:rPr>
                        <m:t>≤6</m:t>
                      </m:r>
                    </m:oMath>
                  </m:oMathPara>
                </a14:m>
                <a:endParaRPr lang="es-MX" sz="1900" dirty="0">
                  <a:effectLst/>
                </a:endParaRPr>
              </a:p>
              <a:p>
                <a:pPr algn="just">
                  <a:buNone/>
                </a:pPr>
                <a:r>
                  <a:rPr lang="es-ES" sz="1900" dirty="0">
                    <a:effectLst/>
                  </a:rPr>
                  <a:t>Ya que la </a:t>
                </a:r>
                <a:r>
                  <a:rPr lang="es-ES" sz="1900" i="1" dirty="0"/>
                  <a:t>q</a:t>
                </a:r>
                <a:r>
                  <a:rPr lang="es-ES" sz="1900" dirty="0">
                    <a:effectLst/>
                  </a:rPr>
                  <a:t> máxima para la que todavía es aplicable es:</a:t>
                </a:r>
              </a:p>
              <a:p>
                <a:pPr algn="just">
                  <a:buNone/>
                </a:pPr>
                <a14:m>
                  <m:oMathPara xmlns:m="http://schemas.openxmlformats.org/officeDocument/2006/math">
                    <m:oMathParaPr>
                      <m:jc m:val="centerGroup"/>
                    </m:oMathParaPr>
                    <m:oMath xmlns:m="http://schemas.openxmlformats.org/officeDocument/2006/math">
                      <m:sSub>
                        <m:sSubPr>
                          <m:ctrlPr>
                            <a:rPr lang="es-ES" sz="1900" i="1" smtClean="0">
                              <a:effectLst/>
                              <a:latin typeface="Cambria Math" panose="02040503050406030204" pitchFamily="18" charset="0"/>
                            </a:rPr>
                          </m:ctrlPr>
                        </m:sSubPr>
                        <m:e>
                          <m:r>
                            <a:rPr lang="es-MX" sz="1900" b="0" i="1" smtClean="0">
                              <a:effectLst/>
                              <a:latin typeface="Cambria Math"/>
                            </a:rPr>
                            <m:t>𝑞</m:t>
                          </m:r>
                        </m:e>
                        <m:sub>
                          <m:r>
                            <a:rPr lang="es-MX" sz="1900" b="0" i="1" smtClean="0">
                              <a:effectLst/>
                              <a:latin typeface="Cambria Math"/>
                            </a:rPr>
                            <m:t>𝑚𝑎𝑥</m:t>
                          </m:r>
                        </m:sub>
                      </m:sSub>
                      <m:r>
                        <a:rPr lang="es-MX" sz="1900" b="0" i="1" smtClean="0">
                          <a:effectLst/>
                          <a:latin typeface="Cambria Math"/>
                        </a:rPr>
                        <m:t>=</m:t>
                      </m:r>
                      <m:f>
                        <m:fPr>
                          <m:ctrlPr>
                            <a:rPr lang="es-MX" sz="1900" b="0" i="1" smtClean="0">
                              <a:effectLst/>
                              <a:latin typeface="Cambria Math" panose="02040503050406030204" pitchFamily="18" charset="0"/>
                            </a:rPr>
                          </m:ctrlPr>
                        </m:fPr>
                        <m:num>
                          <m:sSub>
                            <m:sSubPr>
                              <m:ctrlPr>
                                <a:rPr lang="es-MX" sz="1900" b="0" i="1" smtClean="0">
                                  <a:effectLst/>
                                  <a:latin typeface="Cambria Math" panose="02040503050406030204" pitchFamily="18" charset="0"/>
                                </a:rPr>
                              </m:ctrlPr>
                            </m:sSubPr>
                            <m:e>
                              <m:r>
                                <a:rPr lang="es-MX" sz="1900" b="0" i="1" smtClean="0">
                                  <a:effectLst/>
                                  <a:latin typeface="Cambria Math"/>
                                </a:rPr>
                                <m:t>𝑃</m:t>
                              </m:r>
                            </m:e>
                            <m:sub>
                              <m:r>
                                <a:rPr lang="es-MX" sz="1900" b="0" i="1" smtClean="0">
                                  <a:effectLst/>
                                  <a:latin typeface="Cambria Math"/>
                                </a:rPr>
                                <m:t>𝑚𝑎𝑥</m:t>
                              </m:r>
                            </m:sub>
                          </m:sSub>
                          <m:r>
                            <a:rPr lang="es-MX" sz="1900" b="0" i="1" smtClean="0">
                              <a:effectLst/>
                              <a:latin typeface="Cambria Math"/>
                            </a:rPr>
                            <m:t>𝐿</m:t>
                          </m:r>
                        </m:num>
                        <m:den>
                          <m:sSub>
                            <m:sSubPr>
                              <m:ctrlPr>
                                <a:rPr lang="es-MX" sz="1900" b="0" i="1" smtClean="0">
                                  <a:effectLst/>
                                  <a:latin typeface="Cambria Math" panose="02040503050406030204" pitchFamily="18" charset="0"/>
                                </a:rPr>
                              </m:ctrlPr>
                            </m:sSubPr>
                            <m:e>
                              <m:r>
                                <a:rPr lang="es-MX" sz="1900" b="0" i="1" smtClean="0">
                                  <a:effectLst/>
                                  <a:latin typeface="Cambria Math"/>
                                </a:rPr>
                                <m:t>𝑀</m:t>
                              </m:r>
                            </m:e>
                            <m:sub>
                              <m:r>
                                <a:rPr lang="es-MX" sz="1900" b="0" i="1" smtClean="0">
                                  <a:effectLst/>
                                  <a:latin typeface="Cambria Math"/>
                                </a:rPr>
                                <m:t>𝑦</m:t>
                              </m:r>
                            </m:sub>
                          </m:sSub>
                        </m:den>
                      </m:f>
                      <m:r>
                        <a:rPr lang="es-MX" sz="1900" b="0" i="1" smtClean="0">
                          <a:effectLst/>
                          <a:latin typeface="Cambria Math"/>
                        </a:rPr>
                        <m:t>=</m:t>
                      </m:r>
                      <m:f>
                        <m:fPr>
                          <m:ctrlPr>
                            <a:rPr lang="es-MX" sz="1900" i="1">
                              <a:effectLst/>
                              <a:latin typeface="Cambria Math" panose="02040503050406030204" pitchFamily="18" charset="0"/>
                            </a:rPr>
                          </m:ctrlPr>
                        </m:fPr>
                        <m:num>
                          <m:r>
                            <a:rPr lang="es-MX" sz="1900" b="0" i="1" smtClean="0">
                              <a:effectLst/>
                              <a:latin typeface="Cambria Math"/>
                            </a:rPr>
                            <m:t>4</m:t>
                          </m:r>
                          <m:sSub>
                            <m:sSubPr>
                              <m:ctrlPr>
                                <a:rPr lang="es-MX" sz="1900" i="1">
                                  <a:effectLst/>
                                  <a:latin typeface="Cambria Math" panose="02040503050406030204" pitchFamily="18" charset="0"/>
                                </a:rPr>
                              </m:ctrlPr>
                            </m:sSubPr>
                            <m:e>
                              <m:r>
                                <a:rPr lang="es-MX" sz="1900" b="0" i="1" smtClean="0">
                                  <a:effectLst/>
                                  <a:latin typeface="Cambria Math"/>
                                </a:rPr>
                                <m:t>𝑀</m:t>
                              </m:r>
                            </m:e>
                            <m:sub>
                              <m:r>
                                <a:rPr lang="es-MX" sz="1900" i="1">
                                  <a:effectLst/>
                                  <a:latin typeface="Cambria Math"/>
                                </a:rPr>
                                <m:t>𝑚𝑎𝑥</m:t>
                              </m:r>
                            </m:sub>
                          </m:sSub>
                        </m:num>
                        <m:den>
                          <m:r>
                            <a:rPr lang="es-MX" sz="1900" b="0" i="1" smtClean="0">
                              <a:effectLst/>
                              <a:latin typeface="Cambria Math"/>
                            </a:rPr>
                            <m:t>𝐿</m:t>
                          </m:r>
                        </m:den>
                      </m:f>
                      <m:f>
                        <m:fPr>
                          <m:ctrlPr>
                            <a:rPr lang="es-MX" sz="1900" i="1">
                              <a:effectLst/>
                              <a:latin typeface="Cambria Math" panose="02040503050406030204" pitchFamily="18" charset="0"/>
                            </a:rPr>
                          </m:ctrlPr>
                        </m:fPr>
                        <m:num>
                          <m:r>
                            <a:rPr lang="es-MX" sz="1900" i="1">
                              <a:effectLst/>
                              <a:latin typeface="Cambria Math"/>
                            </a:rPr>
                            <m:t>𝐿</m:t>
                          </m:r>
                        </m:num>
                        <m:den>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den>
                      </m:f>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4</m:t>
                          </m:r>
                          <m:d>
                            <m:dPr>
                              <m:ctrlPr>
                                <a:rPr lang="es-MX" sz="1900" b="0" i="1" smtClean="0">
                                  <a:effectLst/>
                                  <a:latin typeface="Cambria Math" panose="02040503050406030204" pitchFamily="18" charset="0"/>
                                </a:rPr>
                              </m:ctrlPr>
                            </m:dPr>
                            <m:e>
                              <m:r>
                                <a:rPr lang="es-MX" sz="1900" b="0" i="1" smtClean="0">
                                  <a:effectLst/>
                                  <a:latin typeface="Cambria Math"/>
                                </a:rPr>
                                <m:t>1.5</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e>
                          </m:d>
                        </m:num>
                        <m:den>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𝑦</m:t>
                              </m:r>
                            </m:sub>
                          </m:sSub>
                        </m:den>
                      </m:f>
                      <m:r>
                        <a:rPr lang="es-MX" sz="1900" b="0" i="1" smtClean="0">
                          <a:effectLst/>
                          <a:latin typeface="Cambria Math"/>
                        </a:rPr>
                        <m:t>=6</m:t>
                      </m:r>
                    </m:oMath>
                  </m:oMathPara>
                </a14:m>
                <a:endParaRPr lang="es-ES" sz="1900" dirty="0">
                  <a:effectLst/>
                </a:endParaRPr>
              </a:p>
              <a:p>
                <a:pPr algn="just">
                  <a:buNone/>
                </a:pPr>
                <a:r>
                  <a:rPr lang="es-ES" sz="1900" dirty="0">
                    <a:effectLst/>
                  </a:rPr>
                  <a:t>Si sustituimos M por PL/4 :</a:t>
                </a:r>
              </a:p>
              <a:p>
                <a:pPr algn="just">
                  <a:buNone/>
                </a:pPr>
                <a14:m>
                  <m:oMathPara xmlns:m="http://schemas.openxmlformats.org/officeDocument/2006/math">
                    <m:oMathParaPr>
                      <m:jc m:val="left"/>
                    </m:oMathParaPr>
                    <m:oMath xmlns:m="http://schemas.openxmlformats.org/officeDocument/2006/math">
                      <m:f>
                        <m:fPr>
                          <m:ctrlPr>
                            <a:rPr lang="es-MX" sz="1900" i="1">
                              <a:effectLst/>
                              <a:latin typeface="Cambria Math" panose="02040503050406030204" pitchFamily="18" charset="0"/>
                            </a:rPr>
                          </m:ctrlPr>
                        </m:fPr>
                        <m:num>
                          <m:r>
                            <a:rPr lang="es-ES" sz="1900" i="1">
                              <a:effectLst/>
                              <a:latin typeface="Cambria Math"/>
                            </a:rPr>
                            <m:t>𝑀</m:t>
                          </m:r>
                        </m:num>
                        <m:den>
                          <m:sSub>
                            <m:sSubPr>
                              <m:ctrlPr>
                                <a:rPr lang="es-MX" sz="1900" i="1">
                                  <a:effectLst/>
                                  <a:latin typeface="Cambria Math" panose="02040503050406030204" pitchFamily="18" charset="0"/>
                                </a:rPr>
                              </m:ctrlPr>
                            </m:sSubPr>
                            <m:e>
                              <m:r>
                                <a:rPr lang="es-ES" sz="1900" i="1">
                                  <a:effectLst/>
                                  <a:latin typeface="Cambria Math"/>
                                </a:rPr>
                                <m:t>𝑀</m:t>
                              </m:r>
                            </m:e>
                            <m:sub>
                              <m:r>
                                <a:rPr lang="es-ES" sz="1900" i="1">
                                  <a:effectLst/>
                                  <a:latin typeface="Cambria Math"/>
                                </a:rPr>
                                <m:t>𝑦</m:t>
                              </m:r>
                            </m:sub>
                          </m:sSub>
                        </m:den>
                      </m:f>
                      <m:r>
                        <a:rPr lang="es-ES" sz="1900" i="1">
                          <a:effectLst/>
                          <a:latin typeface="Cambria Math"/>
                        </a:rPr>
                        <m:t>=1.5+</m:t>
                      </m:r>
                      <m:f>
                        <m:fPr>
                          <m:ctrlPr>
                            <a:rPr lang="es-MX" sz="1900" i="1">
                              <a:effectLst/>
                              <a:latin typeface="Cambria Math" panose="02040503050406030204" pitchFamily="18" charset="0"/>
                            </a:rPr>
                          </m:ctrlPr>
                        </m:fPr>
                        <m:num>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ES" sz="1900" i="1">
                                      <a:effectLst/>
                                      <a:latin typeface="Cambria Math"/>
                                    </a:rPr>
                                    <m:t>𝜑</m:t>
                                  </m:r>
                                </m:num>
                                <m:den>
                                  <m:sSub>
                                    <m:sSubPr>
                                      <m:ctrlPr>
                                        <a:rPr lang="es-MX" sz="1900" i="1">
                                          <a:effectLst/>
                                          <a:latin typeface="Cambria Math" panose="02040503050406030204" pitchFamily="18" charset="0"/>
                                        </a:rPr>
                                      </m:ctrlPr>
                                    </m:sSubPr>
                                    <m:e>
                                      <m:r>
                                        <a:rPr lang="es-ES" sz="1900" i="1">
                                          <a:effectLst/>
                                          <a:latin typeface="Cambria Math"/>
                                        </a:rPr>
                                        <m:t>𝜑</m:t>
                                      </m:r>
                                    </m:e>
                                    <m:sub>
                                      <m:r>
                                        <a:rPr lang="es-ES" sz="1900" i="1">
                                          <a:effectLst/>
                                          <a:latin typeface="Cambria Math"/>
                                        </a:rPr>
                                        <m:t>𝑦</m:t>
                                      </m:r>
                                    </m:sub>
                                  </m:sSub>
                                </m:den>
                              </m:f>
                            </m:e>
                          </m:d>
                          <m:r>
                            <a:rPr lang="es-ES" sz="1900" i="1">
                              <a:effectLst/>
                              <a:latin typeface="Cambria Math"/>
                            </a:rPr>
                            <m:t>−12</m:t>
                          </m:r>
                        </m:num>
                        <m:den>
                          <m:r>
                            <a:rPr lang="es-ES" sz="1900" i="1">
                              <a:effectLst/>
                              <a:latin typeface="Cambria Math"/>
                            </a:rPr>
                            <m:t>40</m:t>
                          </m:r>
                        </m:den>
                      </m:f>
                      <m:r>
                        <a:rPr lang="es-ES" sz="1900" i="1">
                          <a:effectLst/>
                          <a:latin typeface="Cambria Math"/>
                        </a:rPr>
                        <m:t>𝑝𝑎𝑟𝑎</m:t>
                      </m:r>
                      <m:r>
                        <a:rPr lang="es-ES" sz="1900" i="1">
                          <a:effectLst/>
                          <a:latin typeface="Cambria Math"/>
                        </a:rPr>
                        <m:t> 12≤</m:t>
                      </m:r>
                      <m:f>
                        <m:fPr>
                          <m:ctrlPr>
                            <a:rPr lang="es-MX" sz="1900" i="1">
                              <a:effectLst/>
                              <a:latin typeface="Cambria Math" panose="02040503050406030204" pitchFamily="18" charset="0"/>
                            </a:rPr>
                          </m:ctrlPr>
                        </m:fPr>
                        <m:num>
                          <m:r>
                            <a:rPr lang="es-ES" sz="1900" i="1">
                              <a:effectLst/>
                              <a:latin typeface="Cambria Math"/>
                            </a:rPr>
                            <m:t>𝜑</m:t>
                          </m:r>
                        </m:num>
                        <m:den>
                          <m:sSub>
                            <m:sSubPr>
                              <m:ctrlPr>
                                <a:rPr lang="es-MX" sz="1900" i="1">
                                  <a:effectLst/>
                                  <a:latin typeface="Cambria Math" panose="02040503050406030204" pitchFamily="18" charset="0"/>
                                </a:rPr>
                              </m:ctrlPr>
                            </m:sSubPr>
                            <m:e>
                              <m:r>
                                <a:rPr lang="es-ES" sz="1900" i="1">
                                  <a:effectLst/>
                                  <a:latin typeface="Cambria Math"/>
                                </a:rPr>
                                <m:t>𝜑</m:t>
                              </m:r>
                            </m:e>
                            <m:sub>
                              <m:r>
                                <a:rPr lang="es-ES" sz="1900" i="1">
                                  <a:effectLst/>
                                  <a:latin typeface="Cambria Math"/>
                                </a:rPr>
                                <m:t>𝑦</m:t>
                              </m:r>
                            </m:sub>
                          </m:sSub>
                        </m:den>
                      </m:f>
                      <m:r>
                        <a:rPr lang="es-ES" sz="1900" i="1">
                          <a:effectLst/>
                          <a:latin typeface="Cambria Math"/>
                        </a:rPr>
                        <m:t>(</m:t>
                      </m:r>
                      <m:r>
                        <a:rPr lang="es-ES" sz="1900" i="1">
                          <a:effectLst/>
                          <a:latin typeface="Cambria Math"/>
                        </a:rPr>
                        <m:t>𝑒𝑛𝑑𝑢𝑟𝑒𝑐𝑖𝑚𝑖𝑒𝑛𝑡𝑜</m:t>
                      </m:r>
                      <m:r>
                        <a:rPr lang="es-ES" sz="1900" i="1">
                          <a:effectLst/>
                          <a:latin typeface="Cambria Math"/>
                        </a:rPr>
                        <m:t> </m:t>
                      </m:r>
                      <m:r>
                        <a:rPr lang="es-ES" sz="1900" i="1">
                          <a:effectLst/>
                          <a:latin typeface="Cambria Math"/>
                        </a:rPr>
                        <m:t>𝑝𝑜𝑟</m:t>
                      </m:r>
                      <m:r>
                        <a:rPr lang="es-ES" sz="1900" i="1">
                          <a:effectLst/>
                          <a:latin typeface="Cambria Math"/>
                        </a:rPr>
                        <m:t> </m:t>
                      </m:r>
                      <m:r>
                        <a:rPr lang="es-ES" sz="1900" i="1">
                          <a:effectLst/>
                          <a:latin typeface="Cambria Math"/>
                        </a:rPr>
                        <m:t>𝑑𝑒𝑓𝑜𝑟𝑚𝑎𝑐𝑖</m:t>
                      </m:r>
                      <m:r>
                        <a:rPr lang="es-ES" sz="1900" i="1">
                          <a:effectLst/>
                          <a:latin typeface="Cambria Math"/>
                        </a:rPr>
                        <m:t>ó</m:t>
                      </m:r>
                      <m:r>
                        <a:rPr lang="es-ES" sz="1900" i="1">
                          <a:effectLst/>
                          <a:latin typeface="Cambria Math"/>
                        </a:rPr>
                        <m:t>𝑛</m:t>
                      </m:r>
                      <m:r>
                        <a:rPr lang="es-ES" sz="1900" i="1">
                          <a:effectLst/>
                          <a:latin typeface="Cambria Math"/>
                        </a:rPr>
                        <m:t>)</m:t>
                      </m:r>
                    </m:oMath>
                  </m:oMathPara>
                </a14:m>
                <a:endParaRPr lang="es-MX" sz="1900" dirty="0">
                  <a:effectLst/>
                </a:endParaRPr>
              </a:p>
              <a:p>
                <a:pPr algn="just">
                  <a:buNone/>
                </a:pPr>
                <a:r>
                  <a:rPr lang="es-ES" sz="1900" dirty="0">
                    <a:effectLst/>
                  </a:rPr>
                  <a:t>Se obtiene</a:t>
                </a:r>
              </a:p>
              <a:p>
                <a:pPr algn="just">
                  <a:buNone/>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r>
                            <a:rPr lang="es-ES" sz="1900" i="1">
                              <a:effectLst/>
                              <a:latin typeface="Cambria Math"/>
                            </a:rPr>
                            <m:t>𝑃𝐿</m:t>
                          </m:r>
                        </m:num>
                        <m:den>
                          <m:r>
                            <a:rPr lang="es-ES" sz="1900" i="1">
                              <a:effectLst/>
                              <a:latin typeface="Cambria Math"/>
                            </a:rPr>
                            <m:t>4</m:t>
                          </m:r>
                          <m:sSub>
                            <m:sSubPr>
                              <m:ctrlPr>
                                <a:rPr lang="es-MX" sz="1900" i="1">
                                  <a:effectLst/>
                                  <a:latin typeface="Cambria Math" panose="02040503050406030204" pitchFamily="18" charset="0"/>
                                </a:rPr>
                              </m:ctrlPr>
                            </m:sSubPr>
                            <m:e>
                              <m:r>
                                <a:rPr lang="es-ES" sz="1900" i="1">
                                  <a:effectLst/>
                                  <a:latin typeface="Cambria Math"/>
                                </a:rPr>
                                <m:t>𝑀</m:t>
                              </m:r>
                            </m:e>
                            <m:sub>
                              <m:r>
                                <a:rPr lang="es-ES" sz="1900" i="1">
                                  <a:effectLst/>
                                  <a:latin typeface="Cambria Math"/>
                                </a:rPr>
                                <m:t>𝑦</m:t>
                              </m:r>
                            </m:sub>
                          </m:sSub>
                        </m:den>
                      </m:f>
                      <m:r>
                        <a:rPr lang="es-ES" sz="1900" i="1">
                          <a:effectLst/>
                          <a:latin typeface="Cambria Math"/>
                        </a:rPr>
                        <m:t>=</m:t>
                      </m:r>
                      <m:f>
                        <m:fPr>
                          <m:ctrlPr>
                            <a:rPr lang="es-MX" sz="1900" i="1">
                              <a:effectLst/>
                              <a:latin typeface="Cambria Math" panose="02040503050406030204" pitchFamily="18" charset="0"/>
                            </a:rPr>
                          </m:ctrlPr>
                        </m:fPr>
                        <m:num>
                          <m:r>
                            <a:rPr lang="es-ES" sz="1900" i="1">
                              <a:effectLst/>
                              <a:latin typeface="Cambria Math"/>
                            </a:rPr>
                            <m:t>𝑞</m:t>
                          </m:r>
                        </m:num>
                        <m:den>
                          <m:r>
                            <a:rPr lang="es-ES" sz="1900" i="1">
                              <a:effectLst/>
                              <a:latin typeface="Cambria Math"/>
                            </a:rPr>
                            <m:t>4</m:t>
                          </m:r>
                        </m:den>
                      </m:f>
                      <m:r>
                        <a:rPr lang="es-ES" sz="1900" i="1">
                          <a:effectLst/>
                          <a:latin typeface="Cambria Math"/>
                        </a:rPr>
                        <m:t>=1.5+</m:t>
                      </m:r>
                      <m:f>
                        <m:fPr>
                          <m:ctrlPr>
                            <a:rPr lang="es-MX" sz="1900" i="1">
                              <a:effectLst/>
                              <a:latin typeface="Cambria Math" panose="02040503050406030204" pitchFamily="18" charset="0"/>
                            </a:rPr>
                          </m:ctrlPr>
                        </m:fPr>
                        <m:num>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ES" sz="1900" i="1">
                                      <a:effectLst/>
                                      <a:latin typeface="Cambria Math"/>
                                    </a:rPr>
                                    <m:t>𝜑</m:t>
                                  </m:r>
                                </m:num>
                                <m:den>
                                  <m:sSub>
                                    <m:sSubPr>
                                      <m:ctrlPr>
                                        <a:rPr lang="es-MX" sz="1900" i="1">
                                          <a:effectLst/>
                                          <a:latin typeface="Cambria Math" panose="02040503050406030204" pitchFamily="18" charset="0"/>
                                        </a:rPr>
                                      </m:ctrlPr>
                                    </m:sSubPr>
                                    <m:e>
                                      <m:r>
                                        <a:rPr lang="es-ES" sz="1900" i="1">
                                          <a:effectLst/>
                                          <a:latin typeface="Cambria Math"/>
                                        </a:rPr>
                                        <m:t>𝜑</m:t>
                                      </m:r>
                                    </m:e>
                                    <m:sub>
                                      <m:r>
                                        <a:rPr lang="es-ES" sz="1900" i="1">
                                          <a:effectLst/>
                                          <a:latin typeface="Cambria Math"/>
                                        </a:rPr>
                                        <m:t>𝑦</m:t>
                                      </m:r>
                                    </m:sub>
                                  </m:sSub>
                                </m:den>
                              </m:f>
                            </m:e>
                          </m:d>
                          <m:r>
                            <a:rPr lang="es-ES" sz="1900" i="1">
                              <a:effectLst/>
                              <a:latin typeface="Cambria Math"/>
                            </a:rPr>
                            <m:t>−12</m:t>
                          </m:r>
                        </m:num>
                        <m:den>
                          <m:r>
                            <a:rPr lang="es-ES" sz="1900" i="1">
                              <a:effectLst/>
                              <a:latin typeface="Cambria Math"/>
                            </a:rPr>
                            <m:t>40</m:t>
                          </m:r>
                        </m:den>
                      </m:f>
                    </m:oMath>
                  </m:oMathPara>
                </a14:m>
                <a:endParaRPr lang="es-ES" sz="1900" dirty="0">
                  <a:effectLst>
                    <a:outerShdw blurRad="38100" dist="38100" dir="2700000" algn="tl">
                      <a:srgbClr val="000000">
                        <a:alpha val="43137"/>
                      </a:srgbClr>
                    </a:outerShdw>
                  </a:effectLst>
                </a:endParaRPr>
              </a:p>
            </p:txBody>
          </p:sp>
        </mc:Choice>
        <mc:Fallback xmlns="">
          <p:sp>
            <p:nvSpPr>
              <p:cNvPr id="11" name="2 Marcador de contenido"/>
              <p:cNvSpPr>
                <a:spLocks noGrp="1" noRot="1" noChangeAspect="1" noMove="1" noResize="1" noEditPoints="1" noAdjustHandles="1" noChangeArrowheads="1" noChangeShapeType="1" noTextEdit="1"/>
              </p:cNvSpPr>
              <p:nvPr>
                <p:ph sz="quarter" idx="1"/>
              </p:nvPr>
            </p:nvSpPr>
            <p:spPr>
              <a:xfrm>
                <a:off x="474561" y="2202032"/>
                <a:ext cx="9354448" cy="4530725"/>
              </a:xfrm>
              <a:blipFill>
                <a:blip r:embed="rId4"/>
                <a:stretch>
                  <a:fillRect l="-652" t="-1346"/>
                </a:stretch>
              </a:blipFill>
            </p:spPr>
            <p:txBody>
              <a:bodyPr/>
              <a:lstStyle/>
              <a:p>
                <a:r>
                  <a:rPr lang="es-MX">
                    <a:noFill/>
                  </a:rPr>
                  <a:t> </a:t>
                </a:r>
              </a:p>
            </p:txBody>
          </p:sp>
        </mc:Fallback>
      </mc:AlternateContent>
    </p:spTree>
    <p:extLst>
      <p:ext uri="{BB962C8B-B14F-4D97-AF65-F5344CB8AC3E}">
        <p14:creationId xmlns:p14="http://schemas.microsoft.com/office/powerpoint/2010/main" val="2451819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86177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QUE FALLAN POR EXCESO DE FLEXIÓN EN EL PLANO DE LAS CARGAS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74561" y="2210642"/>
                <a:ext cx="9354448" cy="4530725"/>
              </a:xfrm>
            </p:spPr>
            <p:txBody>
              <a:bodyPr/>
              <a:lstStyle/>
              <a:p>
                <a:pPr algn="just">
                  <a:buNone/>
                </a:pPr>
                <a:r>
                  <a:rPr lang="es-ES" sz="1900" dirty="0">
                    <a:effectLst/>
                  </a:rPr>
                  <a:t>El Angulo </a:t>
                </a:r>
                <a:r>
                  <a:rPr lang="el-GR" sz="1900" dirty="0">
                    <a:effectLst/>
                    <a:cs typeface="Calibri"/>
                  </a:rPr>
                  <a:t>θ</a:t>
                </a:r>
                <a:r>
                  <a:rPr lang="es-ES" sz="1900" dirty="0">
                    <a:effectLst/>
                    <a:cs typeface="Calibri"/>
                  </a:rPr>
                  <a:t> es ahora igual a la mitad del area del diagrama de </a:t>
                </a:r>
              </a:p>
              <a:p>
                <a:pPr algn="just">
                  <a:buNone/>
                </a:pPr>
                <a:r>
                  <a:rPr lang="es-ES" sz="1900" dirty="0">
                    <a:effectLst/>
                    <a:cs typeface="Calibri"/>
                  </a:rPr>
                  <a:t>curvaturas</a:t>
                </a:r>
              </a:p>
              <a:p>
                <a:pPr algn="just">
                  <a:buNone/>
                </a:pPr>
                <a:endParaRPr lang="es-ES" sz="1900" dirty="0">
                  <a:effectLst/>
                  <a:cs typeface="Calibri"/>
                </a:endParaRPr>
              </a:p>
              <a:p>
                <a:pPr algn="just">
                  <a:buNone/>
                </a:pPr>
                <a:endParaRPr lang="es-ES" sz="1900" dirty="0">
                  <a:cs typeface="Calibri"/>
                </a:endParaRPr>
              </a:p>
              <a:p>
                <a:pPr algn="just">
                  <a:buNone/>
                </a:pPr>
                <a:endParaRPr lang="es-ES" sz="1900" dirty="0">
                  <a:effectLst/>
                  <a:cs typeface="Calibri"/>
                </a:endParaRPr>
              </a:p>
              <a:p>
                <a:pPr algn="just">
                  <a:buNone/>
                </a:pPr>
                <a:r>
                  <a:rPr lang="es-ES" sz="1900" dirty="0">
                    <a:effectLst/>
                    <a:cs typeface="Calibri"/>
                  </a:rPr>
                  <a:t>Dividiendo ambos miembros entre </a:t>
                </a:r>
                <a14:m>
                  <m:oMath xmlns:m="http://schemas.openxmlformats.org/officeDocument/2006/math">
                    <m:sSub>
                      <m:sSubPr>
                        <m:ctrlPr>
                          <a:rPr lang="es-MX" sz="1900" i="1">
                            <a:effectLst/>
                            <a:latin typeface="Cambria Math" panose="02040503050406030204" pitchFamily="18" charset="0"/>
                          </a:rPr>
                        </m:ctrlPr>
                      </m:sSubPr>
                      <m:e>
                        <m:r>
                          <a:rPr lang="es-ES" sz="1900" i="1">
                            <a:effectLst/>
                            <a:latin typeface="Cambria Math"/>
                          </a:rPr>
                          <m:t>𝜑</m:t>
                        </m:r>
                      </m:e>
                      <m:sub>
                        <m:r>
                          <a:rPr lang="es-ES" sz="1900" i="1">
                            <a:effectLst/>
                            <a:latin typeface="Cambria Math"/>
                          </a:rPr>
                          <m:t>𝑦</m:t>
                        </m:r>
                      </m:sub>
                    </m:sSub>
                    <m:r>
                      <a:rPr lang="es-MX" sz="1900" b="0" i="1" smtClean="0">
                        <a:effectLst/>
                        <a:latin typeface="Cambria Math"/>
                      </a:rPr>
                      <m:t>𝐿</m:t>
                    </m:r>
                  </m:oMath>
                </a14:m>
                <a:r>
                  <a:rPr lang="es-ES" sz="1900" dirty="0">
                    <a:effectLst/>
                    <a:cs typeface="Calibri"/>
                  </a:rPr>
                  <a:t> y ordenando términos,</a:t>
                </a:r>
              </a:p>
              <a:p>
                <a:pPr algn="just">
                  <a:buNone/>
                </a:pPr>
                <a:r>
                  <a:rPr lang="es-ES" sz="1900" dirty="0">
                    <a:effectLst/>
                    <a:cs typeface="Calibri"/>
                  </a:rPr>
                  <a:t>se obtiene</a:t>
                </a:r>
              </a:p>
              <a:p>
                <a:pPr algn="just">
                  <a:buNone/>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r>
                            <a:rPr lang="es-ES" sz="1900" i="1">
                              <a:effectLst/>
                              <a:latin typeface="Cambria Math"/>
                            </a:rPr>
                            <m:t>𝜃</m:t>
                          </m:r>
                        </m:num>
                        <m:den>
                          <m:sSub>
                            <m:sSubPr>
                              <m:ctrlPr>
                                <a:rPr lang="es-MX" sz="1900" i="1">
                                  <a:effectLst/>
                                  <a:latin typeface="Cambria Math" panose="02040503050406030204" pitchFamily="18" charset="0"/>
                                </a:rPr>
                              </m:ctrlPr>
                            </m:sSubPr>
                            <m:e>
                              <m:r>
                                <a:rPr lang="es-ES" sz="1900" i="1">
                                  <a:effectLst/>
                                  <a:latin typeface="Cambria Math"/>
                                </a:rPr>
                                <m:t>𝜑</m:t>
                              </m:r>
                            </m:e>
                            <m:sub>
                              <m:r>
                                <a:rPr lang="es-ES" sz="1900" i="1">
                                  <a:effectLst/>
                                  <a:latin typeface="Cambria Math"/>
                                </a:rPr>
                                <m:t>𝑦</m:t>
                              </m:r>
                            </m:sub>
                          </m:sSub>
                          <m:r>
                            <a:rPr lang="es-ES" sz="1900" i="1">
                              <a:effectLst/>
                              <a:latin typeface="Cambria Math"/>
                            </a:rPr>
                            <m:t>𝐼</m:t>
                          </m:r>
                        </m:den>
                      </m:f>
                      <m:r>
                        <a:rPr lang="es-ES" sz="1900" i="1">
                          <a:effectLst/>
                          <a:latin typeface="Cambria Math"/>
                        </a:rPr>
                        <m:t>=</m:t>
                      </m:r>
                      <m:r>
                        <a:rPr lang="es-ES" sz="1900" i="1">
                          <a:effectLst/>
                          <a:latin typeface="Cambria Math"/>
                        </a:rPr>
                        <m:t>𝜃</m:t>
                      </m:r>
                      <m:r>
                        <a:rPr lang="es-ES" sz="1900" i="1">
                          <a:effectLst/>
                          <a:latin typeface="Cambria Math"/>
                        </a:rPr>
                        <m:t>=</m:t>
                      </m:r>
                      <m:f>
                        <m:fPr>
                          <m:ctrlPr>
                            <a:rPr lang="es-MX" sz="1900" i="1">
                              <a:effectLst/>
                              <a:latin typeface="Cambria Math" panose="02040503050406030204" pitchFamily="18" charset="0"/>
                            </a:rPr>
                          </m:ctrlPr>
                        </m:fPr>
                        <m:num>
                          <m:r>
                            <a:rPr lang="es-ES" sz="1900" i="1">
                              <a:effectLst/>
                              <a:latin typeface="Cambria Math"/>
                            </a:rPr>
                            <m:t>5</m:t>
                          </m:r>
                        </m:num>
                        <m:den>
                          <m:r>
                            <a:rPr lang="es-ES" sz="1900" i="1">
                              <a:effectLst/>
                              <a:latin typeface="Cambria Math"/>
                            </a:rPr>
                            <m:t>2</m:t>
                          </m:r>
                        </m:den>
                      </m:f>
                      <m:r>
                        <a:rPr lang="es-ES" sz="1900" i="1">
                          <a:effectLst/>
                          <a:latin typeface="Cambria Math"/>
                        </a:rPr>
                        <m:t>𝑞</m:t>
                      </m:r>
                      <m:r>
                        <a:rPr lang="es-ES" sz="1900" i="1">
                          <a:effectLst/>
                          <a:latin typeface="Cambria Math"/>
                        </a:rPr>
                        <m:t>−24+</m:t>
                      </m:r>
                      <m:f>
                        <m:fPr>
                          <m:ctrlPr>
                            <a:rPr lang="es-MX" sz="1900" i="1">
                              <a:effectLst/>
                              <a:latin typeface="Cambria Math" panose="02040503050406030204" pitchFamily="18" charset="0"/>
                            </a:rPr>
                          </m:ctrlPr>
                        </m:fPr>
                        <m:num>
                          <m:r>
                            <a:rPr lang="es-ES" sz="1900" i="1">
                              <a:effectLst/>
                              <a:latin typeface="Cambria Math"/>
                            </a:rPr>
                            <m:t>225</m:t>
                          </m:r>
                        </m:num>
                        <m:den>
                          <m:r>
                            <a:rPr lang="es-ES" sz="1900" i="1">
                              <a:effectLst/>
                              <a:latin typeface="Cambria Math"/>
                            </a:rPr>
                            <m:t>4</m:t>
                          </m:r>
                          <m:r>
                            <a:rPr lang="es-ES" sz="1900" i="1">
                              <a:effectLst/>
                              <a:latin typeface="Cambria Math"/>
                            </a:rPr>
                            <m:t>𝑞</m:t>
                          </m:r>
                        </m:den>
                      </m:f>
                    </m:oMath>
                  </m:oMathPara>
                </a14:m>
                <a:endParaRPr lang="es-ES" sz="1900" dirty="0">
                  <a:effectLst/>
                </a:endParaRPr>
              </a:p>
              <a:p>
                <a:pPr algn="just">
                  <a:buNone/>
                </a:pPr>
                <a:r>
                  <a:rPr lang="es-ES" sz="1900" dirty="0">
                    <a:effectLst/>
                  </a:rPr>
                  <a:t>Ecuación que es valida para </a:t>
                </a:r>
                <a14:m>
                  <m:oMath xmlns:m="http://schemas.openxmlformats.org/officeDocument/2006/math">
                    <m:r>
                      <a:rPr lang="es-ES" sz="1900" i="1">
                        <a:effectLst/>
                        <a:latin typeface="Cambria Math"/>
                      </a:rPr>
                      <m:t>𝑞</m:t>
                    </m:r>
                    <m:r>
                      <a:rPr lang="es-ES" sz="1900" i="1">
                        <a:effectLst/>
                        <a:latin typeface="Cambria Math"/>
                      </a:rPr>
                      <m:t>≥6</m:t>
                    </m:r>
                  </m:oMath>
                </a14:m>
                <a:endParaRPr lang="es-MX" sz="1900" dirty="0">
                  <a:effectLst/>
                </a:endParaRPr>
              </a:p>
              <a:p>
                <a:pPr>
                  <a:buNone/>
                </a:pPr>
                <a:endParaRPr lang="es-ES" sz="2000" dirty="0">
                  <a:effectLst>
                    <a:outerShdw blurRad="38100" dist="38100" dir="2700000" algn="tl">
                      <a:srgbClr val="000000">
                        <a:alpha val="43137"/>
                      </a:srgbClr>
                    </a:outerShdw>
                  </a:effectLst>
                  <a:cs typeface="Calibri"/>
                </a:endParaRPr>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74561" y="2210642"/>
                <a:ext cx="9354448" cy="4530725"/>
              </a:xfrm>
              <a:blipFill>
                <a:blip r:embed="rId4"/>
                <a:stretch>
                  <a:fillRect l="-652" t="-134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CuadroTexto 2"/>
              <p:cNvSpPr txBox="1"/>
              <p:nvPr/>
            </p:nvSpPr>
            <p:spPr>
              <a:xfrm>
                <a:off x="688535" y="3269330"/>
                <a:ext cx="9063915" cy="8302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𝜃</m:t>
                      </m:r>
                      <m:r>
                        <a:rPr lang="es-ES" sz="1600" i="1">
                          <a:latin typeface="Cambria Math"/>
                        </a:rPr>
                        <m:t>=</m:t>
                      </m:r>
                      <m:f>
                        <m:fPr>
                          <m:ctrlPr>
                            <a:rPr lang="es-MX" sz="1600" i="1">
                              <a:latin typeface="Cambria Math" panose="02040503050406030204" pitchFamily="18" charset="0"/>
                            </a:rPr>
                          </m:ctrlPr>
                        </m:fPr>
                        <m:num>
                          <m:r>
                            <a:rPr lang="es-ES" sz="1600" i="1">
                              <a:latin typeface="Cambria Math"/>
                            </a:rPr>
                            <m:t>1</m:t>
                          </m:r>
                        </m:num>
                        <m:den>
                          <m:r>
                            <a:rPr lang="es-ES" sz="1600" i="1">
                              <a:latin typeface="Cambria Math"/>
                            </a:rPr>
                            <m:t>2</m:t>
                          </m:r>
                        </m:den>
                      </m:f>
                      <m:f>
                        <m:fPr>
                          <m:ctrlPr>
                            <a:rPr lang="es-MX" sz="1600" i="1">
                              <a:latin typeface="Cambria Math" panose="02040503050406030204" pitchFamily="18" charset="0"/>
                            </a:rPr>
                          </m:ctrlPr>
                        </m:fPr>
                        <m:num>
                          <m:r>
                            <a:rPr lang="es-ES" sz="1600" i="1">
                              <a:latin typeface="Cambria Math"/>
                            </a:rPr>
                            <m:t>3</m:t>
                          </m:r>
                          <m:r>
                            <a:rPr lang="es-ES" sz="1600" i="1">
                              <a:latin typeface="Cambria Math"/>
                            </a:rPr>
                            <m:t>𝐿</m:t>
                          </m:r>
                        </m:num>
                        <m:den>
                          <m:r>
                            <a:rPr lang="es-ES" sz="1600" i="1">
                              <a:latin typeface="Cambria Math"/>
                            </a:rPr>
                            <m:t>𝑞</m:t>
                          </m:r>
                        </m:den>
                      </m:f>
                      <m:d>
                        <m:dPr>
                          <m:ctrlPr>
                            <a:rPr lang="es-MX" sz="1600" i="1">
                              <a:latin typeface="Cambria Math" panose="02040503050406030204" pitchFamily="18" charset="0"/>
                            </a:rPr>
                          </m:ctrlPr>
                        </m:dPr>
                        <m:e>
                          <m:r>
                            <a:rPr lang="es-ES" sz="1600" i="1">
                              <a:latin typeface="Cambria Math"/>
                            </a:rPr>
                            <m:t>1.5</m:t>
                          </m:r>
                          <m:sSub>
                            <m:sSubPr>
                              <m:ctrlPr>
                                <a:rPr lang="es-MX" sz="1600" i="1">
                                  <a:latin typeface="Cambria Math" panose="02040503050406030204" pitchFamily="18" charset="0"/>
                                </a:rPr>
                              </m:ctrlPr>
                            </m:sSubPr>
                            <m:e>
                              <m:r>
                                <a:rPr lang="es-ES" sz="1600" i="1">
                                  <a:latin typeface="Cambria Math"/>
                                </a:rPr>
                                <m:t>𝜑</m:t>
                              </m:r>
                            </m:e>
                            <m:sub>
                              <m:r>
                                <a:rPr lang="es-ES" sz="1600" i="1">
                                  <a:latin typeface="Cambria Math"/>
                                </a:rPr>
                                <m:t>𝑦</m:t>
                              </m:r>
                            </m:sub>
                          </m:sSub>
                        </m:e>
                      </m:d>
                      <m:r>
                        <a:rPr lang="es-ES" sz="1600" i="1">
                          <a:latin typeface="Cambria Math"/>
                        </a:rPr>
                        <m:t>+</m:t>
                      </m:r>
                      <m:d>
                        <m:dPr>
                          <m:ctrlPr>
                            <a:rPr lang="es-MX" sz="1600" i="1">
                              <a:latin typeface="Cambria Math" panose="02040503050406030204" pitchFamily="18" charset="0"/>
                            </a:rPr>
                          </m:ctrlPr>
                        </m:dPr>
                        <m:e>
                          <m:r>
                            <a:rPr lang="es-ES" sz="1600" i="1">
                              <a:latin typeface="Cambria Math"/>
                            </a:rPr>
                            <m:t> </m:t>
                          </m:r>
                          <m:f>
                            <m:fPr>
                              <m:ctrlPr>
                                <a:rPr lang="es-MX" sz="1600" i="1">
                                  <a:latin typeface="Cambria Math" panose="02040503050406030204" pitchFamily="18" charset="0"/>
                                </a:rPr>
                              </m:ctrlPr>
                            </m:fPr>
                            <m:num>
                              <m:r>
                                <a:rPr lang="es-ES" sz="1600" i="1">
                                  <a:latin typeface="Cambria Math"/>
                                </a:rPr>
                                <m:t>𝐿</m:t>
                              </m:r>
                            </m:num>
                            <m:den>
                              <m:r>
                                <a:rPr lang="es-ES" sz="1600" i="1">
                                  <a:latin typeface="Cambria Math"/>
                                </a:rPr>
                                <m:t>2</m:t>
                              </m:r>
                            </m:den>
                          </m:f>
                          <m:r>
                            <a:rPr lang="es-ES" sz="1600" i="1">
                              <a:latin typeface="Cambria Math"/>
                            </a:rPr>
                            <m:t>−</m:t>
                          </m:r>
                          <m:f>
                            <m:fPr>
                              <m:ctrlPr>
                                <a:rPr lang="es-MX" sz="1600" i="1">
                                  <a:latin typeface="Cambria Math" panose="02040503050406030204" pitchFamily="18" charset="0"/>
                                </a:rPr>
                              </m:ctrlPr>
                            </m:fPr>
                            <m:num>
                              <m:r>
                                <a:rPr lang="es-ES" sz="1600" i="1">
                                  <a:latin typeface="Cambria Math"/>
                                </a:rPr>
                                <m:t>3</m:t>
                              </m:r>
                              <m:r>
                                <a:rPr lang="es-ES" sz="1600" i="1">
                                  <a:latin typeface="Cambria Math"/>
                                </a:rPr>
                                <m:t>𝐿</m:t>
                              </m:r>
                            </m:num>
                            <m:den>
                              <m:r>
                                <a:rPr lang="es-ES" sz="1600" i="1">
                                  <a:latin typeface="Cambria Math"/>
                                </a:rPr>
                                <m:t>𝑞</m:t>
                              </m:r>
                            </m:den>
                          </m:f>
                          <m:r>
                            <a:rPr lang="es-ES" sz="1600" i="1">
                              <a:latin typeface="Cambria Math"/>
                            </a:rPr>
                            <m:t> </m:t>
                          </m:r>
                        </m:e>
                      </m:d>
                      <m:r>
                        <a:rPr lang="es-ES" sz="1600" i="1">
                          <a:latin typeface="Cambria Math"/>
                        </a:rPr>
                        <m:t>12</m:t>
                      </m:r>
                      <m:sSub>
                        <m:sSubPr>
                          <m:ctrlPr>
                            <a:rPr lang="es-MX" sz="1600" i="1">
                              <a:latin typeface="Cambria Math" panose="02040503050406030204" pitchFamily="18" charset="0"/>
                            </a:rPr>
                          </m:ctrlPr>
                        </m:sSubPr>
                        <m:e>
                          <m:r>
                            <a:rPr lang="es-ES" sz="1600" i="1">
                              <a:latin typeface="Cambria Math"/>
                            </a:rPr>
                            <m:t>𝜑</m:t>
                          </m:r>
                        </m:e>
                        <m:sub>
                          <m:r>
                            <a:rPr lang="es-ES" sz="1600" i="1">
                              <a:latin typeface="Cambria Math"/>
                            </a:rPr>
                            <m:t>𝑦</m:t>
                          </m:r>
                        </m:sub>
                      </m:sSub>
                      <m:r>
                        <a:rPr lang="es-ES" sz="1600" i="1">
                          <a:latin typeface="Cambria Math"/>
                        </a:rPr>
                        <m:t>+</m:t>
                      </m:r>
                      <m:f>
                        <m:fPr>
                          <m:ctrlPr>
                            <a:rPr lang="es-MX" sz="1600" i="1">
                              <a:latin typeface="Cambria Math" panose="02040503050406030204" pitchFamily="18" charset="0"/>
                            </a:rPr>
                          </m:ctrlPr>
                        </m:fPr>
                        <m:num>
                          <m:r>
                            <a:rPr lang="es-ES" sz="1600" i="1">
                              <a:latin typeface="Cambria Math"/>
                            </a:rPr>
                            <m:t>1</m:t>
                          </m:r>
                        </m:num>
                        <m:den>
                          <m:r>
                            <a:rPr lang="es-ES" sz="1600" i="1">
                              <a:latin typeface="Cambria Math"/>
                            </a:rPr>
                            <m:t>2</m:t>
                          </m:r>
                        </m:den>
                      </m:f>
                      <m:d>
                        <m:dPr>
                          <m:ctrlPr>
                            <a:rPr lang="es-MX" sz="1600" i="1">
                              <a:latin typeface="Cambria Math" panose="02040503050406030204" pitchFamily="18" charset="0"/>
                            </a:rPr>
                          </m:ctrlPr>
                        </m:dPr>
                        <m:e>
                          <m:r>
                            <a:rPr lang="es-ES" sz="1600" i="1">
                              <a:latin typeface="Cambria Math"/>
                            </a:rPr>
                            <m:t> </m:t>
                          </m:r>
                          <m:f>
                            <m:fPr>
                              <m:ctrlPr>
                                <a:rPr lang="es-MX" sz="1600" i="1">
                                  <a:latin typeface="Cambria Math" panose="02040503050406030204" pitchFamily="18" charset="0"/>
                                </a:rPr>
                              </m:ctrlPr>
                            </m:fPr>
                            <m:num>
                              <m:r>
                                <a:rPr lang="es-ES" sz="1600" i="1">
                                  <a:latin typeface="Cambria Math"/>
                                </a:rPr>
                                <m:t>𝐿</m:t>
                              </m:r>
                            </m:num>
                            <m:den>
                              <m:r>
                                <a:rPr lang="es-ES" sz="1600" i="1">
                                  <a:latin typeface="Cambria Math"/>
                                </a:rPr>
                                <m:t>2</m:t>
                              </m:r>
                            </m:den>
                          </m:f>
                          <m:r>
                            <a:rPr lang="es-ES" sz="1600" i="1">
                              <a:latin typeface="Cambria Math"/>
                            </a:rPr>
                            <m:t>−</m:t>
                          </m:r>
                          <m:f>
                            <m:fPr>
                              <m:ctrlPr>
                                <a:rPr lang="es-MX" sz="1600" i="1">
                                  <a:latin typeface="Cambria Math" panose="02040503050406030204" pitchFamily="18" charset="0"/>
                                </a:rPr>
                              </m:ctrlPr>
                            </m:fPr>
                            <m:num>
                              <m:r>
                                <a:rPr lang="es-ES" sz="1600" i="1">
                                  <a:latin typeface="Cambria Math"/>
                                </a:rPr>
                                <m:t>3</m:t>
                              </m:r>
                              <m:r>
                                <a:rPr lang="es-ES" sz="1600" i="1">
                                  <a:latin typeface="Cambria Math"/>
                                </a:rPr>
                                <m:t>𝐿</m:t>
                              </m:r>
                            </m:num>
                            <m:den>
                              <m:r>
                                <a:rPr lang="es-ES" sz="1600" i="1">
                                  <a:latin typeface="Cambria Math"/>
                                </a:rPr>
                                <m:t>𝑞</m:t>
                              </m:r>
                            </m:den>
                          </m:f>
                        </m:e>
                      </m:d>
                      <m:d>
                        <m:dPr>
                          <m:ctrlPr>
                            <a:rPr lang="es-MX" sz="1600" i="1">
                              <a:latin typeface="Cambria Math" panose="02040503050406030204" pitchFamily="18" charset="0"/>
                            </a:rPr>
                          </m:ctrlPr>
                        </m:dPr>
                        <m:e>
                          <m:r>
                            <a:rPr lang="es-ES" sz="1600" i="1">
                              <a:latin typeface="Cambria Math"/>
                            </a:rPr>
                            <m:t>10</m:t>
                          </m:r>
                          <m:r>
                            <a:rPr lang="es-ES" sz="1600" i="1">
                              <a:latin typeface="Cambria Math"/>
                            </a:rPr>
                            <m:t>𝑞</m:t>
                          </m:r>
                          <m:r>
                            <a:rPr lang="es-ES" sz="1600" i="1">
                              <a:latin typeface="Cambria Math"/>
                            </a:rPr>
                            <m:t>−48−12</m:t>
                          </m:r>
                        </m:e>
                      </m:d>
                      <m:sSub>
                        <m:sSubPr>
                          <m:ctrlPr>
                            <a:rPr lang="es-MX" sz="1600" i="1">
                              <a:latin typeface="Cambria Math" panose="02040503050406030204" pitchFamily="18" charset="0"/>
                            </a:rPr>
                          </m:ctrlPr>
                        </m:sSubPr>
                        <m:e>
                          <m:r>
                            <a:rPr lang="es-ES" sz="1600" i="1">
                              <a:latin typeface="Cambria Math"/>
                            </a:rPr>
                            <m:t>𝜑</m:t>
                          </m:r>
                        </m:e>
                        <m:sub>
                          <m:r>
                            <a:rPr lang="es-ES" sz="1600" i="1">
                              <a:latin typeface="Cambria Math"/>
                            </a:rPr>
                            <m:t>𝑦</m:t>
                          </m:r>
                        </m:sub>
                      </m:sSub>
                      <m:r>
                        <a:rPr lang="es-ES" sz="1600" i="1">
                          <a:latin typeface="Cambria Math"/>
                        </a:rPr>
                        <m:t>=</m:t>
                      </m:r>
                      <m:f>
                        <m:fPr>
                          <m:ctrlPr>
                            <a:rPr lang="es-MX" sz="1600" i="1">
                              <a:latin typeface="Cambria Math" panose="02040503050406030204" pitchFamily="18" charset="0"/>
                            </a:rPr>
                          </m:ctrlPr>
                        </m:fPr>
                        <m:num>
                          <m:r>
                            <a:rPr lang="es-ES" sz="1600" i="1">
                              <a:latin typeface="Cambria Math"/>
                            </a:rPr>
                            <m:t>225</m:t>
                          </m:r>
                        </m:num>
                        <m:den>
                          <m:r>
                            <a:rPr lang="es-ES" sz="1600" i="1">
                              <a:latin typeface="Cambria Math"/>
                            </a:rPr>
                            <m:t>4</m:t>
                          </m:r>
                        </m:den>
                      </m:f>
                      <m:f>
                        <m:fPr>
                          <m:ctrlPr>
                            <a:rPr lang="es-MX" sz="1600" i="1">
                              <a:latin typeface="Cambria Math" panose="02040503050406030204" pitchFamily="18" charset="0"/>
                            </a:rPr>
                          </m:ctrlPr>
                        </m:fPr>
                        <m:num>
                          <m:sSub>
                            <m:sSubPr>
                              <m:ctrlPr>
                                <a:rPr lang="es-MX" sz="1600" i="1">
                                  <a:latin typeface="Cambria Math" panose="02040503050406030204" pitchFamily="18" charset="0"/>
                                </a:rPr>
                              </m:ctrlPr>
                            </m:sSubPr>
                            <m:e>
                              <m:r>
                                <a:rPr lang="es-ES" sz="1600" i="1">
                                  <a:latin typeface="Cambria Math"/>
                                </a:rPr>
                                <m:t>𝜑</m:t>
                              </m:r>
                            </m:e>
                            <m:sub>
                              <m:r>
                                <a:rPr lang="es-ES" sz="1600" i="1">
                                  <a:latin typeface="Cambria Math"/>
                                </a:rPr>
                                <m:t>𝑦</m:t>
                              </m:r>
                            </m:sub>
                          </m:sSub>
                          <m:r>
                            <a:rPr lang="es-ES" sz="1600" i="1">
                              <a:latin typeface="Cambria Math"/>
                            </a:rPr>
                            <m:t>𝐿</m:t>
                          </m:r>
                        </m:num>
                        <m:den>
                          <m:r>
                            <a:rPr lang="es-ES" sz="1600" i="1">
                              <a:latin typeface="Cambria Math"/>
                            </a:rPr>
                            <m:t>𝑞</m:t>
                          </m:r>
                        </m:den>
                      </m:f>
                      <m:r>
                        <a:rPr lang="es-ES" sz="1600" i="1">
                          <a:latin typeface="Cambria Math"/>
                        </a:rPr>
                        <m:t>−24</m:t>
                      </m:r>
                      <m:sSub>
                        <m:sSubPr>
                          <m:ctrlPr>
                            <a:rPr lang="es-MX" sz="1600" i="1">
                              <a:latin typeface="Cambria Math" panose="02040503050406030204" pitchFamily="18" charset="0"/>
                            </a:rPr>
                          </m:ctrlPr>
                        </m:sSubPr>
                        <m:e>
                          <m:r>
                            <a:rPr lang="es-ES" sz="1600" i="1">
                              <a:latin typeface="Cambria Math"/>
                            </a:rPr>
                            <m:t>𝜑</m:t>
                          </m:r>
                        </m:e>
                        <m:sub>
                          <m:r>
                            <a:rPr lang="es-ES" sz="1600" i="1">
                              <a:latin typeface="Cambria Math"/>
                            </a:rPr>
                            <m:t>𝑦</m:t>
                          </m:r>
                        </m:sub>
                      </m:sSub>
                      <m:r>
                        <a:rPr lang="es-ES" sz="1600" i="1">
                          <a:latin typeface="Cambria Math"/>
                        </a:rPr>
                        <m:t>𝐿</m:t>
                      </m:r>
                      <m:r>
                        <a:rPr lang="es-ES" sz="1600" i="1">
                          <a:latin typeface="Cambria Math"/>
                        </a:rPr>
                        <m:t>+</m:t>
                      </m:r>
                      <m:f>
                        <m:fPr>
                          <m:ctrlPr>
                            <a:rPr lang="es-MX" sz="1600" i="1">
                              <a:latin typeface="Cambria Math" panose="02040503050406030204" pitchFamily="18" charset="0"/>
                            </a:rPr>
                          </m:ctrlPr>
                        </m:fPr>
                        <m:num>
                          <m:r>
                            <a:rPr lang="es-ES" sz="1600" i="1">
                              <a:latin typeface="Cambria Math"/>
                            </a:rPr>
                            <m:t>5</m:t>
                          </m:r>
                        </m:num>
                        <m:den>
                          <m:r>
                            <a:rPr lang="es-ES" sz="1600" i="1">
                              <a:latin typeface="Cambria Math"/>
                            </a:rPr>
                            <m:t>2</m:t>
                          </m:r>
                        </m:den>
                      </m:f>
                      <m:sSub>
                        <m:sSubPr>
                          <m:ctrlPr>
                            <a:rPr lang="es-MX" sz="1600" i="1">
                              <a:latin typeface="Cambria Math" panose="02040503050406030204" pitchFamily="18" charset="0"/>
                            </a:rPr>
                          </m:ctrlPr>
                        </m:sSubPr>
                        <m:e>
                          <m:r>
                            <a:rPr lang="es-ES" sz="1600" i="1">
                              <a:latin typeface="Cambria Math"/>
                            </a:rPr>
                            <m:t>𝜑</m:t>
                          </m:r>
                        </m:e>
                        <m:sub>
                          <m:r>
                            <a:rPr lang="es-ES" sz="1600" i="1">
                              <a:latin typeface="Cambria Math"/>
                            </a:rPr>
                            <m:t>𝑦</m:t>
                          </m:r>
                        </m:sub>
                      </m:sSub>
                      <m:r>
                        <a:rPr lang="es-ES" sz="1600" i="1">
                          <a:latin typeface="Cambria Math"/>
                        </a:rPr>
                        <m:t>𝐿𝑞</m:t>
                      </m:r>
                    </m:oMath>
                  </m:oMathPara>
                </a14:m>
                <a:endParaRPr lang="es-MX" sz="1600" dirty="0"/>
              </a:p>
              <a:p>
                <a:endParaRPr lang="es-MX" dirty="0"/>
              </a:p>
            </p:txBody>
          </p:sp>
        </mc:Choice>
        <mc:Fallback xmlns="">
          <p:sp>
            <p:nvSpPr>
              <p:cNvPr id="3" name="CuadroTexto 2"/>
              <p:cNvSpPr txBox="1">
                <a:spLocks noRot="1" noChangeAspect="1" noMove="1" noResize="1" noEditPoints="1" noAdjustHandles="1" noChangeArrowheads="1" noChangeShapeType="1" noTextEdit="1"/>
              </p:cNvSpPr>
              <p:nvPr/>
            </p:nvSpPr>
            <p:spPr>
              <a:xfrm>
                <a:off x="688535" y="3269330"/>
                <a:ext cx="9063915" cy="830227"/>
              </a:xfrm>
              <a:prstGeom prst="rect">
                <a:avLst/>
              </a:prstGeom>
              <a:blipFill rotWithShape="0">
                <a:blip r:embed="rId8"/>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37155657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CONCLUSIÓN DEL PROBLEMA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1" name="2 Marcador de contenido"/>
          <p:cNvSpPr>
            <a:spLocks noGrp="1"/>
          </p:cNvSpPr>
          <p:nvPr>
            <p:ph sz="quarter" idx="1"/>
          </p:nvPr>
        </p:nvSpPr>
        <p:spPr>
          <a:xfrm>
            <a:off x="474561" y="1817312"/>
            <a:ext cx="9354448" cy="2620888"/>
          </a:xfrm>
        </p:spPr>
        <p:txBody>
          <a:bodyPr>
            <a:normAutofit/>
          </a:bodyPr>
          <a:lstStyle/>
          <a:p>
            <a:pPr marL="0" indent="0" algn="just">
              <a:lnSpc>
                <a:spcPct val="150000"/>
              </a:lnSpc>
              <a:buNone/>
            </a:pPr>
            <a:r>
              <a:rPr lang="es-ES" sz="1900" dirty="0"/>
              <a:t>La viga es elástica hasta que q=6.</a:t>
            </a:r>
          </a:p>
          <a:p>
            <a:pPr algn="just">
              <a:lnSpc>
                <a:spcPct val="150000"/>
              </a:lnSpc>
            </a:pPr>
            <a:endParaRPr lang="es-ES" sz="1900" dirty="0"/>
          </a:p>
          <a:p>
            <a:pPr algn="just">
              <a:lnSpc>
                <a:spcPct val="150000"/>
              </a:lnSpc>
            </a:pPr>
            <a:r>
              <a:rPr lang="es-ES" sz="1900" dirty="0"/>
              <a:t>Su capacidad de carga sigue aumentando en el intervalo elástico (q</a:t>
            </a:r>
            <a:r>
              <a:rPr lang="es-ES" sz="1900" dirty="0">
                <a:cs typeface="Calibri"/>
              </a:rPr>
              <a:t>&gt;6), gracias al endurecimiento  por deformación, pero aumentos muy pequeños de  q (es decir, la carga P) se presentan acompañados por grandes rotaciones en los extremos.</a:t>
            </a:r>
            <a:endParaRPr lang="es-ES" sz="1900" dirty="0"/>
          </a:p>
        </p:txBody>
      </p:sp>
    </p:spTree>
    <p:extLst>
      <p:ext uri="{BB962C8B-B14F-4D97-AF65-F5344CB8AC3E}">
        <p14:creationId xmlns:p14="http://schemas.microsoft.com/office/powerpoint/2010/main" val="527536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510707"/>
                <a:ext cx="9354448" cy="4489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sz="2000" dirty="0"/>
              </a:p>
              <a:p>
                <a:pPr marL="0" indent="0" algn="just">
                  <a:buNone/>
                </a:pPr>
                <a:r>
                  <a:rPr lang="es-ES" sz="1900" dirty="0"/>
                  <a:t>De acuerdo con la clasificación de la AISC: </a:t>
                </a:r>
              </a:p>
              <a:p>
                <a:pPr marL="0" indent="0" algn="just">
                  <a:buNone/>
                </a:pPr>
                <a:r>
                  <a:rPr lang="es-ES" sz="1900" dirty="0"/>
                  <a:t> </a:t>
                </a:r>
              </a:p>
              <a:p>
                <a:pPr marL="0" indent="0" algn="just">
                  <a:buNone/>
                </a:pPr>
                <a:r>
                  <a:rPr lang="es-ES" sz="1900" dirty="0"/>
                  <a:t> Si </a:t>
                </a:r>
                <a14:m>
                  <m:oMath xmlns:m="http://schemas.openxmlformats.org/officeDocument/2006/math">
                    <m:r>
                      <a:rPr lang="es-ES" sz="1900" i="1" smtClean="0">
                        <a:latin typeface="Cambria Math"/>
                        <a:ea typeface="Cambria Math"/>
                      </a:rPr>
                      <m:t>𝜆</m:t>
                    </m:r>
                    <m:r>
                      <a:rPr lang="es-MX" sz="1900" i="1" smtClean="0">
                        <a:latin typeface="Cambria Math"/>
                        <a:ea typeface="Cambria Math"/>
                      </a:rPr>
                      <m:t> </m:t>
                    </m:r>
                    <m:sSub>
                      <m:sSubPr>
                        <m:ctrlPr>
                          <a:rPr lang="es-MX" sz="1900" i="1" smtClean="0">
                            <a:latin typeface="Cambria Math" panose="02040503050406030204" pitchFamily="18" charset="0"/>
                            <a:ea typeface="Cambria Math"/>
                          </a:rPr>
                        </m:ctrlPr>
                      </m:sSubPr>
                      <m:e>
                        <m:r>
                          <a:rPr lang="es-MX" sz="1900" i="1" smtClean="0">
                            <a:latin typeface="Cambria Math"/>
                            <a:ea typeface="Cambria Math"/>
                          </a:rPr>
                          <m:t>≤</m:t>
                        </m:r>
                        <m:r>
                          <a:rPr lang="es-MX" sz="1900" i="1" smtClean="0">
                            <a:latin typeface="Cambria Math"/>
                            <a:ea typeface="Cambria Math"/>
                          </a:rPr>
                          <m:t>𝜆</m:t>
                        </m:r>
                      </m:e>
                      <m:sub>
                        <m:r>
                          <a:rPr lang="es-MX" sz="1900" i="1" smtClean="0">
                            <a:latin typeface="Cambria Math"/>
                            <a:ea typeface="Cambria Math"/>
                          </a:rPr>
                          <m:t>𝑝</m:t>
                        </m:r>
                      </m:sub>
                    </m:sSub>
                  </m:oMath>
                </a14:m>
                <a:r>
                  <a:rPr lang="es-ES" sz="1900" dirty="0"/>
                  <a:t> y el patín esta conectado en forma continua al alma, la sección es compacta.</a:t>
                </a:r>
              </a:p>
              <a:p>
                <a:pPr algn="just"/>
                <a:endParaRPr lang="es-ES" sz="1900" dirty="0"/>
              </a:p>
              <a:p>
                <a:pPr marL="0" indent="0" algn="just">
                  <a:buNone/>
                </a:pPr>
                <a:r>
                  <a:rPr lang="es-MX" sz="1900" dirty="0"/>
                  <a:t>Una viga puede fallar al alcanzarse en ella el momento MP y volverse totalmente plástica, o puede fallar por:</a:t>
                </a:r>
              </a:p>
              <a:p>
                <a:pPr algn="just"/>
                <a:endParaRPr lang="es-MX" sz="1900" dirty="0"/>
              </a:p>
              <a:p>
                <a:pPr algn="ctr"/>
                <a:r>
                  <a:rPr lang="es-MX" sz="1900" dirty="0"/>
                  <a:t>Pandeo lateral-torsional (PLT)</a:t>
                </a:r>
              </a:p>
              <a:p>
                <a:pPr algn="ctr"/>
                <a:r>
                  <a:rPr lang="es-MX" sz="1900" dirty="0"/>
                  <a:t>Pandeo local del patín (PLP)</a:t>
                </a:r>
              </a:p>
              <a:p>
                <a:pPr algn="ctr"/>
                <a:r>
                  <a:rPr lang="es-MX" sz="1900" dirty="0"/>
                  <a:t>Pandeo local del alma (PLA)</a:t>
                </a:r>
              </a:p>
              <a:p>
                <a:pPr algn="just"/>
                <a:endParaRPr lang="es-ES" sz="2000" dirty="0"/>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510707"/>
                <a:ext cx="9354448" cy="4489276"/>
              </a:xfrm>
              <a:prstGeom prst="rect">
                <a:avLst/>
              </a:prstGeom>
              <a:blipFill>
                <a:blip r:embed="rId4"/>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1140814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9" name="2 Marcador de contenido"/>
          <p:cNvSpPr>
            <a:spLocks noGrp="1"/>
          </p:cNvSpPr>
          <p:nvPr>
            <p:ph sz="quarter" idx="1"/>
          </p:nvPr>
        </p:nvSpPr>
        <p:spPr>
          <a:xfrm>
            <a:off x="483280" y="1817312"/>
            <a:ext cx="9476451" cy="4454687"/>
          </a:xfrm>
        </p:spPr>
        <p:txBody>
          <a:bodyPr>
            <a:normAutofit/>
          </a:bodyPr>
          <a:lstStyle/>
          <a:p>
            <a:pPr algn="just">
              <a:lnSpc>
                <a:spcPct val="150000"/>
              </a:lnSpc>
              <a:buNone/>
            </a:pPr>
            <a:r>
              <a:rPr lang="es-ES" sz="1900" dirty="0"/>
              <a:t>   El análisis de resistencia por flexión se aplica a 2 tipos de vigas</a:t>
            </a:r>
          </a:p>
          <a:p>
            <a:pPr algn="just">
              <a:lnSpc>
                <a:spcPct val="150000"/>
              </a:lnSpc>
            </a:pPr>
            <a:r>
              <a:rPr lang="es-ES" sz="1900" dirty="0"/>
              <a:t>Perfiles I y H laminados en caliente flexionados respecto al eje fuerte y cargados en el plano del eje débil.</a:t>
            </a:r>
          </a:p>
          <a:p>
            <a:pPr algn="just">
              <a:lnSpc>
                <a:spcPct val="150000"/>
              </a:lnSpc>
            </a:pPr>
            <a:r>
              <a:rPr lang="es-ES" sz="1900" dirty="0"/>
              <a:t>Canales flexionados respecto al eje fuerte y cargados a través del centro de cortante o restringidas contra torsión. </a:t>
            </a:r>
          </a:p>
        </p:txBody>
      </p:sp>
    </p:spTree>
    <p:extLst>
      <p:ext uri="{BB962C8B-B14F-4D97-AF65-F5344CB8AC3E}">
        <p14:creationId xmlns:p14="http://schemas.microsoft.com/office/powerpoint/2010/main" val="4067545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p:sp>
        <p:nvSpPr>
          <p:cNvPr id="10" name="3 Título"/>
          <p:cNvSpPr>
            <a:spLocks noGrp="1"/>
          </p:cNvSpPr>
          <p:nvPr>
            <p:ph type="title"/>
          </p:nvPr>
        </p:nvSpPr>
        <p:spPr>
          <a:xfrm>
            <a:off x="493033" y="1829339"/>
            <a:ext cx="9354448" cy="4447022"/>
          </a:xfrm>
        </p:spPr>
        <p:txBody>
          <a:bodyPr anchor="t">
            <a:normAutofit/>
          </a:bodyPr>
          <a:lstStyle/>
          <a:p>
            <a:r>
              <a:rPr lang="es-ES" sz="1900" b="1" dirty="0">
                <a:latin typeface="+mn-lt"/>
              </a:rPr>
              <a:t>Elementos en </a:t>
            </a:r>
            <a:r>
              <a:rPr lang="es-ES" sz="1900" b="1" dirty="0" smtClean="0">
                <a:latin typeface="+mn-lt"/>
              </a:rPr>
              <a:t>tracción</a:t>
            </a:r>
            <a:br>
              <a:rPr lang="es-ES" sz="1900" b="1" dirty="0" smtClean="0">
                <a:latin typeface="+mn-lt"/>
              </a:rPr>
            </a:br>
            <a:r>
              <a:rPr lang="es-ES" sz="1900" b="1" dirty="0">
                <a:latin typeface="+mn-lt"/>
              </a:rPr>
              <a:t/>
            </a:r>
            <a:br>
              <a:rPr lang="es-ES" sz="1900" b="1" dirty="0">
                <a:latin typeface="+mn-lt"/>
              </a:rPr>
            </a:br>
            <a:r>
              <a:rPr lang="es-ES" sz="1900" dirty="0" smtClean="0">
                <a:latin typeface="+mn-lt"/>
              </a:rPr>
              <a:t>La resistencia de diseño está asociada a dos posibles estados límites: fluencia en el área bruta y fractura en el área neta efectiva. En el método ASD se define la resistencia admisible en tracción dividiendo la resistencia nominal por un factor de seguridad.</a:t>
            </a:r>
            <a:br>
              <a:rPr lang="es-ES" sz="1900" dirty="0" smtClean="0">
                <a:latin typeface="+mn-lt"/>
              </a:rPr>
            </a:br>
            <a:r>
              <a:rPr lang="es-ES" sz="1900" dirty="0" smtClean="0">
                <a:latin typeface="+mn-lt"/>
              </a:rPr>
              <a:t>La resistencia del elemento es el menor valor obtenido al considerar los dos estados límites.</a:t>
            </a:r>
            <a:r>
              <a:rPr lang="es-ES" sz="1900" dirty="0">
                <a:latin typeface="+mn-lt"/>
              </a:rPr>
              <a:t/>
            </a:r>
            <a:br>
              <a:rPr lang="es-ES" sz="1900" dirty="0">
                <a:latin typeface="+mn-lt"/>
              </a:rPr>
            </a:br>
            <a:r>
              <a:rPr lang="es-ES" sz="1900" dirty="0">
                <a:latin typeface="+mn-lt"/>
              </a:rPr>
              <a:t/>
            </a:r>
            <a:br>
              <a:rPr lang="es-ES" sz="1900" dirty="0">
                <a:latin typeface="+mn-lt"/>
              </a:rPr>
            </a:br>
            <a:r>
              <a:rPr lang="es-ES" sz="1900" b="1" dirty="0" smtClean="0">
                <a:latin typeface="+mn-lt"/>
              </a:rPr>
              <a:t>Elementos en </a:t>
            </a:r>
            <a:r>
              <a:rPr lang="es-ES" sz="1900" b="1" dirty="0">
                <a:latin typeface="+mn-lt"/>
              </a:rPr>
              <a:t>compresión</a:t>
            </a:r>
            <a:r>
              <a:rPr lang="es-ES" sz="1900" dirty="0">
                <a:latin typeface="+mn-lt"/>
              </a:rPr>
              <a:t/>
            </a:r>
            <a:br>
              <a:rPr lang="es-ES" sz="1900" dirty="0">
                <a:latin typeface="+mn-lt"/>
              </a:rPr>
            </a:br>
            <a:r>
              <a:rPr lang="es-ES" sz="1900" dirty="0">
                <a:latin typeface="+mn-lt"/>
              </a:rPr>
              <a:t>El diseño de secciones simétricas bajo esfuerzos de compresión requiere algunas consideraciones del estado límite de pandeo por flexión, asociado a la carga crítica de pandeo correspondiente. Las columnas han sido tradicionalmente diseñadas tomando como límite la carga crítica de pandeo elástico para el ASD.</a:t>
            </a:r>
            <a:r>
              <a:rPr lang="es-ES" sz="2000" dirty="0"/>
              <a:t/>
            </a:r>
            <a:br>
              <a:rPr lang="es-ES" sz="2000" dirty="0"/>
            </a:br>
            <a:r>
              <a:rPr lang="es-ES" sz="2000" dirty="0"/>
              <a:t/>
            </a:r>
            <a:br>
              <a:rPr lang="es-ES" sz="2000" dirty="0"/>
            </a:br>
            <a:endParaRPr lang="en-US" sz="2000" dirty="0">
              <a:latin typeface="Baskerville Old Face" pitchFamily="18" charset="0"/>
            </a:endParaRPr>
          </a:p>
        </p:txBody>
      </p:sp>
    </p:spTree>
    <p:extLst>
      <p:ext uri="{BB962C8B-B14F-4D97-AF65-F5344CB8AC3E}">
        <p14:creationId xmlns:p14="http://schemas.microsoft.com/office/powerpoint/2010/main" val="17219125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74561" y="1741274"/>
                <a:ext cx="9354448" cy="4530725"/>
              </a:xfrm>
            </p:spPr>
            <p:txBody>
              <a:bodyPr/>
              <a:lstStyle/>
              <a:p>
                <a:pPr algn="just">
                  <a:lnSpc>
                    <a:spcPct val="150000"/>
                  </a:lnSpc>
                </a:pPr>
                <a:r>
                  <a:rPr lang="es-ES" sz="1900" dirty="0">
                    <a:effectLst/>
                  </a:rPr>
                  <a:t>Perfiles compactos.</a:t>
                </a:r>
              </a:p>
              <a:p>
                <a:pPr algn="just">
                  <a:lnSpc>
                    <a:spcPct val="150000"/>
                  </a:lnSpc>
                  <a:buNone/>
                </a:pPr>
                <a:r>
                  <a:rPr lang="es-ES" sz="1900" dirty="0">
                    <a:effectLst/>
                  </a:rPr>
                  <a:t> </a:t>
                </a:r>
              </a:p>
              <a:p>
                <a:pPr algn="just">
                  <a:lnSpc>
                    <a:spcPct val="150000"/>
                  </a:lnSpc>
                  <a:buNone/>
                </a:pPr>
                <a:r>
                  <a:rPr lang="es-ES" sz="1900" dirty="0">
                    <a:effectLst/>
                  </a:rPr>
                  <a:t>Son aquellos que cuyas almas están conectadas en forma continua a los patines y que satisfacen los siguientes requisitos de ancho-espesor para el patín y el alma:</a:t>
                </a:r>
              </a:p>
              <a:p>
                <a:pPr algn="just">
                  <a:lnSpc>
                    <a:spcPct val="150000"/>
                  </a:lnSpc>
                  <a:buNone/>
                </a:pPr>
                <a14:m>
                  <m:oMathPara xmlns:m="http://schemas.openxmlformats.org/officeDocument/2006/math">
                    <m:oMathParaPr>
                      <m:jc m:val="centerGroup"/>
                    </m:oMathParaPr>
                    <m:oMath xmlns:m="http://schemas.openxmlformats.org/officeDocument/2006/math">
                      <m:f>
                        <m:fPr>
                          <m:ctrlPr>
                            <a:rPr lang="es-MX" sz="2400" b="1" i="1" smtClean="0">
                              <a:effectLst/>
                              <a:latin typeface="Cambria Math" panose="02040503050406030204" pitchFamily="18" charset="0"/>
                            </a:rPr>
                          </m:ctrlPr>
                        </m:fPr>
                        <m:num>
                          <m:sSub>
                            <m:sSubPr>
                              <m:ctrlPr>
                                <a:rPr lang="es-MX" sz="2400" b="1" i="1">
                                  <a:effectLst/>
                                  <a:latin typeface="Cambria Math" panose="02040503050406030204" pitchFamily="18" charset="0"/>
                                </a:rPr>
                              </m:ctrlPr>
                            </m:sSubPr>
                            <m:e>
                              <m:r>
                                <a:rPr lang="es-ES" sz="2400" b="1" i="1">
                                  <a:effectLst/>
                                  <a:latin typeface="Cambria Math" panose="02040503050406030204" pitchFamily="18" charset="0"/>
                                </a:rPr>
                                <m:t>𝒃</m:t>
                              </m:r>
                            </m:e>
                            <m:sub>
                              <m:r>
                                <a:rPr lang="es-ES" sz="2400" b="1" i="1">
                                  <a:effectLst/>
                                  <a:latin typeface="Cambria Math" panose="02040503050406030204" pitchFamily="18" charset="0"/>
                                </a:rPr>
                                <m:t>𝒇</m:t>
                              </m:r>
                            </m:sub>
                          </m:sSub>
                        </m:num>
                        <m:den>
                          <m:sSub>
                            <m:sSubPr>
                              <m:ctrlPr>
                                <a:rPr lang="es-MX" sz="2400" b="1" i="1">
                                  <a:effectLst/>
                                  <a:latin typeface="Cambria Math" panose="02040503050406030204" pitchFamily="18" charset="0"/>
                                </a:rPr>
                              </m:ctrlPr>
                            </m:sSubPr>
                            <m:e>
                              <m:r>
                                <a:rPr lang="es-ES" sz="2400" b="1" i="1">
                                  <a:effectLst/>
                                  <a:latin typeface="Cambria Math" panose="02040503050406030204" pitchFamily="18" charset="0"/>
                                </a:rPr>
                                <m:t>𝟐</m:t>
                              </m:r>
                              <m:r>
                                <a:rPr lang="es-ES" sz="2400" b="1" i="1">
                                  <a:effectLst/>
                                  <a:latin typeface="Cambria Math" panose="02040503050406030204" pitchFamily="18" charset="0"/>
                                </a:rPr>
                                <m:t>𝒕</m:t>
                              </m:r>
                            </m:e>
                            <m:sub>
                              <m:r>
                                <a:rPr lang="es-ES" sz="2400" b="1" i="1">
                                  <a:effectLst/>
                                  <a:latin typeface="Cambria Math" panose="02040503050406030204" pitchFamily="18" charset="0"/>
                                </a:rPr>
                                <m:t>𝒇</m:t>
                              </m:r>
                            </m:sub>
                          </m:sSub>
                        </m:den>
                      </m:f>
                      <m:r>
                        <a:rPr lang="es-ES" sz="2400" b="1" i="1">
                          <a:effectLst/>
                          <a:latin typeface="Cambria Math" panose="02040503050406030204" pitchFamily="18" charset="0"/>
                          <a:ea typeface="Cambria Math"/>
                        </a:rPr>
                        <m:t>≤</m:t>
                      </m:r>
                      <m:f>
                        <m:fPr>
                          <m:ctrlPr>
                            <a:rPr lang="es-MX" sz="2400" b="1" i="1">
                              <a:effectLst/>
                              <a:latin typeface="Cambria Math" panose="02040503050406030204" pitchFamily="18" charset="0"/>
                            </a:rPr>
                          </m:ctrlPr>
                        </m:fPr>
                        <m:num>
                          <m:r>
                            <a:rPr lang="es-ES" sz="2400" b="1" i="1">
                              <a:effectLst/>
                              <a:latin typeface="Cambria Math" panose="02040503050406030204" pitchFamily="18" charset="0"/>
                            </a:rPr>
                            <m:t>𝟔𝟓</m:t>
                          </m:r>
                        </m:num>
                        <m:den>
                          <m:rad>
                            <m:radPr>
                              <m:degHide m:val="on"/>
                              <m:ctrlPr>
                                <a:rPr lang="es-ES" sz="2400" b="1" i="1" smtClean="0">
                                  <a:effectLst/>
                                  <a:latin typeface="Cambria Math" panose="02040503050406030204" pitchFamily="18" charset="0"/>
                                </a:rPr>
                              </m:ctrlPr>
                            </m:radPr>
                            <m:deg/>
                            <m:e>
                              <m:sSub>
                                <m:sSubPr>
                                  <m:ctrlPr>
                                    <a:rPr lang="es-ES" sz="2400" b="1" i="1" smtClean="0">
                                      <a:effectLst/>
                                      <a:latin typeface="Cambria Math" panose="02040503050406030204" pitchFamily="18" charset="0"/>
                                    </a:rPr>
                                  </m:ctrlPr>
                                </m:sSubPr>
                                <m:e>
                                  <m:r>
                                    <a:rPr lang="es-MX" sz="2400" b="1" i="1" smtClean="0">
                                      <a:effectLst/>
                                      <a:latin typeface="Cambria Math" panose="02040503050406030204" pitchFamily="18" charset="0"/>
                                    </a:rPr>
                                    <m:t>𝑭</m:t>
                                  </m:r>
                                </m:e>
                                <m:sub>
                                  <m:r>
                                    <a:rPr lang="es-MX" sz="2400" b="1" i="1" smtClean="0">
                                      <a:effectLst/>
                                      <a:latin typeface="Cambria Math" panose="02040503050406030204" pitchFamily="18" charset="0"/>
                                    </a:rPr>
                                    <m:t>𝒚</m:t>
                                  </m:r>
                                </m:sub>
                              </m:sSub>
                            </m:e>
                          </m:rad>
                        </m:den>
                      </m:f>
                      <m:r>
                        <a:rPr lang="es-MX" sz="2400" b="0" i="1" smtClean="0">
                          <a:effectLst/>
                          <a:latin typeface="Cambria Math" panose="02040503050406030204" pitchFamily="18" charset="0"/>
                        </a:rPr>
                        <m:t>   </m:t>
                      </m:r>
                      <m:r>
                        <a:rPr lang="es-MX" sz="2400" b="0" i="1" smtClean="0">
                          <a:effectLst/>
                          <a:latin typeface="Cambria Math" panose="02040503050406030204" pitchFamily="18" charset="0"/>
                        </a:rPr>
                        <m:t>𝑦</m:t>
                      </m:r>
                      <m:r>
                        <a:rPr lang="es-MX" sz="2400" b="0" i="1" smtClean="0">
                          <a:effectLst/>
                          <a:latin typeface="Cambria Math" panose="02040503050406030204" pitchFamily="18" charset="0"/>
                        </a:rPr>
                        <m:t>  </m:t>
                      </m:r>
                      <m:f>
                        <m:fPr>
                          <m:ctrlPr>
                            <a:rPr lang="es-MX" sz="2400" b="1" i="1" smtClean="0">
                              <a:effectLst/>
                              <a:latin typeface="Cambria Math" panose="02040503050406030204" pitchFamily="18" charset="0"/>
                            </a:rPr>
                          </m:ctrlPr>
                        </m:fPr>
                        <m:num>
                          <m:r>
                            <a:rPr lang="es-MX" sz="2400" b="1" i="1" smtClean="0">
                              <a:effectLst/>
                              <a:latin typeface="Cambria Math" panose="02040503050406030204" pitchFamily="18" charset="0"/>
                            </a:rPr>
                            <m:t>𝒉</m:t>
                          </m:r>
                        </m:num>
                        <m:den>
                          <m:sSub>
                            <m:sSubPr>
                              <m:ctrlPr>
                                <a:rPr lang="es-MX" sz="2400" b="1" i="1">
                                  <a:effectLst/>
                                  <a:latin typeface="Cambria Math" panose="02040503050406030204" pitchFamily="18" charset="0"/>
                                </a:rPr>
                              </m:ctrlPr>
                            </m:sSubPr>
                            <m:e>
                              <m:r>
                                <a:rPr lang="es-ES" sz="2400" b="1" i="1">
                                  <a:effectLst/>
                                  <a:latin typeface="Cambria Math" panose="02040503050406030204" pitchFamily="18" charset="0"/>
                                </a:rPr>
                                <m:t>𝒕</m:t>
                              </m:r>
                            </m:e>
                            <m:sub>
                              <m:r>
                                <a:rPr lang="es-MX" sz="2400" b="1" i="1" smtClean="0">
                                  <a:effectLst/>
                                  <a:latin typeface="Cambria Math" panose="02040503050406030204" pitchFamily="18" charset="0"/>
                                </a:rPr>
                                <m:t>𝒘</m:t>
                              </m:r>
                            </m:sub>
                          </m:sSub>
                        </m:den>
                      </m:f>
                      <m:r>
                        <a:rPr lang="es-ES" sz="2400" b="1" i="1">
                          <a:effectLst/>
                          <a:latin typeface="Cambria Math" panose="02040503050406030204" pitchFamily="18" charset="0"/>
                          <a:ea typeface="Cambria Math"/>
                        </a:rPr>
                        <m:t>≤</m:t>
                      </m:r>
                      <m:f>
                        <m:fPr>
                          <m:ctrlPr>
                            <a:rPr lang="es-MX" sz="2400" b="1" i="1">
                              <a:effectLst/>
                              <a:latin typeface="Cambria Math" panose="02040503050406030204" pitchFamily="18" charset="0"/>
                            </a:rPr>
                          </m:ctrlPr>
                        </m:fPr>
                        <m:num>
                          <m:r>
                            <a:rPr lang="es-ES" sz="2400" b="1" i="1">
                              <a:effectLst/>
                              <a:latin typeface="Cambria Math" panose="02040503050406030204" pitchFamily="18" charset="0"/>
                            </a:rPr>
                            <m:t>𝟔</m:t>
                          </m:r>
                          <m:r>
                            <a:rPr lang="es-MX" sz="2400" b="1" i="1" smtClean="0">
                              <a:effectLst/>
                              <a:latin typeface="Cambria Math" panose="02040503050406030204" pitchFamily="18" charset="0"/>
                            </a:rPr>
                            <m:t>𝟒𝟎</m:t>
                          </m:r>
                        </m:num>
                        <m:den>
                          <m:rad>
                            <m:radPr>
                              <m:degHide m:val="on"/>
                              <m:ctrlPr>
                                <a:rPr lang="es-ES" sz="2400" b="1" i="1">
                                  <a:effectLst/>
                                  <a:latin typeface="Cambria Math" panose="02040503050406030204" pitchFamily="18" charset="0"/>
                                </a:rPr>
                              </m:ctrlPr>
                            </m:radPr>
                            <m:deg/>
                            <m:e>
                              <m:sSub>
                                <m:sSubPr>
                                  <m:ctrlPr>
                                    <a:rPr lang="es-ES" sz="2400" b="1" i="1">
                                      <a:effectLst/>
                                      <a:latin typeface="Cambria Math" panose="02040503050406030204" pitchFamily="18" charset="0"/>
                                    </a:rPr>
                                  </m:ctrlPr>
                                </m:sSubPr>
                                <m:e>
                                  <m:r>
                                    <a:rPr lang="es-MX" sz="2400" b="1" i="1">
                                      <a:effectLst/>
                                      <a:latin typeface="Cambria Math" panose="02040503050406030204" pitchFamily="18" charset="0"/>
                                    </a:rPr>
                                    <m:t>𝑭</m:t>
                                  </m:r>
                                </m:e>
                                <m:sub>
                                  <m:r>
                                    <a:rPr lang="es-MX" sz="2400" b="1" i="1">
                                      <a:effectLst/>
                                      <a:latin typeface="Cambria Math" panose="02040503050406030204" pitchFamily="18" charset="0"/>
                                    </a:rPr>
                                    <m:t>𝒚</m:t>
                                  </m:r>
                                </m:sub>
                              </m:sSub>
                            </m:e>
                          </m:rad>
                        </m:den>
                      </m:f>
                    </m:oMath>
                  </m:oMathPara>
                </a14:m>
                <a:endParaRPr lang="es-MX" sz="1900" b="1" dirty="0">
                  <a:effectLst/>
                </a:endParaRPr>
              </a:p>
              <a:p>
                <a:pPr algn="just">
                  <a:lnSpc>
                    <a:spcPct val="150000"/>
                  </a:lnSpc>
                  <a:buNone/>
                </a:pPr>
                <a:endParaRPr lang="es-ES" sz="2000" dirty="0">
                  <a:effectLst>
                    <a:outerShdw blurRad="38100" dist="38100" dir="2700000" algn="tl">
                      <a:srgbClr val="000000">
                        <a:alpha val="43137"/>
                      </a:srgbClr>
                    </a:outerShdw>
                  </a:effectLst>
                </a:endParaRPr>
              </a:p>
              <a:p>
                <a:pPr algn="just">
                  <a:lnSpc>
                    <a:spcPct val="150000"/>
                  </a:lnSpc>
                  <a:buNone/>
                </a:pPr>
                <a:endParaRPr lang="es-ES" sz="2000" dirty="0">
                  <a:effectLst>
                    <a:outerShdw blurRad="38100" dist="38100" dir="2700000" algn="tl">
                      <a:srgbClr val="000000">
                        <a:alpha val="43137"/>
                      </a:srgbClr>
                    </a:outerShdw>
                  </a:effectLst>
                </a:endParaRPr>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74561" y="1741274"/>
                <a:ext cx="9354448" cy="4530725"/>
              </a:xfrm>
              <a:blipFill>
                <a:blip r:embed="rId4"/>
                <a:stretch>
                  <a:fillRect l="-652" r="-587"/>
                </a:stretch>
              </a:blipFill>
            </p:spPr>
            <p:txBody>
              <a:bodyPr/>
              <a:lstStyle/>
              <a:p>
                <a:r>
                  <a:rPr lang="es-MX">
                    <a:noFill/>
                  </a:rPr>
                  <a:t> </a:t>
                </a:r>
              </a:p>
            </p:txBody>
          </p:sp>
        </mc:Fallback>
      </mc:AlternateContent>
      <p:sp>
        <p:nvSpPr>
          <p:cNvPr id="2" name="Rectángulo redondeado 1"/>
          <p:cNvSpPr/>
          <p:nvPr/>
        </p:nvSpPr>
        <p:spPr>
          <a:xfrm>
            <a:off x="4265150" y="5472752"/>
            <a:ext cx="1910686" cy="47767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a:t>AISC TABLE </a:t>
            </a:r>
            <a:r>
              <a:rPr lang="es-MX" dirty="0"/>
              <a:t>B5.1</a:t>
            </a:r>
          </a:p>
        </p:txBody>
      </p:sp>
    </p:spTree>
    <p:extLst>
      <p:ext uri="{BB962C8B-B14F-4D97-AF65-F5344CB8AC3E}">
        <p14:creationId xmlns:p14="http://schemas.microsoft.com/office/powerpoint/2010/main" val="2182770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1" name="2 Marcador de contenido"/>
              <p:cNvSpPr>
                <a:spLocks noGrp="1"/>
              </p:cNvSpPr>
              <p:nvPr>
                <p:ph sz="quarter" idx="1"/>
              </p:nvPr>
            </p:nvSpPr>
            <p:spPr>
              <a:xfrm>
                <a:off x="474561" y="1823727"/>
                <a:ext cx="9354448" cy="4530725"/>
              </a:xfrm>
            </p:spPr>
            <p:txBody>
              <a:bodyPr/>
              <a:lstStyle/>
              <a:p>
                <a:pPr marL="0" indent="0" algn="just">
                  <a:buNone/>
                </a:pPr>
                <a:r>
                  <a:rPr lang="es-ES" sz="1900" dirty="0">
                    <a:effectLst/>
                  </a:rPr>
                  <a:t>Las vigas compactas soportadas lateralmente son bastante comunes y es el caso mas simple. </a:t>
                </a:r>
              </a:p>
              <a:p>
                <a:pPr algn="just">
                  <a:buNone/>
                </a:pPr>
                <a:r>
                  <a:rPr lang="es-ES" sz="1900" dirty="0">
                    <a:effectLst/>
                  </a:rPr>
                  <a:t>                                                                              </a:t>
                </a:r>
                <a14:m>
                  <m:oMath xmlns:m="http://schemas.openxmlformats.org/officeDocument/2006/math">
                    <m:sSub>
                      <m:sSubPr>
                        <m:ctrlPr>
                          <a:rPr lang="es-ES" sz="1900" i="1" smtClean="0">
                            <a:effectLst/>
                            <a:latin typeface="Cambria Math" panose="02040503050406030204" pitchFamily="18" charset="0"/>
                          </a:rPr>
                        </m:ctrlPr>
                      </m:sSubPr>
                      <m:e>
                        <m:r>
                          <a:rPr lang="es-MX" sz="1900" b="0" i="1" smtClean="0">
                            <a:effectLst/>
                            <a:latin typeface="Cambria Math" panose="02040503050406030204" pitchFamily="18" charset="0"/>
                          </a:rPr>
                          <m:t>𝑀</m:t>
                        </m:r>
                      </m:e>
                      <m:sub>
                        <m:r>
                          <a:rPr lang="es-MX" sz="1900" b="0" i="1" smtClean="0">
                            <a:effectLst/>
                            <a:latin typeface="Cambria Math" panose="02040503050406030204" pitchFamily="18" charset="0"/>
                          </a:rPr>
                          <m:t>𝑛</m:t>
                        </m:r>
                      </m:sub>
                    </m:sSub>
                    <m:r>
                      <a:rPr lang="es-MX" sz="1900" b="0" i="1" smtClean="0">
                        <a:effectLst/>
                        <a:latin typeface="Cambria Math" panose="02040503050406030204" pitchFamily="18" charset="0"/>
                      </a:rPr>
                      <m:t>=</m:t>
                    </m:r>
                    <m:sSub>
                      <m:sSubPr>
                        <m:ctrlPr>
                          <a:rPr lang="es-MX" sz="1900" b="0" i="1" smtClean="0">
                            <a:effectLst/>
                            <a:latin typeface="Cambria Math" panose="02040503050406030204" pitchFamily="18" charset="0"/>
                          </a:rPr>
                        </m:ctrlPr>
                      </m:sSubPr>
                      <m:e>
                        <m:r>
                          <a:rPr lang="es-MX" sz="1900" b="0" i="1" smtClean="0">
                            <a:effectLst/>
                            <a:latin typeface="Cambria Math" panose="02040503050406030204" pitchFamily="18" charset="0"/>
                          </a:rPr>
                          <m:t>𝑀</m:t>
                        </m:r>
                      </m:e>
                      <m:sub>
                        <m:r>
                          <a:rPr lang="es-MX" sz="1900" b="0" i="1" smtClean="0">
                            <a:effectLst/>
                            <a:latin typeface="Cambria Math" panose="02040503050406030204" pitchFamily="18" charset="0"/>
                          </a:rPr>
                          <m:t>𝑝</m:t>
                        </m:r>
                      </m:sub>
                    </m:sSub>
                  </m:oMath>
                </a14:m>
                <a:endParaRPr lang="es-ES" sz="1900" dirty="0">
                  <a:effectLst/>
                </a:endParaRPr>
              </a:p>
              <a:p>
                <a:pPr algn="ctr">
                  <a:buNone/>
                </a:pPr>
                <a:r>
                  <a:rPr lang="es-ES" sz="1900" dirty="0">
                    <a:effectLst/>
                  </a:rPr>
                  <a:t>     donde:</a:t>
                </a:r>
              </a:p>
              <a:p>
                <a:pPr algn="just">
                  <a:buNone/>
                </a:pPr>
                <a:endParaRPr lang="es-ES" sz="1900" dirty="0">
                  <a:effectLst/>
                </a:endParaRPr>
              </a:p>
              <a:p>
                <a:pPr algn="just">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𝐹</m:t>
                          </m:r>
                        </m:e>
                        <m:sub>
                          <m:r>
                            <a:rPr lang="es-MX" sz="1900" i="1">
                              <a:effectLst/>
                              <a:latin typeface="Cambria Math" panose="02040503050406030204" pitchFamily="18" charset="0"/>
                            </a:rPr>
                            <m:t>𝑦</m:t>
                          </m:r>
                        </m:sub>
                      </m:sSub>
                      <m:r>
                        <a:rPr lang="es-MX" sz="1900" i="1">
                          <a:effectLst/>
                          <a:latin typeface="Cambria Math" panose="02040503050406030204" pitchFamily="18" charset="0"/>
                        </a:rPr>
                        <m:t>𝑍</m:t>
                      </m:r>
                      <m:r>
                        <a:rPr lang="es-MX" sz="1900" i="1">
                          <a:effectLst/>
                          <a:latin typeface="Cambria Math" panose="02040503050406030204" pitchFamily="18" charset="0"/>
                        </a:rPr>
                        <m:t>≤1.5</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𝑦</m:t>
                          </m:r>
                        </m:sub>
                      </m:sSub>
                    </m:oMath>
                  </m:oMathPara>
                </a14:m>
                <a:endParaRPr lang="es-MX" sz="1900" dirty="0">
                  <a:effectLst/>
                </a:endParaRPr>
              </a:p>
              <a:p>
                <a:pPr algn="just">
                  <a:buNone/>
                </a:pPr>
                <a:endParaRPr lang="es-MX" sz="1900" dirty="0"/>
              </a:p>
              <a:p>
                <a:pPr algn="just">
                  <a:buNone/>
                </a:pPr>
                <a:r>
                  <a:rPr lang="es-ES" sz="1900" dirty="0">
                    <a:effectLst/>
                  </a:rPr>
                  <a:t>El limite 1.5My para M</a:t>
                </a:r>
                <a:r>
                  <a:rPr lang="es-ES" sz="1900" baseline="-25000" dirty="0">
                    <a:effectLst/>
                  </a:rPr>
                  <a:t>P</a:t>
                </a:r>
                <a:r>
                  <a:rPr lang="es-ES" sz="1900" dirty="0">
                    <a:effectLst/>
                  </a:rPr>
                  <a:t> es para prevenir deformaciones excesivas por carga de trabajo y satisface cuando </a:t>
                </a:r>
                <a:r>
                  <a:rPr lang="es-ES" sz="1900" dirty="0"/>
                  <a:t>:</a:t>
                </a:r>
                <a:endParaRPr lang="es-ES" sz="1900" dirty="0">
                  <a:effectLst/>
                </a:endParaRPr>
              </a:p>
              <a:p>
                <a:pPr algn="ctr">
                  <a:buNone/>
                </a:pP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𝐹</m:t>
                        </m:r>
                      </m:e>
                      <m:sub>
                        <m:r>
                          <a:rPr lang="es-MX" sz="1900" i="1">
                            <a:effectLst/>
                            <a:latin typeface="Cambria Math" panose="02040503050406030204" pitchFamily="18" charset="0"/>
                          </a:rPr>
                          <m:t>𝑦</m:t>
                        </m:r>
                      </m:sub>
                    </m:sSub>
                    <m:r>
                      <a:rPr lang="es-MX" sz="1900" i="1">
                        <a:effectLst/>
                        <a:latin typeface="Cambria Math" panose="02040503050406030204" pitchFamily="18" charset="0"/>
                      </a:rPr>
                      <m:t>𝑍</m:t>
                    </m:r>
                    <m:r>
                      <a:rPr lang="es-MX" sz="1900" i="1">
                        <a:effectLst/>
                        <a:latin typeface="Cambria Math" panose="02040503050406030204" pitchFamily="18" charset="0"/>
                      </a:rPr>
                      <m:t>≤1.5</m:t>
                    </m:r>
                    <m:sSub>
                      <m:sSubPr>
                        <m:ctrlPr>
                          <a:rPr lang="es-MX" sz="1900" i="1">
                            <a:effectLst/>
                            <a:latin typeface="Cambria Math" panose="02040503050406030204" pitchFamily="18" charset="0"/>
                          </a:rPr>
                        </m:ctrlPr>
                      </m:sSubPr>
                      <m:e>
                        <m:r>
                          <a:rPr lang="es-MX" sz="1900" b="0" i="1" smtClean="0">
                            <a:effectLst/>
                            <a:latin typeface="Cambria Math" panose="02040503050406030204" pitchFamily="18" charset="0"/>
                          </a:rPr>
                          <m:t>𝐹</m:t>
                        </m:r>
                      </m:e>
                      <m:sub>
                        <m:r>
                          <a:rPr lang="es-MX" sz="1900" i="1">
                            <a:effectLst/>
                            <a:latin typeface="Cambria Math" panose="02040503050406030204" pitchFamily="18" charset="0"/>
                          </a:rPr>
                          <m:t>𝑦</m:t>
                        </m:r>
                      </m:sub>
                    </m:sSub>
                    <m:r>
                      <a:rPr lang="es-MX" sz="1900" b="0" i="1" smtClean="0">
                        <a:effectLst/>
                        <a:latin typeface="Cambria Math" panose="02040503050406030204" pitchFamily="18" charset="0"/>
                      </a:rPr>
                      <m:t>𝑆</m:t>
                    </m:r>
                  </m:oMath>
                </a14:m>
                <a:r>
                  <a:rPr lang="es-ES" sz="1900" dirty="0">
                    <a:effectLst/>
                  </a:rPr>
                  <a:t>           </a:t>
                </a:r>
              </a:p>
              <a:p>
                <a:pPr algn="ctr">
                  <a:buNone/>
                </a:pPr>
                <a:r>
                  <a:rPr lang="es-ES" sz="1900" dirty="0">
                    <a:effectLst/>
                  </a:rPr>
                  <a:t>ó </a:t>
                </a:r>
              </a:p>
              <a:p>
                <a:pPr algn="ctr">
                  <a:buNone/>
                </a:pPr>
                <a14:m>
                  <m:oMathPara xmlns:m="http://schemas.openxmlformats.org/officeDocument/2006/math">
                    <m:oMathParaPr>
                      <m:jc m:val="centerGroup"/>
                    </m:oMathParaPr>
                    <m:oMath xmlns:m="http://schemas.openxmlformats.org/officeDocument/2006/math">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𝑍</m:t>
                          </m:r>
                        </m:num>
                        <m:den>
                          <m:r>
                            <a:rPr lang="es-MX" sz="1900" b="0" i="1" smtClean="0">
                              <a:effectLst/>
                              <a:latin typeface="Cambria Math" panose="02040503050406030204" pitchFamily="18" charset="0"/>
                            </a:rPr>
                            <m:t>𝑆</m:t>
                          </m:r>
                        </m:den>
                      </m:f>
                      <m:r>
                        <a:rPr lang="es-MX" sz="1900" b="0" i="1" smtClean="0">
                          <a:effectLst/>
                          <a:latin typeface="Cambria Math" panose="02040503050406030204" pitchFamily="18" charset="0"/>
                          <a:ea typeface="Cambria Math"/>
                        </a:rPr>
                        <m:t>≤1.5</m:t>
                      </m:r>
                    </m:oMath>
                  </m:oMathPara>
                </a14:m>
                <a:endParaRPr lang="es-ES" sz="1900" dirty="0">
                  <a:effectLst/>
                </a:endParaRPr>
              </a:p>
              <a:p>
                <a:pPr algn="just">
                  <a:buNone/>
                </a:pPr>
                <a:endParaRPr lang="es-ES" sz="2000" dirty="0">
                  <a:effectLst>
                    <a:outerShdw blurRad="38100" dist="38100" dir="2700000" algn="tl">
                      <a:srgbClr val="000000">
                        <a:alpha val="43137"/>
                      </a:srgbClr>
                    </a:outerShdw>
                  </a:effectLst>
                </a:endParaRPr>
              </a:p>
              <a:p>
                <a:pPr algn="just">
                  <a:buNone/>
                </a:pPr>
                <a:endParaRPr lang="es-ES" sz="2000" dirty="0">
                  <a:effectLst>
                    <a:outerShdw blurRad="38100" dist="38100" dir="2700000" algn="tl">
                      <a:srgbClr val="000000">
                        <a:alpha val="43137"/>
                      </a:srgbClr>
                    </a:outerShdw>
                  </a:effectLst>
                </a:endParaRPr>
              </a:p>
              <a:p>
                <a:pPr algn="just">
                  <a:buNone/>
                </a:pPr>
                <a:endParaRPr lang="es-ES" sz="2000" dirty="0">
                  <a:effectLst>
                    <a:outerShdw blurRad="38100" dist="38100" dir="2700000" algn="tl">
                      <a:srgbClr val="000000">
                        <a:alpha val="43137"/>
                      </a:srgbClr>
                    </a:outerShdw>
                  </a:effectLst>
                </a:endParaRPr>
              </a:p>
              <a:p>
                <a:pPr algn="just">
                  <a:buNone/>
                </a:pPr>
                <a:endParaRPr lang="es-ES" sz="2000" dirty="0">
                  <a:effectLst>
                    <a:outerShdw blurRad="38100" dist="38100" dir="2700000" algn="tl">
                      <a:srgbClr val="000000">
                        <a:alpha val="43137"/>
                      </a:srgbClr>
                    </a:outerShdw>
                  </a:effectLst>
                </a:endParaRPr>
              </a:p>
            </p:txBody>
          </p:sp>
        </mc:Choice>
        <mc:Fallback xmlns="">
          <p:sp>
            <p:nvSpPr>
              <p:cNvPr id="11" name="2 Marcador de contenido"/>
              <p:cNvSpPr>
                <a:spLocks noGrp="1" noRot="1" noChangeAspect="1" noMove="1" noResize="1" noEditPoints="1" noAdjustHandles="1" noChangeArrowheads="1" noChangeShapeType="1" noTextEdit="1"/>
              </p:cNvSpPr>
              <p:nvPr>
                <p:ph sz="quarter" idx="1"/>
              </p:nvPr>
            </p:nvSpPr>
            <p:spPr>
              <a:xfrm>
                <a:off x="474561" y="1823727"/>
                <a:ext cx="9354448" cy="4530725"/>
              </a:xfrm>
              <a:blipFill>
                <a:blip r:embed="rId4"/>
                <a:stretch>
                  <a:fillRect l="-652" t="-1346" r="-587"/>
                </a:stretch>
              </a:blipFill>
            </p:spPr>
            <p:txBody>
              <a:bodyPr/>
              <a:lstStyle/>
              <a:p>
                <a:r>
                  <a:rPr lang="es-MX">
                    <a:noFill/>
                  </a:rPr>
                  <a:t> </a:t>
                </a:r>
              </a:p>
            </p:txBody>
          </p:sp>
        </mc:Fallback>
      </mc:AlternateContent>
      <p:sp>
        <p:nvSpPr>
          <p:cNvPr id="2" name="Rectángulo redondeado 1"/>
          <p:cNvSpPr/>
          <p:nvPr/>
        </p:nvSpPr>
        <p:spPr>
          <a:xfrm>
            <a:off x="7429991" y="2793178"/>
            <a:ext cx="12828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(F1-1)</a:t>
            </a:r>
          </a:p>
        </p:txBody>
      </p:sp>
    </p:spTree>
    <p:extLst>
      <p:ext uri="{BB962C8B-B14F-4D97-AF65-F5344CB8AC3E}">
        <p14:creationId xmlns:p14="http://schemas.microsoft.com/office/powerpoint/2010/main" val="39323520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74560" y="1741274"/>
                <a:ext cx="9354448" cy="4530725"/>
              </a:xfrm>
            </p:spPr>
            <p:txBody>
              <a:bodyPr/>
              <a:lstStyle/>
              <a:p>
                <a:pPr algn="just">
                  <a:lnSpc>
                    <a:spcPct val="150000"/>
                  </a:lnSpc>
                  <a:buNone/>
                </a:pPr>
                <a:r>
                  <a:rPr lang="es-ES" sz="2000" dirty="0"/>
                  <a:t>  	</a:t>
                </a:r>
                <a:r>
                  <a:rPr lang="es-ES" sz="1900" dirty="0"/>
                  <a:t> La resistencia por momento de perfiles compactos es una función de la longitud no soportada L</a:t>
                </a:r>
                <a:r>
                  <a:rPr lang="es-ES" sz="1900" baseline="-25000" dirty="0"/>
                  <a:t>b</a:t>
                </a:r>
                <a:r>
                  <a:rPr lang="es-ES" sz="1900" dirty="0"/>
                  <a:t> , definida como la distancia entre puntos de soporte lateral, o arriostramiento.</a:t>
                </a:r>
              </a:p>
              <a:p>
                <a:pPr algn="just">
                  <a:lnSpc>
                    <a:spcPct val="150000"/>
                  </a:lnSpc>
                  <a:buNone/>
                </a:pPr>
                <a:r>
                  <a:rPr lang="es-ES" sz="1900" dirty="0"/>
                  <a:t>   	Si la longitud no soportada no es mayor que L</a:t>
                </a:r>
                <a:r>
                  <a:rPr lang="es-ES" sz="1900" baseline="-25000" dirty="0"/>
                  <a:t>P</a:t>
                </a:r>
                <a:r>
                  <a:rPr lang="es-ES" sz="1900" dirty="0"/>
                  <a:t> , se considera que la viga tiene soporte lateral total entonces: </a:t>
                </a:r>
              </a:p>
              <a:p>
                <a:pPr algn="just">
                  <a:lnSpc>
                    <a:spcPct val="150000"/>
                  </a:lnSpc>
                  <a:buNone/>
                </a:pPr>
                <a14:m>
                  <m:oMathPara xmlns:m="http://schemas.openxmlformats.org/officeDocument/2006/math">
                    <m:oMathParaPr>
                      <m:jc m:val="centerGroup"/>
                    </m:oMathParaPr>
                    <m:oMath xmlns:m="http://schemas.openxmlformats.org/officeDocument/2006/math">
                      <m:sSub>
                        <m:sSubPr>
                          <m:ctrlPr>
                            <a:rPr lang="es-ES" sz="3200" i="1">
                              <a:effectLst>
                                <a:outerShdw blurRad="38100" dist="38100" dir="2700000" algn="tl">
                                  <a:srgbClr val="000000">
                                    <a:alpha val="43137"/>
                                  </a:srgbClr>
                                </a:outerShdw>
                              </a:effectLst>
                              <a:latin typeface="Cambria Math" panose="02040503050406030204" pitchFamily="18" charset="0"/>
                            </a:rPr>
                          </m:ctrlPr>
                        </m:sSubPr>
                        <m:e>
                          <m:r>
                            <a:rPr lang="es-MX" sz="3200" i="1">
                              <a:effectLst>
                                <a:outerShdw blurRad="38100" dist="38100" dir="2700000" algn="tl">
                                  <a:srgbClr val="000000">
                                    <a:alpha val="43137"/>
                                  </a:srgbClr>
                                </a:outerShdw>
                              </a:effectLst>
                              <a:latin typeface="Cambria Math"/>
                            </a:rPr>
                            <m:t>𝑀</m:t>
                          </m:r>
                        </m:e>
                        <m:sub>
                          <m:r>
                            <a:rPr lang="es-MX" sz="3200" i="1">
                              <a:effectLst>
                                <a:outerShdw blurRad="38100" dist="38100" dir="2700000" algn="tl">
                                  <a:srgbClr val="000000">
                                    <a:alpha val="43137"/>
                                  </a:srgbClr>
                                </a:outerShdw>
                              </a:effectLst>
                              <a:latin typeface="Cambria Math"/>
                            </a:rPr>
                            <m:t>𝑛</m:t>
                          </m:r>
                        </m:sub>
                      </m:sSub>
                      <m:r>
                        <a:rPr lang="es-MX" sz="3200" i="1">
                          <a:effectLst>
                            <a:outerShdw blurRad="38100" dist="38100" dir="2700000" algn="tl">
                              <a:srgbClr val="000000">
                                <a:alpha val="43137"/>
                              </a:srgbClr>
                            </a:outerShdw>
                          </a:effectLst>
                          <a:latin typeface="Cambria Math"/>
                        </a:rPr>
                        <m:t>=</m:t>
                      </m:r>
                      <m:sSub>
                        <m:sSubPr>
                          <m:ctrlPr>
                            <a:rPr lang="es-MX" sz="3200" i="1">
                              <a:effectLst>
                                <a:outerShdw blurRad="38100" dist="38100" dir="2700000" algn="tl">
                                  <a:srgbClr val="000000">
                                    <a:alpha val="43137"/>
                                  </a:srgbClr>
                                </a:outerShdw>
                              </a:effectLst>
                              <a:latin typeface="Cambria Math" panose="02040503050406030204" pitchFamily="18" charset="0"/>
                            </a:rPr>
                          </m:ctrlPr>
                        </m:sSubPr>
                        <m:e>
                          <m:r>
                            <a:rPr lang="es-MX" sz="3200" i="1">
                              <a:effectLst>
                                <a:outerShdw blurRad="38100" dist="38100" dir="2700000" algn="tl">
                                  <a:srgbClr val="000000">
                                    <a:alpha val="43137"/>
                                  </a:srgbClr>
                                </a:outerShdw>
                              </a:effectLst>
                              <a:latin typeface="Cambria Math"/>
                            </a:rPr>
                            <m:t>𝑀</m:t>
                          </m:r>
                        </m:e>
                        <m:sub>
                          <m:r>
                            <a:rPr lang="es-MX" sz="3200" i="1">
                              <a:effectLst>
                                <a:outerShdw blurRad="38100" dist="38100" dir="2700000" algn="tl">
                                  <a:srgbClr val="000000">
                                    <a:alpha val="43137"/>
                                  </a:srgbClr>
                                </a:outerShdw>
                              </a:effectLst>
                              <a:latin typeface="Cambria Math"/>
                            </a:rPr>
                            <m:t>𝑝</m:t>
                          </m:r>
                        </m:sub>
                      </m:sSub>
                    </m:oMath>
                  </m:oMathPara>
                </a14:m>
                <a:endParaRPr lang="es-ES" sz="1900" dirty="0">
                  <a:effectLst>
                    <a:outerShdw blurRad="38100" dist="38100" dir="2700000" algn="tl">
                      <a:srgbClr val="000000">
                        <a:alpha val="43137"/>
                      </a:srgbClr>
                    </a:outerShdw>
                  </a:effectLst>
                </a:endParaRPr>
              </a:p>
              <a:p>
                <a:pPr algn="just">
                  <a:lnSpc>
                    <a:spcPct val="150000"/>
                  </a:lnSpc>
                  <a:buNone/>
                </a:pPr>
                <a:endParaRPr lang="es-ES" sz="2000" dirty="0"/>
              </a:p>
              <a:p>
                <a:pPr algn="just">
                  <a:lnSpc>
                    <a:spcPct val="150000"/>
                  </a:lnSpc>
                  <a:buNone/>
                </a:pPr>
                <a:endParaRPr lang="es-ES" sz="2000" dirty="0"/>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74560" y="1741274"/>
                <a:ext cx="9354448" cy="4530725"/>
              </a:xfrm>
              <a:blipFill>
                <a:blip r:embed="rId4"/>
                <a:stretch>
                  <a:fillRect r="-587"/>
                </a:stretch>
              </a:blipFill>
            </p:spPr>
            <p:txBody>
              <a:bodyPr/>
              <a:lstStyle/>
              <a:p>
                <a:r>
                  <a:rPr lang="es-MX">
                    <a:noFill/>
                  </a:rPr>
                  <a:t> </a:t>
                </a:r>
              </a:p>
            </p:txBody>
          </p:sp>
        </mc:Fallback>
      </mc:AlternateContent>
      <p:sp>
        <p:nvSpPr>
          <p:cNvPr id="9" name="Rectángulo redondeado 8"/>
          <p:cNvSpPr/>
          <p:nvPr/>
        </p:nvSpPr>
        <p:spPr>
          <a:xfrm>
            <a:off x="4267297" y="4933477"/>
            <a:ext cx="12828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(F1-1)</a:t>
            </a:r>
          </a:p>
        </p:txBody>
      </p:sp>
    </p:spTree>
    <p:extLst>
      <p:ext uri="{BB962C8B-B14F-4D97-AF65-F5344CB8AC3E}">
        <p14:creationId xmlns:p14="http://schemas.microsoft.com/office/powerpoint/2010/main" val="37319150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1" name="2 Marcador de contenido"/>
          <p:cNvSpPr>
            <a:spLocks noGrp="1"/>
          </p:cNvSpPr>
          <p:nvPr>
            <p:ph sz="quarter" idx="1"/>
          </p:nvPr>
        </p:nvSpPr>
        <p:spPr>
          <a:xfrm>
            <a:off x="271855" y="1817312"/>
            <a:ext cx="9557153" cy="4862165"/>
          </a:xfrm>
        </p:spPr>
        <p:txBody>
          <a:bodyPr>
            <a:noAutofit/>
          </a:bodyPr>
          <a:lstStyle/>
          <a:p>
            <a:pPr algn="just">
              <a:buNone/>
            </a:pPr>
            <a:r>
              <a:rPr lang="es-ES" sz="1900" dirty="0"/>
              <a:t>	La viga mostrada en la figura es un perfil W16” x 31 </a:t>
            </a:r>
            <a:r>
              <a:rPr lang="es-ES" sz="1900" dirty="0" smtClean="0"/>
              <a:t>lb/ft </a:t>
            </a:r>
            <a:r>
              <a:rPr lang="es-ES" sz="1900" dirty="0"/>
              <a:t>de acero A36. Ella soporta una losa para piso de concreto reforzado que proporciona soporte lateral continuo al patín de compresión. La carga muerta de servicio es de 450 lb/ft. Esta carga está sobrepuesta a la viga; no incluye el peso propio de la viga. La carga viva de servicio es de 550 lb/ft. ¿tiene esta viga una resistencia adecuada por momento?</a:t>
            </a:r>
          </a:p>
          <a:p>
            <a:pPr algn="just">
              <a:buNone/>
            </a:pPr>
            <a:r>
              <a:rPr lang="es-ES" sz="1900" dirty="0"/>
              <a:t>                                                                  		                                      </a:t>
            </a:r>
          </a:p>
          <a:p>
            <a:pPr algn="just">
              <a:buNone/>
            </a:pPr>
            <a:endParaRPr lang="es-ES" sz="1900" dirty="0"/>
          </a:p>
          <a:p>
            <a:pPr algn="just">
              <a:buNone/>
            </a:pPr>
            <a:r>
              <a:rPr lang="es-ES" sz="1900" dirty="0"/>
              <a:t>                                                                                                                          WD= 450 lb/ft</a:t>
            </a:r>
          </a:p>
          <a:p>
            <a:pPr algn="just">
              <a:buNone/>
            </a:pPr>
            <a:r>
              <a:rPr lang="es-ES" sz="1900" dirty="0"/>
              <a:t>                                                                  		                                      WL= 550 lb/ft</a:t>
            </a:r>
          </a:p>
          <a:p>
            <a:pPr algn="just">
              <a:buNone/>
            </a:pPr>
            <a:r>
              <a:rPr lang="es-ES" sz="1900" dirty="0"/>
              <a:t>                                                </a:t>
            </a:r>
          </a:p>
          <a:p>
            <a:pPr algn="just">
              <a:buNone/>
            </a:pPr>
            <a:endParaRPr lang="es-MX" sz="1900" dirty="0">
              <a:effectLst/>
            </a:endParaRPr>
          </a:p>
          <a:p>
            <a:pPr algn="just">
              <a:buNone/>
            </a:pPr>
            <a:endParaRPr lang="es-ES" sz="1800" dirty="0"/>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63" t="34142" r="15666" b="36381"/>
          <a:stretch/>
        </p:blipFill>
        <p:spPr bwMode="auto">
          <a:xfrm>
            <a:off x="810093" y="3637316"/>
            <a:ext cx="5766676" cy="14680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8737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2" name="Marcador de contenido 1"/>
              <p:cNvSpPr>
                <a:spLocks noGrp="1"/>
              </p:cNvSpPr>
              <p:nvPr>
                <p:ph idx="1"/>
              </p:nvPr>
            </p:nvSpPr>
            <p:spPr>
              <a:xfrm>
                <a:off x="474561" y="1825625"/>
                <a:ext cx="9354448" cy="4351338"/>
              </a:xfrm>
            </p:spPr>
            <p:txBody>
              <a:bodyPr/>
              <a:lstStyle/>
              <a:p>
                <a:pPr algn="just">
                  <a:buNone/>
                </a:pPr>
                <a:r>
                  <a:rPr lang="es-ES" sz="1900" dirty="0"/>
                  <a:t>SOLUCION: </a:t>
                </a:r>
              </a:p>
              <a:p>
                <a:pPr algn="just">
                  <a:buNone/>
                </a:pPr>
                <a:r>
                  <a:rPr lang="es-ES" sz="1900" dirty="0"/>
                  <a:t>	La carga muerta por servicio total, incluido el peso propio es</a:t>
                </a:r>
              </a:p>
              <a:p>
                <a:pPr algn="ctr">
                  <a:buNone/>
                </a:pPr>
                <a:r>
                  <a:rPr lang="es-ES" sz="2400" dirty="0"/>
                  <a:t>W</a:t>
                </a:r>
                <a:r>
                  <a:rPr lang="es-ES" sz="2400" baseline="-25000" dirty="0"/>
                  <a:t>D</a:t>
                </a:r>
                <a:r>
                  <a:rPr lang="es-ES" sz="2400" dirty="0"/>
                  <a:t> = 450 lb/ft+31 lb/ft = 481 lb/ft</a:t>
                </a:r>
              </a:p>
              <a:p>
                <a:pPr algn="ctr">
                  <a:buNone/>
                </a:pPr>
                <a:endParaRPr lang="es-ES" sz="1900" dirty="0"/>
              </a:p>
              <a:p>
                <a:pPr algn="just">
                  <a:buNone/>
                </a:pPr>
                <a:r>
                  <a:rPr lang="es-ES" sz="1900" dirty="0"/>
                  <a:t>	Para una viga simplemente apoyada y con carga uniforme, el momento flexionante máximo se presenta a la mitad del claro y es igual a:</a:t>
                </a:r>
              </a:p>
              <a:p>
                <a:pPr algn="just">
                  <a:buNone/>
                </a:pPr>
                <a:endParaRPr lang="es-ES" sz="1900" dirty="0"/>
              </a:p>
              <a:p>
                <a:pPr algn="just">
                  <a:buNone/>
                </a:pPr>
                <a14:m>
                  <m:oMathPara xmlns:m="http://schemas.openxmlformats.org/officeDocument/2006/math">
                    <m:oMathParaPr>
                      <m:jc m:val="centerGroup"/>
                    </m:oMathParaPr>
                    <m:oMath xmlns:m="http://schemas.openxmlformats.org/officeDocument/2006/math">
                      <m:sSub>
                        <m:sSubPr>
                          <m:ctrlPr>
                            <a:rPr lang="es-MX" sz="2400" i="1">
                              <a:latin typeface="Cambria Math" panose="02040503050406030204" pitchFamily="18" charset="0"/>
                            </a:rPr>
                          </m:ctrlPr>
                        </m:sSubPr>
                        <m:e>
                          <m:r>
                            <a:rPr lang="es-MX" sz="2400" i="1">
                              <a:latin typeface="Cambria Math" panose="02040503050406030204" pitchFamily="18" charset="0"/>
                            </a:rPr>
                            <m:t>𝑀</m:t>
                          </m:r>
                        </m:e>
                        <m:sub>
                          <m:r>
                            <a:rPr lang="es-MX" sz="2400" i="1">
                              <a:latin typeface="Cambria Math" panose="02040503050406030204" pitchFamily="18" charset="0"/>
                            </a:rPr>
                            <m:t>𝑚𝑎𝑥</m:t>
                          </m:r>
                        </m:sub>
                      </m:sSub>
                      <m:r>
                        <a:rPr lang="es-MX" sz="2400" i="1">
                          <a:latin typeface="Cambria Math" panose="02040503050406030204" pitchFamily="18" charset="0"/>
                        </a:rPr>
                        <m:t>=</m:t>
                      </m:r>
                      <m:f>
                        <m:fPr>
                          <m:ctrlPr>
                            <a:rPr lang="es-MX" sz="2400" i="1">
                              <a:latin typeface="Cambria Math" panose="02040503050406030204" pitchFamily="18" charset="0"/>
                            </a:rPr>
                          </m:ctrlPr>
                        </m:fPr>
                        <m:num>
                          <m:r>
                            <a:rPr lang="es-MX" sz="2400" i="1">
                              <a:latin typeface="Cambria Math" panose="02040503050406030204" pitchFamily="18" charset="0"/>
                            </a:rPr>
                            <m:t>𝑊</m:t>
                          </m:r>
                          <m:sSup>
                            <m:sSupPr>
                              <m:ctrlPr>
                                <a:rPr lang="es-MX" sz="2400" i="1">
                                  <a:latin typeface="Cambria Math" panose="02040503050406030204" pitchFamily="18" charset="0"/>
                                </a:rPr>
                              </m:ctrlPr>
                            </m:sSupPr>
                            <m:e>
                              <m:r>
                                <m:rPr>
                                  <m:sty m:val="p"/>
                                </m:rPr>
                                <a:rPr lang="es-MX" sz="2400">
                                  <a:latin typeface="Cambria Math" panose="02040503050406030204" pitchFamily="18" charset="0"/>
                                </a:rPr>
                                <m:t>L</m:t>
                              </m:r>
                            </m:e>
                            <m:sup>
                              <m:r>
                                <a:rPr lang="es-MX" sz="2400">
                                  <a:latin typeface="Cambria Math" panose="02040503050406030204" pitchFamily="18" charset="0"/>
                                </a:rPr>
                                <m:t>2</m:t>
                              </m:r>
                            </m:sup>
                          </m:sSup>
                        </m:num>
                        <m:den>
                          <m:r>
                            <a:rPr lang="es-MX" sz="2400" i="1">
                              <a:latin typeface="Cambria Math" panose="02040503050406030204" pitchFamily="18" charset="0"/>
                            </a:rPr>
                            <m:t>8</m:t>
                          </m:r>
                        </m:den>
                      </m:f>
                    </m:oMath>
                  </m:oMathPara>
                </a14:m>
                <a:endParaRPr lang="es-MX" sz="2400"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xfrm>
                <a:off x="474561" y="1825625"/>
                <a:ext cx="9354448" cy="4351338"/>
              </a:xfrm>
              <a:blipFill rotWithShape="0">
                <a:blip r:embed="rId7"/>
                <a:stretch>
                  <a:fillRect l="-652" t="-1401" r="-587"/>
                </a:stretch>
              </a:blipFill>
            </p:spPr>
            <p:txBody>
              <a:bodyPr/>
              <a:lstStyle/>
              <a:p>
                <a:r>
                  <a:rPr lang="es-MX">
                    <a:noFill/>
                  </a:rPr>
                  <a:t> </a:t>
                </a:r>
              </a:p>
            </p:txBody>
          </p:sp>
        </mc:Fallback>
      </mc:AlternateContent>
      <p:pic>
        <p:nvPicPr>
          <p:cNvPr id="3" name="Imagen 2"/>
          <p:cNvPicPr>
            <a:picLocks noChangeAspect="1"/>
          </p:cNvPicPr>
          <p:nvPr/>
        </p:nvPicPr>
        <p:blipFill rotWithShape="1">
          <a:blip r:embed="rId8"/>
          <a:srcRect l="15163" t="30413" r="32813" b="48430"/>
          <a:stretch/>
        </p:blipFill>
        <p:spPr>
          <a:xfrm>
            <a:off x="474561" y="5087576"/>
            <a:ext cx="4412119" cy="1008801"/>
          </a:xfrm>
          <a:prstGeom prst="rect">
            <a:avLst/>
          </a:prstGeom>
        </p:spPr>
      </p:pic>
      <p:sp>
        <p:nvSpPr>
          <p:cNvPr id="6" name="Rectángulo redondeado 5"/>
          <p:cNvSpPr/>
          <p:nvPr/>
        </p:nvSpPr>
        <p:spPr>
          <a:xfrm>
            <a:off x="7274257" y="5322627"/>
            <a:ext cx="1569492" cy="85433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Vigas de eje recto isostáticas</a:t>
            </a:r>
          </a:p>
        </p:txBody>
      </p:sp>
      <p:cxnSp>
        <p:nvCxnSpPr>
          <p:cNvPr id="8" name="Conector recto de flecha 7"/>
          <p:cNvCxnSpPr>
            <a:stCxn id="6" idx="1"/>
          </p:cNvCxnSpPr>
          <p:nvPr/>
        </p:nvCxnSpPr>
        <p:spPr>
          <a:xfrm flipH="1" flipV="1">
            <a:off x="5199797" y="5693379"/>
            <a:ext cx="2074460" cy="5641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676049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74561" y="1817312"/>
                <a:ext cx="9354448" cy="4968552"/>
              </a:xfrm>
            </p:spPr>
            <p:txBody>
              <a:bodyPr>
                <a:normAutofit/>
              </a:bodyPr>
              <a:lstStyle/>
              <a:p>
                <a:pPr algn="just">
                  <a:buNone/>
                </a:pPr>
                <a:r>
                  <a:rPr lang="es-ES" sz="1900" dirty="0">
                    <a:effectLst/>
                  </a:rPr>
                  <a:t>Donde w es la carga en unidades de fuerza por longitud unitaria y L es la longitud del claro. Entonces:                 </a:t>
                </a:r>
              </a:p>
              <a:p>
                <a:pPr algn="just">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𝐷</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𝑊</m:t>
                              </m:r>
                            </m:e>
                            <m:sub>
                              <m:r>
                                <a:rPr lang="es-MX" sz="1900" i="1">
                                  <a:effectLst/>
                                  <a:latin typeface="Cambria Math" panose="02040503050406030204" pitchFamily="18" charset="0"/>
                                </a:rPr>
                                <m:t>𝐷</m:t>
                              </m:r>
                            </m:sub>
                          </m:sSub>
                          <m:sSup>
                            <m:sSupPr>
                              <m:ctrlPr>
                                <a:rPr lang="es-MX" sz="1900" i="1">
                                  <a:effectLst/>
                                  <a:latin typeface="Cambria Math" panose="02040503050406030204" pitchFamily="18" charset="0"/>
                                </a:rPr>
                              </m:ctrlPr>
                            </m:sSupPr>
                            <m:e>
                              <m:r>
                                <m:rPr>
                                  <m:sty m:val="p"/>
                                </m:rPr>
                                <a:rPr lang="es-MX" sz="1900">
                                  <a:effectLst/>
                                  <a:latin typeface="Cambria Math" panose="02040503050406030204" pitchFamily="18" charset="0"/>
                                </a:rPr>
                                <m:t>L</m:t>
                              </m:r>
                            </m:e>
                            <m:sup>
                              <m:r>
                                <a:rPr lang="es-MX" sz="1900">
                                  <a:effectLst/>
                                  <a:latin typeface="Cambria Math" panose="02040503050406030204" pitchFamily="18" charset="0"/>
                                </a:rPr>
                                <m:t>2</m:t>
                              </m:r>
                            </m:sup>
                          </m:sSup>
                        </m:num>
                        <m:den>
                          <m:r>
                            <a:rPr lang="es-MX" sz="1900" i="1">
                              <a:effectLst/>
                              <a:latin typeface="Cambria Math" panose="02040503050406030204" pitchFamily="18" charset="0"/>
                            </a:rPr>
                            <m:t>8</m:t>
                          </m:r>
                        </m:den>
                      </m:f>
                      <m:r>
                        <a:rPr lang="es-MX" sz="1900" b="0" i="1" smtClean="0">
                          <a:effectLst/>
                          <a:latin typeface="Cambria Math" panose="02040503050406030204" pitchFamily="18" charset="0"/>
                        </a:rPr>
                        <m:t>=</m:t>
                      </m:r>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0.481 </m:t>
                          </m:r>
                          <m:r>
                            <a:rPr lang="es-MX" sz="1900" b="0" i="1" smtClean="0">
                              <a:effectLst/>
                              <a:latin typeface="Cambria Math" panose="02040503050406030204" pitchFamily="18" charset="0"/>
                            </a:rPr>
                            <m:t>𝑘𝑖𝑝𝑠</m:t>
                          </m:r>
                          <m:r>
                            <a:rPr lang="es-MX" sz="1900" b="0" i="1" smtClean="0">
                              <a:effectLst/>
                              <a:latin typeface="Cambria Math" panose="02040503050406030204" pitchFamily="18" charset="0"/>
                            </a:rPr>
                            <m:t>/</m:t>
                          </m:r>
                          <m:r>
                            <a:rPr lang="es-MX" sz="1900" b="0" i="1" smtClean="0">
                              <a:effectLst/>
                              <a:latin typeface="Cambria Math" panose="02040503050406030204" pitchFamily="18" charset="0"/>
                            </a:rPr>
                            <m:t>𝑓𝑡</m:t>
                          </m:r>
                          <m:sSup>
                            <m:sSupPr>
                              <m:ctrlPr>
                                <a:rPr lang="es-MX" sz="1900" b="0" i="1" smtClean="0">
                                  <a:effectLst/>
                                  <a:latin typeface="Cambria Math" panose="02040503050406030204" pitchFamily="18" charset="0"/>
                                </a:rPr>
                              </m:ctrlPr>
                            </m:sSupPr>
                            <m:e>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30 </m:t>
                                  </m:r>
                                  <m:r>
                                    <a:rPr lang="es-MX" sz="1900" b="0" i="1" smtClean="0">
                                      <a:effectLst/>
                                      <a:latin typeface="Cambria Math" panose="02040503050406030204" pitchFamily="18" charset="0"/>
                                    </a:rPr>
                                    <m:t>𝑓𝑡</m:t>
                                  </m:r>
                                </m:e>
                              </m:d>
                            </m:e>
                            <m:sup>
                              <m:r>
                                <a:rPr lang="es-MX" sz="1900" b="0" i="1" smtClean="0">
                                  <a:effectLst/>
                                  <a:latin typeface="Cambria Math" panose="02040503050406030204" pitchFamily="18" charset="0"/>
                                </a:rPr>
                                <m:t>2</m:t>
                              </m:r>
                            </m:sup>
                          </m:sSup>
                        </m:num>
                        <m:den>
                          <m:r>
                            <a:rPr lang="es-MX" sz="1900" b="0" i="1" smtClean="0">
                              <a:effectLst/>
                              <a:latin typeface="Cambria Math" panose="02040503050406030204" pitchFamily="18" charset="0"/>
                            </a:rPr>
                            <m:t>8</m:t>
                          </m:r>
                        </m:den>
                      </m:f>
                      <m:r>
                        <a:rPr lang="es-MX" sz="1900" b="0" i="1" smtClean="0">
                          <a:effectLst/>
                          <a:latin typeface="Cambria Math" panose="02040503050406030204" pitchFamily="18" charset="0"/>
                        </a:rPr>
                        <m:t>=54.11 </m:t>
                      </m:r>
                      <m:r>
                        <a:rPr lang="es-MX" sz="1900" b="0" i="1" smtClean="0">
                          <a:effectLst/>
                          <a:latin typeface="Cambria Math" panose="02040503050406030204" pitchFamily="18" charset="0"/>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rPr>
                        <m:t>𝑘𝑖𝑝𝑠</m:t>
                      </m:r>
                    </m:oMath>
                  </m:oMathPara>
                </a14:m>
                <a:endParaRPr lang="es-MX" sz="1900" dirty="0">
                  <a:effectLst/>
                </a:endParaRPr>
              </a:p>
              <a:p>
                <a:pPr algn="just">
                  <a:buNone/>
                </a:pPr>
                <a:endParaRPr lang="es-MX" sz="1900" i="1" dirty="0">
                  <a:effectLst/>
                  <a:latin typeface="Cambria Math" panose="02040503050406030204" pitchFamily="18" charset="0"/>
                </a:endParaRPr>
              </a:p>
              <a:p>
                <a:pPr algn="just">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b="0" i="1" smtClean="0">
                              <a:effectLst/>
                              <a:latin typeface="Cambria Math" panose="02040503050406030204" pitchFamily="18" charset="0"/>
                            </a:rPr>
                            <m:t>𝐿</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b="0" i="1" smtClean="0">
                              <a:effectLst/>
                              <a:latin typeface="Cambria Math" panose="02040503050406030204" pitchFamily="18" charset="0"/>
                            </a:rPr>
                            <m:t>0.550 </m:t>
                          </m:r>
                          <m:r>
                            <a:rPr lang="es-MX" sz="1900" b="0" i="1" smtClean="0">
                              <a:effectLst/>
                              <a:latin typeface="Cambria Math" panose="02040503050406030204" pitchFamily="18" charset="0"/>
                              <a:ea typeface="Cambria Math" panose="02040503050406030204" pitchFamily="18" charset="0"/>
                            </a:rPr>
                            <m:t>𝑘𝑖𝑝𝑠</m:t>
                          </m:r>
                          <m:r>
                            <a:rPr lang="es-MX" sz="1900" b="0" i="1" smtClean="0">
                              <a:effectLst/>
                              <a:latin typeface="Cambria Math" panose="02040503050406030204" pitchFamily="18" charset="0"/>
                              <a:ea typeface="Cambria Math" panose="02040503050406030204" pitchFamily="18" charset="0"/>
                            </a:rPr>
                            <m:t>/</m:t>
                          </m:r>
                          <m:r>
                            <a:rPr lang="es-MX" sz="1900" b="0" i="1" smtClean="0">
                              <a:effectLst/>
                              <a:latin typeface="Cambria Math" panose="02040503050406030204" pitchFamily="18" charset="0"/>
                              <a:ea typeface="Cambria Math" panose="02040503050406030204" pitchFamily="18" charset="0"/>
                            </a:rPr>
                            <m:t>𝑓𝑡</m:t>
                          </m:r>
                          <m:sSup>
                            <m:sSupPr>
                              <m:ctrlPr>
                                <a:rPr lang="es-MX" sz="1900" b="0" i="1" smtClean="0">
                                  <a:effectLst/>
                                  <a:latin typeface="Cambria Math" panose="02040503050406030204" pitchFamily="18" charset="0"/>
                                </a:rPr>
                              </m:ctrlPr>
                            </m:sSupPr>
                            <m:e>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30 </m:t>
                                  </m:r>
                                  <m:r>
                                    <a:rPr lang="es-MX" sz="1900" b="0" i="1" smtClean="0">
                                      <a:effectLst/>
                                      <a:latin typeface="Cambria Math" panose="02040503050406030204" pitchFamily="18" charset="0"/>
                                    </a:rPr>
                                    <m:t>𝑓𝑡</m:t>
                                  </m:r>
                                </m:e>
                              </m:d>
                            </m:e>
                            <m:sup>
                              <m:r>
                                <a:rPr lang="es-MX" sz="1900" b="0" i="1" smtClean="0">
                                  <a:effectLst/>
                                  <a:latin typeface="Cambria Math" panose="02040503050406030204" pitchFamily="18" charset="0"/>
                                </a:rPr>
                                <m:t>2</m:t>
                              </m:r>
                            </m:sup>
                          </m:sSup>
                        </m:num>
                        <m:den>
                          <m:r>
                            <a:rPr lang="es-MX" sz="1900" i="1">
                              <a:effectLst/>
                              <a:latin typeface="Cambria Math" panose="02040503050406030204" pitchFamily="18" charset="0"/>
                            </a:rPr>
                            <m:t>8</m:t>
                          </m:r>
                        </m:den>
                      </m:f>
                      <m:r>
                        <a:rPr lang="es-MX" sz="1900" b="0" i="1" smtClean="0">
                          <a:effectLst/>
                          <a:latin typeface="Cambria Math" panose="02040503050406030204" pitchFamily="18" charset="0"/>
                        </a:rPr>
                        <m:t>=61.88 </m:t>
                      </m:r>
                      <m:r>
                        <a:rPr lang="es-MX" sz="1900" b="0" i="1" smtClean="0">
                          <a:effectLst/>
                          <a:latin typeface="Cambria Math" panose="02040503050406030204" pitchFamily="18" charset="0"/>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oMath>
                  </m:oMathPara>
                </a14:m>
                <a:endParaRPr lang="es-ES" sz="1900" dirty="0">
                  <a:effectLst/>
                </a:endParaRPr>
              </a:p>
              <a:p>
                <a:pPr algn="just">
                  <a:buNone/>
                </a:pPr>
                <a:r>
                  <a:rPr lang="es-ES" sz="1900" dirty="0">
                    <a:effectLst/>
                  </a:rPr>
                  <a:t>La carga muerta es menor que 8 veces la carga viva, por lo que gobierna la combinación de cargas A4-2:</a:t>
                </a:r>
              </a:p>
              <a:p>
                <a:pPr algn="just">
                  <a:buNone/>
                </a:pPr>
                <a:r>
                  <a:rPr lang="es-ES" sz="1900" dirty="0">
                    <a:effectLst/>
                  </a:rPr>
                  <a:t>M</a:t>
                </a:r>
                <a:r>
                  <a:rPr lang="es-ES" sz="1900" baseline="-25000" dirty="0">
                    <a:effectLst/>
                  </a:rPr>
                  <a:t>u</a:t>
                </a:r>
                <a:r>
                  <a:rPr lang="es-ES" sz="1900" dirty="0">
                    <a:effectLst/>
                  </a:rPr>
                  <a:t>= 1.2 M</a:t>
                </a:r>
                <a:r>
                  <a:rPr lang="es-ES" sz="1900" baseline="-25000" dirty="0">
                    <a:effectLst/>
                  </a:rPr>
                  <a:t>D</a:t>
                </a:r>
                <a:r>
                  <a:rPr lang="es-ES" sz="1900" dirty="0">
                    <a:effectLst/>
                  </a:rPr>
                  <a:t> + 1.6 M</a:t>
                </a:r>
                <a:r>
                  <a:rPr lang="es-ES" sz="1900" baseline="-25000" dirty="0">
                    <a:effectLst/>
                  </a:rPr>
                  <a:t>L</a:t>
                </a:r>
                <a:r>
                  <a:rPr lang="es-ES" sz="1900" dirty="0">
                    <a:effectLst/>
                  </a:rPr>
                  <a:t> = 1.2 (54.11 </a:t>
                </a:r>
                <a14:m>
                  <m:oMath xmlns:m="http://schemas.openxmlformats.org/officeDocument/2006/math">
                    <m:r>
                      <a:rPr lang="es-MX" sz="1900" i="1">
                        <a:latin typeface="Cambria Math" panose="02040503050406030204" pitchFamily="18" charset="0"/>
                      </a:rPr>
                      <m:t>𝑓𝑡</m:t>
                    </m:r>
                    <m:r>
                      <a:rPr lang="es-MX" sz="1900" i="1">
                        <a:latin typeface="Cambria Math" panose="02040503050406030204" pitchFamily="18" charset="0"/>
                        <a:ea typeface="Cambria Math"/>
                      </a:rPr>
                      <m:t>∙</m:t>
                    </m:r>
                    <m:r>
                      <a:rPr lang="es-MX" sz="1900" i="1">
                        <a:latin typeface="Cambria Math" panose="02040503050406030204" pitchFamily="18" charset="0"/>
                      </a:rPr>
                      <m:t>𝑘𝑖𝑝𝑠</m:t>
                    </m:r>
                  </m:oMath>
                </a14:m>
                <a:r>
                  <a:rPr lang="es-ES" sz="1900" dirty="0">
                    <a:effectLst/>
                  </a:rPr>
                  <a:t> ) + 1.6 (61.88 </a:t>
                </a:r>
                <a14:m>
                  <m:oMath xmlns:m="http://schemas.openxmlformats.org/officeDocument/2006/math">
                    <m:r>
                      <a:rPr lang="es-MX" sz="1900" i="1">
                        <a:latin typeface="Cambria Math" panose="02040503050406030204" pitchFamily="18" charset="0"/>
                      </a:rPr>
                      <m:t>𝑓𝑡</m:t>
                    </m:r>
                    <m:r>
                      <a:rPr lang="es-MX" sz="1900" i="1">
                        <a:latin typeface="Cambria Math" panose="02040503050406030204" pitchFamily="18" charset="0"/>
                        <a:ea typeface="Cambria Math"/>
                      </a:rPr>
                      <m:t>∙</m:t>
                    </m:r>
                    <m:r>
                      <a:rPr lang="es-MX" sz="1900" i="1">
                        <a:latin typeface="Cambria Math" panose="02040503050406030204" pitchFamily="18" charset="0"/>
                      </a:rPr>
                      <m:t>𝑘𝑖𝑝𝑠</m:t>
                    </m:r>
                  </m:oMath>
                </a14:m>
                <a:r>
                  <a:rPr lang="es-ES" sz="1900" dirty="0">
                    <a:effectLst/>
                  </a:rPr>
                  <a:t>) = 164 ft-kips</a:t>
                </a:r>
              </a:p>
              <a:p>
                <a:pPr algn="just">
                  <a:buNone/>
                </a:pPr>
                <a:r>
                  <a:rPr lang="es-ES" sz="1900" dirty="0">
                    <a:effectLst/>
                  </a:rPr>
                  <a:t>Alternativamente, las cargas pueden factorizarse desde el principio:</a:t>
                </a:r>
              </a:p>
              <a:p>
                <a:pPr algn="just">
                  <a:buNone/>
                </a:pPr>
                <a:r>
                  <a:rPr lang="es-ES" sz="1900" dirty="0">
                    <a:effectLst/>
                  </a:rPr>
                  <a:t>W</a:t>
                </a:r>
                <a:r>
                  <a:rPr lang="es-ES" sz="1900" baseline="-25000" dirty="0">
                    <a:effectLst/>
                  </a:rPr>
                  <a:t>u</a:t>
                </a:r>
                <a:r>
                  <a:rPr lang="es-ES" sz="1900" dirty="0">
                    <a:effectLst/>
                  </a:rPr>
                  <a:t> = 1.2 w</a:t>
                </a:r>
                <a:r>
                  <a:rPr lang="es-ES" sz="1900" baseline="-25000" dirty="0">
                    <a:effectLst/>
                  </a:rPr>
                  <a:t>D</a:t>
                </a:r>
                <a:r>
                  <a:rPr lang="es-ES" sz="1900" dirty="0">
                    <a:effectLst/>
                  </a:rPr>
                  <a:t> + 1.6 w</a:t>
                </a:r>
                <a:r>
                  <a:rPr lang="es-ES" sz="1900" baseline="-25000" dirty="0">
                    <a:effectLst/>
                  </a:rPr>
                  <a:t>L</a:t>
                </a:r>
                <a:r>
                  <a:rPr lang="es-ES" sz="1900" dirty="0">
                    <a:effectLst/>
                  </a:rPr>
                  <a:t>= 1.2(0.481 </a:t>
                </a:r>
                <a:r>
                  <a:rPr lang="es-ES" sz="1900" dirty="0" err="1">
                    <a:effectLst/>
                  </a:rPr>
                  <a:t>kips</a:t>
                </a:r>
                <a:r>
                  <a:rPr lang="es-ES" sz="1900" dirty="0">
                    <a:effectLst/>
                  </a:rPr>
                  <a:t>/ft) + </a:t>
                </a:r>
                <a:r>
                  <a:rPr lang="es-ES" sz="1900" dirty="0"/>
                  <a:t>1.6(0.550 </a:t>
                </a:r>
                <a:r>
                  <a:rPr lang="es-ES" sz="1900" dirty="0" err="1"/>
                  <a:t>kips</a:t>
                </a:r>
                <a:r>
                  <a:rPr lang="es-ES" sz="1900" dirty="0"/>
                  <a:t>/ft) </a:t>
                </a:r>
                <a:r>
                  <a:rPr lang="es-ES" sz="1900" dirty="0">
                    <a:effectLst/>
                  </a:rPr>
                  <a:t>= 1.457 </a:t>
                </a:r>
                <a:r>
                  <a:rPr lang="es-ES" sz="1900" dirty="0" err="1">
                    <a:effectLst/>
                  </a:rPr>
                  <a:t>kips</a:t>
                </a:r>
                <a:r>
                  <a:rPr lang="es-ES" sz="1900" dirty="0">
                    <a:effectLst/>
                  </a:rPr>
                  <a:t>/ft</a:t>
                </a:r>
              </a:p>
              <a:p>
                <a:pPr algn="just">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b="0" i="1" smtClean="0">
                              <a:effectLst/>
                              <a:latin typeface="Cambria Math" panose="02040503050406030204" pitchFamily="18" charset="0"/>
                            </a:rPr>
                            <m:t>𝑢</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𝑊</m:t>
                              </m:r>
                            </m:e>
                            <m:sub>
                              <m:r>
                                <a:rPr lang="es-MX" sz="1900" b="0" i="1" smtClean="0">
                                  <a:effectLst/>
                                  <a:latin typeface="Cambria Math" panose="02040503050406030204" pitchFamily="18" charset="0"/>
                                </a:rPr>
                                <m:t>𝑢</m:t>
                              </m:r>
                            </m:sub>
                          </m:sSub>
                          <m:sSup>
                            <m:sSupPr>
                              <m:ctrlPr>
                                <a:rPr lang="es-MX" sz="1900" i="1">
                                  <a:effectLst/>
                                  <a:latin typeface="Cambria Math" panose="02040503050406030204" pitchFamily="18" charset="0"/>
                                </a:rPr>
                              </m:ctrlPr>
                            </m:sSupPr>
                            <m:e>
                              <m:r>
                                <m:rPr>
                                  <m:sty m:val="p"/>
                                </m:rPr>
                                <a:rPr lang="es-MX" sz="1900">
                                  <a:effectLst/>
                                  <a:latin typeface="Cambria Math" panose="02040503050406030204" pitchFamily="18" charset="0"/>
                                </a:rPr>
                                <m:t>L</m:t>
                              </m:r>
                            </m:e>
                            <m:sup>
                              <m:r>
                                <a:rPr lang="es-MX" sz="1900">
                                  <a:effectLst/>
                                  <a:latin typeface="Cambria Math" panose="02040503050406030204" pitchFamily="18" charset="0"/>
                                </a:rPr>
                                <m:t>2</m:t>
                              </m:r>
                            </m:sup>
                          </m:sSup>
                        </m:num>
                        <m:den>
                          <m:r>
                            <a:rPr lang="es-MX" sz="1900" i="1">
                              <a:effectLst/>
                              <a:latin typeface="Cambria Math" panose="02040503050406030204" pitchFamily="18" charset="0"/>
                            </a:rPr>
                            <m:t>8</m:t>
                          </m:r>
                        </m:den>
                      </m:f>
                      <m:r>
                        <a:rPr lang="es-MX" sz="1900" b="0" i="1" smtClean="0">
                          <a:effectLst/>
                          <a:latin typeface="Cambria Math" panose="02040503050406030204" pitchFamily="18" charset="0"/>
                        </a:rPr>
                        <m:t>=</m:t>
                      </m:r>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1.457 </m:t>
                          </m:r>
                          <m:r>
                            <m:rPr>
                              <m:nor/>
                            </m:rPr>
                            <a:rPr lang="es-ES" sz="1900" dirty="0"/>
                            <m:t>kips</m:t>
                          </m:r>
                          <m:r>
                            <m:rPr>
                              <m:nor/>
                            </m:rPr>
                            <a:rPr lang="es-ES" sz="1900" dirty="0"/>
                            <m:t>/</m:t>
                          </m:r>
                          <m:r>
                            <m:rPr>
                              <m:nor/>
                            </m:rPr>
                            <a:rPr lang="es-ES" sz="1900" dirty="0"/>
                            <m:t>ft</m:t>
                          </m:r>
                          <m:sSup>
                            <m:sSupPr>
                              <m:ctrlPr>
                                <a:rPr lang="es-MX" sz="1900" b="0" i="1" smtClean="0">
                                  <a:effectLst/>
                                  <a:latin typeface="Cambria Math" panose="02040503050406030204" pitchFamily="18" charset="0"/>
                                </a:rPr>
                              </m:ctrlPr>
                            </m:sSupPr>
                            <m:e>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30</m:t>
                                  </m:r>
                                </m:e>
                              </m:d>
                            </m:e>
                            <m:sup>
                              <m:r>
                                <a:rPr lang="es-MX" sz="1900" b="0" i="1" smtClean="0">
                                  <a:effectLst/>
                                  <a:latin typeface="Cambria Math" panose="02040503050406030204" pitchFamily="18" charset="0"/>
                                </a:rPr>
                                <m:t>2</m:t>
                              </m:r>
                            </m:sup>
                          </m:sSup>
                        </m:num>
                        <m:den>
                          <m:r>
                            <a:rPr lang="es-MX" sz="1900" b="0" i="1" smtClean="0">
                              <a:effectLst/>
                              <a:latin typeface="Cambria Math" panose="02040503050406030204" pitchFamily="18" charset="0"/>
                            </a:rPr>
                            <m:t>8</m:t>
                          </m:r>
                        </m:den>
                      </m:f>
                      <m:r>
                        <a:rPr lang="es-MX" sz="1900" b="0" i="1" smtClean="0">
                          <a:effectLst/>
                          <a:latin typeface="Cambria Math" panose="02040503050406030204" pitchFamily="18" charset="0"/>
                        </a:rPr>
                        <m:t>=164 </m:t>
                      </m:r>
                      <m:r>
                        <a:rPr lang="es-MX" sz="1900" b="0" i="1" smtClean="0">
                          <a:effectLst/>
                          <a:latin typeface="Cambria Math" panose="02040503050406030204" pitchFamily="18" charset="0"/>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oMath>
                  </m:oMathPara>
                </a14:m>
                <a:endParaRPr lang="es-MX" sz="1900" dirty="0">
                  <a:effectLst/>
                </a:endParaRPr>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74561" y="1817312"/>
                <a:ext cx="9354448" cy="4968552"/>
              </a:xfrm>
              <a:blipFill>
                <a:blip r:embed="rId4"/>
                <a:stretch>
                  <a:fillRect l="-652" t="-1227" r="-587"/>
                </a:stretch>
              </a:blipFill>
            </p:spPr>
            <p:txBody>
              <a:bodyPr/>
              <a:lstStyle/>
              <a:p>
                <a:r>
                  <a:rPr lang="es-MX">
                    <a:noFill/>
                  </a:rPr>
                  <a:t> </a:t>
                </a:r>
              </a:p>
            </p:txBody>
          </p:sp>
        </mc:Fallback>
      </mc:AlternateContent>
    </p:spTree>
    <p:extLst>
      <p:ext uri="{BB962C8B-B14F-4D97-AF65-F5344CB8AC3E}">
        <p14:creationId xmlns:p14="http://schemas.microsoft.com/office/powerpoint/2010/main" val="4298675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1" name="2 Marcador de contenido"/>
              <p:cNvSpPr>
                <a:spLocks noGrp="1"/>
              </p:cNvSpPr>
              <p:nvPr>
                <p:ph sz="quarter" idx="1"/>
              </p:nvPr>
            </p:nvSpPr>
            <p:spPr>
              <a:xfrm>
                <a:off x="483281" y="1817312"/>
                <a:ext cx="9345728" cy="5207694"/>
              </a:xfrm>
            </p:spPr>
            <p:txBody>
              <a:bodyPr>
                <a:normAutofit/>
              </a:bodyPr>
              <a:lstStyle/>
              <a:p>
                <a:pPr algn="just">
                  <a:buNone/>
                </a:pPr>
                <a:r>
                  <a:rPr lang="es-ES" sz="1900" dirty="0">
                    <a:effectLst/>
                  </a:rPr>
                  <a:t>	Revisión de la compacticidad:  </a:t>
                </a:r>
              </a:p>
              <a:p>
                <a:pPr algn="just">
                  <a:buNone/>
                </a:pPr>
                <a14:m>
                  <m:oMathPara xmlns:m="http://schemas.openxmlformats.org/officeDocument/2006/math">
                    <m:oMathParaPr>
                      <m:jc m:val="center"/>
                    </m:oMathParaPr>
                    <m:oMath xmlns:m="http://schemas.openxmlformats.org/officeDocument/2006/math">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𝑏</m:t>
                              </m:r>
                            </m:e>
                            <m:sub>
                              <m:r>
                                <a:rPr lang="es-MX" sz="1900" b="0" i="1">
                                  <a:effectLst/>
                                  <a:latin typeface="Cambria Math" panose="02040503050406030204" pitchFamily="18" charset="0"/>
                                </a:rPr>
                                <m:t>𝑓</m:t>
                              </m:r>
                            </m:sub>
                          </m:sSub>
                        </m:num>
                        <m:den>
                          <m:r>
                            <a:rPr lang="es-MX" sz="1900" b="0" i="1">
                              <a:effectLst/>
                              <a:latin typeface="Cambria Math" panose="02040503050406030204" pitchFamily="18" charset="0"/>
                            </a:rPr>
                            <m:t>2</m:t>
                          </m:r>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𝑡</m:t>
                              </m:r>
                            </m:e>
                            <m:sub>
                              <m:r>
                                <a:rPr lang="es-MX" sz="1900" b="0" i="1">
                                  <a:effectLst/>
                                  <a:latin typeface="Cambria Math" panose="02040503050406030204" pitchFamily="18" charset="0"/>
                                </a:rPr>
                                <m:t>𝑓</m:t>
                              </m:r>
                            </m:sub>
                          </m:sSub>
                        </m:den>
                      </m:f>
                      <m:r>
                        <a:rPr lang="es-MX" sz="1900" b="0" i="1" smtClean="0">
                          <a:effectLst/>
                          <a:latin typeface="Cambria Math" panose="02040503050406030204" pitchFamily="18" charset="0"/>
                        </a:rPr>
                        <m:t>=6.3        (</m:t>
                      </m:r>
                      <m:r>
                        <a:rPr lang="es-MX" sz="1900" b="0" i="1" smtClean="0">
                          <a:effectLst/>
                          <a:latin typeface="Cambria Math" panose="02040503050406030204" pitchFamily="18" charset="0"/>
                        </a:rPr>
                        <m:t>𝑑𝑒</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𝑙𝑎</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𝑝𝑎𝑟𝑡𝑒</m:t>
                      </m:r>
                      <m:r>
                        <a:rPr lang="es-MX" sz="1900" b="0" i="1" smtClean="0">
                          <a:effectLst/>
                          <a:latin typeface="Cambria Math" panose="02040503050406030204" pitchFamily="18" charset="0"/>
                        </a:rPr>
                        <m:t> 1 </m:t>
                      </m:r>
                      <m:r>
                        <a:rPr lang="es-MX" sz="1900" b="0" i="1" smtClean="0">
                          <a:effectLst/>
                          <a:latin typeface="Cambria Math" panose="02040503050406030204" pitchFamily="18" charset="0"/>
                        </a:rPr>
                        <m:t>𝑑𝑒𝑙</m:t>
                      </m:r>
                      <m:r>
                        <a:rPr lang="es-MX" sz="1900" b="0" i="1" smtClean="0">
                          <a:effectLst/>
                          <a:latin typeface="Cambria Math" panose="02040503050406030204" pitchFamily="18" charset="0"/>
                        </a:rPr>
                        <m:t> </m:t>
                      </m:r>
                      <m:r>
                        <a:rPr lang="es-MX" sz="1900" b="0" i="1" smtClean="0">
                          <a:effectLst/>
                          <a:latin typeface="Cambria Math" panose="02040503050406030204" pitchFamily="18" charset="0"/>
                        </a:rPr>
                        <m:t>𝑚𝑎𝑛𝑢𝑎𝑙</m:t>
                      </m:r>
                      <m:r>
                        <a:rPr lang="es-MX" sz="1900" b="0" i="1" smtClean="0">
                          <a:effectLst/>
                          <a:latin typeface="Cambria Math" panose="02040503050406030204" pitchFamily="18" charset="0"/>
                        </a:rPr>
                        <m:t>)</m:t>
                      </m:r>
                    </m:oMath>
                  </m:oMathPara>
                </a14:m>
                <a:endParaRPr lang="es-ES" sz="1900" dirty="0">
                  <a:effectLst/>
                </a:endParaRPr>
              </a:p>
              <a:p>
                <a:pPr algn="just">
                  <a:buNone/>
                </a:pPr>
                <a14:m>
                  <m:oMathPara xmlns:m="http://schemas.openxmlformats.org/officeDocument/2006/math">
                    <m:oMathParaPr>
                      <m:jc m:val="center"/>
                    </m:oMathParaPr>
                    <m:oMath xmlns:m="http://schemas.openxmlformats.org/officeDocument/2006/math">
                      <m:f>
                        <m:fPr>
                          <m:ctrlPr>
                            <a:rPr lang="es-MX" sz="1900" i="1">
                              <a:effectLst/>
                              <a:latin typeface="Cambria Math" panose="02040503050406030204" pitchFamily="18" charset="0"/>
                            </a:rPr>
                          </m:ctrlPr>
                        </m:fPr>
                        <m:num>
                          <m:r>
                            <a:rPr lang="es-MX" sz="1900" b="0" i="1">
                              <a:effectLst/>
                              <a:latin typeface="Cambria Math" panose="02040503050406030204" pitchFamily="18" charset="0"/>
                            </a:rPr>
                            <m:t>65</m:t>
                          </m:r>
                        </m:num>
                        <m:den>
                          <m:rad>
                            <m:radPr>
                              <m:degHide m:val="on"/>
                              <m:ctrlPr>
                                <a:rPr lang="es-MX" sz="1900" i="1">
                                  <a:effectLst/>
                                  <a:latin typeface="Cambria Math" panose="02040503050406030204" pitchFamily="18" charset="0"/>
                                </a:rPr>
                              </m:ctrlPr>
                            </m:radPr>
                            <m:deg/>
                            <m:e>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𝐹</m:t>
                                  </m:r>
                                </m:e>
                                <m:sub>
                                  <m:r>
                                    <a:rPr lang="es-MX" sz="1900" b="0" i="1">
                                      <a:effectLst/>
                                      <a:latin typeface="Cambria Math" panose="02040503050406030204" pitchFamily="18" charset="0"/>
                                    </a:rPr>
                                    <m:t>𝑦</m:t>
                                  </m:r>
                                </m:sub>
                              </m:sSub>
                            </m:e>
                          </m:rad>
                        </m:den>
                      </m:f>
                      <m:r>
                        <a:rPr lang="es-MX" sz="1900" b="0" i="1" smtClean="0">
                          <a:effectLst/>
                          <a:latin typeface="Cambria Math" panose="02040503050406030204" pitchFamily="18" charset="0"/>
                        </a:rPr>
                        <m:t>=</m:t>
                      </m:r>
                      <m:f>
                        <m:fPr>
                          <m:ctrlPr>
                            <a:rPr lang="es-MX" sz="1900" i="1" smtClean="0">
                              <a:effectLst/>
                              <a:latin typeface="Cambria Math" panose="02040503050406030204" pitchFamily="18" charset="0"/>
                            </a:rPr>
                          </m:ctrlPr>
                        </m:fPr>
                        <m:num>
                          <m:r>
                            <a:rPr lang="es-MX" sz="1900" b="0" i="1" smtClean="0">
                              <a:effectLst/>
                              <a:latin typeface="Cambria Math" panose="02040503050406030204" pitchFamily="18" charset="0"/>
                            </a:rPr>
                            <m:t>65</m:t>
                          </m:r>
                        </m:num>
                        <m:den>
                          <m:rad>
                            <m:radPr>
                              <m:degHide m:val="on"/>
                              <m:ctrlPr>
                                <a:rPr lang="es-MX" sz="1900" i="1" smtClean="0">
                                  <a:effectLst/>
                                  <a:latin typeface="Cambria Math" panose="02040503050406030204" pitchFamily="18" charset="0"/>
                                </a:rPr>
                              </m:ctrlPr>
                            </m:radPr>
                            <m:deg/>
                            <m:e>
                              <m:r>
                                <a:rPr lang="es-MX" sz="1900" b="0" i="1" smtClean="0">
                                  <a:effectLst/>
                                  <a:latin typeface="Cambria Math" panose="02040503050406030204" pitchFamily="18" charset="0"/>
                                </a:rPr>
                                <m:t>36</m:t>
                              </m:r>
                            </m:e>
                          </m:rad>
                        </m:den>
                      </m:f>
                      <m:r>
                        <a:rPr lang="es-MX" sz="1900" b="0" i="1" smtClean="0">
                          <a:effectLst/>
                          <a:latin typeface="Cambria Math" panose="02040503050406030204" pitchFamily="18" charset="0"/>
                        </a:rPr>
                        <m:t>=10.80&gt;6.3</m:t>
                      </m:r>
                    </m:oMath>
                  </m:oMathPara>
                </a14:m>
                <a:endParaRPr lang="es-MX" sz="1900" dirty="0">
                  <a:effectLst/>
                </a:endParaRPr>
              </a:p>
              <a:p>
                <a:pPr algn="just">
                  <a:buNone/>
                </a:pPr>
                <a:r>
                  <a:rPr lang="es-ES" sz="1900" dirty="0">
                    <a:effectLst/>
                  </a:rPr>
                  <a:t>	Por tanto el patín es compacto</a:t>
                </a:r>
              </a:p>
              <a:p>
                <a:pPr algn="ctr">
                  <a:buNone/>
                </a:pPr>
                <a14:m>
                  <m:oMath xmlns:m="http://schemas.openxmlformats.org/officeDocument/2006/math">
                    <m:f>
                      <m:fPr>
                        <m:ctrlPr>
                          <a:rPr lang="es-MX" sz="2400" i="1">
                            <a:effectLst/>
                            <a:latin typeface="Cambria Math" panose="02040503050406030204" pitchFamily="18" charset="0"/>
                          </a:rPr>
                        </m:ctrlPr>
                      </m:fPr>
                      <m:num>
                        <m:r>
                          <a:rPr lang="es-MX" sz="2400" b="0" i="1">
                            <a:effectLst/>
                            <a:latin typeface="Cambria Math" panose="02040503050406030204" pitchFamily="18" charset="0"/>
                          </a:rPr>
                          <m:t>h</m:t>
                        </m:r>
                      </m:num>
                      <m:den>
                        <m:sSub>
                          <m:sSubPr>
                            <m:ctrlPr>
                              <a:rPr lang="es-MX" sz="2400" i="1">
                                <a:effectLst/>
                                <a:latin typeface="Cambria Math" panose="02040503050406030204" pitchFamily="18" charset="0"/>
                              </a:rPr>
                            </m:ctrlPr>
                          </m:sSubPr>
                          <m:e>
                            <m:r>
                              <a:rPr lang="es-ES" sz="2400" b="0" i="1">
                                <a:effectLst/>
                                <a:latin typeface="Cambria Math" panose="02040503050406030204" pitchFamily="18" charset="0"/>
                              </a:rPr>
                              <m:t>𝑡</m:t>
                            </m:r>
                          </m:e>
                          <m:sub>
                            <m:r>
                              <a:rPr lang="es-MX" sz="2400" b="0" i="1">
                                <a:effectLst/>
                                <a:latin typeface="Cambria Math" panose="02040503050406030204" pitchFamily="18" charset="0"/>
                              </a:rPr>
                              <m:t>𝑤</m:t>
                            </m:r>
                          </m:sub>
                        </m:sSub>
                      </m:den>
                    </m:f>
                    <m:r>
                      <a:rPr lang="es-MX" sz="2400" b="0" i="1" smtClean="0">
                        <a:effectLst/>
                        <a:latin typeface="Cambria Math" panose="02040503050406030204" pitchFamily="18" charset="0"/>
                      </a:rPr>
                      <m:t>&lt;</m:t>
                    </m:r>
                    <m:f>
                      <m:fPr>
                        <m:ctrlPr>
                          <a:rPr lang="es-MX" sz="2400" i="1">
                            <a:effectLst/>
                            <a:latin typeface="Cambria Math" panose="02040503050406030204" pitchFamily="18" charset="0"/>
                          </a:rPr>
                        </m:ctrlPr>
                      </m:fPr>
                      <m:num>
                        <m:r>
                          <a:rPr lang="es-ES" sz="2400" b="0" i="1">
                            <a:effectLst/>
                            <a:latin typeface="Cambria Math" panose="02040503050406030204" pitchFamily="18" charset="0"/>
                          </a:rPr>
                          <m:t>6</m:t>
                        </m:r>
                        <m:r>
                          <a:rPr lang="es-MX" sz="2400" b="0" i="1">
                            <a:effectLst/>
                            <a:latin typeface="Cambria Math" panose="02040503050406030204" pitchFamily="18" charset="0"/>
                          </a:rPr>
                          <m:t>40</m:t>
                        </m:r>
                      </m:num>
                      <m:den>
                        <m:rad>
                          <m:radPr>
                            <m:degHide m:val="on"/>
                            <m:ctrlPr>
                              <a:rPr lang="es-ES" sz="2400" i="1">
                                <a:effectLst/>
                                <a:latin typeface="Cambria Math" panose="02040503050406030204" pitchFamily="18" charset="0"/>
                              </a:rPr>
                            </m:ctrlPr>
                          </m:radPr>
                          <m:deg/>
                          <m:e>
                            <m:sSub>
                              <m:sSubPr>
                                <m:ctrlPr>
                                  <a:rPr lang="es-ES" sz="2400" i="1">
                                    <a:effectLst/>
                                    <a:latin typeface="Cambria Math" panose="02040503050406030204" pitchFamily="18" charset="0"/>
                                  </a:rPr>
                                </m:ctrlPr>
                              </m:sSubPr>
                              <m:e>
                                <m:r>
                                  <a:rPr lang="es-MX" sz="2400" b="0" i="1">
                                    <a:effectLst/>
                                    <a:latin typeface="Cambria Math" panose="02040503050406030204" pitchFamily="18" charset="0"/>
                                  </a:rPr>
                                  <m:t>𝐹</m:t>
                                </m:r>
                              </m:e>
                              <m:sub>
                                <m:r>
                                  <a:rPr lang="es-MX" sz="2400" b="0" i="1">
                                    <a:effectLst/>
                                    <a:latin typeface="Cambria Math" panose="02040503050406030204" pitchFamily="18" charset="0"/>
                                  </a:rPr>
                                  <m:t>𝑦</m:t>
                                </m:r>
                              </m:sub>
                            </m:sSub>
                          </m:e>
                        </m:rad>
                      </m:den>
                    </m:f>
                  </m:oMath>
                </a14:m>
                <a:r>
                  <a:rPr lang="es-ES" sz="1900" dirty="0">
                    <a:effectLst/>
                  </a:rPr>
                  <a:t>     </a:t>
                </a:r>
              </a:p>
              <a:p>
                <a:pPr algn="ctr">
                  <a:buNone/>
                </a:pPr>
                <a:r>
                  <a:rPr lang="es-ES" sz="1900" dirty="0">
                    <a:effectLst/>
                  </a:rPr>
                  <a:t>(para todos los perfiles en el manual)</a:t>
                </a:r>
              </a:p>
              <a:p>
                <a:pPr algn="just">
                  <a:buNone/>
                </a:pPr>
                <a:endParaRPr lang="es-ES" sz="1900" dirty="0">
                  <a:effectLst/>
                </a:endParaRPr>
              </a:p>
              <a:p>
                <a:pPr algn="just">
                  <a:buNone/>
                </a:pPr>
                <a:r>
                  <a:rPr lang="es-ES" sz="1900" dirty="0">
                    <a:effectLst/>
                  </a:rPr>
                  <a:t>	Por lo tanto: un perfil W16 x 31 es compacto en acero A36. Como la viga es compacta y esta soportada lateralmente:</a:t>
                </a:r>
              </a:p>
              <a:p>
                <a:pPr algn="ctr">
                  <a:buNone/>
                </a:pPr>
                <a:r>
                  <a:rPr lang="en-US" sz="1900" dirty="0">
                    <a:effectLst/>
                  </a:rPr>
                  <a:t>		</a:t>
                </a:r>
                <a:r>
                  <a:rPr lang="es-MX" sz="1900" dirty="0">
                    <a:effectLst/>
                  </a:rPr>
                  <a:t> </a:t>
                </a:r>
                <a14:m>
                  <m:oMath xmlns:m="http://schemas.openxmlformats.org/officeDocument/2006/math">
                    <m:sSub>
                      <m:sSubPr>
                        <m:ctrlPr>
                          <a:rPr lang="es-MX" sz="1900" i="1">
                            <a:effectLst/>
                            <a:latin typeface="Cambria Math" panose="02040503050406030204" pitchFamily="18" charset="0"/>
                          </a:rPr>
                        </m:ctrlPr>
                      </m:sSubPr>
                      <m:e>
                        <m:sSub>
                          <m:sSubPr>
                            <m:ctrlPr>
                              <a:rPr lang="es-MX" sz="1900" i="1" smtClean="0">
                                <a:effectLst/>
                                <a:latin typeface="Cambria Math" panose="02040503050406030204" pitchFamily="18" charset="0"/>
                              </a:rPr>
                            </m:ctrlPr>
                          </m:sSubPr>
                          <m:e>
                            <m:r>
                              <a:rPr lang="es-MX" sz="1900" b="0" i="1" smtClean="0">
                                <a:effectLst/>
                                <a:latin typeface="Cambria Math" panose="02040503050406030204" pitchFamily="18" charset="0"/>
                              </a:rPr>
                              <m:t>𝑀</m:t>
                            </m:r>
                          </m:e>
                          <m:sub>
                            <m:r>
                              <a:rPr lang="es-MX" sz="1900" b="0" i="1" smtClean="0">
                                <a:effectLst/>
                                <a:latin typeface="Cambria Math" panose="02040503050406030204" pitchFamily="18" charset="0"/>
                              </a:rPr>
                              <m:t>𝑛</m:t>
                            </m:r>
                          </m:sub>
                        </m:sSub>
                        <m:r>
                          <a:rPr lang="es-MX" sz="1900" b="0" i="1" smtClean="0">
                            <a:effectLst/>
                            <a:latin typeface="Cambria Math" panose="02040503050406030204" pitchFamily="18" charset="0"/>
                          </a:rPr>
                          <m:t>=</m:t>
                        </m:r>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𝐹</m:t>
                        </m:r>
                      </m:e>
                      <m:sub>
                        <m:r>
                          <a:rPr lang="es-MX" sz="1900" i="1">
                            <a:effectLst/>
                            <a:latin typeface="Cambria Math" panose="02040503050406030204" pitchFamily="18" charset="0"/>
                          </a:rPr>
                          <m:t>𝑦</m:t>
                        </m:r>
                      </m:sub>
                    </m:sSub>
                    <m:sSub>
                      <m:sSubPr>
                        <m:ctrlPr>
                          <a:rPr lang="es-MX" sz="1900" i="1" smtClean="0">
                            <a:effectLst/>
                            <a:latin typeface="Cambria Math" panose="02040503050406030204" pitchFamily="18" charset="0"/>
                          </a:rPr>
                        </m:ctrlPr>
                      </m:sSubPr>
                      <m:e>
                        <m:r>
                          <a:rPr lang="es-MX" sz="1900" b="0" i="1" smtClean="0">
                            <a:effectLst/>
                            <a:latin typeface="Cambria Math" panose="02040503050406030204" pitchFamily="18" charset="0"/>
                          </a:rPr>
                          <m:t>𝑍</m:t>
                        </m:r>
                      </m:e>
                      <m:sub>
                        <m:r>
                          <a:rPr lang="es-MX" sz="1900" b="0" i="1" smtClean="0">
                            <a:effectLst/>
                            <a:latin typeface="Cambria Math" panose="02040503050406030204" pitchFamily="18" charset="0"/>
                          </a:rPr>
                          <m:t>𝑥</m:t>
                        </m:r>
                      </m:sub>
                    </m:sSub>
                    <m:r>
                      <a:rPr lang="es-MX" sz="1900" b="0" i="1" smtClean="0">
                        <a:effectLst/>
                        <a:latin typeface="Cambria Math" panose="02040503050406030204" pitchFamily="18" charset="0"/>
                      </a:rPr>
                      <m:t>=36 </m:t>
                    </m:r>
                    <m:r>
                      <a:rPr lang="es-MX" sz="1900" b="0" i="1" smtClean="0">
                        <a:effectLst/>
                        <a:latin typeface="Cambria Math" panose="02040503050406030204" pitchFamily="18" charset="0"/>
                      </a:rPr>
                      <m:t>𝑘𝑠𝑖</m:t>
                    </m:r>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54.0 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³</m:t>
                        </m:r>
                      </m:e>
                    </m:d>
                    <m:r>
                      <a:rPr lang="es-MX" sz="1900" b="0" i="1" smtClean="0">
                        <a:effectLst/>
                        <a:latin typeface="Cambria Math" panose="02040503050406030204" pitchFamily="18" charset="0"/>
                      </a:rPr>
                      <m:t>=944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r>
                      <a:rPr lang="es-MX" sz="1900" b="0" i="1" smtClean="0">
                        <a:effectLst/>
                        <a:latin typeface="Cambria Math" panose="02040503050406030204" pitchFamily="18" charset="0"/>
                        <a:ea typeface="Cambria Math"/>
                      </a:rPr>
                      <m:t>=162</m:t>
                    </m:r>
                    <m:r>
                      <a:rPr lang="es-MX" sz="1900" b="0" i="1" smtClean="0">
                        <a:effectLst/>
                        <a:latin typeface="Cambria Math" panose="02040503050406030204" pitchFamily="18" charset="0"/>
                        <a:ea typeface="Cambria Math"/>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oMath>
                </a14:m>
                <a:endParaRPr lang="es-MX" sz="1900" dirty="0">
                  <a:effectLst/>
                </a:endParaRPr>
              </a:p>
              <a:p>
                <a:pPr algn="just">
                  <a:buNone/>
                </a:pPr>
                <a:endParaRPr lang="es-ES" sz="2000" dirty="0">
                  <a:effectLst>
                    <a:outerShdw blurRad="38100" dist="38100" dir="2700000" algn="tl">
                      <a:srgbClr val="000000">
                        <a:alpha val="43137"/>
                      </a:srgbClr>
                    </a:outerShdw>
                  </a:effectLst>
                </a:endParaRPr>
              </a:p>
            </p:txBody>
          </p:sp>
        </mc:Choice>
        <mc:Fallback xmlns="">
          <p:sp>
            <p:nvSpPr>
              <p:cNvPr id="11" name="2 Marcador de contenido"/>
              <p:cNvSpPr>
                <a:spLocks noGrp="1" noRot="1" noChangeAspect="1" noMove="1" noResize="1" noEditPoints="1" noAdjustHandles="1" noChangeArrowheads="1" noChangeShapeType="1" noTextEdit="1"/>
              </p:cNvSpPr>
              <p:nvPr>
                <p:ph sz="quarter" idx="1"/>
              </p:nvPr>
            </p:nvSpPr>
            <p:spPr>
              <a:xfrm>
                <a:off x="483281" y="1817312"/>
                <a:ext cx="9345728" cy="5207694"/>
              </a:xfrm>
              <a:blipFill rotWithShape="0">
                <a:blip r:embed="rId7"/>
                <a:stretch>
                  <a:fillRect t="-1171" r="-652"/>
                </a:stretch>
              </a:blipFill>
            </p:spPr>
            <p:txBody>
              <a:bodyPr/>
              <a:lstStyle/>
              <a:p>
                <a:r>
                  <a:rPr lang="es-MX">
                    <a:noFill/>
                  </a:rPr>
                  <a:t> </a:t>
                </a:r>
              </a:p>
            </p:txBody>
          </p:sp>
        </mc:Fallback>
      </mc:AlternateContent>
      <p:sp>
        <p:nvSpPr>
          <p:cNvPr id="7" name="Rectángulo redondeado 1">
            <a:extLst>
              <a:ext uri="{FF2B5EF4-FFF2-40B4-BE49-F238E27FC236}">
                <a16:creationId xmlns:a16="http://schemas.microsoft.com/office/drawing/2014/main" id="{85EFDE98-3EB6-495C-9F4A-4EA052D46F97}"/>
              </a:ext>
            </a:extLst>
          </p:cNvPr>
          <p:cNvSpPr/>
          <p:nvPr/>
        </p:nvSpPr>
        <p:spPr>
          <a:xfrm>
            <a:off x="7484882" y="1973643"/>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(A-G2-11)</a:t>
            </a:r>
          </a:p>
        </p:txBody>
      </p:sp>
      <p:sp>
        <p:nvSpPr>
          <p:cNvPr id="8" name="Rectángulo redondeado 1">
            <a:extLst>
              <a:ext uri="{FF2B5EF4-FFF2-40B4-BE49-F238E27FC236}">
                <a16:creationId xmlns:a16="http://schemas.microsoft.com/office/drawing/2014/main" id="{F08FCCB8-5A75-400D-97F9-297ECB79B5CF}"/>
              </a:ext>
            </a:extLst>
          </p:cNvPr>
          <p:cNvSpPr/>
          <p:nvPr/>
        </p:nvSpPr>
        <p:spPr>
          <a:xfrm>
            <a:off x="7484882" y="2662161"/>
            <a:ext cx="1576790" cy="64144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(A-G2-12)</a:t>
            </a:r>
          </a:p>
        </p:txBody>
      </p:sp>
    </p:spTree>
    <p:extLst>
      <p:ext uri="{BB962C8B-B14F-4D97-AF65-F5344CB8AC3E}">
        <p14:creationId xmlns:p14="http://schemas.microsoft.com/office/powerpoint/2010/main" val="6153637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74561" y="1859731"/>
                <a:ext cx="9354448" cy="4530725"/>
              </a:xfrm>
            </p:spPr>
            <p:txBody>
              <a:bodyPr/>
              <a:lstStyle/>
              <a:p>
                <a:pPr>
                  <a:buNone/>
                </a:pPr>
                <a:r>
                  <a:rPr lang="es-ES" sz="1900" dirty="0">
                    <a:effectLst/>
                  </a:rPr>
                  <a:t>	Revisión de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≤1.5</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𝑦</m:t>
                        </m:r>
                      </m:sub>
                    </m:sSub>
                    <m:r>
                      <a:rPr lang="es-MX" sz="1900" b="0" i="0" smtClean="0">
                        <a:effectLst/>
                        <a:latin typeface="Cambria Math" panose="02040503050406030204" pitchFamily="18" charset="0"/>
                      </a:rPr>
                      <m:t>:</m:t>
                    </m:r>
                  </m:oMath>
                </a14:m>
                <a:r>
                  <a:rPr lang="es-ES" sz="1900" dirty="0">
                    <a:effectLst/>
                  </a:rPr>
                  <a:t> </a:t>
                </a:r>
              </a:p>
              <a:p>
                <a:pPr>
                  <a:buNone/>
                </a:pPr>
                <a:r>
                  <a:rPr lang="es-ES" sz="1900" i="1" dirty="0">
                    <a:effectLst/>
                  </a:rPr>
                  <a:t/>
                </a:r>
                <a:br>
                  <a:rPr lang="es-ES" sz="1900" i="1" dirty="0">
                    <a:effectLst/>
                  </a:rPr>
                </a:br>
                <a14:m>
                  <m:oMathPara xmlns:m="http://schemas.openxmlformats.org/officeDocument/2006/math">
                    <m:oMathParaPr>
                      <m:jc m:val="centerGroup"/>
                    </m:oMathParaPr>
                    <m:oMath xmlns:m="http://schemas.openxmlformats.org/officeDocument/2006/math">
                      <m:f>
                        <m:fPr>
                          <m:ctrlPr>
                            <a:rPr lang="es-ES" sz="1900" i="1" smtClean="0">
                              <a:effectLst/>
                              <a:latin typeface="Cambria Math" panose="02040503050406030204" pitchFamily="18" charset="0"/>
                            </a:rPr>
                          </m:ctrlPr>
                        </m:fPr>
                        <m:num>
                          <m:sSub>
                            <m:sSubPr>
                              <m:ctrlPr>
                                <a:rPr lang="es-ES" sz="1900" i="1" smtClean="0">
                                  <a:effectLst/>
                                  <a:latin typeface="Cambria Math" panose="02040503050406030204" pitchFamily="18" charset="0"/>
                                </a:rPr>
                              </m:ctrlPr>
                            </m:sSubPr>
                            <m:e>
                              <m:r>
                                <a:rPr lang="es-MX" sz="1900" b="0" i="1" smtClean="0">
                                  <a:effectLst/>
                                  <a:latin typeface="Cambria Math" panose="02040503050406030204" pitchFamily="18" charset="0"/>
                                </a:rPr>
                                <m:t>𝑍</m:t>
                              </m:r>
                            </m:e>
                            <m:sub>
                              <m:r>
                                <a:rPr lang="es-MX" sz="1900" b="0" i="1" smtClean="0">
                                  <a:effectLst/>
                                  <a:latin typeface="Cambria Math" panose="02040503050406030204" pitchFamily="18" charset="0"/>
                                </a:rPr>
                                <m:t>𝑥</m:t>
                              </m:r>
                            </m:sub>
                          </m:sSub>
                        </m:num>
                        <m:den>
                          <m:sSub>
                            <m:sSubPr>
                              <m:ctrlPr>
                                <a:rPr lang="es-ES" sz="1900" i="1" smtClean="0">
                                  <a:effectLst/>
                                  <a:latin typeface="Cambria Math" panose="02040503050406030204" pitchFamily="18" charset="0"/>
                                </a:rPr>
                              </m:ctrlPr>
                            </m:sSubPr>
                            <m:e>
                              <m:r>
                                <a:rPr lang="es-MX" sz="1900" b="0" i="1" smtClean="0">
                                  <a:effectLst/>
                                  <a:latin typeface="Cambria Math" panose="02040503050406030204" pitchFamily="18" charset="0"/>
                                </a:rPr>
                                <m:t>𝑆</m:t>
                              </m:r>
                            </m:e>
                            <m:sub>
                              <m:r>
                                <a:rPr lang="es-MX" sz="1900" b="0" i="1" smtClean="0">
                                  <a:effectLst/>
                                  <a:latin typeface="Cambria Math" panose="02040503050406030204" pitchFamily="18" charset="0"/>
                                </a:rPr>
                                <m:t>𝑥</m:t>
                              </m:r>
                            </m:sub>
                          </m:sSub>
                        </m:den>
                      </m:f>
                      <m:r>
                        <a:rPr lang="es-MX" sz="1900" b="0" i="1" smtClean="0">
                          <a:effectLst/>
                          <a:latin typeface="Cambria Math" panose="02040503050406030204" pitchFamily="18" charset="0"/>
                        </a:rPr>
                        <m:t>=</m:t>
                      </m:r>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54.0 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rPr>
                            <m:t>³</m:t>
                          </m:r>
                        </m:num>
                        <m:den>
                          <m:r>
                            <a:rPr lang="es-MX" sz="1900" b="0" i="1" smtClean="0">
                              <a:effectLst/>
                              <a:latin typeface="Cambria Math" panose="02040503050406030204" pitchFamily="18" charset="0"/>
                            </a:rPr>
                            <m:t>47.2 </m:t>
                          </m:r>
                          <m:r>
                            <a:rPr lang="es-MX" sz="1900" i="1">
                              <a:latin typeface="Cambria Math" panose="02040503050406030204" pitchFamily="18" charset="0"/>
                            </a:rPr>
                            <m:t>𝑖𝑛</m:t>
                          </m:r>
                          <m:r>
                            <a:rPr lang="es-MX" sz="1900" i="1">
                              <a:latin typeface="Cambria Math" panose="02040503050406030204" pitchFamily="18" charset="0"/>
                            </a:rPr>
                            <m:t>³</m:t>
                          </m:r>
                        </m:den>
                      </m:f>
                      <m:r>
                        <a:rPr lang="es-MX" sz="1900" b="0" i="1" smtClean="0">
                          <a:effectLst/>
                          <a:latin typeface="Cambria Math" panose="02040503050406030204" pitchFamily="18" charset="0"/>
                        </a:rPr>
                        <m:t>=1.14&lt;1.55    </m:t>
                      </m:r>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𝑠𝑎𝑡𝑖𝑠𝑓𝑎𝑐𝑡𝑜𝑟𝑖𝑎</m:t>
                          </m:r>
                        </m:e>
                      </m:d>
                    </m:oMath>
                  </m:oMathPara>
                </a14:m>
                <a:endParaRPr lang="es-MX" sz="1900" b="0" dirty="0">
                  <a:effectLst/>
                </a:endParaRPr>
              </a:p>
              <a:p>
                <a:pPr>
                  <a:buNone/>
                </a:pPr>
                <a:r>
                  <a:rPr lang="es-MX" sz="1900" b="0" dirty="0">
                    <a:effectLst/>
                  </a:rPr>
                  <a:t/>
                </a:r>
                <a:br>
                  <a:rPr lang="es-MX" sz="1900" b="0" dirty="0">
                    <a:effectLst/>
                  </a:rPr>
                </a:br>
                <a:endParaRPr lang="es-MX" sz="1900" b="0" dirty="0">
                  <a:effectLst/>
                </a:endParaRPr>
              </a:p>
              <a:p>
                <a:pPr>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𝜙</m:t>
                              </m:r>
                            </m:e>
                            <m:sub>
                              <m:r>
                                <a:rPr lang="es-MX" sz="1900" i="1">
                                  <a:effectLst/>
                                  <a:latin typeface="Cambria Math" panose="02040503050406030204" pitchFamily="18" charset="0"/>
                                </a:rPr>
                                <m:t>𝑏</m:t>
                              </m:r>
                            </m:sub>
                          </m:sSub>
                          <m:r>
                            <a:rPr lang="es-MX" sz="1900" i="1">
                              <a:effectLst/>
                              <a:latin typeface="Cambria Math" panose="02040503050406030204" pitchFamily="18" charset="0"/>
                            </a:rPr>
                            <m:t>𝑀</m:t>
                          </m:r>
                        </m:e>
                        <m:sub>
                          <m:r>
                            <a:rPr lang="es-MX" sz="1900" i="1">
                              <a:effectLst/>
                              <a:latin typeface="Cambria Math" panose="02040503050406030204" pitchFamily="18" charset="0"/>
                            </a:rPr>
                            <m:t>𝑛</m:t>
                          </m:r>
                        </m:sub>
                      </m:sSub>
                      <m:r>
                        <a:rPr lang="es-MX" sz="1900" b="0" i="1" smtClean="0">
                          <a:effectLst/>
                          <a:latin typeface="Cambria Math" panose="02040503050406030204" pitchFamily="18" charset="0"/>
                        </a:rPr>
                        <m:t>=0.90</m:t>
                      </m:r>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162.0</m:t>
                          </m:r>
                          <m:r>
                            <a:rPr lang="es-MX" sz="1900" i="1">
                              <a:latin typeface="Cambria Math" panose="02040503050406030204" pitchFamily="18" charset="0"/>
                            </a:rPr>
                            <m:t>𝑓𝑡</m:t>
                          </m:r>
                          <m:r>
                            <a:rPr lang="es-MX" sz="1900" i="1">
                              <a:latin typeface="Cambria Math" panose="02040503050406030204" pitchFamily="18" charset="0"/>
                              <a:ea typeface="Cambria Math"/>
                            </a:rPr>
                            <m:t>∙</m:t>
                          </m:r>
                          <m:r>
                            <a:rPr lang="es-MX" sz="1900" i="1">
                              <a:latin typeface="Cambria Math" panose="02040503050406030204" pitchFamily="18" charset="0"/>
                              <a:ea typeface="Cambria Math"/>
                            </a:rPr>
                            <m:t>𝑘𝑖𝑝𝑠</m:t>
                          </m:r>
                        </m:e>
                      </m:d>
                      <m:r>
                        <a:rPr lang="es-MX" sz="1900" b="0" i="1" smtClean="0">
                          <a:effectLst/>
                          <a:latin typeface="Cambria Math" panose="02040503050406030204" pitchFamily="18" charset="0"/>
                        </a:rPr>
                        <m:t>=146 </m:t>
                      </m:r>
                      <m:r>
                        <a:rPr lang="es-MX" sz="1900" b="0" i="1" smtClean="0">
                          <a:effectLst/>
                          <a:latin typeface="Cambria Math" panose="02040503050406030204" pitchFamily="18" charset="0"/>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r>
                        <a:rPr lang="es-MX" sz="1900" b="0" i="1" smtClean="0">
                          <a:effectLst/>
                          <a:latin typeface="Cambria Math" panose="02040503050406030204" pitchFamily="18" charset="0"/>
                          <a:ea typeface="Cambria Math"/>
                        </a:rPr>
                        <m:t>&lt;164</m:t>
                      </m:r>
                      <m:r>
                        <a:rPr lang="es-MX" sz="1900" b="0" i="1" smtClean="0">
                          <a:effectLst/>
                          <a:latin typeface="Cambria Math" panose="02040503050406030204" pitchFamily="18" charset="0"/>
                          <a:ea typeface="Cambria Math"/>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r>
                        <a:rPr lang="es-MX" sz="1900" b="0" i="1" smtClean="0">
                          <a:effectLst/>
                          <a:latin typeface="Cambria Math" panose="02040503050406030204" pitchFamily="18" charset="0"/>
                          <a:ea typeface="Cambria Math"/>
                        </a:rPr>
                        <m:t>   (</m:t>
                      </m:r>
                      <m:r>
                        <a:rPr lang="es-MX" sz="1900" b="0" i="1" smtClean="0">
                          <a:effectLst/>
                          <a:latin typeface="Cambria Math" panose="02040503050406030204" pitchFamily="18" charset="0"/>
                          <a:ea typeface="Cambria Math"/>
                        </a:rPr>
                        <m:t>𝑛𝑜</m:t>
                      </m:r>
                      <m:r>
                        <a:rPr lang="es-MX" sz="1900" b="0" i="1" smtClean="0">
                          <a:effectLst/>
                          <a:latin typeface="Cambria Math" panose="02040503050406030204" pitchFamily="18" charset="0"/>
                          <a:ea typeface="Cambria Math"/>
                        </a:rPr>
                        <m:t> </m:t>
                      </m:r>
                      <m:r>
                        <a:rPr lang="es-MX" sz="1900" b="0" i="1" smtClean="0">
                          <a:effectLst/>
                          <a:latin typeface="Cambria Math" panose="02040503050406030204" pitchFamily="18" charset="0"/>
                          <a:ea typeface="Cambria Math"/>
                        </a:rPr>
                        <m:t>𝑒𝑠</m:t>
                      </m:r>
                      <m:r>
                        <a:rPr lang="es-MX" sz="1900" b="0" i="1" smtClean="0">
                          <a:effectLst/>
                          <a:latin typeface="Cambria Math" panose="02040503050406030204" pitchFamily="18" charset="0"/>
                          <a:ea typeface="Cambria Math"/>
                        </a:rPr>
                        <m:t> </m:t>
                      </m:r>
                      <m:r>
                        <a:rPr lang="es-MX" sz="1900" b="0" i="1" smtClean="0">
                          <a:effectLst/>
                          <a:latin typeface="Cambria Math" panose="02040503050406030204" pitchFamily="18" charset="0"/>
                          <a:ea typeface="Cambria Math"/>
                        </a:rPr>
                        <m:t>𝑠𝑎𝑡𝑖𝑠𝑓𝑎𝑐𝑡𝑜𝑟𝑖𝑎</m:t>
                      </m:r>
                      <m:r>
                        <a:rPr lang="es-MX" sz="1900" b="0" i="1" smtClean="0">
                          <a:effectLst/>
                          <a:latin typeface="Cambria Math" panose="02040503050406030204" pitchFamily="18" charset="0"/>
                          <a:ea typeface="Cambria Math"/>
                        </a:rPr>
                        <m:t>)</m:t>
                      </m:r>
                    </m:oMath>
                  </m:oMathPara>
                </a14:m>
                <a:endParaRPr lang="es-MX" sz="1900" dirty="0">
                  <a:effectLst/>
                </a:endParaRPr>
              </a:p>
              <a:p>
                <a:pPr>
                  <a:buNone/>
                </a:pPr>
                <a:endParaRPr lang="es-ES" sz="1900" dirty="0">
                  <a:effectLst/>
                </a:endParaRPr>
              </a:p>
              <a:p>
                <a:pPr algn="ctr">
                  <a:buNone/>
                </a:pPr>
                <a:r>
                  <a:rPr lang="es-ES" sz="1900" b="1" u="sng" dirty="0">
                    <a:effectLst/>
                  </a:rPr>
                  <a:t>	RESPUESTA: el momento de diseño no es menor que el momento por carga factorizada, por lo que el perfil W16”x31 lb/ft no es satisfactorio.</a:t>
                </a:r>
              </a:p>
              <a:p>
                <a:endParaRPr lang="es-ES" sz="2000" dirty="0">
                  <a:effectLst>
                    <a:outerShdw blurRad="38100" dist="38100" dir="2700000" algn="tl">
                      <a:srgbClr val="000000">
                        <a:alpha val="43137"/>
                      </a:srgbClr>
                    </a:outerShdw>
                  </a:effectLst>
                </a:endParaRPr>
              </a:p>
              <a:p>
                <a:pPr>
                  <a:buNone/>
                </a:pPr>
                <a:endParaRPr lang="es-ES" sz="2000" dirty="0">
                  <a:effectLst>
                    <a:outerShdw blurRad="38100" dist="38100" dir="2700000" algn="tl">
                      <a:srgbClr val="000000">
                        <a:alpha val="43137"/>
                      </a:srgbClr>
                    </a:outerShdw>
                  </a:effectLst>
                </a:endParaRPr>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74561" y="1859731"/>
                <a:ext cx="9354448" cy="4530725"/>
              </a:xfrm>
              <a:blipFill rotWithShape="0">
                <a:blip r:embed="rId7"/>
                <a:stretch>
                  <a:fillRect t="-1077"/>
                </a:stretch>
              </a:blipFill>
            </p:spPr>
            <p:txBody>
              <a:bodyPr/>
              <a:lstStyle/>
              <a:p>
                <a:r>
                  <a:rPr lang="es-MX">
                    <a:noFill/>
                  </a:rPr>
                  <a:t> </a:t>
                </a:r>
              </a:p>
            </p:txBody>
          </p:sp>
        </mc:Fallback>
      </mc:AlternateContent>
    </p:spTree>
    <p:extLst>
      <p:ext uri="{BB962C8B-B14F-4D97-AF65-F5344CB8AC3E}">
        <p14:creationId xmlns:p14="http://schemas.microsoft.com/office/powerpoint/2010/main" val="11270592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MOMENTOS DE 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99" t="21453" r="38881" b="20383"/>
          <a:stretch/>
        </p:blipFill>
        <p:spPr bwMode="auto">
          <a:xfrm>
            <a:off x="5665944" y="3181648"/>
            <a:ext cx="3346989" cy="3016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2 Marcador de contenido"/>
          <p:cNvSpPr>
            <a:spLocks noGrp="1"/>
          </p:cNvSpPr>
          <p:nvPr>
            <p:ph sz="quarter" idx="1"/>
          </p:nvPr>
        </p:nvSpPr>
        <p:spPr>
          <a:xfrm>
            <a:off x="215499" y="2776203"/>
            <a:ext cx="8580972" cy="1008111"/>
          </a:xfrm>
        </p:spPr>
        <p:txBody>
          <a:bodyPr/>
          <a:lstStyle/>
          <a:p>
            <a:pPr algn="just">
              <a:buNone/>
            </a:pPr>
            <a:r>
              <a:rPr lang="es-ES" sz="1800" dirty="0"/>
              <a:t>	Ecuación para la resistencia por pandeo lateral torsionante elástico teórico.</a:t>
            </a:r>
          </a:p>
          <a:p>
            <a:pPr algn="just">
              <a:buNone/>
            </a:pPr>
            <a:endParaRPr lang="es-ES" sz="1800" dirty="0"/>
          </a:p>
          <a:p>
            <a:pPr algn="just">
              <a:buNone/>
            </a:pPr>
            <a:endParaRPr lang="es-ES" sz="1800" dirty="0"/>
          </a:p>
        </p:txBody>
      </p:sp>
      <mc:AlternateContent xmlns:mc="http://schemas.openxmlformats.org/markup-compatibility/2006" xmlns:a14="http://schemas.microsoft.com/office/drawing/2010/main">
        <mc:Choice Requires="a14">
          <p:sp>
            <p:nvSpPr>
              <p:cNvPr id="17" name="1 Rectángulo"/>
              <p:cNvSpPr/>
              <p:nvPr/>
            </p:nvSpPr>
            <p:spPr>
              <a:xfrm>
                <a:off x="2763698" y="1817312"/>
                <a:ext cx="4913589" cy="10016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sz="2000" i="1" smtClean="0">
                              <a:effectLst/>
                              <a:latin typeface="Cambria Math" panose="02040503050406030204" pitchFamily="18" charset="0"/>
                            </a:rPr>
                          </m:ctrlPr>
                        </m:sSubPr>
                        <m:e>
                          <m:r>
                            <a:rPr lang="es-MX" sz="2000" i="1">
                              <a:effectLst/>
                              <a:latin typeface="Cambria Math"/>
                            </a:rPr>
                            <m:t>𝑀</m:t>
                          </m:r>
                        </m:e>
                        <m:sub>
                          <m:r>
                            <a:rPr lang="es-MX" sz="2000" i="1">
                              <a:effectLst/>
                              <a:latin typeface="Cambria Math"/>
                            </a:rPr>
                            <m:t>𝑛</m:t>
                          </m:r>
                        </m:sub>
                      </m:sSub>
                      <m:r>
                        <a:rPr lang="es-MX" sz="2000" i="1">
                          <a:effectLst/>
                          <a:latin typeface="Cambria Math"/>
                        </a:rPr>
                        <m:t>=</m:t>
                      </m:r>
                      <m:f>
                        <m:fPr>
                          <m:ctrlPr>
                            <a:rPr lang="es-MX" sz="2000" i="1">
                              <a:effectLst/>
                              <a:latin typeface="Cambria Math" panose="02040503050406030204" pitchFamily="18" charset="0"/>
                            </a:rPr>
                          </m:ctrlPr>
                        </m:fPr>
                        <m:num>
                          <m:r>
                            <a:rPr lang="es-MX" sz="2000" i="1">
                              <a:effectLst/>
                              <a:latin typeface="Cambria Math"/>
                            </a:rPr>
                            <m:t>𝜋</m:t>
                          </m:r>
                        </m:num>
                        <m:den>
                          <m:sSub>
                            <m:sSubPr>
                              <m:ctrlPr>
                                <a:rPr lang="es-MX" sz="2000" i="1">
                                  <a:effectLst/>
                                  <a:latin typeface="Cambria Math" panose="02040503050406030204" pitchFamily="18" charset="0"/>
                                </a:rPr>
                              </m:ctrlPr>
                            </m:sSubPr>
                            <m:e>
                              <m:r>
                                <a:rPr lang="es-MX" sz="2000" i="1">
                                  <a:effectLst/>
                                  <a:latin typeface="Cambria Math"/>
                                </a:rPr>
                                <m:t>𝐿</m:t>
                              </m:r>
                            </m:e>
                            <m:sub>
                              <m:r>
                                <a:rPr lang="es-MX" sz="2000" i="1">
                                  <a:effectLst/>
                                  <a:latin typeface="Cambria Math"/>
                                </a:rPr>
                                <m:t>𝑏</m:t>
                              </m:r>
                            </m:sub>
                          </m:sSub>
                        </m:den>
                      </m:f>
                      <m:r>
                        <a:rPr lang="es-MX" sz="2000" i="1">
                          <a:effectLst/>
                          <a:latin typeface="Cambria Math"/>
                        </a:rPr>
                        <m:t>∙</m:t>
                      </m:r>
                      <m:rad>
                        <m:radPr>
                          <m:degHide m:val="on"/>
                          <m:ctrlPr>
                            <a:rPr lang="es-MX" sz="2000" i="1">
                              <a:effectLst/>
                              <a:latin typeface="Cambria Math" panose="02040503050406030204" pitchFamily="18" charset="0"/>
                            </a:rPr>
                          </m:ctrlPr>
                        </m:radPr>
                        <m:deg/>
                        <m:e>
                          <m:r>
                            <a:rPr lang="es-MX" sz="2000" i="1">
                              <a:effectLst/>
                              <a:latin typeface="Cambria Math"/>
                            </a:rPr>
                            <m:t>𝐸</m:t>
                          </m:r>
                          <m:r>
                            <a:rPr lang="es-MX" sz="2000" i="1">
                              <a:effectLst/>
                              <a:latin typeface="Cambria Math"/>
                            </a:rPr>
                            <m:t>∙</m:t>
                          </m:r>
                          <m:sSub>
                            <m:sSubPr>
                              <m:ctrlPr>
                                <a:rPr lang="es-MX" sz="2000" i="1">
                                  <a:effectLst/>
                                  <a:latin typeface="Cambria Math" panose="02040503050406030204" pitchFamily="18" charset="0"/>
                                </a:rPr>
                              </m:ctrlPr>
                            </m:sSubPr>
                            <m:e>
                              <m:r>
                                <a:rPr lang="es-MX" sz="2000" i="1">
                                  <a:effectLst/>
                                  <a:latin typeface="Cambria Math"/>
                                </a:rPr>
                                <m:t>𝐼</m:t>
                              </m:r>
                            </m:e>
                            <m:sub>
                              <m:r>
                                <a:rPr lang="es-MX" sz="2000" i="1">
                                  <a:effectLst/>
                                  <a:latin typeface="Cambria Math"/>
                                </a:rPr>
                                <m:t>𝑦</m:t>
                              </m:r>
                            </m:sub>
                          </m:sSub>
                          <m:r>
                            <a:rPr lang="es-MX" sz="2000" i="1">
                              <a:effectLst/>
                              <a:latin typeface="Cambria Math"/>
                            </a:rPr>
                            <m:t>∙</m:t>
                          </m:r>
                          <m:r>
                            <a:rPr lang="es-MX" sz="2000" i="1">
                              <a:effectLst/>
                              <a:latin typeface="Cambria Math"/>
                            </a:rPr>
                            <m:t>𝐺</m:t>
                          </m:r>
                          <m:r>
                            <a:rPr lang="es-MX" sz="2000" i="1">
                              <a:effectLst/>
                              <a:latin typeface="Cambria Math"/>
                            </a:rPr>
                            <m:t>∙</m:t>
                          </m:r>
                          <m:r>
                            <a:rPr lang="es-MX" sz="2000" i="1">
                              <a:effectLst/>
                              <a:latin typeface="Cambria Math"/>
                            </a:rPr>
                            <m:t>𝐽</m:t>
                          </m:r>
                          <m:r>
                            <a:rPr lang="es-MX" sz="2000" i="1">
                              <a:effectLst/>
                              <a:latin typeface="Cambria Math"/>
                            </a:rPr>
                            <m:t>+</m:t>
                          </m:r>
                          <m:sSup>
                            <m:sSupPr>
                              <m:ctrlPr>
                                <a:rPr lang="es-MX" sz="2000" i="1">
                                  <a:effectLst/>
                                  <a:latin typeface="Cambria Math" panose="02040503050406030204" pitchFamily="18" charset="0"/>
                                </a:rPr>
                              </m:ctrlPr>
                            </m:sSupPr>
                            <m:e>
                              <m:d>
                                <m:dPr>
                                  <m:ctrlPr>
                                    <a:rPr lang="es-MX" sz="2000" i="1">
                                      <a:effectLst/>
                                      <a:latin typeface="Cambria Math" panose="02040503050406030204" pitchFamily="18" charset="0"/>
                                    </a:rPr>
                                  </m:ctrlPr>
                                </m:dPr>
                                <m:e>
                                  <m:f>
                                    <m:fPr>
                                      <m:ctrlPr>
                                        <a:rPr lang="es-MX" sz="2000" i="1">
                                          <a:effectLst/>
                                          <a:latin typeface="Cambria Math" panose="02040503050406030204" pitchFamily="18" charset="0"/>
                                        </a:rPr>
                                      </m:ctrlPr>
                                    </m:fPr>
                                    <m:num>
                                      <m:r>
                                        <a:rPr lang="es-MX" sz="2000" i="1">
                                          <a:effectLst/>
                                          <a:latin typeface="Cambria Math"/>
                                        </a:rPr>
                                        <m:t>𝜋</m:t>
                                      </m:r>
                                      <m:r>
                                        <a:rPr lang="es-MX" sz="2000" i="1">
                                          <a:effectLst/>
                                          <a:latin typeface="Cambria Math"/>
                                        </a:rPr>
                                        <m:t>∙</m:t>
                                      </m:r>
                                      <m:r>
                                        <a:rPr lang="es-MX" sz="2000" i="1">
                                          <a:effectLst/>
                                          <a:latin typeface="Cambria Math"/>
                                        </a:rPr>
                                        <m:t>𝐸</m:t>
                                      </m:r>
                                    </m:num>
                                    <m:den>
                                      <m:sSub>
                                        <m:sSubPr>
                                          <m:ctrlPr>
                                            <a:rPr lang="es-MX" sz="2000" i="1">
                                              <a:effectLst/>
                                              <a:latin typeface="Cambria Math" panose="02040503050406030204" pitchFamily="18" charset="0"/>
                                            </a:rPr>
                                          </m:ctrlPr>
                                        </m:sSubPr>
                                        <m:e>
                                          <m:r>
                                            <a:rPr lang="es-MX" sz="2000" i="1">
                                              <a:effectLst/>
                                              <a:latin typeface="Cambria Math"/>
                                            </a:rPr>
                                            <m:t>𝐿</m:t>
                                          </m:r>
                                        </m:e>
                                        <m:sub>
                                          <m:r>
                                            <a:rPr lang="es-MX" sz="2000" i="1">
                                              <a:effectLst/>
                                              <a:latin typeface="Cambria Math"/>
                                            </a:rPr>
                                            <m:t>𝑏</m:t>
                                          </m:r>
                                        </m:sub>
                                      </m:sSub>
                                    </m:den>
                                  </m:f>
                                </m:e>
                              </m:d>
                            </m:e>
                            <m:sup>
                              <m:r>
                                <a:rPr lang="es-MX" sz="2000" i="1">
                                  <a:effectLst/>
                                  <a:latin typeface="Cambria Math"/>
                                </a:rPr>
                                <m:t>2</m:t>
                              </m:r>
                            </m:sup>
                          </m:sSup>
                          <m:r>
                            <a:rPr lang="es-MX" sz="2000" i="1">
                              <a:effectLst/>
                              <a:latin typeface="Cambria Math"/>
                            </a:rPr>
                            <m:t>∙</m:t>
                          </m:r>
                          <m:sSub>
                            <m:sSubPr>
                              <m:ctrlPr>
                                <a:rPr lang="es-MX" sz="2000" i="1">
                                  <a:effectLst/>
                                  <a:latin typeface="Cambria Math" panose="02040503050406030204" pitchFamily="18" charset="0"/>
                                </a:rPr>
                              </m:ctrlPr>
                            </m:sSubPr>
                            <m:e>
                              <m:r>
                                <a:rPr lang="es-MX" sz="2000" i="1">
                                  <a:effectLst/>
                                  <a:latin typeface="Cambria Math"/>
                                </a:rPr>
                                <m:t>𝐼</m:t>
                              </m:r>
                            </m:e>
                            <m:sub>
                              <m:r>
                                <a:rPr lang="es-MX" sz="2000" i="1">
                                  <a:effectLst/>
                                  <a:latin typeface="Cambria Math"/>
                                </a:rPr>
                                <m:t>𝑦</m:t>
                              </m:r>
                            </m:sub>
                          </m:sSub>
                          <m:r>
                            <a:rPr lang="es-MX" sz="2000" i="1">
                              <a:effectLst/>
                              <a:latin typeface="Cambria Math"/>
                            </a:rPr>
                            <m:t>∙</m:t>
                          </m:r>
                          <m:sSub>
                            <m:sSubPr>
                              <m:ctrlPr>
                                <a:rPr lang="es-MX" sz="2000" i="1">
                                  <a:effectLst/>
                                  <a:latin typeface="Cambria Math" panose="02040503050406030204" pitchFamily="18" charset="0"/>
                                </a:rPr>
                              </m:ctrlPr>
                            </m:sSubPr>
                            <m:e>
                              <m:r>
                                <a:rPr lang="es-MX" sz="2000" i="1">
                                  <a:effectLst/>
                                  <a:latin typeface="Cambria Math"/>
                                </a:rPr>
                                <m:t>𝐶</m:t>
                              </m:r>
                            </m:e>
                            <m:sub>
                              <m:r>
                                <a:rPr lang="es-MX" sz="2000" i="1">
                                  <a:effectLst/>
                                  <a:latin typeface="Cambria Math"/>
                                </a:rPr>
                                <m:t>𝑤</m:t>
                              </m:r>
                            </m:sub>
                          </m:sSub>
                        </m:e>
                      </m:rad>
                    </m:oMath>
                  </m:oMathPara>
                </a14:m>
                <a:endParaRPr lang="es-MX" sz="2000" dirty="0">
                  <a:effectLst>
                    <a:outerShdw blurRad="38100" dist="38100" dir="2700000" algn="tl">
                      <a:srgbClr val="000000">
                        <a:alpha val="43137"/>
                      </a:srgbClr>
                    </a:outerShdw>
                  </a:effectLst>
                  <a:latin typeface="+mn-lt"/>
                </a:endParaRPr>
              </a:p>
            </p:txBody>
          </p:sp>
        </mc:Choice>
        <mc:Fallback xmlns="">
          <p:sp>
            <p:nvSpPr>
              <p:cNvPr id="17" name="1 Rectángulo"/>
              <p:cNvSpPr>
                <a:spLocks noRot="1" noChangeAspect="1" noMove="1" noResize="1" noEditPoints="1" noAdjustHandles="1" noChangeArrowheads="1" noChangeShapeType="1" noTextEdit="1"/>
              </p:cNvSpPr>
              <p:nvPr/>
            </p:nvSpPr>
            <p:spPr>
              <a:xfrm>
                <a:off x="2763698" y="1817312"/>
                <a:ext cx="4913589" cy="1001684"/>
              </a:xfrm>
              <a:prstGeom prst="rect">
                <a:avLst/>
              </a:prstGeom>
              <a:blipFill rotWithShape="0">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3 Rectángulo"/>
              <p:cNvSpPr/>
              <p:nvPr/>
            </p:nvSpPr>
            <p:spPr>
              <a:xfrm>
                <a:off x="474561" y="3082461"/>
                <a:ext cx="4248100" cy="3060261"/>
              </a:xfrm>
              <a:prstGeom prst="rect">
                <a:avLst/>
              </a:prstGeom>
            </p:spPr>
            <p:txBody>
              <a:bodyPr wrap="square">
                <a:spAutoFit/>
              </a:bodyPr>
              <a:lstStyle/>
              <a:p>
                <a:pPr>
                  <a:buNone/>
                </a:pPr>
                <a:r>
                  <a:rPr lang="es-ES" sz="1900" dirty="0">
                    <a:effectLst/>
                  </a:rPr>
                  <a:t>Donde:</a:t>
                </a:r>
              </a:p>
              <a:p>
                <a:pPr>
                  <a:buNone/>
                </a:pPr>
                <a:r>
                  <a:rPr lang="es-ES" sz="1900" dirty="0">
                    <a:effectLst/>
                  </a:rPr>
                  <a:t>Lb = longitud no soportada</a:t>
                </a:r>
              </a:p>
              <a:p>
                <a:pPr>
                  <a:buNone/>
                </a:pPr>
                <a:r>
                  <a:rPr lang="es-ES" sz="1900" dirty="0">
                    <a:effectLst/>
                  </a:rPr>
                  <a:t>G = módulo cortante </a:t>
                </a:r>
              </a:p>
              <a:p>
                <a:pPr>
                  <a:buNone/>
                </a:pPr>
                <a:r>
                  <a:rPr lang="es-ES" sz="1900" dirty="0">
                    <a:effectLst/>
                  </a:rPr>
                  <a:t>    = 11,200 </a:t>
                </a:r>
                <a:r>
                  <a:rPr lang="es-ES" sz="1900" dirty="0" err="1">
                    <a:effectLst/>
                  </a:rPr>
                  <a:t>ksi</a:t>
                </a:r>
                <a:r>
                  <a:rPr lang="es-ES" sz="1900" dirty="0">
                    <a:effectLst/>
                  </a:rPr>
                  <a:t> para el acero estructural</a:t>
                </a:r>
              </a:p>
              <a:p>
                <a:pPr>
                  <a:buNone/>
                </a:pPr>
                <a:r>
                  <a:rPr lang="es-ES" sz="1900" dirty="0">
                    <a:effectLst/>
                  </a:rPr>
                  <a:t>J = constante de torsión (in</a:t>
                </a:r>
                <a:r>
                  <a:rPr lang="es-ES" sz="1900" dirty="0">
                    <a:effectLst/>
                    <a:cs typeface="Calibri"/>
                  </a:rPr>
                  <a:t>⁴)</a:t>
                </a:r>
                <a:endParaRPr lang="es-ES" sz="1900" dirty="0">
                  <a:effectLst/>
                </a:endParaRPr>
              </a:p>
              <a:p>
                <a:pPr>
                  <a:buNone/>
                </a:pPr>
                <a:r>
                  <a:rPr lang="es-ES" sz="1900" dirty="0" err="1">
                    <a:effectLst/>
                  </a:rPr>
                  <a:t>Cw</a:t>
                </a:r>
                <a:r>
                  <a:rPr lang="es-ES" sz="1900" dirty="0">
                    <a:effectLst/>
                  </a:rPr>
                  <a:t> = constante de alabeo (in</a:t>
                </a:r>
                <a:r>
                  <a:rPr lang="es-ES" sz="1900" dirty="0">
                    <a:effectLst/>
                    <a:cs typeface="Calibri"/>
                  </a:rPr>
                  <a:t>⁶)</a:t>
                </a:r>
              </a:p>
              <a:p>
                <a:pPr>
                  <a:buNone/>
                </a:pPr>
                <a:endParaRPr lang="es-ES" sz="1900" dirty="0">
                  <a:effectLst/>
                  <a:cs typeface="Calibri"/>
                </a:endParaRPr>
              </a:p>
              <a:p>
                <a:pPr>
                  <a:buNone/>
                </a:pPr>
                <a:r>
                  <a:rPr lang="es-ES" sz="1900" dirty="0">
                    <a:effectLst/>
                    <a:cs typeface="Calibri"/>
                  </a:rPr>
                  <a:t>El momento correspondiente a la primera fluencia es: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r>
                      <a:rPr lang="es-MX" sz="1900" i="1">
                        <a:effectLst/>
                        <a:latin typeface="Cambria Math"/>
                      </a:rPr>
                      <m:t>=</m:t>
                    </m:r>
                    <m:r>
                      <a:rPr lang="es-MX" sz="1900" b="0" i="1" smtClean="0">
                        <a:effectLst/>
                        <a:latin typeface="Cambria Math"/>
                      </a:rPr>
                      <m:t> </m:t>
                    </m:r>
                    <m:sSub>
                      <m:sSubPr>
                        <m:ctrlPr>
                          <a:rPr lang="es-MX" sz="1900" b="0" i="1" smtClean="0">
                            <a:effectLst/>
                            <a:latin typeface="Cambria Math" panose="02040503050406030204" pitchFamily="18" charset="0"/>
                          </a:rPr>
                        </m:ctrlPr>
                      </m:sSubPr>
                      <m:e>
                        <m:r>
                          <a:rPr lang="es-MX" sz="1900" b="0" i="1" smtClean="0">
                            <a:effectLst/>
                            <a:latin typeface="Cambria Math"/>
                          </a:rPr>
                          <m:t>𝐹</m:t>
                        </m:r>
                      </m:e>
                      <m:sub>
                        <m:r>
                          <a:rPr lang="es-MX" sz="1900" b="0" i="1" smtClean="0">
                            <a:effectLst/>
                            <a:latin typeface="Cambria Math"/>
                          </a:rPr>
                          <m:t>𝐿</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𝑆</m:t>
                        </m:r>
                      </m:e>
                      <m:sub>
                        <m:r>
                          <a:rPr lang="es-MX" sz="1900" i="1">
                            <a:effectLst/>
                            <a:latin typeface="Cambria Math"/>
                          </a:rPr>
                          <m:t>𝑥</m:t>
                        </m:r>
                      </m:sub>
                    </m:sSub>
                  </m:oMath>
                </a14:m>
                <a:endParaRPr lang="es-ES" sz="1900" dirty="0">
                  <a:effectLst/>
                  <a:cs typeface="Calibri"/>
                </a:endParaRPr>
              </a:p>
              <a:p>
                <a:pPr>
                  <a:buNone/>
                </a:pPr>
                <a:r>
                  <a:rPr lang="es-ES" sz="1900" dirty="0">
                    <a:effectLst/>
                    <a:cs typeface="Calibri"/>
                  </a:rPr>
                  <a:t>Usaremos: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𝑟</m:t>
                        </m:r>
                      </m:sub>
                    </m:sSub>
                    <m:r>
                      <a:rPr lang="es-MX" sz="1900" i="1">
                        <a:effectLst/>
                        <a:latin typeface="Cambria Math"/>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𝑟</m:t>
                            </m:r>
                          </m:sub>
                        </m:sSub>
                      </m:e>
                    </m:d>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𝑆</m:t>
                        </m:r>
                      </m:e>
                      <m:sub>
                        <m:r>
                          <a:rPr lang="es-MX" sz="1900" i="1">
                            <a:effectLst/>
                            <a:latin typeface="Cambria Math"/>
                          </a:rPr>
                          <m:t>𝑥</m:t>
                        </m:r>
                      </m:sub>
                    </m:sSub>
                  </m:oMath>
                </a14:m>
                <a:endParaRPr lang="es-ES" sz="1900" dirty="0">
                  <a:effectLst>
                    <a:outerShdw blurRad="38100" dist="38100" dir="2700000" algn="tl">
                      <a:srgbClr val="000000">
                        <a:alpha val="43137"/>
                      </a:srgbClr>
                    </a:outerShdw>
                  </a:effectLst>
                  <a:cs typeface="Calibri"/>
                </a:endParaRPr>
              </a:p>
            </p:txBody>
          </p:sp>
        </mc:Choice>
        <mc:Fallback xmlns="">
          <p:sp>
            <p:nvSpPr>
              <p:cNvPr id="18" name="3 Rectángulo"/>
              <p:cNvSpPr>
                <a:spLocks noRot="1" noChangeAspect="1" noMove="1" noResize="1" noEditPoints="1" noAdjustHandles="1" noChangeArrowheads="1" noChangeShapeType="1" noTextEdit="1"/>
              </p:cNvSpPr>
              <p:nvPr/>
            </p:nvSpPr>
            <p:spPr>
              <a:xfrm>
                <a:off x="474561" y="3082461"/>
                <a:ext cx="4248100" cy="3060261"/>
              </a:xfrm>
              <a:prstGeom prst="rect">
                <a:avLst/>
              </a:prstGeom>
              <a:blipFill>
                <a:blip r:embed="rId9"/>
                <a:stretch>
                  <a:fillRect l="-1435" t="-996" b="-1992"/>
                </a:stretch>
              </a:blipFill>
            </p:spPr>
            <p:txBody>
              <a:bodyPr/>
              <a:lstStyle/>
              <a:p>
                <a:r>
                  <a:rPr lang="es-MX">
                    <a:noFill/>
                  </a:rPr>
                  <a:t> </a:t>
                </a:r>
              </a:p>
            </p:txBody>
          </p:sp>
        </mc:Fallback>
      </mc:AlternateContent>
      <p:sp>
        <p:nvSpPr>
          <p:cNvPr id="2" name="Rectángulo redondeado 1"/>
          <p:cNvSpPr/>
          <p:nvPr/>
        </p:nvSpPr>
        <p:spPr>
          <a:xfrm>
            <a:off x="8004900" y="2050688"/>
            <a:ext cx="1583141" cy="74886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1400" dirty="0"/>
              <a:t>Especificación ANSI/AISC 360-10.</a:t>
            </a:r>
          </a:p>
          <a:p>
            <a:pPr algn="ctr"/>
            <a:r>
              <a:rPr lang="es-MX" sz="1400" dirty="0"/>
              <a:t>Nota de (F2-4)</a:t>
            </a:r>
          </a:p>
        </p:txBody>
      </p:sp>
    </p:spTree>
    <p:extLst>
      <p:ext uri="{BB962C8B-B14F-4D97-AF65-F5344CB8AC3E}">
        <p14:creationId xmlns:p14="http://schemas.microsoft.com/office/powerpoint/2010/main" val="2321333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MOMENTOS DE 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9" name="2 Marcador de contenido"/>
              <p:cNvSpPr>
                <a:spLocks noGrp="1"/>
              </p:cNvSpPr>
              <p:nvPr>
                <p:ph sz="quarter" idx="1"/>
              </p:nvPr>
            </p:nvSpPr>
            <p:spPr>
              <a:xfrm>
                <a:off x="474561" y="1838521"/>
                <a:ext cx="9354448" cy="4530725"/>
              </a:xfrm>
            </p:spPr>
            <p:txBody>
              <a:bodyPr>
                <a:normAutofit fontScale="92500"/>
              </a:bodyPr>
              <a:lstStyle/>
              <a:p>
                <a:pPr>
                  <a:buNone/>
                </a:pPr>
                <a:r>
                  <a:rPr lang="es-ES" sz="2100" dirty="0">
                    <a:effectLst/>
                  </a:rPr>
                  <a:t>Cuando Mn se hace igual a </a:t>
                </a:r>
                <a:r>
                  <a:rPr lang="es-ES" sz="2100" dirty="0" err="1">
                    <a:effectLst/>
                  </a:rPr>
                  <a:t>Mr</a:t>
                </a:r>
                <a:r>
                  <a:rPr lang="es-ES" sz="2100" dirty="0">
                    <a:effectLst/>
                  </a:rPr>
                  <a:t>, se obtiene la siguiente  ecuación:</a:t>
                </a:r>
              </a:p>
              <a:p>
                <a:pPr>
                  <a:buNone/>
                </a:pPr>
                <a:endParaRPr lang="es-ES" sz="2100" dirty="0">
                  <a:effectLst/>
                </a:endParaRPr>
              </a:p>
              <a:p>
                <a:pPr>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𝐿</m:t>
                          </m:r>
                        </m:e>
                        <m:sub>
                          <m:r>
                            <a:rPr lang="es-MX" sz="2400" i="1">
                              <a:effectLst/>
                              <a:latin typeface="Cambria Math" panose="02040503050406030204" pitchFamily="18" charset="0"/>
                            </a:rPr>
                            <m:t>𝑟</m:t>
                          </m:r>
                        </m:sub>
                      </m:sSub>
                      <m:r>
                        <a:rPr lang="es-MX" sz="2400" i="1">
                          <a:effectLst/>
                          <a:latin typeface="Cambria Math" panose="02040503050406030204" pitchFamily="18" charset="0"/>
                        </a:rPr>
                        <m:t>=</m:t>
                      </m:r>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𝑟</m:t>
                              </m:r>
                            </m:e>
                            <m:sub>
                              <m:r>
                                <a:rPr lang="es-MX" sz="2400" i="1">
                                  <a:effectLst/>
                                  <a:latin typeface="Cambria Math" panose="02040503050406030204" pitchFamily="18" charset="0"/>
                                </a:rPr>
                                <m:t>𝑦</m:t>
                              </m:r>
                            </m:sub>
                          </m:sSub>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𝑋</m:t>
                              </m:r>
                            </m:e>
                            <m:sub>
                              <m:r>
                                <a:rPr lang="es-MX" sz="2400" i="1">
                                  <a:effectLst/>
                                  <a:latin typeface="Cambria Math" panose="02040503050406030204" pitchFamily="18" charset="0"/>
                                </a:rPr>
                                <m:t>1</m:t>
                              </m:r>
                            </m:sub>
                          </m:sSub>
                        </m:num>
                        <m:den>
                          <m:d>
                            <m:dPr>
                              <m:ctrlPr>
                                <a:rPr lang="es-MX" sz="2400" i="1">
                                  <a:effectLst/>
                                  <a:latin typeface="Cambria Math" panose="02040503050406030204" pitchFamily="18" charset="0"/>
                                </a:rPr>
                              </m:ctrlPr>
                            </m:dPr>
                            <m:e>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𝐹</m:t>
                                  </m:r>
                                </m:e>
                                <m:sub>
                                  <m:r>
                                    <a:rPr lang="es-MX" sz="2400" i="1">
                                      <a:effectLst/>
                                      <a:latin typeface="Cambria Math" panose="02040503050406030204" pitchFamily="18" charset="0"/>
                                    </a:rPr>
                                    <m:t>𝑦</m:t>
                                  </m:r>
                                </m:sub>
                              </m:sSub>
                              <m:r>
                                <a:rPr lang="es-MX" sz="2400" i="1">
                                  <a:effectLst/>
                                  <a:latin typeface="Cambria Math" panose="02040503050406030204" pitchFamily="18" charset="0"/>
                                </a:rPr>
                                <m:t>−</m:t>
                              </m:r>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𝐹</m:t>
                                  </m:r>
                                </m:e>
                                <m:sub>
                                  <m:r>
                                    <a:rPr lang="es-MX" sz="2400" i="1">
                                      <a:effectLst/>
                                      <a:latin typeface="Cambria Math" panose="02040503050406030204" pitchFamily="18" charset="0"/>
                                    </a:rPr>
                                    <m:t>𝑟</m:t>
                                  </m:r>
                                </m:sub>
                              </m:sSub>
                            </m:e>
                          </m:d>
                        </m:den>
                      </m:f>
                      <m:rad>
                        <m:radPr>
                          <m:degHide m:val="on"/>
                          <m:ctrlPr>
                            <a:rPr lang="es-MX" sz="2400" i="1">
                              <a:effectLst/>
                              <a:latin typeface="Cambria Math" panose="02040503050406030204" pitchFamily="18" charset="0"/>
                            </a:rPr>
                          </m:ctrlPr>
                        </m:radPr>
                        <m:deg/>
                        <m:e>
                          <m:r>
                            <a:rPr lang="es-MX" sz="2400" i="1">
                              <a:effectLst/>
                              <a:latin typeface="Cambria Math" panose="02040503050406030204" pitchFamily="18" charset="0"/>
                            </a:rPr>
                            <m:t>1+</m:t>
                          </m:r>
                          <m:rad>
                            <m:radPr>
                              <m:degHide m:val="on"/>
                              <m:ctrlPr>
                                <a:rPr lang="es-MX" sz="2400" i="1">
                                  <a:effectLst/>
                                  <a:latin typeface="Cambria Math" panose="02040503050406030204" pitchFamily="18" charset="0"/>
                                </a:rPr>
                              </m:ctrlPr>
                            </m:radPr>
                            <m:deg/>
                            <m:e>
                              <m:r>
                                <a:rPr lang="es-MX" sz="2400" i="1">
                                  <a:effectLst/>
                                  <a:latin typeface="Cambria Math" panose="02040503050406030204" pitchFamily="18" charset="0"/>
                                </a:rPr>
                                <m:t>1+</m:t>
                              </m:r>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𝑋</m:t>
                                  </m:r>
                                </m:e>
                                <m:sub>
                                  <m:r>
                                    <a:rPr lang="es-MX" sz="2400" i="1">
                                      <a:effectLst/>
                                      <a:latin typeface="Cambria Math" panose="02040503050406030204" pitchFamily="18" charset="0"/>
                                    </a:rPr>
                                    <m:t>2</m:t>
                                  </m:r>
                                </m:sub>
                              </m:sSub>
                              <m:sSup>
                                <m:sSupPr>
                                  <m:ctrlPr>
                                    <a:rPr lang="es-MX" sz="2400" i="1">
                                      <a:effectLst/>
                                      <a:latin typeface="Cambria Math" panose="02040503050406030204" pitchFamily="18" charset="0"/>
                                    </a:rPr>
                                  </m:ctrlPr>
                                </m:sSupPr>
                                <m:e>
                                  <m:d>
                                    <m:dPr>
                                      <m:ctrlPr>
                                        <a:rPr lang="es-MX" sz="2400" i="1">
                                          <a:effectLst/>
                                          <a:latin typeface="Cambria Math" panose="02040503050406030204" pitchFamily="18" charset="0"/>
                                        </a:rPr>
                                      </m:ctrlPr>
                                    </m:dPr>
                                    <m:e>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𝐹</m:t>
                                          </m:r>
                                        </m:e>
                                        <m:sub>
                                          <m:r>
                                            <a:rPr lang="es-MX" sz="2400" i="1">
                                              <a:effectLst/>
                                              <a:latin typeface="Cambria Math" panose="02040503050406030204" pitchFamily="18" charset="0"/>
                                            </a:rPr>
                                            <m:t>𝑦</m:t>
                                          </m:r>
                                        </m:sub>
                                      </m:sSub>
                                      <m:r>
                                        <a:rPr lang="es-MX" sz="2400" i="1">
                                          <a:effectLst/>
                                          <a:latin typeface="Cambria Math" panose="02040503050406030204" pitchFamily="18" charset="0"/>
                                        </a:rPr>
                                        <m:t>−</m:t>
                                      </m:r>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𝐹</m:t>
                                          </m:r>
                                        </m:e>
                                        <m:sub>
                                          <m:r>
                                            <a:rPr lang="es-MX" sz="2400" i="1">
                                              <a:effectLst/>
                                              <a:latin typeface="Cambria Math" panose="02040503050406030204" pitchFamily="18" charset="0"/>
                                            </a:rPr>
                                            <m:t>𝑟</m:t>
                                          </m:r>
                                        </m:sub>
                                      </m:sSub>
                                    </m:e>
                                  </m:d>
                                </m:e>
                                <m:sup>
                                  <m:r>
                                    <a:rPr lang="es-MX" sz="2400" i="1">
                                      <a:effectLst/>
                                      <a:latin typeface="Cambria Math" panose="02040503050406030204" pitchFamily="18" charset="0"/>
                                    </a:rPr>
                                    <m:t>2</m:t>
                                  </m:r>
                                </m:sup>
                              </m:sSup>
                            </m:e>
                          </m:rad>
                        </m:e>
                      </m:rad>
                    </m:oMath>
                  </m:oMathPara>
                </a14:m>
                <a:endParaRPr lang="es-MX" sz="2400" i="1" dirty="0">
                  <a:effectLst/>
                </a:endParaRPr>
              </a:p>
              <a:p>
                <a:pPr algn="ctr">
                  <a:buNone/>
                </a:pPr>
                <a:r>
                  <a:rPr lang="es-ES" sz="2100" dirty="0"/>
                  <a:t>Donde:</a:t>
                </a:r>
                <a:r>
                  <a:rPr lang="es-MX" sz="2400" i="1" dirty="0">
                    <a:effectLst/>
                  </a:rPr>
                  <a:t/>
                </a:r>
                <a:br>
                  <a:rPr lang="es-MX" sz="2400" i="1" dirty="0">
                    <a:effectLst/>
                  </a:rPr>
                </a:br>
                <a:endParaRPr lang="es-MX" sz="2400" i="1" dirty="0">
                  <a:effectLst/>
                </a:endParaRPr>
              </a:p>
              <a:p>
                <a:pPr algn="ctr">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𝑋</m:t>
                          </m:r>
                        </m:e>
                        <m:sub>
                          <m:r>
                            <a:rPr lang="es-MX" sz="2400" i="1">
                              <a:effectLst/>
                              <a:latin typeface="Cambria Math" panose="02040503050406030204" pitchFamily="18" charset="0"/>
                            </a:rPr>
                            <m:t>1</m:t>
                          </m:r>
                        </m:sub>
                      </m:sSub>
                      <m:r>
                        <a:rPr lang="es-MX" sz="2400" i="1">
                          <a:effectLst/>
                          <a:latin typeface="Cambria Math" panose="02040503050406030204" pitchFamily="18" charset="0"/>
                        </a:rPr>
                        <m:t>=</m:t>
                      </m:r>
                      <m:f>
                        <m:fPr>
                          <m:ctrlPr>
                            <a:rPr lang="es-MX" sz="2400" i="1">
                              <a:effectLst/>
                              <a:latin typeface="Cambria Math" panose="02040503050406030204" pitchFamily="18" charset="0"/>
                            </a:rPr>
                          </m:ctrlPr>
                        </m:fPr>
                        <m:num>
                          <m:r>
                            <a:rPr lang="es-MX" sz="2400" i="1">
                              <a:effectLst/>
                              <a:latin typeface="Cambria Math" panose="02040503050406030204" pitchFamily="18" charset="0"/>
                            </a:rPr>
                            <m:t>𝜋</m:t>
                          </m:r>
                        </m:num>
                        <m:den>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𝑆</m:t>
                              </m:r>
                            </m:e>
                            <m:sub>
                              <m:r>
                                <a:rPr lang="es-MX" sz="2400" i="1">
                                  <a:effectLst/>
                                  <a:latin typeface="Cambria Math" panose="02040503050406030204" pitchFamily="18" charset="0"/>
                                </a:rPr>
                                <m:t>𝑥</m:t>
                              </m:r>
                            </m:sub>
                          </m:sSub>
                        </m:den>
                      </m:f>
                      <m:rad>
                        <m:radPr>
                          <m:degHide m:val="on"/>
                          <m:ctrlPr>
                            <a:rPr lang="es-MX" sz="2400" i="1">
                              <a:effectLst/>
                              <a:latin typeface="Cambria Math" panose="02040503050406030204" pitchFamily="18" charset="0"/>
                            </a:rPr>
                          </m:ctrlPr>
                        </m:radPr>
                        <m:deg/>
                        <m:e>
                          <m:f>
                            <m:fPr>
                              <m:ctrlPr>
                                <a:rPr lang="es-MX" sz="2400" i="1">
                                  <a:effectLst/>
                                  <a:latin typeface="Cambria Math" panose="02040503050406030204" pitchFamily="18" charset="0"/>
                                </a:rPr>
                              </m:ctrlPr>
                            </m:fPr>
                            <m:num>
                              <m:r>
                                <a:rPr lang="es-MX" sz="2400" i="1">
                                  <a:effectLst/>
                                  <a:latin typeface="Cambria Math" panose="02040503050406030204" pitchFamily="18" charset="0"/>
                                </a:rPr>
                                <m:t>𝐸</m:t>
                              </m:r>
                              <m:r>
                                <a:rPr lang="es-MX" sz="2400" i="1">
                                  <a:effectLst/>
                                  <a:latin typeface="Cambria Math" panose="02040503050406030204" pitchFamily="18" charset="0"/>
                                </a:rPr>
                                <m:t>∙</m:t>
                              </m:r>
                              <m:r>
                                <a:rPr lang="es-MX" sz="2400" i="1">
                                  <a:effectLst/>
                                  <a:latin typeface="Cambria Math" panose="02040503050406030204" pitchFamily="18" charset="0"/>
                                </a:rPr>
                                <m:t>𝐺</m:t>
                              </m:r>
                              <m:r>
                                <a:rPr lang="es-MX" sz="2400" i="1">
                                  <a:effectLst/>
                                  <a:latin typeface="Cambria Math" panose="02040503050406030204" pitchFamily="18" charset="0"/>
                                </a:rPr>
                                <m:t>∙</m:t>
                              </m:r>
                              <m:r>
                                <a:rPr lang="es-MX" sz="2400" i="1">
                                  <a:effectLst/>
                                  <a:latin typeface="Cambria Math" panose="02040503050406030204" pitchFamily="18" charset="0"/>
                                </a:rPr>
                                <m:t>𝐽</m:t>
                              </m:r>
                              <m:r>
                                <a:rPr lang="es-MX" sz="2400" i="1">
                                  <a:effectLst/>
                                  <a:latin typeface="Cambria Math" panose="02040503050406030204" pitchFamily="18" charset="0"/>
                                </a:rPr>
                                <m:t>∙</m:t>
                              </m:r>
                              <m:r>
                                <a:rPr lang="es-MX" sz="2400" i="1">
                                  <a:effectLst/>
                                  <a:latin typeface="Cambria Math" panose="02040503050406030204" pitchFamily="18" charset="0"/>
                                </a:rPr>
                                <m:t>𝐴</m:t>
                              </m:r>
                            </m:num>
                            <m:den>
                              <m:r>
                                <a:rPr lang="es-MX" sz="2400" i="1">
                                  <a:effectLst/>
                                  <a:latin typeface="Cambria Math" panose="02040503050406030204" pitchFamily="18" charset="0"/>
                                </a:rPr>
                                <m:t>2</m:t>
                              </m:r>
                            </m:den>
                          </m:f>
                        </m:e>
                      </m:rad>
                    </m:oMath>
                  </m:oMathPara>
                </a14:m>
                <a:r>
                  <a:rPr lang="es-MX" sz="2400" i="1" dirty="0">
                    <a:effectLst/>
                  </a:rPr>
                  <a:t/>
                </a:r>
                <a:br>
                  <a:rPr lang="es-MX" sz="2400" i="1" dirty="0">
                    <a:effectLst/>
                  </a:rPr>
                </a:br>
                <a:endParaRPr lang="es-MX" sz="2400" i="1" dirty="0">
                  <a:effectLst/>
                </a:endParaRPr>
              </a:p>
              <a:p>
                <a:pPr>
                  <a:buNone/>
                </a:pPr>
                <a:endParaRPr lang="es-MX" sz="2400" i="1" dirty="0">
                  <a:effectLst/>
                </a:endParaRPr>
              </a:p>
              <a:p>
                <a:pPr>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𝑋</m:t>
                          </m:r>
                        </m:e>
                        <m:sub>
                          <m:r>
                            <a:rPr lang="es-MX" sz="2400" i="1">
                              <a:effectLst/>
                              <a:latin typeface="Cambria Math" panose="02040503050406030204" pitchFamily="18" charset="0"/>
                            </a:rPr>
                            <m:t>2</m:t>
                          </m:r>
                        </m:sub>
                      </m:sSub>
                      <m:r>
                        <a:rPr lang="es-MX" sz="2400" i="1">
                          <a:effectLst/>
                          <a:latin typeface="Cambria Math" panose="02040503050406030204" pitchFamily="18" charset="0"/>
                        </a:rPr>
                        <m:t>=</m:t>
                      </m:r>
                      <m:f>
                        <m:fPr>
                          <m:ctrlPr>
                            <a:rPr lang="es-MX" sz="2400" i="1">
                              <a:effectLst/>
                              <a:latin typeface="Cambria Math" panose="02040503050406030204" pitchFamily="18" charset="0"/>
                            </a:rPr>
                          </m:ctrlPr>
                        </m:fPr>
                        <m:num>
                          <m:r>
                            <a:rPr lang="es-MX" sz="2400" i="1">
                              <a:effectLst/>
                              <a:latin typeface="Cambria Math" panose="02040503050406030204" pitchFamily="18" charset="0"/>
                            </a:rPr>
                            <m:t>4</m:t>
                          </m:r>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𝐶</m:t>
                              </m:r>
                            </m:e>
                            <m:sub>
                              <m:r>
                                <a:rPr lang="es-MX" sz="2400" i="1">
                                  <a:effectLst/>
                                  <a:latin typeface="Cambria Math" panose="02040503050406030204" pitchFamily="18" charset="0"/>
                                </a:rPr>
                                <m:t>𝑤</m:t>
                              </m:r>
                            </m:sub>
                          </m:sSub>
                        </m:num>
                        <m:den>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𝐼</m:t>
                              </m:r>
                            </m:e>
                            <m:sub>
                              <m:r>
                                <a:rPr lang="es-MX" sz="2400" i="1">
                                  <a:effectLst/>
                                  <a:latin typeface="Cambria Math" panose="02040503050406030204" pitchFamily="18" charset="0"/>
                                </a:rPr>
                                <m:t>𝑦</m:t>
                              </m:r>
                            </m:sub>
                          </m:sSub>
                        </m:den>
                      </m:f>
                      <m:sSup>
                        <m:sSupPr>
                          <m:ctrlPr>
                            <a:rPr lang="es-MX" sz="2400" i="1">
                              <a:effectLst/>
                              <a:latin typeface="Cambria Math" panose="02040503050406030204" pitchFamily="18" charset="0"/>
                            </a:rPr>
                          </m:ctrlPr>
                        </m:sSupPr>
                        <m:e>
                          <m:d>
                            <m:dPr>
                              <m:ctrlPr>
                                <a:rPr lang="es-MX" sz="2400" i="1">
                                  <a:effectLst/>
                                  <a:latin typeface="Cambria Math" panose="02040503050406030204" pitchFamily="18" charset="0"/>
                                </a:rPr>
                              </m:ctrlPr>
                            </m:dPr>
                            <m:e>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panose="02040503050406030204" pitchFamily="18" charset="0"/>
                                        </a:rPr>
                                        <m:t>𝑆</m:t>
                                      </m:r>
                                    </m:e>
                                    <m:sub>
                                      <m:r>
                                        <a:rPr lang="es-MX" sz="2400" i="1">
                                          <a:effectLst/>
                                          <a:latin typeface="Cambria Math" panose="02040503050406030204" pitchFamily="18" charset="0"/>
                                        </a:rPr>
                                        <m:t>𝑥</m:t>
                                      </m:r>
                                    </m:sub>
                                  </m:sSub>
                                </m:num>
                                <m:den>
                                  <m:r>
                                    <a:rPr lang="es-MX" sz="2400" i="1">
                                      <a:effectLst/>
                                      <a:latin typeface="Cambria Math" panose="02040503050406030204" pitchFamily="18" charset="0"/>
                                    </a:rPr>
                                    <m:t>𝐺</m:t>
                                  </m:r>
                                  <m:r>
                                    <a:rPr lang="es-MX" sz="2400" i="1">
                                      <a:effectLst/>
                                      <a:latin typeface="Cambria Math" panose="02040503050406030204" pitchFamily="18" charset="0"/>
                                    </a:rPr>
                                    <m:t>∙</m:t>
                                  </m:r>
                                  <m:r>
                                    <a:rPr lang="es-MX" sz="2400" i="1">
                                      <a:effectLst/>
                                      <a:latin typeface="Cambria Math" panose="02040503050406030204" pitchFamily="18" charset="0"/>
                                    </a:rPr>
                                    <m:t>𝐽</m:t>
                                  </m:r>
                                </m:den>
                              </m:f>
                            </m:e>
                          </m:d>
                        </m:e>
                        <m:sup>
                          <m:r>
                            <a:rPr lang="es-MX" sz="2400" i="1">
                              <a:effectLst/>
                              <a:latin typeface="Cambria Math" panose="02040503050406030204" pitchFamily="18" charset="0"/>
                            </a:rPr>
                            <m:t>2</m:t>
                          </m:r>
                        </m:sup>
                      </m:sSup>
                    </m:oMath>
                  </m:oMathPara>
                </a14:m>
                <a:endParaRPr lang="es-MX" sz="1900" dirty="0">
                  <a:effectLst/>
                </a:endParaRPr>
              </a:p>
              <a:p>
                <a:pPr>
                  <a:buNone/>
                </a:pPr>
                <a:endParaRPr lang="es-ES" sz="2000" dirty="0">
                  <a:effectLst>
                    <a:outerShdw blurRad="38100" dist="38100" dir="2700000" algn="tl">
                      <a:srgbClr val="000000">
                        <a:alpha val="43137"/>
                      </a:srgbClr>
                    </a:outerShdw>
                  </a:effectLst>
                </a:endParaRPr>
              </a:p>
              <a:p>
                <a:pPr>
                  <a:buNone/>
                </a:pPr>
                <a:endParaRPr lang="es-ES" sz="2000" dirty="0">
                  <a:effectLst>
                    <a:outerShdw blurRad="38100" dist="38100" dir="2700000" algn="tl">
                      <a:srgbClr val="000000">
                        <a:alpha val="43137"/>
                      </a:srgbClr>
                    </a:outerShdw>
                  </a:effectLst>
                </a:endParaRPr>
              </a:p>
            </p:txBody>
          </p:sp>
        </mc:Choice>
        <mc:Fallback xmlns="">
          <p:sp>
            <p:nvSpPr>
              <p:cNvPr id="19" name="2 Marcador de contenido"/>
              <p:cNvSpPr>
                <a:spLocks noGrp="1" noRot="1" noChangeAspect="1" noMove="1" noResize="1" noEditPoints="1" noAdjustHandles="1" noChangeArrowheads="1" noChangeShapeType="1" noTextEdit="1"/>
              </p:cNvSpPr>
              <p:nvPr>
                <p:ph sz="quarter" idx="1"/>
              </p:nvPr>
            </p:nvSpPr>
            <p:spPr>
              <a:xfrm>
                <a:off x="474561" y="1838521"/>
                <a:ext cx="9354448" cy="4530725"/>
              </a:xfrm>
              <a:blipFill>
                <a:blip r:embed="rId4"/>
                <a:stretch>
                  <a:fillRect l="-652" t="-1346"/>
                </a:stretch>
              </a:blipFill>
            </p:spPr>
            <p:txBody>
              <a:bodyPr/>
              <a:lstStyle/>
              <a:p>
                <a:r>
                  <a:rPr lang="en-US">
                    <a:noFill/>
                  </a:rPr>
                  <a:t> </a:t>
                </a:r>
              </a:p>
            </p:txBody>
          </p:sp>
        </mc:Fallback>
      </mc:AlternateContent>
      <p:sp>
        <p:nvSpPr>
          <p:cNvPr id="2" name="Rectángulo redondeado 1"/>
          <p:cNvSpPr/>
          <p:nvPr/>
        </p:nvSpPr>
        <p:spPr>
          <a:xfrm>
            <a:off x="8164197" y="2825086"/>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(F1-6)</a:t>
            </a:r>
          </a:p>
        </p:txBody>
      </p:sp>
      <p:sp>
        <p:nvSpPr>
          <p:cNvPr id="8" name="Rectángulo redondeado 1">
            <a:extLst>
              <a:ext uri="{FF2B5EF4-FFF2-40B4-BE49-F238E27FC236}">
                <a16:creationId xmlns:a16="http://schemas.microsoft.com/office/drawing/2014/main" id="{36CEF9E0-D332-4D94-B35D-8288D9311917}"/>
              </a:ext>
            </a:extLst>
          </p:cNvPr>
          <p:cNvSpPr/>
          <p:nvPr/>
        </p:nvSpPr>
        <p:spPr>
          <a:xfrm>
            <a:off x="8164199" y="4371978"/>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(F1-8)</a:t>
            </a:r>
          </a:p>
        </p:txBody>
      </p:sp>
      <p:sp>
        <p:nvSpPr>
          <p:cNvPr id="9" name="Rectángulo redondeado 1">
            <a:extLst>
              <a:ext uri="{FF2B5EF4-FFF2-40B4-BE49-F238E27FC236}">
                <a16:creationId xmlns:a16="http://schemas.microsoft.com/office/drawing/2014/main" id="{73481BE9-83A6-4588-BC0A-B064A4F89B92}"/>
              </a:ext>
            </a:extLst>
          </p:cNvPr>
          <p:cNvSpPr/>
          <p:nvPr/>
        </p:nvSpPr>
        <p:spPr>
          <a:xfrm>
            <a:off x="8164198" y="5720784"/>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(F1-9)</a:t>
            </a:r>
          </a:p>
        </p:txBody>
      </p:sp>
    </p:spTree>
    <p:extLst>
      <p:ext uri="{BB962C8B-B14F-4D97-AF65-F5344CB8AC3E}">
        <p14:creationId xmlns:p14="http://schemas.microsoft.com/office/powerpoint/2010/main" val="881154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p:sp>
        <p:nvSpPr>
          <p:cNvPr id="11" name="1 Título"/>
          <p:cNvSpPr>
            <a:spLocks noGrp="1"/>
          </p:cNvSpPr>
          <p:nvPr>
            <p:ph type="title"/>
          </p:nvPr>
        </p:nvSpPr>
        <p:spPr>
          <a:xfrm>
            <a:off x="474561" y="1817312"/>
            <a:ext cx="9354448" cy="3933039"/>
          </a:xfrm>
        </p:spPr>
        <p:txBody>
          <a:bodyPr anchor="t">
            <a:noAutofit/>
          </a:bodyPr>
          <a:lstStyle/>
          <a:p>
            <a:r>
              <a:rPr lang="es-ES" sz="1900" b="1" dirty="0">
                <a:latin typeface="+mn-lt"/>
              </a:rPr>
              <a:t>Elementos en flexión</a:t>
            </a:r>
            <a:r>
              <a:rPr lang="es-ES" sz="1900" dirty="0">
                <a:latin typeface="+mn-lt"/>
              </a:rPr>
              <a:t/>
            </a:r>
            <a:br>
              <a:rPr lang="es-ES" sz="1900" dirty="0">
                <a:latin typeface="+mn-lt"/>
              </a:rPr>
            </a:br>
            <a:r>
              <a:rPr lang="es-ES" sz="1900" dirty="0">
                <a:latin typeface="+mn-lt"/>
              </a:rPr>
              <a:t>El diseño de elementos en flexión considera cuatro estados límites: fluencia, pandeo local del ala, pandeo local del alma y pandeo lateral en torsión.</a:t>
            </a:r>
            <a:br>
              <a:rPr lang="es-ES" sz="1900" dirty="0">
                <a:latin typeface="+mn-lt"/>
              </a:rPr>
            </a:br>
            <a:r>
              <a:rPr lang="es-ES" sz="1900" dirty="0">
                <a:latin typeface="+mn-lt"/>
              </a:rPr>
              <a:t/>
            </a:r>
            <a:br>
              <a:rPr lang="es-ES" sz="1900" dirty="0">
                <a:latin typeface="+mn-lt"/>
              </a:rPr>
            </a:br>
            <a:r>
              <a:rPr lang="es-ES" sz="1900" b="1" dirty="0">
                <a:latin typeface="+mn-lt"/>
              </a:rPr>
              <a:t>Estado límite de fluencia</a:t>
            </a:r>
            <a:r>
              <a:rPr lang="es-ES" sz="1900" dirty="0">
                <a:latin typeface="+mn-lt"/>
              </a:rPr>
              <a:t/>
            </a:r>
            <a:br>
              <a:rPr lang="es-ES" sz="1900" dirty="0">
                <a:latin typeface="+mn-lt"/>
              </a:rPr>
            </a:br>
            <a:r>
              <a:rPr lang="es-ES" sz="1900" dirty="0">
                <a:latin typeface="+mn-lt"/>
              </a:rPr>
              <a:t>Controla el diseño de elementos compactos, cuya ala comprimida está suficientemente arriostrada para evitar el volcamiento. La resistencia nominal se presenta asociada a un momento plástico.</a:t>
            </a:r>
            <a:br>
              <a:rPr lang="es-ES" sz="1900" dirty="0">
                <a:latin typeface="+mn-lt"/>
              </a:rPr>
            </a:br>
            <a:r>
              <a:rPr lang="es-ES" sz="1900" dirty="0">
                <a:latin typeface="+mn-lt"/>
              </a:rPr>
              <a:t>En las versiones anteriores del formato ASD, la razón de módulos se tomaba conservadoramente igual a 1.1, con lo cual resulta para secciones compactas una </a:t>
            </a:r>
            <a:r>
              <a:rPr lang="es-ES" sz="1900" dirty="0" smtClean="0">
                <a:latin typeface="+mn-lt"/>
              </a:rPr>
              <a:t>tensión admisible </a:t>
            </a:r>
            <a:r>
              <a:rPr lang="es-ES" sz="1900" dirty="0">
                <a:latin typeface="+mn-lt"/>
              </a:rPr>
              <a:t>de </a:t>
            </a:r>
            <a:r>
              <a:rPr lang="es-ES" sz="1900" dirty="0" err="1">
                <a:latin typeface="+mn-lt"/>
              </a:rPr>
              <a:t>Fb</a:t>
            </a:r>
            <a:r>
              <a:rPr lang="es-ES" sz="1900" dirty="0">
                <a:latin typeface="+mn-lt"/>
              </a:rPr>
              <a:t> = 0.66 </a:t>
            </a:r>
            <a:r>
              <a:rPr lang="es-ES" sz="1900" dirty="0" err="1">
                <a:latin typeface="+mn-lt"/>
              </a:rPr>
              <a:t>Fy</a:t>
            </a:r>
            <a:r>
              <a:rPr lang="es-ES" sz="1900" dirty="0">
                <a:latin typeface="+mn-lt"/>
              </a:rPr>
              <a:t>.</a:t>
            </a:r>
            <a:br>
              <a:rPr lang="es-ES" sz="1900" dirty="0">
                <a:latin typeface="+mn-lt"/>
              </a:rPr>
            </a:br>
            <a:r>
              <a:rPr lang="es-ES" sz="1900" dirty="0">
                <a:latin typeface="+mn-lt"/>
              </a:rPr>
              <a:t>La disposición ASD 2005 coincide con las anteriores en el estado límite de fluencia. Sin embargo, la especificación actual permite al diseñador aprovechar la verdadera relación de módulos que permite llegar a resistencias hasta un 20% mayores (~0.80Fy). </a:t>
            </a:r>
            <a:r>
              <a:rPr lang="es-ES" sz="2000" dirty="0">
                <a:latin typeface="Baskerville Old Face" pitchFamily="18" charset="0"/>
              </a:rPr>
              <a:t/>
            </a:r>
            <a:br>
              <a:rPr lang="es-ES" sz="2000" dirty="0">
                <a:latin typeface="Baskerville Old Face" pitchFamily="18" charset="0"/>
              </a:rPr>
            </a:br>
            <a:endParaRPr lang="en-US" sz="2000" dirty="0">
              <a:latin typeface="Baskerville Old Face" pitchFamily="18" charset="0"/>
            </a:endParaRPr>
          </a:p>
        </p:txBody>
      </p:sp>
    </p:spTree>
    <p:extLst>
      <p:ext uri="{BB962C8B-B14F-4D97-AF65-F5344CB8AC3E}">
        <p14:creationId xmlns:p14="http://schemas.microsoft.com/office/powerpoint/2010/main" val="3405803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MOMENTOS DE 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271855" y="1889319"/>
                <a:ext cx="9557153" cy="3484984"/>
              </a:xfrm>
            </p:spPr>
            <p:txBody>
              <a:bodyPr>
                <a:normAutofit fontScale="92500" lnSpcReduction="10000"/>
              </a:bodyPr>
              <a:lstStyle/>
              <a:p>
                <a:pPr algn="just">
                  <a:buNone/>
                </a:pPr>
                <a:r>
                  <a:rPr lang="es-ES" sz="2100" dirty="0"/>
                  <a:t>	Igual que las columnas, el comportamiento inelástico de las vigas es mas complicado que el comportamiento elástico y se usan a menudo formulas empíricas.</a:t>
                </a:r>
              </a:p>
              <a:p>
                <a:pPr algn="just">
                  <a:buNone/>
                </a:pPr>
                <a:endParaRPr lang="es-MX" sz="2400" i="1" dirty="0">
                  <a:effectLst/>
                  <a:latin typeface="Cambria Math" panose="02040503050406030204" pitchFamily="18" charset="0"/>
                </a:endParaRPr>
              </a:p>
              <a:p>
                <a:pPr algn="just">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𝑛</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𝑝</m:t>
                          </m:r>
                        </m:sub>
                      </m:sSub>
                      <m:r>
                        <a:rPr lang="es-MX" sz="2400" i="1">
                          <a:effectLst/>
                          <a:latin typeface="Cambria Math"/>
                        </a:rPr>
                        <m:t>−</m:t>
                      </m:r>
                      <m:d>
                        <m:dPr>
                          <m:ctrlPr>
                            <a:rPr lang="es-MX" sz="2400" i="1">
                              <a:effectLst/>
                              <a:latin typeface="Cambria Math" panose="02040503050406030204" pitchFamily="18" charset="0"/>
                            </a:rPr>
                          </m:ctrlPr>
                        </m:dPr>
                        <m:e>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𝑝</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𝑀</m:t>
                              </m:r>
                            </m:e>
                            <m:sub>
                              <m:r>
                                <a:rPr lang="es-MX" sz="2400" i="1">
                                  <a:effectLst/>
                                  <a:latin typeface="Cambria Math"/>
                                </a:rPr>
                                <m:t>𝑟</m:t>
                              </m:r>
                            </m:sub>
                          </m:sSub>
                        </m:e>
                      </m:d>
                      <m:r>
                        <a:rPr lang="es-MX" sz="2400" i="1">
                          <a:effectLst/>
                          <a:latin typeface="Cambria Math"/>
                        </a:rPr>
                        <m:t>∙</m:t>
                      </m:r>
                      <m:d>
                        <m:dPr>
                          <m:ctrlPr>
                            <a:rPr lang="es-MX" sz="2400" i="1">
                              <a:effectLst/>
                              <a:latin typeface="Cambria Math" panose="02040503050406030204" pitchFamily="18" charset="0"/>
                            </a:rPr>
                          </m:ctrlPr>
                        </m:dPr>
                        <m:e>
                          <m:f>
                            <m:fPr>
                              <m:ctrlPr>
                                <a:rPr lang="es-MX" sz="2400" i="1">
                                  <a:effectLst/>
                                  <a:latin typeface="Cambria Math" panose="02040503050406030204" pitchFamily="18" charset="0"/>
                                </a:rPr>
                              </m:ctrlPr>
                            </m:fPr>
                            <m:num>
                              <m:sSub>
                                <m:sSubPr>
                                  <m:ctrlPr>
                                    <a:rPr lang="es-MX" sz="2400" i="1">
                                      <a:effectLst/>
                                      <a:latin typeface="Cambria Math" panose="02040503050406030204" pitchFamily="18" charset="0"/>
                                    </a:rPr>
                                  </m:ctrlPr>
                                </m:sSubPr>
                                <m:e>
                                  <m:r>
                                    <a:rPr lang="es-MX" sz="2400" i="1">
                                      <a:effectLst/>
                                      <a:latin typeface="Cambria Math"/>
                                    </a:rPr>
                                    <m:t>𝐿</m:t>
                                  </m:r>
                                </m:e>
                                <m:sub>
                                  <m:r>
                                    <a:rPr lang="es-MX" sz="2400" i="1">
                                      <a:effectLst/>
                                      <a:latin typeface="Cambria Math"/>
                                    </a:rPr>
                                    <m:t>𝑏</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𝐿</m:t>
                                  </m:r>
                                </m:e>
                                <m:sub>
                                  <m:r>
                                    <a:rPr lang="es-MX" sz="2400" i="1">
                                      <a:effectLst/>
                                      <a:latin typeface="Cambria Math"/>
                                    </a:rPr>
                                    <m:t>𝑝</m:t>
                                  </m:r>
                                </m:sub>
                              </m:sSub>
                            </m:num>
                            <m:den>
                              <m:sSub>
                                <m:sSubPr>
                                  <m:ctrlPr>
                                    <a:rPr lang="es-MX" sz="2400" i="1">
                                      <a:effectLst/>
                                      <a:latin typeface="Cambria Math" panose="02040503050406030204" pitchFamily="18" charset="0"/>
                                    </a:rPr>
                                  </m:ctrlPr>
                                </m:sSubPr>
                                <m:e>
                                  <m:r>
                                    <a:rPr lang="es-MX" sz="2400" i="1">
                                      <a:effectLst/>
                                      <a:latin typeface="Cambria Math"/>
                                    </a:rPr>
                                    <m:t>𝐿</m:t>
                                  </m:r>
                                </m:e>
                                <m:sub>
                                  <m:r>
                                    <a:rPr lang="es-MX" sz="2400" i="1">
                                      <a:effectLst/>
                                      <a:latin typeface="Cambria Math"/>
                                    </a:rPr>
                                    <m:t>𝑟</m:t>
                                  </m:r>
                                </m:sub>
                              </m:sSub>
                              <m:r>
                                <a:rPr lang="es-MX" sz="2400" i="1">
                                  <a:effectLst/>
                                  <a:latin typeface="Cambria Math"/>
                                </a:rPr>
                                <m:t>−</m:t>
                              </m:r>
                              <m:sSub>
                                <m:sSubPr>
                                  <m:ctrlPr>
                                    <a:rPr lang="es-MX" sz="2400" i="1">
                                      <a:effectLst/>
                                      <a:latin typeface="Cambria Math" panose="02040503050406030204" pitchFamily="18" charset="0"/>
                                    </a:rPr>
                                  </m:ctrlPr>
                                </m:sSubPr>
                                <m:e>
                                  <m:r>
                                    <a:rPr lang="es-MX" sz="2400" i="1">
                                      <a:effectLst/>
                                      <a:latin typeface="Cambria Math"/>
                                    </a:rPr>
                                    <m:t>𝐿</m:t>
                                  </m:r>
                                </m:e>
                                <m:sub>
                                  <m:r>
                                    <a:rPr lang="es-MX" sz="2400" i="1">
                                      <a:effectLst/>
                                      <a:latin typeface="Cambria Math"/>
                                    </a:rPr>
                                    <m:t>𝑝</m:t>
                                  </m:r>
                                </m:sub>
                              </m:sSub>
                            </m:den>
                          </m:f>
                        </m:e>
                      </m:d>
                    </m:oMath>
                  </m:oMathPara>
                </a14:m>
                <a:endParaRPr lang="es-MX" sz="1900" dirty="0">
                  <a:effectLst/>
                </a:endParaRPr>
              </a:p>
              <a:p>
                <a:pPr algn="just">
                  <a:buNone/>
                </a:pPr>
                <a:r>
                  <a:rPr lang="es-ES" sz="1900" dirty="0"/>
                  <a:t>	</a:t>
                </a:r>
              </a:p>
              <a:p>
                <a:pPr algn="ctr">
                  <a:buNone/>
                </a:pPr>
                <a:r>
                  <a:rPr lang="es-ES" sz="1900" dirty="0"/>
                  <a:t>donde:</a:t>
                </a:r>
              </a:p>
              <a:p>
                <a:pPr algn="ctr">
                  <a:buNone/>
                </a:pPr>
                <a:endParaRPr lang="es-ES" sz="1900" dirty="0"/>
              </a:p>
              <a:p>
                <a:pPr algn="just">
                  <a:buNone/>
                </a:pPr>
                <a14:m>
                  <m:oMathPara xmlns:m="http://schemas.openxmlformats.org/officeDocument/2006/math">
                    <m:oMathParaPr>
                      <m:jc m:val="centerGroup"/>
                    </m:oMathParaPr>
                    <m:oMath xmlns:m="http://schemas.openxmlformats.org/officeDocument/2006/math">
                      <m:sSub>
                        <m:sSubPr>
                          <m:ctrlPr>
                            <a:rPr lang="es-MX" sz="2400" i="1">
                              <a:effectLst/>
                              <a:latin typeface="Cambria Math" panose="02040503050406030204" pitchFamily="18" charset="0"/>
                            </a:rPr>
                          </m:ctrlPr>
                        </m:sSubPr>
                        <m:e>
                          <m:r>
                            <a:rPr lang="es-MX" sz="2400" i="1">
                              <a:effectLst/>
                              <a:latin typeface="Cambria Math"/>
                            </a:rPr>
                            <m:t>𝐿</m:t>
                          </m:r>
                        </m:e>
                        <m:sub>
                          <m:r>
                            <a:rPr lang="es-MX" sz="2400" i="1">
                              <a:effectLst/>
                              <a:latin typeface="Cambria Math"/>
                            </a:rPr>
                            <m:t>𝑝</m:t>
                          </m:r>
                        </m:sub>
                      </m:sSub>
                      <m:r>
                        <a:rPr lang="es-MX" sz="2400" i="1">
                          <a:effectLst/>
                          <a:latin typeface="Cambria Math"/>
                        </a:rPr>
                        <m:t>=</m:t>
                      </m:r>
                      <m:f>
                        <m:fPr>
                          <m:ctrlPr>
                            <a:rPr lang="es-MX" sz="2400" i="1">
                              <a:effectLst/>
                              <a:latin typeface="Cambria Math" panose="02040503050406030204" pitchFamily="18" charset="0"/>
                            </a:rPr>
                          </m:ctrlPr>
                        </m:fPr>
                        <m:num>
                          <m:r>
                            <a:rPr lang="es-MX" sz="2400" i="1">
                              <a:effectLst/>
                              <a:latin typeface="Cambria Math"/>
                            </a:rPr>
                            <m:t>300</m:t>
                          </m:r>
                          <m:sSub>
                            <m:sSubPr>
                              <m:ctrlPr>
                                <a:rPr lang="es-MX" sz="2400" i="1">
                                  <a:effectLst/>
                                  <a:latin typeface="Cambria Math" panose="02040503050406030204" pitchFamily="18" charset="0"/>
                                </a:rPr>
                              </m:ctrlPr>
                            </m:sSubPr>
                            <m:e>
                              <m:r>
                                <a:rPr lang="es-MX" sz="2400" i="1">
                                  <a:effectLst/>
                                  <a:latin typeface="Cambria Math"/>
                                </a:rPr>
                                <m:t>𝑟</m:t>
                              </m:r>
                            </m:e>
                            <m:sub>
                              <m:r>
                                <a:rPr lang="es-MX" sz="2400" i="1">
                                  <a:effectLst/>
                                  <a:latin typeface="Cambria Math"/>
                                </a:rPr>
                                <m:t>𝑦</m:t>
                              </m:r>
                            </m:sub>
                          </m:sSub>
                        </m:num>
                        <m:den>
                          <m:rad>
                            <m:radPr>
                              <m:degHide m:val="on"/>
                              <m:ctrlPr>
                                <a:rPr lang="es-MX" sz="2400" i="1">
                                  <a:effectLst/>
                                  <a:latin typeface="Cambria Math" panose="02040503050406030204" pitchFamily="18" charset="0"/>
                                </a:rPr>
                              </m:ctrlPr>
                            </m:radPr>
                            <m:deg/>
                            <m:e>
                              <m:sSub>
                                <m:sSubPr>
                                  <m:ctrlPr>
                                    <a:rPr lang="es-MX" sz="2400" i="1">
                                      <a:effectLst/>
                                      <a:latin typeface="Cambria Math" panose="02040503050406030204" pitchFamily="18" charset="0"/>
                                    </a:rPr>
                                  </m:ctrlPr>
                                </m:sSubPr>
                                <m:e>
                                  <m:r>
                                    <a:rPr lang="es-MX" sz="2400" i="1">
                                      <a:effectLst/>
                                      <a:latin typeface="Cambria Math"/>
                                    </a:rPr>
                                    <m:t>𝐹</m:t>
                                  </m:r>
                                </m:e>
                                <m:sub>
                                  <m:r>
                                    <a:rPr lang="es-MX" sz="2400" i="1">
                                      <a:effectLst/>
                                      <a:latin typeface="Cambria Math"/>
                                    </a:rPr>
                                    <m:t>𝑦</m:t>
                                  </m:r>
                                </m:sub>
                              </m:sSub>
                            </m:e>
                          </m:rad>
                        </m:den>
                      </m:f>
                    </m:oMath>
                  </m:oMathPara>
                </a14:m>
                <a:endParaRPr lang="es-ES" sz="1900" dirty="0"/>
              </a:p>
              <a:p>
                <a:pPr>
                  <a:buNone/>
                </a:pPr>
                <a:endParaRPr lang="es-ES" dirty="0"/>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271855" y="1889319"/>
                <a:ext cx="9557153" cy="3484984"/>
              </a:xfrm>
              <a:blipFill rotWithShape="0">
                <a:blip r:embed="rId7"/>
                <a:stretch>
                  <a:fillRect t="-2273" r="-638"/>
                </a:stretch>
              </a:blipFill>
            </p:spPr>
            <p:txBody>
              <a:bodyPr/>
              <a:lstStyle/>
              <a:p>
                <a:r>
                  <a:rPr lang="es-MX">
                    <a:noFill/>
                  </a:rPr>
                  <a:t> </a:t>
                </a:r>
              </a:p>
            </p:txBody>
          </p:sp>
        </mc:Fallback>
      </mc:AlternateContent>
      <p:sp>
        <p:nvSpPr>
          <p:cNvPr id="9" name="Rectángulo redondeado 8"/>
          <p:cNvSpPr/>
          <p:nvPr/>
        </p:nvSpPr>
        <p:spPr>
          <a:xfrm>
            <a:off x="8071436" y="2956431"/>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(F1-2)</a:t>
            </a:r>
          </a:p>
        </p:txBody>
      </p:sp>
      <p:sp>
        <p:nvSpPr>
          <p:cNvPr id="11" name="Rectángulo redondeado 10"/>
          <p:cNvSpPr/>
          <p:nvPr/>
        </p:nvSpPr>
        <p:spPr>
          <a:xfrm>
            <a:off x="6313150" y="4610085"/>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(F1-4)</a:t>
            </a:r>
          </a:p>
        </p:txBody>
      </p:sp>
    </p:spTree>
    <p:extLst>
      <p:ext uri="{BB962C8B-B14F-4D97-AF65-F5344CB8AC3E}">
        <p14:creationId xmlns:p14="http://schemas.microsoft.com/office/powerpoint/2010/main" val="33612425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MOMENTOS DE PERFILES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1" name="2 Marcador de contenido"/>
              <p:cNvSpPr>
                <a:spLocks noGrp="1"/>
              </p:cNvSpPr>
              <p:nvPr>
                <p:ph sz="quarter" idx="1"/>
              </p:nvPr>
            </p:nvSpPr>
            <p:spPr>
              <a:xfrm>
                <a:off x="483281" y="1859730"/>
                <a:ext cx="9345728" cy="4530725"/>
              </a:xfrm>
            </p:spPr>
            <p:txBody>
              <a:bodyPr>
                <a:noAutofit/>
              </a:bodyPr>
              <a:lstStyle/>
              <a:p>
                <a:pPr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a:effectLst/>
                              <a:latin typeface="Cambria Math" panose="02040503050406030204" pitchFamily="18" charset="0"/>
                            </a:rPr>
                            <m:t>𝐶</m:t>
                          </m:r>
                        </m:e>
                        <m:sub>
                          <m:r>
                            <a:rPr lang="es-MX" sz="1900" b="0" i="1">
                              <a:effectLst/>
                              <a:latin typeface="Cambria Math" panose="02040503050406030204" pitchFamily="18" charset="0"/>
                            </a:rPr>
                            <m:t>𝑏</m:t>
                          </m:r>
                        </m:sub>
                      </m:sSub>
                      <m:r>
                        <a:rPr lang="es-MX" sz="1900" b="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b="0" i="1">
                              <a:effectLst/>
                              <a:latin typeface="Cambria Math" panose="02040503050406030204" pitchFamily="18" charset="0"/>
                            </a:rPr>
                            <m:t>12</m:t>
                          </m:r>
                          <m:r>
                            <a:rPr lang="es-MX" sz="1900" b="0">
                              <a:effectLst/>
                              <a:latin typeface="Cambria Math" panose="02040503050406030204" pitchFamily="18" charset="0"/>
                            </a:rPr>
                            <m:t>.</m:t>
                          </m:r>
                          <m:r>
                            <a:rPr lang="es-MX" sz="1900" b="0" i="1">
                              <a:effectLst/>
                              <a:latin typeface="Cambria Math" panose="02040503050406030204" pitchFamily="18" charset="0"/>
                            </a:rPr>
                            <m:t>5</m:t>
                          </m:r>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𝑀</m:t>
                              </m:r>
                            </m:e>
                            <m:sub>
                              <m:r>
                                <a:rPr lang="es-MX" sz="1900" b="0" i="1">
                                  <a:effectLst/>
                                  <a:latin typeface="Cambria Math" panose="02040503050406030204" pitchFamily="18" charset="0"/>
                                </a:rPr>
                                <m:t>𝑚</m:t>
                              </m:r>
                              <m:r>
                                <a:rPr lang="es-MX" sz="1900" b="0">
                                  <a:effectLst/>
                                  <a:latin typeface="Cambria Math" panose="02040503050406030204" pitchFamily="18" charset="0"/>
                                </a:rPr>
                                <m:t>á</m:t>
                              </m:r>
                              <m:r>
                                <a:rPr lang="es-MX" sz="1900" b="0" i="1">
                                  <a:effectLst/>
                                  <a:latin typeface="Cambria Math" panose="02040503050406030204" pitchFamily="18" charset="0"/>
                                </a:rPr>
                                <m:t>𝑥</m:t>
                              </m:r>
                            </m:sub>
                          </m:sSub>
                        </m:num>
                        <m:den>
                          <m:r>
                            <a:rPr lang="es-MX" sz="1900" b="0" i="1">
                              <a:effectLst/>
                              <a:latin typeface="Cambria Math" panose="02040503050406030204" pitchFamily="18" charset="0"/>
                            </a:rPr>
                            <m:t>2.5 </m:t>
                          </m:r>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𝑀</m:t>
                              </m:r>
                            </m:e>
                            <m:sub>
                              <m:r>
                                <a:rPr lang="es-MX" sz="1900" b="0" i="1">
                                  <a:effectLst/>
                                  <a:latin typeface="Cambria Math" panose="02040503050406030204" pitchFamily="18" charset="0"/>
                                </a:rPr>
                                <m:t>𝑚𝑎𝑥</m:t>
                              </m:r>
                            </m:sub>
                          </m:sSub>
                          <m:r>
                            <a:rPr lang="es-MX" sz="1900" b="0" i="1">
                              <a:effectLst/>
                              <a:latin typeface="Cambria Math" panose="02040503050406030204" pitchFamily="18" charset="0"/>
                            </a:rPr>
                            <m:t>+ 3</m:t>
                          </m:r>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𝑀</m:t>
                              </m:r>
                            </m:e>
                            <m:sub>
                              <m:r>
                                <a:rPr lang="es-MX" sz="1900" b="0" i="1">
                                  <a:effectLst/>
                                  <a:latin typeface="Cambria Math" panose="02040503050406030204" pitchFamily="18" charset="0"/>
                                </a:rPr>
                                <m:t>𝐴</m:t>
                              </m:r>
                            </m:sub>
                          </m:sSub>
                          <m:r>
                            <a:rPr lang="es-MX" sz="1900" b="0" i="1">
                              <a:effectLst/>
                              <a:latin typeface="Cambria Math" panose="02040503050406030204" pitchFamily="18" charset="0"/>
                            </a:rPr>
                            <m:t>+4</m:t>
                          </m:r>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𝑀</m:t>
                              </m:r>
                            </m:e>
                            <m:sub>
                              <m:r>
                                <a:rPr lang="es-MX" sz="1900" b="0" i="1">
                                  <a:effectLst/>
                                  <a:latin typeface="Cambria Math" panose="02040503050406030204" pitchFamily="18" charset="0"/>
                                </a:rPr>
                                <m:t>𝐵</m:t>
                              </m:r>
                            </m:sub>
                          </m:sSub>
                          <m:r>
                            <a:rPr lang="es-MX" sz="1900" b="0" i="1">
                              <a:effectLst/>
                              <a:latin typeface="Cambria Math" panose="02040503050406030204" pitchFamily="18" charset="0"/>
                            </a:rPr>
                            <m:t>+3</m:t>
                          </m:r>
                          <m:sSub>
                            <m:sSubPr>
                              <m:ctrlPr>
                                <a:rPr lang="es-MX" sz="1900" i="1">
                                  <a:effectLst/>
                                  <a:latin typeface="Cambria Math" panose="02040503050406030204" pitchFamily="18" charset="0"/>
                                </a:rPr>
                              </m:ctrlPr>
                            </m:sSubPr>
                            <m:e>
                              <m:r>
                                <a:rPr lang="es-MX" sz="1900" b="0" i="1">
                                  <a:effectLst/>
                                  <a:latin typeface="Cambria Math" panose="02040503050406030204" pitchFamily="18" charset="0"/>
                                </a:rPr>
                                <m:t>𝑀</m:t>
                              </m:r>
                            </m:e>
                            <m:sub>
                              <m:r>
                                <a:rPr lang="es-MX" sz="1900" b="0" i="1">
                                  <a:effectLst/>
                                  <a:latin typeface="Cambria Math" panose="02040503050406030204" pitchFamily="18" charset="0"/>
                                </a:rPr>
                                <m:t>𝐶</m:t>
                              </m:r>
                            </m:sub>
                          </m:sSub>
                        </m:den>
                      </m:f>
                    </m:oMath>
                  </m:oMathPara>
                </a14:m>
                <a:endParaRPr lang="es-MX" sz="1900" dirty="0">
                  <a:effectLst/>
                </a:endParaRPr>
              </a:p>
              <a:p>
                <a:pPr algn="just">
                  <a:buNone/>
                </a:pPr>
                <a:r>
                  <a:rPr lang="es-ES" sz="1900" dirty="0">
                    <a:effectLst/>
                  </a:rPr>
                  <a:t>Donde:</a:t>
                </a:r>
              </a:p>
              <a:p>
                <a:pPr algn="just">
                  <a:buNone/>
                </a:pPr>
                <a:r>
                  <a:rPr lang="es-ES" sz="1900" dirty="0">
                    <a:effectLst/>
                  </a:rPr>
                  <a:t>	Mmax= valor absoluto del momento máximo dentro de la longitud no soportada(incluidos los puntos extremos)</a:t>
                </a:r>
              </a:p>
              <a:p>
                <a:pPr algn="just">
                  <a:buNone/>
                </a:pPr>
                <a:r>
                  <a:rPr lang="es-ES" sz="1900" dirty="0">
                    <a:effectLst/>
                  </a:rPr>
                  <a:t>	MA= valor absoluto del momento en el punto cuarto de la longitud no soportada</a:t>
                </a:r>
              </a:p>
              <a:p>
                <a:pPr algn="just">
                  <a:buNone/>
                </a:pPr>
                <a:r>
                  <a:rPr lang="es-ES" sz="1900" dirty="0">
                    <a:effectLst/>
                  </a:rPr>
                  <a:t>	MB= valor absoluto del momento en el centro de la longitud no soportada</a:t>
                </a:r>
              </a:p>
              <a:p>
                <a:pPr algn="just">
                  <a:buNone/>
                </a:pPr>
                <a:r>
                  <a:rPr lang="es-ES" sz="1900" dirty="0">
                    <a:effectLst/>
                  </a:rPr>
                  <a:t>	MC= valor absoluto del momento en el punto ¾ de la longitud no soportada cuando el momento flexionante es uniforme, el valor de Cb es:</a:t>
                </a:r>
              </a:p>
              <a:p>
                <a:pPr algn="just">
                  <a:buNone/>
                </a:pPr>
                <a:r>
                  <a:rPr lang="es-MX" sz="1900" i="1" dirty="0">
                    <a:effectLst/>
                  </a:rPr>
                  <a:t/>
                </a:r>
                <a:br>
                  <a:rPr lang="es-MX" sz="1900" i="1" dirty="0">
                    <a:effectLst/>
                  </a:rPr>
                </a:br>
                <a14:m>
                  <m:oMathPara xmlns:m="http://schemas.openxmlformats.org/officeDocument/2006/math">
                    <m:oMathParaPr>
                      <m:jc m:val="centerGroup"/>
                    </m:oMathParaPr>
                    <m:oMath xmlns:m="http://schemas.openxmlformats.org/officeDocument/2006/math">
                      <m:sSub>
                        <m:sSubPr>
                          <m:ctrlPr>
                            <a:rPr lang="es-ES" sz="1900" i="1" smtClean="0">
                              <a:effectLst/>
                              <a:latin typeface="Cambria Math" panose="02040503050406030204" pitchFamily="18" charset="0"/>
                            </a:rPr>
                          </m:ctrlPr>
                        </m:sSubPr>
                        <m:e>
                          <m:r>
                            <a:rPr lang="es-MX" sz="1900" b="0" i="1" smtClean="0">
                              <a:effectLst/>
                              <a:latin typeface="Cambria Math" panose="02040503050406030204" pitchFamily="18" charset="0"/>
                            </a:rPr>
                            <m:t>𝐶</m:t>
                          </m:r>
                        </m:e>
                        <m:sub>
                          <m:r>
                            <a:rPr lang="es-MX" sz="1900" b="0" i="1" smtClean="0">
                              <a:effectLst/>
                              <a:latin typeface="Cambria Math" panose="02040503050406030204" pitchFamily="18" charset="0"/>
                            </a:rPr>
                            <m:t>𝑏</m:t>
                          </m:r>
                        </m:sub>
                      </m:sSub>
                      <m:r>
                        <a:rPr lang="es-MX" sz="1900" b="0" i="1" smtClean="0">
                          <a:effectLst/>
                          <a:latin typeface="Cambria Math" panose="02040503050406030204" pitchFamily="18" charset="0"/>
                        </a:rPr>
                        <m:t>=</m:t>
                      </m:r>
                      <m:f>
                        <m:fPr>
                          <m:ctrlPr>
                            <a:rPr lang="es-MX" sz="1900" i="1" smtClean="0">
                              <a:effectLst/>
                              <a:latin typeface="Cambria Math" panose="02040503050406030204" pitchFamily="18" charset="0"/>
                            </a:rPr>
                          </m:ctrlPr>
                        </m:fPr>
                        <m:num>
                          <m:r>
                            <a:rPr lang="es-MX" sz="1900" b="0" i="1" smtClean="0">
                              <a:effectLst/>
                              <a:latin typeface="Cambria Math" panose="02040503050406030204" pitchFamily="18" charset="0"/>
                            </a:rPr>
                            <m:t>12.5</m:t>
                          </m:r>
                          <m:r>
                            <a:rPr lang="es-MX" sz="1900" b="0" i="1" smtClean="0">
                              <a:effectLst/>
                              <a:latin typeface="Cambria Math" panose="02040503050406030204" pitchFamily="18" charset="0"/>
                            </a:rPr>
                            <m:t>𝑀</m:t>
                          </m:r>
                        </m:num>
                        <m:den>
                          <m:r>
                            <a:rPr lang="es-MX" sz="1900" b="0" i="1" smtClean="0">
                              <a:effectLst/>
                              <a:latin typeface="Cambria Math" panose="02040503050406030204" pitchFamily="18" charset="0"/>
                            </a:rPr>
                            <m:t>2.5</m:t>
                          </m:r>
                          <m:r>
                            <a:rPr lang="es-MX" sz="1900" b="0" i="1" smtClean="0">
                              <a:effectLst/>
                              <a:latin typeface="Cambria Math" panose="02040503050406030204" pitchFamily="18" charset="0"/>
                            </a:rPr>
                            <m:t>𝑀</m:t>
                          </m:r>
                          <m:r>
                            <a:rPr lang="es-MX" sz="1900" b="0" i="1" smtClean="0">
                              <a:effectLst/>
                              <a:latin typeface="Cambria Math" panose="02040503050406030204" pitchFamily="18" charset="0"/>
                            </a:rPr>
                            <m:t>+3</m:t>
                          </m:r>
                          <m:r>
                            <a:rPr lang="es-MX" sz="1900" b="0" i="1" smtClean="0">
                              <a:effectLst/>
                              <a:latin typeface="Cambria Math" panose="02040503050406030204" pitchFamily="18" charset="0"/>
                            </a:rPr>
                            <m:t>𝑀</m:t>
                          </m:r>
                          <m:r>
                            <a:rPr lang="es-MX" sz="1900" b="0" i="1" smtClean="0">
                              <a:effectLst/>
                              <a:latin typeface="Cambria Math" panose="02040503050406030204" pitchFamily="18" charset="0"/>
                            </a:rPr>
                            <m:t>+4</m:t>
                          </m:r>
                          <m:r>
                            <a:rPr lang="es-MX" sz="1900" b="0" i="1" smtClean="0">
                              <a:effectLst/>
                              <a:latin typeface="Cambria Math" panose="02040503050406030204" pitchFamily="18" charset="0"/>
                            </a:rPr>
                            <m:t>𝑀</m:t>
                          </m:r>
                          <m:r>
                            <a:rPr lang="es-MX" sz="1900" b="0" i="1" smtClean="0">
                              <a:effectLst/>
                              <a:latin typeface="Cambria Math" panose="02040503050406030204" pitchFamily="18" charset="0"/>
                            </a:rPr>
                            <m:t>+3</m:t>
                          </m:r>
                          <m:r>
                            <a:rPr lang="es-MX" sz="1900" b="0" i="1" smtClean="0">
                              <a:effectLst/>
                              <a:latin typeface="Cambria Math" panose="02040503050406030204" pitchFamily="18" charset="0"/>
                            </a:rPr>
                            <m:t>𝑀</m:t>
                          </m:r>
                        </m:den>
                      </m:f>
                      <m:r>
                        <a:rPr lang="es-MX" sz="1900" b="0" i="1" smtClean="0">
                          <a:effectLst/>
                          <a:latin typeface="Cambria Math" panose="02040503050406030204" pitchFamily="18" charset="0"/>
                        </a:rPr>
                        <m:t>=1.0</m:t>
                      </m:r>
                    </m:oMath>
                  </m:oMathPara>
                </a14:m>
                <a:endParaRPr lang="es-ES" sz="1900" dirty="0">
                  <a:effectLst/>
                </a:endParaRPr>
              </a:p>
            </p:txBody>
          </p:sp>
        </mc:Choice>
        <mc:Fallback xmlns="">
          <p:sp>
            <p:nvSpPr>
              <p:cNvPr id="11" name="2 Marcador de contenido"/>
              <p:cNvSpPr>
                <a:spLocks noGrp="1" noRot="1" noChangeAspect="1" noMove="1" noResize="1" noEditPoints="1" noAdjustHandles="1" noChangeArrowheads="1" noChangeShapeType="1" noTextEdit="1"/>
              </p:cNvSpPr>
              <p:nvPr>
                <p:ph sz="quarter" idx="1"/>
              </p:nvPr>
            </p:nvSpPr>
            <p:spPr>
              <a:xfrm>
                <a:off x="483281" y="1859730"/>
                <a:ext cx="9345728" cy="4530725"/>
              </a:xfrm>
              <a:blipFill rotWithShape="0">
                <a:blip r:embed="rId7"/>
                <a:stretch>
                  <a:fillRect l="-587" r="-652"/>
                </a:stretch>
              </a:blipFill>
            </p:spPr>
            <p:txBody>
              <a:bodyPr/>
              <a:lstStyle/>
              <a:p>
                <a:r>
                  <a:rPr lang="es-MX">
                    <a:noFill/>
                  </a:rPr>
                  <a:t> </a:t>
                </a:r>
              </a:p>
            </p:txBody>
          </p:sp>
        </mc:Fallback>
      </mc:AlternateContent>
      <p:sp>
        <p:nvSpPr>
          <p:cNvPr id="9" name="Rectángulo redondeado 8"/>
          <p:cNvSpPr/>
          <p:nvPr/>
        </p:nvSpPr>
        <p:spPr>
          <a:xfrm>
            <a:off x="8210665" y="1953950"/>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(F1-3)</a:t>
            </a:r>
          </a:p>
        </p:txBody>
      </p:sp>
    </p:spTree>
    <p:extLst>
      <p:ext uri="{BB962C8B-B14F-4D97-AF65-F5344CB8AC3E}">
        <p14:creationId xmlns:p14="http://schemas.microsoft.com/office/powerpoint/2010/main" val="1195932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83281" y="1817312"/>
                <a:ext cx="9345728" cy="4785643"/>
              </a:xfrm>
            </p:spPr>
            <p:txBody>
              <a:bodyPr>
                <a:normAutofit lnSpcReduction="10000"/>
              </a:bodyPr>
              <a:lstStyle/>
              <a:p>
                <a:r>
                  <a:rPr lang="es-ES" sz="1900" dirty="0"/>
                  <a:t>Determine C</a:t>
                </a:r>
                <a:r>
                  <a:rPr lang="es-ES" sz="1900" baseline="-25000" dirty="0"/>
                  <a:t>b</a:t>
                </a:r>
                <a:r>
                  <a:rPr lang="es-ES" sz="1900" dirty="0"/>
                  <a:t> para una viga simplemente apoyada y uniformemente cargada con soporte lateral solo en sus extremos.</a:t>
                </a:r>
              </a:p>
              <a:p>
                <a:pPr>
                  <a:buNone/>
                </a:pPr>
                <a:endParaRPr lang="es-ES" sz="1900" dirty="0"/>
              </a:p>
              <a:p>
                <a:pPr>
                  <a:buNone/>
                </a:pPr>
                <a:endParaRPr lang="es-ES" sz="1900" dirty="0"/>
              </a:p>
              <a:p>
                <a:pPr>
                  <a:buNone/>
                </a:pPr>
                <a:endParaRPr lang="es-ES" sz="1900" dirty="0"/>
              </a:p>
              <a:p>
                <a:pPr>
                  <a:buNone/>
                </a:pPr>
                <a:endParaRPr lang="es-ES" sz="1900" dirty="0"/>
              </a:p>
              <a:p>
                <a:endParaRPr lang="es-ES" sz="1900" dirty="0"/>
              </a:p>
              <a:p>
                <a:endParaRPr lang="es-ES" sz="1900" dirty="0"/>
              </a:p>
              <a:p>
                <a:endParaRPr lang="es-ES" sz="1900" dirty="0"/>
              </a:p>
              <a:p>
                <a:r>
                  <a:rPr lang="es-ES" sz="1900" dirty="0"/>
                  <a:t>SOLUCION:  debido a la simetría, el momento flexionante máximo esta en el centro del claro, por lo que:</a:t>
                </a:r>
              </a:p>
              <a:p>
                <a:pPr>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𝑚𝑎𝑥</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𝑀</m:t>
                          </m:r>
                        </m:e>
                        <m:sub>
                          <m:r>
                            <a:rPr lang="es-MX" sz="1900" i="1">
                              <a:effectLst/>
                              <a:latin typeface="Cambria Math"/>
                            </a:rPr>
                            <m:t>𝑏</m:t>
                          </m:r>
                        </m:sub>
                      </m:sSub>
                      <m:r>
                        <a:rPr lang="es-MX" sz="1900" i="1">
                          <a:effectLst/>
                          <a:latin typeface="Cambria Math"/>
                        </a:rPr>
                        <m:t>=</m:t>
                      </m:r>
                      <m:f>
                        <m:fPr>
                          <m:ctrlPr>
                            <a:rPr lang="es-MX" sz="1900" i="1">
                              <a:effectLst/>
                              <a:latin typeface="Cambria Math" panose="02040503050406030204" pitchFamily="18" charset="0"/>
                            </a:rPr>
                          </m:ctrlPr>
                        </m:fPr>
                        <m:num>
                          <m:r>
                            <m:rPr>
                              <m:sty m:val="p"/>
                            </m:rPr>
                            <a:rPr lang="es-MX" sz="1900">
                              <a:effectLst/>
                              <a:latin typeface="Cambria Math"/>
                            </a:rPr>
                            <m:t>w</m:t>
                          </m:r>
                          <m:sSup>
                            <m:sSupPr>
                              <m:ctrlPr>
                                <a:rPr lang="es-MX" sz="1900" i="1">
                                  <a:effectLst/>
                                  <a:latin typeface="Cambria Math" panose="02040503050406030204" pitchFamily="18" charset="0"/>
                                </a:rPr>
                              </m:ctrlPr>
                            </m:sSupPr>
                            <m:e>
                              <m:r>
                                <m:rPr>
                                  <m:sty m:val="p"/>
                                </m:rPr>
                                <a:rPr lang="es-MX" sz="1900">
                                  <a:effectLst/>
                                  <a:latin typeface="Cambria Math"/>
                                </a:rPr>
                                <m:t>L</m:t>
                              </m:r>
                            </m:e>
                            <m:sup>
                              <m:r>
                                <a:rPr lang="es-MX" sz="1900">
                                  <a:effectLst/>
                                  <a:latin typeface="Cambria Math"/>
                                </a:rPr>
                                <m:t>2</m:t>
                              </m:r>
                            </m:sup>
                          </m:sSup>
                        </m:num>
                        <m:den>
                          <m:r>
                            <a:rPr lang="es-MX" sz="1900" i="1">
                              <a:effectLst/>
                              <a:latin typeface="Cambria Math"/>
                            </a:rPr>
                            <m:t>8</m:t>
                          </m:r>
                        </m:den>
                      </m:f>
                    </m:oMath>
                  </m:oMathPara>
                </a14:m>
                <a:endParaRPr lang="es-MX" sz="1900" dirty="0">
                  <a:effectLst/>
                </a:endParaRPr>
              </a:p>
              <a:p>
                <a:pPr>
                  <a:buNone/>
                </a:pPr>
                <a:r>
                  <a:rPr lang="es-ES" sz="1800" dirty="0"/>
                  <a:t>	</a:t>
                </a:r>
                <a:endParaRPr lang="es-ES" dirty="0"/>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83281" y="1817312"/>
                <a:ext cx="9345728" cy="4785643"/>
              </a:xfrm>
              <a:blipFill rotWithShape="0">
                <a:blip r:embed="rId7"/>
                <a:stretch>
                  <a:fillRect l="-457" t="-1656"/>
                </a:stretch>
              </a:blipFill>
            </p:spPr>
            <p:txBody>
              <a:bodyPr/>
              <a:lstStyle/>
              <a:p>
                <a:r>
                  <a:rPr lang="es-MX">
                    <a:noFill/>
                  </a:rPr>
                  <a:t> </a:t>
                </a:r>
              </a:p>
            </p:txBody>
          </p:sp>
        </mc:Fallback>
      </mc:AlternateContent>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265" t="22015" r="31519" b="50093"/>
          <a:stretch/>
        </p:blipFill>
        <p:spPr bwMode="auto">
          <a:xfrm>
            <a:off x="1431853" y="2768901"/>
            <a:ext cx="4101449" cy="1728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924" t="51909" r="37501" b="22201"/>
          <a:stretch/>
        </p:blipFill>
        <p:spPr bwMode="auto">
          <a:xfrm>
            <a:off x="6335191" y="2891249"/>
            <a:ext cx="2377690" cy="16041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4793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8" name="2 Marcador de contenido"/>
              <p:cNvSpPr>
                <a:spLocks noGrp="1"/>
              </p:cNvSpPr>
              <p:nvPr>
                <p:ph sz="quarter" idx="1"/>
              </p:nvPr>
            </p:nvSpPr>
            <p:spPr>
              <a:xfrm>
                <a:off x="474561" y="1889319"/>
                <a:ext cx="9354448" cy="4176464"/>
              </a:xfrm>
            </p:spPr>
            <p:txBody>
              <a:bodyPr>
                <a:normAutofit/>
              </a:bodyPr>
              <a:lstStyle/>
              <a:p>
                <a:r>
                  <a:rPr lang="es-ES" sz="1900" dirty="0">
                    <a:effectLst/>
                  </a:rPr>
                  <a:t>Debido también a la simetría, el momento en el cuarto del claro es igual al momento en los tres cuartos del claro.:</a:t>
                </a:r>
              </a:p>
              <a:p>
                <a:pPr>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𝑎</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𝑐</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i="1">
                              <a:effectLst/>
                              <a:latin typeface="Cambria Math" panose="02040503050406030204" pitchFamily="18" charset="0"/>
                            </a:rPr>
                            <m:t>𝑤𝐿</m:t>
                          </m:r>
                        </m:num>
                        <m:den>
                          <m:r>
                            <a:rPr lang="es-MX" sz="1900" i="1">
                              <a:effectLst/>
                              <a:latin typeface="Cambria Math" panose="02040503050406030204" pitchFamily="18" charset="0"/>
                            </a:rPr>
                            <m:t>2</m:t>
                          </m:r>
                        </m:den>
                      </m:f>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𝐿</m:t>
                              </m:r>
                            </m:num>
                            <m:den>
                              <m:r>
                                <a:rPr lang="es-MX" sz="1900" i="1">
                                  <a:effectLst/>
                                  <a:latin typeface="Cambria Math" panose="02040503050406030204" pitchFamily="18" charset="0"/>
                                </a:rPr>
                                <m:t>4</m:t>
                              </m:r>
                            </m:den>
                          </m:f>
                        </m:e>
                      </m:d>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i="1">
                              <a:effectLst/>
                              <a:latin typeface="Cambria Math" panose="02040503050406030204" pitchFamily="18" charset="0"/>
                            </a:rPr>
                            <m:t>𝑤𝐿</m:t>
                          </m:r>
                        </m:num>
                        <m:den>
                          <m:r>
                            <a:rPr lang="es-MX" sz="1900" i="1">
                              <a:effectLst/>
                              <a:latin typeface="Cambria Math" panose="02040503050406030204" pitchFamily="18" charset="0"/>
                            </a:rPr>
                            <m:t>4</m:t>
                          </m:r>
                        </m:den>
                      </m:f>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𝐿</m:t>
                              </m:r>
                            </m:num>
                            <m:den>
                              <m:r>
                                <a:rPr lang="es-MX" sz="1900" i="1">
                                  <a:effectLst/>
                                  <a:latin typeface="Cambria Math" panose="02040503050406030204" pitchFamily="18" charset="0"/>
                                </a:rPr>
                                <m:t>8</m:t>
                              </m:r>
                            </m:den>
                          </m:f>
                        </m:e>
                      </m:d>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i="1">
                              <a:effectLst/>
                              <a:latin typeface="Cambria Math" panose="02040503050406030204" pitchFamily="18" charset="0"/>
                            </a:rPr>
                            <m:t>𝑤</m:t>
                          </m:r>
                          <m:sSup>
                            <m:sSupPr>
                              <m:ctrlPr>
                                <a:rPr lang="es-MX" sz="1900" i="1">
                                  <a:effectLst/>
                                  <a:latin typeface="Cambria Math" panose="02040503050406030204" pitchFamily="18" charset="0"/>
                                </a:rPr>
                              </m:ctrlPr>
                            </m:sSupPr>
                            <m:e>
                              <m:r>
                                <a:rPr lang="es-MX" sz="1900" i="1">
                                  <a:effectLst/>
                                  <a:latin typeface="Cambria Math" panose="02040503050406030204" pitchFamily="18" charset="0"/>
                                </a:rPr>
                                <m:t>𝐿</m:t>
                              </m:r>
                            </m:e>
                            <m:sup>
                              <m:r>
                                <a:rPr lang="es-MX" sz="1900" i="1">
                                  <a:effectLst/>
                                  <a:latin typeface="Cambria Math" panose="02040503050406030204" pitchFamily="18" charset="0"/>
                                </a:rPr>
                                <m:t>2</m:t>
                              </m:r>
                            </m:sup>
                          </m:sSup>
                        </m:num>
                        <m:den>
                          <m:r>
                            <a:rPr lang="es-MX" sz="1900" i="1">
                              <a:effectLst/>
                              <a:latin typeface="Cambria Math" panose="02040503050406030204" pitchFamily="18" charset="0"/>
                            </a:rPr>
                            <m:t>8</m:t>
                          </m:r>
                        </m:den>
                      </m:f>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i="1">
                              <a:effectLst/>
                              <a:latin typeface="Cambria Math" panose="02040503050406030204" pitchFamily="18" charset="0"/>
                            </a:rPr>
                            <m:t>𝑤</m:t>
                          </m:r>
                          <m:sSup>
                            <m:sSupPr>
                              <m:ctrlPr>
                                <a:rPr lang="es-MX" sz="1900" i="1">
                                  <a:effectLst/>
                                  <a:latin typeface="Cambria Math" panose="02040503050406030204" pitchFamily="18" charset="0"/>
                                </a:rPr>
                              </m:ctrlPr>
                            </m:sSupPr>
                            <m:e>
                              <m:r>
                                <a:rPr lang="es-MX" sz="1900" i="1">
                                  <a:effectLst/>
                                  <a:latin typeface="Cambria Math" panose="02040503050406030204" pitchFamily="18" charset="0"/>
                                </a:rPr>
                                <m:t>𝐿</m:t>
                              </m:r>
                            </m:e>
                            <m:sup>
                              <m:r>
                                <a:rPr lang="es-MX" sz="1900" i="1">
                                  <a:effectLst/>
                                  <a:latin typeface="Cambria Math" panose="02040503050406030204" pitchFamily="18" charset="0"/>
                                </a:rPr>
                                <m:t>2</m:t>
                              </m:r>
                            </m:sup>
                          </m:sSup>
                        </m:num>
                        <m:den>
                          <m:r>
                            <a:rPr lang="es-MX" sz="1900" i="1">
                              <a:effectLst/>
                              <a:latin typeface="Cambria Math" panose="02040503050406030204" pitchFamily="18" charset="0"/>
                            </a:rPr>
                            <m:t>32</m:t>
                          </m:r>
                        </m:den>
                      </m:f>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a:effectLst/>
                              <a:latin typeface="Cambria Math" panose="02040503050406030204" pitchFamily="18" charset="0"/>
                            </a:rPr>
                            <m:t>3</m:t>
                          </m:r>
                          <m:r>
                            <m:rPr>
                              <m:sty m:val="p"/>
                            </m:rPr>
                            <a:rPr lang="es-MX" sz="1900">
                              <a:effectLst/>
                              <a:latin typeface="Cambria Math" panose="02040503050406030204" pitchFamily="18" charset="0"/>
                            </a:rPr>
                            <m:t>w</m:t>
                          </m:r>
                          <m:sSup>
                            <m:sSupPr>
                              <m:ctrlPr>
                                <a:rPr lang="es-MX" sz="1900" i="1">
                                  <a:effectLst/>
                                  <a:latin typeface="Cambria Math" panose="02040503050406030204" pitchFamily="18" charset="0"/>
                                </a:rPr>
                              </m:ctrlPr>
                            </m:sSupPr>
                            <m:e>
                              <m:r>
                                <m:rPr>
                                  <m:sty m:val="p"/>
                                </m:rPr>
                                <a:rPr lang="es-MX" sz="1900">
                                  <a:effectLst/>
                                  <a:latin typeface="Cambria Math" panose="02040503050406030204" pitchFamily="18" charset="0"/>
                                </a:rPr>
                                <m:t>L</m:t>
                              </m:r>
                            </m:e>
                            <m:sup>
                              <m:r>
                                <a:rPr lang="es-MX" sz="1900">
                                  <a:effectLst/>
                                  <a:latin typeface="Cambria Math" panose="02040503050406030204" pitchFamily="18" charset="0"/>
                                </a:rPr>
                                <m:t>2</m:t>
                              </m:r>
                            </m:sup>
                          </m:sSup>
                        </m:num>
                        <m:den>
                          <m:r>
                            <a:rPr lang="es-MX" sz="1900" i="1">
                              <a:effectLst/>
                              <a:latin typeface="Cambria Math" panose="02040503050406030204" pitchFamily="18" charset="0"/>
                            </a:rPr>
                            <m:t>32</m:t>
                          </m:r>
                        </m:den>
                      </m:f>
                    </m:oMath>
                  </m:oMathPara>
                </a14:m>
                <a:endParaRPr lang="es-MX" sz="1900" i="1" dirty="0">
                  <a:effectLst/>
                </a:endParaRPr>
              </a:p>
              <a:p>
                <a:pPr>
                  <a:buNone/>
                </a:pPr>
                <a:endParaRPr lang="es-MX" sz="1900" i="1" dirty="0">
                  <a:effectLst/>
                </a:endParaRPr>
              </a:p>
              <a:p>
                <a:pPr>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a:effectLst/>
                              <a:latin typeface="Cambria Math" panose="02040503050406030204" pitchFamily="18" charset="0"/>
                            </a:rPr>
                            <m:t>𝐶</m:t>
                          </m:r>
                        </m:e>
                        <m:sub>
                          <m:r>
                            <a:rPr lang="es-MX" sz="1900" i="1">
                              <a:effectLst/>
                              <a:latin typeface="Cambria Math" panose="02040503050406030204" pitchFamily="18" charset="0"/>
                            </a:rPr>
                            <m:t>𝑏</m:t>
                          </m:r>
                        </m:sub>
                      </m:sSub>
                      <m:r>
                        <a:rPr lang="es-MX" sz="1900" i="1">
                          <a:effectLst/>
                          <a:latin typeface="Cambria Math" panose="02040503050406030204" pitchFamily="18" charset="0"/>
                        </a:rPr>
                        <m:t>=</m:t>
                      </m:r>
                      <m:f>
                        <m:fPr>
                          <m:ctrlPr>
                            <a:rPr lang="es-MX" sz="1900" i="1">
                              <a:effectLst/>
                              <a:latin typeface="Cambria Math" panose="02040503050406030204" pitchFamily="18" charset="0"/>
                            </a:rPr>
                          </m:ctrlPr>
                        </m:fPr>
                        <m:num>
                          <m:r>
                            <a:rPr lang="es-MX" sz="1900" i="1">
                              <a:effectLst/>
                              <a:latin typeface="Cambria Math" panose="02040503050406030204" pitchFamily="18" charset="0"/>
                            </a:rPr>
                            <m:t>12</m:t>
                          </m:r>
                          <m:r>
                            <a:rPr lang="es-MX" sz="1900">
                              <a:effectLst/>
                              <a:latin typeface="Cambria Math" panose="02040503050406030204" pitchFamily="18" charset="0"/>
                            </a:rPr>
                            <m:t>.</m:t>
                          </m:r>
                          <m:r>
                            <a:rPr lang="es-MX" sz="1900" i="1">
                              <a:effectLst/>
                              <a:latin typeface="Cambria Math" panose="02040503050406030204" pitchFamily="18" charset="0"/>
                            </a:rPr>
                            <m:t>5</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𝑚</m:t>
                              </m:r>
                              <m:r>
                                <a:rPr lang="es-MX" sz="1900">
                                  <a:effectLst/>
                                  <a:latin typeface="Cambria Math" panose="02040503050406030204" pitchFamily="18" charset="0"/>
                                </a:rPr>
                                <m:t>á</m:t>
                              </m:r>
                              <m:r>
                                <a:rPr lang="es-MX" sz="1900" i="1">
                                  <a:effectLst/>
                                  <a:latin typeface="Cambria Math" panose="02040503050406030204" pitchFamily="18" charset="0"/>
                                </a:rPr>
                                <m:t>𝑥</m:t>
                              </m:r>
                            </m:sub>
                          </m:sSub>
                        </m:num>
                        <m:den>
                          <m:r>
                            <a:rPr lang="es-MX" sz="1900" i="1">
                              <a:effectLst/>
                              <a:latin typeface="Cambria Math" panose="02040503050406030204" pitchFamily="18" charset="0"/>
                            </a:rPr>
                            <m:t>2.5 </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𝑚𝑎𝑥</m:t>
                              </m:r>
                            </m:sub>
                          </m:sSub>
                          <m:r>
                            <a:rPr lang="es-MX" sz="1900" i="1">
                              <a:effectLst/>
                              <a:latin typeface="Cambria Math" panose="02040503050406030204" pitchFamily="18" charset="0"/>
                            </a:rPr>
                            <m:t>+ 3</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𝐴</m:t>
                              </m:r>
                            </m:sub>
                          </m:sSub>
                          <m:r>
                            <a:rPr lang="es-MX" sz="1900" i="1">
                              <a:effectLst/>
                              <a:latin typeface="Cambria Math" panose="02040503050406030204" pitchFamily="18" charset="0"/>
                            </a:rPr>
                            <m:t>+4</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𝐵</m:t>
                              </m:r>
                            </m:sub>
                          </m:sSub>
                          <m:r>
                            <a:rPr lang="es-MX" sz="1900" i="1">
                              <a:effectLst/>
                              <a:latin typeface="Cambria Math" panose="02040503050406030204" pitchFamily="18" charset="0"/>
                            </a:rPr>
                            <m:t>+3</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𝐶</m:t>
                              </m:r>
                            </m:sub>
                          </m:sSub>
                        </m:den>
                      </m:f>
                    </m:oMath>
                  </m:oMathPara>
                </a14:m>
                <a:endParaRPr lang="es-MX" sz="1900" dirty="0">
                  <a:effectLst/>
                </a:endParaRPr>
              </a:p>
              <a:p>
                <a:pPr>
                  <a:buNone/>
                </a:pPr>
                <a:endParaRPr lang="es-MX" sz="1900" i="1" dirty="0">
                  <a:effectLst/>
                </a:endParaRPr>
              </a:p>
              <a:p>
                <a:pPr>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b="0" i="1" smtClean="0">
                              <a:effectLst/>
                              <a:latin typeface="Cambria Math" panose="02040503050406030204" pitchFamily="18" charset="0"/>
                            </a:rPr>
                            <m:t>𝐶</m:t>
                          </m:r>
                        </m:e>
                        <m:sub>
                          <m:r>
                            <a:rPr lang="es-MX" sz="1900" b="0" i="1" smtClean="0">
                              <a:effectLst/>
                              <a:latin typeface="Cambria Math" panose="02040503050406030204" pitchFamily="18" charset="0"/>
                            </a:rPr>
                            <m:t>𝑏</m:t>
                          </m:r>
                        </m:sub>
                      </m:sSub>
                      <m:r>
                        <a:rPr lang="es-MX" sz="1900" b="0" i="1" smtClean="0">
                          <a:effectLst/>
                          <a:latin typeface="Cambria Math" panose="02040503050406030204" pitchFamily="18" charset="0"/>
                        </a:rPr>
                        <m:t>=</m:t>
                      </m:r>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12.5</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1</m:t>
                                  </m:r>
                                </m:num>
                                <m:den>
                                  <m:r>
                                    <a:rPr lang="es-MX" sz="1900" b="0" i="1" smtClean="0">
                                      <a:effectLst/>
                                      <a:latin typeface="Cambria Math" panose="02040503050406030204" pitchFamily="18" charset="0"/>
                                    </a:rPr>
                                    <m:t>8</m:t>
                                  </m:r>
                                </m:den>
                              </m:f>
                            </m:e>
                          </m:d>
                        </m:num>
                        <m:den>
                          <m:r>
                            <a:rPr lang="es-MX" sz="1900" b="0" i="1" smtClean="0">
                              <a:effectLst/>
                              <a:latin typeface="Cambria Math" panose="02040503050406030204" pitchFamily="18" charset="0"/>
                            </a:rPr>
                            <m:t>2.5</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1</m:t>
                                  </m:r>
                                </m:num>
                                <m:den>
                                  <m:r>
                                    <a:rPr lang="es-MX" sz="1900" b="0" i="1" smtClean="0">
                                      <a:effectLst/>
                                      <a:latin typeface="Cambria Math" panose="02040503050406030204" pitchFamily="18" charset="0"/>
                                    </a:rPr>
                                    <m:t>8</m:t>
                                  </m:r>
                                </m:den>
                              </m:f>
                            </m:e>
                          </m:d>
                          <m:r>
                            <a:rPr lang="es-MX" sz="1900" b="0" i="1" smtClean="0">
                              <a:effectLst/>
                              <a:latin typeface="Cambria Math" panose="02040503050406030204" pitchFamily="18" charset="0"/>
                            </a:rPr>
                            <m:t>+3</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3</m:t>
                                  </m:r>
                                </m:num>
                                <m:den>
                                  <m:r>
                                    <a:rPr lang="es-MX" sz="1900" b="0" i="1" smtClean="0">
                                      <a:effectLst/>
                                      <a:latin typeface="Cambria Math" panose="02040503050406030204" pitchFamily="18" charset="0"/>
                                    </a:rPr>
                                    <m:t>32</m:t>
                                  </m:r>
                                </m:den>
                              </m:f>
                            </m:e>
                          </m:d>
                          <m:r>
                            <a:rPr lang="es-MX" sz="1900" b="0" i="1" smtClean="0">
                              <a:effectLst/>
                              <a:latin typeface="Cambria Math" panose="02040503050406030204" pitchFamily="18" charset="0"/>
                            </a:rPr>
                            <m:t>+4</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1</m:t>
                                  </m:r>
                                </m:num>
                                <m:den>
                                  <m:r>
                                    <a:rPr lang="es-MX" sz="1900" b="0" i="1" smtClean="0">
                                      <a:effectLst/>
                                      <a:latin typeface="Cambria Math" panose="02040503050406030204" pitchFamily="18" charset="0"/>
                                    </a:rPr>
                                    <m:t>8</m:t>
                                  </m:r>
                                </m:den>
                              </m:f>
                            </m:e>
                          </m:d>
                          <m:r>
                            <a:rPr lang="es-MX" sz="1900" b="0" i="1" smtClean="0">
                              <a:effectLst/>
                              <a:latin typeface="Cambria Math" panose="02040503050406030204" pitchFamily="18" charset="0"/>
                            </a:rPr>
                            <m:t>+3</m:t>
                          </m:r>
                          <m:d>
                            <m:dPr>
                              <m:ctrlPr>
                                <a:rPr lang="es-MX" sz="1900" b="0" i="1" smtClean="0">
                                  <a:effectLst/>
                                  <a:latin typeface="Cambria Math" panose="02040503050406030204" pitchFamily="18" charset="0"/>
                                </a:rPr>
                              </m:ctrlPr>
                            </m:dPr>
                            <m:e>
                              <m:f>
                                <m:fPr>
                                  <m:ctrlPr>
                                    <a:rPr lang="es-MX" sz="1900" b="0" i="1" smtClean="0">
                                      <a:effectLst/>
                                      <a:latin typeface="Cambria Math" panose="02040503050406030204" pitchFamily="18" charset="0"/>
                                    </a:rPr>
                                  </m:ctrlPr>
                                </m:fPr>
                                <m:num>
                                  <m:r>
                                    <a:rPr lang="es-MX" sz="1900" b="0" i="1" smtClean="0">
                                      <a:effectLst/>
                                      <a:latin typeface="Cambria Math" panose="02040503050406030204" pitchFamily="18" charset="0"/>
                                    </a:rPr>
                                    <m:t>3</m:t>
                                  </m:r>
                                </m:num>
                                <m:den>
                                  <m:r>
                                    <a:rPr lang="es-MX" sz="1900" b="0" i="1" smtClean="0">
                                      <a:effectLst/>
                                      <a:latin typeface="Cambria Math" panose="02040503050406030204" pitchFamily="18" charset="0"/>
                                    </a:rPr>
                                    <m:t>32</m:t>
                                  </m:r>
                                </m:den>
                              </m:f>
                            </m:e>
                          </m:d>
                        </m:den>
                      </m:f>
                      <m:r>
                        <a:rPr lang="es-MX" sz="1900" b="0" i="1" smtClean="0">
                          <a:effectLst/>
                          <a:latin typeface="Cambria Math" panose="02040503050406030204" pitchFamily="18" charset="0"/>
                        </a:rPr>
                        <m:t>=1.14</m:t>
                      </m:r>
                    </m:oMath>
                  </m:oMathPara>
                </a14:m>
                <a:endParaRPr lang="es-ES" sz="1900" dirty="0">
                  <a:effectLst/>
                </a:endParaRPr>
              </a:p>
              <a:p>
                <a:pPr>
                  <a:buNone/>
                </a:pPr>
                <a:endParaRPr lang="es-ES" sz="1900" dirty="0">
                  <a:effectLst/>
                </a:endParaRPr>
              </a:p>
              <a:p>
                <a:pPr marL="0" indent="0" algn="ctr">
                  <a:buNone/>
                </a:pPr>
                <a:r>
                  <a:rPr lang="es-ES" sz="1900" b="1" dirty="0">
                    <a:effectLst/>
                  </a:rPr>
                  <a:t>RESPUESTA:      C</a:t>
                </a:r>
                <a:r>
                  <a:rPr lang="es-ES" sz="1900" b="1" baseline="-25000" dirty="0">
                    <a:effectLst/>
                  </a:rPr>
                  <a:t>b</a:t>
                </a:r>
                <a:r>
                  <a:rPr lang="es-ES" sz="1900" b="1" dirty="0">
                    <a:effectLst/>
                  </a:rPr>
                  <a:t> = 1.14</a:t>
                </a:r>
              </a:p>
              <a:p>
                <a:pPr>
                  <a:buNone/>
                </a:pPr>
                <a:endParaRPr lang="es-ES" sz="2000" dirty="0">
                  <a:effectLst>
                    <a:outerShdw blurRad="38100" dist="38100" dir="2700000" algn="tl">
                      <a:srgbClr val="000000">
                        <a:alpha val="43137"/>
                      </a:srgbClr>
                    </a:outerShdw>
                  </a:effectLst>
                </a:endParaRPr>
              </a:p>
              <a:p>
                <a:endParaRPr lang="es-ES" sz="2000" dirty="0">
                  <a:effectLst>
                    <a:outerShdw blurRad="38100" dist="38100" dir="2700000" algn="tl">
                      <a:srgbClr val="000000">
                        <a:alpha val="43137"/>
                      </a:srgbClr>
                    </a:outerShdw>
                  </a:effectLst>
                </a:endParaRPr>
              </a:p>
            </p:txBody>
          </p:sp>
        </mc:Choice>
        <mc:Fallback xmlns="">
          <p:sp>
            <p:nvSpPr>
              <p:cNvPr id="18" name="2 Marcador de contenido"/>
              <p:cNvSpPr>
                <a:spLocks noGrp="1" noRot="1" noChangeAspect="1" noMove="1" noResize="1" noEditPoints="1" noAdjustHandles="1" noChangeArrowheads="1" noChangeShapeType="1" noTextEdit="1"/>
              </p:cNvSpPr>
              <p:nvPr>
                <p:ph sz="quarter" idx="1"/>
              </p:nvPr>
            </p:nvSpPr>
            <p:spPr>
              <a:xfrm>
                <a:off x="474561" y="1889319"/>
                <a:ext cx="9354448" cy="4176464"/>
              </a:xfrm>
              <a:blipFill>
                <a:blip r:embed="rId4"/>
                <a:stretch>
                  <a:fillRect l="-522" t="-1898" r="-847" b="-438"/>
                </a:stretch>
              </a:blipFill>
            </p:spPr>
            <p:txBody>
              <a:bodyPr/>
              <a:lstStyle/>
              <a:p>
                <a:r>
                  <a:rPr lang="es-MX">
                    <a:noFill/>
                  </a:rPr>
                  <a:t> </a:t>
                </a:r>
              </a:p>
            </p:txBody>
          </p:sp>
        </mc:Fallback>
      </mc:AlternateContent>
      <p:sp>
        <p:nvSpPr>
          <p:cNvPr id="7" name="Rectángulo redondeado 1">
            <a:extLst>
              <a:ext uri="{FF2B5EF4-FFF2-40B4-BE49-F238E27FC236}">
                <a16:creationId xmlns:a16="http://schemas.microsoft.com/office/drawing/2014/main" id="{484736EA-E9F9-41E2-A96E-D25FEC04FCF1}"/>
              </a:ext>
            </a:extLst>
          </p:cNvPr>
          <p:cNvSpPr/>
          <p:nvPr/>
        </p:nvSpPr>
        <p:spPr>
          <a:xfrm>
            <a:off x="7983519" y="3429000"/>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(F1-3)</a:t>
            </a:r>
          </a:p>
        </p:txBody>
      </p:sp>
    </p:spTree>
    <p:extLst>
      <p:ext uri="{BB962C8B-B14F-4D97-AF65-F5344CB8AC3E}">
        <p14:creationId xmlns:p14="http://schemas.microsoft.com/office/powerpoint/2010/main" val="32370471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VALORES DE </a:t>
            </a:r>
            <a:r>
              <a:rPr lang="es-MX" dirty="0" err="1"/>
              <a:t>Cb</a:t>
            </a:r>
            <a:r>
              <a:rPr lang="es-MX" dirty="0"/>
              <a:t> Y Lb EN VIGAS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64" t="21269" r="21750" b="20709"/>
          <a:stretch/>
        </p:blipFill>
        <p:spPr bwMode="auto">
          <a:xfrm>
            <a:off x="1381162" y="1922155"/>
            <a:ext cx="7678662" cy="4349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2115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9" name="2 Marcador de contenido"/>
              <p:cNvSpPr>
                <a:spLocks noGrp="1"/>
              </p:cNvSpPr>
              <p:nvPr>
                <p:ph sz="quarter" idx="1"/>
              </p:nvPr>
            </p:nvSpPr>
            <p:spPr>
              <a:xfrm>
                <a:off x="474561" y="1817312"/>
                <a:ext cx="9354448" cy="4530725"/>
              </a:xfrm>
            </p:spPr>
            <p:txBody>
              <a:bodyPr>
                <a:normAutofit lnSpcReduction="10000"/>
              </a:bodyPr>
              <a:lstStyle/>
              <a:p>
                <a:pPr algn="just"/>
                <a:r>
                  <a:rPr lang="es-ES" sz="1900" dirty="0"/>
                  <a:t>Determine la resistencia de diseño </a:t>
                </a:r>
                <a:r>
                  <a:rPr lang="el-GR" sz="1900" dirty="0">
                    <a:cs typeface="Calibri"/>
                  </a:rPr>
                  <a:t>φ</a:t>
                </a:r>
                <a:r>
                  <a:rPr lang="es-ES" sz="1900" dirty="0">
                    <a:cs typeface="Calibri"/>
                  </a:rPr>
                  <a:t>Mn para un perfil W14” x 68 lb/ft de acero A242 con</a:t>
                </a:r>
              </a:p>
              <a:p>
                <a:pPr marL="514350" indent="-514350" algn="just">
                  <a:buSzPct val="90000"/>
                  <a:buAutoNum type="alphaLcPeriod"/>
                </a:pPr>
                <a:r>
                  <a:rPr lang="es-ES" sz="1900" dirty="0">
                    <a:cs typeface="Calibri"/>
                  </a:rPr>
                  <a:t>Soporte lateral continuo</a:t>
                </a:r>
              </a:p>
              <a:p>
                <a:pPr marL="514350" indent="-514350" algn="just">
                  <a:buSzPct val="90000"/>
                  <a:buAutoNum type="alphaLcPeriod"/>
                </a:pPr>
                <a:r>
                  <a:rPr lang="es-ES" sz="1900" dirty="0">
                    <a:cs typeface="Calibri"/>
                  </a:rPr>
                  <a:t>Longitud no soportada = 20ft; Cb = 1.0</a:t>
                </a:r>
              </a:p>
              <a:p>
                <a:pPr marL="514350" indent="-514350" algn="just">
                  <a:buSzPct val="90000"/>
                  <a:buAutoNum type="alphaLcPeriod"/>
                </a:pPr>
                <a:r>
                  <a:rPr lang="es-ES" sz="1900" dirty="0">
                    <a:cs typeface="Calibri"/>
                  </a:rPr>
                  <a:t>Longitud no soportada = 20ft; Cb= 1.75</a:t>
                </a:r>
              </a:p>
              <a:p>
                <a:pPr marL="514350" indent="-514350" algn="just">
                  <a:buSzPct val="90000"/>
                  <a:buAutoNum type="alphaLcPeriod"/>
                </a:pPr>
                <a:endParaRPr lang="es-ES" sz="1900" dirty="0">
                  <a:cs typeface="Calibri"/>
                </a:endParaRPr>
              </a:p>
              <a:p>
                <a:pPr algn="just"/>
                <a:r>
                  <a:rPr lang="es-ES" sz="1900" dirty="0">
                    <a:cs typeface="Calibri" pitchFamily="34" charset="0"/>
                  </a:rPr>
                  <a:t>SOLUCION.- De la parte I del manual, un perfil W14” x 68 lb/ft esta en el grupo 2 de perfiles y se tiene, por lo tanto, disponible con un esfuerzo de fluencia Fy de 50 </a:t>
                </a:r>
                <a:r>
                  <a:rPr lang="es-ES" sz="1900" dirty="0" err="1">
                    <a:cs typeface="Calibri" pitchFamily="34" charset="0"/>
                  </a:rPr>
                  <a:t>Ksi</a:t>
                </a:r>
                <a:r>
                  <a:rPr lang="es-ES" sz="1900" dirty="0">
                    <a:cs typeface="Calibri" pitchFamily="34" charset="0"/>
                  </a:rPr>
                  <a:t>. Determine si el perfil es compacto, no compacto o esbelto:</a:t>
                </a:r>
                <a:br>
                  <a:rPr lang="es-ES" sz="1900" dirty="0">
                    <a:cs typeface="Calibri" pitchFamily="34" charset="0"/>
                  </a:rPr>
                </a:br>
                <a:endParaRPr lang="es-ES" sz="1900" dirty="0">
                  <a:cs typeface="Calibri" pitchFamily="34" charset="0"/>
                </a:endParaRPr>
              </a:p>
              <a:p>
                <a:pPr marL="514350" indent="-514350">
                  <a:buNone/>
                </a:pPr>
                <a14:m>
                  <m:oMathPara xmlns:m="http://schemas.openxmlformats.org/officeDocument/2006/math">
                    <m:oMathParaPr>
                      <m:jc m:val="centerGroup"/>
                    </m:oMathParaPr>
                    <m:oMath xmlns:m="http://schemas.openxmlformats.org/officeDocument/2006/math">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𝑏</m:t>
                              </m:r>
                            </m:e>
                            <m:sub>
                              <m:r>
                                <a:rPr lang="es-MX" sz="1900" i="1">
                                  <a:effectLst/>
                                  <a:latin typeface="Cambria Math" panose="02040503050406030204" pitchFamily="18" charset="0"/>
                                </a:rPr>
                                <m:t>𝑓</m:t>
                              </m:r>
                            </m:sub>
                          </m:sSub>
                        </m:num>
                        <m:den>
                          <m:r>
                            <a:rPr lang="es-MX" sz="1900" i="1">
                              <a:effectLst/>
                              <a:latin typeface="Cambria Math" panose="02040503050406030204" pitchFamily="18" charset="0"/>
                            </a:rPr>
                            <m:t>2</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𝑡</m:t>
                              </m:r>
                            </m:e>
                            <m:sub>
                              <m:r>
                                <a:rPr lang="es-MX" sz="1900" i="1">
                                  <a:effectLst/>
                                  <a:latin typeface="Cambria Math" panose="02040503050406030204" pitchFamily="18" charset="0"/>
                                </a:rPr>
                                <m:t>𝑓</m:t>
                              </m:r>
                            </m:sub>
                          </m:sSub>
                        </m:den>
                      </m:f>
                      <m:r>
                        <a:rPr lang="es-MX" sz="1900" b="0" i="1" smtClean="0">
                          <a:effectLst/>
                          <a:latin typeface="Cambria Math" panose="02040503050406030204" pitchFamily="18" charset="0"/>
                        </a:rPr>
                        <m:t>=7.0&lt;</m:t>
                      </m:r>
                      <m:f>
                        <m:fPr>
                          <m:ctrlPr>
                            <a:rPr lang="es-MX" sz="1900" i="1">
                              <a:effectLst/>
                              <a:latin typeface="Cambria Math" panose="02040503050406030204" pitchFamily="18" charset="0"/>
                            </a:rPr>
                          </m:ctrlPr>
                        </m:fPr>
                        <m:num>
                          <m:r>
                            <a:rPr lang="es-MX" sz="1900" i="1">
                              <a:effectLst/>
                              <a:latin typeface="Cambria Math" panose="02040503050406030204" pitchFamily="18" charset="0"/>
                            </a:rPr>
                            <m:t>65</m:t>
                          </m:r>
                        </m:num>
                        <m:den>
                          <m:rad>
                            <m:radPr>
                              <m:degHide m:val="on"/>
                              <m:ctrlPr>
                                <a:rPr lang="es-MX" sz="1900" i="1">
                                  <a:effectLst/>
                                  <a:latin typeface="Cambria Math" panose="02040503050406030204" pitchFamily="18" charset="0"/>
                                </a:rPr>
                              </m:ctrlPr>
                            </m:radPr>
                            <m:deg/>
                            <m:e>
                              <m:r>
                                <a:rPr lang="es-MX" sz="1900" b="0" i="1" smtClean="0">
                                  <a:effectLst/>
                                  <a:latin typeface="Cambria Math" panose="02040503050406030204" pitchFamily="18" charset="0"/>
                                </a:rPr>
                                <m:t>50</m:t>
                              </m:r>
                            </m:e>
                          </m:rad>
                        </m:den>
                      </m:f>
                    </m:oMath>
                  </m:oMathPara>
                </a14:m>
                <a:endParaRPr lang="es-MX" sz="1900" dirty="0">
                  <a:cs typeface="Calibri" pitchFamily="34" charset="0"/>
                </a:endParaRPr>
              </a:p>
              <a:p>
                <a:pPr marL="514350" indent="-514350">
                  <a:buNone/>
                </a:pPr>
                <a:r>
                  <a:rPr lang="es-MX" sz="1900" dirty="0">
                    <a:cs typeface="Calibri" pitchFamily="34" charset="0"/>
                  </a:rPr>
                  <a:t/>
                </a:r>
                <a:br>
                  <a:rPr lang="es-MX" sz="1900" dirty="0">
                    <a:cs typeface="Calibri" pitchFamily="34" charset="0"/>
                  </a:rPr>
                </a:br>
                <a:endParaRPr lang="es-ES" sz="1900" dirty="0">
                  <a:cs typeface="Calibri" pitchFamily="34" charset="0"/>
                </a:endParaRPr>
              </a:p>
              <a:p>
                <a:pPr marL="514350" indent="-514350">
                  <a:buNone/>
                </a:pPr>
                <a14:m>
                  <m:oMathPara xmlns:m="http://schemas.openxmlformats.org/officeDocument/2006/math">
                    <m:oMathParaPr>
                      <m:jc m:val="centerGroup"/>
                    </m:oMathParaPr>
                    <m:oMath xmlns:m="http://schemas.openxmlformats.org/officeDocument/2006/math">
                      <m:sSub>
                        <m:sSubPr>
                          <m:ctrlPr>
                            <a:rPr lang="es-MX" sz="1900" i="1">
                              <a:effectLst/>
                              <a:latin typeface="Cambria Math" panose="02040503050406030204" pitchFamily="18" charset="0"/>
                            </a:rPr>
                          </m:ctrlPr>
                        </m:sSubPr>
                        <m:e>
                          <m:sSub>
                            <m:sSubPr>
                              <m:ctrlPr>
                                <a:rPr lang="es-MX" sz="1900" i="1" smtClean="0">
                                  <a:effectLst/>
                                  <a:latin typeface="Cambria Math" panose="02040503050406030204" pitchFamily="18" charset="0"/>
                                </a:rPr>
                              </m:ctrlPr>
                            </m:sSubPr>
                            <m:e>
                              <m:r>
                                <a:rPr lang="es-MX" sz="1900" b="0" i="1" smtClean="0">
                                  <a:effectLst/>
                                  <a:latin typeface="Cambria Math" panose="02040503050406030204" pitchFamily="18" charset="0"/>
                                </a:rPr>
                                <m:t>𝑀</m:t>
                              </m:r>
                            </m:e>
                            <m:sub>
                              <m:r>
                                <a:rPr lang="es-MX" sz="1900" b="0" i="1" smtClean="0">
                                  <a:effectLst/>
                                  <a:latin typeface="Cambria Math" panose="02040503050406030204" pitchFamily="18" charset="0"/>
                                </a:rPr>
                                <m:t>𝑛</m:t>
                              </m:r>
                            </m:sub>
                          </m:sSub>
                          <m:r>
                            <a:rPr lang="es-MX" sz="1900" b="0" i="1" smtClean="0">
                              <a:effectLst/>
                              <a:latin typeface="Cambria Math" panose="02040503050406030204" pitchFamily="18" charset="0"/>
                            </a:rPr>
                            <m:t>=</m:t>
                          </m:r>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𝐹</m:t>
                          </m:r>
                        </m:e>
                        <m:sub>
                          <m:r>
                            <a:rPr lang="es-MX" sz="1900" i="1">
                              <a:effectLst/>
                              <a:latin typeface="Cambria Math" panose="02040503050406030204" pitchFamily="18" charset="0"/>
                            </a:rPr>
                            <m:t>𝑦</m:t>
                          </m:r>
                        </m:sub>
                      </m:sSub>
                      <m:r>
                        <a:rPr lang="es-MX" sz="1900" i="1">
                          <a:effectLst/>
                          <a:latin typeface="Cambria Math" panose="02040503050406030204" pitchFamily="18" charset="0"/>
                        </a:rPr>
                        <m:t>𝑍</m:t>
                      </m:r>
                      <m:r>
                        <a:rPr lang="es-MX" sz="1900" b="0" i="1" smtClean="0">
                          <a:effectLst/>
                          <a:latin typeface="Cambria Math" panose="02040503050406030204" pitchFamily="18" charset="0"/>
                        </a:rPr>
                        <m:t>=50</m:t>
                      </m:r>
                      <m:d>
                        <m:dPr>
                          <m:ctrlPr>
                            <a:rPr lang="es-MX" sz="1900" b="0" i="1" smtClean="0">
                              <a:effectLst/>
                              <a:latin typeface="Cambria Math" panose="02040503050406030204" pitchFamily="18" charset="0"/>
                            </a:rPr>
                          </m:ctrlPr>
                        </m:dPr>
                        <m:e>
                          <m:r>
                            <a:rPr lang="es-MX" sz="1900" b="0" i="1" smtClean="0">
                              <a:effectLst/>
                              <a:latin typeface="Cambria Math" panose="02040503050406030204" pitchFamily="18" charset="0"/>
                            </a:rPr>
                            <m:t>115</m:t>
                          </m:r>
                        </m:e>
                      </m:d>
                      <m:r>
                        <a:rPr lang="es-MX" sz="1900" b="0" i="1" smtClean="0">
                          <a:effectLst/>
                          <a:latin typeface="Cambria Math" panose="02040503050406030204" pitchFamily="18" charset="0"/>
                        </a:rPr>
                        <m:t>=5750 </m:t>
                      </m:r>
                      <m:r>
                        <a:rPr lang="es-MX" sz="1900" b="0" i="1" smtClean="0">
                          <a:effectLst/>
                          <a:latin typeface="Cambria Math" panose="02040503050406030204" pitchFamily="18" charset="0"/>
                        </a:rPr>
                        <m:t>𝑖𝑛</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r>
                        <a:rPr lang="es-MX" sz="1900" b="0" i="1" smtClean="0">
                          <a:effectLst/>
                          <a:latin typeface="Cambria Math" panose="02040503050406030204" pitchFamily="18" charset="0"/>
                          <a:ea typeface="Cambria Math"/>
                        </a:rPr>
                        <m:t>=479.16 </m:t>
                      </m:r>
                      <m:r>
                        <a:rPr lang="es-MX" sz="1900" i="1">
                          <a:latin typeface="Cambria Math" panose="02040503050406030204" pitchFamily="18" charset="0"/>
                          <a:ea typeface="Cambria Math"/>
                        </a:rPr>
                        <m:t>𝑓𝑡</m:t>
                      </m:r>
                      <m:r>
                        <a:rPr lang="es-MX" sz="1900" i="1">
                          <a:latin typeface="Cambria Math" panose="02040503050406030204" pitchFamily="18" charset="0"/>
                          <a:ea typeface="Cambria Math"/>
                        </a:rPr>
                        <m:t>∙</m:t>
                      </m:r>
                      <m:r>
                        <a:rPr lang="es-MX" sz="1900" b="0" i="1" smtClean="0">
                          <a:latin typeface="Cambria Math" panose="02040503050406030204" pitchFamily="18" charset="0"/>
                          <a:ea typeface="Cambria Math"/>
                        </a:rPr>
                        <m:t>𝑘𝑖𝑝𝑠</m:t>
                      </m:r>
                      <m:r>
                        <a:rPr lang="es-MX" sz="1900" i="1">
                          <a:latin typeface="Cambria Math" panose="02040503050406030204" pitchFamily="18" charset="0"/>
                          <a:ea typeface="Cambria Math"/>
                        </a:rPr>
                        <m:t>~</m:t>
                      </m:r>
                      <m:r>
                        <a:rPr lang="es-MX" sz="1900" b="0" i="1" smtClean="0">
                          <a:effectLst/>
                          <a:latin typeface="Cambria Math" panose="02040503050406030204" pitchFamily="18" charset="0"/>
                          <a:ea typeface="Cambria Math"/>
                        </a:rPr>
                        <m:t>479.20</m:t>
                      </m:r>
                      <m:r>
                        <a:rPr lang="es-MX" sz="1900" b="0" i="1" smtClean="0">
                          <a:effectLst/>
                          <a:latin typeface="Cambria Math" panose="02040503050406030204" pitchFamily="18" charset="0"/>
                          <a:ea typeface="Cambria Math"/>
                        </a:rPr>
                        <m:t>𝑓𝑡</m:t>
                      </m:r>
                      <m:r>
                        <a:rPr lang="es-MX" sz="1900" b="0" i="1" smtClean="0">
                          <a:effectLst/>
                          <a:latin typeface="Cambria Math" panose="02040503050406030204" pitchFamily="18" charset="0"/>
                          <a:ea typeface="Cambria Math"/>
                        </a:rPr>
                        <m:t>∙</m:t>
                      </m:r>
                      <m:r>
                        <a:rPr lang="es-MX" sz="1900" b="0" i="1" smtClean="0">
                          <a:effectLst/>
                          <a:latin typeface="Cambria Math" panose="02040503050406030204" pitchFamily="18" charset="0"/>
                          <a:ea typeface="Cambria Math"/>
                        </a:rPr>
                        <m:t>𝑘𝑖𝑝𝑠</m:t>
                      </m:r>
                    </m:oMath>
                  </m:oMathPara>
                </a14:m>
                <a:endParaRPr lang="es-MX" sz="1900" dirty="0">
                  <a:effectLst/>
                </a:endParaRPr>
              </a:p>
              <a:p>
                <a:pPr marL="514350" indent="-514350">
                  <a:buNone/>
                </a:pPr>
                <a:endParaRPr lang="es-ES" sz="1800" dirty="0">
                  <a:cs typeface="Calibri" pitchFamily="34" charset="0"/>
                </a:endParaRPr>
              </a:p>
            </p:txBody>
          </p:sp>
        </mc:Choice>
        <mc:Fallback xmlns="">
          <p:sp>
            <p:nvSpPr>
              <p:cNvPr id="9" name="2 Marcador de contenido"/>
              <p:cNvSpPr>
                <a:spLocks noGrp="1" noRot="1" noChangeAspect="1" noMove="1" noResize="1" noEditPoints="1" noAdjustHandles="1" noChangeArrowheads="1" noChangeShapeType="1" noTextEdit="1"/>
              </p:cNvSpPr>
              <p:nvPr>
                <p:ph sz="quarter" idx="1"/>
              </p:nvPr>
            </p:nvSpPr>
            <p:spPr>
              <a:xfrm>
                <a:off x="474561" y="1817312"/>
                <a:ext cx="9354448" cy="4530725"/>
              </a:xfrm>
              <a:blipFill>
                <a:blip r:embed="rId4"/>
                <a:stretch>
                  <a:fillRect l="-522" t="-1750" r="-587"/>
                </a:stretch>
              </a:blipFill>
            </p:spPr>
            <p:txBody>
              <a:bodyPr/>
              <a:lstStyle/>
              <a:p>
                <a:r>
                  <a:rPr lang="es-MX">
                    <a:noFill/>
                  </a:rPr>
                  <a:t> </a:t>
                </a:r>
              </a:p>
            </p:txBody>
          </p:sp>
        </mc:Fallback>
      </mc:AlternateContent>
    </p:spTree>
    <p:extLst>
      <p:ext uri="{BB962C8B-B14F-4D97-AF65-F5344CB8AC3E}">
        <p14:creationId xmlns:p14="http://schemas.microsoft.com/office/powerpoint/2010/main" val="35521670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pic>
        <p:nvPicPr>
          <p:cNvPr id="6" name="Imagen 5"/>
          <p:cNvPicPr>
            <a:picLocks noChangeAspect="1"/>
          </p:cNvPicPr>
          <p:nvPr/>
        </p:nvPicPr>
        <p:blipFill rotWithShape="1">
          <a:blip r:embed="rId4"/>
          <a:srcRect l="30849" t="16696" r="29676" b="34248"/>
          <a:stretch/>
        </p:blipFill>
        <p:spPr>
          <a:xfrm>
            <a:off x="474560" y="1848511"/>
            <a:ext cx="4233917" cy="4400142"/>
          </a:xfrm>
          <a:prstGeom prst="rect">
            <a:avLst/>
          </a:prstGeom>
        </p:spPr>
      </p:pic>
      <p:sp>
        <p:nvSpPr>
          <p:cNvPr id="7" name="Rectángulo 6"/>
          <p:cNvSpPr/>
          <p:nvPr/>
        </p:nvSpPr>
        <p:spPr>
          <a:xfrm>
            <a:off x="474561" y="5800299"/>
            <a:ext cx="4247564" cy="24565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8" name="Imagen 7"/>
          <p:cNvPicPr>
            <a:picLocks noChangeAspect="1"/>
          </p:cNvPicPr>
          <p:nvPr/>
        </p:nvPicPr>
        <p:blipFill rotWithShape="1">
          <a:blip r:embed="rId5"/>
          <a:srcRect l="29671" t="9953" r="30723" b="37968"/>
          <a:stretch/>
        </p:blipFill>
        <p:spPr>
          <a:xfrm>
            <a:off x="4981433" y="1848511"/>
            <a:ext cx="4847576" cy="4454687"/>
          </a:xfrm>
          <a:prstGeom prst="rect">
            <a:avLst/>
          </a:prstGeom>
        </p:spPr>
      </p:pic>
      <p:sp>
        <p:nvSpPr>
          <p:cNvPr id="15" name="Rectángulo 14"/>
          <p:cNvSpPr/>
          <p:nvPr/>
        </p:nvSpPr>
        <p:spPr>
          <a:xfrm>
            <a:off x="4981434" y="5933869"/>
            <a:ext cx="4847576" cy="11208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7666608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0" name="2 Marcador de contenido"/>
              <p:cNvSpPr>
                <a:spLocks noGrp="1"/>
              </p:cNvSpPr>
              <p:nvPr>
                <p:ph sz="quarter" idx="1"/>
              </p:nvPr>
            </p:nvSpPr>
            <p:spPr>
              <a:xfrm>
                <a:off x="452211" y="1817312"/>
                <a:ext cx="9376797" cy="4790157"/>
              </a:xfrm>
            </p:spPr>
            <p:txBody>
              <a:bodyPr>
                <a:normAutofit/>
              </a:bodyPr>
              <a:lstStyle/>
              <a:p>
                <a:pPr algn="just"/>
                <a:r>
                  <a:rPr lang="es-ES" sz="1900" dirty="0">
                    <a:effectLst/>
                  </a:rPr>
                  <a:t>RESPUESTA.</a:t>
                </a:r>
              </a:p>
              <a:p>
                <a:pPr algn="ctr">
                  <a:buNone/>
                </a:pPr>
                <a:r>
                  <a:rPr lang="es-ES" sz="1900" dirty="0" err="1">
                    <a:effectLst/>
                    <a:cs typeface="Calibri"/>
                  </a:rPr>
                  <a:t>φbMn</a:t>
                </a:r>
                <a:r>
                  <a:rPr lang="es-ES" sz="1900" dirty="0">
                    <a:effectLst/>
                    <a:cs typeface="Calibri"/>
                  </a:rPr>
                  <a:t> = </a:t>
                </a:r>
                <a:r>
                  <a:rPr lang="es-ES" sz="1900" dirty="0">
                    <a:cs typeface="Calibri"/>
                  </a:rPr>
                  <a:t>0.90(479.2 ft-</a:t>
                </a:r>
                <a:r>
                  <a:rPr lang="es-ES" sz="1900" dirty="0" err="1">
                    <a:cs typeface="Calibri"/>
                  </a:rPr>
                  <a:t>kips</a:t>
                </a:r>
                <a:r>
                  <a:rPr lang="es-ES" sz="1900" dirty="0">
                    <a:cs typeface="Calibri"/>
                  </a:rPr>
                  <a:t>) </a:t>
                </a:r>
                <a:r>
                  <a:rPr lang="es-ES" sz="1900" dirty="0">
                    <a:effectLst/>
                    <a:cs typeface="Calibri"/>
                  </a:rPr>
                  <a:t>= 431.28 ft-kips</a:t>
                </a:r>
                <a:br>
                  <a:rPr lang="es-ES" sz="1900" dirty="0">
                    <a:effectLst/>
                    <a:cs typeface="Calibri"/>
                  </a:rPr>
                </a:br>
                <a:endParaRPr lang="es-ES" sz="1900" dirty="0">
                  <a:effectLst/>
                  <a:cs typeface="Calibri"/>
                </a:endParaRPr>
              </a:p>
              <a:p>
                <a:pPr algn="just"/>
                <a:r>
                  <a:rPr lang="es-ES" sz="1900" dirty="0">
                    <a:effectLst/>
                    <a:cs typeface="Calibri"/>
                  </a:rPr>
                  <a:t>Lb = 20 ft y Cb = 1.0 calcule </a:t>
                </a:r>
                <a:r>
                  <a:rPr lang="es-ES" sz="1900" dirty="0" err="1">
                    <a:effectLst/>
                    <a:cs typeface="Calibri"/>
                  </a:rPr>
                  <a:t>Lp</a:t>
                </a:r>
                <a:r>
                  <a:rPr lang="es-ES" sz="1900" dirty="0">
                    <a:effectLst/>
                    <a:cs typeface="Calibri"/>
                  </a:rPr>
                  <a:t> y Lr:</a:t>
                </a:r>
              </a:p>
              <a:p>
                <a:pPr algn="just"/>
                <a:endParaRPr lang="es-ES" sz="1900" dirty="0">
                  <a:effectLst/>
                  <a:cs typeface="Calibri"/>
                </a:endParaRPr>
              </a:p>
              <a:p>
                <a:pPr algn="just">
                  <a:buNone/>
                </a:pPr>
                <a14:m>
                  <m:oMathPara xmlns:m="http://schemas.openxmlformats.org/officeDocument/2006/math">
                    <m:oMathParaPr>
                      <m:jc m:val="centerGroup"/>
                    </m:oMathParaPr>
                    <m:oMath xmlns:m="http://schemas.openxmlformats.org/officeDocument/2006/math">
                      <m:sSub>
                        <m:sSubPr>
                          <m:ctrlPr>
                            <a:rPr lang="es-MX" sz="1900" i="1" smtClean="0">
                              <a:solidFill>
                                <a:srgbClr val="FF0000"/>
                              </a:solidFill>
                              <a:effectLst/>
                              <a:latin typeface="Cambria Math" panose="02040503050406030204" pitchFamily="18" charset="0"/>
                            </a:rPr>
                          </m:ctrlPr>
                        </m:sSubPr>
                        <m:e>
                          <m:r>
                            <a:rPr lang="es-MX" sz="1900" i="1">
                              <a:solidFill>
                                <a:srgbClr val="FF0000"/>
                              </a:solidFill>
                              <a:effectLst/>
                              <a:latin typeface="Cambria Math" panose="02040503050406030204" pitchFamily="18" charset="0"/>
                            </a:rPr>
                            <m:t>𝐿</m:t>
                          </m:r>
                        </m:e>
                        <m:sub>
                          <m:r>
                            <a:rPr lang="es-MX" sz="1900" i="1">
                              <a:solidFill>
                                <a:srgbClr val="FF0000"/>
                              </a:solidFill>
                              <a:effectLst/>
                              <a:latin typeface="Cambria Math" panose="02040503050406030204" pitchFamily="18" charset="0"/>
                            </a:rPr>
                            <m:t>𝑝</m:t>
                          </m:r>
                        </m:sub>
                      </m:sSub>
                      <m:r>
                        <a:rPr lang="es-MX" sz="1900" i="1">
                          <a:solidFill>
                            <a:srgbClr val="FF0000"/>
                          </a:solidFill>
                          <a:effectLst/>
                          <a:latin typeface="Cambria Math" panose="02040503050406030204" pitchFamily="18" charset="0"/>
                        </a:rPr>
                        <m:t>=</m:t>
                      </m:r>
                      <m:f>
                        <m:fPr>
                          <m:ctrlPr>
                            <a:rPr lang="es-MX" sz="1900" i="1">
                              <a:solidFill>
                                <a:srgbClr val="FF0000"/>
                              </a:solidFill>
                              <a:effectLst/>
                              <a:latin typeface="Cambria Math" panose="02040503050406030204" pitchFamily="18" charset="0"/>
                            </a:rPr>
                          </m:ctrlPr>
                        </m:fPr>
                        <m:num>
                          <m:r>
                            <a:rPr lang="es-MX" sz="1900" i="1">
                              <a:solidFill>
                                <a:srgbClr val="FF0000"/>
                              </a:solidFill>
                              <a:effectLst/>
                              <a:latin typeface="Cambria Math" panose="02040503050406030204" pitchFamily="18" charset="0"/>
                            </a:rPr>
                            <m:t>300</m:t>
                          </m:r>
                          <m:sSub>
                            <m:sSubPr>
                              <m:ctrlPr>
                                <a:rPr lang="es-MX" sz="1900" i="1">
                                  <a:solidFill>
                                    <a:srgbClr val="FF0000"/>
                                  </a:solidFill>
                                  <a:effectLst/>
                                  <a:latin typeface="Cambria Math" panose="02040503050406030204" pitchFamily="18" charset="0"/>
                                </a:rPr>
                              </m:ctrlPr>
                            </m:sSubPr>
                            <m:e>
                              <m:r>
                                <a:rPr lang="es-MX" sz="1900" i="1">
                                  <a:solidFill>
                                    <a:srgbClr val="FF0000"/>
                                  </a:solidFill>
                                  <a:effectLst/>
                                  <a:latin typeface="Cambria Math" panose="02040503050406030204" pitchFamily="18" charset="0"/>
                                </a:rPr>
                                <m:t>𝑟</m:t>
                              </m:r>
                            </m:e>
                            <m:sub>
                              <m:r>
                                <a:rPr lang="es-MX" sz="1900" i="1">
                                  <a:solidFill>
                                    <a:srgbClr val="FF0000"/>
                                  </a:solidFill>
                                  <a:effectLst/>
                                  <a:latin typeface="Cambria Math" panose="02040503050406030204" pitchFamily="18" charset="0"/>
                                </a:rPr>
                                <m:t>𝑦</m:t>
                              </m:r>
                            </m:sub>
                          </m:sSub>
                        </m:num>
                        <m:den>
                          <m:rad>
                            <m:radPr>
                              <m:degHide m:val="on"/>
                              <m:ctrlPr>
                                <a:rPr lang="es-MX" sz="1900" i="1">
                                  <a:solidFill>
                                    <a:srgbClr val="FF0000"/>
                                  </a:solidFill>
                                  <a:effectLst/>
                                  <a:latin typeface="Cambria Math" panose="02040503050406030204" pitchFamily="18" charset="0"/>
                                </a:rPr>
                              </m:ctrlPr>
                            </m:radPr>
                            <m:deg/>
                            <m:e>
                              <m:sSub>
                                <m:sSubPr>
                                  <m:ctrlPr>
                                    <a:rPr lang="es-MX" sz="1900" i="1">
                                      <a:solidFill>
                                        <a:srgbClr val="FF0000"/>
                                      </a:solidFill>
                                      <a:effectLst/>
                                      <a:latin typeface="Cambria Math" panose="02040503050406030204" pitchFamily="18" charset="0"/>
                                    </a:rPr>
                                  </m:ctrlPr>
                                </m:sSubPr>
                                <m:e>
                                  <m:r>
                                    <a:rPr lang="es-MX" sz="1900" i="1">
                                      <a:solidFill>
                                        <a:srgbClr val="FF0000"/>
                                      </a:solidFill>
                                      <a:effectLst/>
                                      <a:latin typeface="Cambria Math" panose="02040503050406030204" pitchFamily="18" charset="0"/>
                                    </a:rPr>
                                    <m:t>𝐹</m:t>
                                  </m:r>
                                </m:e>
                                <m:sub>
                                  <m:r>
                                    <a:rPr lang="es-MX" sz="1900" i="1">
                                      <a:solidFill>
                                        <a:srgbClr val="FF0000"/>
                                      </a:solidFill>
                                      <a:effectLst/>
                                      <a:latin typeface="Cambria Math" panose="02040503050406030204" pitchFamily="18" charset="0"/>
                                    </a:rPr>
                                    <m:t>𝑦</m:t>
                                  </m:r>
                                </m:sub>
                              </m:sSub>
                            </m:e>
                          </m:rad>
                        </m:den>
                      </m:f>
                      <m:r>
                        <a:rPr lang="es-MX" sz="1900" b="0" i="1" smtClean="0">
                          <a:solidFill>
                            <a:srgbClr val="FF0000"/>
                          </a:solidFill>
                          <a:effectLst/>
                          <a:latin typeface="Cambria Math" panose="02040503050406030204" pitchFamily="18" charset="0"/>
                        </a:rPr>
                        <m:t>=</m:t>
                      </m:r>
                      <m:f>
                        <m:fPr>
                          <m:ctrlPr>
                            <a:rPr lang="es-MX" sz="1900" b="0" i="1" smtClean="0">
                              <a:solidFill>
                                <a:srgbClr val="FF0000"/>
                              </a:solidFill>
                              <a:effectLst/>
                              <a:latin typeface="Cambria Math" panose="02040503050406030204" pitchFamily="18" charset="0"/>
                            </a:rPr>
                          </m:ctrlPr>
                        </m:fPr>
                        <m:num>
                          <m:r>
                            <a:rPr lang="es-MX" sz="1900" b="0" i="1" smtClean="0">
                              <a:solidFill>
                                <a:srgbClr val="FF0000"/>
                              </a:solidFill>
                              <a:effectLst/>
                              <a:latin typeface="Cambria Math" panose="02040503050406030204" pitchFamily="18" charset="0"/>
                            </a:rPr>
                            <m:t>300</m:t>
                          </m:r>
                          <m:d>
                            <m:dPr>
                              <m:ctrlPr>
                                <a:rPr lang="es-MX" sz="1900" b="0" i="1" smtClean="0">
                                  <a:solidFill>
                                    <a:srgbClr val="FF0000"/>
                                  </a:solidFill>
                                  <a:effectLst/>
                                  <a:latin typeface="Cambria Math" panose="02040503050406030204" pitchFamily="18" charset="0"/>
                                </a:rPr>
                              </m:ctrlPr>
                            </m:dPr>
                            <m:e>
                              <m:r>
                                <a:rPr lang="es-MX" sz="1900" b="0" i="1" smtClean="0">
                                  <a:solidFill>
                                    <a:srgbClr val="FF0000"/>
                                  </a:solidFill>
                                  <a:effectLst/>
                                  <a:latin typeface="Cambria Math" panose="02040503050406030204" pitchFamily="18" charset="0"/>
                                </a:rPr>
                                <m:t>2.46 </m:t>
                              </m:r>
                              <m:r>
                                <a:rPr lang="es-MX" sz="1900" b="0" i="1" smtClean="0">
                                  <a:solidFill>
                                    <a:srgbClr val="FF0000"/>
                                  </a:solidFill>
                                  <a:effectLst/>
                                  <a:latin typeface="Cambria Math" panose="02040503050406030204" pitchFamily="18" charset="0"/>
                                </a:rPr>
                                <m:t>𝑖𝑛</m:t>
                              </m:r>
                            </m:e>
                          </m:d>
                        </m:num>
                        <m:den>
                          <m:rad>
                            <m:radPr>
                              <m:degHide m:val="on"/>
                              <m:ctrlPr>
                                <a:rPr lang="es-MX" sz="1900" b="0" i="1" smtClean="0">
                                  <a:solidFill>
                                    <a:srgbClr val="FF0000"/>
                                  </a:solidFill>
                                  <a:effectLst/>
                                  <a:latin typeface="Cambria Math" panose="02040503050406030204" pitchFamily="18" charset="0"/>
                                </a:rPr>
                              </m:ctrlPr>
                            </m:radPr>
                            <m:deg/>
                            <m:e>
                              <m:r>
                                <a:rPr lang="es-MX" sz="1900" b="0" i="1" smtClean="0">
                                  <a:solidFill>
                                    <a:srgbClr val="FF0000"/>
                                  </a:solidFill>
                                  <a:effectLst/>
                                  <a:latin typeface="Cambria Math" panose="02040503050406030204" pitchFamily="18" charset="0"/>
                                </a:rPr>
                                <m:t>50 </m:t>
                              </m:r>
                              <m:r>
                                <a:rPr lang="es-MX" sz="1900" b="0" i="1" smtClean="0">
                                  <a:solidFill>
                                    <a:srgbClr val="FF0000"/>
                                  </a:solidFill>
                                  <a:effectLst/>
                                  <a:latin typeface="Cambria Math" panose="02040503050406030204" pitchFamily="18" charset="0"/>
                                </a:rPr>
                                <m:t>𝑘𝑠𝑖</m:t>
                              </m:r>
                            </m:e>
                          </m:rad>
                        </m:den>
                      </m:f>
                      <m:r>
                        <a:rPr lang="es-MX" sz="1900" b="0" i="1" smtClean="0">
                          <a:solidFill>
                            <a:srgbClr val="FF0000"/>
                          </a:solidFill>
                          <a:effectLst/>
                          <a:latin typeface="Cambria Math" panose="02040503050406030204" pitchFamily="18" charset="0"/>
                        </a:rPr>
                        <m:t>=104.4 </m:t>
                      </m:r>
                      <m:r>
                        <a:rPr lang="es-MX" sz="1900" b="0" i="1" smtClean="0">
                          <a:solidFill>
                            <a:srgbClr val="FF0000"/>
                          </a:solidFill>
                          <a:effectLst/>
                          <a:latin typeface="Cambria Math" panose="02040503050406030204" pitchFamily="18" charset="0"/>
                        </a:rPr>
                        <m:t>𝑖𝑛</m:t>
                      </m:r>
                      <m:r>
                        <a:rPr lang="es-MX" sz="1900" b="0" i="1" smtClean="0">
                          <a:solidFill>
                            <a:srgbClr val="FF0000"/>
                          </a:solidFill>
                          <a:effectLst/>
                          <a:latin typeface="Cambria Math" panose="02040503050406030204" pitchFamily="18" charset="0"/>
                        </a:rPr>
                        <m:t>=8.70 </m:t>
                      </m:r>
                      <m:r>
                        <a:rPr lang="es-MX" sz="1900" b="0" i="1" smtClean="0">
                          <a:solidFill>
                            <a:srgbClr val="FF0000"/>
                          </a:solidFill>
                          <a:effectLst/>
                          <a:latin typeface="Cambria Math" panose="02040503050406030204" pitchFamily="18" charset="0"/>
                        </a:rPr>
                        <m:t>𝑓𝑡</m:t>
                      </m:r>
                    </m:oMath>
                  </m:oMathPara>
                </a14:m>
                <a:endParaRPr lang="es-MX" sz="1900" b="0" dirty="0">
                  <a:solidFill>
                    <a:srgbClr val="FF0000"/>
                  </a:solidFill>
                  <a:effectLst/>
                </a:endParaRPr>
              </a:p>
              <a:p>
                <a:pPr algn="just"/>
                <a:endParaRPr lang="es-ES" sz="1900" dirty="0">
                  <a:effectLst/>
                  <a:cs typeface="Calibri"/>
                </a:endParaRPr>
              </a:p>
              <a:p>
                <a:pPr algn="just"/>
                <a:r>
                  <a:rPr lang="es-ES" sz="1900" dirty="0">
                    <a:effectLst/>
                    <a:cs typeface="Calibri"/>
                  </a:rPr>
                  <a:t>De las tablas de propiedades de torsión en la parte I del manual:</a:t>
                </a:r>
              </a:p>
              <a:p>
                <a:pPr algn="ctr">
                  <a:buNone/>
                </a:pPr>
                <a:r>
                  <a:rPr lang="es-ES" sz="1900" dirty="0">
                    <a:effectLst/>
                    <a:cs typeface="Calibri"/>
                  </a:rPr>
                  <a:t>J= 3.02 in⁴ y </a:t>
                </a:r>
                <a:r>
                  <a:rPr lang="es-ES" sz="1900" dirty="0" err="1">
                    <a:effectLst/>
                    <a:cs typeface="Calibri"/>
                  </a:rPr>
                  <a:t>Cw</a:t>
                </a:r>
                <a:r>
                  <a:rPr lang="es-ES" sz="1900" dirty="0">
                    <a:effectLst/>
                    <a:cs typeface="Calibri"/>
                  </a:rPr>
                  <a:t>= 5380 in⁶</a:t>
                </a:r>
                <a:br>
                  <a:rPr lang="es-ES" sz="1900" dirty="0">
                    <a:effectLst/>
                    <a:cs typeface="Calibri"/>
                  </a:rPr>
                </a:br>
                <a:r>
                  <a:rPr lang="es-ES" sz="1800" dirty="0">
                    <a:effectLst/>
                    <a:cs typeface="Calibri"/>
                  </a:rPr>
                  <a:t/>
                </a:r>
                <a:br>
                  <a:rPr lang="es-ES" sz="1800" dirty="0">
                    <a:effectLst/>
                    <a:cs typeface="Calibri"/>
                  </a:rPr>
                </a:br>
                <a:endParaRPr lang="es-ES" sz="1800" dirty="0">
                  <a:effectLst/>
                  <a:cs typeface="Calibri"/>
                </a:endParaRPr>
              </a:p>
            </p:txBody>
          </p:sp>
        </mc:Choice>
        <mc:Fallback xmlns="">
          <p:sp>
            <p:nvSpPr>
              <p:cNvPr id="10" name="2 Marcador de contenido"/>
              <p:cNvSpPr>
                <a:spLocks noGrp="1" noRot="1" noChangeAspect="1" noMove="1" noResize="1" noEditPoints="1" noAdjustHandles="1" noChangeArrowheads="1" noChangeShapeType="1" noTextEdit="1"/>
              </p:cNvSpPr>
              <p:nvPr>
                <p:ph sz="quarter" idx="1"/>
              </p:nvPr>
            </p:nvSpPr>
            <p:spPr>
              <a:xfrm>
                <a:off x="452211" y="1817312"/>
                <a:ext cx="9376797" cy="4790157"/>
              </a:xfrm>
              <a:blipFill>
                <a:blip r:embed="rId4"/>
                <a:stretch>
                  <a:fillRect l="-455" t="-1272"/>
                </a:stretch>
              </a:blipFill>
            </p:spPr>
            <p:txBody>
              <a:bodyPr/>
              <a:lstStyle/>
              <a:p>
                <a:r>
                  <a:rPr lang="es-MX">
                    <a:noFill/>
                  </a:rPr>
                  <a:t> </a:t>
                </a:r>
              </a:p>
            </p:txBody>
          </p:sp>
        </mc:Fallback>
      </mc:AlternateContent>
    </p:spTree>
    <p:extLst>
      <p:ext uri="{BB962C8B-B14F-4D97-AF65-F5344CB8AC3E}">
        <p14:creationId xmlns:p14="http://schemas.microsoft.com/office/powerpoint/2010/main" val="33371607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0" name="2 Marcador de contenido"/>
          <p:cNvSpPr>
            <a:spLocks noGrp="1"/>
          </p:cNvSpPr>
          <p:nvPr>
            <p:ph sz="quarter" idx="1"/>
          </p:nvPr>
        </p:nvSpPr>
        <p:spPr>
          <a:xfrm>
            <a:off x="452211" y="1817312"/>
            <a:ext cx="9376797" cy="4790157"/>
          </a:xfrm>
        </p:spPr>
        <p:txBody>
          <a:bodyPr>
            <a:normAutofit/>
          </a:bodyPr>
          <a:lstStyle/>
          <a:p>
            <a:pPr algn="just">
              <a:buNone/>
            </a:pPr>
            <a:r>
              <a:rPr lang="es-ES" sz="1900" dirty="0">
                <a:effectLst/>
                <a:cs typeface="Calibri"/>
              </a:rPr>
              <a:t>	Aunque X1 y X2 están tabuladas en las tablas de dimensiones y propiedades en la parte I del manual, las calculamos como ilustración:</a:t>
            </a:r>
          </a:p>
          <a:p>
            <a:pPr algn="just">
              <a:buNone/>
            </a:pPr>
            <a:r>
              <a:rPr lang="es-ES" sz="1800" dirty="0">
                <a:effectLst/>
                <a:cs typeface="Calibri"/>
              </a:rPr>
              <a:t/>
            </a:r>
            <a:br>
              <a:rPr lang="es-ES" sz="1800" dirty="0">
                <a:effectLst/>
                <a:cs typeface="Calibri"/>
              </a:rPr>
            </a:br>
            <a:endParaRPr lang="es-ES" sz="1800" dirty="0">
              <a:effectLst/>
              <a:cs typeface="Calibri"/>
            </a:endParaRPr>
          </a:p>
        </p:txBody>
      </p:sp>
      <mc:AlternateContent xmlns:mc="http://schemas.openxmlformats.org/markup-compatibility/2006" xmlns:a14="http://schemas.microsoft.com/office/drawing/2010/main">
        <mc:Choice Requires="a14">
          <p:sp>
            <p:nvSpPr>
              <p:cNvPr id="3" name="CuadroTexto 2"/>
              <p:cNvSpPr txBox="1"/>
              <p:nvPr/>
            </p:nvSpPr>
            <p:spPr>
              <a:xfrm>
                <a:off x="1636400" y="2595023"/>
                <a:ext cx="7168181" cy="1160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a:latin typeface="Cambria Math" panose="02040503050406030204" pitchFamily="18" charset="0"/>
                            </a:rPr>
                          </m:ctrlPr>
                        </m:sSubPr>
                        <m:e>
                          <m:r>
                            <a:rPr lang="es-MX" sz="1900" i="1">
                              <a:latin typeface="Cambria Math" panose="02040503050406030204" pitchFamily="18" charset="0"/>
                            </a:rPr>
                            <m:t>𝑋</m:t>
                          </m:r>
                        </m:e>
                        <m:sub>
                          <m:r>
                            <a:rPr lang="es-MX" sz="1900" i="1">
                              <a:latin typeface="Cambria Math" panose="02040503050406030204" pitchFamily="18" charset="0"/>
                            </a:rPr>
                            <m:t>1</m:t>
                          </m:r>
                        </m:sub>
                      </m:sSub>
                      <m:r>
                        <a:rPr lang="es-MX" sz="1900" i="1">
                          <a:latin typeface="Cambria Math" panose="02040503050406030204" pitchFamily="18" charset="0"/>
                        </a:rPr>
                        <m:t>=</m:t>
                      </m:r>
                      <m:f>
                        <m:fPr>
                          <m:ctrlPr>
                            <a:rPr lang="es-MX" sz="1900" i="1">
                              <a:latin typeface="Cambria Math" panose="02040503050406030204" pitchFamily="18" charset="0"/>
                            </a:rPr>
                          </m:ctrlPr>
                        </m:fPr>
                        <m:num>
                          <m:r>
                            <a:rPr lang="es-MX" sz="1900" i="1">
                              <a:latin typeface="Cambria Math" panose="02040503050406030204" pitchFamily="18" charset="0"/>
                            </a:rPr>
                            <m:t>𝜋</m:t>
                          </m:r>
                        </m:num>
                        <m:den>
                          <m:sSub>
                            <m:sSubPr>
                              <m:ctrlPr>
                                <a:rPr lang="es-MX" sz="1900" i="1">
                                  <a:latin typeface="Cambria Math" panose="02040503050406030204" pitchFamily="18" charset="0"/>
                                </a:rPr>
                              </m:ctrlPr>
                            </m:sSubPr>
                            <m:e>
                              <m:r>
                                <a:rPr lang="es-MX" sz="1900" i="1">
                                  <a:latin typeface="Cambria Math" panose="02040503050406030204" pitchFamily="18" charset="0"/>
                                </a:rPr>
                                <m:t>𝑆</m:t>
                              </m:r>
                            </m:e>
                            <m:sub>
                              <m:r>
                                <a:rPr lang="es-MX" sz="1900" i="1">
                                  <a:latin typeface="Cambria Math" panose="02040503050406030204" pitchFamily="18" charset="0"/>
                                </a:rPr>
                                <m:t>𝑥</m:t>
                              </m:r>
                            </m:sub>
                          </m:sSub>
                        </m:den>
                      </m:f>
                      <m:rad>
                        <m:radPr>
                          <m:degHide m:val="on"/>
                          <m:ctrlPr>
                            <a:rPr lang="es-MX" sz="1900" i="1">
                              <a:latin typeface="Cambria Math" panose="02040503050406030204" pitchFamily="18" charset="0"/>
                            </a:rPr>
                          </m:ctrlPr>
                        </m:radPr>
                        <m:deg/>
                        <m:e>
                          <m:f>
                            <m:fPr>
                              <m:ctrlPr>
                                <a:rPr lang="es-MX" sz="1900" i="1">
                                  <a:latin typeface="Cambria Math" panose="02040503050406030204" pitchFamily="18" charset="0"/>
                                </a:rPr>
                              </m:ctrlPr>
                            </m:fPr>
                            <m:num>
                              <m:r>
                                <a:rPr lang="es-MX" sz="1900" i="1">
                                  <a:latin typeface="Cambria Math" panose="02040503050406030204" pitchFamily="18" charset="0"/>
                                </a:rPr>
                                <m:t>𝐸</m:t>
                              </m:r>
                              <m:r>
                                <a:rPr lang="es-MX" sz="1900" i="1">
                                  <a:latin typeface="Cambria Math" panose="02040503050406030204" pitchFamily="18" charset="0"/>
                                </a:rPr>
                                <m:t>∙</m:t>
                              </m:r>
                              <m:r>
                                <a:rPr lang="es-MX" sz="1900" i="1">
                                  <a:latin typeface="Cambria Math" panose="02040503050406030204" pitchFamily="18" charset="0"/>
                                </a:rPr>
                                <m:t>𝐺</m:t>
                              </m:r>
                              <m:r>
                                <a:rPr lang="es-MX" sz="1900" i="1">
                                  <a:latin typeface="Cambria Math" panose="02040503050406030204" pitchFamily="18" charset="0"/>
                                </a:rPr>
                                <m:t>∙</m:t>
                              </m:r>
                              <m:r>
                                <a:rPr lang="es-MX" sz="1900" i="1">
                                  <a:latin typeface="Cambria Math" panose="02040503050406030204" pitchFamily="18" charset="0"/>
                                </a:rPr>
                                <m:t>𝐽</m:t>
                              </m:r>
                              <m:r>
                                <a:rPr lang="es-MX" sz="1900" i="1">
                                  <a:latin typeface="Cambria Math" panose="02040503050406030204" pitchFamily="18" charset="0"/>
                                </a:rPr>
                                <m:t>∙</m:t>
                              </m:r>
                              <m:r>
                                <a:rPr lang="es-MX" sz="1900" i="1">
                                  <a:latin typeface="Cambria Math" panose="02040503050406030204" pitchFamily="18" charset="0"/>
                                </a:rPr>
                                <m:t>𝐴</m:t>
                              </m:r>
                            </m:num>
                            <m:den>
                              <m:r>
                                <a:rPr lang="es-MX" sz="1900" i="1">
                                  <a:latin typeface="Cambria Math" panose="02040503050406030204" pitchFamily="18" charset="0"/>
                                </a:rPr>
                                <m:t>2</m:t>
                              </m:r>
                            </m:den>
                          </m:f>
                        </m:e>
                      </m:rad>
                      <m:r>
                        <a:rPr lang="es-MX" sz="1900">
                          <a:latin typeface="Cambria Math" panose="02040503050406030204" pitchFamily="18" charset="0"/>
                        </a:rPr>
                        <m:t>=</m:t>
                      </m:r>
                      <m:f>
                        <m:fPr>
                          <m:ctrlPr>
                            <a:rPr lang="es-MX" sz="1900" i="1">
                              <a:latin typeface="Cambria Math" panose="02040503050406030204" pitchFamily="18" charset="0"/>
                              <a:ea typeface="Cambria Math"/>
                            </a:rPr>
                          </m:ctrlPr>
                        </m:fPr>
                        <m:num>
                          <m:r>
                            <m:rPr>
                              <m:sty m:val="p"/>
                            </m:rPr>
                            <a:rPr lang="el-GR" sz="1900" i="1">
                              <a:latin typeface="Cambria Math" panose="02040503050406030204" pitchFamily="18" charset="0"/>
                              <a:ea typeface="Cambria Math"/>
                            </a:rPr>
                            <m:t>π</m:t>
                          </m:r>
                        </m:num>
                        <m:den>
                          <m:r>
                            <a:rPr lang="es-MX" sz="1900" i="1">
                              <a:latin typeface="Cambria Math" panose="02040503050406030204" pitchFamily="18" charset="0"/>
                              <a:ea typeface="Cambria Math"/>
                            </a:rPr>
                            <m:t>103</m:t>
                          </m:r>
                        </m:den>
                      </m:f>
                      <m:rad>
                        <m:radPr>
                          <m:degHide m:val="on"/>
                          <m:ctrlPr>
                            <a:rPr lang="es-MX" sz="1900" i="1">
                              <a:latin typeface="Cambria Math" panose="02040503050406030204" pitchFamily="18" charset="0"/>
                              <a:ea typeface="Cambria Math"/>
                            </a:rPr>
                          </m:ctrlPr>
                        </m:radPr>
                        <m:deg/>
                        <m:e>
                          <m:f>
                            <m:fPr>
                              <m:ctrlPr>
                                <a:rPr lang="es-MX" sz="1900" i="1">
                                  <a:latin typeface="Cambria Math" panose="02040503050406030204" pitchFamily="18" charset="0"/>
                                  <a:ea typeface="Cambria Math"/>
                                </a:rPr>
                              </m:ctrlPr>
                            </m:fPr>
                            <m:num>
                              <m:r>
                                <a:rPr lang="es-MX" sz="1900" i="1">
                                  <a:latin typeface="Cambria Math" panose="02040503050406030204" pitchFamily="18" charset="0"/>
                                  <a:ea typeface="Cambria Math"/>
                                </a:rPr>
                                <m:t>29,000(11,200)(3.02)(20)</m:t>
                              </m:r>
                            </m:num>
                            <m:den>
                              <m:r>
                                <a:rPr lang="es-MX" sz="1900" i="1">
                                  <a:latin typeface="Cambria Math" panose="02040503050406030204" pitchFamily="18" charset="0"/>
                                  <a:ea typeface="Cambria Math"/>
                                </a:rPr>
                                <m:t>2</m:t>
                              </m:r>
                            </m:den>
                          </m:f>
                        </m:e>
                      </m:rad>
                      <m:r>
                        <a:rPr lang="es-MX" sz="1900" i="1">
                          <a:latin typeface="Cambria Math" panose="02040503050406030204" pitchFamily="18" charset="0"/>
                          <a:ea typeface="Cambria Math"/>
                        </a:rPr>
                        <m:t>=3021 </m:t>
                      </m:r>
                      <m:r>
                        <a:rPr lang="es-MX" sz="1900" i="1">
                          <a:latin typeface="Cambria Math" panose="02040503050406030204" pitchFamily="18" charset="0"/>
                          <a:ea typeface="Cambria Math"/>
                        </a:rPr>
                        <m:t>𝑘𝑠𝑖</m:t>
                      </m:r>
                    </m:oMath>
                  </m:oMathPara>
                </a14:m>
                <a:endParaRPr lang="es-ES" sz="1900" dirty="0"/>
              </a:p>
              <a:p>
                <a:endParaRPr lang="es-MX" sz="19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1636400" y="2595023"/>
                <a:ext cx="7168181" cy="1160126"/>
              </a:xfrm>
              <a:prstGeom prst="rect">
                <a:avLst/>
              </a:prstGeom>
              <a:blipFill rotWithShape="0">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474561" y="3755149"/>
                <a:ext cx="9354447" cy="81291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a:effectLst/>
                              <a:latin typeface="Cambria Math"/>
                            </a:rPr>
                            <m:t>𝑋</m:t>
                          </m:r>
                        </m:e>
                        <m:sub>
                          <m:r>
                            <a:rPr lang="es-MX" sz="1900" i="1">
                              <a:effectLst/>
                              <a:latin typeface="Cambria Math"/>
                            </a:rPr>
                            <m:t>2</m:t>
                          </m:r>
                        </m:sub>
                      </m:sSub>
                      <m:r>
                        <a:rPr lang="es-MX" sz="1900" i="1">
                          <a:effectLst/>
                          <a:latin typeface="Cambria Math"/>
                        </a:rPr>
                        <m:t>=</m:t>
                      </m:r>
                      <m:f>
                        <m:fPr>
                          <m:ctrlPr>
                            <a:rPr lang="es-MX" sz="1900" i="1">
                              <a:effectLst/>
                              <a:latin typeface="Cambria Math" panose="02040503050406030204" pitchFamily="18" charset="0"/>
                            </a:rPr>
                          </m:ctrlPr>
                        </m:fPr>
                        <m:num>
                          <m:r>
                            <a:rPr lang="es-MX" sz="1900" i="1">
                              <a:effectLst/>
                              <a:latin typeface="Cambria Math"/>
                            </a:rPr>
                            <m:t>4</m:t>
                          </m:r>
                          <m:sSub>
                            <m:sSubPr>
                              <m:ctrlPr>
                                <a:rPr lang="es-MX" sz="1900" i="1">
                                  <a:effectLst/>
                                  <a:latin typeface="Cambria Math" panose="02040503050406030204" pitchFamily="18" charset="0"/>
                                </a:rPr>
                              </m:ctrlPr>
                            </m:sSubPr>
                            <m:e>
                              <m:r>
                                <a:rPr lang="es-MX" sz="1900" i="1">
                                  <a:effectLst/>
                                  <a:latin typeface="Cambria Math"/>
                                </a:rPr>
                                <m:t>𝐶</m:t>
                              </m:r>
                            </m:e>
                            <m:sub>
                              <m:r>
                                <a:rPr lang="es-MX" sz="1900" i="1">
                                  <a:effectLst/>
                                  <a:latin typeface="Cambria Math"/>
                                </a:rPr>
                                <m:t>𝑤</m:t>
                              </m:r>
                            </m:sub>
                          </m:sSub>
                        </m:num>
                        <m:den>
                          <m:sSub>
                            <m:sSubPr>
                              <m:ctrlPr>
                                <a:rPr lang="es-MX" sz="1900" i="1">
                                  <a:effectLst/>
                                  <a:latin typeface="Cambria Math" panose="02040503050406030204" pitchFamily="18" charset="0"/>
                                </a:rPr>
                              </m:ctrlPr>
                            </m:sSubPr>
                            <m:e>
                              <m:r>
                                <a:rPr lang="es-MX" sz="1900" i="1">
                                  <a:effectLst/>
                                  <a:latin typeface="Cambria Math"/>
                                </a:rPr>
                                <m:t>𝐼</m:t>
                              </m:r>
                            </m:e>
                            <m:sub>
                              <m:r>
                                <a:rPr lang="es-MX" sz="1900" i="1">
                                  <a:effectLst/>
                                  <a:latin typeface="Cambria Math"/>
                                </a:rPr>
                                <m:t>𝑦</m:t>
                              </m:r>
                            </m:sub>
                          </m:sSub>
                        </m:den>
                      </m:f>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𝑆</m:t>
                                      </m:r>
                                    </m:e>
                                    <m:sub>
                                      <m:r>
                                        <a:rPr lang="es-MX" sz="1900" i="1">
                                          <a:effectLst/>
                                          <a:latin typeface="Cambria Math"/>
                                        </a:rPr>
                                        <m:t>𝑥</m:t>
                                      </m:r>
                                    </m:sub>
                                  </m:sSub>
                                </m:num>
                                <m:den>
                                  <m:r>
                                    <a:rPr lang="es-MX" sz="1900" i="1">
                                      <a:effectLst/>
                                      <a:latin typeface="Cambria Math"/>
                                    </a:rPr>
                                    <m:t>𝐺</m:t>
                                  </m:r>
                                  <m:r>
                                    <a:rPr lang="es-MX" sz="1900" i="1">
                                      <a:effectLst/>
                                      <a:latin typeface="Cambria Math"/>
                                    </a:rPr>
                                    <m:t>∙</m:t>
                                  </m:r>
                                  <m:r>
                                    <a:rPr lang="es-MX" sz="1900" i="1">
                                      <a:effectLst/>
                                      <a:latin typeface="Cambria Math"/>
                                    </a:rPr>
                                    <m:t>𝐽</m:t>
                                  </m:r>
                                </m:den>
                              </m:f>
                            </m:e>
                          </m:d>
                        </m:e>
                        <m:sup>
                          <m:r>
                            <a:rPr lang="es-MX" sz="1900" i="1">
                              <a:effectLst/>
                              <a:latin typeface="Cambria Math"/>
                            </a:rPr>
                            <m:t>2</m:t>
                          </m:r>
                        </m:sup>
                      </m:sSup>
                      <m:r>
                        <a:rPr lang="es-MX" sz="1900" i="1">
                          <a:effectLst/>
                          <a:latin typeface="Cambria Math"/>
                        </a:rPr>
                        <m:t>=4</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5</m:t>
                              </m:r>
                              <m:r>
                                <a:rPr lang="es-MX" sz="1900" i="1">
                                  <a:effectLst/>
                                  <a:latin typeface="Cambria Math"/>
                                </a:rPr>
                                <m:t>380</m:t>
                              </m:r>
                            </m:num>
                            <m:den>
                              <m:r>
                                <a:rPr lang="es-MX" sz="1900" i="1">
                                  <a:effectLst/>
                                  <a:latin typeface="Cambria Math"/>
                                </a:rPr>
                                <m:t>121</m:t>
                              </m:r>
                            </m:den>
                          </m:f>
                        </m:e>
                      </m:d>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a:rPr>
                                    <m:t>103</m:t>
                                  </m:r>
                                </m:num>
                                <m:den>
                                  <m:r>
                                    <a:rPr lang="es-MX" sz="1900" i="1">
                                      <a:effectLst/>
                                      <a:latin typeface="Cambria Math"/>
                                    </a:rPr>
                                    <m:t>11200</m:t>
                                  </m:r>
                                  <m:r>
                                    <a:rPr lang="es-MX" sz="1900" i="1">
                                      <a:effectLst/>
                                      <a:latin typeface="Cambria Math"/>
                                      <a:ea typeface="Cambria Math"/>
                                    </a:rPr>
                                    <m:t>×3.02</m:t>
                                  </m:r>
                                </m:den>
                              </m:f>
                            </m:e>
                          </m:d>
                        </m:e>
                        <m:sup>
                          <m:r>
                            <a:rPr lang="es-MX" sz="1900" i="1">
                              <a:effectLst/>
                              <a:latin typeface="Cambria Math"/>
                            </a:rPr>
                            <m:t>2</m:t>
                          </m:r>
                        </m:sup>
                      </m:sSup>
                      <m:r>
                        <a:rPr lang="es-MX" sz="1900" i="1">
                          <a:effectLst/>
                          <a:latin typeface="Cambria Math"/>
                        </a:rPr>
                        <m:t>=0.00</m:t>
                      </m:r>
                      <m:r>
                        <a:rPr lang="es-MX" sz="1900" b="0" i="1" smtClean="0">
                          <a:effectLst/>
                          <a:latin typeface="Cambria Math" panose="02040503050406030204" pitchFamily="18" charset="0"/>
                        </a:rPr>
                        <m:t>00</m:t>
                      </m:r>
                      <m:r>
                        <a:rPr lang="es-MX" sz="1900" i="1">
                          <a:effectLst/>
                          <a:latin typeface="Cambria Math"/>
                        </a:rPr>
                        <m:t>1649 </m:t>
                      </m:r>
                      <m:r>
                        <a:rPr lang="es-MX" sz="1900" i="1">
                          <a:effectLst/>
                          <a:latin typeface="Cambria Math"/>
                        </a:rPr>
                        <m:t>𝑘𝑠𝑖</m:t>
                      </m:r>
                    </m:oMath>
                  </m:oMathPara>
                </a14:m>
                <a:endParaRPr lang="es-MX" sz="1900" dirty="0">
                  <a:effectLst/>
                </a:endParaRPr>
              </a:p>
            </p:txBody>
          </p:sp>
        </mc:Choice>
        <mc:Fallback xmlns="">
          <p:sp>
            <p:nvSpPr>
              <p:cNvPr id="2" name="Rectángulo 1"/>
              <p:cNvSpPr>
                <a:spLocks noRot="1" noChangeAspect="1" noMove="1" noResize="1" noEditPoints="1" noAdjustHandles="1" noChangeArrowheads="1" noChangeShapeType="1" noTextEdit="1"/>
              </p:cNvSpPr>
              <p:nvPr/>
            </p:nvSpPr>
            <p:spPr>
              <a:xfrm>
                <a:off x="474561" y="3755149"/>
                <a:ext cx="9354447" cy="812915"/>
              </a:xfrm>
              <a:prstGeom prst="rect">
                <a:avLst/>
              </a:prstGeom>
              <a:blipFill>
                <a:blip r:embed="rId8"/>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4638452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pic>
        <p:nvPicPr>
          <p:cNvPr id="7" name="Imagen 6"/>
          <p:cNvPicPr>
            <a:picLocks noChangeAspect="1"/>
          </p:cNvPicPr>
          <p:nvPr/>
        </p:nvPicPr>
        <p:blipFill rotWithShape="1">
          <a:blip r:embed="rId4"/>
          <a:srcRect l="28365" t="20880" r="28762" b="22391"/>
          <a:stretch/>
        </p:blipFill>
        <p:spPr>
          <a:xfrm>
            <a:off x="2202313" y="1909765"/>
            <a:ext cx="5898943" cy="4388238"/>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3643952" y="5882186"/>
            <a:ext cx="1023582" cy="2183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51254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p:sp>
        <p:nvSpPr>
          <p:cNvPr id="10" name="1 Título"/>
          <p:cNvSpPr>
            <a:spLocks noGrp="1"/>
          </p:cNvSpPr>
          <p:nvPr>
            <p:ph type="title"/>
          </p:nvPr>
        </p:nvSpPr>
        <p:spPr>
          <a:xfrm>
            <a:off x="474561" y="1817312"/>
            <a:ext cx="9354448" cy="4278688"/>
          </a:xfrm>
        </p:spPr>
        <p:txBody>
          <a:bodyPr anchor="t">
            <a:normAutofit/>
          </a:bodyPr>
          <a:lstStyle/>
          <a:p>
            <a:r>
              <a:rPr lang="es-ES" sz="1900" b="1" dirty="0">
                <a:latin typeface="+mn-lt"/>
              </a:rPr>
              <a:t>Esfuerzo de corte</a:t>
            </a:r>
            <a:br>
              <a:rPr lang="es-ES" sz="1900" b="1" dirty="0">
                <a:latin typeface="+mn-lt"/>
              </a:rPr>
            </a:br>
            <a:r>
              <a:rPr lang="es-ES" sz="1900" dirty="0">
                <a:latin typeface="+mn-lt"/>
              </a:rPr>
              <a:t/>
            </a:r>
            <a:br>
              <a:rPr lang="es-ES" sz="1900" dirty="0">
                <a:latin typeface="+mn-lt"/>
              </a:rPr>
            </a:br>
            <a:r>
              <a:rPr lang="es-ES" sz="1900" dirty="0">
                <a:latin typeface="+mn-lt"/>
              </a:rPr>
              <a:t>Las disposiciones para esfuerzo de corte en secciones de ala ancha y secciones armadas, considerando o no el efecto del campo de tracciones, se unificaron de forma tal que la resistencia al esfuerzo de corte de una sección W laminada en la especificación 2005 resulta ser la misma que se usaba en la especificación ASD 1989. En términos de tensión admisible, da un valor para el esfuerzo de corte de 0.4 </a:t>
            </a:r>
            <a:r>
              <a:rPr lang="es-ES" sz="1900" dirty="0" err="1">
                <a:latin typeface="+mn-lt"/>
              </a:rPr>
              <a:t>Fy</a:t>
            </a:r>
            <a:r>
              <a:rPr lang="es-ES" sz="1900" dirty="0">
                <a:latin typeface="+mn-lt"/>
              </a:rPr>
              <a:t>. Las resistencias a la compresión y la flexión se determinan considerando que cada solicitación actúa aisladamente, mediante un análisis de segundo orden (incluido en el proceso de análisis) o a través del análisis usual de primer orden, a cuyo resultado se le aplica un factor de amplificación.</a:t>
            </a:r>
            <a:br>
              <a:rPr lang="es-ES" sz="1900" dirty="0">
                <a:latin typeface="+mn-lt"/>
              </a:rPr>
            </a:br>
            <a:r>
              <a:rPr lang="es-ES" sz="1900" dirty="0">
                <a:latin typeface="+mn-lt"/>
              </a:rPr>
              <a:t>En la práctica, cuando una estructura se deforma, las fuerzas internas cambian de dirección, por lo que se requiere el estudio de una geometría deformada, lo que se conoce como análisis de segundo orden.</a:t>
            </a:r>
            <a:br>
              <a:rPr lang="es-ES" sz="1900" dirty="0">
                <a:latin typeface="+mn-lt"/>
              </a:rPr>
            </a:br>
            <a:r>
              <a:rPr lang="es-ES" sz="1900" dirty="0">
                <a:latin typeface="+mn-lt"/>
              </a:rPr>
              <a:t>Este efecto ha sido incluido en las especificaciones AISC en 1961. En las ASD 1989 se amplificaron las tensiones de flexión.</a:t>
            </a:r>
            <a:endParaRPr lang="en-US" sz="2000" dirty="0">
              <a:latin typeface="Baskerville Old Face" pitchFamily="18" charset="0"/>
            </a:endParaRPr>
          </a:p>
        </p:txBody>
      </p:sp>
    </p:spTree>
    <p:extLst>
      <p:ext uri="{BB962C8B-B14F-4D97-AF65-F5344CB8AC3E}">
        <p14:creationId xmlns:p14="http://schemas.microsoft.com/office/powerpoint/2010/main" val="2818343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mc:AlternateContent xmlns:mc="http://schemas.openxmlformats.org/markup-compatibility/2006" xmlns:a14="http://schemas.microsoft.com/office/drawing/2010/main">
        <mc:Choice Requires="a14">
          <p:sp>
            <p:nvSpPr>
              <p:cNvPr id="15" name="2 Marcador de contenido"/>
              <p:cNvSpPr>
                <a:spLocks noGrp="1"/>
              </p:cNvSpPr>
              <p:nvPr>
                <p:ph sz="quarter" idx="1"/>
              </p:nvPr>
            </p:nvSpPr>
            <p:spPr>
              <a:xfrm>
                <a:off x="474561" y="1817312"/>
                <a:ext cx="9366467" cy="5207694"/>
              </a:xfrm>
            </p:spPr>
            <p:txBody>
              <a:bodyPr/>
              <a:lstStyle/>
              <a:p>
                <a:pPr>
                  <a:buNone/>
                </a:pPr>
                <a14:m>
                  <m:oMathPara xmlns:m="http://schemas.openxmlformats.org/officeDocument/2006/math">
                    <m:oMathParaPr>
                      <m:jc m:val="center"/>
                    </m:oMathParaPr>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a:rPr>
                            <m:t>𝐿</m:t>
                          </m:r>
                        </m:e>
                        <m:sub>
                          <m:r>
                            <a:rPr lang="es-MX" sz="1900" i="1">
                              <a:effectLst/>
                              <a:latin typeface="Cambria Math"/>
                            </a:rPr>
                            <m:t>𝑟</m:t>
                          </m:r>
                        </m:sub>
                      </m:sSub>
                      <m:r>
                        <a:rPr lang="es-MX" sz="1900" i="1">
                          <a:effectLst/>
                          <a:latin typeface="Cambria Math"/>
                        </a:rPr>
                        <m:t>=</m:t>
                      </m:r>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a:rPr>
                                <m:t>𝑟</m:t>
                              </m:r>
                            </m:e>
                            <m:sub>
                              <m:r>
                                <a:rPr lang="es-MX" sz="1900" i="1">
                                  <a:effectLst/>
                                  <a:latin typeface="Cambria Math"/>
                                </a:rPr>
                                <m:t>𝑦</m:t>
                              </m:r>
                            </m:sub>
                          </m:sSub>
                          <m:sSub>
                            <m:sSubPr>
                              <m:ctrlPr>
                                <a:rPr lang="es-MX" sz="1900" i="1">
                                  <a:effectLst/>
                                  <a:latin typeface="Cambria Math" panose="02040503050406030204" pitchFamily="18" charset="0"/>
                                </a:rPr>
                              </m:ctrlPr>
                            </m:sSubPr>
                            <m:e>
                              <m:r>
                                <a:rPr lang="es-MX" sz="1900" i="1">
                                  <a:effectLst/>
                                  <a:latin typeface="Cambria Math"/>
                                </a:rPr>
                                <m:t>𝑋</m:t>
                              </m:r>
                            </m:e>
                            <m:sub>
                              <m:r>
                                <a:rPr lang="es-MX" sz="1900" i="1">
                                  <a:effectLst/>
                                  <a:latin typeface="Cambria Math"/>
                                </a:rPr>
                                <m:t>1</m:t>
                              </m:r>
                            </m:sub>
                          </m:sSub>
                        </m:num>
                        <m:den>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𝑟</m:t>
                                  </m:r>
                                </m:sub>
                              </m:sSub>
                            </m:e>
                          </m:d>
                        </m:den>
                      </m:f>
                      <m:rad>
                        <m:radPr>
                          <m:degHide m:val="on"/>
                          <m:ctrlPr>
                            <a:rPr lang="es-MX" sz="1900" i="1">
                              <a:effectLst/>
                              <a:latin typeface="Cambria Math" panose="02040503050406030204" pitchFamily="18" charset="0"/>
                            </a:rPr>
                          </m:ctrlPr>
                        </m:radPr>
                        <m:deg/>
                        <m:e>
                          <m:r>
                            <a:rPr lang="es-MX" sz="1900" i="1">
                              <a:effectLst/>
                              <a:latin typeface="Cambria Math"/>
                            </a:rPr>
                            <m:t>1+</m:t>
                          </m:r>
                          <m:rad>
                            <m:radPr>
                              <m:degHide m:val="on"/>
                              <m:ctrlPr>
                                <a:rPr lang="es-MX" sz="1900" i="1">
                                  <a:effectLst/>
                                  <a:latin typeface="Cambria Math" panose="02040503050406030204" pitchFamily="18" charset="0"/>
                                </a:rPr>
                              </m:ctrlPr>
                            </m:radPr>
                            <m:deg/>
                            <m:e>
                              <m:r>
                                <a:rPr lang="es-MX" sz="1900" i="1">
                                  <a:effectLst/>
                                  <a:latin typeface="Cambria Math"/>
                                </a:rPr>
                                <m:t>1+</m:t>
                              </m:r>
                              <m:sSub>
                                <m:sSubPr>
                                  <m:ctrlPr>
                                    <a:rPr lang="es-MX" sz="1900" i="1">
                                      <a:effectLst/>
                                      <a:latin typeface="Cambria Math" panose="02040503050406030204" pitchFamily="18" charset="0"/>
                                    </a:rPr>
                                  </m:ctrlPr>
                                </m:sSubPr>
                                <m:e>
                                  <m:r>
                                    <a:rPr lang="es-MX" sz="1900" i="1">
                                      <a:effectLst/>
                                      <a:latin typeface="Cambria Math"/>
                                    </a:rPr>
                                    <m:t>𝑋</m:t>
                                  </m:r>
                                </m:e>
                                <m:sub>
                                  <m:r>
                                    <a:rPr lang="es-MX" sz="1900" i="1">
                                      <a:effectLst/>
                                      <a:latin typeface="Cambria Math"/>
                                    </a:rPr>
                                    <m:t>2</m:t>
                                  </m:r>
                                </m:sub>
                              </m:sSub>
                              <m:sSup>
                                <m:sSupPr>
                                  <m:ctrlPr>
                                    <a:rPr lang="es-MX" sz="1900" i="1">
                                      <a:effectLst/>
                                      <a:latin typeface="Cambria Math" panose="02040503050406030204" pitchFamily="18" charset="0"/>
                                    </a:rPr>
                                  </m:ctrlPr>
                                </m:sSupPr>
                                <m:e>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𝑦</m:t>
                                          </m:r>
                                        </m:sub>
                                      </m:sSub>
                                      <m:r>
                                        <a:rPr lang="es-MX" sz="1900" i="1">
                                          <a:effectLst/>
                                          <a:latin typeface="Cambria Math"/>
                                        </a:rPr>
                                        <m:t>−</m:t>
                                      </m:r>
                                      <m:sSub>
                                        <m:sSubPr>
                                          <m:ctrlPr>
                                            <a:rPr lang="es-MX" sz="1900" i="1">
                                              <a:effectLst/>
                                              <a:latin typeface="Cambria Math" panose="02040503050406030204" pitchFamily="18" charset="0"/>
                                            </a:rPr>
                                          </m:ctrlPr>
                                        </m:sSubPr>
                                        <m:e>
                                          <m:r>
                                            <a:rPr lang="es-MX" sz="1900" i="1">
                                              <a:effectLst/>
                                              <a:latin typeface="Cambria Math"/>
                                            </a:rPr>
                                            <m:t>𝐹</m:t>
                                          </m:r>
                                        </m:e>
                                        <m:sub>
                                          <m:r>
                                            <a:rPr lang="es-MX" sz="1900" i="1">
                                              <a:effectLst/>
                                              <a:latin typeface="Cambria Math"/>
                                            </a:rPr>
                                            <m:t>𝑟</m:t>
                                          </m:r>
                                        </m:sub>
                                      </m:sSub>
                                    </m:e>
                                  </m:d>
                                </m:e>
                                <m:sup>
                                  <m:r>
                                    <a:rPr lang="es-MX" sz="1900" i="1">
                                      <a:effectLst/>
                                      <a:latin typeface="Cambria Math"/>
                                    </a:rPr>
                                    <m:t>2</m:t>
                                  </m:r>
                                </m:sup>
                              </m:sSup>
                            </m:e>
                          </m:rad>
                        </m:e>
                      </m:rad>
                      <m:r>
                        <a:rPr lang="es-MX" sz="1900" b="0" i="1" smtClean="0">
                          <a:effectLst/>
                          <a:latin typeface="Cambria Math"/>
                        </a:rPr>
                        <m:t>=</m:t>
                      </m:r>
                      <m:f>
                        <m:fPr>
                          <m:ctrlPr>
                            <a:rPr lang="es-MX" sz="1900" b="0" i="1" smtClean="0">
                              <a:effectLst/>
                              <a:latin typeface="Cambria Math" panose="02040503050406030204" pitchFamily="18" charset="0"/>
                            </a:rPr>
                          </m:ctrlPr>
                        </m:fPr>
                        <m:num>
                          <m:r>
                            <a:rPr lang="es-MX" sz="1900" b="0" i="1" smtClean="0">
                              <a:effectLst/>
                              <a:latin typeface="Cambria Math"/>
                            </a:rPr>
                            <m:t>2.46(3021)</m:t>
                          </m:r>
                        </m:num>
                        <m:den>
                          <m:r>
                            <a:rPr lang="es-MX" sz="1900" b="0" i="1" smtClean="0">
                              <a:effectLst/>
                              <a:latin typeface="Cambria Math"/>
                            </a:rPr>
                            <m:t>(50−10)</m:t>
                          </m:r>
                        </m:den>
                      </m:f>
                      <m:rad>
                        <m:radPr>
                          <m:degHide m:val="on"/>
                          <m:ctrlPr>
                            <a:rPr lang="es-MX" sz="1900" b="0" i="1" smtClean="0">
                              <a:effectLst/>
                              <a:latin typeface="Cambria Math" panose="02040503050406030204" pitchFamily="18" charset="0"/>
                            </a:rPr>
                          </m:ctrlPr>
                        </m:radPr>
                        <m:deg/>
                        <m:e>
                          <m:r>
                            <a:rPr lang="es-MX" sz="1900" b="0" i="1" smtClean="0">
                              <a:effectLst/>
                              <a:latin typeface="Cambria Math"/>
                            </a:rPr>
                            <m:t>1+</m:t>
                          </m:r>
                          <m:rad>
                            <m:radPr>
                              <m:degHide m:val="on"/>
                              <m:ctrlPr>
                                <a:rPr lang="es-MX" sz="1900" b="0" i="1" smtClean="0">
                                  <a:effectLst/>
                                  <a:latin typeface="Cambria Math" panose="02040503050406030204" pitchFamily="18" charset="0"/>
                                </a:rPr>
                              </m:ctrlPr>
                            </m:radPr>
                            <m:deg/>
                            <m:e>
                              <m:r>
                                <a:rPr lang="es-MX" sz="1900" b="0" i="1" smtClean="0">
                                  <a:effectLst/>
                                  <a:latin typeface="Cambria Math"/>
                                </a:rPr>
                                <m:t>1+0.001649</m:t>
                              </m:r>
                              <m:sSup>
                                <m:sSupPr>
                                  <m:ctrlPr>
                                    <a:rPr lang="es-MX" sz="1900" b="0" i="1" smtClean="0">
                                      <a:effectLst/>
                                      <a:latin typeface="Cambria Math" panose="02040503050406030204" pitchFamily="18" charset="0"/>
                                    </a:rPr>
                                  </m:ctrlPr>
                                </m:sSupPr>
                                <m:e>
                                  <m:d>
                                    <m:dPr>
                                      <m:ctrlPr>
                                        <a:rPr lang="es-MX" sz="1900" b="0" i="1" smtClean="0">
                                          <a:effectLst/>
                                          <a:latin typeface="Cambria Math" panose="02040503050406030204" pitchFamily="18" charset="0"/>
                                        </a:rPr>
                                      </m:ctrlPr>
                                    </m:dPr>
                                    <m:e>
                                      <m:r>
                                        <a:rPr lang="es-MX" sz="1900" b="0" i="1" smtClean="0">
                                          <a:effectLst/>
                                          <a:latin typeface="Cambria Math"/>
                                        </a:rPr>
                                        <m:t>50−10</m:t>
                                      </m:r>
                                    </m:e>
                                  </m:d>
                                </m:e>
                                <m:sup>
                                  <m:r>
                                    <a:rPr lang="es-MX" sz="1900" b="0" i="1" smtClean="0">
                                      <a:effectLst/>
                                      <a:latin typeface="Cambria Math"/>
                                    </a:rPr>
                                    <m:t>2</m:t>
                                  </m:r>
                                </m:sup>
                              </m:sSup>
                            </m:e>
                          </m:rad>
                        </m:e>
                      </m:rad>
                    </m:oMath>
                  </m:oMathPara>
                </a14:m>
                <a:r>
                  <a:rPr lang="es-MX" sz="1900" b="0" i="1" dirty="0">
                    <a:effectLst/>
                    <a:latin typeface="Cambria Math"/>
                  </a:rPr>
                  <a:t/>
                </a:r>
                <a:br>
                  <a:rPr lang="es-MX" sz="1900" b="0" i="1" dirty="0">
                    <a:effectLst/>
                    <a:latin typeface="Cambria Math"/>
                  </a:rPr>
                </a:br>
                <a:endParaRPr lang="es-MX" sz="1900" b="0" i="1" dirty="0">
                  <a:effectLst/>
                  <a:latin typeface="Cambria Math"/>
                </a:endParaRPr>
              </a:p>
              <a:p>
                <a:pPr>
                  <a:buNone/>
                </a:pPr>
                <a:endParaRPr lang="es-MX" sz="1900" i="1" dirty="0">
                  <a:latin typeface="Cambria Math"/>
                </a:endParaRPr>
              </a:p>
              <a:p>
                <a:pPr>
                  <a:buNone/>
                </a:pPr>
                <a14:m>
                  <m:oMathPara xmlns:m="http://schemas.openxmlformats.org/officeDocument/2006/math">
                    <m:oMathParaPr>
                      <m:jc m:val="center"/>
                    </m:oMathParaPr>
                    <m:oMath xmlns:m="http://schemas.openxmlformats.org/officeDocument/2006/math">
                      <m:sSub>
                        <m:sSubPr>
                          <m:ctrlPr>
                            <a:rPr lang="es-MX" sz="1900" b="0" i="1" smtClean="0">
                              <a:effectLst/>
                              <a:latin typeface="Cambria Math" panose="02040503050406030204" pitchFamily="18" charset="0"/>
                            </a:rPr>
                          </m:ctrlPr>
                        </m:sSubPr>
                        <m:e>
                          <m:r>
                            <a:rPr lang="es-MX" sz="1900" b="0" i="1" smtClean="0">
                              <a:effectLst/>
                              <a:latin typeface="Cambria Math"/>
                            </a:rPr>
                            <m:t>𝐿</m:t>
                          </m:r>
                        </m:e>
                        <m:sub>
                          <m:r>
                            <a:rPr lang="es-MX" sz="1900" b="0" i="1" smtClean="0">
                              <a:effectLst/>
                              <a:latin typeface="Cambria Math"/>
                            </a:rPr>
                            <m:t>𝑟</m:t>
                          </m:r>
                        </m:sub>
                      </m:sSub>
                      <m:r>
                        <a:rPr lang="es-MX" sz="1900" b="0" i="1" smtClean="0">
                          <a:effectLst/>
                          <a:latin typeface="Cambria Math"/>
                        </a:rPr>
                        <m:t>=316.8 </m:t>
                      </m:r>
                      <m:r>
                        <a:rPr lang="es-MX" sz="1900" b="0" i="1" smtClean="0">
                          <a:effectLst/>
                          <a:latin typeface="Cambria Math"/>
                        </a:rPr>
                        <m:t>𝑖𝑛</m:t>
                      </m:r>
                      <m:r>
                        <a:rPr lang="es-MX" sz="1900" b="0" i="1" smtClean="0">
                          <a:effectLst/>
                          <a:latin typeface="Cambria Math"/>
                        </a:rPr>
                        <m:t>=26.40 </m:t>
                      </m:r>
                      <m:r>
                        <a:rPr lang="es-MX" sz="1900" b="0" i="1" smtClean="0">
                          <a:effectLst/>
                          <a:latin typeface="Cambria Math"/>
                        </a:rPr>
                        <m:t>𝑓𝑡</m:t>
                      </m:r>
                    </m:oMath>
                  </m:oMathPara>
                </a14:m>
                <a:endParaRPr lang="es-ES" sz="1900" dirty="0">
                  <a:effectLst/>
                </a:endParaRPr>
              </a:p>
              <a:p>
                <a:pPr>
                  <a:buNone/>
                </a:pPr>
                <a:r>
                  <a:rPr lang="es-ES" sz="1900" dirty="0">
                    <a:effectLst/>
                  </a:rPr>
                  <a:t>Como </a:t>
                </a:r>
                <a:r>
                  <a:rPr lang="es-ES" sz="1900" dirty="0" err="1">
                    <a:effectLst/>
                  </a:rPr>
                  <a:t>Lp</a:t>
                </a:r>
                <a:r>
                  <a:rPr lang="es-ES" sz="1900" dirty="0">
                    <a:effectLst/>
                    <a:cs typeface="Calibri"/>
                  </a:rPr>
                  <a:t>&lt;Lb&lt;Lr, la resistencia se basa en el pandeo lateral torsionante inelástico.</a:t>
                </a:r>
              </a:p>
              <a:p>
                <a:pPr>
                  <a:buNone/>
                </a:pPr>
                <a14:m>
                  <m:oMathPara xmlns:m="http://schemas.openxmlformats.org/officeDocument/2006/math">
                    <m:oMathParaPr>
                      <m:jc m:val="centerGroup"/>
                    </m:oMathParaPr>
                    <m:oMath xmlns:m="http://schemas.openxmlformats.org/officeDocument/2006/math">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𝑟</m:t>
                          </m:r>
                        </m:sub>
                      </m:sSub>
                      <m:r>
                        <a:rPr lang="es-ES" sz="1800" i="1">
                          <a:effectLst/>
                          <a:latin typeface="Cambria Math"/>
                        </a:rPr>
                        <m:t>=</m:t>
                      </m:r>
                      <m:d>
                        <m:dPr>
                          <m:ctrlPr>
                            <a:rPr lang="es-MX" sz="1800" i="1">
                              <a:effectLst/>
                              <a:latin typeface="Cambria Math" panose="02040503050406030204" pitchFamily="18" charset="0"/>
                            </a:rPr>
                          </m:ctrlPr>
                        </m:dPr>
                        <m:e>
                          <m:sSub>
                            <m:sSubPr>
                              <m:ctrlPr>
                                <a:rPr lang="es-MX" sz="1800" i="1">
                                  <a:effectLst/>
                                  <a:latin typeface="Cambria Math" panose="02040503050406030204" pitchFamily="18" charset="0"/>
                                </a:rPr>
                              </m:ctrlPr>
                            </m:sSubPr>
                            <m:e>
                              <m:r>
                                <a:rPr lang="es-ES" sz="1800" i="1">
                                  <a:effectLst/>
                                  <a:latin typeface="Cambria Math"/>
                                </a:rPr>
                                <m:t>𝐹</m:t>
                              </m:r>
                            </m:e>
                            <m:sub>
                              <m:r>
                                <a:rPr lang="es-ES" sz="1800" i="1">
                                  <a:effectLst/>
                                  <a:latin typeface="Cambria Math"/>
                                </a:rPr>
                                <m:t>𝑦</m:t>
                              </m:r>
                            </m:sub>
                          </m:sSub>
                          <m:r>
                            <a:rPr lang="es-ES" sz="1800" i="1">
                              <a:effectLst/>
                              <a:latin typeface="Cambria Math"/>
                            </a:rPr>
                            <m:t>−</m:t>
                          </m:r>
                          <m:sSub>
                            <m:sSubPr>
                              <m:ctrlPr>
                                <a:rPr lang="es-MX" sz="1800" i="1">
                                  <a:effectLst/>
                                  <a:latin typeface="Cambria Math" panose="02040503050406030204" pitchFamily="18" charset="0"/>
                                </a:rPr>
                              </m:ctrlPr>
                            </m:sSubPr>
                            <m:e>
                              <m:r>
                                <a:rPr lang="es-ES" sz="1800" i="1">
                                  <a:effectLst/>
                                  <a:latin typeface="Cambria Math"/>
                                </a:rPr>
                                <m:t>𝐹</m:t>
                              </m:r>
                            </m:e>
                            <m:sub>
                              <m:r>
                                <a:rPr lang="es-ES" sz="1800" i="1">
                                  <a:effectLst/>
                                  <a:latin typeface="Cambria Math"/>
                                </a:rPr>
                                <m:t>𝑠</m:t>
                              </m:r>
                            </m:sub>
                          </m:sSub>
                        </m:e>
                      </m:d>
                      <m:sSub>
                        <m:sSubPr>
                          <m:ctrlPr>
                            <a:rPr lang="es-MX" sz="1800" i="1">
                              <a:effectLst/>
                              <a:latin typeface="Cambria Math" panose="02040503050406030204" pitchFamily="18" charset="0"/>
                            </a:rPr>
                          </m:ctrlPr>
                        </m:sSubPr>
                        <m:e>
                          <m:r>
                            <a:rPr lang="es-ES" sz="1800" i="1">
                              <a:effectLst/>
                              <a:latin typeface="Cambria Math"/>
                            </a:rPr>
                            <m:t>𝑆</m:t>
                          </m:r>
                        </m:e>
                        <m:sub>
                          <m:r>
                            <a:rPr lang="es-ES" sz="1800" i="1">
                              <a:effectLst/>
                              <a:latin typeface="Cambria Math"/>
                            </a:rPr>
                            <m:t>𝑥</m:t>
                          </m:r>
                        </m:sub>
                      </m:sSub>
                      <m:r>
                        <a:rPr lang="es-ES" sz="1800" i="1">
                          <a:effectLst/>
                          <a:latin typeface="Cambria Math"/>
                        </a:rPr>
                        <m:t>=</m:t>
                      </m:r>
                      <m:f>
                        <m:fPr>
                          <m:ctrlPr>
                            <a:rPr lang="es-MX" sz="1800" i="1">
                              <a:effectLst/>
                              <a:latin typeface="Cambria Math" panose="02040503050406030204" pitchFamily="18" charset="0"/>
                            </a:rPr>
                          </m:ctrlPr>
                        </m:fPr>
                        <m:num>
                          <m:d>
                            <m:dPr>
                              <m:ctrlPr>
                                <a:rPr lang="es-MX" sz="1800" i="1">
                                  <a:effectLst/>
                                  <a:latin typeface="Cambria Math" panose="02040503050406030204" pitchFamily="18" charset="0"/>
                                </a:rPr>
                              </m:ctrlPr>
                            </m:dPr>
                            <m:e>
                              <m:r>
                                <a:rPr lang="es-ES" sz="1800" i="1">
                                  <a:effectLst/>
                                  <a:latin typeface="Cambria Math"/>
                                </a:rPr>
                                <m:t>50−10</m:t>
                              </m:r>
                            </m:e>
                          </m:d>
                          <m:r>
                            <a:rPr lang="es-ES" sz="1800" i="1">
                              <a:effectLst/>
                              <a:latin typeface="Cambria Math"/>
                            </a:rPr>
                            <m:t>(8103)</m:t>
                          </m:r>
                        </m:num>
                        <m:den>
                          <m:r>
                            <a:rPr lang="es-ES" sz="1800" i="1">
                              <a:effectLst/>
                              <a:latin typeface="Cambria Math"/>
                            </a:rPr>
                            <m:t>12</m:t>
                          </m:r>
                        </m:den>
                      </m:f>
                      <m:r>
                        <a:rPr lang="es-ES" sz="1800" i="1">
                          <a:effectLst/>
                          <a:latin typeface="Cambria Math"/>
                        </a:rPr>
                        <m:t>=343.3</m:t>
                      </m:r>
                      <m:r>
                        <a:rPr lang="es-ES" sz="1800" i="1">
                          <a:effectLst/>
                          <a:latin typeface="Cambria Math"/>
                        </a:rPr>
                        <m:t>𝑓𝑡</m:t>
                      </m:r>
                      <m:r>
                        <a:rPr lang="es-ES" sz="1800" i="1" smtClean="0">
                          <a:effectLst/>
                          <a:latin typeface="Cambria Math"/>
                          <a:ea typeface="Cambria Math"/>
                        </a:rPr>
                        <m:t>∙</m:t>
                      </m:r>
                      <m:r>
                        <a:rPr lang="es-ES" sz="1800" i="1">
                          <a:effectLst/>
                          <a:latin typeface="Cambria Math"/>
                        </a:rPr>
                        <m:t>𝑘𝑖𝑝𝑠</m:t>
                      </m:r>
                    </m:oMath>
                  </m:oMathPara>
                </a14:m>
                <a:endParaRPr lang="es-ES" sz="1800" dirty="0">
                  <a:effectLst/>
                  <a:cs typeface="Calibri"/>
                </a:endParaRPr>
              </a:p>
              <a:p>
                <a:pPr>
                  <a:buNone/>
                </a:pPr>
                <a:endParaRPr lang="es-ES" sz="1900" dirty="0">
                  <a:effectLst/>
                  <a:cs typeface="Calibri"/>
                </a:endParaRPr>
              </a:p>
              <a:p>
                <a:pPr>
                  <a:buNone/>
                </a:pPr>
                <a14:m>
                  <m:oMathPara xmlns:m="http://schemas.openxmlformats.org/officeDocument/2006/math">
                    <m:oMathParaPr>
                      <m:jc m:val="centerGroup"/>
                    </m:oMathParaPr>
                    <m:oMath xmlns:m="http://schemas.openxmlformats.org/officeDocument/2006/math">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𝑛</m:t>
                          </m:r>
                        </m:sub>
                      </m:sSub>
                      <m:r>
                        <a:rPr lang="es-ES" sz="1800" i="1">
                          <a:effectLst/>
                          <a:latin typeface="Cambria Math"/>
                        </a:rPr>
                        <m:t>=</m:t>
                      </m:r>
                      <m:sSub>
                        <m:sSubPr>
                          <m:ctrlPr>
                            <a:rPr lang="es-MX" sz="1800" i="1">
                              <a:effectLst/>
                              <a:latin typeface="Cambria Math" panose="02040503050406030204" pitchFamily="18" charset="0"/>
                            </a:rPr>
                          </m:ctrlPr>
                        </m:sSubPr>
                        <m:e>
                          <m:r>
                            <a:rPr lang="es-ES" sz="1800" i="1">
                              <a:effectLst/>
                              <a:latin typeface="Cambria Math"/>
                            </a:rPr>
                            <m:t>𝐶</m:t>
                          </m:r>
                        </m:e>
                        <m:sub>
                          <m:r>
                            <a:rPr lang="es-ES" sz="1800" i="1">
                              <a:effectLst/>
                              <a:latin typeface="Cambria Math"/>
                            </a:rPr>
                            <m:t>𝑏</m:t>
                          </m:r>
                        </m:sub>
                      </m:sSub>
                      <m:d>
                        <m:dPr>
                          <m:begChr m:val="["/>
                          <m:endChr m:val="]"/>
                          <m:ctrlPr>
                            <a:rPr lang="es-MX" sz="1800" i="1">
                              <a:effectLst/>
                              <a:latin typeface="Cambria Math" panose="02040503050406030204" pitchFamily="18" charset="0"/>
                            </a:rPr>
                          </m:ctrlPr>
                        </m:dPr>
                        <m:e>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𝑝</m:t>
                              </m:r>
                            </m:sub>
                          </m:sSub>
                          <m:r>
                            <a:rPr lang="es-ES" sz="1800" i="1">
                              <a:effectLst/>
                              <a:latin typeface="Cambria Math"/>
                            </a:rPr>
                            <m:t>−</m:t>
                          </m:r>
                          <m:d>
                            <m:dPr>
                              <m:ctrlPr>
                                <a:rPr lang="es-MX" sz="1800" i="1">
                                  <a:effectLst/>
                                  <a:latin typeface="Cambria Math" panose="02040503050406030204" pitchFamily="18" charset="0"/>
                                </a:rPr>
                              </m:ctrlPr>
                            </m:dPr>
                            <m:e>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𝑝</m:t>
                                  </m:r>
                                </m:sub>
                              </m:sSub>
                              <m:r>
                                <a:rPr lang="es-ES" sz="1800" i="1">
                                  <a:effectLst/>
                                  <a:latin typeface="Cambria Math"/>
                                </a:rPr>
                                <m:t>−</m:t>
                              </m:r>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𝑟</m:t>
                                  </m:r>
                                </m:sub>
                              </m:sSub>
                            </m:e>
                          </m:d>
                          <m:d>
                            <m:dPr>
                              <m:ctrlPr>
                                <a:rPr lang="es-MX" sz="1800" i="1">
                                  <a:effectLst/>
                                  <a:latin typeface="Cambria Math" panose="02040503050406030204" pitchFamily="18" charset="0"/>
                                </a:rPr>
                              </m:ctrlPr>
                            </m:dPr>
                            <m:e>
                              <m:f>
                                <m:fPr>
                                  <m:ctrlPr>
                                    <a:rPr lang="es-MX" sz="1800" i="1">
                                      <a:effectLst/>
                                      <a:latin typeface="Cambria Math" panose="02040503050406030204" pitchFamily="18" charset="0"/>
                                    </a:rPr>
                                  </m:ctrlPr>
                                </m:fPr>
                                <m:num>
                                  <m:sSub>
                                    <m:sSubPr>
                                      <m:ctrlPr>
                                        <a:rPr lang="es-MX" sz="1800" i="1">
                                          <a:effectLst/>
                                          <a:latin typeface="Cambria Math" panose="02040503050406030204" pitchFamily="18" charset="0"/>
                                        </a:rPr>
                                      </m:ctrlPr>
                                    </m:sSubPr>
                                    <m:e>
                                      <m:r>
                                        <a:rPr lang="es-ES" sz="1800" i="1">
                                          <a:effectLst/>
                                          <a:latin typeface="Cambria Math"/>
                                        </a:rPr>
                                        <m:t>𝐿</m:t>
                                      </m:r>
                                    </m:e>
                                    <m:sub>
                                      <m:r>
                                        <a:rPr lang="es-ES" sz="1800" i="1">
                                          <a:effectLst/>
                                          <a:latin typeface="Cambria Math"/>
                                        </a:rPr>
                                        <m:t>𝑏</m:t>
                                      </m:r>
                                    </m:sub>
                                  </m:sSub>
                                  <m:r>
                                    <a:rPr lang="es-ES" sz="1800" i="1">
                                      <a:effectLst/>
                                      <a:latin typeface="Cambria Math"/>
                                    </a:rPr>
                                    <m:t>−</m:t>
                                  </m:r>
                                  <m:sSub>
                                    <m:sSubPr>
                                      <m:ctrlPr>
                                        <a:rPr lang="es-MX" sz="1800" i="1">
                                          <a:effectLst/>
                                          <a:latin typeface="Cambria Math" panose="02040503050406030204" pitchFamily="18" charset="0"/>
                                        </a:rPr>
                                      </m:ctrlPr>
                                    </m:sSubPr>
                                    <m:e>
                                      <m:r>
                                        <a:rPr lang="es-ES" sz="1800" i="1">
                                          <a:effectLst/>
                                          <a:latin typeface="Cambria Math"/>
                                        </a:rPr>
                                        <m:t>𝐿</m:t>
                                      </m:r>
                                    </m:e>
                                    <m:sub>
                                      <m:r>
                                        <a:rPr lang="es-ES" sz="1800" i="1">
                                          <a:effectLst/>
                                          <a:latin typeface="Cambria Math"/>
                                        </a:rPr>
                                        <m:t>𝑝</m:t>
                                      </m:r>
                                    </m:sub>
                                  </m:sSub>
                                </m:num>
                                <m:den>
                                  <m:sSub>
                                    <m:sSubPr>
                                      <m:ctrlPr>
                                        <a:rPr lang="es-MX" sz="1800" i="1">
                                          <a:effectLst/>
                                          <a:latin typeface="Cambria Math" panose="02040503050406030204" pitchFamily="18" charset="0"/>
                                        </a:rPr>
                                      </m:ctrlPr>
                                    </m:sSubPr>
                                    <m:e>
                                      <m:r>
                                        <a:rPr lang="es-ES" sz="1800" i="1">
                                          <a:effectLst/>
                                          <a:latin typeface="Cambria Math"/>
                                        </a:rPr>
                                        <m:t>𝐿</m:t>
                                      </m:r>
                                    </m:e>
                                    <m:sub>
                                      <m:r>
                                        <a:rPr lang="es-ES" sz="1800" i="1">
                                          <a:effectLst/>
                                          <a:latin typeface="Cambria Math"/>
                                        </a:rPr>
                                        <m:t>𝑟</m:t>
                                      </m:r>
                                    </m:sub>
                                  </m:sSub>
                                  <m:r>
                                    <a:rPr lang="es-ES" sz="1800" i="1">
                                      <a:effectLst/>
                                      <a:latin typeface="Cambria Math"/>
                                    </a:rPr>
                                    <m:t>−</m:t>
                                  </m:r>
                                  <m:sSub>
                                    <m:sSubPr>
                                      <m:ctrlPr>
                                        <a:rPr lang="es-MX" sz="1800" i="1">
                                          <a:effectLst/>
                                          <a:latin typeface="Cambria Math" panose="02040503050406030204" pitchFamily="18" charset="0"/>
                                        </a:rPr>
                                      </m:ctrlPr>
                                    </m:sSubPr>
                                    <m:e>
                                      <m:r>
                                        <a:rPr lang="es-ES" sz="1800" i="1">
                                          <a:effectLst/>
                                          <a:latin typeface="Cambria Math"/>
                                        </a:rPr>
                                        <m:t>𝐿</m:t>
                                      </m:r>
                                    </m:e>
                                    <m:sub>
                                      <m:r>
                                        <a:rPr lang="es-ES" sz="1800" i="1">
                                          <a:effectLst/>
                                          <a:latin typeface="Cambria Math"/>
                                        </a:rPr>
                                        <m:t>𝑝</m:t>
                                      </m:r>
                                    </m:sub>
                                  </m:sSub>
                                </m:den>
                              </m:f>
                            </m:e>
                          </m:d>
                        </m:e>
                      </m:d>
                    </m:oMath>
                  </m:oMathPara>
                </a14:m>
                <a:endParaRPr lang="es-ES" sz="1900" dirty="0">
                  <a:effectLst/>
                  <a:cs typeface="Calibri"/>
                </a:endParaRPr>
              </a:p>
              <a:p>
                <a:pPr>
                  <a:buNone/>
                </a:pPr>
                <a:endParaRPr lang="es-ES" sz="1900" dirty="0">
                  <a:effectLst/>
                  <a:cs typeface="Calibri"/>
                </a:endParaRPr>
              </a:p>
              <a:p>
                <a:pPr>
                  <a:buNone/>
                </a:pPr>
                <a14:m>
                  <m:oMathPara xmlns:m="http://schemas.openxmlformats.org/officeDocument/2006/math">
                    <m:oMathParaPr>
                      <m:jc m:val="centerGroup"/>
                    </m:oMathParaPr>
                    <m:oMath xmlns:m="http://schemas.openxmlformats.org/officeDocument/2006/math">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𝑛</m:t>
                          </m:r>
                        </m:sub>
                      </m:sSub>
                      <m:r>
                        <a:rPr lang="es-ES" sz="1800" i="1">
                          <a:effectLst/>
                          <a:latin typeface="Cambria Math"/>
                        </a:rPr>
                        <m:t>=</m:t>
                      </m:r>
                      <m:d>
                        <m:dPr>
                          <m:begChr m:val="["/>
                          <m:endChr m:val="]"/>
                          <m:ctrlPr>
                            <a:rPr lang="es-MX" sz="1800" i="1">
                              <a:effectLst/>
                              <a:latin typeface="Cambria Math" panose="02040503050406030204" pitchFamily="18" charset="0"/>
                            </a:rPr>
                          </m:ctrlPr>
                        </m:dPr>
                        <m:e>
                          <m:r>
                            <a:rPr lang="es-ES" sz="1800" i="1">
                              <a:effectLst/>
                              <a:latin typeface="Cambria Math"/>
                            </a:rPr>
                            <m:t>1.0</m:t>
                          </m:r>
                          <m:d>
                            <m:dPr>
                              <m:begChr m:val="["/>
                              <m:endChr m:val="]"/>
                              <m:ctrlPr>
                                <a:rPr lang="es-MX" sz="1800" i="1">
                                  <a:effectLst/>
                                  <a:latin typeface="Cambria Math" panose="02040503050406030204" pitchFamily="18" charset="0"/>
                                </a:rPr>
                              </m:ctrlPr>
                            </m:dPr>
                            <m:e>
                              <m:r>
                                <a:rPr lang="es-ES" sz="1800" i="1">
                                  <a:effectLst/>
                                  <a:latin typeface="Cambria Math"/>
                                </a:rPr>
                                <m:t>479.2−</m:t>
                              </m:r>
                              <m:d>
                                <m:dPr>
                                  <m:ctrlPr>
                                    <a:rPr lang="es-MX" sz="1800" i="1">
                                      <a:effectLst/>
                                      <a:latin typeface="Cambria Math" panose="02040503050406030204" pitchFamily="18" charset="0"/>
                                    </a:rPr>
                                  </m:ctrlPr>
                                </m:dPr>
                                <m:e>
                                  <m:r>
                                    <a:rPr lang="es-ES" sz="1800" i="1">
                                      <a:effectLst/>
                                      <a:latin typeface="Cambria Math"/>
                                    </a:rPr>
                                    <m:t>479.2−343.3</m:t>
                                  </m:r>
                                </m:e>
                              </m:d>
                              <m:d>
                                <m:dPr>
                                  <m:ctrlPr>
                                    <a:rPr lang="es-MX" sz="1800" i="1">
                                      <a:effectLst/>
                                      <a:latin typeface="Cambria Math" panose="02040503050406030204" pitchFamily="18" charset="0"/>
                                    </a:rPr>
                                  </m:ctrlPr>
                                </m:dPr>
                                <m:e>
                                  <m:f>
                                    <m:fPr>
                                      <m:ctrlPr>
                                        <a:rPr lang="es-MX" sz="1800" i="1">
                                          <a:effectLst/>
                                          <a:latin typeface="Cambria Math" panose="02040503050406030204" pitchFamily="18" charset="0"/>
                                        </a:rPr>
                                      </m:ctrlPr>
                                    </m:fPr>
                                    <m:num>
                                      <m:r>
                                        <a:rPr lang="es-ES" sz="1800" i="1">
                                          <a:effectLst/>
                                          <a:latin typeface="Cambria Math"/>
                                        </a:rPr>
                                        <m:t>20−8.70</m:t>
                                      </m:r>
                                    </m:num>
                                    <m:den>
                                      <m:r>
                                        <a:rPr lang="es-ES" sz="1800" i="1">
                                          <a:effectLst/>
                                          <a:latin typeface="Cambria Math"/>
                                        </a:rPr>
                                        <m:t>26.40−8.70</m:t>
                                      </m:r>
                                    </m:den>
                                  </m:f>
                                </m:e>
                              </m:d>
                            </m:e>
                          </m:d>
                        </m:e>
                      </m:d>
                      <m:r>
                        <a:rPr lang="es-ES" sz="1800" i="1">
                          <a:effectLst/>
                          <a:latin typeface="Cambria Math"/>
                        </a:rPr>
                        <m:t>=392.4</m:t>
                      </m:r>
                      <m:r>
                        <a:rPr lang="es-ES" sz="1800" i="1">
                          <a:effectLst/>
                          <a:latin typeface="Cambria Math"/>
                        </a:rPr>
                        <m:t>𝑓𝑡</m:t>
                      </m:r>
                      <m:r>
                        <a:rPr lang="es-ES" sz="1800" i="1">
                          <a:effectLst/>
                          <a:latin typeface="Cambria Math"/>
                        </a:rPr>
                        <m:t>∙</m:t>
                      </m:r>
                      <m:r>
                        <a:rPr lang="es-ES" sz="1800" i="1">
                          <a:effectLst/>
                          <a:latin typeface="Cambria Math"/>
                        </a:rPr>
                        <m:t>𝑘𝑖𝑝𝑠</m:t>
                      </m:r>
                      <m:r>
                        <a:rPr lang="es-ES" sz="1800" i="1">
                          <a:effectLst/>
                          <a:latin typeface="Cambria Math"/>
                        </a:rPr>
                        <m:t>&lt;</m:t>
                      </m:r>
                      <m:sSub>
                        <m:sSubPr>
                          <m:ctrlPr>
                            <a:rPr lang="es-MX" sz="1800" i="1">
                              <a:effectLst/>
                              <a:latin typeface="Cambria Math" panose="02040503050406030204" pitchFamily="18" charset="0"/>
                            </a:rPr>
                          </m:ctrlPr>
                        </m:sSubPr>
                        <m:e>
                          <m:r>
                            <a:rPr lang="es-ES" sz="1800" i="1">
                              <a:effectLst/>
                              <a:latin typeface="Cambria Math"/>
                            </a:rPr>
                            <m:t>𝑀</m:t>
                          </m:r>
                        </m:e>
                        <m:sub>
                          <m:r>
                            <a:rPr lang="es-ES" sz="1800" i="1">
                              <a:effectLst/>
                              <a:latin typeface="Cambria Math"/>
                            </a:rPr>
                            <m:t>𝑝</m:t>
                          </m:r>
                        </m:sub>
                      </m:sSub>
                    </m:oMath>
                  </m:oMathPara>
                </a14:m>
                <a:endParaRPr lang="es-ES" sz="1900" dirty="0">
                  <a:effectLst>
                    <a:outerShdw blurRad="38100" dist="38100" dir="2700000" algn="tl">
                      <a:srgbClr val="000000">
                        <a:alpha val="43137"/>
                      </a:srgbClr>
                    </a:outerShdw>
                  </a:effectLst>
                  <a:cs typeface="Calibri"/>
                </a:endParaRPr>
              </a:p>
              <a:p>
                <a:pPr>
                  <a:buNone/>
                </a:pPr>
                <a:endParaRPr lang="es-ES" sz="1800" dirty="0">
                  <a:effectLst>
                    <a:outerShdw blurRad="38100" dist="38100" dir="2700000" algn="tl">
                      <a:srgbClr val="000000">
                        <a:alpha val="43137"/>
                      </a:srgbClr>
                    </a:outerShdw>
                  </a:effectLst>
                </a:endParaRPr>
              </a:p>
            </p:txBody>
          </p:sp>
        </mc:Choice>
        <mc:Fallback xmlns="">
          <p:sp>
            <p:nvSpPr>
              <p:cNvPr id="15" name="2 Marcador de contenido"/>
              <p:cNvSpPr>
                <a:spLocks noGrp="1" noRot="1" noChangeAspect="1" noMove="1" noResize="1" noEditPoints="1" noAdjustHandles="1" noChangeArrowheads="1" noChangeShapeType="1" noTextEdit="1"/>
              </p:cNvSpPr>
              <p:nvPr>
                <p:ph sz="quarter" idx="1"/>
              </p:nvPr>
            </p:nvSpPr>
            <p:spPr>
              <a:xfrm>
                <a:off x="474561" y="1817312"/>
                <a:ext cx="9366467" cy="5207694"/>
              </a:xfrm>
              <a:blipFill rotWithShape="0">
                <a:blip r:embed="rId7"/>
                <a:stretch>
                  <a:fillRect l="-65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 name="Rectángulo redondeado 1"/>
              <p:cNvSpPr/>
              <p:nvPr/>
            </p:nvSpPr>
            <p:spPr>
              <a:xfrm>
                <a:off x="7737791" y="4060350"/>
                <a:ext cx="2091218" cy="144666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Donde:</a:t>
                </a:r>
              </a:p>
              <a:p>
                <a:pPr algn="ct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rPr>
                          </m:ctrlPr>
                        </m:sSubPr>
                        <m:e>
                          <m:r>
                            <a:rPr lang="es-MX" b="0" i="1" smtClean="0">
                              <a:latin typeface="Cambria Math" panose="02040503050406030204" pitchFamily="18" charset="0"/>
                            </a:rPr>
                            <m:t>𝑟</m:t>
                          </m:r>
                        </m:e>
                        <m:sub>
                          <m:r>
                            <a:rPr lang="es-MX" b="0" i="1" smtClean="0">
                              <a:latin typeface="Cambria Math" panose="02040503050406030204" pitchFamily="18" charset="0"/>
                            </a:rPr>
                            <m:t>𝑦</m:t>
                          </m:r>
                        </m:sub>
                      </m:sSub>
                      <m:r>
                        <a:rPr lang="es-MX" b="0" i="1" smtClean="0">
                          <a:latin typeface="Cambria Math" panose="02040503050406030204" pitchFamily="18" charset="0"/>
                        </a:rPr>
                        <m:t>=</m:t>
                      </m:r>
                      <m:r>
                        <a:rPr lang="es-MX" b="0" i="1" smtClean="0">
                          <a:latin typeface="Cambria Math" panose="02040503050406030204" pitchFamily="18" charset="0"/>
                        </a:rPr>
                        <m:t>𝑖𝑛</m:t>
                      </m:r>
                    </m:oMath>
                  </m:oMathPara>
                </a14:m>
                <a:endParaRPr lang="es-MX" dirty="0"/>
              </a:p>
              <a:p>
                <a:pPr algn="ct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rPr>
                          </m:ctrlPr>
                        </m:sSubPr>
                        <m:e>
                          <m:r>
                            <a:rPr lang="es-MX" b="0" i="1" smtClean="0">
                              <a:latin typeface="Cambria Math" panose="02040503050406030204" pitchFamily="18" charset="0"/>
                            </a:rPr>
                            <m:t>𝑋</m:t>
                          </m:r>
                        </m:e>
                        <m:sub>
                          <m:r>
                            <a:rPr lang="es-MX" b="0" i="1" smtClean="0">
                              <a:latin typeface="Cambria Math" panose="02040503050406030204" pitchFamily="18" charset="0"/>
                            </a:rPr>
                            <m:t>1</m:t>
                          </m:r>
                        </m:sub>
                      </m:sSub>
                      <m:r>
                        <a:rPr lang="es-MX" b="0" i="1" smtClean="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𝑋</m:t>
                          </m:r>
                        </m:e>
                        <m:sub>
                          <m:r>
                            <a:rPr lang="es-MX" b="0" i="1" smtClean="0">
                              <a:latin typeface="Cambria Math" panose="02040503050406030204" pitchFamily="18" charset="0"/>
                            </a:rPr>
                            <m:t>2</m:t>
                          </m:r>
                        </m:sub>
                      </m:sSub>
                      <m:r>
                        <a:rPr lang="es-MX" b="0" i="1" smtClean="0">
                          <a:latin typeface="Cambria Math" panose="02040503050406030204" pitchFamily="18" charset="0"/>
                        </a:rPr>
                        <m:t>,</m:t>
                      </m:r>
                      <m:sSub>
                        <m:sSubPr>
                          <m:ctrlPr>
                            <a:rPr lang="es-MX" i="1">
                              <a:latin typeface="Cambria Math" panose="02040503050406030204" pitchFamily="18" charset="0"/>
                            </a:rPr>
                          </m:ctrlPr>
                        </m:sSubPr>
                        <m:e>
                          <m:r>
                            <a:rPr lang="es-MX" b="0" i="1" smtClean="0">
                              <a:latin typeface="Cambria Math" panose="02040503050406030204" pitchFamily="18" charset="0"/>
                            </a:rPr>
                            <m:t>𝐹</m:t>
                          </m:r>
                        </m:e>
                        <m:sub>
                          <m:r>
                            <a:rPr lang="es-MX" b="0" i="1" smtClean="0">
                              <a:latin typeface="Cambria Math" panose="02040503050406030204" pitchFamily="18" charset="0"/>
                            </a:rPr>
                            <m:t>𝑦</m:t>
                          </m:r>
                        </m:sub>
                      </m:sSub>
                      <m:r>
                        <a:rPr lang="es-MX" b="0" i="1" smtClean="0">
                          <a:latin typeface="Cambria Math" panose="02040503050406030204" pitchFamily="18" charset="0"/>
                        </a:rPr>
                        <m:t>,</m:t>
                      </m:r>
                      <m:sSub>
                        <m:sSubPr>
                          <m:ctrlPr>
                            <a:rPr lang="es-MX" i="1">
                              <a:latin typeface="Cambria Math" panose="02040503050406030204" pitchFamily="18" charset="0"/>
                            </a:rPr>
                          </m:ctrlPr>
                        </m:sSubPr>
                        <m:e>
                          <m:r>
                            <a:rPr lang="es-MX" b="0" i="1" smtClean="0">
                              <a:latin typeface="Cambria Math" panose="02040503050406030204" pitchFamily="18" charset="0"/>
                            </a:rPr>
                            <m:t>𝐹</m:t>
                          </m:r>
                        </m:e>
                        <m:sub>
                          <m:r>
                            <a:rPr lang="es-MX" b="0" i="1" smtClean="0">
                              <a:latin typeface="Cambria Math" panose="02040503050406030204" pitchFamily="18" charset="0"/>
                            </a:rPr>
                            <m:t>𝑟</m:t>
                          </m:r>
                        </m:sub>
                      </m:sSub>
                      <m:r>
                        <a:rPr lang="es-MX" i="1">
                          <a:latin typeface="Cambria Math" panose="02040503050406030204" pitchFamily="18" charset="0"/>
                        </a:rPr>
                        <m:t>=</m:t>
                      </m:r>
                      <m:r>
                        <a:rPr lang="es-MX" b="0" i="1" smtClean="0">
                          <a:latin typeface="Cambria Math" panose="02040503050406030204" pitchFamily="18" charset="0"/>
                        </a:rPr>
                        <m:t>𝑘𝑠𝑖</m:t>
                      </m:r>
                    </m:oMath>
                  </m:oMathPara>
                </a14:m>
                <a:endParaRPr lang="es-MX" dirty="0"/>
              </a:p>
              <a:p>
                <a:pPr algn="ct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b="0" i="1" smtClean="0">
                              <a:latin typeface="Cambria Math" panose="02040503050406030204" pitchFamily="18" charset="0"/>
                            </a:rPr>
                            <m:t>𝑆</m:t>
                          </m:r>
                        </m:e>
                        <m:sub>
                          <m:r>
                            <a:rPr lang="es-MX" b="0" i="1" smtClean="0">
                              <a:latin typeface="Cambria Math" panose="02040503050406030204" pitchFamily="18" charset="0"/>
                            </a:rPr>
                            <m:t>𝑥</m:t>
                          </m:r>
                        </m:sub>
                      </m:sSub>
                      <m:r>
                        <a:rPr lang="es-MX" b="0" i="1" smtClean="0">
                          <a:latin typeface="Cambria Math" panose="02040503050406030204" pitchFamily="18" charset="0"/>
                        </a:rPr>
                        <m:t>=</m:t>
                      </m:r>
                      <m:sSup>
                        <m:sSupPr>
                          <m:ctrlPr>
                            <a:rPr lang="es-MX" b="0" i="1" smtClean="0">
                              <a:latin typeface="Cambria Math" panose="02040503050406030204" pitchFamily="18" charset="0"/>
                            </a:rPr>
                          </m:ctrlPr>
                        </m:sSupPr>
                        <m:e>
                          <m:r>
                            <a:rPr lang="es-MX" b="0" i="1" smtClean="0">
                              <a:latin typeface="Cambria Math" panose="02040503050406030204" pitchFamily="18" charset="0"/>
                            </a:rPr>
                            <m:t>𝑖𝑛</m:t>
                          </m:r>
                        </m:e>
                        <m:sup>
                          <m:r>
                            <a:rPr lang="es-MX" b="0" i="1" smtClean="0">
                              <a:latin typeface="Cambria Math" panose="02040503050406030204" pitchFamily="18" charset="0"/>
                            </a:rPr>
                            <m:t>3</m:t>
                          </m:r>
                        </m:sup>
                      </m:sSup>
                    </m:oMath>
                  </m:oMathPara>
                </a14:m>
                <a:endParaRPr lang="es-MX" dirty="0"/>
              </a:p>
              <a:p>
                <a:pPr algn="ctr"/>
                <a:r>
                  <a:rPr lang="es-MX" dirty="0"/>
                  <a:t>M = </a:t>
                </a:r>
                <a:r>
                  <a:rPr lang="es-MX" dirty="0" err="1"/>
                  <a:t>ft·kips</a:t>
                </a:r>
                <a:endParaRPr lang="es-MX" dirty="0"/>
              </a:p>
            </p:txBody>
          </p:sp>
        </mc:Choice>
        <mc:Fallback xmlns="">
          <p:sp>
            <p:nvSpPr>
              <p:cNvPr id="2" name="Rectángulo redondeado 1"/>
              <p:cNvSpPr>
                <a:spLocks noRot="1" noChangeAspect="1" noMove="1" noResize="1" noEditPoints="1" noAdjustHandles="1" noChangeArrowheads="1" noChangeShapeType="1" noTextEdit="1"/>
              </p:cNvSpPr>
              <p:nvPr/>
            </p:nvSpPr>
            <p:spPr>
              <a:xfrm>
                <a:off x="7737791" y="4060350"/>
                <a:ext cx="2091218" cy="1446664"/>
              </a:xfrm>
              <a:prstGeom prst="roundRect">
                <a:avLst/>
              </a:prstGeom>
              <a:blipFill>
                <a:blip r:embed="rId8"/>
                <a:stretch>
                  <a:fillRect t="-3750" b="-7917"/>
                </a:stretch>
              </a:blipFill>
            </p:spPr>
            <p:txBody>
              <a:bodyPr/>
              <a:lstStyle/>
              <a:p>
                <a:r>
                  <a:rPr lang="es-MX">
                    <a:noFill/>
                  </a:rPr>
                  <a:t> </a:t>
                </a:r>
              </a:p>
            </p:txBody>
          </p:sp>
        </mc:Fallback>
      </mc:AlternateContent>
    </p:spTree>
    <p:extLst>
      <p:ext uri="{BB962C8B-B14F-4D97-AF65-F5344CB8AC3E}">
        <p14:creationId xmlns:p14="http://schemas.microsoft.com/office/powerpoint/2010/main" val="410962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COMPACTOS</a:t>
            </a:r>
          </a:p>
        </p:txBody>
      </p:sp>
      <p:sp>
        <p:nvSpPr>
          <p:cNvPr id="10" name="2 Marcador de contenido"/>
          <p:cNvSpPr>
            <a:spLocks noGrp="1"/>
          </p:cNvSpPr>
          <p:nvPr>
            <p:ph sz="quarter" idx="1"/>
          </p:nvPr>
        </p:nvSpPr>
        <p:spPr>
          <a:xfrm>
            <a:off x="474561" y="1838521"/>
            <a:ext cx="9354448" cy="4530725"/>
          </a:xfrm>
        </p:spPr>
        <p:txBody>
          <a:bodyPr>
            <a:noAutofit/>
          </a:bodyPr>
          <a:lstStyle/>
          <a:p>
            <a:r>
              <a:rPr lang="es-ES" sz="1900" b="1" dirty="0"/>
              <a:t>RESPUESTA</a:t>
            </a:r>
          </a:p>
          <a:p>
            <a:pPr algn="ctr">
              <a:buNone/>
            </a:pPr>
            <a:r>
              <a:rPr lang="es-ES" sz="1900" dirty="0" err="1">
                <a:cs typeface="Calibri"/>
              </a:rPr>
              <a:t>φbMn</a:t>
            </a:r>
            <a:r>
              <a:rPr lang="es-ES" sz="1900" dirty="0">
                <a:cs typeface="Calibri"/>
              </a:rPr>
              <a:t> = 0.90(392.4 ft-</a:t>
            </a:r>
            <a:r>
              <a:rPr lang="es-ES" sz="1900" dirty="0" err="1">
                <a:cs typeface="Calibri"/>
              </a:rPr>
              <a:t>kips</a:t>
            </a:r>
            <a:r>
              <a:rPr lang="es-ES" sz="1900" dirty="0">
                <a:cs typeface="Calibri"/>
              </a:rPr>
              <a:t>) = 353.16 ft-kips</a:t>
            </a:r>
          </a:p>
          <a:p>
            <a:pPr>
              <a:buNone/>
            </a:pPr>
            <a:endParaRPr lang="es-ES" sz="1900" b="1" dirty="0">
              <a:cs typeface="Calibri"/>
            </a:endParaRPr>
          </a:p>
          <a:p>
            <a:r>
              <a:rPr lang="es-ES" sz="1900" dirty="0">
                <a:cs typeface="Calibri"/>
              </a:rPr>
              <a:t>Lb = 20ft y Cb = 1.75. la resistencia de diseño para Cb = 1.75 es 1.75 veces la resistencia de diseño para Cb = 1.0. por lo tanto.</a:t>
            </a:r>
          </a:p>
          <a:p>
            <a:pPr algn="ctr">
              <a:buNone/>
            </a:pPr>
            <a:r>
              <a:rPr lang="es-ES" sz="1900" dirty="0">
                <a:cs typeface="Calibri"/>
              </a:rPr>
              <a:t>Mn = 1.75(392.4 ft-</a:t>
            </a:r>
            <a:r>
              <a:rPr lang="es-ES" sz="1900" dirty="0" err="1">
                <a:cs typeface="Calibri"/>
              </a:rPr>
              <a:t>kips</a:t>
            </a:r>
            <a:r>
              <a:rPr lang="es-ES" sz="1900" dirty="0">
                <a:cs typeface="Calibri"/>
              </a:rPr>
              <a:t>) = 686.7 ft-kips&gt;</a:t>
            </a:r>
            <a:r>
              <a:rPr lang="es-ES" sz="1900" dirty="0" err="1">
                <a:cs typeface="Calibri"/>
              </a:rPr>
              <a:t>Mp</a:t>
            </a:r>
            <a:r>
              <a:rPr lang="es-ES" sz="1900" dirty="0">
                <a:cs typeface="Calibri"/>
              </a:rPr>
              <a:t> = 479.2ft-kips</a:t>
            </a:r>
          </a:p>
          <a:p>
            <a:pPr algn="ctr">
              <a:buNone/>
            </a:pPr>
            <a:endParaRPr lang="es-ES" sz="1900" dirty="0">
              <a:cs typeface="Calibri"/>
            </a:endParaRPr>
          </a:p>
          <a:p>
            <a:pPr>
              <a:buNone/>
            </a:pPr>
            <a:r>
              <a:rPr lang="es-ES" sz="1900" dirty="0">
                <a:cs typeface="Calibri"/>
              </a:rPr>
              <a:t>	La resistencia nominal no debe exceder de Mp; por consiguiente, use una resistencia nominal de Mn = 479.2ft-kips:</a:t>
            </a:r>
          </a:p>
          <a:p>
            <a:pPr>
              <a:buNone/>
            </a:pPr>
            <a:endParaRPr lang="es-ES" sz="1900" b="1" dirty="0">
              <a:cs typeface="Calibri"/>
            </a:endParaRPr>
          </a:p>
          <a:p>
            <a:r>
              <a:rPr lang="es-ES" sz="1900" b="1" dirty="0">
                <a:cs typeface="Calibri"/>
              </a:rPr>
              <a:t>RESPUESTA</a:t>
            </a:r>
          </a:p>
          <a:p>
            <a:pPr algn="ctr">
              <a:buNone/>
            </a:pPr>
            <a:r>
              <a:rPr lang="es-ES" sz="1900" dirty="0" err="1">
                <a:cs typeface="Calibri"/>
              </a:rPr>
              <a:t>φbMn</a:t>
            </a:r>
            <a:r>
              <a:rPr lang="es-ES" sz="1900" dirty="0">
                <a:cs typeface="Calibri"/>
              </a:rPr>
              <a:t> = 0.90(479.2 ft-</a:t>
            </a:r>
            <a:r>
              <a:rPr lang="es-ES" sz="1900" dirty="0" err="1">
                <a:cs typeface="Calibri"/>
              </a:rPr>
              <a:t>kips</a:t>
            </a:r>
            <a:r>
              <a:rPr lang="es-ES" sz="1900" dirty="0">
                <a:cs typeface="Calibri"/>
              </a:rPr>
              <a:t>) = 431.28ft-kips</a:t>
            </a:r>
            <a:endParaRPr lang="es-ES" sz="1900" dirty="0"/>
          </a:p>
        </p:txBody>
      </p:sp>
    </p:spTree>
    <p:extLst>
      <p:ext uri="{BB962C8B-B14F-4D97-AF65-F5344CB8AC3E}">
        <p14:creationId xmlns:p14="http://schemas.microsoft.com/office/powerpoint/2010/main" val="17283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nodeType="clickEffect">
                                  <p:stCondLst>
                                    <p:cond delay="0"/>
                                  </p:stCondLst>
                                  <p:childTnLst>
                                    <p:anim to="1.5" calcmode="lin" valueType="num">
                                      <p:cBhvr override="childStyle">
                                        <p:cTn id="6" dur="2000" fill="hold"/>
                                        <p:tgtEl>
                                          <p:spTgt spid="10">
                                            <p:txEl>
                                              <p:pRg st="9" end="9"/>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40"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1" name="10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PERFILES NO COMPACTOS</a:t>
            </a:r>
          </a:p>
        </p:txBody>
      </p:sp>
      <p:sp>
        <p:nvSpPr>
          <p:cNvPr id="8"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VIGAS</a:t>
            </a:r>
          </a:p>
        </p:txBody>
      </p:sp>
    </p:spTree>
    <p:extLst>
      <p:ext uri="{BB962C8B-B14F-4D97-AF65-F5344CB8AC3E}">
        <p14:creationId xmlns:p14="http://schemas.microsoft.com/office/powerpoint/2010/main" val="25315446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TEORÍA PLÁSTICA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9" name="2 Subtítulo"/>
          <p:cNvSpPr txBox="1">
            <a:spLocks/>
          </p:cNvSpPr>
          <p:nvPr/>
        </p:nvSpPr>
        <p:spPr>
          <a:xfrm>
            <a:off x="474561" y="1817312"/>
            <a:ext cx="9354448" cy="4431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900" dirty="0">
                <a:cs typeface="Arial" pitchFamily="34" charset="0"/>
              </a:rPr>
              <a:t>HIPÓTESIS</a:t>
            </a:r>
          </a:p>
          <a:p>
            <a:pPr marL="0" indent="0" algn="just">
              <a:buNone/>
            </a:pPr>
            <a:r>
              <a:rPr lang="es-MX" sz="1900" dirty="0">
                <a:cs typeface="Arial" pitchFamily="34" charset="0"/>
              </a:rPr>
              <a:t>Para  el estudio de las vigas de acero flexionadas en el plano de carga con solicitaciones de intensidad creciente se aceptan las hipótesis siguientes, propias de la teoría plástica  simple:</a:t>
            </a:r>
          </a:p>
          <a:p>
            <a:pPr algn="just"/>
            <a:endParaRPr lang="es-MX" sz="1900" dirty="0">
              <a:cs typeface="Arial" pitchFamily="34" charset="0"/>
            </a:endParaRPr>
          </a:p>
          <a:p>
            <a:pPr algn="just"/>
            <a:r>
              <a:rPr lang="es-MX" sz="1900" dirty="0">
                <a:cs typeface="Arial" pitchFamily="34" charset="0"/>
              </a:rPr>
              <a:t>1.- El acero sigue la Ley de Hooke hasta el limite de fluencia; crecimiento indefinido de deformaciones esta primera hipótesis equivale a aceptar la grafica esfuerzo- deformación:</a:t>
            </a:r>
          </a:p>
          <a:p>
            <a:pPr marL="0" indent="0" algn="just">
              <a:buNone/>
            </a:pPr>
            <a:r>
              <a:rPr lang="es-MX" sz="1900" dirty="0">
                <a:cs typeface="Arial" pitchFamily="34" charset="0"/>
              </a:rPr>
              <a:t>La suposición de que puede haber deformaciones ilimitadas bajo esfuerzo </a:t>
            </a:r>
            <a:r>
              <a:rPr lang="es-MX" sz="1900" dirty="0" err="1">
                <a:cs typeface="Arial" pitchFamily="34" charset="0"/>
              </a:rPr>
              <a:t>σy</a:t>
            </a:r>
            <a:r>
              <a:rPr lang="es-MX" sz="1900" dirty="0">
                <a:cs typeface="Arial" pitchFamily="34" charset="0"/>
              </a:rPr>
              <a:t> constante, es aceptable por que en aplicaciones practicas no suele llegarse al endurecimiento por deformación, generalmente las estructuras se conservan en los intervalos elástico y plástico. </a:t>
            </a:r>
          </a:p>
          <a:p>
            <a:pPr algn="just"/>
            <a:endParaRPr lang="es-MX" sz="2000" dirty="0">
              <a:latin typeface="Arial" pitchFamily="34" charset="0"/>
              <a:cs typeface="Arial" pitchFamily="34" charset="0"/>
            </a:endParaRPr>
          </a:p>
        </p:txBody>
      </p:sp>
    </p:spTree>
    <p:extLst>
      <p:ext uri="{BB962C8B-B14F-4D97-AF65-F5344CB8AC3E}">
        <p14:creationId xmlns:p14="http://schemas.microsoft.com/office/powerpoint/2010/main" val="9272696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TEORÍA PLÁSTICA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pic>
        <p:nvPicPr>
          <p:cNvPr id="1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6014" t="21269" r="27205" b="21642"/>
          <a:stretch/>
        </p:blipFill>
        <p:spPr bwMode="auto">
          <a:xfrm>
            <a:off x="2182221" y="1993551"/>
            <a:ext cx="6076543" cy="4169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7918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TEORÍA PLÁSTICA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9" name="2 Subtítulo"/>
          <p:cNvSpPr txBox="1">
            <a:spLocks/>
          </p:cNvSpPr>
          <p:nvPr/>
        </p:nvSpPr>
        <p:spPr>
          <a:xfrm>
            <a:off x="474561" y="1817312"/>
            <a:ext cx="9354448" cy="4968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startAt="2"/>
            </a:pPr>
            <a:r>
              <a:rPr lang="es-MX" sz="1900" dirty="0">
                <a:cs typeface="Arial" pitchFamily="34" charset="0"/>
              </a:rPr>
              <a:t>El acero tiene las mismas propiedades en compresión que en tensión, con valores iguales de </a:t>
            </a:r>
            <a:r>
              <a:rPr lang="es-MX" sz="1900" i="1" dirty="0">
                <a:cs typeface="Arial" pitchFamily="34" charset="0"/>
              </a:rPr>
              <a:t>E</a:t>
            </a:r>
            <a:r>
              <a:rPr lang="es-MX" sz="1900" dirty="0">
                <a:cs typeface="Arial" pitchFamily="34" charset="0"/>
              </a:rPr>
              <a:t> y </a:t>
            </a:r>
            <a:r>
              <a:rPr lang="el-GR" sz="1900" dirty="0">
                <a:cs typeface="Arial" pitchFamily="34" charset="0"/>
              </a:rPr>
              <a:t>σ</a:t>
            </a:r>
            <a:r>
              <a:rPr lang="es-MX" sz="1900" dirty="0">
                <a:cs typeface="Arial" pitchFamily="34" charset="0"/>
              </a:rPr>
              <a:t>y en las dos solicitaciones.</a:t>
            </a:r>
          </a:p>
          <a:p>
            <a:pPr marL="457200" indent="-457200" algn="just">
              <a:buFont typeface="+mj-lt"/>
              <a:buAutoNum type="arabicPeriod" startAt="2"/>
            </a:pPr>
            <a:endParaRPr lang="es-MX" sz="1900" dirty="0">
              <a:cs typeface="Arial" pitchFamily="34" charset="0"/>
            </a:endParaRPr>
          </a:p>
          <a:p>
            <a:pPr marL="457200" indent="-457200" algn="just">
              <a:buFont typeface="+mj-lt"/>
              <a:buAutoNum type="arabicPeriod" startAt="2"/>
            </a:pPr>
            <a:r>
              <a:rPr lang="es-MX" sz="1900" dirty="0">
                <a:cs typeface="Arial" pitchFamily="34" charset="0"/>
              </a:rPr>
              <a:t>El acero es homogéneo e isótropo en las dos zonas de interés, elástica y plástica.</a:t>
            </a:r>
          </a:p>
          <a:p>
            <a:pPr marL="457200" indent="-457200" algn="just">
              <a:buFont typeface="+mj-lt"/>
              <a:buAutoNum type="arabicPeriod" startAt="2"/>
            </a:pPr>
            <a:endParaRPr lang="es-MX" sz="1900" dirty="0">
              <a:cs typeface="Arial" pitchFamily="34" charset="0"/>
            </a:endParaRPr>
          </a:p>
          <a:p>
            <a:pPr marL="457200" indent="-457200" algn="just">
              <a:buFont typeface="+mj-lt"/>
              <a:buAutoNum type="arabicPeriod" startAt="2"/>
            </a:pPr>
            <a:r>
              <a:rPr lang="es-MX" sz="1900" dirty="0">
                <a:cs typeface="Arial" pitchFamily="34" charset="0"/>
              </a:rPr>
              <a:t>Cada fibra longitudinal de una pieza en flexión trabaja como si estuviese aislada, en tensión o compresión simple.</a:t>
            </a:r>
          </a:p>
          <a:p>
            <a:pPr marL="457200" indent="-457200" algn="just">
              <a:buFont typeface="+mj-lt"/>
              <a:buAutoNum type="arabicPeriod" startAt="2"/>
            </a:pPr>
            <a:endParaRPr lang="es-MX" sz="1900" dirty="0">
              <a:cs typeface="Arial" pitchFamily="34" charset="0"/>
            </a:endParaRPr>
          </a:p>
          <a:p>
            <a:pPr marL="457200" indent="-457200" algn="just">
              <a:buFont typeface="+mj-lt"/>
              <a:buAutoNum type="arabicPeriod" startAt="2"/>
            </a:pPr>
            <a:r>
              <a:rPr lang="es-MX" sz="1900" dirty="0">
                <a:cs typeface="Arial" pitchFamily="34" charset="0"/>
              </a:rPr>
              <a:t>Todas las secciones transversales tienen un eje de simetría, alojado en el plano de la flexión.</a:t>
            </a:r>
          </a:p>
          <a:p>
            <a:pPr marL="457200" indent="-457200" algn="just">
              <a:buFont typeface="+mj-lt"/>
              <a:buAutoNum type="arabicPeriod" startAt="2"/>
            </a:pPr>
            <a:endParaRPr lang="es-MX" sz="1900" dirty="0">
              <a:cs typeface="Arial" pitchFamily="34" charset="0"/>
            </a:endParaRPr>
          </a:p>
          <a:p>
            <a:pPr marL="457200" indent="-457200" algn="just">
              <a:buFont typeface="+mj-lt"/>
              <a:buAutoNum type="arabicPeriod" startAt="2"/>
            </a:pPr>
            <a:r>
              <a:rPr lang="es-MX" sz="1900" dirty="0">
                <a:cs typeface="Arial" pitchFamily="34" charset="0"/>
              </a:rPr>
              <a:t>Las secciones transversales planas antes de la deformación permanecen planas después de esta, y se conservan normales al eje longitudinal deformado.</a:t>
            </a:r>
          </a:p>
        </p:txBody>
      </p:sp>
    </p:spTree>
    <p:extLst>
      <p:ext uri="{BB962C8B-B14F-4D97-AF65-F5344CB8AC3E}">
        <p14:creationId xmlns:p14="http://schemas.microsoft.com/office/powerpoint/2010/main" val="26080895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TEORÍA PLÁSTICA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10" name="2 Subtítulo"/>
          <p:cNvSpPr txBox="1">
            <a:spLocks/>
          </p:cNvSpPr>
          <p:nvPr/>
        </p:nvSpPr>
        <p:spPr>
          <a:xfrm>
            <a:off x="474561" y="1830506"/>
            <a:ext cx="9354448" cy="3744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startAt="7"/>
            </a:pPr>
            <a:r>
              <a:rPr lang="es-MX" sz="1900" dirty="0">
                <a:cs typeface="Arial" pitchFamily="34" charset="0"/>
              </a:rPr>
              <a:t>Las fuerzas normales interiores en las secciones transversales de las vigas son mecánicamente equivalentes a un par.</a:t>
            </a:r>
          </a:p>
          <a:p>
            <a:pPr marL="457200" indent="-457200" algn="just">
              <a:buFont typeface="+mj-lt"/>
              <a:buAutoNum type="arabicPeriod" startAt="7"/>
            </a:pPr>
            <a:endParaRPr lang="es-MX" sz="1900" dirty="0">
              <a:cs typeface="Arial" pitchFamily="34" charset="0"/>
            </a:endParaRPr>
          </a:p>
          <a:p>
            <a:pPr marL="457200" indent="-457200" algn="just">
              <a:buFont typeface="+mj-lt"/>
              <a:buAutoNum type="arabicPeriod" startAt="7"/>
            </a:pPr>
            <a:r>
              <a:rPr lang="es-MX" sz="1900" dirty="0">
                <a:cs typeface="Arial" pitchFamily="34" charset="0"/>
              </a:rPr>
              <a:t>Las deformaciones son suficientemente pequeñas, en los dos intervalos, para que pueda considerarse </a:t>
            </a:r>
            <a:r>
              <a:rPr lang="el-GR" sz="1900" dirty="0">
                <a:cs typeface="Arial" pitchFamily="34" charset="0"/>
              </a:rPr>
              <a:t>ϕ</a:t>
            </a:r>
            <a:r>
              <a:rPr lang="es-MX" sz="1900" dirty="0">
                <a:cs typeface="Arial" pitchFamily="34" charset="0"/>
              </a:rPr>
              <a:t> = tan</a:t>
            </a:r>
            <a:r>
              <a:rPr lang="el-GR" sz="1900" dirty="0">
                <a:cs typeface="Arial" pitchFamily="34" charset="0"/>
              </a:rPr>
              <a:t> ϕ</a:t>
            </a:r>
            <a:r>
              <a:rPr lang="es-MX" sz="1900" dirty="0">
                <a:cs typeface="Arial" pitchFamily="34" charset="0"/>
              </a:rPr>
              <a:t>, siendo </a:t>
            </a:r>
            <a:r>
              <a:rPr lang="el-GR" sz="1900" dirty="0">
                <a:cs typeface="Arial" pitchFamily="34" charset="0"/>
              </a:rPr>
              <a:t>ϕ</a:t>
            </a:r>
            <a:r>
              <a:rPr lang="es-MX" sz="1900" dirty="0">
                <a:cs typeface="Arial" pitchFamily="34" charset="0"/>
              </a:rPr>
              <a:t> la curvatura en un punto cualquiera del eje de la barra.</a:t>
            </a:r>
          </a:p>
          <a:p>
            <a:pPr marL="457200" indent="-457200" algn="just">
              <a:buFont typeface="+mj-lt"/>
              <a:buAutoNum type="arabicPeriod" startAt="7"/>
            </a:pPr>
            <a:endParaRPr lang="es-MX" sz="1900" dirty="0">
              <a:cs typeface="Arial" pitchFamily="34" charset="0"/>
            </a:endParaRPr>
          </a:p>
          <a:p>
            <a:pPr marL="457200" indent="-457200" algn="just">
              <a:buFont typeface="+mj-lt"/>
              <a:buAutoNum type="arabicPeriod" startAt="7"/>
            </a:pPr>
            <a:r>
              <a:rPr lang="es-MX" sz="1900" dirty="0">
                <a:cs typeface="Arial" pitchFamily="34" charset="0"/>
              </a:rPr>
              <a:t>No hay fallas prematuras por pandeo de ningún tipo, local o lateral. </a:t>
            </a:r>
          </a:p>
        </p:txBody>
      </p:sp>
    </p:spTree>
    <p:extLst>
      <p:ext uri="{BB962C8B-B14F-4D97-AF65-F5344CB8AC3E}">
        <p14:creationId xmlns:p14="http://schemas.microsoft.com/office/powerpoint/2010/main" val="11773593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BAJO CARGA CRECIENTE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9" name="2 Subtítulo"/>
          <p:cNvSpPr txBox="1">
            <a:spLocks/>
          </p:cNvSpPr>
          <p:nvPr/>
        </p:nvSpPr>
        <p:spPr>
          <a:xfrm>
            <a:off x="474561" y="1889319"/>
            <a:ext cx="9354448" cy="4608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Una viga doblemente empotrada de sección transversal rectangular constante, con carga uniformemente repartida, servirá como ejemplo.</a:t>
            </a: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67" t="24067" r="4128" b="25373"/>
          <a:stretch/>
        </p:blipFill>
        <p:spPr bwMode="auto">
          <a:xfrm>
            <a:off x="1404789" y="3223630"/>
            <a:ext cx="7631406" cy="20872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 CuadroTexto"/>
          <p:cNvSpPr txBox="1"/>
          <p:nvPr/>
        </p:nvSpPr>
        <p:spPr>
          <a:xfrm>
            <a:off x="1910789" y="5429011"/>
            <a:ext cx="6619407" cy="384721"/>
          </a:xfrm>
          <a:prstGeom prst="rect">
            <a:avLst/>
          </a:prstGeom>
          <a:noFill/>
        </p:spPr>
        <p:txBody>
          <a:bodyPr wrap="square" rtlCol="0">
            <a:spAutoFit/>
          </a:bodyPr>
          <a:lstStyle/>
          <a:p>
            <a:pPr algn="ctr"/>
            <a:r>
              <a:rPr lang="es-MX" sz="1900" dirty="0">
                <a:latin typeface="+mn-lt"/>
                <a:cs typeface="Calibri" pitchFamily="34" charset="0"/>
              </a:rPr>
              <a:t>Viga doblemente empotrada con carga uniformemente repartida</a:t>
            </a:r>
          </a:p>
        </p:txBody>
      </p:sp>
    </p:spTree>
    <p:extLst>
      <p:ext uri="{BB962C8B-B14F-4D97-AF65-F5344CB8AC3E}">
        <p14:creationId xmlns:p14="http://schemas.microsoft.com/office/powerpoint/2010/main" val="34539416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BAJO CARGA CRECIENTE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7" name="2 Subtítulo"/>
              <p:cNvSpPr txBox="1">
                <a:spLocks/>
              </p:cNvSpPr>
              <p:nvPr/>
            </p:nvSpPr>
            <p:spPr>
              <a:xfrm>
                <a:off x="474560" y="1847124"/>
                <a:ext cx="9372019" cy="2527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En base a lo anterior se puede estudiar el comportamiento de las vigas desde las primeras fases del proceso de carga hasta el colapso.</a:t>
                </a:r>
              </a:p>
              <a:p>
                <a:pPr marL="0" indent="0" algn="just">
                  <a:buNone/>
                </a:pPr>
                <a:r>
                  <a:rPr lang="es-MX" sz="1900" dirty="0">
                    <a:cs typeface="Arial" pitchFamily="34" charset="0"/>
                  </a:rPr>
                  <a:t>El esfuerzo normal en un punto cualquiera se calcula con la formula ordinaria para flexión:</a:t>
                </a:r>
              </a:p>
              <a:p>
                <a:pPr marL="0" indent="0">
                  <a:buNone/>
                </a:pPr>
                <a:endParaRPr lang="es-MX" sz="2000" i="1" dirty="0">
                  <a:solidFill>
                    <a:schemeClr val="tx1"/>
                  </a:solidFill>
                  <a:effectLst>
                    <a:outerShdw blurRad="38100" dist="38100" dir="2700000" algn="tl">
                      <a:srgbClr val="000000">
                        <a:alpha val="43137"/>
                      </a:srgbClr>
                    </a:outerShdw>
                  </a:effectLst>
                  <a:latin typeface="Cambria Math"/>
                </a:endParaRPr>
              </a:p>
              <a:p>
                <a:pPr marL="0" indent="0">
                  <a:buNone/>
                </a:pPr>
                <a14:m>
                  <m:oMathPara xmlns:m="http://schemas.openxmlformats.org/officeDocument/2006/math">
                    <m:oMathParaPr>
                      <m:jc m:val="center"/>
                    </m:oMathParaPr>
                    <m:oMath xmlns:m="http://schemas.openxmlformats.org/officeDocument/2006/math">
                      <m:r>
                        <a:rPr lang="es-MX" sz="2000" i="1" smtClean="0">
                          <a:solidFill>
                            <a:schemeClr val="tx1"/>
                          </a:solidFill>
                          <a:effectLst>
                            <a:outerShdw blurRad="38100" dist="38100" dir="2700000" algn="tl">
                              <a:srgbClr val="000000">
                                <a:alpha val="43137"/>
                              </a:srgbClr>
                            </a:outerShdw>
                          </a:effectLst>
                          <a:latin typeface="Cambria Math"/>
                        </a:rPr>
                        <m:t>𝜎</m:t>
                      </m:r>
                      <m:r>
                        <a:rPr lang="es-MX" sz="2000" i="1" smtClean="0">
                          <a:solidFill>
                            <a:schemeClr val="tx1"/>
                          </a:solidFill>
                          <a:effectLst>
                            <a:outerShdw blurRad="38100" dist="38100" dir="2700000" algn="tl">
                              <a:srgbClr val="000000">
                                <a:alpha val="43137"/>
                              </a:srgbClr>
                            </a:outerShdw>
                          </a:effectLst>
                          <a:latin typeface="Cambria Math"/>
                        </a:rPr>
                        <m:t>=</m:t>
                      </m:r>
                      <m:f>
                        <m:fPr>
                          <m:ctrlPr>
                            <a:rPr lang="es-MX" sz="20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MX" sz="2000" i="1">
                              <a:solidFill>
                                <a:schemeClr val="tx1"/>
                              </a:solidFill>
                              <a:effectLst>
                                <a:outerShdw blurRad="38100" dist="38100" dir="2700000" algn="tl">
                                  <a:srgbClr val="000000">
                                    <a:alpha val="43137"/>
                                  </a:srgbClr>
                                </a:outerShdw>
                              </a:effectLst>
                              <a:latin typeface="Cambria Math"/>
                            </a:rPr>
                            <m:t>𝑀</m:t>
                          </m:r>
                        </m:num>
                        <m:den>
                          <m:r>
                            <a:rPr lang="es-MX" sz="2000" i="1">
                              <a:solidFill>
                                <a:schemeClr val="tx1"/>
                              </a:solidFill>
                              <a:effectLst>
                                <a:outerShdw blurRad="38100" dist="38100" dir="2700000" algn="tl">
                                  <a:srgbClr val="000000">
                                    <a:alpha val="43137"/>
                                  </a:srgbClr>
                                </a:outerShdw>
                              </a:effectLst>
                              <a:latin typeface="Cambria Math"/>
                            </a:rPr>
                            <m:t>𝐼</m:t>
                          </m:r>
                        </m:den>
                      </m:f>
                      <m:r>
                        <a:rPr lang="es-MX" sz="2000" i="1">
                          <a:solidFill>
                            <a:schemeClr val="tx1"/>
                          </a:solidFill>
                          <a:effectLst>
                            <a:outerShdw blurRad="38100" dist="38100" dir="2700000" algn="tl">
                              <a:srgbClr val="000000">
                                <a:alpha val="43137"/>
                              </a:srgbClr>
                            </a:outerShdw>
                          </a:effectLst>
                          <a:latin typeface="Cambria Math"/>
                        </a:rPr>
                        <m:t>𝑦</m:t>
                      </m:r>
                    </m:oMath>
                  </m:oMathPara>
                </a14:m>
                <a:endParaRPr lang="es-MX" sz="20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mc:Choice>
        <mc:Fallback xmlns="">
          <p:sp>
            <p:nvSpPr>
              <p:cNvPr id="17" name="2 Subtítulo"/>
              <p:cNvSpPr txBox="1">
                <a:spLocks noRot="1" noChangeAspect="1" noMove="1" noResize="1" noEditPoints="1" noAdjustHandles="1" noChangeArrowheads="1" noChangeShapeType="1" noTextEdit="1"/>
              </p:cNvSpPr>
              <p:nvPr/>
            </p:nvSpPr>
            <p:spPr>
              <a:xfrm>
                <a:off x="474560" y="1847124"/>
                <a:ext cx="9372019" cy="2527106"/>
              </a:xfrm>
              <a:prstGeom prst="rect">
                <a:avLst/>
              </a:prstGeom>
              <a:blipFill rotWithShape="0">
                <a:blip r:embed="rId7"/>
                <a:stretch>
                  <a:fillRect l="-651" t="-2410" r="-58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2 Subtítulo"/>
              <p:cNvSpPr txBox="1">
                <a:spLocks/>
              </p:cNvSpPr>
              <p:nvPr/>
            </p:nvSpPr>
            <p:spPr bwMode="auto">
              <a:xfrm>
                <a:off x="474560" y="3930403"/>
                <a:ext cx="9354449" cy="2671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r>
                  <a:rPr lang="es-MX" sz="1900" dirty="0">
                    <a:effectLst/>
                    <a:cs typeface="Arial" pitchFamily="34" charset="0"/>
                  </a:rPr>
                  <a:t>Los esfuerzos máximos en cada sección se presentan en los bordes superior e inferior:</a:t>
                </a:r>
              </a:p>
              <a:p>
                <a:pPr/>
                <a14:m>
                  <m:oMathPara xmlns:m="http://schemas.openxmlformats.org/officeDocument/2006/math">
                    <m:oMathParaPr>
                      <m:jc m:val="centerGroup"/>
                    </m:oMathParaPr>
                    <m:oMath xmlns:m="http://schemas.openxmlformats.org/officeDocument/2006/math">
                      <m:sSub>
                        <m:sSubPr>
                          <m:ctrlPr>
                            <a:rPr lang="es-MX" sz="2000" i="1"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s-MX" sz="2000" i="1">
                              <a:solidFill>
                                <a:schemeClr val="tx1"/>
                              </a:solidFill>
                              <a:effectLst>
                                <a:outerShdw blurRad="38100" dist="38100" dir="2700000" algn="tl">
                                  <a:srgbClr val="000000">
                                    <a:alpha val="43137"/>
                                  </a:srgbClr>
                                </a:outerShdw>
                              </a:effectLst>
                              <a:latin typeface="Cambria Math"/>
                            </a:rPr>
                            <m:t>𝜎</m:t>
                          </m:r>
                        </m:e>
                        <m:sub>
                          <m:r>
                            <a:rPr lang="es-MX" sz="2000" i="1">
                              <a:solidFill>
                                <a:schemeClr val="tx1"/>
                              </a:solidFill>
                              <a:effectLst>
                                <a:outerShdw blurRad="38100" dist="38100" dir="2700000" algn="tl">
                                  <a:srgbClr val="000000">
                                    <a:alpha val="43137"/>
                                  </a:srgbClr>
                                </a:outerShdw>
                              </a:effectLst>
                              <a:latin typeface="Cambria Math"/>
                            </a:rPr>
                            <m:t>𝑚𝑎𝑥</m:t>
                          </m:r>
                        </m:sub>
                      </m:sSub>
                      <m:r>
                        <a:rPr lang="es-MX" sz="2000" i="1">
                          <a:solidFill>
                            <a:schemeClr val="tx1"/>
                          </a:solidFill>
                          <a:effectLst>
                            <a:outerShdw blurRad="38100" dist="38100" dir="2700000" algn="tl">
                              <a:srgbClr val="000000">
                                <a:alpha val="43137"/>
                              </a:srgbClr>
                            </a:outerShdw>
                          </a:effectLst>
                          <a:latin typeface="Cambria Math"/>
                        </a:rPr>
                        <m:t>=</m:t>
                      </m:r>
                      <m:f>
                        <m:fPr>
                          <m:ctrlPr>
                            <a:rPr lang="es-MX" sz="20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MX" sz="2000" i="1">
                              <a:solidFill>
                                <a:schemeClr val="tx1"/>
                              </a:solidFill>
                              <a:effectLst>
                                <a:outerShdw blurRad="38100" dist="38100" dir="2700000" algn="tl">
                                  <a:srgbClr val="000000">
                                    <a:alpha val="43137"/>
                                  </a:srgbClr>
                                </a:outerShdw>
                              </a:effectLst>
                              <a:latin typeface="Cambria Math"/>
                            </a:rPr>
                            <m:t>𝑀</m:t>
                          </m:r>
                        </m:num>
                        <m:den>
                          <m:r>
                            <a:rPr lang="es-MX" sz="2000" i="1">
                              <a:solidFill>
                                <a:schemeClr val="tx1"/>
                              </a:solidFill>
                              <a:effectLst>
                                <a:outerShdw blurRad="38100" dist="38100" dir="2700000" algn="tl">
                                  <a:srgbClr val="000000">
                                    <a:alpha val="43137"/>
                                  </a:srgbClr>
                                </a:outerShdw>
                              </a:effectLst>
                              <a:latin typeface="Cambria Math"/>
                            </a:rPr>
                            <m:t>𝐼</m:t>
                          </m:r>
                        </m:den>
                      </m:f>
                      <m:sSub>
                        <m:sSubPr>
                          <m:ctrlPr>
                            <a:rPr lang="es-MX" sz="20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s-MX" sz="2000" i="1">
                              <a:solidFill>
                                <a:schemeClr val="tx1"/>
                              </a:solidFill>
                              <a:effectLst>
                                <a:outerShdw blurRad="38100" dist="38100" dir="2700000" algn="tl">
                                  <a:srgbClr val="000000">
                                    <a:alpha val="43137"/>
                                  </a:srgbClr>
                                </a:outerShdw>
                              </a:effectLst>
                              <a:latin typeface="Cambria Math"/>
                            </a:rPr>
                            <m:t>𝑦</m:t>
                          </m:r>
                        </m:e>
                        <m:sub>
                          <m:r>
                            <a:rPr lang="es-MX" sz="2000" i="1">
                              <a:solidFill>
                                <a:schemeClr val="tx1"/>
                              </a:solidFill>
                              <a:effectLst>
                                <a:outerShdw blurRad="38100" dist="38100" dir="2700000" algn="tl">
                                  <a:srgbClr val="000000">
                                    <a:alpha val="43137"/>
                                  </a:srgbClr>
                                </a:outerShdw>
                              </a:effectLst>
                              <a:latin typeface="Cambria Math"/>
                            </a:rPr>
                            <m:t>𝑚𝑎𝑥</m:t>
                          </m:r>
                        </m:sub>
                      </m:sSub>
                      <m:r>
                        <a:rPr lang="es-MX" sz="2000" i="1">
                          <a:solidFill>
                            <a:schemeClr val="tx1"/>
                          </a:solidFill>
                          <a:effectLst>
                            <a:outerShdw blurRad="38100" dist="38100" dir="2700000" algn="tl">
                              <a:srgbClr val="000000">
                                <a:alpha val="43137"/>
                              </a:srgbClr>
                            </a:outerShdw>
                          </a:effectLst>
                          <a:latin typeface="Cambria Math"/>
                        </a:rPr>
                        <m:t>=</m:t>
                      </m:r>
                      <m:f>
                        <m:fPr>
                          <m:ctrlPr>
                            <a:rPr lang="es-MX" sz="2000" i="1">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s-MX" sz="2000" i="1">
                              <a:solidFill>
                                <a:schemeClr val="tx1"/>
                              </a:solidFill>
                              <a:effectLst>
                                <a:outerShdw blurRad="38100" dist="38100" dir="2700000" algn="tl">
                                  <a:srgbClr val="000000">
                                    <a:alpha val="43137"/>
                                  </a:srgbClr>
                                </a:outerShdw>
                              </a:effectLst>
                              <a:latin typeface="Cambria Math"/>
                            </a:rPr>
                            <m:t>𝑀</m:t>
                          </m:r>
                        </m:num>
                        <m:den>
                          <m:r>
                            <a:rPr lang="es-MX" sz="2000" i="1">
                              <a:solidFill>
                                <a:schemeClr val="tx1"/>
                              </a:solidFill>
                              <a:effectLst>
                                <a:outerShdw blurRad="38100" dist="38100" dir="2700000" algn="tl">
                                  <a:srgbClr val="000000">
                                    <a:alpha val="43137"/>
                                  </a:srgbClr>
                                </a:outerShdw>
                              </a:effectLst>
                              <a:latin typeface="Cambria Math"/>
                            </a:rPr>
                            <m:t>𝑆</m:t>
                          </m:r>
                        </m:den>
                      </m:f>
                    </m:oMath>
                  </m:oMathPara>
                </a14:m>
                <a:endParaRPr lang="es-MX" sz="2000" dirty="0">
                  <a:effectLst/>
                </a:endParaRPr>
              </a:p>
              <a:p>
                <a:endParaRPr lang="es-MX" sz="2000" dirty="0">
                  <a:solidFill>
                    <a:srgbClr val="FFFF00"/>
                  </a:solidFill>
                  <a:latin typeface="Arial" pitchFamily="34" charset="0"/>
                  <a:cs typeface="Arial" pitchFamily="34" charset="0"/>
                </a:endParaRPr>
              </a:p>
              <a:p>
                <a:pPr algn="just"/>
                <a:r>
                  <a:rPr lang="es-MX" sz="1900" dirty="0">
                    <a:effectLst/>
                    <a:cs typeface="Arial" pitchFamily="34" charset="0"/>
                  </a:rPr>
                  <a:t>S= I/</a:t>
                </a:r>
                <a:r>
                  <a:rPr lang="es-MX" sz="1900" i="1" dirty="0">
                    <a:effectLst/>
                    <a:cs typeface="Arial" pitchFamily="34" charset="0"/>
                  </a:rPr>
                  <a:t>y</a:t>
                </a:r>
                <a:r>
                  <a:rPr lang="es-MX" sz="1900" dirty="0">
                    <a:effectLst/>
                    <a:cs typeface="Arial" pitchFamily="34" charset="0"/>
                  </a:rPr>
                  <a:t> max; modulo de sección elástico de la sección transversal constante de la viga</a:t>
                </a:r>
                <a:r>
                  <a:rPr lang="es-MX" sz="1900" dirty="0">
                    <a:cs typeface="Arial" pitchFamily="34" charset="0"/>
                  </a:rPr>
                  <a:t>.</a:t>
                </a:r>
              </a:p>
              <a:p>
                <a:endParaRPr lang="es-MX" sz="2000" dirty="0">
                  <a:solidFill>
                    <a:srgbClr val="FFFF00"/>
                  </a:solidFill>
                  <a:latin typeface="Arial" pitchFamily="34" charset="0"/>
                  <a:cs typeface="Arial" pitchFamily="34" charset="0"/>
                </a:endParaRPr>
              </a:p>
            </p:txBody>
          </p:sp>
        </mc:Choice>
        <mc:Fallback xmlns="">
          <p:sp>
            <p:nvSpPr>
              <p:cNvPr id="18" name="2 Subtítulo"/>
              <p:cNvSpPr txBox="1">
                <a:spLocks noRot="1" noChangeAspect="1" noMove="1" noResize="1" noEditPoints="1" noAdjustHandles="1" noChangeArrowheads="1" noChangeShapeType="1" noTextEdit="1"/>
              </p:cNvSpPr>
              <p:nvPr/>
            </p:nvSpPr>
            <p:spPr bwMode="auto">
              <a:xfrm>
                <a:off x="474560" y="3930403"/>
                <a:ext cx="9354449" cy="2671512"/>
              </a:xfrm>
              <a:prstGeom prst="rect">
                <a:avLst/>
              </a:prstGeom>
              <a:blipFill rotWithShape="0">
                <a:blip r:embed="rId8"/>
                <a:stretch>
                  <a:fillRect l="-652" t="-1142"/>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24301004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BAJO CARGA CRECIENTE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817312"/>
                <a:ext cx="9354448" cy="31126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solidFill>
                      <a:schemeClr val="tx1"/>
                    </a:solidFill>
                    <a:cs typeface="Arial" pitchFamily="34" charset="0"/>
                  </a:rPr>
                  <a:t>Como los momentos flexionantes máximos son los de las secciones extremas, aparecen en ellas los esfuerzos normales mas grandes:</a:t>
                </a:r>
              </a:p>
              <a:p>
                <a:pPr algn="just"/>
                <a:endParaRPr lang="es-MX" sz="1900" dirty="0">
                  <a:solidFill>
                    <a:schemeClr val="tx1"/>
                  </a:solidFill>
                  <a:cs typeface="Arial"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𝑚𝑎𝑥</m:t>
                          </m:r>
                        </m:sub>
                      </m:sSub>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𝑦</m:t>
                              </m:r>
                            </m:sub>
                          </m:sSub>
                        </m:num>
                        <m:den>
                          <m:r>
                            <a:rPr lang="es-MX" sz="1900" i="1">
                              <a:solidFill>
                                <a:schemeClr val="tx1"/>
                              </a:solidFill>
                              <a:effectLst/>
                              <a:latin typeface="Cambria Math" panose="02040503050406030204" pitchFamily="18" charset="0"/>
                            </a:rPr>
                            <m:t>𝐼</m:t>
                          </m:r>
                        </m:den>
                      </m:f>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𝑤</m:t>
                              </m:r>
                            </m:e>
                            <m:sub>
                              <m:r>
                                <a:rPr lang="es-MX" sz="1900" i="1">
                                  <a:solidFill>
                                    <a:schemeClr val="tx1"/>
                                  </a:solidFill>
                                  <a:effectLst/>
                                  <a:latin typeface="Cambria Math" panose="02040503050406030204" pitchFamily="18" charset="0"/>
                                </a:rPr>
                                <m:t>𝑦</m:t>
                              </m:r>
                            </m:sub>
                          </m:sSub>
                          <m:sSup>
                            <m:sSupPr>
                              <m:ctrlPr>
                                <a:rPr lang="es-MX" sz="1900" i="1">
                                  <a:solidFill>
                                    <a:schemeClr val="tx1"/>
                                  </a:solidFill>
                                  <a:effectLst/>
                                  <a:latin typeface="Cambria Math" panose="02040503050406030204" pitchFamily="18" charset="0"/>
                                </a:rPr>
                              </m:ctrlPr>
                            </m:sSupPr>
                            <m:e>
                              <m:r>
                                <a:rPr lang="es-MX" sz="1900" i="1">
                                  <a:solidFill>
                                    <a:schemeClr val="tx1"/>
                                  </a:solidFill>
                                  <a:effectLst/>
                                  <a:latin typeface="Cambria Math" panose="02040503050406030204" pitchFamily="18" charset="0"/>
                                </a:rPr>
                                <m:t>𝐿</m:t>
                              </m:r>
                            </m:e>
                            <m:sup>
                              <m:r>
                                <a:rPr lang="es-MX" sz="1900" i="1">
                                  <a:solidFill>
                                    <a:schemeClr val="tx1"/>
                                  </a:solidFill>
                                  <a:effectLst/>
                                  <a:latin typeface="Cambria Math" panose="02040503050406030204" pitchFamily="18" charset="0"/>
                                </a:rPr>
                                <m:t>2</m:t>
                              </m:r>
                            </m:sup>
                          </m:sSup>
                        </m:num>
                        <m:den>
                          <m:r>
                            <a:rPr lang="es-MX" sz="1900" i="1">
                              <a:solidFill>
                                <a:schemeClr val="tx1"/>
                              </a:solidFill>
                              <a:effectLst/>
                              <a:latin typeface="Cambria Math" panose="02040503050406030204" pitchFamily="18" charset="0"/>
                            </a:rPr>
                            <m:t>12 </m:t>
                          </m:r>
                          <m:r>
                            <a:rPr lang="es-MX" sz="1900" i="1">
                              <a:solidFill>
                                <a:schemeClr val="tx1"/>
                              </a:solidFill>
                              <a:effectLst/>
                              <a:latin typeface="Cambria Math" panose="02040503050406030204" pitchFamily="18" charset="0"/>
                            </a:rPr>
                            <m:t>𝑆</m:t>
                          </m:r>
                        </m:den>
                      </m:f>
                      <m:r>
                        <a:rPr lang="es-MX" sz="190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𝑌</m:t>
                          </m:r>
                        </m:sub>
                      </m:sSub>
                    </m:oMath>
                  </m:oMathPara>
                </a14:m>
                <a:endParaRPr lang="es-MX" sz="1900" dirty="0">
                  <a:solidFill>
                    <a:schemeClr val="tx1"/>
                  </a:solidFill>
                  <a:effectLst/>
                </a:endParaRPr>
              </a:p>
              <a:p>
                <a:pPr algn="ctr"/>
                <a:endParaRPr lang="es-MX" sz="1900" dirty="0">
                  <a:solidFill>
                    <a:schemeClr val="tx1"/>
                  </a:solidFill>
                  <a:cs typeface="Arial" pitchFamily="34" charset="0"/>
                </a:endParaRPr>
              </a:p>
              <a:p>
                <a:pPr marL="0" indent="0" algn="just">
                  <a:buNone/>
                </a:pPr>
                <a:r>
                  <a:rPr lang="es-MX" sz="1900" dirty="0">
                    <a:solidFill>
                      <a:schemeClr val="tx1"/>
                    </a:solidFill>
                    <a:cs typeface="Arial" pitchFamily="34" charset="0"/>
                  </a:rPr>
                  <a:t>La curvatura del eje deformado en una sección transversal cualquiera es:</a:t>
                </a:r>
              </a:p>
              <a:p>
                <a:pPr algn="ctr"/>
                <a:endParaRPr lang="es-MX" sz="1900" dirty="0">
                  <a:solidFill>
                    <a:schemeClr val="tx1"/>
                  </a:solidFill>
                  <a:cs typeface="Arial" pitchFamily="34" charset="0"/>
                </a:endParaRPr>
              </a:p>
              <a:p>
                <a:pPr marL="0" indent="0" algn="ctr">
                  <a:buNone/>
                </a:pPr>
                <a14:m>
                  <m:oMathPara xmlns:m="http://schemas.openxmlformats.org/officeDocument/2006/math">
                    <m:oMathParaPr>
                      <m:jc m:val="centerGroup"/>
                    </m:oMathParaPr>
                    <m:oMath xmlns:m="http://schemas.openxmlformats.org/officeDocument/2006/math">
                      <m:r>
                        <a:rPr lang="el-GR" sz="1900" i="1" smtClean="0">
                          <a:solidFill>
                            <a:schemeClr val="tx1"/>
                          </a:solidFill>
                          <a:effectLst/>
                          <a:latin typeface="Cambria Math" panose="02040503050406030204" pitchFamily="18" charset="0"/>
                          <a:ea typeface="Cambria Math"/>
                          <a:cs typeface="Arial" pitchFamily="34" charset="0"/>
                        </a:rPr>
                        <m:t>𝜙</m:t>
                      </m:r>
                      <m:r>
                        <a:rPr lang="es-MX" sz="1900" i="1" smtClean="0">
                          <a:solidFill>
                            <a:schemeClr val="tx1"/>
                          </a:solidFill>
                          <a:effectLst/>
                          <a:latin typeface="Cambria Math" panose="02040503050406030204" pitchFamily="18" charset="0"/>
                          <a:ea typeface="Cambria Math"/>
                          <a:cs typeface="Arial" pitchFamily="34" charset="0"/>
                        </a:rPr>
                        <m:t>=</m:t>
                      </m:r>
                      <m:f>
                        <m:fPr>
                          <m:ctrlPr>
                            <a:rPr lang="es-MX" sz="1900" i="1" smtClean="0">
                              <a:solidFill>
                                <a:schemeClr val="tx1"/>
                              </a:solidFill>
                              <a:effectLst/>
                              <a:latin typeface="Cambria Math" panose="02040503050406030204" pitchFamily="18" charset="0"/>
                              <a:ea typeface="Cambria Math"/>
                              <a:cs typeface="Arial" pitchFamily="34" charset="0"/>
                            </a:rPr>
                          </m:ctrlPr>
                        </m:fPr>
                        <m:num>
                          <m:r>
                            <a:rPr lang="es-MX" sz="1900" i="1" smtClean="0">
                              <a:solidFill>
                                <a:schemeClr val="tx1"/>
                              </a:solidFill>
                              <a:effectLst/>
                              <a:latin typeface="Cambria Math" panose="02040503050406030204" pitchFamily="18" charset="0"/>
                              <a:ea typeface="Cambria Math"/>
                              <a:cs typeface="Arial" pitchFamily="34" charset="0"/>
                            </a:rPr>
                            <m:t>𝑀</m:t>
                          </m:r>
                        </m:num>
                        <m:den>
                          <m:r>
                            <a:rPr lang="es-MX" sz="1900" i="1" smtClean="0">
                              <a:solidFill>
                                <a:schemeClr val="tx1"/>
                              </a:solidFill>
                              <a:effectLst/>
                              <a:latin typeface="Cambria Math" panose="02040503050406030204" pitchFamily="18" charset="0"/>
                              <a:ea typeface="Cambria Math"/>
                              <a:cs typeface="Arial" pitchFamily="34" charset="0"/>
                            </a:rPr>
                            <m:t>𝐸𝐼</m:t>
                          </m:r>
                        </m:den>
                      </m:f>
                    </m:oMath>
                  </m:oMathPara>
                </a14:m>
                <a:endParaRPr lang="es-MX" sz="1900" dirty="0">
                  <a:solidFill>
                    <a:srgbClr val="FFFF00"/>
                  </a:solidFill>
                  <a:cs typeface="Arial" pitchFamily="34" charset="0"/>
                </a:endParaRPr>
              </a:p>
              <a:p>
                <a:pPr algn="just"/>
                <a:endParaRPr lang="es-MX" sz="2000" dirty="0">
                  <a:latin typeface="Arial" pitchFamily="34" charset="0"/>
                  <a:cs typeface="Arial" pitchFamily="34" charset="0"/>
                </a:endParaRPr>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817312"/>
                <a:ext cx="9354448" cy="3112613"/>
              </a:xfrm>
              <a:prstGeom prst="rect">
                <a:avLst/>
              </a:prstGeom>
              <a:blipFill rotWithShape="0">
                <a:blip r:embed="rId7"/>
                <a:stretch>
                  <a:fillRect l="-652" t="-2544" r="-587"/>
                </a:stretch>
              </a:blipFill>
            </p:spPr>
            <p:txBody>
              <a:bodyPr/>
              <a:lstStyle/>
              <a:p>
                <a:r>
                  <a:rPr lang="es-MX">
                    <a:noFill/>
                  </a:rPr>
                  <a:t> </a:t>
                </a:r>
              </a:p>
            </p:txBody>
          </p:sp>
        </mc:Fallback>
      </mc:AlternateContent>
    </p:spTree>
    <p:extLst>
      <p:ext uri="{BB962C8B-B14F-4D97-AF65-F5344CB8AC3E}">
        <p14:creationId xmlns:p14="http://schemas.microsoft.com/office/powerpoint/2010/main" val="4035404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p:sp>
        <p:nvSpPr>
          <p:cNvPr id="11" name="1 Título"/>
          <p:cNvSpPr>
            <a:spLocks noGrp="1"/>
          </p:cNvSpPr>
          <p:nvPr>
            <p:ph type="title"/>
          </p:nvPr>
        </p:nvSpPr>
        <p:spPr>
          <a:xfrm>
            <a:off x="474561" y="1817312"/>
            <a:ext cx="9354448" cy="4250979"/>
          </a:xfrm>
        </p:spPr>
        <p:txBody>
          <a:bodyPr anchor="t">
            <a:normAutofit/>
          </a:bodyPr>
          <a:lstStyle/>
          <a:p>
            <a:r>
              <a:rPr lang="es-ES" sz="1900" b="1" dirty="0">
                <a:latin typeface="+mn-lt"/>
              </a:rPr>
              <a:t>Elementos compuestos</a:t>
            </a:r>
            <a:br>
              <a:rPr lang="es-ES" sz="1900" b="1" dirty="0">
                <a:latin typeface="+mn-lt"/>
              </a:rPr>
            </a:br>
            <a:r>
              <a:rPr lang="es-ES" sz="1900" dirty="0">
                <a:latin typeface="+mn-lt"/>
              </a:rPr>
              <a:t/>
            </a:r>
            <a:br>
              <a:rPr lang="es-ES" sz="1900" dirty="0">
                <a:latin typeface="+mn-lt"/>
              </a:rPr>
            </a:br>
            <a:r>
              <a:rPr lang="es-ES" sz="1900" dirty="0">
                <a:latin typeface="+mn-lt"/>
              </a:rPr>
              <a:t>El tratamiento de la construcción compuesta representa uno de los cambios más importantes respecto de las primeras especificaciones ASD, el que refleja el generado en su filosofía, pues se considera que ASD no requiere una distribución de tensiones elásticas. Al igual que en las otras disposiciones, se establece una resistencia nominal de los elementos, a la cual se aplica un factor de seguridad para obtener los valores admisibles ASD. Las nuevas disposiciones de la AISC han modificado el método ASD de forma tal que pueda ser usado indistintamente cualquiera de los dos métodos (ASD </a:t>
            </a:r>
            <a:r>
              <a:rPr lang="es-ES" sz="1900" dirty="0" err="1">
                <a:latin typeface="+mn-lt"/>
              </a:rPr>
              <a:t>ó</a:t>
            </a:r>
            <a:r>
              <a:rPr lang="es-ES" sz="1900" dirty="0">
                <a:latin typeface="+mn-lt"/>
              </a:rPr>
              <a:t> LRFD), dando al diseñador la libertad de elegir basado</a:t>
            </a:r>
            <a:br>
              <a:rPr lang="es-ES" sz="1900" dirty="0">
                <a:latin typeface="+mn-lt"/>
              </a:rPr>
            </a:br>
            <a:r>
              <a:rPr lang="es-ES" sz="1900" dirty="0">
                <a:latin typeface="+mn-lt"/>
              </a:rPr>
              <a:t>en su experiencia.</a:t>
            </a:r>
            <a:br>
              <a:rPr lang="es-ES" sz="1900" dirty="0">
                <a:latin typeface="+mn-lt"/>
              </a:rPr>
            </a:br>
            <a:r>
              <a:rPr lang="es-ES" sz="1900" dirty="0">
                <a:latin typeface="+mn-lt"/>
              </a:rPr>
              <a:t>El siguiente cuadro incluye las opiniones de empresas que están dentro del mercado de acero, las cuales dan su punto de vista sobre las limitaciones que enfrenta el diseño y construcción de este producto.</a:t>
            </a:r>
            <a:br>
              <a:rPr lang="es-ES" sz="1900" dirty="0">
                <a:latin typeface="+mn-lt"/>
              </a:rPr>
            </a:br>
            <a:r>
              <a:rPr lang="es-ES" sz="1900" dirty="0">
                <a:latin typeface="+mn-lt"/>
              </a:rPr>
              <a:t> </a:t>
            </a:r>
            <a:endParaRPr lang="en-US" sz="2000" dirty="0">
              <a:latin typeface="Baskerville Old Face" pitchFamily="18" charset="0"/>
            </a:endParaRPr>
          </a:p>
        </p:txBody>
      </p:sp>
    </p:spTree>
    <p:extLst>
      <p:ext uri="{BB962C8B-B14F-4D97-AF65-F5344CB8AC3E}">
        <p14:creationId xmlns:p14="http://schemas.microsoft.com/office/powerpoint/2010/main" val="38352842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BAJO CARGA CRECIENTE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871635"/>
                <a:ext cx="9354448" cy="4608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solidFill>
                      <a:schemeClr val="tx1"/>
                    </a:solidFill>
                    <a:effectLst/>
                    <a:cs typeface="Arial" pitchFamily="34" charset="0"/>
                  </a:rPr>
                  <a:t>El comportamiento elástico termina cuando aparece el esfuerzo de fluencia en algún punto, lo que aparece cuando:</a:t>
                </a:r>
              </a:p>
              <a:p>
                <a:pPr marL="0" indent="0">
                  <a:buNone/>
                </a:pPr>
                <a14:m>
                  <m:oMathPara xmlns:m="http://schemas.openxmlformats.org/officeDocument/2006/math">
                    <m:oMathParaPr>
                      <m:jc m:val="centerGroup"/>
                    </m:oMathParaPr>
                    <m:oMath xmlns:m="http://schemas.openxmlformats.org/officeDocument/2006/math">
                      <m:sSub>
                        <m:sSubPr>
                          <m:ctrlPr>
                            <a:rPr lang="es-MX" sz="1900" i="1" smtClean="0">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𝐴</m:t>
                          </m:r>
                        </m:sub>
                      </m:sSub>
                      <m:r>
                        <a:rPr lang="es-MX" sz="190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𝐵</m:t>
                          </m:r>
                        </m:sub>
                      </m:sSub>
                      <m:r>
                        <a:rPr lang="es-MX" sz="190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𝑚𝑎𝑥</m:t>
                          </m:r>
                        </m:sub>
                      </m:sSub>
                      <m:r>
                        <a:rPr lang="es-MX" sz="190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𝑦</m:t>
                          </m:r>
                        </m:sub>
                      </m:sSub>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𝑤</m:t>
                              </m:r>
                            </m:e>
                            <m:sub>
                              <m:r>
                                <a:rPr lang="es-MX" sz="1900" i="1">
                                  <a:solidFill>
                                    <a:schemeClr val="tx1"/>
                                  </a:solidFill>
                                  <a:effectLst/>
                                  <a:latin typeface="Cambria Math" panose="02040503050406030204" pitchFamily="18" charset="0"/>
                                </a:rPr>
                                <m:t>𝑦</m:t>
                              </m:r>
                            </m:sub>
                          </m:sSub>
                          <m:sSup>
                            <m:sSupPr>
                              <m:ctrlPr>
                                <a:rPr lang="es-MX" sz="1900" i="1">
                                  <a:solidFill>
                                    <a:schemeClr val="tx1"/>
                                  </a:solidFill>
                                  <a:effectLst/>
                                  <a:latin typeface="Cambria Math" panose="02040503050406030204" pitchFamily="18" charset="0"/>
                                </a:rPr>
                              </m:ctrlPr>
                            </m:sSupPr>
                            <m:e>
                              <m:r>
                                <a:rPr lang="es-MX" sz="1900" i="1">
                                  <a:solidFill>
                                    <a:schemeClr val="tx1"/>
                                  </a:solidFill>
                                  <a:effectLst/>
                                  <a:latin typeface="Cambria Math" panose="02040503050406030204" pitchFamily="18" charset="0"/>
                                </a:rPr>
                                <m:t>𝐿</m:t>
                              </m:r>
                            </m:e>
                            <m:sup>
                              <m:r>
                                <a:rPr lang="es-MX" sz="1900" i="1">
                                  <a:solidFill>
                                    <a:schemeClr val="tx1"/>
                                  </a:solidFill>
                                  <a:effectLst/>
                                  <a:latin typeface="Cambria Math" panose="02040503050406030204" pitchFamily="18" charset="0"/>
                                </a:rPr>
                                <m:t>2</m:t>
                              </m:r>
                            </m:sup>
                          </m:sSup>
                        </m:num>
                        <m:den>
                          <m:r>
                            <a:rPr lang="es-MX" sz="1900" i="1">
                              <a:solidFill>
                                <a:schemeClr val="tx1"/>
                              </a:solidFill>
                              <a:effectLst/>
                              <a:latin typeface="Cambria Math" panose="02040503050406030204" pitchFamily="18" charset="0"/>
                            </a:rPr>
                            <m:t>12</m:t>
                          </m:r>
                        </m:den>
                      </m:f>
                    </m:oMath>
                  </m:oMathPara>
                </a14:m>
                <a:endParaRPr lang="es-MX" sz="1900" dirty="0">
                  <a:solidFill>
                    <a:schemeClr val="tx1"/>
                  </a:solidFill>
                  <a:effectLst/>
                </a:endParaRPr>
              </a:p>
              <a:p>
                <a:pPr marL="0" indent="0">
                  <a:buNone/>
                </a:pPr>
                <a:endParaRPr lang="es-MX" sz="1900" i="1" dirty="0">
                  <a:solidFill>
                    <a:schemeClr val="tx1"/>
                  </a:solidFill>
                  <a:effectLst/>
                </a:endParaRPr>
              </a:p>
              <a:p>
                <a:pPr marL="0" indent="0">
                  <a:buNone/>
                </a:pPr>
                <a14:m>
                  <m:oMathPara xmlns:m="http://schemas.openxmlformats.org/officeDocument/2006/math">
                    <m:oMathParaPr>
                      <m:jc m:val="centerGroup"/>
                    </m:oMathParaPr>
                    <m:oMath xmlns:m="http://schemas.openxmlformats.org/officeDocument/2006/math">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𝑚𝑎𝑥</m:t>
                          </m:r>
                        </m:sub>
                      </m:sSub>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𝑦</m:t>
                              </m:r>
                            </m:sub>
                          </m:sSub>
                        </m:num>
                        <m:den>
                          <m:r>
                            <a:rPr lang="es-MX" sz="1900" i="1">
                              <a:solidFill>
                                <a:schemeClr val="tx1"/>
                              </a:solidFill>
                              <a:effectLst/>
                              <a:latin typeface="Cambria Math" panose="02040503050406030204" pitchFamily="18" charset="0"/>
                            </a:rPr>
                            <m:t>𝐼</m:t>
                          </m:r>
                        </m:den>
                      </m:f>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𝑤</m:t>
                              </m:r>
                            </m:e>
                            <m:sub>
                              <m:r>
                                <a:rPr lang="es-MX" sz="1900" i="1">
                                  <a:solidFill>
                                    <a:schemeClr val="tx1"/>
                                  </a:solidFill>
                                  <a:effectLst/>
                                  <a:latin typeface="Cambria Math" panose="02040503050406030204" pitchFamily="18" charset="0"/>
                                </a:rPr>
                                <m:t>𝑦</m:t>
                              </m:r>
                            </m:sub>
                          </m:sSub>
                          <m:sSup>
                            <m:sSupPr>
                              <m:ctrlPr>
                                <a:rPr lang="es-MX" sz="1900" i="1">
                                  <a:solidFill>
                                    <a:schemeClr val="tx1"/>
                                  </a:solidFill>
                                  <a:effectLst/>
                                  <a:latin typeface="Cambria Math" panose="02040503050406030204" pitchFamily="18" charset="0"/>
                                </a:rPr>
                              </m:ctrlPr>
                            </m:sSupPr>
                            <m:e>
                              <m:r>
                                <a:rPr lang="es-MX" sz="1900" i="1">
                                  <a:solidFill>
                                    <a:schemeClr val="tx1"/>
                                  </a:solidFill>
                                  <a:effectLst/>
                                  <a:latin typeface="Cambria Math" panose="02040503050406030204" pitchFamily="18" charset="0"/>
                                </a:rPr>
                                <m:t>𝐿</m:t>
                              </m:r>
                            </m:e>
                            <m:sup>
                              <m:r>
                                <a:rPr lang="es-MX" sz="1900" i="1">
                                  <a:solidFill>
                                    <a:schemeClr val="tx1"/>
                                  </a:solidFill>
                                  <a:effectLst/>
                                  <a:latin typeface="Cambria Math" panose="02040503050406030204" pitchFamily="18" charset="0"/>
                                </a:rPr>
                                <m:t>2</m:t>
                              </m:r>
                            </m:sup>
                          </m:sSup>
                        </m:num>
                        <m:den>
                          <m:r>
                            <a:rPr lang="es-MX" sz="1900" i="1">
                              <a:solidFill>
                                <a:schemeClr val="tx1"/>
                              </a:solidFill>
                              <a:effectLst/>
                              <a:latin typeface="Cambria Math" panose="02040503050406030204" pitchFamily="18" charset="0"/>
                            </a:rPr>
                            <m:t>12 </m:t>
                          </m:r>
                          <m:r>
                            <a:rPr lang="es-MX" sz="1900" i="1">
                              <a:solidFill>
                                <a:schemeClr val="tx1"/>
                              </a:solidFill>
                              <a:effectLst/>
                              <a:latin typeface="Cambria Math" panose="02040503050406030204" pitchFamily="18" charset="0"/>
                            </a:rPr>
                            <m:t>𝑆</m:t>
                          </m:r>
                        </m:den>
                      </m:f>
                      <m:r>
                        <a:rPr lang="es-MX" sz="190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𝑌</m:t>
                          </m:r>
                        </m:sub>
                      </m:sSub>
                    </m:oMath>
                  </m:oMathPara>
                </a14:m>
                <a:endParaRPr lang="es-MX" sz="1900" dirty="0">
                  <a:solidFill>
                    <a:schemeClr val="tx1"/>
                  </a:solidFill>
                  <a:effectLst/>
                </a:endParaRPr>
              </a:p>
              <a:p>
                <a:pPr marL="0" indent="0" algn="just">
                  <a:buNone/>
                </a:pPr>
                <a:r>
                  <a:rPr lang="es-MX" sz="1900" dirty="0">
                    <a:solidFill>
                      <a:schemeClr val="tx1"/>
                    </a:solidFill>
                    <a:effectLst/>
                    <a:cs typeface="Arial" pitchFamily="34" charset="0"/>
                  </a:rPr>
                  <a:t>De esto se obtiene la carga que ocasiona la terminación del comportamiento elástico:</a:t>
                </a:r>
              </a:p>
              <a:p>
                <a:pPr marL="0" indent="0">
                  <a:buNone/>
                </a:pPr>
                <a:endParaRPr lang="es-MX" sz="1900" i="1" dirty="0">
                  <a:solidFill>
                    <a:schemeClr val="tx1"/>
                  </a:solidFill>
                  <a:effectLst/>
                </a:endParaRPr>
              </a:p>
              <a:p>
                <a:pPr marL="0" indent="0">
                  <a:buNone/>
                </a:pPr>
                <a14:m>
                  <m:oMathPara xmlns:m="http://schemas.openxmlformats.org/officeDocument/2006/math">
                    <m:oMathParaPr>
                      <m:jc m:val="centerGroup"/>
                    </m:oMathParaPr>
                    <m:oMath xmlns:m="http://schemas.openxmlformats.org/officeDocument/2006/math">
                      <m:sSub>
                        <m:sSubPr>
                          <m:ctrlPr>
                            <a:rPr lang="es-MX" sz="1900" i="1">
                              <a:solidFill>
                                <a:schemeClr val="tx1"/>
                              </a:solidFill>
                              <a:effectLst/>
                              <a:latin typeface="Cambria Math" panose="02040503050406030204" pitchFamily="18" charset="0"/>
                            </a:rPr>
                          </m:ctrlPr>
                        </m:sSubPr>
                        <m:e>
                          <m:r>
                            <a:rPr lang="es-MX" sz="1900" i="1" smtClean="0">
                              <a:solidFill>
                                <a:schemeClr val="tx1"/>
                              </a:solidFill>
                              <a:effectLst/>
                              <a:latin typeface="Cambria Math" panose="02040503050406030204" pitchFamily="18" charset="0"/>
                            </a:rPr>
                            <m:t>𝑊</m:t>
                          </m:r>
                        </m:e>
                        <m:sub>
                          <m:r>
                            <a:rPr lang="es-MX" sz="1900" i="1" smtClean="0">
                              <a:solidFill>
                                <a:schemeClr val="tx1"/>
                              </a:solidFill>
                              <a:effectLst/>
                              <a:latin typeface="Cambria Math" panose="02040503050406030204" pitchFamily="18" charset="0"/>
                            </a:rPr>
                            <m:t>𝑦</m:t>
                          </m:r>
                        </m:sub>
                      </m:sSub>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r>
                            <a:rPr lang="es-MX" sz="1900" i="1" smtClean="0">
                              <a:solidFill>
                                <a:schemeClr val="tx1"/>
                              </a:solidFill>
                              <a:effectLst/>
                              <a:latin typeface="Cambria Math" panose="02040503050406030204" pitchFamily="18" charset="0"/>
                            </a:rPr>
                            <m:t>12</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𝑦</m:t>
                              </m:r>
                            </m:sub>
                          </m:sSub>
                        </m:num>
                        <m:den>
                          <m:sSup>
                            <m:sSupPr>
                              <m:ctrlPr>
                                <a:rPr lang="es-MX" sz="1900" i="1" smtClean="0">
                                  <a:solidFill>
                                    <a:schemeClr val="tx1"/>
                                  </a:solidFill>
                                  <a:effectLst/>
                                  <a:latin typeface="Cambria Math" panose="02040503050406030204" pitchFamily="18" charset="0"/>
                                </a:rPr>
                              </m:ctrlPr>
                            </m:sSupPr>
                            <m:e>
                              <m:r>
                                <a:rPr lang="es-MX" sz="1900" i="1" smtClean="0">
                                  <a:solidFill>
                                    <a:schemeClr val="tx1"/>
                                  </a:solidFill>
                                  <a:effectLst/>
                                  <a:latin typeface="Cambria Math" panose="02040503050406030204" pitchFamily="18" charset="0"/>
                                </a:rPr>
                                <m:t>𝐿</m:t>
                              </m:r>
                            </m:e>
                            <m:sup>
                              <m:r>
                                <a:rPr lang="es-MX" sz="1900" i="1" smtClean="0">
                                  <a:solidFill>
                                    <a:schemeClr val="tx1"/>
                                  </a:solidFill>
                                  <a:effectLst/>
                                  <a:latin typeface="Cambria Math" panose="02040503050406030204" pitchFamily="18" charset="0"/>
                                </a:rPr>
                                <m:t>2</m:t>
                              </m:r>
                            </m:sup>
                          </m:sSup>
                        </m:den>
                      </m:f>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r>
                            <a:rPr lang="es-MX" sz="1900" i="1" smtClean="0">
                              <a:solidFill>
                                <a:schemeClr val="tx1"/>
                              </a:solidFill>
                              <a:effectLst/>
                              <a:latin typeface="Cambria Math" panose="02040503050406030204" pitchFamily="18" charset="0"/>
                            </a:rPr>
                            <m:t>12</m:t>
                          </m:r>
                          <m:r>
                            <a:rPr lang="es-MX" sz="1900" i="1" smtClean="0">
                              <a:solidFill>
                                <a:schemeClr val="tx1"/>
                              </a:solidFill>
                              <a:effectLst/>
                              <a:latin typeface="Cambria Math" panose="02040503050406030204" pitchFamily="18" charset="0"/>
                            </a:rPr>
                            <m:t>𝑆</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𝑌</m:t>
                              </m:r>
                            </m:sub>
                          </m:sSub>
                        </m:num>
                        <m:den>
                          <m:sSup>
                            <m:sSupPr>
                              <m:ctrlPr>
                                <a:rPr lang="es-MX" sz="1900" i="1" smtClean="0">
                                  <a:solidFill>
                                    <a:schemeClr val="tx1"/>
                                  </a:solidFill>
                                  <a:effectLst/>
                                  <a:latin typeface="Cambria Math" panose="02040503050406030204" pitchFamily="18" charset="0"/>
                                </a:rPr>
                              </m:ctrlPr>
                            </m:sSupPr>
                            <m:e>
                              <m:r>
                                <a:rPr lang="es-MX" sz="1900" i="1" smtClean="0">
                                  <a:solidFill>
                                    <a:schemeClr val="tx1"/>
                                  </a:solidFill>
                                  <a:effectLst/>
                                  <a:latin typeface="Cambria Math" panose="02040503050406030204" pitchFamily="18" charset="0"/>
                                </a:rPr>
                                <m:t>𝐿</m:t>
                              </m:r>
                            </m:e>
                            <m:sup>
                              <m:r>
                                <a:rPr lang="es-MX" sz="1900" i="1" smtClean="0">
                                  <a:solidFill>
                                    <a:schemeClr val="tx1"/>
                                  </a:solidFill>
                                  <a:effectLst/>
                                  <a:latin typeface="Cambria Math" panose="02040503050406030204" pitchFamily="18" charset="0"/>
                                </a:rPr>
                                <m:t>2</m:t>
                              </m:r>
                            </m:sup>
                          </m:sSup>
                        </m:den>
                      </m:f>
                    </m:oMath>
                  </m:oMathPara>
                </a14:m>
                <a:endParaRPr lang="es-MX" sz="1900" i="1" dirty="0">
                  <a:solidFill>
                    <a:schemeClr val="tx1"/>
                  </a:solidFill>
                  <a:effectLst/>
                  <a:cs typeface="Arial" pitchFamily="34" charset="0"/>
                </a:endParaRPr>
              </a:p>
              <a:p>
                <a:pPr marL="0" indent="0">
                  <a:buNone/>
                </a:pPr>
                <a14:m>
                  <m:oMath xmlns:m="http://schemas.openxmlformats.org/officeDocument/2006/math">
                    <m:sSub>
                      <m:sSubPr>
                        <m:ctrlPr>
                          <a:rPr lang="es-MX" sz="1900" i="1" smtClean="0">
                            <a:solidFill>
                              <a:schemeClr val="tx1"/>
                            </a:solidFill>
                            <a:effectLst/>
                            <a:latin typeface="Cambria Math" panose="02040503050406030204" pitchFamily="18" charset="0"/>
                            <a:cs typeface="Arial" pitchFamily="34" charset="0"/>
                          </a:rPr>
                        </m:ctrlPr>
                      </m:sSubPr>
                      <m:e>
                        <m:r>
                          <a:rPr lang="es-MX" sz="1900" i="1">
                            <a:solidFill>
                              <a:schemeClr val="tx1"/>
                            </a:solidFill>
                            <a:effectLst/>
                            <a:latin typeface="Cambria Math" panose="02040503050406030204" pitchFamily="18" charset="0"/>
                            <a:cs typeface="Arial" pitchFamily="34" charset="0"/>
                          </a:rPr>
                          <m:t>𝑀</m:t>
                        </m:r>
                      </m:e>
                      <m:sub>
                        <m:r>
                          <a:rPr lang="es-MX" sz="1900" i="1">
                            <a:solidFill>
                              <a:schemeClr val="tx1"/>
                            </a:solidFill>
                            <a:effectLst/>
                            <a:latin typeface="Cambria Math" panose="02040503050406030204" pitchFamily="18" charset="0"/>
                            <a:cs typeface="Arial" pitchFamily="34" charset="0"/>
                          </a:rPr>
                          <m:t>𝑦</m:t>
                        </m:r>
                      </m:sub>
                    </m:sSub>
                  </m:oMath>
                </a14:m>
                <a:r>
                  <a:rPr lang="es-MX" sz="1900" dirty="0">
                    <a:solidFill>
                      <a:schemeClr val="tx1"/>
                    </a:solidFill>
                    <a:effectLst/>
                    <a:cs typeface="Arial" pitchFamily="34" charset="0"/>
                  </a:rPr>
                  <a:t> : momento flexionante que ocasiona la aparición del esfuerzo de fluencia en una sección y es equivalente a:</a:t>
                </a:r>
              </a:p>
              <a:p>
                <a:pPr algn="ctr"/>
                <a14:m>
                  <m:oMath xmlns:m="http://schemas.openxmlformats.org/officeDocument/2006/math">
                    <m:sSub>
                      <m:sSubPr>
                        <m:ctrlPr>
                          <a:rPr lang="es-MX" sz="1900" i="1" smtClean="0">
                            <a:solidFill>
                              <a:schemeClr val="tx1"/>
                            </a:solidFill>
                            <a:effectLst/>
                            <a:latin typeface="Cambria Math" panose="02040503050406030204" pitchFamily="18" charset="0"/>
                            <a:cs typeface="Arial" pitchFamily="34" charset="0"/>
                          </a:rPr>
                        </m:ctrlPr>
                      </m:sSubPr>
                      <m:e>
                        <m:r>
                          <a:rPr lang="es-MX" sz="1900" i="1">
                            <a:solidFill>
                              <a:schemeClr val="tx1"/>
                            </a:solidFill>
                            <a:effectLst/>
                            <a:latin typeface="Cambria Math" panose="02040503050406030204" pitchFamily="18" charset="0"/>
                            <a:cs typeface="Arial" pitchFamily="34" charset="0"/>
                          </a:rPr>
                          <m:t>𝑀</m:t>
                        </m:r>
                      </m:e>
                      <m:sub>
                        <m:r>
                          <a:rPr lang="es-MX" sz="1900" i="1">
                            <a:solidFill>
                              <a:schemeClr val="tx1"/>
                            </a:solidFill>
                            <a:effectLst/>
                            <a:latin typeface="Cambria Math" panose="02040503050406030204" pitchFamily="18" charset="0"/>
                            <a:cs typeface="Arial" pitchFamily="34" charset="0"/>
                          </a:rPr>
                          <m:t>𝑦</m:t>
                        </m:r>
                      </m:sub>
                    </m:sSub>
                  </m:oMath>
                </a14:m>
                <a:r>
                  <a:rPr lang="es-MX" sz="1900" dirty="0">
                    <a:solidFill>
                      <a:schemeClr val="tx1"/>
                    </a:solidFill>
                    <a:effectLst/>
                    <a:cs typeface="Arial" pitchFamily="34" charset="0"/>
                  </a:rPr>
                  <a:t> = S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m:rPr>
                            <m:sty m:val="p"/>
                          </m:rPr>
                          <a:rPr lang="el-GR" sz="1900" i="1">
                            <a:solidFill>
                              <a:schemeClr val="tx1"/>
                            </a:solidFill>
                            <a:effectLst/>
                            <a:latin typeface="Cambria Math" panose="02040503050406030204" pitchFamily="18" charset="0"/>
                            <a:cs typeface="Arial" pitchFamily="34" charset="0"/>
                          </a:rPr>
                          <m:t>σ</m:t>
                        </m:r>
                      </m:e>
                      <m:sub>
                        <m:r>
                          <a:rPr lang="es-MX" sz="1900" i="1">
                            <a:solidFill>
                              <a:schemeClr val="tx1"/>
                            </a:solidFill>
                            <a:effectLst/>
                            <a:latin typeface="Cambria Math" panose="02040503050406030204" pitchFamily="18" charset="0"/>
                            <a:cs typeface="Arial" pitchFamily="34" charset="0"/>
                          </a:rPr>
                          <m:t>𝑦</m:t>
                        </m:r>
                      </m:sub>
                    </m:sSub>
                  </m:oMath>
                </a14:m>
                <a:endParaRPr lang="es-MX" sz="1900" dirty="0">
                  <a:solidFill>
                    <a:schemeClr val="tx1"/>
                  </a:solidFill>
                  <a:effectLst/>
                  <a:cs typeface="Arial" pitchFamily="34" charset="0"/>
                </a:endParaRPr>
              </a:p>
              <a:p>
                <a:endParaRPr lang="es-MX" sz="2000" dirty="0">
                  <a:solidFill>
                    <a:srgbClr val="FFFF00"/>
                  </a:solidFill>
                  <a:latin typeface="Arial" pitchFamily="34" charset="0"/>
                  <a:cs typeface="Arial" pitchFamily="34" charset="0"/>
                </a:endParaRP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871635"/>
                <a:ext cx="9354448" cy="4608512"/>
              </a:xfrm>
              <a:prstGeom prst="rect">
                <a:avLst/>
              </a:prstGeom>
              <a:blipFill rotWithShape="0">
                <a:blip r:embed="rId7"/>
                <a:stretch>
                  <a:fillRect l="-652" t="-1323" r="-587"/>
                </a:stretch>
              </a:blipFill>
            </p:spPr>
            <p:txBody>
              <a:bodyPr/>
              <a:lstStyle/>
              <a:p>
                <a:r>
                  <a:rPr lang="es-MX">
                    <a:noFill/>
                  </a:rPr>
                  <a:t> </a:t>
                </a:r>
              </a:p>
            </p:txBody>
          </p:sp>
        </mc:Fallback>
      </mc:AlternateContent>
    </p:spTree>
    <p:extLst>
      <p:ext uri="{BB962C8B-B14F-4D97-AF65-F5344CB8AC3E}">
        <p14:creationId xmlns:p14="http://schemas.microsoft.com/office/powerpoint/2010/main" val="407852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BAJO CARGA CRECIENTE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889319"/>
                <a:ext cx="9354448" cy="3760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solidFill>
                      <a:schemeClr val="tx1"/>
                    </a:solidFill>
                    <a:effectLst/>
                    <a:cs typeface="Arial" pitchFamily="34" charset="0"/>
                  </a:rPr>
                  <a:t>Ecuacion aplicable para calcular las curvaturas en las secciones extremas:</a:t>
                </a:r>
              </a:p>
              <a:p>
                <a:pPr marL="0" indent="0" algn="just">
                  <a:buNone/>
                </a:pPr>
                <a:endParaRPr lang="es-MX" sz="1900" dirty="0">
                  <a:solidFill>
                    <a:schemeClr val="tx1"/>
                  </a:solidFill>
                  <a:effectLst/>
                  <a:cs typeface="Arial"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l-GR" sz="1900" i="1" smtClean="0">
                              <a:solidFill>
                                <a:schemeClr val="tx1"/>
                              </a:solidFill>
                              <a:effectLst/>
                              <a:latin typeface="Cambria Math" panose="02040503050406030204" pitchFamily="18" charset="0"/>
                              <a:ea typeface="Cambria Math"/>
                              <a:cs typeface="Arial" pitchFamily="34" charset="0"/>
                            </a:rPr>
                          </m:ctrlPr>
                        </m:sSubPr>
                        <m:e>
                          <m:r>
                            <a:rPr lang="el-GR" sz="1900" i="1" smtClean="0">
                              <a:solidFill>
                                <a:schemeClr val="tx1"/>
                              </a:solidFill>
                              <a:effectLst/>
                              <a:latin typeface="Cambria Math" panose="02040503050406030204" pitchFamily="18" charset="0"/>
                              <a:ea typeface="Cambria Math"/>
                              <a:cs typeface="Arial" pitchFamily="34" charset="0"/>
                            </a:rPr>
                            <m:t>𝜙</m:t>
                          </m:r>
                        </m:e>
                        <m:sub>
                          <m:r>
                            <a:rPr lang="es-MX" sz="1900" i="1" smtClean="0">
                              <a:solidFill>
                                <a:schemeClr val="tx1"/>
                              </a:solidFill>
                              <a:effectLst/>
                              <a:latin typeface="Cambria Math" panose="02040503050406030204" pitchFamily="18" charset="0"/>
                              <a:ea typeface="Cambria Math"/>
                              <a:cs typeface="Arial" pitchFamily="34" charset="0"/>
                            </a:rPr>
                            <m:t>𝑦</m:t>
                          </m:r>
                        </m:sub>
                      </m:sSub>
                      <m:r>
                        <a:rPr lang="es-MX" sz="1900" i="1">
                          <a:solidFill>
                            <a:schemeClr val="tx1"/>
                          </a:solidFill>
                          <a:effectLst/>
                          <a:latin typeface="Cambria Math" panose="02040503050406030204" pitchFamily="18" charset="0"/>
                          <a:ea typeface="Cambria Math"/>
                          <a:cs typeface="Arial" pitchFamily="34" charset="0"/>
                        </a:rPr>
                        <m:t>=</m:t>
                      </m:r>
                      <m:f>
                        <m:fPr>
                          <m:ctrlPr>
                            <a:rPr lang="es-MX" sz="1900" i="1">
                              <a:solidFill>
                                <a:schemeClr val="tx1"/>
                              </a:solidFill>
                              <a:effectLst/>
                              <a:latin typeface="Cambria Math" panose="02040503050406030204" pitchFamily="18" charset="0"/>
                              <a:ea typeface="Cambria Math"/>
                              <a:cs typeface="Arial" pitchFamily="34" charset="0"/>
                            </a:rPr>
                          </m:ctrlPr>
                        </m:fPr>
                        <m:num>
                          <m:r>
                            <a:rPr lang="es-MX" sz="1900" i="1">
                              <a:solidFill>
                                <a:schemeClr val="tx1"/>
                              </a:solidFill>
                              <a:effectLst/>
                              <a:latin typeface="Cambria Math" panose="02040503050406030204" pitchFamily="18" charset="0"/>
                              <a:ea typeface="Cambria Math"/>
                              <a:cs typeface="Arial" pitchFamily="34" charset="0"/>
                            </a:rPr>
                            <m:t>𝑀</m:t>
                          </m:r>
                        </m:num>
                        <m:den>
                          <m:r>
                            <a:rPr lang="es-MX" sz="1900" i="1">
                              <a:solidFill>
                                <a:schemeClr val="tx1"/>
                              </a:solidFill>
                              <a:effectLst/>
                              <a:latin typeface="Cambria Math" panose="02040503050406030204" pitchFamily="18" charset="0"/>
                              <a:ea typeface="Cambria Math"/>
                              <a:cs typeface="Arial" pitchFamily="34" charset="0"/>
                            </a:rPr>
                            <m:t>𝐸</m:t>
                          </m:r>
                          <m:sSub>
                            <m:sSubPr>
                              <m:ctrlPr>
                                <a:rPr lang="es-MX" sz="1900" i="1" smtClean="0">
                                  <a:solidFill>
                                    <a:schemeClr val="tx1"/>
                                  </a:solidFill>
                                  <a:effectLst/>
                                  <a:latin typeface="Cambria Math" panose="02040503050406030204" pitchFamily="18" charset="0"/>
                                  <a:ea typeface="Cambria Math"/>
                                  <a:cs typeface="Arial" pitchFamily="34" charset="0"/>
                                </a:rPr>
                              </m:ctrlPr>
                            </m:sSubPr>
                            <m:e>
                              <m:r>
                                <a:rPr lang="es-MX" sz="1900" i="1" smtClean="0">
                                  <a:solidFill>
                                    <a:schemeClr val="tx1"/>
                                  </a:solidFill>
                                  <a:effectLst/>
                                  <a:latin typeface="Cambria Math" panose="02040503050406030204" pitchFamily="18" charset="0"/>
                                  <a:ea typeface="Cambria Math"/>
                                  <a:cs typeface="Arial" pitchFamily="34" charset="0"/>
                                </a:rPr>
                                <m:t>𝐼</m:t>
                              </m:r>
                            </m:e>
                            <m:sub>
                              <m:r>
                                <a:rPr lang="es-MX" sz="1900" i="1" smtClean="0">
                                  <a:solidFill>
                                    <a:schemeClr val="tx1"/>
                                  </a:solidFill>
                                  <a:effectLst/>
                                  <a:latin typeface="Cambria Math" panose="02040503050406030204" pitchFamily="18" charset="0"/>
                                  <a:ea typeface="Cambria Math"/>
                                  <a:cs typeface="Arial" pitchFamily="34" charset="0"/>
                                </a:rPr>
                                <m:t>𝐸</m:t>
                              </m:r>
                            </m:sub>
                          </m:sSub>
                        </m:den>
                      </m:f>
                    </m:oMath>
                  </m:oMathPara>
                </a14:m>
                <a:endParaRPr lang="es-MX" sz="1900" i="1" dirty="0">
                  <a:solidFill>
                    <a:schemeClr val="tx1"/>
                  </a:solidFill>
                  <a:effectLst/>
                  <a:cs typeface="Arial" pitchFamily="34" charset="0"/>
                </a:endParaRPr>
              </a:p>
              <a:p>
                <a:pPr marL="0" indent="0">
                  <a:buNone/>
                </a:pPr>
                <a:endParaRPr lang="es-MX" sz="1900" i="1" dirty="0">
                  <a:solidFill>
                    <a:schemeClr val="tx1"/>
                  </a:solidFill>
                  <a:effectLst/>
                  <a:cs typeface="Arial" pitchFamily="34" charset="0"/>
                </a:endParaRPr>
              </a:p>
              <a:p>
                <a:pPr marL="0" indent="0">
                  <a:buNone/>
                </a:pPr>
                <a14:m>
                  <m:oMath xmlns:m="http://schemas.openxmlformats.org/officeDocument/2006/math">
                    <m:sSub>
                      <m:sSubPr>
                        <m:ctrlPr>
                          <a:rPr lang="es-MX" sz="1900" i="1" smtClean="0">
                            <a:solidFill>
                              <a:schemeClr val="tx1"/>
                            </a:solidFill>
                            <a:effectLst/>
                            <a:latin typeface="Cambria Math" panose="02040503050406030204" pitchFamily="18" charset="0"/>
                            <a:cs typeface="Arial" pitchFamily="34" charset="0"/>
                          </a:rPr>
                        </m:ctrlPr>
                      </m:sSubPr>
                      <m:e>
                        <m:r>
                          <a:rPr lang="es-MX" sz="1900" i="1" smtClean="0">
                            <a:solidFill>
                              <a:schemeClr val="tx1"/>
                            </a:solidFill>
                            <a:effectLst/>
                            <a:latin typeface="Cambria Math" panose="02040503050406030204" pitchFamily="18" charset="0"/>
                            <a:cs typeface="Arial" pitchFamily="34" charset="0"/>
                          </a:rPr>
                          <m:t>𝐼</m:t>
                        </m:r>
                      </m:e>
                      <m:sub>
                        <m:r>
                          <a:rPr lang="es-MX" sz="1900" i="1" smtClean="0">
                            <a:solidFill>
                              <a:schemeClr val="tx1"/>
                            </a:solidFill>
                            <a:effectLst/>
                            <a:latin typeface="Cambria Math" panose="02040503050406030204" pitchFamily="18" charset="0"/>
                            <a:cs typeface="Arial" pitchFamily="34" charset="0"/>
                          </a:rPr>
                          <m:t>𝐸</m:t>
                        </m:r>
                      </m:sub>
                    </m:sSub>
                  </m:oMath>
                </a14:m>
                <a:r>
                  <a:rPr lang="es-MX" sz="1900" dirty="0">
                    <a:solidFill>
                      <a:schemeClr val="tx1"/>
                    </a:solidFill>
                    <a:effectLst/>
                    <a:cs typeface="Arial" pitchFamily="34" charset="0"/>
                  </a:rPr>
                  <a:t>= momento de inercia de la porción central elástica.</a:t>
                </a:r>
              </a:p>
              <a:p>
                <a:pPr algn="just"/>
                <a:endParaRPr lang="es-MX" sz="1900" dirty="0">
                  <a:solidFill>
                    <a:schemeClr val="tx1"/>
                  </a:solidFill>
                  <a:effectLst/>
                  <a:cs typeface="Arial" pitchFamily="34" charset="0"/>
                </a:endParaRPr>
              </a:p>
              <a:p>
                <a:pPr marL="0" indent="0" algn="just">
                  <a:buNone/>
                </a:pPr>
                <a:r>
                  <a:rPr lang="es-MX" sz="1900" dirty="0">
                    <a:solidFill>
                      <a:schemeClr val="tx1"/>
                    </a:solidFill>
                    <a:effectLst/>
                    <a:cs typeface="Arial" pitchFamily="34" charset="0"/>
                  </a:rPr>
                  <a:t>Cuando la carga crece, aumentan las deformaciones en las secciones extremas, y se reduce la amplitud de la zona central elástica, al extenderse hacia el eje de flexión las dos regiones, superior e inferior.</a:t>
                </a:r>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889319"/>
                <a:ext cx="9354448" cy="3760686"/>
              </a:xfrm>
              <a:prstGeom prst="rect">
                <a:avLst/>
              </a:prstGeom>
              <a:blipFill rotWithShape="0">
                <a:blip r:embed="rId7"/>
                <a:stretch>
                  <a:fillRect l="-652" t="-1621" r="-587"/>
                </a:stretch>
              </a:blipFill>
            </p:spPr>
            <p:txBody>
              <a:bodyPr/>
              <a:lstStyle/>
              <a:p>
                <a:r>
                  <a:rPr lang="es-MX">
                    <a:noFill/>
                  </a:rPr>
                  <a:t> </a:t>
                </a:r>
              </a:p>
            </p:txBody>
          </p:sp>
        </mc:Fallback>
      </mc:AlternateContent>
    </p:spTree>
    <p:extLst>
      <p:ext uri="{BB962C8B-B14F-4D97-AF65-F5344CB8AC3E}">
        <p14:creationId xmlns:p14="http://schemas.microsoft.com/office/powerpoint/2010/main" val="5073263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MOMENTO PLÁSTICO RESISTENTE Y FACTOR DE FORMA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817312"/>
                <a:ext cx="9354448" cy="347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La plastificación total de una sección transversal de una viga implica dos fenómenos muy importantes:</a:t>
                </a:r>
              </a:p>
              <a:p>
                <a:pPr algn="just"/>
                <a:r>
                  <a:rPr lang="es-MX" sz="1900" dirty="0">
                    <a:cs typeface="Arial" pitchFamily="34" charset="0"/>
                  </a:rPr>
                  <a:t>1.- El momento flexionante en la sección es el máximo que esta puede resistir, pues los esfuerzos normales no pueden ser mayores que </a:t>
                </a:r>
                <a14:m>
                  <m:oMath xmlns:m="http://schemas.openxmlformats.org/officeDocument/2006/math">
                    <m:sSub>
                      <m:sSubPr>
                        <m:ctrlPr>
                          <a:rPr lang="es-MX" sz="1900" i="1" smtClean="0">
                            <a:solidFill>
                              <a:schemeClr val="tx1"/>
                            </a:solidFill>
                            <a:latin typeface="Cambria Math" panose="02040503050406030204" pitchFamily="18" charset="0"/>
                            <a:cs typeface="Arial" pitchFamily="34" charset="0"/>
                          </a:rPr>
                        </m:ctrlPr>
                      </m:sSubPr>
                      <m:e>
                        <m:r>
                          <m:rPr>
                            <m:sty m:val="p"/>
                          </m:rPr>
                          <a:rPr lang="el-GR" sz="1900" i="1" smtClean="0">
                            <a:solidFill>
                              <a:schemeClr val="tx1"/>
                            </a:solidFill>
                            <a:latin typeface="Cambria Math" panose="02040503050406030204" pitchFamily="18" charset="0"/>
                            <a:cs typeface="Arial" pitchFamily="34" charset="0"/>
                          </a:rPr>
                          <m:t>σ</m:t>
                        </m:r>
                      </m:e>
                      <m:sub>
                        <m:r>
                          <a:rPr lang="es-MX" sz="1900" i="1" smtClean="0">
                            <a:solidFill>
                              <a:schemeClr val="tx1"/>
                            </a:solidFill>
                            <a:latin typeface="Cambria Math" panose="02040503050406030204" pitchFamily="18" charset="0"/>
                            <a:cs typeface="Arial" pitchFamily="34" charset="0"/>
                          </a:rPr>
                          <m:t>𝑦</m:t>
                        </m:r>
                      </m:sub>
                    </m:sSub>
                  </m:oMath>
                </a14:m>
                <a:r>
                  <a:rPr lang="es-MX" sz="1900" dirty="0">
                    <a:solidFill>
                      <a:schemeClr val="tx1"/>
                    </a:solidFill>
                    <a:cs typeface="Arial" pitchFamily="34" charset="0"/>
                  </a:rPr>
                  <a:t>.</a:t>
                </a:r>
              </a:p>
              <a:p>
                <a:pPr algn="just"/>
                <a:r>
                  <a:rPr lang="es-MX" sz="1900" dirty="0">
                    <a:cs typeface="Arial" pitchFamily="34" charset="0"/>
                  </a:rPr>
                  <a:t>2.- La sección admite rotaciones ilimitadas, al desaparecer la zona elástica central de la que provenía su rigidez en etapas anteriores. </a:t>
                </a: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817312"/>
                <a:ext cx="9354448" cy="3472654"/>
              </a:xfrm>
              <a:prstGeom prst="rect">
                <a:avLst/>
              </a:prstGeom>
              <a:blipFill rotWithShape="0">
                <a:blip r:embed="rId7"/>
                <a:stretch>
                  <a:fillRect l="-652" t="-1754" r="-58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2 Subtítulo"/>
              <p:cNvSpPr txBox="1">
                <a:spLocks/>
              </p:cNvSpPr>
              <p:nvPr/>
            </p:nvSpPr>
            <p:spPr bwMode="auto">
              <a:xfrm>
                <a:off x="474561" y="3914621"/>
                <a:ext cx="9354448" cy="26805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r>
                  <a:rPr lang="es-MX" sz="1900" dirty="0">
                    <a:solidFill>
                      <a:schemeClr val="tx1"/>
                    </a:solidFill>
                    <a:effectLst/>
                    <a:cs typeface="Arial" pitchFamily="34" charset="0"/>
                  </a:rPr>
                  <a:t>El momento resistente máximo de la sección se determina:</a:t>
                </a:r>
              </a:p>
              <a:p>
                <a:pPr/>
                <a14:m>
                  <m:oMathPara xmlns:m="http://schemas.openxmlformats.org/officeDocument/2006/math">
                    <m:oMathParaPr>
                      <m:jc m:val="centerGroup"/>
                    </m:oMathParaPr>
                    <m:oMath xmlns:m="http://schemas.openxmlformats.org/officeDocument/2006/math">
                      <m:sSub>
                        <m:sSubPr>
                          <m:ctrlPr>
                            <a:rPr lang="es-MX" sz="1900" i="1" smtClean="0">
                              <a:solidFill>
                                <a:schemeClr val="tx1"/>
                              </a:solidFill>
                              <a:effectLst/>
                              <a:latin typeface="Cambria Math" panose="02040503050406030204" pitchFamily="18" charset="0"/>
                            </a:rPr>
                          </m:ctrlPr>
                        </m:sSubPr>
                        <m:e>
                          <m:r>
                            <a:rPr lang="es-MX" sz="1900" b="0" i="1">
                              <a:solidFill>
                                <a:schemeClr val="tx1"/>
                              </a:solidFill>
                              <a:effectLst/>
                              <a:latin typeface="Cambria Math" panose="02040503050406030204" pitchFamily="18" charset="0"/>
                            </a:rPr>
                            <m:t>𝑀</m:t>
                          </m:r>
                        </m:e>
                        <m:sub>
                          <m:r>
                            <a:rPr lang="es-MX" sz="1900" b="0" i="1">
                              <a:solidFill>
                                <a:schemeClr val="tx1"/>
                              </a:solidFill>
                              <a:effectLst/>
                              <a:latin typeface="Cambria Math" panose="02040503050406030204" pitchFamily="18" charset="0"/>
                            </a:rPr>
                            <m:t>𝑖</m:t>
                          </m:r>
                        </m:sub>
                      </m:sSub>
                      <m:r>
                        <a:rPr lang="es-MX" sz="1900" b="0" i="1">
                          <a:solidFill>
                            <a:schemeClr val="tx1"/>
                          </a:solidFill>
                          <a:effectLst/>
                          <a:latin typeface="Cambria Math" panose="02040503050406030204" pitchFamily="18" charset="0"/>
                        </a:rPr>
                        <m:t>=</m:t>
                      </m:r>
                      <m:r>
                        <a:rPr lang="es-MX" sz="1900" b="0" i="1">
                          <a:solidFill>
                            <a:schemeClr val="tx1"/>
                          </a:solidFill>
                          <a:effectLst/>
                          <a:latin typeface="Cambria Math" panose="02040503050406030204" pitchFamily="18" charset="0"/>
                        </a:rPr>
                        <m:t>𝐹</m:t>
                      </m:r>
                      <m:f>
                        <m:fPr>
                          <m:ctrlPr>
                            <a:rPr lang="es-MX" sz="1900" i="1">
                              <a:solidFill>
                                <a:schemeClr val="tx1"/>
                              </a:solidFill>
                              <a:effectLst/>
                              <a:latin typeface="Cambria Math" panose="02040503050406030204" pitchFamily="18" charset="0"/>
                            </a:rPr>
                          </m:ctrlPr>
                        </m:fPr>
                        <m:num>
                          <m:r>
                            <a:rPr lang="es-MX" sz="1900" b="0" i="1">
                              <a:solidFill>
                                <a:schemeClr val="tx1"/>
                              </a:solidFill>
                              <a:effectLst/>
                              <a:latin typeface="Cambria Math" panose="02040503050406030204" pitchFamily="18" charset="0"/>
                            </a:rPr>
                            <m:t>𝑑</m:t>
                          </m:r>
                        </m:num>
                        <m:den>
                          <m:r>
                            <a:rPr lang="es-MX" sz="1900" b="0" i="1">
                              <a:solidFill>
                                <a:schemeClr val="tx1"/>
                              </a:solidFill>
                              <a:effectLst/>
                              <a:latin typeface="Cambria Math" panose="02040503050406030204" pitchFamily="18" charset="0"/>
                            </a:rPr>
                            <m:t>2</m:t>
                          </m:r>
                        </m:den>
                      </m:f>
                      <m:r>
                        <a:rPr lang="es-MX" sz="1900" b="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r>
                            <a:rPr lang="es-MX" sz="1900" b="0" i="1">
                              <a:solidFill>
                                <a:schemeClr val="tx1"/>
                              </a:solidFill>
                              <a:effectLst/>
                              <a:latin typeface="Cambria Math" panose="02040503050406030204" pitchFamily="18" charset="0"/>
                            </a:rPr>
                            <m:t>𝑏𝑑</m:t>
                          </m:r>
                        </m:num>
                        <m:den>
                          <m:r>
                            <a:rPr lang="es-MX" sz="1900" b="0" i="1">
                              <a:solidFill>
                                <a:schemeClr val="tx1"/>
                              </a:solidFill>
                              <a:effectLst/>
                              <a:latin typeface="Cambria Math" panose="02040503050406030204" pitchFamily="18" charset="0"/>
                            </a:rPr>
                            <m:t>2</m:t>
                          </m:r>
                        </m:den>
                      </m:f>
                      <m:sSub>
                        <m:sSubPr>
                          <m:ctrlPr>
                            <a:rPr lang="es-MX" sz="1900" i="1">
                              <a:solidFill>
                                <a:schemeClr val="tx1"/>
                              </a:solidFill>
                              <a:effectLst/>
                              <a:latin typeface="Cambria Math" panose="02040503050406030204" pitchFamily="18" charset="0"/>
                            </a:rPr>
                          </m:ctrlPr>
                        </m:sSubPr>
                        <m:e>
                          <m:r>
                            <a:rPr lang="es-MX" sz="1900" b="0" i="1">
                              <a:solidFill>
                                <a:schemeClr val="tx1"/>
                              </a:solidFill>
                              <a:effectLst/>
                              <a:latin typeface="Cambria Math" panose="02040503050406030204" pitchFamily="18" charset="0"/>
                            </a:rPr>
                            <m:t>𝜎</m:t>
                          </m:r>
                        </m:e>
                        <m:sub>
                          <m:r>
                            <a:rPr lang="es-MX" sz="1900" b="0" i="1">
                              <a:solidFill>
                                <a:schemeClr val="tx1"/>
                              </a:solidFill>
                              <a:effectLst/>
                              <a:latin typeface="Cambria Math" panose="02040503050406030204" pitchFamily="18" charset="0"/>
                            </a:rPr>
                            <m:t>𝑦</m:t>
                          </m:r>
                        </m:sub>
                      </m:sSub>
                      <m:f>
                        <m:fPr>
                          <m:ctrlPr>
                            <a:rPr lang="es-MX" sz="1900" i="1">
                              <a:solidFill>
                                <a:schemeClr val="tx1"/>
                              </a:solidFill>
                              <a:effectLst/>
                              <a:latin typeface="Cambria Math" panose="02040503050406030204" pitchFamily="18" charset="0"/>
                            </a:rPr>
                          </m:ctrlPr>
                        </m:fPr>
                        <m:num>
                          <m:r>
                            <a:rPr lang="es-MX" sz="1900" b="0" i="1">
                              <a:solidFill>
                                <a:schemeClr val="tx1"/>
                              </a:solidFill>
                              <a:effectLst/>
                              <a:latin typeface="Cambria Math" panose="02040503050406030204" pitchFamily="18" charset="0"/>
                            </a:rPr>
                            <m:t>𝑑</m:t>
                          </m:r>
                        </m:num>
                        <m:den>
                          <m:r>
                            <a:rPr lang="es-MX" sz="1900" b="0" i="1">
                              <a:solidFill>
                                <a:schemeClr val="tx1"/>
                              </a:solidFill>
                              <a:effectLst/>
                              <a:latin typeface="Cambria Math" panose="02040503050406030204" pitchFamily="18" charset="0"/>
                            </a:rPr>
                            <m:t>2</m:t>
                          </m:r>
                        </m:den>
                      </m:f>
                      <m:r>
                        <a:rPr lang="es-MX" sz="1900" b="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b="0" i="1">
                              <a:solidFill>
                                <a:schemeClr val="tx1"/>
                              </a:solidFill>
                              <a:effectLst/>
                              <a:latin typeface="Cambria Math" panose="02040503050406030204" pitchFamily="18" charset="0"/>
                            </a:rPr>
                            <m:t>𝜎</m:t>
                          </m:r>
                        </m:e>
                        <m:sub>
                          <m:r>
                            <a:rPr lang="es-MX" sz="1900" b="0" i="1">
                              <a:solidFill>
                                <a:schemeClr val="tx1"/>
                              </a:solidFill>
                              <a:effectLst/>
                              <a:latin typeface="Cambria Math" panose="02040503050406030204" pitchFamily="18" charset="0"/>
                            </a:rPr>
                            <m:t>𝑦</m:t>
                          </m:r>
                        </m:sub>
                      </m:sSub>
                      <m:f>
                        <m:fPr>
                          <m:ctrlPr>
                            <a:rPr lang="es-MX" sz="1900" i="1">
                              <a:solidFill>
                                <a:schemeClr val="tx1"/>
                              </a:solidFill>
                              <a:effectLst/>
                              <a:latin typeface="Cambria Math" panose="02040503050406030204" pitchFamily="18" charset="0"/>
                            </a:rPr>
                          </m:ctrlPr>
                        </m:fPr>
                        <m:num>
                          <m:r>
                            <a:rPr lang="es-MX" sz="1900" b="0" i="1">
                              <a:solidFill>
                                <a:schemeClr val="tx1"/>
                              </a:solidFill>
                              <a:effectLst/>
                              <a:latin typeface="Cambria Math" panose="02040503050406030204" pitchFamily="18" charset="0"/>
                            </a:rPr>
                            <m:t>𝑏</m:t>
                          </m:r>
                          <m:sSup>
                            <m:sSupPr>
                              <m:ctrlPr>
                                <a:rPr lang="es-MX" sz="1900" i="1">
                                  <a:solidFill>
                                    <a:schemeClr val="tx1"/>
                                  </a:solidFill>
                                  <a:effectLst/>
                                  <a:latin typeface="Cambria Math" panose="02040503050406030204" pitchFamily="18" charset="0"/>
                                </a:rPr>
                              </m:ctrlPr>
                            </m:sSupPr>
                            <m:e>
                              <m:r>
                                <a:rPr lang="es-MX" sz="1900" b="0" i="1">
                                  <a:solidFill>
                                    <a:schemeClr val="tx1"/>
                                  </a:solidFill>
                                  <a:effectLst/>
                                  <a:latin typeface="Cambria Math" panose="02040503050406030204" pitchFamily="18" charset="0"/>
                                </a:rPr>
                                <m:t>𝑑</m:t>
                              </m:r>
                            </m:e>
                            <m:sup>
                              <m:r>
                                <a:rPr lang="es-MX" sz="1900" b="0" i="1">
                                  <a:solidFill>
                                    <a:schemeClr val="tx1"/>
                                  </a:solidFill>
                                  <a:effectLst/>
                                  <a:latin typeface="Cambria Math" panose="02040503050406030204" pitchFamily="18" charset="0"/>
                                </a:rPr>
                                <m:t>2</m:t>
                              </m:r>
                            </m:sup>
                          </m:sSup>
                        </m:num>
                        <m:den>
                          <m:r>
                            <a:rPr lang="es-MX" sz="1900" b="0" i="1">
                              <a:solidFill>
                                <a:schemeClr val="tx1"/>
                              </a:solidFill>
                              <a:effectLst/>
                              <a:latin typeface="Cambria Math" panose="02040503050406030204" pitchFamily="18" charset="0"/>
                            </a:rPr>
                            <m:t>4</m:t>
                          </m:r>
                        </m:den>
                      </m:f>
                    </m:oMath>
                  </m:oMathPara>
                </a14:m>
                <a:endParaRPr lang="es-MX" sz="1900" i="1" dirty="0">
                  <a:solidFill>
                    <a:schemeClr val="tx1"/>
                  </a:solidFill>
                  <a:effectLst/>
                  <a:cs typeface="Arial" pitchFamily="34" charset="0"/>
                </a:endParaRPr>
              </a:p>
              <a:p>
                <a:pPr algn="just"/>
                <a:r>
                  <a:rPr lang="es-MX" sz="1900" dirty="0">
                    <a:solidFill>
                      <a:schemeClr val="tx1"/>
                    </a:solidFill>
                    <a:effectLst/>
                    <a:cs typeface="Arial" pitchFamily="34" charset="0"/>
                  </a:rPr>
                  <a:t>El  momento externo máximo que puede soportar la sección es:</a:t>
                </a:r>
              </a:p>
              <a:p>
                <a:pPr/>
                <a14:m>
                  <m:oMathPara xmlns:m="http://schemas.openxmlformats.org/officeDocument/2006/math">
                    <m:oMathParaPr>
                      <m:jc m:val="centerGroup"/>
                    </m:oMathParaPr>
                    <m:oMath xmlns:m="http://schemas.openxmlformats.org/officeDocument/2006/math">
                      <m:sSub>
                        <m:sSubPr>
                          <m:ctrlPr>
                            <a:rPr lang="es-MX" sz="1900" i="1" smtClean="0">
                              <a:solidFill>
                                <a:schemeClr val="tx1"/>
                              </a:solidFill>
                              <a:effectLst/>
                              <a:latin typeface="Cambria Math" panose="02040503050406030204" pitchFamily="18" charset="0"/>
                            </a:rPr>
                          </m:ctrlPr>
                        </m:sSubPr>
                        <m:e>
                          <m:d>
                            <m:dPr>
                              <m:ctrlPr>
                                <a:rPr lang="es-MX" sz="1900" i="1">
                                  <a:solidFill>
                                    <a:schemeClr val="tx1"/>
                                  </a:solidFill>
                                  <a:effectLst/>
                                  <a:latin typeface="Cambria Math" panose="02040503050406030204" pitchFamily="18" charset="0"/>
                                </a:rPr>
                              </m:ctrlPr>
                            </m:dPr>
                            <m:e>
                              <m:sSub>
                                <m:sSubPr>
                                  <m:ctrlPr>
                                    <a:rPr lang="es-MX" sz="1900" i="1">
                                      <a:solidFill>
                                        <a:schemeClr val="tx1"/>
                                      </a:solidFill>
                                      <a:effectLst/>
                                      <a:latin typeface="Cambria Math" panose="02040503050406030204" pitchFamily="18" charset="0"/>
                                    </a:rPr>
                                  </m:ctrlPr>
                                </m:sSubPr>
                                <m:e>
                                  <m:r>
                                    <a:rPr lang="es-MX" sz="1900" b="0" i="1">
                                      <a:solidFill>
                                        <a:schemeClr val="tx1"/>
                                      </a:solidFill>
                                      <a:effectLst/>
                                      <a:latin typeface="Cambria Math" panose="02040503050406030204" pitchFamily="18" charset="0"/>
                                    </a:rPr>
                                    <m:t>𝑀</m:t>
                                  </m:r>
                                </m:e>
                                <m:sub>
                                  <m:r>
                                    <a:rPr lang="es-MX" sz="1900" b="0" i="1">
                                      <a:solidFill>
                                        <a:schemeClr val="tx1"/>
                                      </a:solidFill>
                                      <a:effectLst/>
                                      <a:latin typeface="Cambria Math" panose="02040503050406030204" pitchFamily="18" charset="0"/>
                                    </a:rPr>
                                    <m:t>𝑒</m:t>
                                  </m:r>
                                </m:sub>
                              </m:sSub>
                            </m:e>
                          </m:d>
                        </m:e>
                        <m:sub>
                          <m:r>
                            <a:rPr lang="es-MX" sz="1900" b="0" i="1">
                              <a:solidFill>
                                <a:schemeClr val="tx1"/>
                              </a:solidFill>
                              <a:effectLst/>
                              <a:latin typeface="Cambria Math" panose="02040503050406030204" pitchFamily="18" charset="0"/>
                            </a:rPr>
                            <m:t>𝑚𝑎𝑥</m:t>
                          </m:r>
                        </m:sub>
                      </m:sSub>
                      <m:r>
                        <a:rPr lang="es-MX" sz="1900" b="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b="0" i="1">
                              <a:solidFill>
                                <a:schemeClr val="tx1"/>
                              </a:solidFill>
                              <a:effectLst/>
                              <a:latin typeface="Cambria Math" panose="02040503050406030204" pitchFamily="18" charset="0"/>
                            </a:rPr>
                            <m:t>𝑀</m:t>
                          </m:r>
                        </m:e>
                        <m:sub>
                          <m:r>
                            <a:rPr lang="es-MX" sz="1900" b="0" i="1">
                              <a:solidFill>
                                <a:schemeClr val="tx1"/>
                              </a:solidFill>
                              <a:effectLst/>
                              <a:latin typeface="Cambria Math" panose="02040503050406030204" pitchFamily="18" charset="0"/>
                            </a:rPr>
                            <m:t>𝑖</m:t>
                          </m:r>
                        </m:sub>
                      </m:sSub>
                      <m:r>
                        <a:rPr lang="es-MX" sz="1900" b="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b="0" i="1">
                              <a:solidFill>
                                <a:schemeClr val="tx1"/>
                              </a:solidFill>
                              <a:effectLst/>
                              <a:latin typeface="Cambria Math" panose="02040503050406030204" pitchFamily="18" charset="0"/>
                            </a:rPr>
                            <m:t>𝜎</m:t>
                          </m:r>
                        </m:e>
                        <m:sub>
                          <m:r>
                            <a:rPr lang="es-MX" sz="1900" b="0" i="1">
                              <a:solidFill>
                                <a:schemeClr val="tx1"/>
                              </a:solidFill>
                              <a:effectLst/>
                              <a:latin typeface="Cambria Math" panose="02040503050406030204" pitchFamily="18" charset="0"/>
                            </a:rPr>
                            <m:t>𝑦</m:t>
                          </m:r>
                        </m:sub>
                      </m:sSub>
                      <m:f>
                        <m:fPr>
                          <m:ctrlPr>
                            <a:rPr lang="es-MX" sz="1900" i="1">
                              <a:solidFill>
                                <a:schemeClr val="tx1"/>
                              </a:solidFill>
                              <a:effectLst/>
                              <a:latin typeface="Cambria Math" panose="02040503050406030204" pitchFamily="18" charset="0"/>
                            </a:rPr>
                          </m:ctrlPr>
                        </m:fPr>
                        <m:num>
                          <m:r>
                            <a:rPr lang="es-MX" sz="1900" b="0" i="1">
                              <a:solidFill>
                                <a:schemeClr val="tx1"/>
                              </a:solidFill>
                              <a:effectLst/>
                              <a:latin typeface="Cambria Math" panose="02040503050406030204" pitchFamily="18" charset="0"/>
                            </a:rPr>
                            <m:t>𝑏</m:t>
                          </m:r>
                          <m:sSup>
                            <m:sSupPr>
                              <m:ctrlPr>
                                <a:rPr lang="es-MX" sz="1900" i="1">
                                  <a:solidFill>
                                    <a:schemeClr val="tx1"/>
                                  </a:solidFill>
                                  <a:effectLst/>
                                  <a:latin typeface="Cambria Math" panose="02040503050406030204" pitchFamily="18" charset="0"/>
                                </a:rPr>
                              </m:ctrlPr>
                            </m:sSupPr>
                            <m:e>
                              <m:r>
                                <a:rPr lang="es-MX" sz="1900" b="0" i="1">
                                  <a:solidFill>
                                    <a:schemeClr val="tx1"/>
                                  </a:solidFill>
                                  <a:effectLst/>
                                  <a:latin typeface="Cambria Math" panose="02040503050406030204" pitchFamily="18" charset="0"/>
                                </a:rPr>
                                <m:t>𝑑</m:t>
                              </m:r>
                            </m:e>
                            <m:sup>
                              <m:r>
                                <a:rPr lang="es-MX" sz="1900" b="0" i="1">
                                  <a:solidFill>
                                    <a:schemeClr val="tx1"/>
                                  </a:solidFill>
                                  <a:effectLst/>
                                  <a:latin typeface="Cambria Math" panose="02040503050406030204" pitchFamily="18" charset="0"/>
                                </a:rPr>
                                <m:t>2</m:t>
                              </m:r>
                            </m:sup>
                          </m:sSup>
                        </m:num>
                        <m:den>
                          <m:r>
                            <a:rPr lang="es-MX" sz="1900" b="0" i="1">
                              <a:solidFill>
                                <a:schemeClr val="tx1"/>
                              </a:solidFill>
                              <a:effectLst/>
                              <a:latin typeface="Cambria Math" panose="02040503050406030204" pitchFamily="18" charset="0"/>
                            </a:rPr>
                            <m:t>4</m:t>
                          </m:r>
                        </m:den>
                      </m:f>
                    </m:oMath>
                  </m:oMathPara>
                </a14:m>
                <a:endParaRPr lang="es-MX" sz="1900" dirty="0">
                  <a:solidFill>
                    <a:schemeClr val="tx1"/>
                  </a:solidFill>
                  <a:effectLst/>
                </a:endParaRPr>
              </a:p>
              <a:p>
                <a:r>
                  <a:rPr lang="es-MX" sz="1900" dirty="0">
                    <a:solidFill>
                      <a:schemeClr val="tx1"/>
                    </a:solidFill>
                    <a:effectLst/>
                    <a:cs typeface="Arial" pitchFamily="34" charset="0"/>
                  </a:rPr>
                  <a:t>MOMENTO PLASTICO RESISTENTE</a:t>
                </a:r>
              </a:p>
            </p:txBody>
          </p:sp>
        </mc:Choice>
        <mc:Fallback xmlns="">
          <p:sp>
            <p:nvSpPr>
              <p:cNvPr id="11" name="2 Subtítulo"/>
              <p:cNvSpPr txBox="1">
                <a:spLocks noRot="1" noChangeAspect="1" noMove="1" noResize="1" noEditPoints="1" noAdjustHandles="1" noChangeArrowheads="1" noChangeShapeType="1" noTextEdit="1"/>
              </p:cNvSpPr>
              <p:nvPr/>
            </p:nvSpPr>
            <p:spPr bwMode="auto">
              <a:xfrm>
                <a:off x="474561" y="3914621"/>
                <a:ext cx="9354448" cy="2680566"/>
              </a:xfrm>
              <a:prstGeom prst="rect">
                <a:avLst/>
              </a:prstGeom>
              <a:blipFill rotWithShape="0">
                <a:blip r:embed="rId8"/>
                <a:stretch>
                  <a:fillRect l="-652" t="-1136"/>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1213252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COMPORTAMIENTO DE VIGAS BAJO CARGA CRECIENTE</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889956"/>
                <a:ext cx="9354448" cy="3024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solidFill>
                      <a:schemeClr val="tx1"/>
                    </a:solidFill>
                    <a:effectLst/>
                    <a:cs typeface="Arial" pitchFamily="34" charset="0"/>
                  </a:rPr>
                  <a:t>El momento máximo que resiste una sección es su momento plástico:</a:t>
                </a:r>
              </a:p>
              <a:p>
                <a:pPr marL="0" indent="0" algn="just">
                  <a:buNone/>
                </a:pPr>
                <a:endParaRPr lang="es-MX" sz="1900" dirty="0">
                  <a:solidFill>
                    <a:schemeClr val="tx1"/>
                  </a:solidFill>
                  <a:effectLst/>
                  <a:cs typeface="Arial"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smtClean="0">
                              <a:solidFill>
                                <a:schemeClr val="tx1"/>
                              </a:solidFill>
                              <a:effectLst/>
                              <a:latin typeface="Cambria Math" panose="02040503050406030204" pitchFamily="18" charset="0"/>
                            </a:rPr>
                            <m:t>𝑃</m:t>
                          </m:r>
                        </m:sub>
                      </m:sSub>
                      <m:r>
                        <a:rPr lang="es-MX" sz="1900" i="1">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𝑦</m:t>
                          </m:r>
                        </m:sub>
                      </m:sSub>
                      <m:f>
                        <m:fPr>
                          <m:ctrlPr>
                            <a:rPr lang="es-MX" sz="1900" i="1">
                              <a:solidFill>
                                <a:schemeClr val="tx1"/>
                              </a:solidFill>
                              <a:effectLst/>
                              <a:latin typeface="Cambria Math" panose="02040503050406030204" pitchFamily="18" charset="0"/>
                            </a:rPr>
                          </m:ctrlPr>
                        </m:fPr>
                        <m:num>
                          <m:r>
                            <a:rPr lang="es-MX" sz="1900" i="1">
                              <a:solidFill>
                                <a:schemeClr val="tx1"/>
                              </a:solidFill>
                              <a:effectLst/>
                              <a:latin typeface="Cambria Math" panose="02040503050406030204" pitchFamily="18" charset="0"/>
                            </a:rPr>
                            <m:t>𝑏</m:t>
                          </m:r>
                          <m:sSup>
                            <m:sSupPr>
                              <m:ctrlPr>
                                <a:rPr lang="es-MX" sz="1900" i="1">
                                  <a:solidFill>
                                    <a:schemeClr val="tx1"/>
                                  </a:solidFill>
                                  <a:effectLst/>
                                  <a:latin typeface="Cambria Math" panose="02040503050406030204" pitchFamily="18" charset="0"/>
                                </a:rPr>
                              </m:ctrlPr>
                            </m:sSupPr>
                            <m:e>
                              <m:r>
                                <a:rPr lang="es-MX" sz="1900" i="1">
                                  <a:solidFill>
                                    <a:schemeClr val="tx1"/>
                                  </a:solidFill>
                                  <a:effectLst/>
                                  <a:latin typeface="Cambria Math" panose="02040503050406030204" pitchFamily="18" charset="0"/>
                                </a:rPr>
                                <m:t>𝑑</m:t>
                              </m:r>
                            </m:e>
                            <m:sup>
                              <m:r>
                                <a:rPr lang="es-MX" sz="1900" i="1">
                                  <a:solidFill>
                                    <a:schemeClr val="tx1"/>
                                  </a:solidFill>
                                  <a:effectLst/>
                                  <a:latin typeface="Cambria Math" panose="02040503050406030204" pitchFamily="18" charset="0"/>
                                </a:rPr>
                                <m:t>2</m:t>
                              </m:r>
                            </m:sup>
                          </m:sSup>
                        </m:num>
                        <m:den>
                          <m:r>
                            <a:rPr lang="es-MX" sz="1900" i="1">
                              <a:solidFill>
                                <a:schemeClr val="tx1"/>
                              </a:solidFill>
                              <a:effectLst/>
                              <a:latin typeface="Cambria Math" panose="02040503050406030204" pitchFamily="18" charset="0"/>
                            </a:rPr>
                            <m:t>4</m:t>
                          </m:r>
                        </m:den>
                      </m:f>
                      <m:r>
                        <a:rPr lang="es-MX" sz="1900" i="1" smtClean="0">
                          <a:solidFill>
                            <a:schemeClr val="tx1"/>
                          </a:solidFill>
                          <a:effectLst/>
                          <a:latin typeface="Cambria Math" panose="02040503050406030204" pitchFamily="18" charset="0"/>
                        </a:rPr>
                        <m:t>=</m:t>
                      </m:r>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𝑦</m:t>
                          </m:r>
                        </m:sub>
                      </m:sSub>
                      <m:r>
                        <a:rPr lang="es-MX" sz="1900" i="1" smtClean="0">
                          <a:solidFill>
                            <a:schemeClr val="tx1"/>
                          </a:solidFill>
                          <a:effectLst/>
                          <a:latin typeface="Cambria Math" panose="02040503050406030204" pitchFamily="18" charset="0"/>
                        </a:rPr>
                        <m:t>𝑧</m:t>
                      </m:r>
                    </m:oMath>
                  </m:oMathPara>
                </a14:m>
                <a:endParaRPr lang="es-MX" sz="1900" dirty="0">
                  <a:solidFill>
                    <a:schemeClr val="tx1"/>
                  </a:solidFill>
                  <a:effectLst/>
                  <a:cs typeface="Arial" pitchFamily="34" charset="0"/>
                </a:endParaRPr>
              </a:p>
              <a:p>
                <a:pPr algn="just"/>
                <a:endParaRPr lang="es-MX" sz="1900" dirty="0">
                  <a:solidFill>
                    <a:schemeClr val="tx1"/>
                  </a:solidFill>
                  <a:effectLst/>
                  <a:cs typeface="Arial" pitchFamily="34" charset="0"/>
                </a:endParaRPr>
              </a:p>
              <a:p>
                <a:pPr marL="0" indent="0" algn="just">
                  <a:buNone/>
                </a:pPr>
                <a:r>
                  <a:rPr lang="es-MX" sz="1900" dirty="0">
                    <a:solidFill>
                      <a:schemeClr val="tx1"/>
                    </a:solidFill>
                    <a:effectLst/>
                    <a:cs typeface="Arial" pitchFamily="34" charset="0"/>
                  </a:rPr>
                  <a:t>Z: modulo de sección plástico = (A/2)a</a:t>
                </a:r>
              </a:p>
              <a:p>
                <a:pPr marL="0" indent="0" algn="just">
                  <a:buNone/>
                </a:pPr>
                <a:r>
                  <a:rPr lang="es-MX" sz="1900" dirty="0">
                    <a:solidFill>
                      <a:schemeClr val="tx1"/>
                    </a:solidFill>
                    <a:effectLst/>
                    <a:cs typeface="Arial" pitchFamily="34" charset="0"/>
                  </a:rPr>
                  <a:t>A: área de toda la sección transversal.</a:t>
                </a:r>
              </a:p>
              <a:p>
                <a:pPr marL="0" indent="0" algn="just">
                  <a:buNone/>
                </a:pPr>
                <a:r>
                  <a:rPr lang="es-MX" sz="1900" dirty="0">
                    <a:solidFill>
                      <a:schemeClr val="tx1"/>
                    </a:solidFill>
                    <a:effectLst/>
                    <a:cs typeface="Arial" pitchFamily="34" charset="0"/>
                  </a:rPr>
                  <a:t>a: dist. entre los centroides de las dos medias áreas.</a:t>
                </a:r>
              </a:p>
              <a:p>
                <a:pPr algn="just"/>
                <a:endParaRPr lang="es-MX" sz="2000" dirty="0">
                  <a:effectLst>
                    <a:outerShdw blurRad="38100" dist="38100" dir="2700000" algn="tl">
                      <a:srgbClr val="000000">
                        <a:alpha val="43137"/>
                      </a:srgbClr>
                    </a:outerShdw>
                  </a:effectLst>
                  <a:cs typeface="Arial" pitchFamily="34" charset="0"/>
                </a:endParaRPr>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889956"/>
                <a:ext cx="9354448" cy="3024336"/>
              </a:xfrm>
              <a:prstGeom prst="rect">
                <a:avLst/>
              </a:prstGeom>
              <a:blipFill rotWithShape="0">
                <a:blip r:embed="rId7"/>
                <a:stretch>
                  <a:fillRect l="-652" t="-2016"/>
                </a:stretch>
              </a:blipFill>
            </p:spPr>
            <p:txBody>
              <a:bodyPr/>
              <a:lstStyle/>
              <a:p>
                <a:r>
                  <a:rPr lang="es-MX">
                    <a:noFill/>
                  </a:rPr>
                  <a:t> </a:t>
                </a:r>
              </a:p>
            </p:txBody>
          </p:sp>
        </mc:Fallback>
      </mc:AlternateContent>
    </p:spTree>
    <p:extLst>
      <p:ext uri="{BB962C8B-B14F-4D97-AF65-F5344CB8AC3E}">
        <p14:creationId xmlns:p14="http://schemas.microsoft.com/office/powerpoint/2010/main" val="21192744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FACTOR DE FORMA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817312"/>
                <a:ext cx="9354448" cy="4176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solidFill>
                      <a:schemeClr val="tx1"/>
                    </a:solidFill>
                    <a:effectLst/>
                    <a:cs typeface="Arial" pitchFamily="34" charset="0"/>
                  </a:rPr>
                  <a:t>Es una característica geométrica de la sección; representa una reserva de capacidad para resistir flexión fuera del intervalo elástico, pues este termina cuando el momento alcanza el valor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s-MX" sz="1900" i="1">
                            <a:solidFill>
                              <a:schemeClr val="tx1"/>
                            </a:solidFill>
                            <a:effectLst/>
                            <a:latin typeface="Cambria Math" panose="02040503050406030204" pitchFamily="18" charset="0"/>
                            <a:cs typeface="Arial" pitchFamily="34" charset="0"/>
                          </a:rPr>
                          <m:t>𝑀</m:t>
                        </m:r>
                      </m:e>
                      <m:sub>
                        <m:r>
                          <a:rPr lang="es-MX" sz="1900" i="1" smtClean="0">
                            <a:solidFill>
                              <a:schemeClr val="tx1"/>
                            </a:solidFill>
                            <a:effectLst/>
                            <a:latin typeface="Cambria Math" panose="02040503050406030204" pitchFamily="18" charset="0"/>
                            <a:cs typeface="Arial" pitchFamily="34" charset="0"/>
                          </a:rPr>
                          <m:t>𝑦</m:t>
                        </m:r>
                      </m:sub>
                    </m:sSub>
                  </m:oMath>
                </a14:m>
                <a:r>
                  <a:rPr lang="es-MX" sz="1900" dirty="0">
                    <a:solidFill>
                      <a:schemeClr val="tx1"/>
                    </a:solidFill>
                    <a:effectLst/>
                    <a:cs typeface="Arial" pitchFamily="34" charset="0"/>
                  </a:rPr>
                  <a:t> y la sección admite incrementos adicionales, hasta llegar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s-MX" sz="1900" i="1">
                            <a:solidFill>
                              <a:schemeClr val="tx1"/>
                            </a:solidFill>
                            <a:effectLst/>
                            <a:latin typeface="Cambria Math" panose="02040503050406030204" pitchFamily="18" charset="0"/>
                            <a:cs typeface="Arial" pitchFamily="34" charset="0"/>
                          </a:rPr>
                          <m:t>𝑀</m:t>
                        </m:r>
                      </m:e>
                      <m:sub>
                        <m:r>
                          <a:rPr lang="es-MX" sz="1900" i="1" smtClean="0">
                            <a:solidFill>
                              <a:schemeClr val="tx1"/>
                            </a:solidFill>
                            <a:effectLst/>
                            <a:latin typeface="Cambria Math" panose="02040503050406030204" pitchFamily="18" charset="0"/>
                            <a:cs typeface="Arial" pitchFamily="34" charset="0"/>
                          </a:rPr>
                          <m:t>𝑝</m:t>
                        </m:r>
                      </m:sub>
                    </m:sSub>
                  </m:oMath>
                </a14:m>
                <a:r>
                  <a:rPr lang="es-MX" sz="1900" dirty="0">
                    <a:solidFill>
                      <a:schemeClr val="tx1"/>
                    </a:solidFill>
                    <a:effectLst/>
                    <a:cs typeface="Arial" pitchFamily="34" charset="0"/>
                  </a:rPr>
                  <a:t>.</a:t>
                </a:r>
              </a:p>
              <a:p>
                <a:pPr marL="0" indent="0">
                  <a:buNone/>
                </a:pPr>
                <a:endParaRPr lang="es-MX" sz="1900" i="1" dirty="0">
                  <a:solidFill>
                    <a:schemeClr val="tx1"/>
                  </a:solidFill>
                  <a:effectLst/>
                </a:endParaRPr>
              </a:p>
              <a:p>
                <a:pPr marL="0" indent="0">
                  <a:buNone/>
                </a:pPr>
                <a14:m>
                  <m:oMathPara xmlns:m="http://schemas.openxmlformats.org/officeDocument/2006/math">
                    <m:oMathParaPr>
                      <m:jc m:val="centerGroup"/>
                    </m:oMathParaPr>
                    <m:oMath xmlns:m="http://schemas.openxmlformats.org/officeDocument/2006/math">
                      <m:r>
                        <a:rPr lang="es-MX" sz="1900" i="1" smtClean="0">
                          <a:solidFill>
                            <a:schemeClr val="tx1"/>
                          </a:solidFill>
                          <a:effectLst/>
                          <a:latin typeface="Cambria Math" panose="02040503050406030204" pitchFamily="18" charset="0"/>
                        </a:rPr>
                        <m:t>𝑓</m:t>
                      </m:r>
                      <m:r>
                        <a:rPr lang="es-MX" sz="1900" i="1" smtClean="0">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𝑝</m:t>
                              </m:r>
                            </m:sub>
                          </m:sSub>
                        </m:num>
                        <m:den>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𝑀</m:t>
                              </m:r>
                            </m:e>
                            <m:sub>
                              <m:r>
                                <a:rPr lang="es-MX" sz="1900" i="1">
                                  <a:solidFill>
                                    <a:schemeClr val="tx1"/>
                                  </a:solidFill>
                                  <a:effectLst/>
                                  <a:latin typeface="Cambria Math" panose="02040503050406030204" pitchFamily="18" charset="0"/>
                                </a:rPr>
                                <m:t>𝑦</m:t>
                              </m:r>
                            </m:sub>
                          </m:sSub>
                        </m:den>
                      </m:f>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𝑦</m:t>
                              </m:r>
                            </m:sub>
                          </m:sSub>
                          <m:r>
                            <a:rPr lang="es-MX" sz="1900" i="1">
                              <a:solidFill>
                                <a:schemeClr val="tx1"/>
                              </a:solidFill>
                              <a:effectLst/>
                              <a:latin typeface="Cambria Math" panose="02040503050406030204" pitchFamily="18" charset="0"/>
                            </a:rPr>
                            <m:t>𝑍</m:t>
                          </m:r>
                        </m:num>
                        <m:den>
                          <m:sSub>
                            <m:sSubPr>
                              <m:ctrlPr>
                                <a:rPr lang="es-MX" sz="1900" i="1">
                                  <a:solidFill>
                                    <a:schemeClr val="tx1"/>
                                  </a:solidFill>
                                  <a:effectLst/>
                                  <a:latin typeface="Cambria Math" panose="02040503050406030204" pitchFamily="18" charset="0"/>
                                </a:rPr>
                              </m:ctrlPr>
                            </m:sSubPr>
                            <m:e>
                              <m:r>
                                <a:rPr lang="es-MX" sz="1900" i="1">
                                  <a:solidFill>
                                    <a:schemeClr val="tx1"/>
                                  </a:solidFill>
                                  <a:effectLst/>
                                  <a:latin typeface="Cambria Math" panose="02040503050406030204" pitchFamily="18" charset="0"/>
                                </a:rPr>
                                <m:t>𝜎</m:t>
                              </m:r>
                            </m:e>
                            <m:sub>
                              <m:r>
                                <a:rPr lang="es-MX" sz="1900" i="1">
                                  <a:solidFill>
                                    <a:schemeClr val="tx1"/>
                                  </a:solidFill>
                                  <a:effectLst/>
                                  <a:latin typeface="Cambria Math" panose="02040503050406030204" pitchFamily="18" charset="0"/>
                                </a:rPr>
                                <m:t>𝑦</m:t>
                              </m:r>
                            </m:sub>
                          </m:sSub>
                          <m:r>
                            <a:rPr lang="es-MX" sz="1900" i="1">
                              <a:solidFill>
                                <a:schemeClr val="tx1"/>
                              </a:solidFill>
                              <a:effectLst/>
                              <a:latin typeface="Cambria Math" panose="02040503050406030204" pitchFamily="18" charset="0"/>
                            </a:rPr>
                            <m:t>𝑆</m:t>
                          </m:r>
                        </m:den>
                      </m:f>
                      <m:r>
                        <a:rPr lang="es-MX" sz="1900" i="1">
                          <a:solidFill>
                            <a:schemeClr val="tx1"/>
                          </a:solidFill>
                          <a:effectLst/>
                          <a:latin typeface="Cambria Math" panose="02040503050406030204" pitchFamily="18" charset="0"/>
                        </a:rPr>
                        <m:t>=</m:t>
                      </m:r>
                      <m:f>
                        <m:fPr>
                          <m:ctrlPr>
                            <a:rPr lang="es-MX" sz="1900" i="1">
                              <a:solidFill>
                                <a:schemeClr val="tx1"/>
                              </a:solidFill>
                              <a:effectLst/>
                              <a:latin typeface="Cambria Math" panose="02040503050406030204" pitchFamily="18" charset="0"/>
                            </a:rPr>
                          </m:ctrlPr>
                        </m:fPr>
                        <m:num>
                          <m:r>
                            <a:rPr lang="es-MX" sz="1900" i="1">
                              <a:solidFill>
                                <a:schemeClr val="tx1"/>
                              </a:solidFill>
                              <a:effectLst/>
                              <a:latin typeface="Cambria Math" panose="02040503050406030204" pitchFamily="18" charset="0"/>
                            </a:rPr>
                            <m:t>𝑍</m:t>
                          </m:r>
                        </m:num>
                        <m:den>
                          <m:r>
                            <a:rPr lang="es-MX" sz="1900" i="1">
                              <a:solidFill>
                                <a:schemeClr val="tx1"/>
                              </a:solidFill>
                              <a:effectLst/>
                              <a:latin typeface="Cambria Math" panose="02040503050406030204" pitchFamily="18" charset="0"/>
                            </a:rPr>
                            <m:t>𝑆</m:t>
                          </m:r>
                        </m:den>
                      </m:f>
                    </m:oMath>
                  </m:oMathPara>
                </a14:m>
                <a:endParaRPr lang="es-MX" sz="1900" dirty="0">
                  <a:solidFill>
                    <a:schemeClr val="tx1"/>
                  </a:solidFill>
                  <a:effectLst/>
                </a:endParaRPr>
              </a:p>
              <a:p>
                <a:pPr marL="0" indent="0" algn="r">
                  <a:buNone/>
                </a:pPr>
                <a:r>
                  <a:rPr lang="es-MX" sz="1900" dirty="0">
                    <a:solidFill>
                      <a:schemeClr val="tx1"/>
                    </a:solidFill>
                    <a:effectLst/>
                    <a:cs typeface="Arial" pitchFamily="34" charset="0"/>
                  </a:rPr>
                  <a:t>Para sección rectangular: 1.5</a:t>
                </a:r>
              </a:p>
              <a:p>
                <a:pPr marL="0" indent="0" algn="just">
                  <a:buNone/>
                </a:pPr>
                <a:endParaRPr lang="es-MX" sz="1900" dirty="0">
                  <a:solidFill>
                    <a:schemeClr val="tx1"/>
                  </a:solidFill>
                  <a:effectLst/>
                  <a:cs typeface="Arial" pitchFamily="34" charset="0"/>
                </a:endParaRPr>
              </a:p>
              <a:p>
                <a:pPr marL="0" indent="0" algn="just">
                  <a:buNone/>
                </a:pPr>
                <a:r>
                  <a:rPr lang="es-MX" sz="1900" dirty="0">
                    <a:solidFill>
                      <a:schemeClr val="tx1"/>
                    </a:solidFill>
                    <a:effectLst/>
                    <a:cs typeface="Arial" pitchFamily="34" charset="0"/>
                  </a:rPr>
                  <a:t>Nota: valor grande cuando la mayor parte del material esta cerca del eje de flexión y pequeños cuando esta lejos, P.E. : 1.7 para el circulo y 1.14 perfiles laminados.  </a:t>
                </a: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817312"/>
                <a:ext cx="9354448" cy="4176464"/>
              </a:xfrm>
              <a:prstGeom prst="rect">
                <a:avLst/>
              </a:prstGeom>
              <a:blipFill rotWithShape="0">
                <a:blip r:embed="rId7"/>
                <a:stretch>
                  <a:fillRect l="-652" t="-1460" r="-587"/>
                </a:stretch>
              </a:blipFill>
            </p:spPr>
            <p:txBody>
              <a:bodyPr/>
              <a:lstStyle/>
              <a:p>
                <a:r>
                  <a:rPr lang="es-MX">
                    <a:noFill/>
                  </a:rPr>
                  <a:t> </a:t>
                </a:r>
              </a:p>
            </p:txBody>
          </p:sp>
        </mc:Fallback>
      </mc:AlternateContent>
    </p:spTree>
    <p:extLst>
      <p:ext uri="{BB962C8B-B14F-4D97-AF65-F5344CB8AC3E}">
        <p14:creationId xmlns:p14="http://schemas.microsoft.com/office/powerpoint/2010/main" val="8129364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ARTICULACIÓN PLÁSTICA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817312"/>
                <a:ext cx="9354448" cy="3544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MX" sz="1900" dirty="0">
                    <a:cs typeface="Arial" pitchFamily="34" charset="0"/>
                  </a:rPr>
                  <a:t>El comportamiento de una sección plastificada es análogo al de una articulación real, con la diferencia de que en esta el momento es nulo, mientras que en aquella se mantiene igual a </a:t>
                </a:r>
                <a14:m>
                  <m:oMath xmlns:m="http://schemas.openxmlformats.org/officeDocument/2006/math">
                    <m:sSub>
                      <m:sSubPr>
                        <m:ctrlPr>
                          <a:rPr lang="es-MX" sz="1900" i="1" smtClean="0">
                            <a:latin typeface="Cambria Math" panose="02040503050406030204" pitchFamily="18" charset="0"/>
                            <a:cs typeface="Arial" pitchFamily="34" charset="0"/>
                          </a:rPr>
                        </m:ctrlPr>
                      </m:sSubPr>
                      <m:e>
                        <m:r>
                          <a:rPr lang="es-MX" sz="1900" i="1" smtClean="0">
                            <a:latin typeface="Cambria Math" panose="02040503050406030204" pitchFamily="18" charset="0"/>
                            <a:cs typeface="Arial" pitchFamily="34" charset="0"/>
                          </a:rPr>
                          <m:t>𝑀</m:t>
                        </m:r>
                      </m:e>
                      <m:sub>
                        <m:r>
                          <a:rPr lang="es-MX" sz="1900" i="1" smtClean="0">
                            <a:latin typeface="Cambria Math" panose="02040503050406030204" pitchFamily="18" charset="0"/>
                            <a:cs typeface="Arial" pitchFamily="34" charset="0"/>
                          </a:rPr>
                          <m:t>𝑝</m:t>
                        </m:r>
                      </m:sub>
                    </m:sSub>
                  </m:oMath>
                </a14:m>
                <a:r>
                  <a:rPr lang="es-MX" sz="1900" dirty="0">
                    <a:cs typeface="Arial" pitchFamily="34" charset="0"/>
                  </a:rPr>
                  <a:t>; </a:t>
                </a:r>
                <a:r>
                  <a:rPr lang="es-MX" sz="1900" b="1" dirty="0">
                    <a:cs typeface="Arial" pitchFamily="34" charset="0"/>
                  </a:rPr>
                  <a:t>cuando el momento flexionante en una sección alcanza un valor igual a su momento plástico resistente se forma en ella una </a:t>
                </a:r>
                <a:r>
                  <a:rPr lang="es-MX" sz="1900" b="1" i="1" dirty="0">
                    <a:cs typeface="Arial" pitchFamily="34" charset="0"/>
                  </a:rPr>
                  <a:t>articulación plástica</a:t>
                </a:r>
                <a:r>
                  <a:rPr lang="es-MX" sz="1900" b="1" dirty="0">
                    <a:cs typeface="Arial" pitchFamily="34" charset="0"/>
                  </a:rPr>
                  <a:t>,</a:t>
                </a:r>
                <a:r>
                  <a:rPr lang="es-MX" sz="1900" dirty="0">
                    <a:cs typeface="Arial" pitchFamily="34" charset="0"/>
                  </a:rPr>
                  <a:t> caracterizada por que admite rotaciones ilimitadas bajo momento constante.</a:t>
                </a:r>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817312"/>
                <a:ext cx="9354448" cy="3544662"/>
              </a:xfrm>
              <a:prstGeom prst="rect">
                <a:avLst/>
              </a:prstGeom>
              <a:blipFill rotWithShape="0">
                <a:blip r:embed="rId7"/>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30271728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MOMENTO CURVATURA DE UNA ARTICULACIÓN PLÁSTICA Y REAL</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959069"/>
                <a:ext cx="9354448" cy="1296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El comportamiento de una articulación plástica en una sección con factor de forma unitario, en la teoría plástica simple se acepta la representación idealizada formada por dos líneas rectas lo que equivale a suponer que la sección se comporta elásticamente hasta que el momento flexionante llega a </a:t>
                </a:r>
                <a14:m>
                  <m:oMath xmlns:m="http://schemas.openxmlformats.org/officeDocument/2006/math">
                    <m:sSub>
                      <m:sSubPr>
                        <m:ctrlPr>
                          <a:rPr lang="es-MX" sz="1900" i="1" smtClean="0">
                            <a:latin typeface="Cambria Math" panose="02040503050406030204" pitchFamily="18" charset="0"/>
                            <a:cs typeface="Arial" pitchFamily="34" charset="0"/>
                          </a:rPr>
                        </m:ctrlPr>
                      </m:sSubPr>
                      <m:e>
                        <m:r>
                          <a:rPr lang="es-MX" sz="1900" i="1" smtClean="0">
                            <a:latin typeface="Cambria Math" panose="02040503050406030204" pitchFamily="18" charset="0"/>
                            <a:cs typeface="Arial" pitchFamily="34" charset="0"/>
                          </a:rPr>
                          <m:t>𝑀</m:t>
                        </m:r>
                      </m:e>
                      <m:sub>
                        <m:r>
                          <a:rPr lang="es-MX" sz="1900" i="1" smtClean="0">
                            <a:latin typeface="Cambria Math" panose="02040503050406030204" pitchFamily="18" charset="0"/>
                            <a:cs typeface="Arial" pitchFamily="34" charset="0"/>
                          </a:rPr>
                          <m:t>𝑝</m:t>
                        </m:r>
                      </m:sub>
                    </m:sSub>
                  </m:oMath>
                </a14:m>
                <a:r>
                  <a:rPr lang="es-MX" sz="1900" dirty="0">
                    <a:cs typeface="Arial" pitchFamily="34" charset="0"/>
                  </a:rPr>
                  <a:t>.</a:t>
                </a: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959069"/>
                <a:ext cx="9354448" cy="1296144"/>
              </a:xfrm>
              <a:prstGeom prst="rect">
                <a:avLst/>
              </a:prstGeom>
              <a:blipFill>
                <a:blip r:embed="rId4"/>
                <a:stretch>
                  <a:fillRect l="-652" t="-4695" r="-587"/>
                </a:stretch>
              </a:blipFill>
            </p:spPr>
            <p:txBody>
              <a:bodyPr/>
              <a:lstStyle/>
              <a:p>
                <a:r>
                  <a:rPr lang="es-MX">
                    <a:noFill/>
                  </a:rPr>
                  <a:t> </a:t>
                </a:r>
              </a:p>
            </p:txBody>
          </p:sp>
        </mc:Fallback>
      </mc:AlternateContent>
      <p:pic>
        <p:nvPicPr>
          <p:cNvPr id="11"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25908" t="30225" r="32344" b="25186"/>
          <a:stretch/>
        </p:blipFill>
        <p:spPr bwMode="auto">
          <a:xfrm>
            <a:off x="2677894" y="3255213"/>
            <a:ext cx="4947781" cy="29711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9750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 FLECHA EN EL CENTRO DEL CLARO DE LA VIGA</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pic>
        <p:nvPicPr>
          <p:cNvPr id="10" name="Picture 2"/>
          <p:cNvPicPr>
            <a:picLocks noChangeAspect="1" noChangeArrowheads="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rcRect l="25992" t="25000" r="32064" b="28373"/>
          <a:stretch/>
        </p:blipFill>
        <p:spPr bwMode="auto">
          <a:xfrm>
            <a:off x="1879321" y="2015652"/>
            <a:ext cx="6682343" cy="4176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2494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REDISTRIBUCIÓN DE MOMENTO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9" name="2 Subtítulo"/>
          <p:cNvSpPr txBox="1">
            <a:spLocks/>
          </p:cNvSpPr>
          <p:nvPr/>
        </p:nvSpPr>
        <p:spPr>
          <a:xfrm>
            <a:off x="474561" y="1879511"/>
            <a:ext cx="9354448" cy="1152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En el intervalo elástico los momentos en los extremos de la viga son de magnitud doble que en el centro del claro, pero cuando se presenta el colapso los tres son iguales.</a:t>
            </a:r>
          </a:p>
        </p:txBody>
      </p:sp>
      <p:sp>
        <p:nvSpPr>
          <p:cNvPr id="11" name="2 Subtítulo"/>
          <p:cNvSpPr txBox="1">
            <a:spLocks/>
          </p:cNvSpPr>
          <p:nvPr/>
        </p:nvSpPr>
        <p:spPr bwMode="auto">
          <a:xfrm>
            <a:off x="474561" y="2740415"/>
            <a:ext cx="9354448" cy="3240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eaLnBrk="1" hangingPunct="1">
              <a:lnSpc>
                <a:spcPct val="90000"/>
              </a:lnSpc>
              <a:spcBef>
                <a:spcPts val="1000"/>
              </a:spcBef>
            </a:pPr>
            <a:r>
              <a:rPr lang="es-MX" sz="1900" b="1" dirty="0">
                <a:effectLst/>
                <a:cs typeface="Arial" pitchFamily="34" charset="0"/>
              </a:rPr>
              <a:t>CAPACIDAD DE </a:t>
            </a:r>
            <a:r>
              <a:rPr lang="es-MX" sz="1900" b="1" dirty="0" smtClean="0">
                <a:effectLst/>
                <a:cs typeface="Arial" pitchFamily="34" charset="0"/>
              </a:rPr>
              <a:t>ROTACIÓN</a:t>
            </a:r>
            <a:endParaRPr lang="es-MX" sz="1900" b="1" dirty="0">
              <a:effectLst/>
              <a:cs typeface="Arial" pitchFamily="34" charset="0"/>
            </a:endParaRPr>
          </a:p>
          <a:p>
            <a:pPr algn="just" eaLnBrk="1" hangingPunct="1">
              <a:lnSpc>
                <a:spcPct val="90000"/>
              </a:lnSpc>
              <a:spcBef>
                <a:spcPts val="1000"/>
              </a:spcBef>
            </a:pPr>
            <a:r>
              <a:rPr lang="es-MX" sz="1900" dirty="0">
                <a:effectLst/>
                <a:cs typeface="Arial" pitchFamily="34" charset="0"/>
              </a:rPr>
              <a:t>La redistribución de momentos que precede a la falla exige que las articulaciones plásticas que intervienen en el mecanismo de colapso tenga una  capacidad de rotación adecuada.</a:t>
            </a:r>
          </a:p>
          <a:p>
            <a:pPr algn="just" eaLnBrk="1" hangingPunct="1">
              <a:lnSpc>
                <a:spcPct val="90000"/>
              </a:lnSpc>
              <a:spcBef>
                <a:spcPts val="1000"/>
              </a:spcBef>
            </a:pPr>
            <a:endParaRPr lang="es-MX" sz="1900" dirty="0">
              <a:effectLst/>
              <a:cs typeface="Arial" pitchFamily="34" charset="0"/>
            </a:endParaRPr>
          </a:p>
          <a:p>
            <a:pPr algn="just" eaLnBrk="1" hangingPunct="1">
              <a:lnSpc>
                <a:spcPct val="90000"/>
              </a:lnSpc>
              <a:spcBef>
                <a:spcPts val="1000"/>
              </a:spcBef>
            </a:pPr>
            <a:r>
              <a:rPr lang="es-MX" sz="1900" b="1" dirty="0">
                <a:effectLst/>
                <a:cs typeface="Arial" pitchFamily="34" charset="0"/>
              </a:rPr>
              <a:t>CASOS EN QUE NO HAY REDISTRIBUCIÓN DE MOMENTOS </a:t>
            </a:r>
          </a:p>
          <a:p>
            <a:pPr algn="just" eaLnBrk="1" hangingPunct="1">
              <a:lnSpc>
                <a:spcPct val="90000"/>
              </a:lnSpc>
              <a:spcBef>
                <a:spcPts val="1000"/>
              </a:spcBef>
            </a:pPr>
            <a:r>
              <a:rPr lang="es-MX" sz="1900" dirty="0">
                <a:effectLst/>
                <a:cs typeface="Arial" pitchFamily="34" charset="0"/>
              </a:rPr>
              <a:t>No hay redistribución de momentos en ninguna estructura isostática; pues la primera articulación plástica la convierte en un mecanismo; el incremento de resistencia por encima de la terminación del comportamiento elástico es solo el debido al factor de forma.</a:t>
            </a:r>
          </a:p>
        </p:txBody>
      </p:sp>
    </p:spTree>
    <p:extLst>
      <p:ext uri="{BB962C8B-B14F-4D97-AF65-F5344CB8AC3E}">
        <p14:creationId xmlns:p14="http://schemas.microsoft.com/office/powerpoint/2010/main" val="40420309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AMPLITUD DE LAS ARTICULACIONES PLÁSTICAS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817312"/>
                <a:ext cx="9354448" cy="3493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MX" sz="1900" dirty="0">
                    <a:cs typeface="Arial" pitchFamily="34" charset="0"/>
                  </a:rPr>
                  <a:t>Para fines de análisis suele suponerse que las articulaciones plásticas están concentradas en la sección en que el momento vale </a:t>
                </a:r>
                <a14:m>
                  <m:oMath xmlns:m="http://schemas.openxmlformats.org/officeDocument/2006/math">
                    <m:sSub>
                      <m:sSubPr>
                        <m:ctrlPr>
                          <a:rPr lang="es-MX" sz="1900" i="1" smtClean="0">
                            <a:latin typeface="Cambria Math" panose="02040503050406030204" pitchFamily="18" charset="0"/>
                            <a:cs typeface="Arial" pitchFamily="34" charset="0"/>
                          </a:rPr>
                        </m:ctrlPr>
                      </m:sSubPr>
                      <m:e>
                        <m:r>
                          <a:rPr lang="es-MX" sz="1900" i="1" smtClean="0">
                            <a:latin typeface="Cambria Math" panose="02040503050406030204" pitchFamily="18" charset="0"/>
                            <a:cs typeface="Arial" pitchFamily="34" charset="0"/>
                          </a:rPr>
                          <m:t>𝑀</m:t>
                        </m:r>
                      </m:e>
                      <m:sub>
                        <m:r>
                          <a:rPr lang="es-MX" sz="1900" i="1" smtClean="0">
                            <a:latin typeface="Cambria Math" panose="02040503050406030204" pitchFamily="18" charset="0"/>
                            <a:cs typeface="Arial" pitchFamily="34" charset="0"/>
                          </a:rPr>
                          <m:t>𝑝</m:t>
                        </m:r>
                      </m:sub>
                    </m:sSub>
                  </m:oMath>
                </a14:m>
                <a:r>
                  <a:rPr lang="es-MX" sz="1900" dirty="0">
                    <a:cs typeface="Arial" pitchFamily="34" charset="0"/>
                  </a:rPr>
                  <a:t> y que en ella se presenta toda la rotación inelástica, aunque para el calculo exacto de deflexiones y para resolver algunos problemas de diseño deben tenerse en cuenta sus dimensiones.</a:t>
                </a:r>
              </a:p>
              <a:p>
                <a:pPr algn="ctr">
                  <a:lnSpc>
                    <a:spcPct val="150000"/>
                  </a:lnSpc>
                </a:pPr>
                <a:endParaRPr lang="es-MX" sz="2000" dirty="0">
                  <a:solidFill>
                    <a:srgbClr val="FFFF00"/>
                  </a:solidFill>
                  <a:latin typeface="Arial" pitchFamily="34" charset="0"/>
                  <a:cs typeface="Arial" pitchFamily="34" charset="0"/>
                </a:endParaRPr>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817312"/>
                <a:ext cx="9354448" cy="3493614"/>
              </a:xfrm>
              <a:prstGeom prst="rect">
                <a:avLst/>
              </a:prstGeom>
              <a:blipFill rotWithShape="0">
                <a:blip r:embed="rId7"/>
                <a:stretch>
                  <a:fillRect l="-652" r="-587"/>
                </a:stretch>
              </a:blipFill>
            </p:spPr>
            <p:txBody>
              <a:bodyPr/>
              <a:lstStyle/>
              <a:p>
                <a:r>
                  <a:rPr lang="es-MX">
                    <a:noFill/>
                  </a:rPr>
                  <a:t> </a:t>
                </a:r>
              </a:p>
            </p:txBody>
          </p:sp>
        </mc:Fallback>
      </mc:AlternateContent>
    </p:spTree>
    <p:extLst>
      <p:ext uri="{BB962C8B-B14F-4D97-AF65-F5344CB8AC3E}">
        <p14:creationId xmlns:p14="http://schemas.microsoft.com/office/powerpoint/2010/main" val="650669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 1</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POR ESFUERZOS DE TRABAJO</a:t>
            </a:r>
          </a:p>
        </p:txBody>
      </p:sp>
      <p:sp>
        <p:nvSpPr>
          <p:cNvPr id="3" name="Rectángulo redondeado 2"/>
          <p:cNvSpPr/>
          <p:nvPr/>
        </p:nvSpPr>
        <p:spPr>
          <a:xfrm>
            <a:off x="4249338" y="4959024"/>
            <a:ext cx="1942309" cy="91894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Ejemplo 9-1 de McCormac 5ta ed.</a:t>
            </a:r>
          </a:p>
        </p:txBody>
      </p:sp>
      <p:sp>
        <p:nvSpPr>
          <p:cNvPr id="6" name="Rectángulo 5"/>
          <p:cNvSpPr/>
          <p:nvPr/>
        </p:nvSpPr>
        <p:spPr>
          <a:xfrm>
            <a:off x="474561" y="1817312"/>
            <a:ext cx="9354448" cy="707886"/>
          </a:xfrm>
          <a:prstGeom prst="rect">
            <a:avLst/>
          </a:prstGeom>
        </p:spPr>
        <p:txBody>
          <a:bodyPr wrap="square">
            <a:spAutoFit/>
          </a:bodyPr>
          <a:lstStyle/>
          <a:p>
            <a:pPr algn="just"/>
            <a:r>
              <a:rPr lang="es-MX" sz="2000" dirty="0"/>
              <a:t>¿Es la sección compacta y lateralmente soportada mostrada en la figura, suﬁcientemente fuerte para soportar las cargas dadas si Fy = 50 </a:t>
            </a:r>
            <a:r>
              <a:rPr lang="es-MX" sz="2000" dirty="0" err="1"/>
              <a:t>ksi</a:t>
            </a:r>
            <a:r>
              <a:rPr lang="es-MX" sz="2000" dirty="0"/>
              <a:t>? </a:t>
            </a:r>
          </a:p>
        </p:txBody>
      </p:sp>
      <p:pic>
        <p:nvPicPr>
          <p:cNvPr id="7" name="Imagen 6"/>
          <p:cNvPicPr>
            <a:picLocks noChangeAspect="1"/>
          </p:cNvPicPr>
          <p:nvPr/>
        </p:nvPicPr>
        <p:blipFill rotWithShape="1">
          <a:blip r:embed="rId4"/>
          <a:srcRect l="37220" t="52596" r="25012" b="31503"/>
          <a:stretch/>
        </p:blipFill>
        <p:spPr>
          <a:xfrm>
            <a:off x="1830111" y="2852719"/>
            <a:ext cx="6780761" cy="1605108"/>
          </a:xfrm>
          <a:prstGeom prst="rect">
            <a:avLst/>
          </a:prstGeom>
        </p:spPr>
      </p:pic>
    </p:spTree>
    <p:extLst>
      <p:ext uri="{BB962C8B-B14F-4D97-AF65-F5344CB8AC3E}">
        <p14:creationId xmlns:p14="http://schemas.microsoft.com/office/powerpoint/2010/main" val="939674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RESISTENCIA POR FLEXIÓN DE PERFILES NO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817312"/>
                <a:ext cx="9354448" cy="1152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La mayoría de los perfiles W, M y S, son compactos para </a:t>
                </a:r>
                <a14:m>
                  <m:oMath xmlns:m="http://schemas.openxmlformats.org/officeDocument/2006/math">
                    <m:sSub>
                      <m:sSubPr>
                        <m:ctrlPr>
                          <a:rPr lang="es-MX" sz="1900" i="1" smtClean="0">
                            <a:latin typeface="Cambria Math" panose="02040503050406030204" pitchFamily="18" charset="0"/>
                            <a:cs typeface="Arial" pitchFamily="34" charset="0"/>
                          </a:rPr>
                        </m:ctrlPr>
                      </m:sSubPr>
                      <m:e>
                        <m:r>
                          <a:rPr lang="es-MX" sz="1900" b="0" i="1" smtClean="0">
                            <a:latin typeface="Cambria Math" panose="02040503050406030204" pitchFamily="18" charset="0"/>
                            <a:cs typeface="Arial" pitchFamily="34" charset="0"/>
                          </a:rPr>
                          <m:t>𝐹</m:t>
                        </m:r>
                      </m:e>
                      <m:sub>
                        <m:r>
                          <a:rPr lang="es-MX" sz="1900" b="0" i="1" smtClean="0">
                            <a:latin typeface="Cambria Math" panose="02040503050406030204" pitchFamily="18" charset="0"/>
                            <a:cs typeface="Arial" pitchFamily="34" charset="0"/>
                          </a:rPr>
                          <m:t>𝑦</m:t>
                        </m:r>
                      </m:sub>
                    </m:sSub>
                  </m:oMath>
                </a14:m>
                <a:r>
                  <a:rPr lang="es-MX" sz="1900" dirty="0">
                    <a:cs typeface="Arial" pitchFamily="34" charset="0"/>
                  </a:rPr>
                  <a:t> = 36 ksi y </a:t>
                </a:r>
                <a14:m>
                  <m:oMath xmlns:m="http://schemas.openxmlformats.org/officeDocument/2006/math">
                    <m:sSub>
                      <m:sSubPr>
                        <m:ctrlPr>
                          <a:rPr lang="es-MX" sz="1900" i="1">
                            <a:latin typeface="Cambria Math" panose="02040503050406030204" pitchFamily="18" charset="0"/>
                            <a:cs typeface="Arial" pitchFamily="34" charset="0"/>
                          </a:rPr>
                        </m:ctrlPr>
                      </m:sSubPr>
                      <m:e>
                        <m:r>
                          <a:rPr lang="es-MX" sz="1900" b="0" i="1">
                            <a:latin typeface="Cambria Math" panose="02040503050406030204" pitchFamily="18" charset="0"/>
                            <a:cs typeface="Arial" pitchFamily="34" charset="0"/>
                          </a:rPr>
                          <m:t>𝐹</m:t>
                        </m:r>
                      </m:e>
                      <m:sub>
                        <m:r>
                          <a:rPr lang="es-MX" sz="1900" b="0" i="1">
                            <a:latin typeface="Cambria Math" panose="02040503050406030204" pitchFamily="18" charset="0"/>
                            <a:cs typeface="Arial" pitchFamily="34" charset="0"/>
                          </a:rPr>
                          <m:t>𝑦</m:t>
                        </m:r>
                      </m:sub>
                    </m:sSub>
                  </m:oMath>
                </a14:m>
                <a:r>
                  <a:rPr lang="es-MX" sz="1900" dirty="0">
                    <a:cs typeface="Arial" pitchFamily="34" charset="0"/>
                  </a:rPr>
                  <a:t> = 50 ksi.</a:t>
                </a: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817312"/>
                <a:ext cx="9354448" cy="1152128"/>
              </a:xfrm>
              <a:prstGeom prst="rect">
                <a:avLst/>
              </a:prstGeom>
              <a:blipFill rotWithShape="0">
                <a:blip r:embed="rId7"/>
                <a:stretch>
                  <a:fillRect l="-652" t="-4233"/>
                </a:stretch>
              </a:blipFill>
            </p:spPr>
            <p:txBody>
              <a:bodyPr/>
              <a:lstStyle/>
              <a:p>
                <a:r>
                  <a:rPr lang="es-MX">
                    <a:noFill/>
                  </a:rPr>
                  <a:t> </a:t>
                </a:r>
              </a:p>
            </p:txBody>
          </p:sp>
        </mc:Fallback>
      </mc:AlternateContent>
      <p:sp>
        <p:nvSpPr>
          <p:cNvPr id="11" name="10 CuadroTexto"/>
          <p:cNvSpPr txBox="1"/>
          <p:nvPr/>
        </p:nvSpPr>
        <p:spPr>
          <a:xfrm>
            <a:off x="3256434" y="2370335"/>
            <a:ext cx="4223433" cy="384721"/>
          </a:xfrm>
          <a:prstGeom prst="rect">
            <a:avLst/>
          </a:prstGeom>
          <a:noFill/>
        </p:spPr>
        <p:txBody>
          <a:bodyPr wrap="square" rtlCol="0">
            <a:spAutoFit/>
          </a:bodyPr>
          <a:lstStyle/>
          <a:p>
            <a:pPr algn="ctr"/>
            <a:r>
              <a:rPr lang="es-MX" sz="1900" dirty="0">
                <a:effectLst>
                  <a:outerShdw blurRad="38100" dist="38100" dir="2700000" algn="tl">
                    <a:srgbClr val="000000">
                      <a:alpha val="43137"/>
                    </a:srgbClr>
                  </a:outerShdw>
                </a:effectLst>
                <a:cs typeface="Arial" pitchFamily="34" charset="0"/>
              </a:rPr>
              <a:t>Tipos de perfiles</a:t>
            </a:r>
          </a:p>
        </p:txBody>
      </p:sp>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461" t="20523" r="50883" b="19590"/>
          <a:stretch/>
        </p:blipFill>
        <p:spPr bwMode="auto">
          <a:xfrm>
            <a:off x="1024186" y="3064032"/>
            <a:ext cx="2525085" cy="27734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129" t="24295" r="38759" b="22302"/>
          <a:stretch/>
        </p:blipFill>
        <p:spPr bwMode="auto">
          <a:xfrm>
            <a:off x="6894343" y="3064032"/>
            <a:ext cx="2410763" cy="27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579" t="20523" r="13464" b="19590"/>
          <a:stretch/>
        </p:blipFill>
        <p:spPr bwMode="auto">
          <a:xfrm>
            <a:off x="4048522" y="3064032"/>
            <a:ext cx="2549935" cy="27734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6155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NO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19" name="2 Subtítulo"/>
          <p:cNvSpPr txBox="1">
            <a:spLocks/>
          </p:cNvSpPr>
          <p:nvPr/>
        </p:nvSpPr>
        <p:spPr>
          <a:xfrm>
            <a:off x="474561" y="1732939"/>
            <a:ext cx="9354448" cy="3960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MX" sz="1900" dirty="0">
                <a:cs typeface="Arial" pitchFamily="34" charset="0"/>
              </a:rPr>
              <a:t>Unos cuantos son no compactos debido a la razón ancho- espesor del patín, pero ninguno es esbelto. Las almas de todos los perfiles rolados dados en algunos manuales son compactas, por lo que los perfiles no compactos están expuestos solo a los estados limite de pandeo lateral torsionante y de pandeo local del patín. Las resistencias correspondientes a ambos estados limite deben calcularse y gobernara el valor mas pequeño.</a:t>
            </a:r>
          </a:p>
          <a:p>
            <a:pPr algn="just">
              <a:lnSpc>
                <a:spcPct val="150000"/>
              </a:lnSpc>
            </a:pPr>
            <a:endParaRPr lang="es-MX" sz="2000" dirty="0">
              <a:latin typeface="Arial" pitchFamily="34" charset="0"/>
              <a:cs typeface="Arial" pitchFamily="34" charset="0"/>
            </a:endParaRPr>
          </a:p>
        </p:txBody>
      </p:sp>
    </p:spTree>
    <p:extLst>
      <p:ext uri="{BB962C8B-B14F-4D97-AF65-F5344CB8AC3E}">
        <p14:creationId xmlns:p14="http://schemas.microsoft.com/office/powerpoint/2010/main" val="872603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PERFILES NO COMPACTOS</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546569" y="2383224"/>
                <a:ext cx="9282440" cy="31683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400" dirty="0">
                    <a:solidFill>
                      <a:schemeClr val="tx1"/>
                    </a:solidFill>
                    <a:effectLst/>
                    <a:cs typeface="Arial" pitchFamily="34" charset="0"/>
                  </a:rPr>
                  <a:t>λ</a:t>
                </a:r>
                <a:r>
                  <a:rPr lang="es-MX" sz="2400" dirty="0">
                    <a:solidFill>
                      <a:schemeClr val="tx1"/>
                    </a:solidFill>
                    <a:effectLst/>
                    <a:cs typeface="Arial" pitchFamily="34" charset="0"/>
                  </a:rPr>
                  <a:t> = </a:t>
                </a:r>
                <a14:m>
                  <m:oMath xmlns:m="http://schemas.openxmlformats.org/officeDocument/2006/math">
                    <m:sSub>
                      <m:sSubPr>
                        <m:ctrlPr>
                          <a:rPr lang="es-MX" sz="2400" i="1" smtClean="0">
                            <a:solidFill>
                              <a:schemeClr val="tx1"/>
                            </a:solidFill>
                            <a:effectLst/>
                            <a:latin typeface="Cambria Math" panose="02040503050406030204" pitchFamily="18" charset="0"/>
                            <a:cs typeface="Arial" pitchFamily="34" charset="0"/>
                          </a:rPr>
                        </m:ctrlPr>
                      </m:sSubPr>
                      <m:e>
                        <m:r>
                          <a:rPr lang="es-MX" sz="2400" b="0" i="1" smtClean="0">
                            <a:solidFill>
                              <a:schemeClr val="tx1"/>
                            </a:solidFill>
                            <a:effectLst/>
                            <a:latin typeface="Cambria Math" panose="02040503050406030204" pitchFamily="18" charset="0"/>
                            <a:cs typeface="Arial" pitchFamily="34" charset="0"/>
                          </a:rPr>
                          <m:t>𝑏</m:t>
                        </m:r>
                      </m:e>
                      <m:sub>
                        <m:r>
                          <a:rPr lang="es-MX" sz="2400" b="0" i="1" smtClean="0">
                            <a:solidFill>
                              <a:schemeClr val="tx1"/>
                            </a:solidFill>
                            <a:effectLst/>
                            <a:latin typeface="Cambria Math" panose="02040503050406030204" pitchFamily="18" charset="0"/>
                            <a:cs typeface="Arial" pitchFamily="34" charset="0"/>
                          </a:rPr>
                          <m:t>𝑓</m:t>
                        </m:r>
                      </m:sub>
                    </m:sSub>
                  </m:oMath>
                </a14:m>
                <a:r>
                  <a:rPr lang="es-MX" sz="2400" dirty="0">
                    <a:solidFill>
                      <a:schemeClr val="tx1"/>
                    </a:solidFill>
                    <a:effectLst/>
                    <a:cs typeface="Arial" pitchFamily="34" charset="0"/>
                  </a:rPr>
                  <a:t>/</a:t>
                </a:r>
                <a14:m>
                  <m:oMath xmlns:m="http://schemas.openxmlformats.org/officeDocument/2006/math">
                    <m:sSub>
                      <m:sSubPr>
                        <m:ctrlPr>
                          <a:rPr lang="es-MX" sz="2400" i="1">
                            <a:solidFill>
                              <a:schemeClr val="tx1"/>
                            </a:solidFill>
                            <a:effectLst/>
                            <a:latin typeface="Cambria Math" panose="02040503050406030204" pitchFamily="18" charset="0"/>
                            <a:cs typeface="Arial" pitchFamily="34" charset="0"/>
                          </a:rPr>
                        </m:ctrlPr>
                      </m:sSubPr>
                      <m:e>
                        <m:r>
                          <a:rPr lang="es-MX" sz="2400" b="0" i="1" smtClean="0">
                            <a:solidFill>
                              <a:schemeClr val="tx1"/>
                            </a:solidFill>
                            <a:effectLst/>
                            <a:latin typeface="Cambria Math" panose="02040503050406030204" pitchFamily="18" charset="0"/>
                            <a:cs typeface="Arial" pitchFamily="34" charset="0"/>
                          </a:rPr>
                          <m:t>2</m:t>
                        </m:r>
                        <m:r>
                          <a:rPr lang="es-MX" sz="2400" b="0" i="1" smtClean="0">
                            <a:solidFill>
                              <a:schemeClr val="tx1"/>
                            </a:solidFill>
                            <a:effectLst/>
                            <a:latin typeface="Cambria Math" panose="02040503050406030204" pitchFamily="18" charset="0"/>
                            <a:cs typeface="Arial" pitchFamily="34" charset="0"/>
                          </a:rPr>
                          <m:t>𝑡</m:t>
                        </m:r>
                      </m:e>
                      <m:sub>
                        <m:r>
                          <a:rPr lang="es-MX" sz="2400" b="0" i="1">
                            <a:solidFill>
                              <a:schemeClr val="tx1"/>
                            </a:solidFill>
                            <a:effectLst/>
                            <a:latin typeface="Cambria Math" panose="02040503050406030204" pitchFamily="18" charset="0"/>
                            <a:cs typeface="Arial" pitchFamily="34" charset="0"/>
                          </a:rPr>
                          <m:t>𝑓</m:t>
                        </m:r>
                      </m:sub>
                    </m:sSub>
                  </m:oMath>
                </a14:m>
                <a:endParaRPr lang="es-MX" sz="2400" dirty="0">
                  <a:solidFill>
                    <a:schemeClr val="tx1"/>
                  </a:solidFill>
                  <a:effectLst/>
                  <a:cs typeface="Arial" pitchFamily="34" charset="0"/>
                </a:endParaRPr>
              </a:p>
              <a:p>
                <a:pPr marL="0" indent="0" algn="just">
                  <a:buNone/>
                </a:pPr>
                <a:r>
                  <a:rPr lang="es-MX" sz="2000" dirty="0">
                    <a:solidFill>
                      <a:schemeClr val="tx1"/>
                    </a:solidFill>
                    <a:effectLst/>
                    <a:cs typeface="Arial" pitchFamily="34" charset="0"/>
                  </a:rPr>
                  <a:t>Si </a:t>
                </a:r>
                <a14:m>
                  <m:oMath xmlns:m="http://schemas.openxmlformats.org/officeDocument/2006/math">
                    <m:sSub>
                      <m:sSubPr>
                        <m:ctrlPr>
                          <a:rPr lang="es-MX" sz="2000" i="1" smtClean="0">
                            <a:solidFill>
                              <a:schemeClr val="tx1"/>
                            </a:solidFill>
                            <a:effectLst/>
                            <a:latin typeface="Cambria Math" panose="02040503050406030204" pitchFamily="18" charset="0"/>
                            <a:cs typeface="Arial" pitchFamily="34" charset="0"/>
                          </a:rPr>
                        </m:ctrlPr>
                      </m:sSubPr>
                      <m:e>
                        <m:r>
                          <m:rPr>
                            <m:nor/>
                          </m:rPr>
                          <a:rPr lang="el-GR" sz="2000" dirty="0">
                            <a:solidFill>
                              <a:schemeClr val="tx1"/>
                            </a:solidFill>
                            <a:effectLst/>
                            <a:cs typeface="Arial" pitchFamily="34" charset="0"/>
                          </a:rPr>
                          <m:t>λ</m:t>
                        </m:r>
                      </m:e>
                      <m:sub>
                        <m:r>
                          <a:rPr lang="es-MX" sz="2000" b="0" i="1" smtClean="0">
                            <a:solidFill>
                              <a:schemeClr val="tx1"/>
                            </a:solidFill>
                            <a:effectLst/>
                            <a:latin typeface="Cambria Math" panose="02040503050406030204" pitchFamily="18" charset="0"/>
                            <a:cs typeface="Arial" pitchFamily="34" charset="0"/>
                          </a:rPr>
                          <m:t>𝑝</m:t>
                        </m:r>
                      </m:sub>
                    </m:sSub>
                  </m:oMath>
                </a14:m>
                <a:r>
                  <a:rPr lang="es-MX" sz="2000" dirty="0">
                    <a:solidFill>
                      <a:schemeClr val="tx1"/>
                    </a:solidFill>
                    <a:effectLst/>
                    <a:cs typeface="Arial" pitchFamily="34" charset="0"/>
                  </a:rPr>
                  <a:t> </a:t>
                </a:r>
                <a14:m>
                  <m:oMath xmlns:m="http://schemas.openxmlformats.org/officeDocument/2006/math">
                    <m:r>
                      <a:rPr lang="es-MX" sz="2000" b="0" i="1" dirty="0" smtClean="0">
                        <a:solidFill>
                          <a:schemeClr val="tx1"/>
                        </a:solidFill>
                        <a:effectLst/>
                        <a:latin typeface="Cambria Math" panose="02040503050406030204" pitchFamily="18" charset="0"/>
                        <a:ea typeface="Cambria Math"/>
                        <a:cs typeface="Arial" pitchFamily="34" charset="0"/>
                      </a:rPr>
                      <m:t>&lt;</m:t>
                    </m:r>
                  </m:oMath>
                </a14:m>
                <a:r>
                  <a:rPr lang="es-MX" sz="2000" dirty="0">
                    <a:solidFill>
                      <a:schemeClr val="tx1"/>
                    </a:solidFill>
                    <a:effectLst/>
                    <a:cs typeface="Arial" pitchFamily="34" charset="0"/>
                  </a:rPr>
                  <a:t> </a:t>
                </a:r>
                <a:r>
                  <a:rPr lang="el-GR" sz="2000" dirty="0">
                    <a:solidFill>
                      <a:schemeClr val="tx1"/>
                    </a:solidFill>
                    <a:effectLst/>
                    <a:cs typeface="Arial" pitchFamily="34" charset="0"/>
                  </a:rPr>
                  <a:t>λ</a:t>
                </a:r>
                <a:r>
                  <a:rPr lang="es-MX" sz="2000" dirty="0">
                    <a:solidFill>
                      <a:schemeClr val="tx1"/>
                    </a:solidFill>
                    <a:effectLst/>
                    <a:cs typeface="Arial" pitchFamily="34" charset="0"/>
                  </a:rPr>
                  <a:t> </a:t>
                </a:r>
                <a14:m>
                  <m:oMath xmlns:m="http://schemas.openxmlformats.org/officeDocument/2006/math">
                    <m:r>
                      <a:rPr lang="es-MX" sz="2000" b="0" i="1" smtClean="0">
                        <a:solidFill>
                          <a:schemeClr val="tx1"/>
                        </a:solidFill>
                        <a:effectLst/>
                        <a:latin typeface="Cambria Math" panose="02040503050406030204" pitchFamily="18" charset="0"/>
                        <a:ea typeface="Cambria Math"/>
                        <a:cs typeface="Arial" pitchFamily="34" charset="0"/>
                      </a:rPr>
                      <m:t>≤</m:t>
                    </m:r>
                  </m:oMath>
                </a14:m>
                <a:r>
                  <a:rPr lang="es-MX" sz="2000" dirty="0">
                    <a:solidFill>
                      <a:schemeClr val="tx1"/>
                    </a:solidFill>
                    <a:effectLst/>
                    <a:cs typeface="Arial" pitchFamily="34" charset="0"/>
                  </a:rPr>
                  <a:t> </a:t>
                </a:r>
                <a14:m>
                  <m:oMath xmlns:m="http://schemas.openxmlformats.org/officeDocument/2006/math">
                    <m:sSub>
                      <m:sSubPr>
                        <m:ctrlPr>
                          <a:rPr lang="es-MX" sz="2000" i="1">
                            <a:solidFill>
                              <a:schemeClr val="tx1"/>
                            </a:solidFill>
                            <a:effectLst/>
                            <a:latin typeface="Cambria Math" panose="02040503050406030204" pitchFamily="18" charset="0"/>
                            <a:cs typeface="Arial" pitchFamily="34" charset="0"/>
                          </a:rPr>
                        </m:ctrlPr>
                      </m:sSubPr>
                      <m:e>
                        <m:r>
                          <m:rPr>
                            <m:nor/>
                          </m:rPr>
                          <a:rPr lang="el-GR" sz="2000" dirty="0">
                            <a:solidFill>
                              <a:schemeClr val="tx1"/>
                            </a:solidFill>
                            <a:effectLst/>
                            <a:cs typeface="Arial" pitchFamily="34" charset="0"/>
                          </a:rPr>
                          <m:t>λ</m:t>
                        </m:r>
                      </m:e>
                      <m:sub>
                        <m:r>
                          <a:rPr lang="es-MX" sz="2000" b="0" i="1" dirty="0" smtClean="0">
                            <a:solidFill>
                              <a:schemeClr val="tx1"/>
                            </a:solidFill>
                            <a:effectLst/>
                            <a:latin typeface="Cambria Math" panose="02040503050406030204" pitchFamily="18" charset="0"/>
                            <a:cs typeface="Arial" pitchFamily="34" charset="0"/>
                          </a:rPr>
                          <m:t>𝑟</m:t>
                        </m:r>
                      </m:sub>
                    </m:sSub>
                  </m:oMath>
                </a14:m>
                <a:r>
                  <a:rPr lang="es-MX" sz="2000" dirty="0">
                    <a:solidFill>
                      <a:schemeClr val="tx1"/>
                    </a:solidFill>
                    <a:effectLst/>
                    <a:cs typeface="Arial" pitchFamily="34" charset="0"/>
                  </a:rPr>
                  <a:t>, el patín es no compacto, el pandeo será inelástico, y:</a:t>
                </a:r>
              </a:p>
              <a:p>
                <a:pPr marL="0" indent="0" algn="just">
                  <a:buNone/>
                </a:pPr>
                <a:endParaRPr lang="es-MX" sz="2000" dirty="0">
                  <a:solidFill>
                    <a:schemeClr val="tx1"/>
                  </a:solidFill>
                  <a:effectLst/>
                  <a:cs typeface="Arial"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s-MX" sz="2000" i="1" smtClean="0">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𝑀</m:t>
                          </m:r>
                        </m:e>
                        <m:sub>
                          <m:r>
                            <a:rPr lang="es-MX" sz="2000" b="0" i="1">
                              <a:solidFill>
                                <a:schemeClr val="tx1"/>
                              </a:solidFill>
                              <a:effectLst/>
                              <a:latin typeface="Cambria Math" panose="02040503050406030204" pitchFamily="18" charset="0"/>
                            </a:rPr>
                            <m:t>𝑛</m:t>
                          </m:r>
                        </m:sub>
                      </m:sSub>
                      <m:r>
                        <a:rPr lang="es-MX" sz="2000" b="0" i="1">
                          <a:solidFill>
                            <a:schemeClr val="tx1"/>
                          </a:solidFill>
                          <a:effectLst/>
                          <a:latin typeface="Cambria Math" panose="02040503050406030204" pitchFamily="18" charset="0"/>
                        </a:rPr>
                        <m:t>=</m:t>
                      </m:r>
                      <m:sSub>
                        <m:sSubPr>
                          <m:ctrlPr>
                            <a:rPr lang="es-MX" sz="2000" i="1">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𝑀</m:t>
                          </m:r>
                        </m:e>
                        <m:sub>
                          <m:r>
                            <a:rPr lang="es-MX" sz="2000" b="0" i="1">
                              <a:solidFill>
                                <a:schemeClr val="tx1"/>
                              </a:solidFill>
                              <a:effectLst/>
                              <a:latin typeface="Cambria Math" panose="02040503050406030204" pitchFamily="18" charset="0"/>
                            </a:rPr>
                            <m:t>𝑝</m:t>
                          </m:r>
                        </m:sub>
                      </m:sSub>
                      <m:r>
                        <a:rPr lang="es-MX" sz="2000" b="0" i="1">
                          <a:solidFill>
                            <a:schemeClr val="tx1"/>
                          </a:solidFill>
                          <a:effectLst/>
                          <a:latin typeface="Cambria Math" panose="02040503050406030204" pitchFamily="18" charset="0"/>
                        </a:rPr>
                        <m:t>−</m:t>
                      </m:r>
                      <m:d>
                        <m:dPr>
                          <m:ctrlPr>
                            <a:rPr lang="es-MX" sz="2000" i="1">
                              <a:solidFill>
                                <a:schemeClr val="tx1"/>
                              </a:solidFill>
                              <a:effectLst/>
                              <a:latin typeface="Cambria Math" panose="02040503050406030204" pitchFamily="18" charset="0"/>
                            </a:rPr>
                          </m:ctrlPr>
                        </m:dPr>
                        <m:e>
                          <m:sSub>
                            <m:sSubPr>
                              <m:ctrlPr>
                                <a:rPr lang="es-MX" sz="2000" i="1">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𝑀</m:t>
                              </m:r>
                            </m:e>
                            <m:sub>
                              <m:r>
                                <a:rPr lang="es-MX" sz="2000" b="0" i="1">
                                  <a:solidFill>
                                    <a:schemeClr val="tx1"/>
                                  </a:solidFill>
                                  <a:effectLst/>
                                  <a:latin typeface="Cambria Math" panose="02040503050406030204" pitchFamily="18" charset="0"/>
                                </a:rPr>
                                <m:t>𝑝</m:t>
                              </m:r>
                            </m:sub>
                          </m:sSub>
                          <m:r>
                            <a:rPr lang="es-MX" sz="2000" b="0" i="1">
                              <a:solidFill>
                                <a:schemeClr val="tx1"/>
                              </a:solidFill>
                              <a:effectLst/>
                              <a:latin typeface="Cambria Math" panose="02040503050406030204" pitchFamily="18" charset="0"/>
                            </a:rPr>
                            <m:t>−</m:t>
                          </m:r>
                          <m:sSub>
                            <m:sSubPr>
                              <m:ctrlPr>
                                <a:rPr lang="es-MX" sz="2000" i="1">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𝑀</m:t>
                              </m:r>
                            </m:e>
                            <m:sub>
                              <m:r>
                                <a:rPr lang="es-MX" sz="2000" b="0" i="1">
                                  <a:solidFill>
                                    <a:schemeClr val="tx1"/>
                                  </a:solidFill>
                                  <a:effectLst/>
                                  <a:latin typeface="Cambria Math" panose="02040503050406030204" pitchFamily="18" charset="0"/>
                                </a:rPr>
                                <m:t>𝑟</m:t>
                              </m:r>
                            </m:sub>
                          </m:sSub>
                        </m:e>
                      </m:d>
                      <m:r>
                        <a:rPr lang="es-MX" sz="2000" b="0" i="1">
                          <a:solidFill>
                            <a:schemeClr val="tx1"/>
                          </a:solidFill>
                          <a:effectLst/>
                          <a:latin typeface="Cambria Math" panose="02040503050406030204" pitchFamily="18" charset="0"/>
                        </a:rPr>
                        <m:t>∙</m:t>
                      </m:r>
                      <m:d>
                        <m:dPr>
                          <m:ctrlPr>
                            <a:rPr lang="es-MX" sz="2000" i="1">
                              <a:solidFill>
                                <a:schemeClr val="tx1"/>
                              </a:solidFill>
                              <a:effectLst/>
                              <a:latin typeface="Cambria Math" panose="02040503050406030204" pitchFamily="18" charset="0"/>
                            </a:rPr>
                          </m:ctrlPr>
                        </m:dPr>
                        <m:e>
                          <m:f>
                            <m:fPr>
                              <m:ctrlPr>
                                <a:rPr lang="es-MX" sz="2000" i="1">
                                  <a:solidFill>
                                    <a:schemeClr val="tx1"/>
                                  </a:solidFill>
                                  <a:effectLst/>
                                  <a:latin typeface="Cambria Math" panose="02040503050406030204" pitchFamily="18" charset="0"/>
                                </a:rPr>
                              </m:ctrlPr>
                            </m:fPr>
                            <m:num>
                              <m:r>
                                <a:rPr lang="es-MX" sz="2000" b="0" i="1">
                                  <a:solidFill>
                                    <a:schemeClr val="tx1"/>
                                  </a:solidFill>
                                  <a:effectLst/>
                                  <a:latin typeface="Cambria Math" panose="02040503050406030204" pitchFamily="18" charset="0"/>
                                </a:rPr>
                                <m:t>𝜆</m:t>
                              </m:r>
                              <m:r>
                                <a:rPr lang="es-MX" sz="2000" b="0" i="1">
                                  <a:solidFill>
                                    <a:schemeClr val="tx1"/>
                                  </a:solidFill>
                                  <a:effectLst/>
                                  <a:latin typeface="Cambria Math" panose="02040503050406030204" pitchFamily="18" charset="0"/>
                                </a:rPr>
                                <m:t>−</m:t>
                              </m:r>
                              <m:sSub>
                                <m:sSubPr>
                                  <m:ctrlPr>
                                    <a:rPr lang="es-MX" sz="2000" i="1">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𝜆</m:t>
                                  </m:r>
                                </m:e>
                                <m:sub>
                                  <m:r>
                                    <a:rPr lang="es-MX" sz="2000" b="0" i="1">
                                      <a:solidFill>
                                        <a:schemeClr val="tx1"/>
                                      </a:solidFill>
                                      <a:effectLst/>
                                      <a:latin typeface="Cambria Math" panose="02040503050406030204" pitchFamily="18" charset="0"/>
                                    </a:rPr>
                                    <m:t>𝑝</m:t>
                                  </m:r>
                                </m:sub>
                              </m:sSub>
                            </m:num>
                            <m:den>
                              <m:sSub>
                                <m:sSubPr>
                                  <m:ctrlPr>
                                    <a:rPr lang="es-MX" sz="2000" i="1">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𝜆</m:t>
                                  </m:r>
                                </m:e>
                                <m:sub>
                                  <m:r>
                                    <a:rPr lang="es-MX" sz="2000" b="0" i="1">
                                      <a:solidFill>
                                        <a:schemeClr val="tx1"/>
                                      </a:solidFill>
                                      <a:effectLst/>
                                      <a:latin typeface="Cambria Math" panose="02040503050406030204" pitchFamily="18" charset="0"/>
                                    </a:rPr>
                                    <m:t>𝑟</m:t>
                                  </m:r>
                                </m:sub>
                              </m:sSub>
                              <m:r>
                                <a:rPr lang="es-MX" sz="2000" b="0" i="1">
                                  <a:solidFill>
                                    <a:schemeClr val="tx1"/>
                                  </a:solidFill>
                                  <a:effectLst/>
                                  <a:latin typeface="Cambria Math" panose="02040503050406030204" pitchFamily="18" charset="0"/>
                                </a:rPr>
                                <m:t>−</m:t>
                              </m:r>
                              <m:sSub>
                                <m:sSubPr>
                                  <m:ctrlPr>
                                    <a:rPr lang="es-MX" sz="2000" i="1">
                                      <a:solidFill>
                                        <a:schemeClr val="tx1"/>
                                      </a:solidFill>
                                      <a:effectLst/>
                                      <a:latin typeface="Cambria Math" panose="02040503050406030204" pitchFamily="18" charset="0"/>
                                    </a:rPr>
                                  </m:ctrlPr>
                                </m:sSubPr>
                                <m:e>
                                  <m:r>
                                    <a:rPr lang="es-MX" sz="2000" b="0" i="1">
                                      <a:solidFill>
                                        <a:schemeClr val="tx1"/>
                                      </a:solidFill>
                                      <a:effectLst/>
                                      <a:latin typeface="Cambria Math" panose="02040503050406030204" pitchFamily="18" charset="0"/>
                                    </a:rPr>
                                    <m:t>𝜆</m:t>
                                  </m:r>
                                </m:e>
                                <m:sub>
                                  <m:r>
                                    <a:rPr lang="es-MX" sz="2000" b="0" i="1">
                                      <a:solidFill>
                                        <a:schemeClr val="tx1"/>
                                      </a:solidFill>
                                      <a:effectLst/>
                                      <a:latin typeface="Cambria Math" panose="02040503050406030204" pitchFamily="18" charset="0"/>
                                    </a:rPr>
                                    <m:t>𝑝</m:t>
                                  </m:r>
                                </m:sub>
                              </m:sSub>
                            </m:den>
                          </m:f>
                        </m:e>
                      </m:d>
                    </m:oMath>
                  </m:oMathPara>
                </a14:m>
                <a:endParaRPr lang="es-MX" sz="2000" dirty="0"/>
              </a:p>
              <a:p>
                <a:pPr marL="0" indent="0">
                  <a:buNone/>
                </a:pPr>
                <a14:m>
                  <m:oMath xmlns:m="http://schemas.openxmlformats.org/officeDocument/2006/math">
                    <m:sSub>
                      <m:sSubPr>
                        <m:ctrlPr>
                          <a:rPr lang="es-MX" sz="2000" i="1" smtClean="0">
                            <a:latin typeface="Cambria Math" panose="02040503050406030204" pitchFamily="18" charset="0"/>
                            <a:cs typeface="Arial" pitchFamily="34" charset="0"/>
                          </a:rPr>
                        </m:ctrlPr>
                      </m:sSubPr>
                      <m:e>
                        <m:r>
                          <m:rPr>
                            <m:nor/>
                          </m:rPr>
                          <a:rPr lang="el-GR" sz="2000" dirty="0">
                            <a:cs typeface="Arial" pitchFamily="34" charset="0"/>
                          </a:rPr>
                          <m:t>λ</m:t>
                        </m:r>
                      </m:e>
                      <m:sub>
                        <m:r>
                          <a:rPr lang="es-MX" sz="2000" i="1">
                            <a:latin typeface="Cambria Math" panose="02040503050406030204" pitchFamily="18" charset="0"/>
                            <a:cs typeface="Arial" pitchFamily="34" charset="0"/>
                          </a:rPr>
                          <m:t>𝑝</m:t>
                        </m:r>
                      </m:sub>
                    </m:sSub>
                  </m:oMath>
                </a14:m>
                <a:r>
                  <a:rPr lang="es-MX" sz="2000" dirty="0">
                    <a:cs typeface="Arial" pitchFamily="34" charset="0"/>
                  </a:rPr>
                  <a:t> = 65/</a:t>
                </a:r>
                <a14:m>
                  <m:oMath xmlns:m="http://schemas.openxmlformats.org/officeDocument/2006/math">
                    <m:rad>
                      <m:radPr>
                        <m:degHide m:val="on"/>
                        <m:ctrlPr>
                          <a:rPr lang="es-MX" sz="2000" i="1" smtClean="0">
                            <a:latin typeface="Cambria Math" panose="02040503050406030204" pitchFamily="18" charset="0"/>
                            <a:cs typeface="Arial" pitchFamily="34" charset="0"/>
                          </a:rPr>
                        </m:ctrlPr>
                      </m:radPr>
                      <m:deg/>
                      <m:e>
                        <m:sSub>
                          <m:sSubPr>
                            <m:ctrlPr>
                              <a:rPr lang="es-MX" sz="2000" i="1" smtClean="0">
                                <a:latin typeface="Cambria Math" panose="02040503050406030204" pitchFamily="18" charset="0"/>
                                <a:cs typeface="Arial" pitchFamily="34" charset="0"/>
                              </a:rPr>
                            </m:ctrlPr>
                          </m:sSubPr>
                          <m:e>
                            <m:r>
                              <a:rPr lang="es-MX" sz="2000" i="1" smtClean="0">
                                <a:latin typeface="Cambria Math" panose="02040503050406030204" pitchFamily="18" charset="0"/>
                                <a:cs typeface="Arial" pitchFamily="34" charset="0"/>
                              </a:rPr>
                              <m:t>𝐹</m:t>
                            </m:r>
                          </m:e>
                          <m:sub>
                            <m:r>
                              <a:rPr lang="es-MX" sz="2000" i="1" smtClean="0">
                                <a:latin typeface="Cambria Math" panose="02040503050406030204" pitchFamily="18" charset="0"/>
                                <a:cs typeface="Arial" pitchFamily="34" charset="0"/>
                              </a:rPr>
                              <m:t>𝑦</m:t>
                            </m:r>
                          </m:sub>
                        </m:sSub>
                      </m:e>
                    </m:rad>
                  </m:oMath>
                </a14:m>
                <a:r>
                  <a:rPr lang="es-MX" sz="2000" dirty="0">
                    <a:cs typeface="Arial" pitchFamily="34" charset="0"/>
                  </a:rPr>
                  <a:t>                    </a:t>
                </a:r>
                <a:endParaRPr lang="es-MX" sz="2000" i="1" dirty="0">
                  <a:cs typeface="Arial" pitchFamily="34" charset="0"/>
                </a:endParaRPr>
              </a:p>
              <a:p>
                <a:pPr marL="0" indent="0">
                  <a:buNone/>
                </a:pPr>
                <a14:m>
                  <m:oMath xmlns:m="http://schemas.openxmlformats.org/officeDocument/2006/math">
                    <m:sSub>
                      <m:sSubPr>
                        <m:ctrlPr>
                          <a:rPr lang="es-MX" sz="2000" i="1">
                            <a:latin typeface="Cambria Math" panose="02040503050406030204" pitchFamily="18" charset="0"/>
                            <a:cs typeface="Arial" pitchFamily="34" charset="0"/>
                          </a:rPr>
                        </m:ctrlPr>
                      </m:sSubPr>
                      <m:e>
                        <m:r>
                          <m:rPr>
                            <m:nor/>
                          </m:rPr>
                          <a:rPr lang="el-GR" sz="2000" dirty="0">
                            <a:cs typeface="Arial" pitchFamily="34" charset="0"/>
                          </a:rPr>
                          <m:t>λ</m:t>
                        </m:r>
                      </m:e>
                      <m:sub>
                        <m:r>
                          <a:rPr lang="es-MX" sz="2000" i="1" dirty="0" smtClean="0">
                            <a:latin typeface="Cambria Math" panose="02040503050406030204" pitchFamily="18" charset="0"/>
                            <a:cs typeface="Arial" pitchFamily="34" charset="0"/>
                          </a:rPr>
                          <m:t>𝑟</m:t>
                        </m:r>
                      </m:sub>
                    </m:sSub>
                  </m:oMath>
                </a14:m>
                <a:r>
                  <a:rPr lang="es-MX" sz="2000" dirty="0">
                    <a:cs typeface="Arial" pitchFamily="34" charset="0"/>
                  </a:rPr>
                  <a:t> = 141/</a:t>
                </a:r>
                <a14:m>
                  <m:oMath xmlns:m="http://schemas.openxmlformats.org/officeDocument/2006/math">
                    <m:rad>
                      <m:radPr>
                        <m:degHide m:val="on"/>
                        <m:ctrlPr>
                          <a:rPr lang="es-MX" sz="2000" i="1" smtClean="0">
                            <a:latin typeface="Cambria Math" panose="02040503050406030204" pitchFamily="18" charset="0"/>
                            <a:cs typeface="Arial" pitchFamily="34" charset="0"/>
                          </a:rPr>
                        </m:ctrlPr>
                      </m:radPr>
                      <m:deg/>
                      <m:e>
                        <m:sSub>
                          <m:sSubPr>
                            <m:ctrlPr>
                              <a:rPr lang="es-MX" sz="2000" i="1" smtClean="0">
                                <a:latin typeface="Cambria Math" panose="02040503050406030204" pitchFamily="18" charset="0"/>
                                <a:cs typeface="Arial" pitchFamily="34" charset="0"/>
                              </a:rPr>
                            </m:ctrlPr>
                          </m:sSubPr>
                          <m:e>
                            <m:r>
                              <a:rPr lang="es-MX" sz="2000" i="1" smtClean="0">
                                <a:latin typeface="Cambria Math" panose="02040503050406030204" pitchFamily="18" charset="0"/>
                                <a:cs typeface="Arial" pitchFamily="34" charset="0"/>
                              </a:rPr>
                              <m:t>𝐹</m:t>
                            </m:r>
                          </m:e>
                          <m:sub>
                            <m:r>
                              <a:rPr lang="es-MX" sz="2000" i="1" smtClean="0">
                                <a:latin typeface="Cambria Math" panose="02040503050406030204" pitchFamily="18" charset="0"/>
                                <a:cs typeface="Arial" pitchFamily="34" charset="0"/>
                              </a:rPr>
                              <m:t>𝑦</m:t>
                            </m:r>
                          </m:sub>
                        </m:sSub>
                        <m:r>
                          <a:rPr lang="es-MX" sz="2000" i="1" smtClean="0">
                            <a:latin typeface="Cambria Math" panose="02040503050406030204" pitchFamily="18" charset="0"/>
                            <a:cs typeface="Arial" pitchFamily="34" charset="0"/>
                          </a:rPr>
                          <m:t>−</m:t>
                        </m:r>
                        <m:sSub>
                          <m:sSubPr>
                            <m:ctrlPr>
                              <a:rPr lang="es-MX" sz="2000" i="1" smtClean="0">
                                <a:latin typeface="Cambria Math" panose="02040503050406030204" pitchFamily="18" charset="0"/>
                                <a:cs typeface="Arial" pitchFamily="34" charset="0"/>
                              </a:rPr>
                            </m:ctrlPr>
                          </m:sSubPr>
                          <m:e>
                            <m:r>
                              <a:rPr lang="es-MX" sz="2000" i="1" smtClean="0">
                                <a:latin typeface="Cambria Math" panose="02040503050406030204" pitchFamily="18" charset="0"/>
                                <a:cs typeface="Arial" pitchFamily="34" charset="0"/>
                              </a:rPr>
                              <m:t>𝐹</m:t>
                            </m:r>
                          </m:e>
                          <m:sub>
                            <m:r>
                              <a:rPr lang="es-MX" sz="2000" i="1" smtClean="0">
                                <a:latin typeface="Cambria Math" panose="02040503050406030204" pitchFamily="18" charset="0"/>
                                <a:cs typeface="Arial" pitchFamily="34" charset="0"/>
                              </a:rPr>
                              <m:t>𝑟</m:t>
                            </m:r>
                          </m:sub>
                        </m:sSub>
                      </m:e>
                    </m:rad>
                  </m:oMath>
                </a14:m>
                <a:endParaRPr lang="es-MX" sz="2000" dirty="0">
                  <a:cs typeface="Arial" pitchFamily="34" charset="0"/>
                </a:endParaRPr>
              </a:p>
              <a:p>
                <a:pPr marL="0" indent="0">
                  <a:buNone/>
                </a:pPr>
                <a14:m>
                  <m:oMath xmlns:m="http://schemas.openxmlformats.org/officeDocument/2006/math">
                    <m:sSub>
                      <m:sSubPr>
                        <m:ctrlPr>
                          <a:rPr lang="es-MX" sz="2000" i="1">
                            <a:latin typeface="Cambria Math" panose="02040503050406030204" pitchFamily="18" charset="0"/>
                            <a:cs typeface="Arial" pitchFamily="34" charset="0"/>
                          </a:rPr>
                        </m:ctrlPr>
                      </m:sSubPr>
                      <m:e>
                        <m:r>
                          <m:rPr>
                            <m:nor/>
                          </m:rPr>
                          <a:rPr lang="es-MX" sz="2000" smtClean="0">
                            <a:cs typeface="Arial" pitchFamily="34" charset="0"/>
                          </a:rPr>
                          <m:t>M</m:t>
                        </m:r>
                      </m:e>
                      <m:sub>
                        <m:r>
                          <a:rPr lang="es-MX" sz="2000" i="1" dirty="0">
                            <a:latin typeface="Cambria Math" panose="02040503050406030204" pitchFamily="18" charset="0"/>
                            <a:cs typeface="Arial" pitchFamily="34" charset="0"/>
                          </a:rPr>
                          <m:t>𝑟</m:t>
                        </m:r>
                      </m:sub>
                    </m:sSub>
                  </m:oMath>
                </a14:m>
                <a:r>
                  <a:rPr lang="es-MX" sz="2000" dirty="0">
                    <a:cs typeface="Arial" pitchFamily="34" charset="0"/>
                  </a:rPr>
                  <a:t> = (</a:t>
                </a:r>
                <a14:m>
                  <m:oMath xmlns:m="http://schemas.openxmlformats.org/officeDocument/2006/math">
                    <m:sSub>
                      <m:sSubPr>
                        <m:ctrlPr>
                          <a:rPr lang="es-MX" sz="2000" i="1">
                            <a:latin typeface="Cambria Math" panose="02040503050406030204" pitchFamily="18" charset="0"/>
                            <a:cs typeface="Arial" pitchFamily="34" charset="0"/>
                          </a:rPr>
                        </m:ctrlPr>
                      </m:sSubPr>
                      <m:e>
                        <m:r>
                          <a:rPr lang="es-MX" sz="2000" i="1">
                            <a:latin typeface="Cambria Math" panose="02040503050406030204" pitchFamily="18" charset="0"/>
                            <a:cs typeface="Arial" pitchFamily="34" charset="0"/>
                          </a:rPr>
                          <m:t>𝐹</m:t>
                        </m:r>
                      </m:e>
                      <m:sub>
                        <m:r>
                          <a:rPr lang="es-MX" sz="2000" i="1">
                            <a:latin typeface="Cambria Math" panose="02040503050406030204" pitchFamily="18" charset="0"/>
                            <a:cs typeface="Arial" pitchFamily="34" charset="0"/>
                          </a:rPr>
                          <m:t>𝑦</m:t>
                        </m:r>
                      </m:sub>
                    </m:sSub>
                  </m:oMath>
                </a14:m>
                <a:r>
                  <a:rPr lang="es-MX" sz="2000" dirty="0">
                    <a:cs typeface="Arial" pitchFamily="34" charset="0"/>
                  </a:rPr>
                  <a:t>-</a:t>
                </a:r>
                <a14:m>
                  <m:oMath xmlns:m="http://schemas.openxmlformats.org/officeDocument/2006/math">
                    <m:sSub>
                      <m:sSubPr>
                        <m:ctrlPr>
                          <a:rPr lang="es-MX" sz="2000" i="1">
                            <a:latin typeface="Cambria Math" panose="02040503050406030204" pitchFamily="18" charset="0"/>
                            <a:cs typeface="Arial" pitchFamily="34" charset="0"/>
                          </a:rPr>
                        </m:ctrlPr>
                      </m:sSubPr>
                      <m:e>
                        <m:r>
                          <a:rPr lang="es-MX" sz="2000" i="1">
                            <a:latin typeface="Cambria Math" panose="02040503050406030204" pitchFamily="18" charset="0"/>
                            <a:cs typeface="Arial" pitchFamily="34" charset="0"/>
                          </a:rPr>
                          <m:t>𝐹</m:t>
                        </m:r>
                      </m:e>
                      <m:sub>
                        <m:r>
                          <a:rPr lang="es-MX" sz="2000" i="1">
                            <a:latin typeface="Cambria Math" panose="02040503050406030204" pitchFamily="18" charset="0"/>
                            <a:cs typeface="Arial" pitchFamily="34" charset="0"/>
                          </a:rPr>
                          <m:t>𝑟</m:t>
                        </m:r>
                      </m:sub>
                    </m:sSub>
                  </m:oMath>
                </a14:m>
                <a:r>
                  <a:rPr lang="es-MX" sz="2000" dirty="0">
                    <a:cs typeface="Arial" pitchFamily="34" charset="0"/>
                  </a:rPr>
                  <a:t>) </a:t>
                </a:r>
                <a14:m>
                  <m:oMath xmlns:m="http://schemas.openxmlformats.org/officeDocument/2006/math">
                    <m:sSub>
                      <m:sSubPr>
                        <m:ctrlPr>
                          <a:rPr lang="es-MX" sz="2000" i="1">
                            <a:latin typeface="Cambria Math" panose="02040503050406030204" pitchFamily="18" charset="0"/>
                            <a:cs typeface="Arial" pitchFamily="34" charset="0"/>
                          </a:rPr>
                        </m:ctrlPr>
                      </m:sSubPr>
                      <m:e>
                        <m:r>
                          <m:rPr>
                            <m:nor/>
                          </m:rPr>
                          <a:rPr lang="es-MX" sz="2000" smtClean="0">
                            <a:cs typeface="Arial" pitchFamily="34" charset="0"/>
                          </a:rPr>
                          <m:t>S</m:t>
                        </m:r>
                      </m:e>
                      <m:sub>
                        <m:r>
                          <a:rPr lang="es-MX" sz="2000" i="1" smtClean="0">
                            <a:latin typeface="Cambria Math" panose="02040503050406030204" pitchFamily="18" charset="0"/>
                            <a:cs typeface="Arial" pitchFamily="34" charset="0"/>
                          </a:rPr>
                          <m:t>𝑥</m:t>
                        </m:r>
                      </m:sub>
                    </m:sSub>
                  </m:oMath>
                </a14:m>
                <a:r>
                  <a:rPr lang="es-MX" sz="2000" dirty="0">
                    <a:cs typeface="Arial" pitchFamily="34" charset="0"/>
                  </a:rPr>
                  <a:t> </a:t>
                </a:r>
              </a:p>
              <a:p>
                <a:pPr marL="0" indent="0" algn="r">
                  <a:buNone/>
                </a:pPr>
                <a14:m>
                  <m:oMath xmlns:m="http://schemas.openxmlformats.org/officeDocument/2006/math">
                    <m:sSub>
                      <m:sSubPr>
                        <m:ctrlPr>
                          <a:rPr lang="es-MX" sz="2000" i="1">
                            <a:latin typeface="Cambria Math" panose="02040503050406030204" pitchFamily="18" charset="0"/>
                            <a:cs typeface="Arial" pitchFamily="34" charset="0"/>
                          </a:rPr>
                        </m:ctrlPr>
                      </m:sSubPr>
                      <m:e>
                        <m:r>
                          <a:rPr lang="es-MX" sz="2000" i="1">
                            <a:latin typeface="Cambria Math" panose="02040503050406030204" pitchFamily="18" charset="0"/>
                            <a:cs typeface="Arial" pitchFamily="34" charset="0"/>
                          </a:rPr>
                          <m:t>𝐹</m:t>
                        </m:r>
                      </m:e>
                      <m:sub>
                        <m:r>
                          <a:rPr lang="es-MX" sz="2000" i="1">
                            <a:latin typeface="Cambria Math" panose="02040503050406030204" pitchFamily="18" charset="0"/>
                            <a:cs typeface="Arial" pitchFamily="34" charset="0"/>
                          </a:rPr>
                          <m:t>𝑟</m:t>
                        </m:r>
                      </m:sub>
                    </m:sSub>
                  </m:oMath>
                </a14:m>
                <a:r>
                  <a:rPr lang="es-MX" sz="2000" dirty="0">
                    <a:cs typeface="Arial" pitchFamily="34" charset="0"/>
                  </a:rPr>
                  <a:t> = esfuerzo residual = 10 ksi</a:t>
                </a:r>
              </a:p>
              <a:p>
                <a:pPr algn="r"/>
                <a:endParaRPr lang="es-MX" sz="2000" dirty="0">
                  <a:latin typeface="Arial" pitchFamily="34" charset="0"/>
                  <a:cs typeface="Arial" pitchFamily="34" charset="0"/>
                </a:endParaRPr>
              </a:p>
            </p:txBody>
          </p:sp>
        </mc:Choice>
        <mc:Fallback xmlns="">
          <p:sp>
            <p:nvSpPr>
              <p:cNvPr id="9" name="2 Subtítulo"/>
              <p:cNvSpPr txBox="1">
                <a:spLocks noRot="1" noChangeAspect="1" noMove="1" noResize="1" noEditPoints="1" noAdjustHandles="1" noChangeArrowheads="1" noChangeShapeType="1" noTextEdit="1"/>
              </p:cNvSpPr>
              <p:nvPr/>
            </p:nvSpPr>
            <p:spPr>
              <a:xfrm>
                <a:off x="546569" y="2383224"/>
                <a:ext cx="9282440" cy="3168352"/>
              </a:xfrm>
              <a:prstGeom prst="rect">
                <a:avLst/>
              </a:prstGeom>
              <a:blipFill rotWithShape="0">
                <a:blip r:embed="rId7"/>
                <a:stretch>
                  <a:fillRect l="-657" t="-3846" r="-657"/>
                </a:stretch>
              </a:blipFill>
            </p:spPr>
            <p:txBody>
              <a:bodyPr/>
              <a:lstStyle/>
              <a:p>
                <a:r>
                  <a:rPr lang="es-MX">
                    <a:noFill/>
                  </a:rPr>
                  <a:t> </a:t>
                </a:r>
              </a:p>
            </p:txBody>
          </p:sp>
        </mc:Fallback>
      </mc:AlternateContent>
      <p:sp>
        <p:nvSpPr>
          <p:cNvPr id="10" name="1 CuadroTexto"/>
          <p:cNvSpPr txBox="1"/>
          <p:nvPr/>
        </p:nvSpPr>
        <p:spPr>
          <a:xfrm>
            <a:off x="474561" y="1879168"/>
            <a:ext cx="5976664" cy="384721"/>
          </a:xfrm>
          <a:prstGeom prst="rect">
            <a:avLst/>
          </a:prstGeom>
          <a:noFill/>
        </p:spPr>
        <p:txBody>
          <a:bodyPr wrap="square" rtlCol="0">
            <a:spAutoFit/>
          </a:bodyPr>
          <a:lstStyle/>
          <a:p>
            <a:r>
              <a:rPr lang="es-MX" sz="1900" dirty="0">
                <a:cs typeface="Arial" pitchFamily="34" charset="0"/>
              </a:rPr>
              <a:t>Condición:</a:t>
            </a:r>
          </a:p>
        </p:txBody>
      </p:sp>
      <p:sp>
        <p:nvSpPr>
          <p:cNvPr id="11" name="Rectángulo redondeado 10"/>
          <p:cNvSpPr/>
          <p:nvPr/>
        </p:nvSpPr>
        <p:spPr>
          <a:xfrm>
            <a:off x="7699160" y="3203881"/>
            <a:ext cx="1583141" cy="74886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1400" dirty="0"/>
              <a:t>Especificación ANSI/AISC 360-10.</a:t>
            </a:r>
          </a:p>
          <a:p>
            <a:pPr algn="ctr"/>
            <a:r>
              <a:rPr lang="es-MX" sz="1400" dirty="0"/>
              <a:t>Nota de (F3-1)</a:t>
            </a:r>
          </a:p>
        </p:txBody>
      </p:sp>
    </p:spTree>
    <p:extLst>
      <p:ext uri="{BB962C8B-B14F-4D97-AF65-F5344CB8AC3E}">
        <p14:creationId xmlns:p14="http://schemas.microsoft.com/office/powerpoint/2010/main" val="16714134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11" name="2 Subtítulo"/>
          <p:cNvSpPr txBox="1">
            <a:spLocks/>
          </p:cNvSpPr>
          <p:nvPr/>
        </p:nvSpPr>
        <p:spPr>
          <a:xfrm>
            <a:off x="474561" y="1817312"/>
            <a:ext cx="9354447" cy="2088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Una viga simplemente apoyada con claro de 40 ft esta soportada lateralmente en sus extremos y esta sometido a la siguientes cargas de servicio:</a:t>
            </a:r>
          </a:p>
          <a:p>
            <a:pPr marL="0" indent="0" algn="just">
              <a:buNone/>
            </a:pPr>
            <a:r>
              <a:rPr lang="es-MX" sz="1900" dirty="0">
                <a:cs typeface="Arial" pitchFamily="34" charset="0"/>
              </a:rPr>
              <a:t>Carga muerta = 400 Lb/ft (incluido el peso de la viga)</a:t>
            </a:r>
          </a:p>
          <a:p>
            <a:pPr marL="0" indent="0" algn="just">
              <a:buNone/>
            </a:pPr>
            <a:r>
              <a:rPr lang="es-MX" sz="1900" dirty="0">
                <a:cs typeface="Arial" pitchFamily="34" charset="0"/>
              </a:rPr>
              <a:t>Carga viva = 1000 Lb/ft</a:t>
            </a:r>
          </a:p>
          <a:p>
            <a:pPr marL="0" indent="0" algn="just">
              <a:buNone/>
            </a:pPr>
            <a:r>
              <a:rPr lang="es-MX" sz="1900" dirty="0">
                <a:cs typeface="Arial" pitchFamily="34" charset="0"/>
              </a:rPr>
              <a:t>Si se usa acero ASTM A572 grado 50,¿es adecuado un perfil W14” X 90 lb/ft?</a:t>
            </a:r>
          </a:p>
        </p:txBody>
      </p:sp>
      <mc:AlternateContent xmlns:mc="http://schemas.openxmlformats.org/markup-compatibility/2006" xmlns:a14="http://schemas.microsoft.com/office/drawing/2010/main">
        <mc:Choice Requires="a14">
          <p:sp>
            <p:nvSpPr>
              <p:cNvPr id="15" name="2 Subtítulo"/>
              <p:cNvSpPr txBox="1">
                <a:spLocks/>
              </p:cNvSpPr>
              <p:nvPr/>
            </p:nvSpPr>
            <p:spPr bwMode="auto">
              <a:xfrm>
                <a:off x="474560" y="3613584"/>
                <a:ext cx="9354448" cy="29523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eaLnBrk="1" hangingPunct="1">
                  <a:lnSpc>
                    <a:spcPct val="90000"/>
                  </a:lnSpc>
                  <a:spcBef>
                    <a:spcPts val="1000"/>
                  </a:spcBef>
                </a:pPr>
                <a:r>
                  <a:rPr lang="es-MX" sz="1900" dirty="0">
                    <a:effectLst/>
                    <a:cs typeface="Arial" pitchFamily="34" charset="0"/>
                  </a:rPr>
                  <a:t>Solución: </a:t>
                </a:r>
              </a:p>
              <a:p>
                <a:pPr algn="just" eaLnBrk="1" hangingPunct="1">
                  <a:lnSpc>
                    <a:spcPct val="90000"/>
                  </a:lnSpc>
                  <a:spcBef>
                    <a:spcPts val="1000"/>
                  </a:spcBef>
                </a:pPr>
                <a:r>
                  <a:rPr lang="es-MX" sz="1900" dirty="0">
                    <a:effectLst/>
                    <a:cs typeface="Arial" pitchFamily="34" charset="0"/>
                  </a:rPr>
                  <a:t>La carga factorizada y el momento son: </a:t>
                </a:r>
              </a:p>
              <a:p>
                <a:pPr algn="just" eaLnBrk="1" hangingPunct="1">
                  <a:lnSpc>
                    <a:spcPct val="90000"/>
                  </a:lnSpc>
                  <a:spcBef>
                    <a:spcPts val="1000"/>
                  </a:spcBef>
                </a:pP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𝑊</m:t>
                        </m:r>
                      </m:e>
                      <m:sub>
                        <m:r>
                          <a:rPr lang="es-MX" sz="1900">
                            <a:effectLst/>
                            <a:latin typeface="Cambria Math" panose="02040503050406030204" pitchFamily="18" charset="0"/>
                            <a:cs typeface="Arial" pitchFamily="34" charset="0"/>
                          </a:rPr>
                          <m:t>𝑢</m:t>
                        </m:r>
                      </m:sub>
                    </m:sSub>
                  </m:oMath>
                </a14:m>
                <a:r>
                  <a:rPr lang="es-MX" sz="1900" dirty="0">
                    <a:effectLst/>
                    <a:cs typeface="Arial" pitchFamily="34" charset="0"/>
                  </a:rPr>
                  <a:t> = 1.2</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𝑊</m:t>
                        </m:r>
                      </m:e>
                      <m:sub>
                        <m:r>
                          <a:rPr lang="es-MX" sz="1900">
                            <a:effectLst/>
                            <a:latin typeface="Cambria Math" panose="02040503050406030204" pitchFamily="18" charset="0"/>
                            <a:cs typeface="Arial" pitchFamily="34" charset="0"/>
                          </a:rPr>
                          <m:t>𝐷</m:t>
                        </m:r>
                      </m:sub>
                    </m:sSub>
                  </m:oMath>
                </a14:m>
                <a:r>
                  <a:rPr lang="es-MX" sz="1900" dirty="0">
                    <a:effectLst/>
                    <a:cs typeface="Arial" pitchFamily="34" charset="0"/>
                  </a:rPr>
                  <a:t> + 1.6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𝑊</m:t>
                        </m:r>
                      </m:e>
                      <m:sub>
                        <m:r>
                          <a:rPr lang="es-MX" sz="1900">
                            <a:effectLst/>
                            <a:latin typeface="Cambria Math" panose="02040503050406030204" pitchFamily="18" charset="0"/>
                            <a:cs typeface="Arial" pitchFamily="34" charset="0"/>
                          </a:rPr>
                          <m:t>𝐿</m:t>
                        </m:r>
                      </m:sub>
                    </m:sSub>
                  </m:oMath>
                </a14:m>
                <a:r>
                  <a:rPr lang="es-MX" sz="1900" dirty="0">
                    <a:effectLst/>
                    <a:cs typeface="Arial" pitchFamily="34" charset="0"/>
                  </a:rPr>
                  <a:t> = 1.2(0.400 </a:t>
                </a:r>
                <a:r>
                  <a:rPr lang="es-MX" sz="1900" dirty="0" err="1">
                    <a:effectLst/>
                    <a:cs typeface="Arial" pitchFamily="34" charset="0"/>
                  </a:rPr>
                  <a:t>kips</a:t>
                </a:r>
                <a:r>
                  <a:rPr lang="es-MX" sz="1900" dirty="0">
                    <a:effectLst/>
                    <a:cs typeface="Arial" pitchFamily="34" charset="0"/>
                  </a:rPr>
                  <a:t>/ft) + 1.6(1 </a:t>
                </a:r>
                <a:r>
                  <a:rPr lang="es-MX" sz="1900" dirty="0" err="1">
                    <a:effectLst/>
                    <a:cs typeface="Arial" pitchFamily="34" charset="0"/>
                  </a:rPr>
                  <a:t>kips</a:t>
                </a:r>
                <a:r>
                  <a:rPr lang="es-MX" sz="1900" dirty="0">
                    <a:effectLst/>
                    <a:cs typeface="Arial" pitchFamily="34" charset="0"/>
                  </a:rPr>
                  <a:t>/ft) = 2.08 kips/ft</a:t>
                </a:r>
              </a:p>
              <a:p>
                <a:pPr algn="just" eaLnBrk="1" hangingPunct="1">
                  <a:lnSpc>
                    <a:spcPct val="90000"/>
                  </a:lnSpc>
                  <a:spcBef>
                    <a:spcPts val="1000"/>
                  </a:spcBef>
                </a:pP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𝑀</m:t>
                        </m:r>
                      </m:e>
                      <m:sub>
                        <m:r>
                          <a:rPr lang="es-MX" sz="1900">
                            <a:effectLst/>
                            <a:latin typeface="Cambria Math" panose="02040503050406030204" pitchFamily="18" charset="0"/>
                            <a:cs typeface="Arial" pitchFamily="34" charset="0"/>
                          </a:rPr>
                          <m:t>𝑢</m:t>
                        </m:r>
                      </m:sub>
                    </m:sSub>
                  </m:oMath>
                </a14:m>
                <a:r>
                  <a:rPr lang="es-MX" sz="1900" dirty="0">
                    <a:effectLst/>
                    <a:cs typeface="Arial" pitchFamily="34" charset="0"/>
                  </a:rPr>
                  <a:t> =(1/8)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𝑊</m:t>
                        </m:r>
                      </m:e>
                      <m:sub>
                        <m:r>
                          <a:rPr lang="es-MX" sz="1900">
                            <a:effectLst/>
                            <a:latin typeface="Cambria Math" panose="02040503050406030204" pitchFamily="18" charset="0"/>
                            <a:cs typeface="Arial" pitchFamily="34" charset="0"/>
                          </a:rPr>
                          <m:t>𝑢</m:t>
                        </m:r>
                      </m:sub>
                    </m:sSub>
                  </m:oMath>
                </a14:m>
                <a:r>
                  <a:rPr lang="es-MX" sz="1900" dirty="0">
                    <a:effectLst/>
                    <a:cs typeface="Arial" pitchFamily="34" charset="0"/>
                  </a:rPr>
                  <a:t> </a:t>
                </a:r>
                <a14:m>
                  <m:oMath xmlns:m="http://schemas.openxmlformats.org/officeDocument/2006/math">
                    <m:sSup>
                      <m:sSupPr>
                        <m:ctrlPr>
                          <a:rPr lang="es-MX" sz="1900" i="1" dirty="0">
                            <a:effectLst/>
                            <a:latin typeface="Cambria Math" panose="02040503050406030204" pitchFamily="18" charset="0"/>
                            <a:cs typeface="Arial" pitchFamily="34" charset="0"/>
                          </a:rPr>
                        </m:ctrlPr>
                      </m:sSupPr>
                      <m:e>
                        <m:r>
                          <a:rPr lang="es-MX" sz="1900" dirty="0">
                            <a:effectLst/>
                            <a:latin typeface="Cambria Math" panose="02040503050406030204" pitchFamily="18" charset="0"/>
                            <a:cs typeface="Arial" pitchFamily="34" charset="0"/>
                          </a:rPr>
                          <m:t>𝐿</m:t>
                        </m:r>
                      </m:e>
                      <m:sup>
                        <m:r>
                          <a:rPr lang="es-MX" sz="1900" dirty="0">
                            <a:effectLst/>
                            <a:latin typeface="Cambria Math" panose="02040503050406030204" pitchFamily="18" charset="0"/>
                            <a:cs typeface="Arial" pitchFamily="34" charset="0"/>
                          </a:rPr>
                          <m:t>2</m:t>
                        </m:r>
                      </m:sup>
                    </m:sSup>
                  </m:oMath>
                </a14:m>
                <a:r>
                  <a:rPr lang="es-MX" sz="1900" dirty="0">
                    <a:effectLst/>
                    <a:cs typeface="Arial" pitchFamily="34" charset="0"/>
                  </a:rPr>
                  <a:t> = 2.080 </a:t>
                </a:r>
                <a:r>
                  <a:rPr lang="es-MX" sz="1900" dirty="0" err="1">
                    <a:effectLst/>
                    <a:cs typeface="Arial" pitchFamily="34" charset="0"/>
                  </a:rPr>
                  <a:t>kips</a:t>
                </a:r>
                <a:r>
                  <a:rPr lang="es-MX" sz="1900" dirty="0">
                    <a:effectLst/>
                    <a:cs typeface="Arial" pitchFamily="34" charset="0"/>
                  </a:rPr>
                  <a:t>/ft</a:t>
                </a:r>
                <a14:m>
                  <m:oMath xmlns:m="http://schemas.openxmlformats.org/officeDocument/2006/math">
                    <m:sSup>
                      <m:sSupPr>
                        <m:ctrlPr>
                          <a:rPr lang="es-MX" sz="1900" i="1" dirty="0">
                            <a:effectLst/>
                            <a:latin typeface="Cambria Math" panose="02040503050406030204" pitchFamily="18" charset="0"/>
                            <a:cs typeface="Arial" pitchFamily="34" charset="0"/>
                          </a:rPr>
                        </m:ctrlPr>
                      </m:sSupPr>
                      <m:e>
                        <m:r>
                          <a:rPr lang="es-MX" sz="1900" b="0" i="0" dirty="0" smtClean="0">
                            <a:effectLst/>
                            <a:latin typeface="Cambria Math" panose="02040503050406030204" pitchFamily="18" charset="0"/>
                            <a:cs typeface="Arial" pitchFamily="34" charset="0"/>
                          </a:rPr>
                          <m:t>(</m:t>
                        </m:r>
                        <m:r>
                          <a:rPr lang="es-MX" sz="1900" dirty="0">
                            <a:effectLst/>
                            <a:latin typeface="Cambria Math" panose="02040503050406030204" pitchFamily="18" charset="0"/>
                            <a:cs typeface="Arial" pitchFamily="34" charset="0"/>
                          </a:rPr>
                          <m:t>40</m:t>
                        </m:r>
                        <m:r>
                          <a:rPr lang="es-MX" sz="1900" b="0" i="1" dirty="0" smtClean="0">
                            <a:effectLst/>
                            <a:latin typeface="Cambria Math" panose="02040503050406030204" pitchFamily="18" charset="0"/>
                            <a:cs typeface="Arial" pitchFamily="34" charset="0"/>
                          </a:rPr>
                          <m:t> </m:t>
                        </m:r>
                        <m:r>
                          <a:rPr lang="es-MX" sz="1900" b="0" i="1" dirty="0" smtClean="0">
                            <a:effectLst/>
                            <a:latin typeface="Cambria Math" panose="02040503050406030204" pitchFamily="18" charset="0"/>
                            <a:cs typeface="Arial" pitchFamily="34" charset="0"/>
                          </a:rPr>
                          <m:t>𝑓𝑡</m:t>
                        </m:r>
                        <m:r>
                          <a:rPr lang="es-MX" sz="1900" b="0" i="1" dirty="0" smtClean="0">
                            <a:effectLst/>
                            <a:latin typeface="Cambria Math" panose="02040503050406030204" pitchFamily="18" charset="0"/>
                            <a:cs typeface="Arial" pitchFamily="34" charset="0"/>
                          </a:rPr>
                          <m:t> )</m:t>
                        </m:r>
                      </m:e>
                      <m:sup>
                        <m:r>
                          <a:rPr lang="es-MX" sz="1900" dirty="0">
                            <a:effectLst/>
                            <a:latin typeface="Cambria Math" panose="02040503050406030204" pitchFamily="18" charset="0"/>
                            <a:cs typeface="Arial" pitchFamily="34" charset="0"/>
                          </a:rPr>
                          <m:t>2</m:t>
                        </m:r>
                      </m:sup>
                    </m:sSup>
                  </m:oMath>
                </a14:m>
                <a:r>
                  <a:rPr lang="es-MX" sz="1900" dirty="0">
                    <a:effectLst/>
                    <a:cs typeface="Arial" pitchFamily="34" charset="0"/>
                  </a:rPr>
                  <a:t>(1/8) = 416 ft-kips</a:t>
                </a:r>
              </a:p>
              <a:p>
                <a:pPr algn="just" eaLnBrk="1" hangingPunct="1">
                  <a:lnSpc>
                    <a:spcPct val="90000"/>
                  </a:lnSpc>
                  <a:spcBef>
                    <a:spcPts val="1000"/>
                  </a:spcBef>
                </a:pPr>
                <a:r>
                  <a:rPr lang="es-MX" sz="1900" dirty="0">
                    <a:effectLst/>
                    <a:cs typeface="Arial" pitchFamily="34" charset="0"/>
                  </a:rPr>
                  <a:t>Determine si el perfil es compacto o no compacto:</a:t>
                </a:r>
              </a:p>
              <a:p>
                <a:pPr algn="just" eaLnBrk="1" hangingPunct="1">
                  <a:lnSpc>
                    <a:spcPct val="90000"/>
                  </a:lnSpc>
                  <a:spcBef>
                    <a:spcPts val="1000"/>
                  </a:spcBef>
                </a:pPr>
                <a:r>
                  <a:rPr lang="el-GR" sz="1900" dirty="0">
                    <a:effectLst/>
                    <a:cs typeface="Arial" pitchFamily="34" charset="0"/>
                  </a:rPr>
                  <a:t>λ</a:t>
                </a:r>
                <a:r>
                  <a:rPr lang="es-MX" sz="1900" dirty="0">
                    <a:effectLst/>
                    <a:cs typeface="Arial" pitchFamily="34" charset="0"/>
                  </a:rPr>
                  <a:t> =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𝑏</m:t>
                        </m:r>
                      </m:e>
                      <m:sub>
                        <m:r>
                          <a:rPr lang="es-MX" sz="1900">
                            <a:effectLst/>
                            <a:latin typeface="Cambria Math" panose="02040503050406030204" pitchFamily="18" charset="0"/>
                            <a:cs typeface="Arial" pitchFamily="34" charset="0"/>
                          </a:rPr>
                          <m:t>𝑓</m:t>
                        </m:r>
                      </m:sub>
                    </m:sSub>
                  </m:oMath>
                </a14:m>
                <a:r>
                  <a:rPr lang="es-MX" sz="1900" dirty="0">
                    <a:effectLst/>
                    <a:cs typeface="Arial" pitchFamily="34" charset="0"/>
                  </a:rPr>
                  <a:t> /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a:effectLst/>
                            <a:latin typeface="Cambria Math" panose="02040503050406030204" pitchFamily="18" charset="0"/>
                            <a:cs typeface="Arial" pitchFamily="34" charset="0"/>
                          </a:rPr>
                          <m:t>2</m:t>
                        </m:r>
                        <m:r>
                          <a:rPr lang="es-MX" sz="1900">
                            <a:effectLst/>
                            <a:latin typeface="Cambria Math" panose="02040503050406030204" pitchFamily="18" charset="0"/>
                            <a:cs typeface="Arial" pitchFamily="34" charset="0"/>
                          </a:rPr>
                          <m:t>𝑡</m:t>
                        </m:r>
                      </m:e>
                      <m:sub>
                        <m:r>
                          <a:rPr lang="es-MX" sz="1900">
                            <a:effectLst/>
                            <a:latin typeface="Cambria Math" panose="02040503050406030204" pitchFamily="18" charset="0"/>
                            <a:cs typeface="Arial" pitchFamily="34" charset="0"/>
                          </a:rPr>
                          <m:t>𝑓</m:t>
                        </m:r>
                      </m:sub>
                    </m:sSub>
                  </m:oMath>
                </a14:m>
                <a:r>
                  <a:rPr lang="es-MX" sz="1900" dirty="0">
                    <a:effectLst/>
                    <a:cs typeface="Arial" pitchFamily="34" charset="0"/>
                  </a:rPr>
                  <a:t> = 10.2                      </a:t>
                </a: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l-GR" sz="1900" dirty="0">
                            <a:effectLst/>
                            <a:cs typeface="Arial" pitchFamily="34" charset="0"/>
                          </a:rPr>
                          <m:t>λ</m:t>
                        </m:r>
                      </m:e>
                      <m:sub>
                        <m:r>
                          <a:rPr lang="es-MX" sz="1900">
                            <a:effectLst/>
                            <a:latin typeface="Cambria Math" panose="02040503050406030204" pitchFamily="18" charset="0"/>
                            <a:cs typeface="Arial" pitchFamily="34" charset="0"/>
                          </a:rPr>
                          <m:t>𝑝</m:t>
                        </m:r>
                      </m:sub>
                    </m:sSub>
                  </m:oMath>
                </a14:m>
                <a:r>
                  <a:rPr lang="es-MX" sz="1900" dirty="0">
                    <a:effectLst/>
                    <a:cs typeface="Arial" pitchFamily="34" charset="0"/>
                  </a:rPr>
                  <a:t>= 65/</a:t>
                </a:r>
                <a14:m>
                  <m:oMath xmlns:m="http://schemas.openxmlformats.org/officeDocument/2006/math">
                    <m:rad>
                      <m:radPr>
                        <m:degHide m:val="on"/>
                        <m:ctrlPr>
                          <a:rPr lang="es-MX" sz="1900" i="1" dirty="0">
                            <a:effectLst/>
                            <a:latin typeface="Cambria Math" panose="02040503050406030204" pitchFamily="18" charset="0"/>
                            <a:cs typeface="Arial" pitchFamily="34" charset="0"/>
                          </a:rPr>
                        </m:ctrlPr>
                      </m:radPr>
                      <m:deg/>
                      <m:e>
                        <m:r>
                          <a:rPr lang="es-MX" sz="1900" dirty="0">
                            <a:effectLst/>
                            <a:latin typeface="Cambria Math" panose="02040503050406030204" pitchFamily="18" charset="0"/>
                            <a:cs typeface="Arial" pitchFamily="34" charset="0"/>
                          </a:rPr>
                          <m:t>𝐹𝑦</m:t>
                        </m:r>
                      </m:e>
                    </m:rad>
                  </m:oMath>
                </a14:m>
                <a:r>
                  <a:rPr lang="es-MX" sz="1900" dirty="0">
                    <a:effectLst/>
                    <a:cs typeface="Arial" pitchFamily="34" charset="0"/>
                  </a:rPr>
                  <a:t> = 65/ </a:t>
                </a:r>
                <a14:m>
                  <m:oMath xmlns:m="http://schemas.openxmlformats.org/officeDocument/2006/math">
                    <m:rad>
                      <m:radPr>
                        <m:degHide m:val="on"/>
                        <m:ctrlPr>
                          <a:rPr lang="es-MX" sz="1900" i="1" dirty="0">
                            <a:effectLst/>
                            <a:latin typeface="Cambria Math" panose="02040503050406030204" pitchFamily="18" charset="0"/>
                            <a:cs typeface="Arial" pitchFamily="34" charset="0"/>
                          </a:rPr>
                        </m:ctrlPr>
                      </m:radPr>
                      <m:deg/>
                      <m:e>
                        <m:r>
                          <a:rPr lang="es-MX" sz="1900" dirty="0">
                            <a:effectLst/>
                            <a:latin typeface="Cambria Math" panose="02040503050406030204" pitchFamily="18" charset="0"/>
                            <a:cs typeface="Arial" pitchFamily="34" charset="0"/>
                          </a:rPr>
                          <m:t>50</m:t>
                        </m:r>
                      </m:e>
                    </m:rad>
                  </m:oMath>
                </a14:m>
                <a:r>
                  <a:rPr lang="es-MX" sz="1900" dirty="0">
                    <a:effectLst/>
                    <a:cs typeface="Arial" pitchFamily="34" charset="0"/>
                  </a:rPr>
                  <a:t> = 9.19</a:t>
                </a:r>
              </a:p>
              <a:p>
                <a:pPr algn="just" eaLnBrk="1" hangingPunct="1">
                  <a:lnSpc>
                    <a:spcPct val="90000"/>
                  </a:lnSpc>
                  <a:spcBef>
                    <a:spcPts val="1000"/>
                  </a:spcBef>
                </a:pP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l-GR" sz="1900" dirty="0">
                            <a:effectLst/>
                            <a:cs typeface="Arial" pitchFamily="34" charset="0"/>
                          </a:rPr>
                          <m:t>λ</m:t>
                        </m:r>
                      </m:e>
                      <m:sub>
                        <m:r>
                          <a:rPr lang="es-MX" sz="1900" dirty="0">
                            <a:effectLst/>
                            <a:latin typeface="Cambria Math" panose="02040503050406030204" pitchFamily="18" charset="0"/>
                            <a:cs typeface="Arial" pitchFamily="34" charset="0"/>
                          </a:rPr>
                          <m:t>𝑟</m:t>
                        </m:r>
                      </m:sub>
                    </m:sSub>
                  </m:oMath>
                </a14:m>
                <a:r>
                  <a:rPr lang="es-MX" sz="1900" dirty="0">
                    <a:effectLst/>
                    <a:cs typeface="Arial" pitchFamily="34" charset="0"/>
                  </a:rPr>
                  <a:t> = 141/</a:t>
                </a:r>
                <a14:m>
                  <m:oMath xmlns:m="http://schemas.openxmlformats.org/officeDocument/2006/math">
                    <m:rad>
                      <m:radPr>
                        <m:degHide m:val="on"/>
                        <m:ctrlPr>
                          <a:rPr lang="es-MX" sz="1900" i="1">
                            <a:effectLst/>
                            <a:latin typeface="Cambria Math" panose="02040503050406030204" pitchFamily="18" charset="0"/>
                            <a:cs typeface="Arial" pitchFamily="34" charset="0"/>
                          </a:rPr>
                        </m:ctrlPr>
                      </m:radPr>
                      <m:deg/>
                      <m:e>
                        <m:r>
                          <a:rPr lang="es-MX" sz="1900">
                            <a:effectLst/>
                            <a:latin typeface="Cambria Math" panose="02040503050406030204" pitchFamily="18" charset="0"/>
                            <a:cs typeface="Arial" pitchFamily="34" charset="0"/>
                          </a:rPr>
                          <m:t>𝐹𝑦</m:t>
                        </m:r>
                        <m:r>
                          <a:rPr lang="es-MX" sz="1900">
                            <a:effectLst/>
                            <a:latin typeface="Cambria Math" panose="02040503050406030204" pitchFamily="18" charset="0"/>
                            <a:cs typeface="Arial" pitchFamily="34" charset="0"/>
                          </a:rPr>
                          <m:t>−</m:t>
                        </m:r>
                        <m:r>
                          <a:rPr lang="es-MX" sz="1900">
                            <a:effectLst/>
                            <a:latin typeface="Cambria Math" panose="02040503050406030204" pitchFamily="18" charset="0"/>
                            <a:cs typeface="Arial" pitchFamily="34" charset="0"/>
                          </a:rPr>
                          <m:t>𝐹𝑟</m:t>
                        </m:r>
                      </m:e>
                    </m:rad>
                  </m:oMath>
                </a14:m>
                <a:r>
                  <a:rPr lang="es-MX" sz="1900" dirty="0">
                    <a:effectLst/>
                    <a:cs typeface="Arial" pitchFamily="34" charset="0"/>
                  </a:rPr>
                  <a:t> = 141/</a:t>
                </a:r>
                <a14:m>
                  <m:oMath xmlns:m="http://schemas.openxmlformats.org/officeDocument/2006/math">
                    <m:rad>
                      <m:radPr>
                        <m:degHide m:val="on"/>
                        <m:ctrlPr>
                          <a:rPr lang="es-MX" sz="1900" i="1">
                            <a:effectLst/>
                            <a:latin typeface="Cambria Math" panose="02040503050406030204" pitchFamily="18" charset="0"/>
                            <a:cs typeface="Arial" pitchFamily="34" charset="0"/>
                          </a:rPr>
                        </m:ctrlPr>
                      </m:radPr>
                      <m:deg/>
                      <m:e>
                        <m:r>
                          <a:rPr lang="es-MX" sz="1900">
                            <a:effectLst/>
                            <a:latin typeface="Cambria Math" panose="02040503050406030204" pitchFamily="18" charset="0"/>
                            <a:cs typeface="Arial" pitchFamily="34" charset="0"/>
                          </a:rPr>
                          <m:t>50</m:t>
                        </m:r>
                        <m:r>
                          <a:rPr lang="es-MX" sz="1900" b="0" i="0" smtClean="0">
                            <a:effectLst/>
                            <a:latin typeface="Cambria Math" panose="02040503050406030204" pitchFamily="18" charset="0"/>
                            <a:cs typeface="Arial" pitchFamily="34" charset="0"/>
                          </a:rPr>
                          <m:t> </m:t>
                        </m:r>
                        <m:r>
                          <m:rPr>
                            <m:sty m:val="p"/>
                          </m:rPr>
                          <a:rPr lang="es-MX" sz="1900" b="0" i="0" smtClean="0">
                            <a:effectLst/>
                            <a:latin typeface="Cambria Math" panose="02040503050406030204" pitchFamily="18" charset="0"/>
                            <a:cs typeface="Arial" pitchFamily="34" charset="0"/>
                          </a:rPr>
                          <m:t>ksi</m:t>
                        </m:r>
                        <m:r>
                          <a:rPr lang="es-MX" sz="1900">
                            <a:effectLst/>
                            <a:latin typeface="Cambria Math" panose="02040503050406030204" pitchFamily="18" charset="0"/>
                            <a:cs typeface="Arial" pitchFamily="34" charset="0"/>
                          </a:rPr>
                          <m:t>−10</m:t>
                        </m:r>
                        <m:r>
                          <a:rPr lang="es-MX" sz="1900" b="0" i="0" smtClean="0">
                            <a:effectLst/>
                            <a:latin typeface="Cambria Math" panose="02040503050406030204" pitchFamily="18" charset="0"/>
                            <a:cs typeface="Arial" pitchFamily="34" charset="0"/>
                          </a:rPr>
                          <m:t> </m:t>
                        </m:r>
                        <m:r>
                          <m:rPr>
                            <m:sty m:val="p"/>
                          </m:rPr>
                          <a:rPr lang="es-MX" sz="1900" b="0" i="0" smtClean="0">
                            <a:effectLst/>
                            <a:latin typeface="Cambria Math" panose="02040503050406030204" pitchFamily="18" charset="0"/>
                            <a:cs typeface="Arial" pitchFamily="34" charset="0"/>
                          </a:rPr>
                          <m:t>ksi</m:t>
                        </m:r>
                      </m:e>
                    </m:rad>
                  </m:oMath>
                </a14:m>
                <a:r>
                  <a:rPr lang="es-MX" sz="1900" dirty="0">
                    <a:effectLst/>
                    <a:cs typeface="Arial" pitchFamily="34" charset="0"/>
                  </a:rPr>
                  <a:t> =22.3</a:t>
                </a:r>
              </a:p>
            </p:txBody>
          </p:sp>
        </mc:Choice>
        <mc:Fallback xmlns="">
          <p:sp>
            <p:nvSpPr>
              <p:cNvPr id="15" name="2 Subtítulo"/>
              <p:cNvSpPr txBox="1">
                <a:spLocks noRot="1" noChangeAspect="1" noMove="1" noResize="1" noEditPoints="1" noAdjustHandles="1" noChangeArrowheads="1" noChangeShapeType="1" noTextEdit="1"/>
              </p:cNvSpPr>
              <p:nvPr/>
            </p:nvSpPr>
            <p:spPr bwMode="auto">
              <a:xfrm>
                <a:off x="474560" y="3613584"/>
                <a:ext cx="9354448" cy="2952328"/>
              </a:xfrm>
              <a:prstGeom prst="rect">
                <a:avLst/>
              </a:prstGeom>
              <a:blipFill rotWithShape="0">
                <a:blip r:embed="rId7"/>
                <a:stretch>
                  <a:fillRect l="-652" t="-2066"/>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26416658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pic>
        <p:nvPicPr>
          <p:cNvPr id="2" name="Imagen 1"/>
          <p:cNvPicPr>
            <a:picLocks noChangeAspect="1"/>
          </p:cNvPicPr>
          <p:nvPr/>
        </p:nvPicPr>
        <p:blipFill rotWithShape="1">
          <a:blip r:embed="rId4"/>
          <a:srcRect l="29410" t="29018" r="27454" b="27274"/>
          <a:stretch/>
        </p:blipFill>
        <p:spPr>
          <a:xfrm>
            <a:off x="474561" y="1886700"/>
            <a:ext cx="4438633" cy="4326194"/>
          </a:xfrm>
          <a:prstGeom prst="rect">
            <a:avLst/>
          </a:prstGeom>
        </p:spPr>
      </p:pic>
      <p:sp>
        <p:nvSpPr>
          <p:cNvPr id="3" name="Rectángulo 2"/>
          <p:cNvSpPr/>
          <p:nvPr/>
        </p:nvSpPr>
        <p:spPr>
          <a:xfrm>
            <a:off x="474561" y="6002121"/>
            <a:ext cx="4438633" cy="21077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pic>
        <p:nvPicPr>
          <p:cNvPr id="6" name="Imagen 5"/>
          <p:cNvPicPr>
            <a:picLocks noChangeAspect="1"/>
          </p:cNvPicPr>
          <p:nvPr/>
        </p:nvPicPr>
        <p:blipFill rotWithShape="1">
          <a:blip r:embed="rId5"/>
          <a:srcRect l="30849" t="13673" r="26015" b="63310"/>
          <a:stretch/>
        </p:blipFill>
        <p:spPr>
          <a:xfrm>
            <a:off x="5140741" y="1886700"/>
            <a:ext cx="4688268" cy="1406481"/>
          </a:xfrm>
          <a:prstGeom prst="rect">
            <a:avLst/>
          </a:prstGeom>
        </p:spPr>
      </p:pic>
      <p:pic>
        <p:nvPicPr>
          <p:cNvPr id="7" name="Imagen 6"/>
          <p:cNvPicPr>
            <a:picLocks noChangeAspect="1"/>
          </p:cNvPicPr>
          <p:nvPr/>
        </p:nvPicPr>
        <p:blipFill rotWithShape="1">
          <a:blip r:embed="rId5"/>
          <a:srcRect l="31348" t="71229" r="26171" b="20281"/>
          <a:stretch/>
        </p:blipFill>
        <p:spPr>
          <a:xfrm>
            <a:off x="5151785" y="3293181"/>
            <a:ext cx="4677224" cy="525499"/>
          </a:xfrm>
          <a:prstGeom prst="rect">
            <a:avLst/>
          </a:prstGeom>
        </p:spPr>
      </p:pic>
      <p:sp>
        <p:nvSpPr>
          <p:cNvPr id="17" name="Rectángulo 16"/>
          <p:cNvSpPr/>
          <p:nvPr/>
        </p:nvSpPr>
        <p:spPr>
          <a:xfrm>
            <a:off x="5252227" y="3692011"/>
            <a:ext cx="4576782" cy="99416"/>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pic>
        <p:nvPicPr>
          <p:cNvPr id="8" name="Imagen 7"/>
          <p:cNvPicPr>
            <a:picLocks noChangeAspect="1"/>
          </p:cNvPicPr>
          <p:nvPr/>
        </p:nvPicPr>
        <p:blipFill rotWithShape="1">
          <a:blip r:embed="rId6"/>
          <a:srcRect l="34117" t="16696" r="22356" b="35178"/>
          <a:stretch/>
        </p:blipFill>
        <p:spPr>
          <a:xfrm>
            <a:off x="5151786" y="3868848"/>
            <a:ext cx="4677224" cy="2403152"/>
          </a:xfrm>
          <a:prstGeom prst="rect">
            <a:avLst/>
          </a:prstGeom>
        </p:spPr>
      </p:pic>
      <p:sp>
        <p:nvSpPr>
          <p:cNvPr id="18" name="Rectángulo 17"/>
          <p:cNvSpPr/>
          <p:nvPr/>
        </p:nvSpPr>
        <p:spPr>
          <a:xfrm>
            <a:off x="5220493" y="6090902"/>
            <a:ext cx="4438633" cy="21077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400630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87298" y="1789052"/>
                <a:ext cx="9354448" cy="2047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solidFill>
                      <a:schemeClr val="tx1"/>
                    </a:solidFill>
                    <a:cs typeface="Arial" pitchFamily="34" charset="0"/>
                  </a:rPr>
                  <a:t>Como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l-GR" sz="1900" dirty="0">
                            <a:solidFill>
                              <a:schemeClr val="tx1"/>
                            </a:solidFill>
                            <a:cs typeface="Arial" pitchFamily="34" charset="0"/>
                          </a:rPr>
                          <m:t>λ</m:t>
                        </m:r>
                      </m:e>
                      <m:sub>
                        <m:r>
                          <a:rPr lang="es-MX" sz="1900" i="1">
                            <a:solidFill>
                              <a:schemeClr val="tx1"/>
                            </a:solidFill>
                            <a:latin typeface="Cambria Math" panose="02040503050406030204" pitchFamily="18" charset="0"/>
                            <a:cs typeface="Arial" pitchFamily="34" charset="0"/>
                          </a:rPr>
                          <m:t>𝑝</m:t>
                        </m:r>
                      </m:sub>
                    </m:sSub>
                  </m:oMath>
                </a14:m>
                <a:r>
                  <a:rPr lang="es-MX" sz="1900" dirty="0">
                    <a:solidFill>
                      <a:schemeClr val="tx1"/>
                    </a:solidFill>
                    <a:cs typeface="Arial" pitchFamily="34" charset="0"/>
                  </a:rPr>
                  <a:t> </a:t>
                </a:r>
                <a14:m>
                  <m:oMath xmlns:m="http://schemas.openxmlformats.org/officeDocument/2006/math">
                    <m:r>
                      <a:rPr lang="es-MX" sz="1900" i="1" dirty="0">
                        <a:solidFill>
                          <a:schemeClr val="tx1"/>
                        </a:solidFill>
                        <a:latin typeface="Cambria Math" panose="02040503050406030204" pitchFamily="18" charset="0"/>
                        <a:ea typeface="Cambria Math"/>
                        <a:cs typeface="Arial" pitchFamily="34" charset="0"/>
                      </a:rPr>
                      <m:t>&lt;</m:t>
                    </m:r>
                  </m:oMath>
                </a14:m>
                <a:r>
                  <a:rPr lang="es-MX" sz="1900" dirty="0">
                    <a:solidFill>
                      <a:schemeClr val="tx1"/>
                    </a:solidFill>
                    <a:cs typeface="Arial" pitchFamily="34" charset="0"/>
                  </a:rPr>
                  <a:t> </a:t>
                </a:r>
                <a:r>
                  <a:rPr lang="el-GR" sz="1900" dirty="0">
                    <a:solidFill>
                      <a:schemeClr val="tx1"/>
                    </a:solidFill>
                    <a:cs typeface="Arial" pitchFamily="34" charset="0"/>
                  </a:rPr>
                  <a:t>λ</a:t>
                </a:r>
                <a:r>
                  <a:rPr lang="es-MX" sz="1900" dirty="0">
                    <a:solidFill>
                      <a:schemeClr val="tx1"/>
                    </a:solidFill>
                    <a:cs typeface="Arial" pitchFamily="34" charset="0"/>
                  </a:rPr>
                  <a:t> </a:t>
                </a:r>
                <a14:m>
                  <m:oMath xmlns:m="http://schemas.openxmlformats.org/officeDocument/2006/math">
                    <m:r>
                      <a:rPr lang="es-MX" sz="1900" i="1">
                        <a:solidFill>
                          <a:schemeClr val="tx1"/>
                        </a:solidFill>
                        <a:latin typeface="Cambria Math" panose="02040503050406030204" pitchFamily="18" charset="0"/>
                        <a:ea typeface="Cambria Math"/>
                        <a:cs typeface="Arial" pitchFamily="34" charset="0"/>
                      </a:rPr>
                      <m:t>≤</m:t>
                    </m:r>
                  </m:oMath>
                </a14:m>
                <a:r>
                  <a:rPr lang="es-MX" sz="1900" dirty="0">
                    <a:solidFill>
                      <a:schemeClr val="tx1"/>
                    </a:solidFill>
                    <a:cs typeface="Arial" pitchFamily="34" charset="0"/>
                  </a:rPr>
                  <a:t>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l-GR" sz="1900" dirty="0">
                            <a:solidFill>
                              <a:schemeClr val="tx1"/>
                            </a:solidFill>
                            <a:cs typeface="Arial" pitchFamily="34" charset="0"/>
                          </a:rPr>
                          <m:t>λ</m:t>
                        </m:r>
                      </m:e>
                      <m:sub>
                        <m:r>
                          <a:rPr lang="es-MX" sz="1900" i="1" dirty="0">
                            <a:solidFill>
                              <a:schemeClr val="tx1"/>
                            </a:solidFill>
                            <a:latin typeface="Cambria Math" panose="02040503050406030204" pitchFamily="18" charset="0"/>
                            <a:cs typeface="Arial" pitchFamily="34" charset="0"/>
                          </a:rPr>
                          <m:t>𝑟</m:t>
                        </m:r>
                      </m:sub>
                    </m:sSub>
                  </m:oMath>
                </a14:m>
                <a:r>
                  <a:rPr lang="es-MX" sz="1900" dirty="0">
                    <a:solidFill>
                      <a:schemeClr val="tx1"/>
                    </a:solidFill>
                    <a:cs typeface="Arial" pitchFamily="34" charset="0"/>
                  </a:rPr>
                  <a:t> esta sección es no compacta. </a:t>
                </a:r>
              </a:p>
              <a:p>
                <a:pPr marL="0" indent="0" algn="just">
                  <a:buNone/>
                </a:pPr>
                <a:r>
                  <a:rPr lang="es-MX" sz="1900" dirty="0">
                    <a:solidFill>
                      <a:schemeClr val="tx1"/>
                    </a:solidFill>
                    <a:cs typeface="Arial" pitchFamily="34" charset="0"/>
                  </a:rPr>
                  <a:t>REVISE LA CAPACIDAD CON BASE EN EL ESTADO LIMITE DE PANDEO LOCAL DEL  PATÍN:</a:t>
                </a:r>
                <a:endParaRPr lang="es-MX" sz="1900" i="1" dirty="0">
                  <a:solidFill>
                    <a:schemeClr val="tx1"/>
                  </a:solidFill>
                  <a:cs typeface="Arial" pitchFamily="34" charset="0"/>
                </a:endParaRPr>
              </a:p>
              <a:p>
                <a:pPr marL="0" indent="0" algn="ctr">
                  <a:buNone/>
                </a:pPr>
                <a:r>
                  <a:rPr lang="es-MX" sz="1900" i="1" dirty="0">
                    <a:solidFill>
                      <a:schemeClr val="tx1"/>
                    </a:solidFill>
                    <a:cs typeface="Arial" pitchFamily="34" charset="0"/>
                  </a:rPr>
                  <a:t>	</a:t>
                </a:r>
                <a14:m>
                  <m:oMath xmlns:m="http://schemas.openxmlformats.org/officeDocument/2006/math">
                    <m:sSub>
                      <m:sSubPr>
                        <m:ctrlPr>
                          <a:rPr lang="es-MX" sz="1900" i="1" smtClean="0">
                            <a:solidFill>
                              <a:schemeClr val="tx1"/>
                            </a:solidFill>
                            <a:latin typeface="Cambria Math" panose="02040503050406030204" pitchFamily="18" charset="0"/>
                            <a:cs typeface="Arial" pitchFamily="34" charset="0"/>
                          </a:rPr>
                        </m:ctrlPr>
                      </m:sSubPr>
                      <m:e>
                        <m:r>
                          <m:rPr>
                            <m:nor/>
                          </m:rPr>
                          <a:rPr lang="es-MX" sz="1900" smtClean="0">
                            <a:solidFill>
                              <a:schemeClr val="tx1"/>
                            </a:solidFill>
                            <a:cs typeface="Arial" pitchFamily="34" charset="0"/>
                          </a:rPr>
                          <m:t>M</m:t>
                        </m:r>
                      </m:e>
                      <m:sub>
                        <m:r>
                          <a:rPr lang="es-MX" sz="1900" i="1">
                            <a:solidFill>
                              <a:schemeClr val="tx1"/>
                            </a:solidFill>
                            <a:latin typeface="Cambria Math" panose="02040503050406030204" pitchFamily="18" charset="0"/>
                            <a:cs typeface="Arial" pitchFamily="34" charset="0"/>
                          </a:rPr>
                          <m:t>𝑝</m:t>
                        </m:r>
                      </m:sub>
                    </m:sSub>
                  </m:oMath>
                </a14:m>
                <a:r>
                  <a:rPr lang="es-MX" sz="1900" dirty="0">
                    <a:solidFill>
                      <a:schemeClr val="tx1"/>
                    </a:solidFill>
                    <a:cs typeface="Arial" pitchFamily="34" charset="0"/>
                  </a:rPr>
                  <a:t> =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smtClean="0">
                            <a:solidFill>
                              <a:schemeClr val="tx1"/>
                            </a:solidFill>
                            <a:cs typeface="Arial" pitchFamily="34" charset="0"/>
                          </a:rPr>
                          <m:t>F</m:t>
                        </m:r>
                      </m:e>
                      <m:sub>
                        <m:r>
                          <a:rPr lang="es-MX" sz="1900" i="1" dirty="0" smtClean="0">
                            <a:solidFill>
                              <a:schemeClr val="tx1"/>
                            </a:solidFill>
                            <a:latin typeface="Cambria Math" panose="02040503050406030204" pitchFamily="18" charset="0"/>
                            <a:cs typeface="Arial" pitchFamily="34" charset="0"/>
                          </a:rPr>
                          <m:t>𝑦</m:t>
                        </m:r>
                      </m:sub>
                    </m:sSub>
                  </m:oMath>
                </a14:m>
                <a:r>
                  <a:rPr lang="es-MX" sz="1900" dirty="0">
                    <a:solidFill>
                      <a:schemeClr val="tx1"/>
                    </a:solidFill>
                    <a:cs typeface="Arial" pitchFamily="34" charset="0"/>
                  </a:rPr>
                  <a:t>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smtClean="0">
                            <a:solidFill>
                              <a:schemeClr val="tx1"/>
                            </a:solidFill>
                            <a:cs typeface="Arial" pitchFamily="34" charset="0"/>
                          </a:rPr>
                          <m:t>Z</m:t>
                        </m:r>
                      </m:e>
                      <m:sub>
                        <m:r>
                          <a:rPr lang="es-MX" sz="1900" i="1" dirty="0" smtClean="0">
                            <a:solidFill>
                              <a:schemeClr val="tx1"/>
                            </a:solidFill>
                            <a:latin typeface="Cambria Math" panose="02040503050406030204" pitchFamily="18" charset="0"/>
                            <a:cs typeface="Arial" pitchFamily="34" charset="0"/>
                          </a:rPr>
                          <m:t>𝑥</m:t>
                        </m:r>
                      </m:sub>
                    </m:sSub>
                  </m:oMath>
                </a14:m>
                <a:r>
                  <a:rPr lang="es-MX" sz="1900" dirty="0">
                    <a:solidFill>
                      <a:schemeClr val="tx1"/>
                    </a:solidFill>
                    <a:cs typeface="Arial" pitchFamily="34" charset="0"/>
                  </a:rPr>
                  <a:t> = 50 </a:t>
                </a:r>
                <a:r>
                  <a:rPr lang="es-MX" sz="1900" dirty="0" err="1">
                    <a:solidFill>
                      <a:schemeClr val="tx1"/>
                    </a:solidFill>
                    <a:cs typeface="Arial" pitchFamily="34" charset="0"/>
                  </a:rPr>
                  <a:t>ksi</a:t>
                </a:r>
                <a:r>
                  <a:rPr lang="es-MX" sz="1900" dirty="0">
                    <a:solidFill>
                      <a:schemeClr val="tx1"/>
                    </a:solidFill>
                    <a:cs typeface="Arial" pitchFamily="34" charset="0"/>
                  </a:rPr>
                  <a:t>(157 in³)/12 = 654.2 ft-kips</a:t>
                </a:r>
              </a:p>
              <a:p>
                <a:pPr marL="0" indent="0" algn="ctr">
                  <a:buNone/>
                </a:pPr>
                <a:r>
                  <a:rPr lang="es-MX" sz="1900" dirty="0">
                    <a:solidFill>
                      <a:schemeClr val="tx1"/>
                    </a:solidFill>
                    <a:cs typeface="Arial" pitchFamily="34" charset="0"/>
                  </a:rPr>
                  <a:t>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a:solidFill>
                              <a:schemeClr val="tx1"/>
                            </a:solidFill>
                            <a:cs typeface="Arial" pitchFamily="34" charset="0"/>
                          </a:rPr>
                          <m:t>M</m:t>
                        </m:r>
                      </m:e>
                      <m:sub>
                        <m:r>
                          <a:rPr lang="es-MX" sz="1900" i="1" smtClean="0">
                            <a:solidFill>
                              <a:schemeClr val="tx1"/>
                            </a:solidFill>
                            <a:latin typeface="Cambria Math" panose="02040503050406030204" pitchFamily="18" charset="0"/>
                            <a:cs typeface="Arial" pitchFamily="34" charset="0"/>
                          </a:rPr>
                          <m:t>𝑟</m:t>
                        </m:r>
                      </m:sub>
                    </m:sSub>
                  </m:oMath>
                </a14:m>
                <a:r>
                  <a:rPr lang="es-MX" sz="1900" dirty="0">
                    <a:solidFill>
                      <a:schemeClr val="tx1"/>
                    </a:solidFill>
                    <a:cs typeface="Arial" pitchFamily="34" charset="0"/>
                  </a:rPr>
                  <a:t> =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smtClean="0">
                            <a:solidFill>
                              <a:schemeClr val="tx1"/>
                            </a:solidFill>
                            <a:cs typeface="Arial" pitchFamily="34" charset="0"/>
                          </a:rPr>
                          <m:t>F</m:t>
                        </m:r>
                      </m:e>
                      <m:sub>
                        <m:r>
                          <a:rPr lang="es-MX" sz="1900" i="1" smtClean="0">
                            <a:solidFill>
                              <a:schemeClr val="tx1"/>
                            </a:solidFill>
                            <a:latin typeface="Cambria Math" panose="02040503050406030204" pitchFamily="18" charset="0"/>
                            <a:cs typeface="Arial" pitchFamily="34" charset="0"/>
                          </a:rPr>
                          <m:t>𝑦</m:t>
                        </m:r>
                      </m:sub>
                    </m:sSub>
                  </m:oMath>
                </a14:m>
                <a:r>
                  <a:rPr lang="es-MX" sz="1900" dirty="0">
                    <a:solidFill>
                      <a:schemeClr val="tx1"/>
                    </a:solidFill>
                    <a:cs typeface="Arial" pitchFamily="34" charset="0"/>
                  </a:rPr>
                  <a:t>-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smtClean="0">
                            <a:solidFill>
                              <a:schemeClr val="tx1"/>
                            </a:solidFill>
                            <a:cs typeface="Arial" pitchFamily="34" charset="0"/>
                          </a:rPr>
                          <m:t>F</m:t>
                        </m:r>
                      </m:e>
                      <m:sub>
                        <m:r>
                          <a:rPr lang="es-MX" sz="1900" i="1" smtClean="0">
                            <a:solidFill>
                              <a:schemeClr val="tx1"/>
                            </a:solidFill>
                            <a:latin typeface="Cambria Math" panose="02040503050406030204" pitchFamily="18" charset="0"/>
                            <a:cs typeface="Arial" pitchFamily="34" charset="0"/>
                          </a:rPr>
                          <m:t>𝑟</m:t>
                        </m:r>
                      </m:sub>
                    </m:sSub>
                  </m:oMath>
                </a14:m>
                <a:r>
                  <a:rPr lang="es-MX" sz="1900" dirty="0">
                    <a:solidFill>
                      <a:schemeClr val="tx1"/>
                    </a:solidFill>
                    <a:cs typeface="Arial" pitchFamily="34" charset="0"/>
                  </a:rPr>
                  <a:t> )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smtClean="0">
                            <a:solidFill>
                              <a:schemeClr val="tx1"/>
                            </a:solidFill>
                            <a:cs typeface="Arial" pitchFamily="34" charset="0"/>
                          </a:rPr>
                          <m:t>S</m:t>
                        </m:r>
                      </m:e>
                      <m:sub>
                        <m:r>
                          <a:rPr lang="es-MX" sz="1900" i="1" smtClean="0">
                            <a:solidFill>
                              <a:schemeClr val="tx1"/>
                            </a:solidFill>
                            <a:latin typeface="Cambria Math" panose="02040503050406030204" pitchFamily="18" charset="0"/>
                            <a:cs typeface="Arial" pitchFamily="34" charset="0"/>
                          </a:rPr>
                          <m:t>𝑥</m:t>
                        </m:r>
                      </m:sub>
                    </m:sSub>
                  </m:oMath>
                </a14:m>
                <a:r>
                  <a:rPr lang="es-MX" sz="1900" dirty="0">
                    <a:solidFill>
                      <a:schemeClr val="tx1"/>
                    </a:solidFill>
                    <a:cs typeface="Arial" pitchFamily="34" charset="0"/>
                  </a:rPr>
                  <a:t> = (50 ksi-10 </a:t>
                </a:r>
                <a:r>
                  <a:rPr lang="es-MX" sz="1900" dirty="0" err="1">
                    <a:solidFill>
                      <a:schemeClr val="tx1"/>
                    </a:solidFill>
                    <a:cs typeface="Arial" pitchFamily="34" charset="0"/>
                  </a:rPr>
                  <a:t>ksi</a:t>
                </a:r>
                <a:r>
                  <a:rPr lang="es-MX" sz="1900" dirty="0">
                    <a:solidFill>
                      <a:schemeClr val="tx1"/>
                    </a:solidFill>
                    <a:cs typeface="Arial" pitchFamily="34" charset="0"/>
                  </a:rPr>
                  <a:t>)(143 in³)/12 = 476.7 ft-kips</a:t>
                </a:r>
              </a:p>
              <a:p>
                <a:pPr marL="0" indent="0" algn="ctr">
                  <a:buNone/>
                </a:pPr>
                <a:r>
                  <a:rPr lang="es-MX" sz="1900" dirty="0">
                    <a:solidFill>
                      <a:schemeClr val="tx1"/>
                    </a:solidFill>
                    <a:cs typeface="Arial" pitchFamily="34" charset="0"/>
                  </a:rPr>
                  <a:t>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a:solidFill>
                              <a:schemeClr val="tx1"/>
                            </a:solidFill>
                            <a:cs typeface="Arial" pitchFamily="34" charset="0"/>
                          </a:rPr>
                          <m:t>M</m:t>
                        </m:r>
                      </m:e>
                      <m:sub>
                        <m:r>
                          <a:rPr lang="es-MX" sz="1900" i="1" smtClean="0">
                            <a:solidFill>
                              <a:schemeClr val="tx1"/>
                            </a:solidFill>
                            <a:latin typeface="Cambria Math" panose="02040503050406030204" pitchFamily="18" charset="0"/>
                            <a:cs typeface="Arial" pitchFamily="34" charset="0"/>
                          </a:rPr>
                          <m:t>𝑛</m:t>
                        </m:r>
                      </m:sub>
                    </m:sSub>
                  </m:oMath>
                </a14:m>
                <a:r>
                  <a:rPr lang="es-MX" sz="1900" dirty="0">
                    <a:solidFill>
                      <a:schemeClr val="tx1"/>
                    </a:solidFill>
                    <a:cs typeface="Arial" pitchFamily="34" charset="0"/>
                  </a:rPr>
                  <a:t> =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a:solidFill>
                              <a:schemeClr val="tx1"/>
                            </a:solidFill>
                            <a:cs typeface="Arial" pitchFamily="34" charset="0"/>
                          </a:rPr>
                          <m:t>M</m:t>
                        </m:r>
                      </m:e>
                      <m:sub>
                        <m:r>
                          <a:rPr lang="es-MX" sz="1900" i="1">
                            <a:solidFill>
                              <a:schemeClr val="tx1"/>
                            </a:solidFill>
                            <a:latin typeface="Cambria Math" panose="02040503050406030204" pitchFamily="18" charset="0"/>
                            <a:cs typeface="Arial" pitchFamily="34" charset="0"/>
                          </a:rPr>
                          <m:t>𝑝</m:t>
                        </m:r>
                      </m:sub>
                    </m:sSub>
                  </m:oMath>
                </a14:m>
                <a:r>
                  <a:rPr lang="es-MX" sz="1900" dirty="0">
                    <a:solidFill>
                      <a:schemeClr val="tx1"/>
                    </a:solidFill>
                    <a:cs typeface="Arial" pitchFamily="34" charset="0"/>
                  </a:rPr>
                  <a:t> -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a:solidFill>
                              <a:schemeClr val="tx1"/>
                            </a:solidFill>
                            <a:cs typeface="Arial" pitchFamily="34" charset="0"/>
                          </a:rPr>
                          <m:t>M</m:t>
                        </m:r>
                      </m:e>
                      <m:sub>
                        <m:r>
                          <a:rPr lang="es-MX" sz="1900" i="1">
                            <a:solidFill>
                              <a:schemeClr val="tx1"/>
                            </a:solidFill>
                            <a:latin typeface="Cambria Math" panose="02040503050406030204" pitchFamily="18" charset="0"/>
                            <a:cs typeface="Arial" pitchFamily="34" charset="0"/>
                          </a:rPr>
                          <m:t>𝑝</m:t>
                        </m:r>
                      </m:sub>
                    </m:sSub>
                  </m:oMath>
                </a14:m>
                <a:r>
                  <a:rPr lang="es-MX" sz="1900" dirty="0">
                    <a:solidFill>
                      <a:schemeClr val="tx1"/>
                    </a:solidFill>
                    <a:cs typeface="Arial" pitchFamily="34" charset="0"/>
                  </a:rPr>
                  <a:t> - </a:t>
                </a:r>
                <a14:m>
                  <m:oMath xmlns:m="http://schemas.openxmlformats.org/officeDocument/2006/math">
                    <m:sSub>
                      <m:sSubPr>
                        <m:ctrlPr>
                          <a:rPr lang="es-MX" sz="1900" i="1">
                            <a:solidFill>
                              <a:schemeClr val="tx1"/>
                            </a:solidFill>
                            <a:latin typeface="Cambria Math" panose="02040503050406030204" pitchFamily="18" charset="0"/>
                            <a:cs typeface="Arial" pitchFamily="34" charset="0"/>
                          </a:rPr>
                        </m:ctrlPr>
                      </m:sSubPr>
                      <m:e>
                        <m:r>
                          <m:rPr>
                            <m:nor/>
                          </m:rPr>
                          <a:rPr lang="es-MX" sz="1900">
                            <a:solidFill>
                              <a:schemeClr val="tx1"/>
                            </a:solidFill>
                            <a:cs typeface="Arial" pitchFamily="34" charset="0"/>
                          </a:rPr>
                          <m:t>M</m:t>
                        </m:r>
                      </m:e>
                      <m:sub>
                        <m:r>
                          <a:rPr lang="es-MX" sz="1900" i="1" smtClean="0">
                            <a:solidFill>
                              <a:schemeClr val="tx1"/>
                            </a:solidFill>
                            <a:latin typeface="Cambria Math" panose="02040503050406030204" pitchFamily="18" charset="0"/>
                            <a:cs typeface="Arial" pitchFamily="34" charset="0"/>
                          </a:rPr>
                          <m:t>𝑟</m:t>
                        </m:r>
                      </m:sub>
                    </m:sSub>
                  </m:oMath>
                </a14:m>
                <a:r>
                  <a:rPr lang="es-MX" sz="1900" dirty="0">
                    <a:solidFill>
                      <a:schemeClr val="tx1"/>
                    </a:solidFill>
                    <a:cs typeface="Arial" pitchFamily="34" charset="0"/>
                  </a:rPr>
                  <a:t>)[(10.2-9.19)/(22.3-9.19)] =640.5 ft-</a:t>
                </a:r>
                <a:r>
                  <a:rPr lang="es-MX" sz="1900" dirty="0" err="1">
                    <a:solidFill>
                      <a:schemeClr val="tx1"/>
                    </a:solidFill>
                    <a:cs typeface="Arial" pitchFamily="34" charset="0"/>
                  </a:rPr>
                  <a:t>kips</a:t>
                </a:r>
                <a:endParaRPr lang="es-MX" sz="1900" dirty="0">
                  <a:solidFill>
                    <a:schemeClr val="tx1"/>
                  </a:solidFill>
                  <a:cs typeface="Arial" pitchFamily="34" charset="0"/>
                </a:endParaRPr>
              </a:p>
            </p:txBody>
          </p:sp>
        </mc:Choice>
        <mc:Fallback xmlns="">
          <p:sp>
            <p:nvSpPr>
              <p:cNvPr id="10" name="2 Subtítulo"/>
              <p:cNvSpPr txBox="1">
                <a:spLocks noRot="1" noChangeAspect="1" noMove="1" noResize="1" noEditPoints="1" noAdjustHandles="1" noChangeArrowheads="1" noChangeShapeType="1" noTextEdit="1"/>
              </p:cNvSpPr>
              <p:nvPr/>
            </p:nvSpPr>
            <p:spPr>
              <a:xfrm>
                <a:off x="487298" y="1789052"/>
                <a:ext cx="9354448" cy="2047771"/>
              </a:xfrm>
              <a:prstGeom prst="rect">
                <a:avLst/>
              </a:prstGeom>
              <a:blipFill rotWithShape="0">
                <a:blip r:embed="rId7"/>
                <a:stretch>
                  <a:fillRect l="-652" t="-2381" b="-148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2 Subtítulo"/>
              <p:cNvSpPr txBox="1">
                <a:spLocks/>
              </p:cNvSpPr>
              <p:nvPr/>
            </p:nvSpPr>
            <p:spPr bwMode="auto">
              <a:xfrm>
                <a:off x="474561" y="3908830"/>
                <a:ext cx="9354448" cy="21799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eaLnBrk="1" hangingPunct="1">
                  <a:lnSpc>
                    <a:spcPct val="90000"/>
                  </a:lnSpc>
                  <a:spcBef>
                    <a:spcPts val="1000"/>
                  </a:spcBef>
                </a:pPr>
                <a:r>
                  <a:rPr lang="es-MX" sz="1900" dirty="0">
                    <a:effectLst/>
                    <a:cs typeface="Arial" pitchFamily="34" charset="0"/>
                  </a:rPr>
                  <a:t>La resistencia de diseño basada en el PLP es por tanto:</a:t>
                </a:r>
              </a:p>
              <a:p>
                <a:pPr algn="just" eaLnBrk="1" hangingPunct="1">
                  <a:lnSpc>
                    <a:spcPct val="90000"/>
                  </a:lnSpc>
                  <a:spcBef>
                    <a:spcPts val="1000"/>
                  </a:spcBef>
                </a:pPr>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s-MX" sz="1900" dirty="0">
                            <a:effectLst/>
                            <a:cs typeface="Arial" pitchFamily="34" charset="0"/>
                          </a:rPr>
                          <m:t>ϕ</m:t>
                        </m:r>
                      </m:e>
                      <m:sub>
                        <m:r>
                          <a:rPr lang="es-MX" sz="1900">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s-MX" sz="1900">
                            <a:effectLst/>
                            <a:cs typeface="Arial" pitchFamily="34" charset="0"/>
                          </a:rPr>
                          <m:t>M</m:t>
                        </m:r>
                      </m:e>
                      <m:sub>
                        <m:r>
                          <a:rPr lang="es-MX" sz="1900" dirty="0">
                            <a:effectLst/>
                            <a:latin typeface="Cambria Math" panose="02040503050406030204" pitchFamily="18" charset="0"/>
                            <a:cs typeface="Arial" pitchFamily="34" charset="0"/>
                          </a:rPr>
                          <m:t>𝑛</m:t>
                        </m:r>
                      </m:sub>
                    </m:sSub>
                  </m:oMath>
                </a14:m>
                <a:r>
                  <a:rPr lang="es-MX" sz="1900" dirty="0">
                    <a:effectLst/>
                    <a:cs typeface="Arial" pitchFamily="34" charset="0"/>
                  </a:rPr>
                  <a:t> = 0.90(640.5 ft-</a:t>
                </a:r>
                <a:r>
                  <a:rPr lang="es-MX" sz="1900" dirty="0" err="1">
                    <a:effectLst/>
                    <a:cs typeface="Arial" pitchFamily="34" charset="0"/>
                  </a:rPr>
                  <a:t>kips</a:t>
                </a:r>
                <a:r>
                  <a:rPr lang="es-MX" sz="1900" dirty="0">
                    <a:effectLst/>
                    <a:cs typeface="Arial" pitchFamily="34" charset="0"/>
                  </a:rPr>
                  <a:t>) = 576 ft-kips</a:t>
                </a:r>
              </a:p>
              <a:p>
                <a:pPr algn="just" eaLnBrk="1" hangingPunct="1">
                  <a:lnSpc>
                    <a:spcPct val="90000"/>
                  </a:lnSpc>
                  <a:spcBef>
                    <a:spcPts val="1000"/>
                  </a:spcBef>
                </a:pPr>
                <a:r>
                  <a:rPr lang="es-MX" sz="1900" dirty="0">
                    <a:effectLst/>
                    <a:cs typeface="Arial" pitchFamily="34" charset="0"/>
                  </a:rPr>
                  <a:t>Revisar la capacidad con base en el estado limite de pandeo lateral torsionante. De la tabla de selección para diseño por factor de carga:</a:t>
                </a:r>
              </a:p>
              <a:p>
                <a:pPr algn="just" eaLnBrk="1" hangingPunct="1">
                  <a:lnSpc>
                    <a:spcPct val="90000"/>
                  </a:lnSpc>
                  <a:spcBef>
                    <a:spcPts val="1000"/>
                  </a:spcBef>
                </a:pP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s-MX" sz="1900">
                            <a:effectLst/>
                            <a:cs typeface="Arial" pitchFamily="34" charset="0"/>
                          </a:rPr>
                          <m:t>L</m:t>
                        </m:r>
                      </m:e>
                      <m:sub>
                        <m:r>
                          <a:rPr lang="es-MX" sz="1900" dirty="0">
                            <a:effectLst/>
                            <a:latin typeface="Cambria Math" panose="02040503050406030204" pitchFamily="18" charset="0"/>
                            <a:cs typeface="Arial" pitchFamily="34" charset="0"/>
                          </a:rPr>
                          <m:t>𝑝</m:t>
                        </m:r>
                      </m:sub>
                    </m:sSub>
                  </m:oMath>
                </a14:m>
                <a:r>
                  <a:rPr lang="es-MX" sz="1900" dirty="0">
                    <a:effectLst/>
                    <a:cs typeface="Arial" pitchFamily="34" charset="0"/>
                  </a:rPr>
                  <a:t> = 15 ft   y    </a:t>
                </a: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s-MX" sz="1900">
                            <a:effectLst/>
                            <a:cs typeface="Arial" pitchFamily="34" charset="0"/>
                          </a:rPr>
                          <m:t>L</m:t>
                        </m:r>
                      </m:e>
                      <m:sub>
                        <m:r>
                          <a:rPr lang="es-MX" sz="1900" dirty="0">
                            <a:effectLst/>
                            <a:latin typeface="Cambria Math" panose="02040503050406030204" pitchFamily="18" charset="0"/>
                            <a:cs typeface="Arial" pitchFamily="34" charset="0"/>
                          </a:rPr>
                          <m:t>𝑟</m:t>
                        </m:r>
                      </m:sub>
                    </m:sSub>
                  </m:oMath>
                </a14:m>
                <a:r>
                  <a:rPr lang="es-MX" sz="1900" dirty="0">
                    <a:effectLst/>
                    <a:cs typeface="Arial" pitchFamily="34" charset="0"/>
                  </a:rPr>
                  <a:t> = 38.4 ft </a:t>
                </a:r>
              </a:p>
              <a:p>
                <a:pPr algn="just" eaLnBrk="1" hangingPunct="1">
                  <a:lnSpc>
                    <a:spcPct val="90000"/>
                  </a:lnSpc>
                  <a:spcBef>
                    <a:spcPts val="1000"/>
                  </a:spcBef>
                </a:pP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s-MX" sz="1900">
                            <a:effectLst/>
                            <a:cs typeface="Arial" pitchFamily="34" charset="0"/>
                          </a:rPr>
                          <m:t>L</m:t>
                        </m:r>
                      </m:e>
                      <m:sub>
                        <m:r>
                          <a:rPr lang="es-MX" sz="1900">
                            <a:effectLst/>
                            <a:latin typeface="Cambria Math" panose="02040503050406030204" pitchFamily="18" charset="0"/>
                            <a:cs typeface="Arial" pitchFamily="34" charset="0"/>
                          </a:rPr>
                          <m:t>𝑏</m:t>
                        </m:r>
                      </m:sub>
                    </m:sSub>
                  </m:oMath>
                </a14:m>
                <a:r>
                  <a:rPr lang="es-MX" sz="1900" dirty="0">
                    <a:effectLst/>
                    <a:cs typeface="Arial" pitchFamily="34" charset="0"/>
                  </a:rPr>
                  <a:t> = 40ft </a:t>
                </a:r>
                <a14:m>
                  <m:oMath xmlns:m="http://schemas.openxmlformats.org/officeDocument/2006/math">
                    <m:r>
                      <a:rPr lang="es-MX" sz="1900">
                        <a:effectLst/>
                        <a:latin typeface="Cambria Math" panose="02040503050406030204" pitchFamily="18" charset="0"/>
                        <a:cs typeface="Arial" pitchFamily="34" charset="0"/>
                      </a:rPr>
                      <m:t>&gt;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m:rPr>
                            <m:nor/>
                          </m:rPr>
                          <a:rPr lang="es-MX" sz="1900">
                            <a:effectLst/>
                            <a:cs typeface="Arial" pitchFamily="34" charset="0"/>
                          </a:rPr>
                          <m:t>L</m:t>
                        </m:r>
                      </m:e>
                      <m:sub>
                        <m:r>
                          <a:rPr lang="es-MX" sz="1900" dirty="0">
                            <a:effectLst/>
                            <a:latin typeface="Cambria Math" panose="02040503050406030204" pitchFamily="18" charset="0"/>
                            <a:cs typeface="Arial" pitchFamily="34" charset="0"/>
                          </a:rPr>
                          <m:t>𝑟</m:t>
                        </m:r>
                      </m:sub>
                    </m:sSub>
                  </m:oMath>
                </a14:m>
                <a:r>
                  <a:rPr lang="es-MX" sz="1900" dirty="0">
                    <a:effectLst/>
                    <a:cs typeface="Arial" pitchFamily="34" charset="0"/>
                  </a:rPr>
                  <a:t> por lo que la falla es por PLT elástico.</a:t>
                </a:r>
              </a:p>
              <a:p>
                <a:pPr algn="just"/>
                <a:endParaRPr lang="es-MX" sz="1800" dirty="0">
                  <a:latin typeface="Arial" pitchFamily="34" charset="0"/>
                  <a:cs typeface="Arial" pitchFamily="34" charset="0"/>
                </a:endParaRPr>
              </a:p>
              <a:p>
                <a:endParaRPr lang="es-MX" sz="1800" dirty="0">
                  <a:solidFill>
                    <a:srgbClr val="FFFF00"/>
                  </a:solidFill>
                  <a:latin typeface="Arial" pitchFamily="34" charset="0"/>
                  <a:cs typeface="Arial" pitchFamily="34" charset="0"/>
                </a:endParaRPr>
              </a:p>
              <a:p>
                <a:endParaRPr lang="es-MX" sz="1800" dirty="0">
                  <a:latin typeface="Arial" pitchFamily="34" charset="0"/>
                  <a:cs typeface="Arial" pitchFamily="34" charset="0"/>
                </a:endParaRPr>
              </a:p>
            </p:txBody>
          </p:sp>
        </mc:Choice>
        <mc:Fallback xmlns="">
          <p:sp>
            <p:nvSpPr>
              <p:cNvPr id="17" name="2 Subtítulo"/>
              <p:cNvSpPr txBox="1">
                <a:spLocks noRot="1" noChangeAspect="1" noMove="1" noResize="1" noEditPoints="1" noAdjustHandles="1" noChangeArrowheads="1" noChangeShapeType="1" noTextEdit="1"/>
              </p:cNvSpPr>
              <p:nvPr/>
            </p:nvSpPr>
            <p:spPr bwMode="auto">
              <a:xfrm>
                <a:off x="474561" y="3908830"/>
                <a:ext cx="9354448" cy="2179956"/>
              </a:xfrm>
              <a:prstGeom prst="rect">
                <a:avLst/>
              </a:prstGeom>
              <a:blipFill rotWithShape="0">
                <a:blip r:embed="rId8"/>
                <a:stretch>
                  <a:fillRect l="-652" t="-3631" r="-587"/>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19967277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1" name="2 Subtítulo"/>
              <p:cNvSpPr txBox="1">
                <a:spLocks/>
              </p:cNvSpPr>
              <p:nvPr/>
            </p:nvSpPr>
            <p:spPr>
              <a:xfrm>
                <a:off x="474561" y="1889319"/>
                <a:ext cx="9354448" cy="345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900" dirty="0">
                    <a:cs typeface="Arial" pitchFamily="34" charset="0"/>
                  </a:rPr>
                  <a:t>De la parte 1 del Manual:</a:t>
                </a:r>
              </a:p>
              <a:p>
                <a:pPr marL="0" indent="0" algn="ctr">
                  <a:buNone/>
                </a:pPr>
                <a14:m>
                  <m:oMath xmlns:m="http://schemas.openxmlformats.org/officeDocument/2006/math">
                    <m:sSub>
                      <m:sSubPr>
                        <m:ctrlPr>
                          <a:rPr lang="es-MX" sz="1900" i="1" smtClean="0">
                            <a:latin typeface="Cambria Math" panose="02040503050406030204" pitchFamily="18" charset="0"/>
                            <a:cs typeface="Arial" pitchFamily="34" charset="0"/>
                          </a:rPr>
                        </m:ctrlPr>
                      </m:sSubPr>
                      <m:e>
                        <m:r>
                          <m:rPr>
                            <m:nor/>
                          </m:rPr>
                          <a:rPr lang="es-MX" sz="1900" smtClean="0">
                            <a:cs typeface="Arial" pitchFamily="34" charset="0"/>
                          </a:rPr>
                          <m:t>I</m:t>
                        </m:r>
                      </m:e>
                      <m:sub>
                        <m:r>
                          <a:rPr lang="es-MX" sz="1900" i="1" dirty="0" smtClean="0">
                            <a:latin typeface="Cambria Math" panose="02040503050406030204" pitchFamily="18" charset="0"/>
                            <a:cs typeface="Arial" pitchFamily="34" charset="0"/>
                          </a:rPr>
                          <m:t>𝑦</m:t>
                        </m:r>
                      </m:sub>
                    </m:sSub>
                  </m:oMath>
                </a14:m>
                <a:r>
                  <a:rPr lang="es-MX" sz="1900" dirty="0">
                    <a:cs typeface="Arial" pitchFamily="34" charset="0"/>
                  </a:rPr>
                  <a:t> = 362 </a:t>
                </a:r>
                <a14:m>
                  <m:oMath xmlns:m="http://schemas.openxmlformats.org/officeDocument/2006/math">
                    <m:sSup>
                      <m:sSupPr>
                        <m:ctrlPr>
                          <a:rPr lang="es-MX" sz="1900" i="1" smtClean="0">
                            <a:latin typeface="Cambria Math" panose="02040503050406030204" pitchFamily="18" charset="0"/>
                            <a:cs typeface="Arial" pitchFamily="34" charset="0"/>
                          </a:rPr>
                        </m:ctrlPr>
                      </m:sSupPr>
                      <m:e>
                        <m:r>
                          <a:rPr lang="es-MX" sz="1900" i="1" smtClean="0">
                            <a:latin typeface="Cambria Math" panose="02040503050406030204" pitchFamily="18" charset="0"/>
                            <a:cs typeface="Arial" pitchFamily="34" charset="0"/>
                          </a:rPr>
                          <m:t>𝑖𝑛</m:t>
                        </m:r>
                      </m:e>
                      <m:sup>
                        <m:r>
                          <a:rPr lang="es-MX" sz="1900" i="1" smtClean="0">
                            <a:latin typeface="Cambria Math" panose="02040503050406030204" pitchFamily="18" charset="0"/>
                            <a:cs typeface="Arial" pitchFamily="34" charset="0"/>
                          </a:rPr>
                          <m:t>4</m:t>
                        </m:r>
                      </m:sup>
                    </m:sSup>
                  </m:oMath>
                </a14:m>
                <a:endParaRPr lang="es-MX" sz="1900" dirty="0">
                  <a:cs typeface="Arial" pitchFamily="34" charset="0"/>
                </a:endParaRPr>
              </a:p>
              <a:p>
                <a:pPr marL="0" indent="0" algn="ctr">
                  <a:buNone/>
                </a:pPr>
                <a:r>
                  <a:rPr lang="es-MX" sz="1900" dirty="0">
                    <a:cs typeface="Arial" pitchFamily="34" charset="0"/>
                  </a:rPr>
                  <a:t>J = 4.06 </a:t>
                </a:r>
                <a14:m>
                  <m:oMath xmlns:m="http://schemas.openxmlformats.org/officeDocument/2006/math">
                    <m:sSup>
                      <m:sSupPr>
                        <m:ctrlPr>
                          <a:rPr lang="es-MX" sz="1900" i="1">
                            <a:latin typeface="Cambria Math" panose="02040503050406030204" pitchFamily="18" charset="0"/>
                            <a:cs typeface="Arial" pitchFamily="34" charset="0"/>
                          </a:rPr>
                        </m:ctrlPr>
                      </m:sSupPr>
                      <m:e>
                        <m:r>
                          <a:rPr lang="es-MX" sz="1900" i="1">
                            <a:latin typeface="Cambria Math" panose="02040503050406030204" pitchFamily="18" charset="0"/>
                            <a:cs typeface="Arial" pitchFamily="34" charset="0"/>
                          </a:rPr>
                          <m:t>𝑖𝑛</m:t>
                        </m:r>
                      </m:e>
                      <m:sup>
                        <m:r>
                          <a:rPr lang="es-MX" sz="1900" i="1">
                            <a:latin typeface="Cambria Math" panose="02040503050406030204" pitchFamily="18" charset="0"/>
                            <a:cs typeface="Arial" pitchFamily="34" charset="0"/>
                          </a:rPr>
                          <m:t>4</m:t>
                        </m:r>
                      </m:sup>
                    </m:sSup>
                  </m:oMath>
                </a14:m>
                <a:endParaRPr lang="es-MX" sz="1900" dirty="0">
                  <a:cs typeface="Arial" pitchFamily="34" charset="0"/>
                </a:endParaRPr>
              </a:p>
              <a:p>
                <a:pPr marL="0" indent="0" algn="ctr">
                  <a:buNone/>
                </a:pPr>
                <a14:m>
                  <m:oMath xmlns:m="http://schemas.openxmlformats.org/officeDocument/2006/math">
                    <m:sSub>
                      <m:sSubPr>
                        <m:ctrlPr>
                          <a:rPr lang="es-MX" sz="1900" i="1">
                            <a:latin typeface="Cambria Math" panose="02040503050406030204" pitchFamily="18" charset="0"/>
                            <a:cs typeface="Arial" pitchFamily="34" charset="0"/>
                          </a:rPr>
                        </m:ctrlPr>
                      </m:sSubPr>
                      <m:e>
                        <m:r>
                          <m:rPr>
                            <m:nor/>
                          </m:rPr>
                          <a:rPr lang="es-MX" sz="1900" smtClean="0">
                            <a:cs typeface="Arial" pitchFamily="34" charset="0"/>
                          </a:rPr>
                          <m:t>C</m:t>
                        </m:r>
                      </m:e>
                      <m:sub>
                        <m:r>
                          <a:rPr lang="es-MX" sz="1900" i="1" smtClean="0">
                            <a:latin typeface="Cambria Math" panose="02040503050406030204" pitchFamily="18" charset="0"/>
                            <a:cs typeface="Arial" pitchFamily="34" charset="0"/>
                          </a:rPr>
                          <m:t>𝑤</m:t>
                        </m:r>
                      </m:sub>
                    </m:sSub>
                  </m:oMath>
                </a14:m>
                <a:r>
                  <a:rPr lang="es-MX" sz="1900" dirty="0">
                    <a:cs typeface="Arial" pitchFamily="34" charset="0"/>
                  </a:rPr>
                  <a:t> = 16000 </a:t>
                </a:r>
                <a14:m>
                  <m:oMath xmlns:m="http://schemas.openxmlformats.org/officeDocument/2006/math">
                    <m:sSup>
                      <m:sSupPr>
                        <m:ctrlPr>
                          <a:rPr lang="es-MX" sz="1900" i="1">
                            <a:latin typeface="Cambria Math" panose="02040503050406030204" pitchFamily="18" charset="0"/>
                            <a:cs typeface="Arial" pitchFamily="34" charset="0"/>
                          </a:rPr>
                        </m:ctrlPr>
                      </m:sSupPr>
                      <m:e>
                        <m:r>
                          <a:rPr lang="es-MX" sz="1900" i="1">
                            <a:latin typeface="Cambria Math" panose="02040503050406030204" pitchFamily="18" charset="0"/>
                            <a:cs typeface="Arial" pitchFamily="34" charset="0"/>
                          </a:rPr>
                          <m:t>𝑖𝑛</m:t>
                        </m:r>
                      </m:e>
                      <m:sup>
                        <m:r>
                          <a:rPr lang="es-MX" sz="1900" i="1" smtClean="0">
                            <a:latin typeface="Cambria Math" panose="02040503050406030204" pitchFamily="18" charset="0"/>
                            <a:cs typeface="Arial" pitchFamily="34" charset="0"/>
                          </a:rPr>
                          <m:t>6</m:t>
                        </m:r>
                      </m:sup>
                    </m:sSup>
                  </m:oMath>
                </a14:m>
                <a:endParaRPr lang="es-MX" sz="1900" dirty="0">
                  <a:cs typeface="Arial" pitchFamily="34" charset="0"/>
                </a:endParaRPr>
              </a:p>
              <a:p>
                <a:pPr marL="0" indent="0" algn="just">
                  <a:buNone/>
                </a:pPr>
                <a:endParaRPr lang="es-MX" sz="1900" dirty="0">
                  <a:cs typeface="Arial" pitchFamily="34" charset="0"/>
                </a:endParaRPr>
              </a:p>
              <a:p>
                <a:pPr marL="0" indent="0" algn="just">
                  <a:buNone/>
                </a:pPr>
                <a:r>
                  <a:rPr lang="es-MX" sz="1900" dirty="0">
                    <a:cs typeface="Arial" pitchFamily="34" charset="0"/>
                  </a:rPr>
                  <a:t>Para una viga cargada uniformemente simplemente apoyada con soporte lateral en los extremos:</a:t>
                </a:r>
              </a:p>
              <a:p>
                <a:pPr marL="0" indent="0" algn="just">
                  <a:buNone/>
                </a:pPr>
                <a:r>
                  <a:rPr lang="es-MX" sz="1900" dirty="0">
                    <a:cs typeface="Arial" pitchFamily="34" charset="0"/>
                  </a:rPr>
                  <a:t>				</a:t>
                </a:r>
                <a14:m>
                  <m:oMath xmlns:m="http://schemas.openxmlformats.org/officeDocument/2006/math">
                    <m:sSub>
                      <m:sSubPr>
                        <m:ctrlPr>
                          <a:rPr lang="es-MX" sz="1900" i="1">
                            <a:latin typeface="Cambria Math" panose="02040503050406030204" pitchFamily="18" charset="0"/>
                            <a:cs typeface="Arial" pitchFamily="34" charset="0"/>
                          </a:rPr>
                        </m:ctrlPr>
                      </m:sSubPr>
                      <m:e>
                        <m:r>
                          <m:rPr>
                            <m:nor/>
                          </m:rPr>
                          <a:rPr lang="es-MX" sz="1900">
                            <a:cs typeface="Arial" pitchFamily="34" charset="0"/>
                          </a:rPr>
                          <m:t>C</m:t>
                        </m:r>
                      </m:e>
                      <m:sub>
                        <m:r>
                          <a:rPr lang="es-MX" sz="1900" i="1" smtClean="0">
                            <a:latin typeface="Cambria Math" panose="02040503050406030204" pitchFamily="18" charset="0"/>
                            <a:cs typeface="Arial" pitchFamily="34" charset="0"/>
                          </a:rPr>
                          <m:t>𝑏</m:t>
                        </m:r>
                      </m:sub>
                    </m:sSub>
                  </m:oMath>
                </a14:m>
                <a:r>
                  <a:rPr lang="es-MX" sz="1900" dirty="0">
                    <a:cs typeface="Arial" pitchFamily="34" charset="0"/>
                  </a:rPr>
                  <a:t> = 1.14</a:t>
                </a:r>
              </a:p>
              <a:p>
                <a:pPr algn="just"/>
                <a:endParaRPr lang="es-MX" sz="2000" dirty="0">
                  <a:latin typeface="Arial" pitchFamily="34" charset="0"/>
                  <a:cs typeface="Arial" pitchFamily="34" charset="0"/>
                </a:endParaRPr>
              </a:p>
            </p:txBody>
          </p:sp>
        </mc:Choice>
        <mc:Fallback xmlns="">
          <p:sp>
            <p:nvSpPr>
              <p:cNvPr id="11" name="2 Subtítulo"/>
              <p:cNvSpPr txBox="1">
                <a:spLocks noRot="1" noChangeAspect="1" noMove="1" noResize="1" noEditPoints="1" noAdjustHandles="1" noChangeArrowheads="1" noChangeShapeType="1" noTextEdit="1"/>
              </p:cNvSpPr>
              <p:nvPr/>
            </p:nvSpPr>
            <p:spPr>
              <a:xfrm>
                <a:off x="474561" y="1889319"/>
                <a:ext cx="9354448" cy="3456384"/>
              </a:xfrm>
              <a:prstGeom prst="rect">
                <a:avLst/>
              </a:prstGeom>
              <a:blipFill>
                <a:blip r:embed="rId4"/>
                <a:stretch>
                  <a:fillRect l="-652" t="-1764" r="-587"/>
                </a:stretch>
              </a:blipFill>
            </p:spPr>
            <p:txBody>
              <a:bodyPr/>
              <a:lstStyle/>
              <a:p>
                <a:r>
                  <a:rPr lang="es-MX">
                    <a:noFill/>
                  </a:rPr>
                  <a:t> </a:t>
                </a:r>
              </a:p>
            </p:txBody>
          </p:sp>
        </mc:Fallback>
      </mc:AlternateContent>
    </p:spTree>
    <p:extLst>
      <p:ext uri="{BB962C8B-B14F-4D97-AF65-F5344CB8AC3E}">
        <p14:creationId xmlns:p14="http://schemas.microsoft.com/office/powerpoint/2010/main" val="12611029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EJEMPLO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9" name="2 Subtítulo"/>
              <p:cNvSpPr txBox="1">
                <a:spLocks/>
              </p:cNvSpPr>
              <p:nvPr/>
            </p:nvSpPr>
            <p:spPr>
              <a:xfrm>
                <a:off x="474561" y="1817312"/>
                <a:ext cx="9354448" cy="2880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900" dirty="0">
                    <a:cs typeface="Arial" pitchFamily="34" charset="0"/>
                  </a:rPr>
                  <a:t>La ecuación F1-13 del AISC da:</a:t>
                </a:r>
              </a:p>
              <a:p>
                <a:pPr marL="0" indent="0">
                  <a:buNone/>
                </a:pPr>
                <a14:m>
                  <m:oMath xmlns:m="http://schemas.openxmlformats.org/officeDocument/2006/math">
                    <m:sSub>
                      <m:sSubPr>
                        <m:ctrlPr>
                          <a:rPr lang="es-MX" sz="1900" i="1">
                            <a:latin typeface="Cambria Math" panose="02040503050406030204" pitchFamily="18" charset="0"/>
                            <a:cs typeface="Arial" pitchFamily="34" charset="0"/>
                          </a:rPr>
                        </m:ctrlPr>
                      </m:sSubPr>
                      <m:e>
                        <m:r>
                          <m:rPr>
                            <m:nor/>
                          </m:rPr>
                          <a:rPr lang="es-MX" sz="1900" smtClean="0">
                            <a:cs typeface="Arial" pitchFamily="34" charset="0"/>
                          </a:rPr>
                          <m:t>M</m:t>
                        </m:r>
                      </m:e>
                      <m:sub>
                        <m:r>
                          <a:rPr lang="es-MX" sz="1900" i="1" smtClean="0">
                            <a:latin typeface="Cambria Math" panose="02040503050406030204" pitchFamily="18" charset="0"/>
                            <a:cs typeface="Arial" pitchFamily="34" charset="0"/>
                          </a:rPr>
                          <m:t>𝑛</m:t>
                        </m:r>
                      </m:sub>
                    </m:sSub>
                  </m:oMath>
                </a14:m>
                <a:r>
                  <a:rPr lang="es-MX" sz="1900" dirty="0">
                    <a:cs typeface="Arial" pitchFamily="34" charset="0"/>
                  </a:rPr>
                  <a:t> = </a:t>
                </a:r>
                <a14:m>
                  <m:oMath xmlns:m="http://schemas.openxmlformats.org/officeDocument/2006/math">
                    <m:sSub>
                      <m:sSubPr>
                        <m:ctrlPr>
                          <a:rPr lang="es-MX" sz="1900" i="1">
                            <a:latin typeface="Cambria Math" panose="02040503050406030204" pitchFamily="18" charset="0"/>
                            <a:cs typeface="Arial" pitchFamily="34" charset="0"/>
                          </a:rPr>
                        </m:ctrlPr>
                      </m:sSubPr>
                      <m:e>
                        <m:r>
                          <m:rPr>
                            <m:nor/>
                          </m:rPr>
                          <a:rPr lang="es-MX" sz="1900">
                            <a:cs typeface="Arial" pitchFamily="34" charset="0"/>
                          </a:rPr>
                          <m:t>C</m:t>
                        </m:r>
                      </m:e>
                      <m:sub>
                        <m:r>
                          <a:rPr lang="es-MX" sz="1900" i="1">
                            <a:latin typeface="Cambria Math" panose="02040503050406030204" pitchFamily="18" charset="0"/>
                            <a:cs typeface="Arial" pitchFamily="34" charset="0"/>
                          </a:rPr>
                          <m:t>𝑏</m:t>
                        </m:r>
                      </m:sub>
                    </m:sSub>
                  </m:oMath>
                </a14:m>
                <a:r>
                  <a:rPr lang="es-MX" sz="1900" dirty="0">
                    <a:cs typeface="Arial" pitchFamily="34" charset="0"/>
                  </a:rPr>
                  <a:t> (</a:t>
                </a:r>
                <a14:m>
                  <m:oMath xmlns:m="http://schemas.openxmlformats.org/officeDocument/2006/math">
                    <m:r>
                      <a:rPr lang="es-MX" sz="1900" i="1" dirty="0" smtClean="0">
                        <a:latin typeface="Cambria Math" panose="02040503050406030204" pitchFamily="18" charset="0"/>
                        <a:ea typeface="Cambria Math"/>
                        <a:cs typeface="Arial" pitchFamily="34" charset="0"/>
                      </a:rPr>
                      <m:t>𝜋</m:t>
                    </m:r>
                  </m:oMath>
                </a14:m>
                <a:r>
                  <a:rPr lang="es-MX" sz="1900" dirty="0">
                    <a:cs typeface="Arial" pitchFamily="34" charset="0"/>
                  </a:rPr>
                  <a:t>/ </a:t>
                </a:r>
                <a14:m>
                  <m:oMath xmlns:m="http://schemas.openxmlformats.org/officeDocument/2006/math">
                    <m:sSub>
                      <m:sSubPr>
                        <m:ctrlPr>
                          <a:rPr lang="es-MX" sz="1900" i="1">
                            <a:latin typeface="Cambria Math" panose="02040503050406030204" pitchFamily="18" charset="0"/>
                            <a:cs typeface="Arial" pitchFamily="34" charset="0"/>
                          </a:rPr>
                        </m:ctrlPr>
                      </m:sSubPr>
                      <m:e>
                        <m:r>
                          <a:rPr lang="es-MX" sz="1900" i="1" smtClean="0">
                            <a:latin typeface="Cambria Math" panose="02040503050406030204" pitchFamily="18" charset="0"/>
                            <a:cs typeface="Arial" pitchFamily="34" charset="0"/>
                          </a:rPr>
                          <m:t>𝐿</m:t>
                        </m:r>
                      </m:e>
                      <m:sub>
                        <m:r>
                          <a:rPr lang="es-MX" sz="1900" i="1">
                            <a:latin typeface="Cambria Math" panose="02040503050406030204" pitchFamily="18" charset="0"/>
                            <a:cs typeface="Arial" pitchFamily="34" charset="0"/>
                          </a:rPr>
                          <m:t>𝑏</m:t>
                        </m:r>
                      </m:sub>
                    </m:sSub>
                  </m:oMath>
                </a14:m>
                <a:r>
                  <a:rPr lang="es-MX" sz="1900" dirty="0">
                    <a:cs typeface="Arial" pitchFamily="34" charset="0"/>
                  </a:rPr>
                  <a:t>) </a:t>
                </a:r>
                <a14:m>
                  <m:oMath xmlns:m="http://schemas.openxmlformats.org/officeDocument/2006/math">
                    <m:rad>
                      <m:radPr>
                        <m:degHide m:val="on"/>
                        <m:ctrlPr>
                          <a:rPr lang="es-MX" sz="1900" i="1" dirty="0" smtClean="0">
                            <a:latin typeface="Cambria Math" panose="02040503050406030204" pitchFamily="18" charset="0"/>
                            <a:cs typeface="Arial" pitchFamily="34" charset="0"/>
                          </a:rPr>
                        </m:ctrlPr>
                      </m:radPr>
                      <m:deg/>
                      <m:e>
                        <m:r>
                          <a:rPr lang="es-MX" sz="1900" i="1" dirty="0" smtClean="0">
                            <a:latin typeface="Cambria Math" panose="02040503050406030204" pitchFamily="18" charset="0"/>
                            <a:cs typeface="Arial" pitchFamily="34" charset="0"/>
                          </a:rPr>
                          <m:t>𝐸</m:t>
                        </m:r>
                        <m:sSub>
                          <m:sSubPr>
                            <m:ctrlPr>
                              <a:rPr lang="es-MX" sz="1900" i="1" dirty="0" smtClean="0">
                                <a:latin typeface="Cambria Math" panose="02040503050406030204" pitchFamily="18" charset="0"/>
                                <a:cs typeface="Arial" pitchFamily="34" charset="0"/>
                              </a:rPr>
                            </m:ctrlPr>
                          </m:sSubPr>
                          <m:e>
                            <m:r>
                              <a:rPr lang="es-MX" sz="1900" i="1" dirty="0" smtClean="0">
                                <a:latin typeface="Cambria Math" panose="02040503050406030204" pitchFamily="18" charset="0"/>
                                <a:cs typeface="Arial" pitchFamily="34" charset="0"/>
                              </a:rPr>
                              <m:t>𝐼</m:t>
                            </m:r>
                          </m:e>
                          <m:sub>
                            <m:r>
                              <a:rPr lang="es-MX" sz="1900" i="1" dirty="0" smtClean="0">
                                <a:latin typeface="Cambria Math" panose="02040503050406030204" pitchFamily="18" charset="0"/>
                                <a:cs typeface="Arial" pitchFamily="34" charset="0"/>
                              </a:rPr>
                              <m:t>𝑦</m:t>
                            </m:r>
                          </m:sub>
                        </m:sSub>
                        <m:r>
                          <a:rPr lang="es-MX" sz="1900" i="1" dirty="0" smtClean="0">
                            <a:latin typeface="Cambria Math" panose="02040503050406030204" pitchFamily="18" charset="0"/>
                            <a:cs typeface="Arial" pitchFamily="34" charset="0"/>
                          </a:rPr>
                          <m:t>𝐺𝐽</m:t>
                        </m:r>
                        <m:r>
                          <a:rPr lang="es-MX" sz="1900" i="1" dirty="0" smtClean="0">
                            <a:latin typeface="Cambria Math" panose="02040503050406030204" pitchFamily="18" charset="0"/>
                            <a:cs typeface="Arial" pitchFamily="34" charset="0"/>
                          </a:rPr>
                          <m:t>+</m:t>
                        </m:r>
                        <m:sSup>
                          <m:sSupPr>
                            <m:ctrlPr>
                              <a:rPr lang="es-MX" sz="1900" i="1" dirty="0" smtClean="0">
                                <a:latin typeface="Cambria Math" panose="02040503050406030204" pitchFamily="18" charset="0"/>
                                <a:cs typeface="Arial" pitchFamily="34" charset="0"/>
                              </a:rPr>
                            </m:ctrlPr>
                          </m:sSupPr>
                          <m:e>
                            <m:r>
                              <a:rPr lang="es-MX" sz="1900" i="1" dirty="0" smtClean="0">
                                <a:latin typeface="Cambria Math" panose="02040503050406030204" pitchFamily="18" charset="0"/>
                                <a:cs typeface="Arial" pitchFamily="34" charset="0"/>
                              </a:rPr>
                              <m:t>(</m:t>
                            </m:r>
                            <m:f>
                              <m:fPr>
                                <m:ctrlPr>
                                  <a:rPr lang="es-MX" sz="1900" i="1" dirty="0" smtClean="0">
                                    <a:latin typeface="Cambria Math" panose="02040503050406030204" pitchFamily="18" charset="0"/>
                                    <a:ea typeface="Cambria Math"/>
                                    <a:cs typeface="Arial" pitchFamily="34" charset="0"/>
                                  </a:rPr>
                                </m:ctrlPr>
                              </m:fPr>
                              <m:num>
                                <m:r>
                                  <a:rPr lang="es-MX" sz="1900" i="1" dirty="0" smtClean="0">
                                    <a:latin typeface="Cambria Math" panose="02040503050406030204" pitchFamily="18" charset="0"/>
                                    <a:ea typeface="Cambria Math"/>
                                    <a:cs typeface="Arial" pitchFamily="34" charset="0"/>
                                  </a:rPr>
                                  <m:t>𝜋</m:t>
                                </m:r>
                                <m:r>
                                  <a:rPr lang="es-MX" sz="1900" i="1" dirty="0" smtClean="0">
                                    <a:latin typeface="Cambria Math" panose="02040503050406030204" pitchFamily="18" charset="0"/>
                                    <a:ea typeface="Cambria Math"/>
                                    <a:cs typeface="Arial" pitchFamily="34" charset="0"/>
                                  </a:rPr>
                                  <m:t>𝐸</m:t>
                                </m:r>
                              </m:num>
                              <m:den>
                                <m:sSub>
                                  <m:sSubPr>
                                    <m:ctrlPr>
                                      <a:rPr lang="es-MX" sz="1900" i="1" dirty="0" smtClean="0">
                                        <a:latin typeface="Cambria Math" panose="02040503050406030204" pitchFamily="18" charset="0"/>
                                        <a:ea typeface="Cambria Math"/>
                                        <a:cs typeface="Arial" pitchFamily="34" charset="0"/>
                                      </a:rPr>
                                    </m:ctrlPr>
                                  </m:sSubPr>
                                  <m:e>
                                    <m:r>
                                      <a:rPr lang="es-MX" sz="1900" i="1" dirty="0" smtClean="0">
                                        <a:latin typeface="Cambria Math" panose="02040503050406030204" pitchFamily="18" charset="0"/>
                                        <a:ea typeface="Cambria Math"/>
                                        <a:cs typeface="Arial" pitchFamily="34" charset="0"/>
                                      </a:rPr>
                                      <m:t>𝐿</m:t>
                                    </m:r>
                                  </m:e>
                                  <m:sub>
                                    <m:r>
                                      <a:rPr lang="es-MX" sz="1900" i="1" dirty="0" smtClean="0">
                                        <a:latin typeface="Cambria Math" panose="02040503050406030204" pitchFamily="18" charset="0"/>
                                        <a:ea typeface="Cambria Math"/>
                                        <a:cs typeface="Arial" pitchFamily="34" charset="0"/>
                                      </a:rPr>
                                      <m:t>𝑏</m:t>
                                    </m:r>
                                  </m:sub>
                                </m:sSub>
                              </m:den>
                            </m:f>
                            <m:r>
                              <a:rPr lang="es-MX" sz="1900" i="1" dirty="0" smtClean="0">
                                <a:latin typeface="Cambria Math" panose="02040503050406030204" pitchFamily="18" charset="0"/>
                                <a:ea typeface="Cambria Math"/>
                                <a:cs typeface="Arial" pitchFamily="34" charset="0"/>
                              </a:rPr>
                              <m:t>)</m:t>
                            </m:r>
                          </m:e>
                          <m:sup>
                            <m:r>
                              <a:rPr lang="es-MX" sz="1900" i="1" dirty="0" smtClean="0">
                                <a:latin typeface="Cambria Math" panose="02040503050406030204" pitchFamily="18" charset="0"/>
                                <a:cs typeface="Arial" pitchFamily="34" charset="0"/>
                              </a:rPr>
                              <m:t>2</m:t>
                            </m:r>
                          </m:sup>
                        </m:sSup>
                        <m:sSub>
                          <m:sSubPr>
                            <m:ctrlPr>
                              <a:rPr lang="es-MX" sz="1900" i="1" dirty="0">
                                <a:latin typeface="Cambria Math" panose="02040503050406030204" pitchFamily="18" charset="0"/>
                                <a:cs typeface="Arial" pitchFamily="34" charset="0"/>
                              </a:rPr>
                            </m:ctrlPr>
                          </m:sSubPr>
                          <m:e>
                            <m:r>
                              <a:rPr lang="es-MX" sz="1900" i="1" dirty="0">
                                <a:latin typeface="Cambria Math" panose="02040503050406030204" pitchFamily="18" charset="0"/>
                                <a:cs typeface="Arial" pitchFamily="34" charset="0"/>
                              </a:rPr>
                              <m:t>𝐼</m:t>
                            </m:r>
                          </m:e>
                          <m:sub>
                            <m:r>
                              <a:rPr lang="es-MX" sz="1900" i="1" dirty="0">
                                <a:latin typeface="Cambria Math" panose="02040503050406030204" pitchFamily="18" charset="0"/>
                                <a:cs typeface="Arial" pitchFamily="34" charset="0"/>
                              </a:rPr>
                              <m:t>𝑦</m:t>
                            </m:r>
                          </m:sub>
                        </m:sSub>
                        <m:sSub>
                          <m:sSubPr>
                            <m:ctrlPr>
                              <a:rPr lang="es-MX" sz="1900" i="1" dirty="0">
                                <a:latin typeface="Cambria Math" panose="02040503050406030204" pitchFamily="18" charset="0"/>
                                <a:cs typeface="Arial" pitchFamily="34" charset="0"/>
                              </a:rPr>
                            </m:ctrlPr>
                          </m:sSubPr>
                          <m:e>
                            <m:r>
                              <a:rPr lang="es-MX" sz="1900" i="1" dirty="0" smtClean="0">
                                <a:latin typeface="Cambria Math" panose="02040503050406030204" pitchFamily="18" charset="0"/>
                                <a:cs typeface="Arial" pitchFamily="34" charset="0"/>
                              </a:rPr>
                              <m:t>𝐶</m:t>
                            </m:r>
                          </m:e>
                          <m:sub>
                            <m:r>
                              <a:rPr lang="es-MX" sz="1900" i="1" dirty="0" smtClean="0">
                                <a:latin typeface="Cambria Math" panose="02040503050406030204" pitchFamily="18" charset="0"/>
                                <a:cs typeface="Arial" pitchFamily="34" charset="0"/>
                              </a:rPr>
                              <m:t>𝑤</m:t>
                            </m:r>
                          </m:sub>
                        </m:sSub>
                      </m:e>
                    </m:rad>
                  </m:oMath>
                </a14:m>
                <a:r>
                  <a:rPr lang="es-MX" sz="1900" dirty="0">
                    <a:cs typeface="Arial" pitchFamily="34" charset="0"/>
                  </a:rPr>
                  <a:t>  </a:t>
                </a:r>
                <a14:m>
                  <m:oMath xmlns:m="http://schemas.openxmlformats.org/officeDocument/2006/math">
                    <m:r>
                      <a:rPr lang="es-MX" sz="1900" i="1" dirty="0" smtClean="0">
                        <a:latin typeface="Cambria Math" panose="02040503050406030204" pitchFamily="18" charset="0"/>
                        <a:ea typeface="Cambria Math"/>
                        <a:cs typeface="Arial" pitchFamily="34" charset="0"/>
                      </a:rPr>
                      <m:t>≤ </m:t>
                    </m:r>
                    <m:sSub>
                      <m:sSubPr>
                        <m:ctrlPr>
                          <a:rPr lang="es-MX" sz="1900" i="1" dirty="0">
                            <a:latin typeface="Cambria Math" panose="02040503050406030204" pitchFamily="18" charset="0"/>
                            <a:cs typeface="Arial" pitchFamily="34" charset="0"/>
                          </a:rPr>
                        </m:ctrlPr>
                      </m:sSubPr>
                      <m:e>
                        <m:r>
                          <a:rPr lang="es-MX" sz="1900" i="1" dirty="0" smtClean="0">
                            <a:latin typeface="Cambria Math" panose="02040503050406030204" pitchFamily="18" charset="0"/>
                            <a:cs typeface="Arial" pitchFamily="34" charset="0"/>
                          </a:rPr>
                          <m:t>𝑀</m:t>
                        </m:r>
                      </m:e>
                      <m:sub>
                        <m:r>
                          <a:rPr lang="es-MX" sz="1900" i="1" dirty="0" smtClean="0">
                            <a:latin typeface="Cambria Math" panose="02040503050406030204" pitchFamily="18" charset="0"/>
                            <a:cs typeface="Arial" pitchFamily="34" charset="0"/>
                          </a:rPr>
                          <m:t>𝑝</m:t>
                        </m:r>
                      </m:sub>
                    </m:sSub>
                  </m:oMath>
                </a14:m>
                <a:endParaRPr lang="es-MX" sz="1900" dirty="0">
                  <a:cs typeface="Arial" pitchFamily="34" charset="0"/>
                </a:endParaRPr>
              </a:p>
              <a:p>
                <a:pPr marL="0" indent="0">
                  <a:buNone/>
                </a:pPr>
                <a:r>
                  <a:rPr lang="es-MX" sz="1900" dirty="0">
                    <a:cs typeface="Arial" pitchFamily="34" charset="0"/>
                  </a:rPr>
                  <a:t>      = 1.14</a:t>
                </a:r>
                <a14:m>
                  <m:oMath xmlns:m="http://schemas.openxmlformats.org/officeDocument/2006/math">
                    <m:d>
                      <m:dPr>
                        <m:ctrlPr>
                          <a:rPr lang="es-MX" sz="1900" b="0" i="1" smtClean="0">
                            <a:latin typeface="Cambria Math" panose="02040503050406030204" pitchFamily="18" charset="0"/>
                            <a:cs typeface="Arial" pitchFamily="34" charset="0"/>
                          </a:rPr>
                        </m:ctrlPr>
                      </m:dPr>
                      <m:e>
                        <m:f>
                          <m:fPr>
                            <m:ctrlPr>
                              <a:rPr lang="es-MX" sz="1900" i="1" smtClean="0">
                                <a:latin typeface="Cambria Math" panose="02040503050406030204" pitchFamily="18" charset="0"/>
                                <a:cs typeface="Arial" pitchFamily="34" charset="0"/>
                              </a:rPr>
                            </m:ctrlPr>
                          </m:fPr>
                          <m:num>
                            <m:r>
                              <a:rPr lang="es-MX" sz="1900" i="1" smtClean="0">
                                <a:latin typeface="Cambria Math" panose="02040503050406030204" pitchFamily="18" charset="0"/>
                                <a:ea typeface="Cambria Math"/>
                                <a:cs typeface="Arial" pitchFamily="34" charset="0"/>
                              </a:rPr>
                              <m:t>𝜋</m:t>
                            </m:r>
                          </m:num>
                          <m:den>
                            <m:r>
                              <a:rPr lang="es-MX" sz="1900" i="1" smtClean="0">
                                <a:latin typeface="Cambria Math" panose="02040503050406030204" pitchFamily="18" charset="0"/>
                                <a:cs typeface="Arial" pitchFamily="34" charset="0"/>
                              </a:rPr>
                              <m:t>40</m:t>
                            </m:r>
                            <m:r>
                              <a:rPr lang="es-MX" sz="1900" b="0" i="1" smtClean="0">
                                <a:latin typeface="Cambria Math" panose="02040503050406030204" pitchFamily="18" charset="0"/>
                                <a:cs typeface="Arial" pitchFamily="34" charset="0"/>
                              </a:rPr>
                              <m:t>𝑖𝑛</m:t>
                            </m:r>
                            <m:r>
                              <a:rPr lang="es-MX" sz="1900" b="0" i="1" smtClean="0">
                                <a:latin typeface="Cambria Math" panose="02040503050406030204" pitchFamily="18" charset="0"/>
                                <a:cs typeface="Arial" pitchFamily="34" charset="0"/>
                              </a:rPr>
                              <m:t> </m:t>
                            </m:r>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12</m:t>
                            </m:r>
                          </m:den>
                        </m:f>
                      </m:e>
                    </m:d>
                    <m:rad>
                      <m:radPr>
                        <m:degHide m:val="on"/>
                        <m:ctrlPr>
                          <a:rPr lang="es-MX" sz="1900" i="1" smtClean="0">
                            <a:latin typeface="Cambria Math" panose="02040503050406030204" pitchFamily="18" charset="0"/>
                            <a:cs typeface="Arial" pitchFamily="34" charset="0"/>
                          </a:rPr>
                        </m:ctrlPr>
                      </m:radPr>
                      <m:deg/>
                      <m:e>
                        <m:r>
                          <a:rPr lang="es-MX" sz="1900" i="1" smtClean="0">
                            <a:latin typeface="Cambria Math" panose="02040503050406030204" pitchFamily="18" charset="0"/>
                            <a:cs typeface="Arial" pitchFamily="34" charset="0"/>
                          </a:rPr>
                          <m:t>29000</m:t>
                        </m:r>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362 </m:t>
                        </m:r>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11200</m:t>
                        </m:r>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4.06+</m:t>
                        </m:r>
                        <m:sSup>
                          <m:sSupPr>
                            <m:ctrlPr>
                              <a:rPr lang="es-MX" sz="1900" i="1" smtClean="0">
                                <a:latin typeface="Cambria Math" panose="02040503050406030204" pitchFamily="18" charset="0"/>
                                <a:cs typeface="Arial" pitchFamily="34" charset="0"/>
                              </a:rPr>
                            </m:ctrlPr>
                          </m:sSupPr>
                          <m:e>
                            <m:r>
                              <a:rPr lang="es-MX" sz="1900" i="1" smtClean="0">
                                <a:latin typeface="Cambria Math" panose="02040503050406030204" pitchFamily="18" charset="0"/>
                                <a:cs typeface="Arial" pitchFamily="34" charset="0"/>
                              </a:rPr>
                              <m:t>(</m:t>
                            </m:r>
                            <m:f>
                              <m:fPr>
                                <m:type m:val="lin"/>
                                <m:ctrlPr>
                                  <a:rPr lang="es-MX" sz="1900" i="1" smtClean="0">
                                    <a:latin typeface="Cambria Math" panose="02040503050406030204" pitchFamily="18" charset="0"/>
                                    <a:cs typeface="Arial" pitchFamily="34" charset="0"/>
                                  </a:rPr>
                                </m:ctrlPr>
                              </m:fPr>
                              <m:num>
                                <m:r>
                                  <a:rPr lang="es-MX" sz="1900" i="1" smtClean="0">
                                    <a:latin typeface="Cambria Math" panose="02040503050406030204" pitchFamily="18" charset="0"/>
                                    <a:ea typeface="Cambria Math"/>
                                    <a:cs typeface="Arial" pitchFamily="34" charset="0"/>
                                  </a:rPr>
                                  <m:t>𝜋</m:t>
                                </m:r>
                                <m:r>
                                  <a:rPr lang="es-MX" sz="1900" i="1" smtClean="0">
                                    <a:latin typeface="Cambria Math" panose="02040503050406030204" pitchFamily="18" charset="0"/>
                                    <a:ea typeface="Cambria Math"/>
                                    <a:cs typeface="Arial" pitchFamily="34" charset="0"/>
                                  </a:rPr>
                                  <m:t>𝑥</m:t>
                                </m:r>
                                <m:r>
                                  <a:rPr lang="es-MX" sz="1900" i="1" smtClean="0">
                                    <a:latin typeface="Cambria Math" panose="02040503050406030204" pitchFamily="18" charset="0"/>
                                    <a:ea typeface="Cambria Math"/>
                                    <a:cs typeface="Arial" pitchFamily="34" charset="0"/>
                                  </a:rPr>
                                  <m:t>29000</m:t>
                                </m:r>
                              </m:num>
                              <m:den>
                                <m:r>
                                  <a:rPr lang="es-MX" sz="1900" i="1" smtClean="0">
                                    <a:latin typeface="Cambria Math" panose="02040503050406030204" pitchFamily="18" charset="0"/>
                                    <a:cs typeface="Arial" pitchFamily="34" charset="0"/>
                                  </a:rPr>
                                  <m:t>40</m:t>
                                </m:r>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12</m:t>
                                </m:r>
                              </m:den>
                            </m:f>
                            <m:r>
                              <a:rPr lang="es-MX" sz="1900" i="1" smtClean="0">
                                <a:latin typeface="Cambria Math" panose="02040503050406030204" pitchFamily="18" charset="0"/>
                                <a:cs typeface="Arial" pitchFamily="34" charset="0"/>
                              </a:rPr>
                              <m:t>)</m:t>
                            </m:r>
                          </m:e>
                          <m:sup>
                            <m:r>
                              <a:rPr lang="es-MX" sz="1900" i="1" smtClean="0">
                                <a:latin typeface="Cambria Math" panose="02040503050406030204" pitchFamily="18" charset="0"/>
                                <a:cs typeface="Arial" pitchFamily="34" charset="0"/>
                              </a:rPr>
                              <m:t>2</m:t>
                            </m:r>
                          </m:sup>
                        </m:sSup>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362</m:t>
                        </m:r>
                        <m:r>
                          <a:rPr lang="es-MX" sz="1900" i="1" smtClean="0">
                            <a:latin typeface="Cambria Math" panose="02040503050406030204" pitchFamily="18" charset="0"/>
                            <a:cs typeface="Arial" pitchFamily="34" charset="0"/>
                          </a:rPr>
                          <m:t>𝑥</m:t>
                        </m:r>
                        <m:r>
                          <a:rPr lang="es-MX" sz="1900" i="1" smtClean="0">
                            <a:latin typeface="Cambria Math" panose="02040503050406030204" pitchFamily="18" charset="0"/>
                            <a:cs typeface="Arial" pitchFamily="34" charset="0"/>
                          </a:rPr>
                          <m:t>16000</m:t>
                        </m:r>
                      </m:e>
                    </m:rad>
                  </m:oMath>
                </a14:m>
                <a:endParaRPr lang="es-MX" sz="1900" dirty="0">
                  <a:cs typeface="Arial" pitchFamily="34" charset="0"/>
                </a:endParaRPr>
              </a:p>
              <a:p>
                <a:pPr marL="0" indent="0">
                  <a:buNone/>
                </a:pPr>
                <a:r>
                  <a:rPr lang="es-MX" sz="1900" dirty="0">
                    <a:cs typeface="Arial" pitchFamily="34" charset="0"/>
                  </a:rPr>
                  <a:t>      = 6180 in-kips = 515 ft-kips</a:t>
                </a:r>
              </a:p>
              <a:p>
                <a:pPr marL="0" indent="0" algn="ctr">
                  <a:buNone/>
                </a:pPr>
                <a14:m>
                  <m:oMath xmlns:m="http://schemas.openxmlformats.org/officeDocument/2006/math">
                    <m:sSub>
                      <m:sSubPr>
                        <m:ctrlPr>
                          <a:rPr lang="es-MX" sz="1900" i="1">
                            <a:latin typeface="Cambria Math" panose="02040503050406030204" pitchFamily="18" charset="0"/>
                            <a:cs typeface="Arial" pitchFamily="34" charset="0"/>
                          </a:rPr>
                        </m:ctrlPr>
                      </m:sSubPr>
                      <m:e>
                        <m:r>
                          <m:rPr>
                            <m:nor/>
                          </m:rPr>
                          <a:rPr lang="es-MX" sz="1900">
                            <a:cs typeface="Arial" pitchFamily="34" charset="0"/>
                          </a:rPr>
                          <m:t>M</m:t>
                        </m:r>
                      </m:e>
                      <m:sub>
                        <m:r>
                          <a:rPr lang="es-MX" sz="1900" i="1" smtClean="0">
                            <a:latin typeface="Cambria Math" panose="02040503050406030204" pitchFamily="18" charset="0"/>
                            <a:cs typeface="Arial" pitchFamily="34" charset="0"/>
                          </a:rPr>
                          <m:t>𝑝</m:t>
                        </m:r>
                      </m:sub>
                    </m:sSub>
                  </m:oMath>
                </a14:m>
                <a:r>
                  <a:rPr lang="es-MX" sz="1900" dirty="0">
                    <a:cs typeface="Arial" pitchFamily="34" charset="0"/>
                  </a:rPr>
                  <a:t> = 654.2 ft-kips </a:t>
                </a:r>
                <a14:m>
                  <m:oMath xmlns:m="http://schemas.openxmlformats.org/officeDocument/2006/math">
                    <m:r>
                      <a:rPr lang="es-MX" sz="1900" i="1" smtClean="0">
                        <a:latin typeface="Cambria Math" panose="02040503050406030204" pitchFamily="18" charset="0"/>
                        <a:ea typeface="Cambria Math"/>
                        <a:cs typeface="Arial" pitchFamily="34" charset="0"/>
                      </a:rPr>
                      <m:t>&gt;</m:t>
                    </m:r>
                  </m:oMath>
                </a14:m>
                <a:r>
                  <a:rPr lang="es-MX" sz="1900" dirty="0">
                    <a:cs typeface="Arial" pitchFamily="34" charset="0"/>
                  </a:rPr>
                  <a:t> 515.0 ft-kips</a:t>
                </a:r>
              </a:p>
              <a:p>
                <a:pPr marL="0" indent="0" algn="r">
                  <a:buNone/>
                </a:pPr>
                <a:r>
                  <a:rPr lang="es-MX" sz="1900" dirty="0">
                    <a:cs typeface="Arial" pitchFamily="34" charset="0"/>
                  </a:rPr>
                  <a:t>Resultado satisfactorio</a:t>
                </a:r>
              </a:p>
            </p:txBody>
          </p:sp>
        </mc:Choice>
        <mc:Fallback xmlns="">
          <p:sp>
            <p:nvSpPr>
              <p:cNvPr id="9" name="2 Subtítulo"/>
              <p:cNvSpPr txBox="1">
                <a:spLocks noRot="1" noChangeAspect="1" noMove="1" noResize="1" noEditPoints="1" noAdjustHandles="1" noChangeArrowheads="1" noChangeShapeType="1" noTextEdit="1"/>
              </p:cNvSpPr>
              <p:nvPr/>
            </p:nvSpPr>
            <p:spPr>
              <a:xfrm>
                <a:off x="474561" y="1817312"/>
                <a:ext cx="9354448" cy="2880320"/>
              </a:xfrm>
              <a:prstGeom prst="rect">
                <a:avLst/>
              </a:prstGeom>
              <a:blipFill rotWithShape="0">
                <a:blip r:embed="rId7"/>
                <a:stretch>
                  <a:fillRect l="-652" t="-2114" r="-58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2 Subtítulo"/>
              <p:cNvSpPr txBox="1">
                <a:spLocks/>
              </p:cNvSpPr>
              <p:nvPr/>
            </p:nvSpPr>
            <p:spPr bwMode="auto">
              <a:xfrm>
                <a:off x="474561" y="4310590"/>
                <a:ext cx="9354448" cy="17281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r>
                  <a:rPr lang="es-MX" sz="1900" dirty="0">
                    <a:solidFill>
                      <a:schemeClr val="tx1"/>
                    </a:solidFill>
                    <a:effectLst/>
                    <a:cs typeface="Arial" pitchFamily="34" charset="0"/>
                  </a:rPr>
                  <a:t>Como 515 </a:t>
                </a:r>
                <a14:m>
                  <m:oMath xmlns:m="http://schemas.openxmlformats.org/officeDocument/2006/math">
                    <m:r>
                      <a:rPr lang="es-MX" sz="1900" i="1" smtClean="0">
                        <a:solidFill>
                          <a:schemeClr val="tx1"/>
                        </a:solidFill>
                        <a:effectLst/>
                        <a:latin typeface="Cambria Math" panose="02040503050406030204" pitchFamily="18" charset="0"/>
                        <a:ea typeface="Cambria Math"/>
                        <a:cs typeface="Arial" pitchFamily="34" charset="0"/>
                      </a:rPr>
                      <m:t>&lt;</m:t>
                    </m:r>
                  </m:oMath>
                </a14:m>
                <a:r>
                  <a:rPr lang="es-MX" sz="1900" dirty="0">
                    <a:solidFill>
                      <a:schemeClr val="tx1"/>
                    </a:solidFill>
                    <a:effectLst/>
                    <a:cs typeface="Arial" pitchFamily="34" charset="0"/>
                  </a:rPr>
                  <a:t> 640.5, es PLT gobierna, y…</a:t>
                </a:r>
              </a:p>
              <a:p>
                <a14:m>
                  <m:oMath xmlns:m="http://schemas.openxmlformats.org/officeDocument/2006/math">
                    <m:sSub>
                      <m:sSubPr>
                        <m:ctrlPr>
                          <a:rPr lang="es-MX" sz="1900" i="1" smtClean="0">
                            <a:solidFill>
                              <a:schemeClr val="tx1"/>
                            </a:solidFill>
                            <a:effectLst/>
                            <a:latin typeface="Cambria Math" panose="02040503050406030204" pitchFamily="18" charset="0"/>
                            <a:cs typeface="Arial" pitchFamily="34" charset="0"/>
                          </a:rPr>
                        </m:ctrlPr>
                      </m:sSubPr>
                      <m:e>
                        <m:r>
                          <a:rPr lang="el-GR" sz="1900" i="1">
                            <a:solidFill>
                              <a:schemeClr val="tx1"/>
                            </a:solidFill>
                            <a:effectLst/>
                            <a:latin typeface="Cambria Math" panose="02040503050406030204" pitchFamily="18" charset="0"/>
                            <a:cs typeface="Arial" pitchFamily="34" charset="0"/>
                          </a:rPr>
                          <m:t>𝜙</m:t>
                        </m:r>
                      </m:e>
                      <m:sub>
                        <m:r>
                          <a:rPr lang="es-MX" sz="1900" i="1" smtClean="0">
                            <a:solidFill>
                              <a:schemeClr val="tx1"/>
                            </a:solidFill>
                            <a:effectLst/>
                            <a:latin typeface="Cambria Math" panose="02040503050406030204" pitchFamily="18" charset="0"/>
                            <a:cs typeface="Arial" pitchFamily="34" charset="0"/>
                          </a:rPr>
                          <m:t>𝑏</m:t>
                        </m:r>
                      </m:sub>
                    </m:sSub>
                  </m:oMath>
                </a14:m>
                <a:r>
                  <a:rPr lang="es-MX" sz="1900" dirty="0">
                    <a:solidFill>
                      <a:schemeClr val="tx1"/>
                    </a:solidFill>
                    <a:effectLst/>
                    <a:cs typeface="Arial" pitchFamily="34" charset="0"/>
                  </a:rPr>
                  <a:t>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s-MX" sz="1900" i="1" smtClean="0">
                            <a:solidFill>
                              <a:schemeClr val="tx1"/>
                            </a:solidFill>
                            <a:effectLst/>
                            <a:latin typeface="Cambria Math" panose="02040503050406030204" pitchFamily="18" charset="0"/>
                            <a:cs typeface="Arial" pitchFamily="34" charset="0"/>
                          </a:rPr>
                          <m:t>𝑀</m:t>
                        </m:r>
                      </m:e>
                      <m:sub>
                        <m:r>
                          <a:rPr lang="es-MX" sz="1900" i="1" smtClean="0">
                            <a:solidFill>
                              <a:schemeClr val="tx1"/>
                            </a:solidFill>
                            <a:effectLst/>
                            <a:latin typeface="Cambria Math" panose="02040503050406030204" pitchFamily="18" charset="0"/>
                            <a:cs typeface="Arial" pitchFamily="34" charset="0"/>
                          </a:rPr>
                          <m:t>𝑛</m:t>
                        </m:r>
                      </m:sub>
                    </m:sSub>
                  </m:oMath>
                </a14:m>
                <a:r>
                  <a:rPr lang="es-MX" sz="1900" dirty="0">
                    <a:solidFill>
                      <a:schemeClr val="tx1"/>
                    </a:solidFill>
                    <a:effectLst/>
                    <a:cs typeface="Arial" pitchFamily="34" charset="0"/>
                  </a:rPr>
                  <a:t> = 0.90(515 ft-</a:t>
                </a:r>
                <a:r>
                  <a:rPr lang="es-MX" sz="1900" dirty="0" err="1">
                    <a:solidFill>
                      <a:schemeClr val="tx1"/>
                    </a:solidFill>
                    <a:effectLst/>
                    <a:cs typeface="Arial" pitchFamily="34" charset="0"/>
                  </a:rPr>
                  <a:t>kips</a:t>
                </a:r>
                <a:r>
                  <a:rPr lang="es-MX" sz="1900" dirty="0">
                    <a:solidFill>
                      <a:schemeClr val="tx1"/>
                    </a:solidFill>
                    <a:effectLst/>
                    <a:cs typeface="Arial" pitchFamily="34" charset="0"/>
                  </a:rPr>
                  <a:t>) = 464 ft-kips </a:t>
                </a:r>
                <a14:m>
                  <m:oMath xmlns:m="http://schemas.openxmlformats.org/officeDocument/2006/math">
                    <m:r>
                      <a:rPr lang="es-MX" sz="1900" i="1" smtClean="0">
                        <a:solidFill>
                          <a:schemeClr val="tx1"/>
                        </a:solidFill>
                        <a:effectLst/>
                        <a:latin typeface="Cambria Math" panose="02040503050406030204" pitchFamily="18" charset="0"/>
                        <a:ea typeface="Cambria Math"/>
                        <a:cs typeface="Arial" pitchFamily="34" charset="0"/>
                      </a:rPr>
                      <m:t>&gt;</m:t>
                    </m:r>
                  </m:oMath>
                </a14:m>
                <a:r>
                  <a:rPr lang="es-MX" sz="1900" dirty="0">
                    <a:solidFill>
                      <a:schemeClr val="tx1"/>
                    </a:solidFill>
                    <a:effectLst/>
                    <a:cs typeface="Arial" pitchFamily="34" charset="0"/>
                  </a:rPr>
                  <a:t>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s-MX" sz="1900" i="1" smtClean="0">
                            <a:solidFill>
                              <a:schemeClr val="tx1"/>
                            </a:solidFill>
                            <a:effectLst/>
                            <a:latin typeface="Cambria Math" panose="02040503050406030204" pitchFamily="18" charset="0"/>
                            <a:cs typeface="Arial" pitchFamily="34" charset="0"/>
                          </a:rPr>
                          <m:t>𝑀</m:t>
                        </m:r>
                      </m:e>
                      <m:sub>
                        <m:r>
                          <a:rPr lang="es-MX" sz="1900" i="1" smtClean="0">
                            <a:solidFill>
                              <a:schemeClr val="tx1"/>
                            </a:solidFill>
                            <a:effectLst/>
                            <a:latin typeface="Cambria Math" panose="02040503050406030204" pitchFamily="18" charset="0"/>
                            <a:cs typeface="Arial" pitchFamily="34" charset="0"/>
                          </a:rPr>
                          <m:t>𝑢</m:t>
                        </m:r>
                      </m:sub>
                    </m:sSub>
                  </m:oMath>
                </a14:m>
                <a:r>
                  <a:rPr lang="es-MX" sz="1900" dirty="0">
                    <a:solidFill>
                      <a:schemeClr val="tx1"/>
                    </a:solidFill>
                    <a:effectLst/>
                    <a:cs typeface="Arial" pitchFamily="34" charset="0"/>
                  </a:rPr>
                  <a:t> = 416 ft-kips</a:t>
                </a:r>
              </a:p>
              <a:p>
                <a:pPr algn="r"/>
                <a:r>
                  <a:rPr lang="es-MX" sz="1900" dirty="0">
                    <a:solidFill>
                      <a:schemeClr val="tx1"/>
                    </a:solidFill>
                    <a:effectLst/>
                    <a:cs typeface="Arial" pitchFamily="34" charset="0"/>
                  </a:rPr>
                  <a:t>Resultado satisfactorio</a:t>
                </a:r>
              </a:p>
              <a:p>
                <a:pPr algn="just"/>
                <a:r>
                  <a:rPr lang="es-MX" sz="1900" dirty="0">
                    <a:solidFill>
                      <a:schemeClr val="tx1"/>
                    </a:solidFill>
                    <a:effectLst/>
                    <a:cs typeface="Arial" pitchFamily="34" charset="0"/>
                  </a:rPr>
                  <a:t>Como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s-MX" sz="1900" i="1">
                            <a:solidFill>
                              <a:schemeClr val="tx1"/>
                            </a:solidFill>
                            <a:effectLst/>
                            <a:latin typeface="Cambria Math" panose="02040503050406030204" pitchFamily="18" charset="0"/>
                            <a:cs typeface="Arial" pitchFamily="34" charset="0"/>
                          </a:rPr>
                          <m:t>𝑀</m:t>
                        </m:r>
                      </m:e>
                      <m:sub>
                        <m:r>
                          <a:rPr lang="es-MX" sz="1900" i="1">
                            <a:solidFill>
                              <a:schemeClr val="tx1"/>
                            </a:solidFill>
                            <a:effectLst/>
                            <a:latin typeface="Cambria Math" panose="02040503050406030204" pitchFamily="18" charset="0"/>
                            <a:cs typeface="Arial" pitchFamily="34" charset="0"/>
                          </a:rPr>
                          <m:t>𝑢</m:t>
                        </m:r>
                      </m:sub>
                    </m:sSub>
                  </m:oMath>
                </a14:m>
                <a:r>
                  <a:rPr lang="es-MX" sz="1900" dirty="0">
                    <a:solidFill>
                      <a:schemeClr val="tx1"/>
                    </a:solidFill>
                    <a:effectLst/>
                    <a:cs typeface="Arial" pitchFamily="34" charset="0"/>
                  </a:rPr>
                  <a:t> </a:t>
                </a:r>
                <a14:m>
                  <m:oMath xmlns:m="http://schemas.openxmlformats.org/officeDocument/2006/math">
                    <m:r>
                      <a:rPr lang="es-MX" sz="1900" i="1" dirty="0" smtClean="0">
                        <a:solidFill>
                          <a:schemeClr val="tx1"/>
                        </a:solidFill>
                        <a:effectLst/>
                        <a:latin typeface="Cambria Math" panose="02040503050406030204" pitchFamily="18" charset="0"/>
                        <a:ea typeface="Cambria Math"/>
                        <a:cs typeface="Arial" pitchFamily="34" charset="0"/>
                      </a:rPr>
                      <m:t>&lt;</m:t>
                    </m:r>
                  </m:oMath>
                </a14:m>
                <a:r>
                  <a:rPr lang="es-MX" sz="1900" dirty="0">
                    <a:solidFill>
                      <a:schemeClr val="tx1"/>
                    </a:solidFill>
                    <a:effectLst/>
                    <a:cs typeface="Arial" pitchFamily="34" charset="0"/>
                  </a:rPr>
                  <a:t>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l-GR" sz="1900" i="1">
                            <a:solidFill>
                              <a:schemeClr val="tx1"/>
                            </a:solidFill>
                            <a:effectLst/>
                            <a:latin typeface="Cambria Math" panose="02040503050406030204" pitchFamily="18" charset="0"/>
                            <a:cs typeface="Arial" pitchFamily="34" charset="0"/>
                          </a:rPr>
                          <m:t>𝜙</m:t>
                        </m:r>
                      </m:e>
                      <m:sub>
                        <m:r>
                          <a:rPr lang="es-MX" sz="1900" i="1">
                            <a:solidFill>
                              <a:schemeClr val="tx1"/>
                            </a:solidFill>
                            <a:effectLst/>
                            <a:latin typeface="Cambria Math" panose="02040503050406030204" pitchFamily="18" charset="0"/>
                            <a:cs typeface="Arial" pitchFamily="34" charset="0"/>
                          </a:rPr>
                          <m:t>𝑏</m:t>
                        </m:r>
                      </m:sub>
                    </m:sSub>
                  </m:oMath>
                </a14:m>
                <a:r>
                  <a:rPr lang="es-MX" sz="1900" dirty="0">
                    <a:solidFill>
                      <a:schemeClr val="tx1"/>
                    </a:solidFill>
                    <a:effectLst/>
                    <a:cs typeface="Arial" pitchFamily="34" charset="0"/>
                  </a:rPr>
                  <a:t> </a:t>
                </a:r>
                <a14:m>
                  <m:oMath xmlns:m="http://schemas.openxmlformats.org/officeDocument/2006/math">
                    <m:sSub>
                      <m:sSubPr>
                        <m:ctrlPr>
                          <a:rPr lang="es-MX" sz="1900" i="1">
                            <a:solidFill>
                              <a:schemeClr val="tx1"/>
                            </a:solidFill>
                            <a:effectLst/>
                            <a:latin typeface="Cambria Math" panose="02040503050406030204" pitchFamily="18" charset="0"/>
                            <a:cs typeface="Arial" pitchFamily="34" charset="0"/>
                          </a:rPr>
                        </m:ctrlPr>
                      </m:sSubPr>
                      <m:e>
                        <m:r>
                          <a:rPr lang="es-MX" sz="1900" i="1">
                            <a:solidFill>
                              <a:schemeClr val="tx1"/>
                            </a:solidFill>
                            <a:effectLst/>
                            <a:latin typeface="Cambria Math" panose="02040503050406030204" pitchFamily="18" charset="0"/>
                            <a:cs typeface="Arial" pitchFamily="34" charset="0"/>
                          </a:rPr>
                          <m:t>𝑀</m:t>
                        </m:r>
                      </m:e>
                      <m:sub>
                        <m:r>
                          <a:rPr lang="es-MX" sz="1900" i="1">
                            <a:solidFill>
                              <a:schemeClr val="tx1"/>
                            </a:solidFill>
                            <a:effectLst/>
                            <a:latin typeface="Cambria Math" panose="02040503050406030204" pitchFamily="18" charset="0"/>
                            <a:cs typeface="Arial" pitchFamily="34" charset="0"/>
                          </a:rPr>
                          <m:t>𝑛</m:t>
                        </m:r>
                      </m:sub>
                    </m:sSub>
                  </m:oMath>
                </a14:m>
                <a:r>
                  <a:rPr lang="es-MX" sz="1900" dirty="0">
                    <a:solidFill>
                      <a:schemeClr val="tx1"/>
                    </a:solidFill>
                    <a:effectLst/>
                    <a:cs typeface="Arial" pitchFamily="34" charset="0"/>
                  </a:rPr>
                  <a:t> </a:t>
                </a:r>
              </a:p>
              <a:p>
                <a:pPr algn="just"/>
                <a:r>
                  <a:rPr lang="es-MX" sz="1900" dirty="0">
                    <a:solidFill>
                      <a:schemeClr val="tx1"/>
                    </a:solidFill>
                    <a:effectLst/>
                    <a:cs typeface="Arial" pitchFamily="34" charset="0"/>
                  </a:rPr>
                  <a:t>La viga tiene resistencia por momento adecuado.</a:t>
                </a:r>
              </a:p>
            </p:txBody>
          </p:sp>
        </mc:Choice>
        <mc:Fallback xmlns="">
          <p:sp>
            <p:nvSpPr>
              <p:cNvPr id="10" name="2 Subtítulo"/>
              <p:cNvSpPr txBox="1">
                <a:spLocks noRot="1" noChangeAspect="1" noMove="1" noResize="1" noEditPoints="1" noAdjustHandles="1" noChangeArrowheads="1" noChangeShapeType="1" noTextEdit="1"/>
              </p:cNvSpPr>
              <p:nvPr/>
            </p:nvSpPr>
            <p:spPr bwMode="auto">
              <a:xfrm>
                <a:off x="474561" y="4310590"/>
                <a:ext cx="9354448" cy="1728192"/>
              </a:xfrm>
              <a:prstGeom prst="rect">
                <a:avLst/>
              </a:prstGeom>
              <a:blipFill rotWithShape="0">
                <a:blip r:embed="rId8"/>
                <a:stretch>
                  <a:fillRect l="-652" t="-1761" r="-587" b="-8451"/>
                </a:stretch>
              </a:blipFill>
              <a:ln w="9525">
                <a:noFill/>
                <a:miter lim="800000"/>
                <a:headEnd/>
                <a:tailEnd/>
              </a:ln>
              <a:effectLst/>
            </p:spPr>
            <p:txBody>
              <a:bodyPr/>
              <a:lstStyle/>
              <a:p>
                <a:r>
                  <a:rPr lang="es-MX">
                    <a:noFill/>
                  </a:rPr>
                  <a:t> </a:t>
                </a:r>
              </a:p>
            </p:txBody>
          </p:sp>
        </mc:Fallback>
      </mc:AlternateContent>
      <p:sp>
        <p:nvSpPr>
          <p:cNvPr id="2" name="Rectángulo redondeado 1"/>
          <p:cNvSpPr/>
          <p:nvPr/>
        </p:nvSpPr>
        <p:spPr>
          <a:xfrm>
            <a:off x="6209731" y="1978925"/>
            <a:ext cx="2866030" cy="51861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M=ft-</a:t>
            </a:r>
            <a:r>
              <a:rPr lang="es-MX" dirty="0" err="1"/>
              <a:t>kips</a:t>
            </a:r>
            <a:r>
              <a:rPr lang="es-MX" dirty="0"/>
              <a:t>, Lb= in, E, G,=</a:t>
            </a:r>
            <a:r>
              <a:rPr lang="es-MX" dirty="0" err="1"/>
              <a:t>ksi</a:t>
            </a:r>
            <a:r>
              <a:rPr lang="es-MX" dirty="0"/>
              <a:t>,               I, J=in⁴, </a:t>
            </a:r>
            <a:r>
              <a:rPr lang="es-MX" dirty="0" err="1"/>
              <a:t>Cw</a:t>
            </a:r>
            <a:r>
              <a:rPr lang="es-MX" dirty="0"/>
              <a:t>= in⁶</a:t>
            </a:r>
          </a:p>
        </p:txBody>
      </p:sp>
    </p:spTree>
    <p:extLst>
      <p:ext uri="{BB962C8B-B14F-4D97-AF65-F5344CB8AC3E}">
        <p14:creationId xmlns:p14="http://schemas.microsoft.com/office/powerpoint/2010/main" val="21326967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RESUMEN DE LA RESISTENCIA POR MOMENTO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p:sp>
        <p:nvSpPr>
          <p:cNvPr id="11" name="2 Subtítulo"/>
          <p:cNvSpPr txBox="1">
            <a:spLocks/>
          </p:cNvSpPr>
          <p:nvPr/>
        </p:nvSpPr>
        <p:spPr>
          <a:xfrm>
            <a:off x="474561" y="1864874"/>
            <a:ext cx="9354448" cy="2016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Calculo de la resistencia nominal por momento de perfiles I y H flexionados respecto al eje x. este resumen es solo para perfiles compactos y no compactos.</a:t>
            </a:r>
          </a:p>
          <a:p>
            <a:pPr algn="just"/>
            <a:r>
              <a:rPr lang="es-MX" sz="1900" dirty="0">
                <a:cs typeface="Arial" pitchFamily="34" charset="0"/>
              </a:rPr>
              <a:t>1.- Determine si el perfil es compacto.</a:t>
            </a:r>
          </a:p>
          <a:p>
            <a:pPr algn="just"/>
            <a:r>
              <a:rPr lang="es-MX" sz="1900" dirty="0">
                <a:cs typeface="Arial" pitchFamily="34" charset="0"/>
              </a:rPr>
              <a:t>2.-Si el perfil es compacto, revisar por pandeo lateral torsionante.</a:t>
            </a:r>
          </a:p>
          <a:p>
            <a:pPr algn="ctr"/>
            <a:endParaRPr lang="es-MX" sz="1900" dirty="0">
              <a:cs typeface="Arial" pitchFamily="34" charset="0"/>
            </a:endParaRPr>
          </a:p>
        </p:txBody>
      </p:sp>
      <mc:AlternateContent xmlns:mc="http://schemas.openxmlformats.org/markup-compatibility/2006" xmlns:a14="http://schemas.microsoft.com/office/drawing/2010/main">
        <mc:Choice Requires="a14">
          <p:sp>
            <p:nvSpPr>
              <p:cNvPr id="15" name="2 Subtítulo"/>
              <p:cNvSpPr txBox="1">
                <a:spLocks/>
              </p:cNvSpPr>
              <p:nvPr/>
            </p:nvSpPr>
            <p:spPr bwMode="auto">
              <a:xfrm>
                <a:off x="711583" y="3678597"/>
                <a:ext cx="8870597" cy="26642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hlink"/>
                  </a:buClr>
                  <a:buSzPct val="6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s-MX" sz="1900" dirty="0">
                    <a:solidFill>
                      <a:srgbClr val="FFFF00"/>
                    </a:solidFill>
                    <a:effectLst/>
                    <a:cs typeface="Arial" pitchFamily="34" charset="0"/>
                  </a:rPr>
                  <a:t>    </a:t>
                </a:r>
                <a:r>
                  <a:rPr lang="es-MX" sz="1900" dirty="0">
                    <a:effectLst/>
                    <a:cs typeface="Arial" pitchFamily="34" charset="0"/>
                  </a:rPr>
                  <a:t>Si </a:t>
                </a:r>
                <a14:m>
                  <m:oMath xmlns:m="http://schemas.openxmlformats.org/officeDocument/2006/math">
                    <m:sSub>
                      <m:sSubPr>
                        <m:ctrlPr>
                          <a:rPr lang="es-MX" sz="1900" i="1" smtClean="0">
                            <a:effectLst/>
                            <a:latin typeface="Cambria Math" panose="02040503050406030204" pitchFamily="18" charset="0"/>
                            <a:cs typeface="Arial" pitchFamily="34" charset="0"/>
                          </a:rPr>
                        </m:ctrlPr>
                      </m:sSubPr>
                      <m:e>
                        <m:r>
                          <a:rPr lang="es-MX" sz="1900" b="0" i="1" smtClean="0">
                            <a:effectLst/>
                            <a:latin typeface="Cambria Math" panose="02040503050406030204" pitchFamily="18" charset="0"/>
                            <a:cs typeface="Arial" pitchFamily="34" charset="0"/>
                          </a:rPr>
                          <m:t>𝐿</m:t>
                        </m:r>
                      </m:e>
                      <m:sub>
                        <m:r>
                          <a:rPr lang="es-MX" sz="1900" b="0" i="1" smtClean="0">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r>
                      <a:rPr lang="es-MX" sz="1900" b="0" i="1" dirty="0" smtClean="0">
                        <a:effectLst/>
                        <a:latin typeface="Cambria Math" panose="02040503050406030204" pitchFamily="18" charset="0"/>
                        <a:ea typeface="Cambria Math"/>
                        <a:cs typeface="Arial" pitchFamily="34" charset="0"/>
                      </a:rPr>
                      <m:t>≤ </m:t>
                    </m:r>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smtClean="0">
                            <a:effectLst/>
                            <a:latin typeface="Cambria Math" panose="02040503050406030204" pitchFamily="18" charset="0"/>
                            <a:cs typeface="Arial" pitchFamily="34" charset="0"/>
                          </a:rPr>
                          <m:t>𝑝</m:t>
                        </m:r>
                      </m:sub>
                    </m:sSub>
                  </m:oMath>
                </a14:m>
                <a:r>
                  <a:rPr lang="es-MX" sz="1900" dirty="0">
                    <a:effectLst/>
                    <a:cs typeface="Arial" pitchFamily="34" charset="0"/>
                  </a:rPr>
                  <a:t> , no hay PLT, y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smtClean="0">
                            <a:effectLst/>
                            <a:latin typeface="Cambria Math" panose="02040503050406030204" pitchFamily="18" charset="0"/>
                            <a:cs typeface="Arial" pitchFamily="34" charset="0"/>
                          </a:rPr>
                          <m:t>𝑀</m:t>
                        </m:r>
                      </m:e>
                      <m:sub>
                        <m:r>
                          <a:rPr lang="es-MX" sz="1900" b="0" i="1" smtClean="0">
                            <a:effectLst/>
                            <a:latin typeface="Cambria Math" panose="02040503050406030204" pitchFamily="18" charset="0"/>
                            <a:cs typeface="Arial" pitchFamily="34" charset="0"/>
                          </a:rPr>
                          <m:t>𝑛</m:t>
                        </m:r>
                      </m:sub>
                    </m:sSub>
                  </m:oMath>
                </a14:m>
                <a:r>
                  <a:rPr lang="es-MX" sz="1900" dirty="0">
                    <a:effectLst/>
                    <a:cs typeface="Arial" pitchFamily="34" charset="0"/>
                  </a:rPr>
                  <a:t> =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smtClean="0">
                            <a:effectLst/>
                            <a:latin typeface="Cambria Math" panose="02040503050406030204" pitchFamily="18" charset="0"/>
                            <a:cs typeface="Arial" pitchFamily="34" charset="0"/>
                          </a:rPr>
                          <m:t>𝑀</m:t>
                        </m:r>
                      </m:e>
                      <m:sub>
                        <m:r>
                          <a:rPr lang="es-MX" sz="1900" b="0" i="1">
                            <a:effectLst/>
                            <a:latin typeface="Cambria Math" panose="02040503050406030204" pitchFamily="18" charset="0"/>
                            <a:cs typeface="Arial" pitchFamily="34" charset="0"/>
                          </a:rPr>
                          <m:t>𝑝</m:t>
                        </m:r>
                      </m:sub>
                    </m:sSub>
                  </m:oMath>
                </a14:m>
                <a:r>
                  <a:rPr lang="es-MX" sz="1900" dirty="0">
                    <a:effectLst/>
                    <a:cs typeface="Arial" pitchFamily="34" charset="0"/>
                  </a:rPr>
                  <a:t> </a:t>
                </a:r>
              </a:p>
              <a:p>
                <a:r>
                  <a:rPr lang="es-MX" sz="1900" dirty="0">
                    <a:effectLst/>
                    <a:cs typeface="Arial" pitchFamily="34" charset="0"/>
                  </a:rPr>
                  <a:t>Si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a:effectLst/>
                            <a:latin typeface="Cambria Math" panose="02040503050406030204" pitchFamily="18" charset="0"/>
                            <a:cs typeface="Arial" pitchFamily="34" charset="0"/>
                          </a:rPr>
                          <m:t>𝑝</m:t>
                        </m:r>
                      </m:sub>
                    </m:sSub>
                    <m:r>
                      <a:rPr lang="es-MX" sz="1900" b="0" i="1" smtClean="0">
                        <a:effectLst/>
                        <a:latin typeface="Cambria Math" panose="02040503050406030204" pitchFamily="18" charset="0"/>
                        <a:ea typeface="Cambria Math"/>
                        <a:cs typeface="Arial" pitchFamily="34" charset="0"/>
                      </a:rPr>
                      <m:t>&lt;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r>
                      <a:rPr lang="es-MX" sz="1900" b="0" i="1" dirty="0">
                        <a:effectLst/>
                        <a:latin typeface="Cambria Math" panose="02040503050406030204" pitchFamily="18" charset="0"/>
                        <a:ea typeface="Cambria Math"/>
                        <a:cs typeface="Arial" pitchFamily="34" charset="0"/>
                      </a:rPr>
                      <m: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smtClean="0">
                            <a:effectLst/>
                            <a:latin typeface="Cambria Math" panose="02040503050406030204" pitchFamily="18" charset="0"/>
                            <a:cs typeface="Arial" pitchFamily="34" charset="0"/>
                          </a:rPr>
                          <m:t>𝑟</m:t>
                        </m:r>
                      </m:sub>
                    </m:sSub>
                  </m:oMath>
                </a14:m>
                <a:r>
                  <a:rPr lang="es-MX" sz="1900" dirty="0">
                    <a:effectLst/>
                    <a:cs typeface="Arial" pitchFamily="34" charset="0"/>
                  </a:rPr>
                  <a:t> , habrá PLT inelástico, y…</a:t>
                </a:r>
              </a:p>
              <a:p>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𝑛</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𝐶</m:t>
                          </m:r>
                        </m:e>
                        <m:sub>
                          <m:r>
                            <a:rPr lang="es-MX" sz="1900" i="1">
                              <a:effectLst/>
                              <a:latin typeface="Cambria Math" panose="02040503050406030204" pitchFamily="18" charset="0"/>
                            </a:rPr>
                            <m:t>𝑏</m:t>
                          </m:r>
                        </m:sub>
                      </m:sSub>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𝑟</m:t>
                                  </m:r>
                                </m:sub>
                              </m:sSub>
                            </m:e>
                          </m:d>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𝑏</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𝑝</m:t>
                                      </m:r>
                                    </m:sub>
                                  </m:sSub>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𝑟</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𝐿</m:t>
                                      </m:r>
                                    </m:e>
                                    <m:sub>
                                      <m:r>
                                        <a:rPr lang="es-MX" sz="1900" i="1">
                                          <a:effectLst/>
                                          <a:latin typeface="Cambria Math" panose="02040503050406030204" pitchFamily="18" charset="0"/>
                                        </a:rPr>
                                        <m:t>𝑝</m:t>
                                      </m:r>
                                    </m:sub>
                                  </m:sSub>
                                </m:den>
                              </m:f>
                            </m:e>
                          </m:d>
                        </m:e>
                      </m:d>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oMath>
                  </m:oMathPara>
                </a14:m>
                <a:endParaRPr lang="es-MX" sz="1900" dirty="0">
                  <a:effectLst/>
                </a:endParaRPr>
              </a:p>
              <a:p>
                <a:r>
                  <a:rPr lang="es-MX" sz="1900" dirty="0">
                    <a:effectLst/>
                    <a:cs typeface="Arial" pitchFamily="34" charset="0"/>
                  </a:rPr>
                  <a:t>Si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a:effectLst/>
                            <a:latin typeface="Cambria Math" panose="02040503050406030204" pitchFamily="18" charset="0"/>
                            <a:cs typeface="Arial" pitchFamily="34" charset="0"/>
                          </a:rPr>
                          <m:t>𝑏</m:t>
                        </m:r>
                      </m:sub>
                    </m:sSub>
                  </m:oMath>
                </a14:m>
                <a:r>
                  <a:rPr lang="es-MX" sz="1900" dirty="0">
                    <a:effectLst/>
                    <a:cs typeface="Arial" pitchFamily="34" charset="0"/>
                  </a:rPr>
                  <a:t> </a:t>
                </a:r>
                <a14:m>
                  <m:oMath xmlns:m="http://schemas.openxmlformats.org/officeDocument/2006/math">
                    <m:r>
                      <a:rPr lang="es-MX" sz="1900" b="0" i="1" dirty="0" smtClean="0">
                        <a:effectLst/>
                        <a:latin typeface="Cambria Math" panose="02040503050406030204" pitchFamily="18" charset="0"/>
                        <a:ea typeface="Cambria Math"/>
                        <a:cs typeface="Arial" pitchFamily="34" charset="0"/>
                      </a:rPr>
                      <m:t>&gt;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a:effectLst/>
                            <a:latin typeface="Cambria Math" panose="02040503050406030204" pitchFamily="18" charset="0"/>
                            <a:cs typeface="Arial" pitchFamily="34" charset="0"/>
                          </a:rPr>
                          <m:t>𝑟</m:t>
                        </m:r>
                      </m:sub>
                    </m:sSub>
                  </m:oMath>
                </a14:m>
                <a:r>
                  <a:rPr lang="es-MX" sz="1900" dirty="0">
                    <a:effectLst/>
                    <a:cs typeface="Arial" pitchFamily="34" charset="0"/>
                  </a:rPr>
                  <a:t>, habrá PLT, y… </a:t>
                </a:r>
              </a:p>
              <a:p>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𝑀</m:t>
                        </m:r>
                      </m:e>
                      <m:sub>
                        <m:r>
                          <a:rPr lang="es-MX" sz="1900" b="0" i="1">
                            <a:effectLst/>
                            <a:latin typeface="Cambria Math" panose="02040503050406030204" pitchFamily="18" charset="0"/>
                            <a:cs typeface="Arial" pitchFamily="34" charset="0"/>
                          </a:rPr>
                          <m:t>𝑛</m:t>
                        </m:r>
                      </m:sub>
                    </m:sSub>
                  </m:oMath>
                </a14:m>
                <a:r>
                  <a:rPr lang="es-MX" sz="1900" dirty="0">
                    <a:effectLst/>
                    <a:cs typeface="Arial" pitchFamily="34" charset="0"/>
                  </a:rPr>
                  <a:t> =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𝐶</m:t>
                        </m:r>
                      </m:e>
                      <m:sub>
                        <m:r>
                          <a:rPr lang="es-MX" sz="1900" b="0" i="1">
                            <a:effectLst/>
                            <a:latin typeface="Cambria Math" panose="02040503050406030204" pitchFamily="18" charset="0"/>
                            <a:cs typeface="Arial" pitchFamily="34" charset="0"/>
                          </a:rPr>
                          <m:t>𝑏</m:t>
                        </m:r>
                      </m:sub>
                    </m:sSub>
                  </m:oMath>
                </a14:m>
                <a:r>
                  <a:rPr lang="es-MX" sz="1900" dirty="0">
                    <a:effectLst/>
                    <a:cs typeface="Arial" pitchFamily="34" charset="0"/>
                  </a:rPr>
                  <a:t>x </a:t>
                </a:r>
                <a14:m>
                  <m:oMath xmlns:m="http://schemas.openxmlformats.org/officeDocument/2006/math">
                    <m:f>
                      <m:fPr>
                        <m:ctrlPr>
                          <a:rPr lang="es-MX" sz="1900" i="1" smtClean="0">
                            <a:effectLst/>
                            <a:latin typeface="Cambria Math" panose="02040503050406030204" pitchFamily="18" charset="0"/>
                            <a:cs typeface="Arial" pitchFamily="34" charset="0"/>
                          </a:rPr>
                        </m:ctrlPr>
                      </m:fPr>
                      <m:num>
                        <m:r>
                          <a:rPr lang="es-MX" sz="1900" b="0" i="1" smtClean="0">
                            <a:effectLst/>
                            <a:latin typeface="Cambria Math" panose="02040503050406030204" pitchFamily="18" charset="0"/>
                            <a:ea typeface="Cambria Math"/>
                            <a:cs typeface="Arial" pitchFamily="34" charset="0"/>
                          </a:rPr>
                          <m:t>𝜋</m:t>
                        </m:r>
                      </m:num>
                      <m:den>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a:effectLst/>
                                <a:latin typeface="Cambria Math" panose="02040503050406030204" pitchFamily="18" charset="0"/>
                                <a:cs typeface="Arial" pitchFamily="34" charset="0"/>
                              </a:rPr>
                              <m:t>𝑏</m:t>
                            </m:r>
                          </m:sub>
                        </m:sSub>
                      </m:den>
                    </m:f>
                    <m:rad>
                      <m:radPr>
                        <m:degHide m:val="on"/>
                        <m:ctrlPr>
                          <a:rPr lang="es-MX" sz="1900" i="1" smtClean="0">
                            <a:effectLst/>
                            <a:latin typeface="Cambria Math" panose="02040503050406030204" pitchFamily="18" charset="0"/>
                            <a:cs typeface="Arial" pitchFamily="34" charset="0"/>
                          </a:rPr>
                        </m:ctrlPr>
                      </m:radPr>
                      <m:deg/>
                      <m:e>
                        <m:r>
                          <a:rPr lang="es-MX" sz="1900" b="0" i="1" smtClean="0">
                            <a:effectLst/>
                            <a:latin typeface="Cambria Math" panose="02040503050406030204" pitchFamily="18" charset="0"/>
                            <a:cs typeface="Arial" pitchFamily="34" charset="0"/>
                          </a:rPr>
                          <m:t>𝐸</m:t>
                        </m:r>
                        <m:sSub>
                          <m:sSubPr>
                            <m:ctrlPr>
                              <a:rPr lang="es-MX" sz="1900" i="1">
                                <a:effectLst/>
                                <a:latin typeface="Cambria Math" panose="02040503050406030204" pitchFamily="18" charset="0"/>
                                <a:cs typeface="Arial" pitchFamily="34" charset="0"/>
                              </a:rPr>
                            </m:ctrlPr>
                          </m:sSubPr>
                          <m:e>
                            <m:r>
                              <a:rPr lang="es-MX" sz="1900" b="0" i="1" smtClean="0">
                                <a:effectLst/>
                                <a:latin typeface="Cambria Math" panose="02040503050406030204" pitchFamily="18" charset="0"/>
                                <a:cs typeface="Arial" pitchFamily="34" charset="0"/>
                              </a:rPr>
                              <m:t>𝐼</m:t>
                            </m:r>
                          </m:e>
                          <m:sub>
                            <m:r>
                              <a:rPr lang="es-MX" sz="1900" b="0" i="1" smtClean="0">
                                <a:effectLst/>
                                <a:latin typeface="Cambria Math" panose="02040503050406030204" pitchFamily="18" charset="0"/>
                                <a:cs typeface="Arial" pitchFamily="34" charset="0"/>
                              </a:rPr>
                              <m:t>𝑦</m:t>
                            </m:r>
                          </m:sub>
                        </m:sSub>
                        <m:r>
                          <a:rPr lang="es-MX" sz="1900" b="0" i="1" smtClean="0">
                            <a:effectLst/>
                            <a:latin typeface="Cambria Math" panose="02040503050406030204" pitchFamily="18" charset="0"/>
                            <a:cs typeface="Arial" pitchFamily="34" charset="0"/>
                          </a:rPr>
                          <m:t>𝐺𝐽</m:t>
                        </m:r>
                        <m:r>
                          <a:rPr lang="es-MX" sz="1900" b="0" i="1" smtClean="0">
                            <a:effectLst/>
                            <a:latin typeface="Cambria Math" panose="02040503050406030204" pitchFamily="18" charset="0"/>
                            <a:cs typeface="Arial" pitchFamily="34" charset="0"/>
                          </a:rPr>
                          <m:t>+</m:t>
                        </m:r>
                        <m:sSup>
                          <m:sSupPr>
                            <m:ctrlPr>
                              <a:rPr lang="es-MX" sz="1900" i="1" smtClean="0">
                                <a:effectLst/>
                                <a:latin typeface="Cambria Math" panose="02040503050406030204" pitchFamily="18" charset="0"/>
                                <a:cs typeface="Arial" pitchFamily="34" charset="0"/>
                              </a:rPr>
                            </m:ctrlPr>
                          </m:sSupPr>
                          <m:e>
                            <m:r>
                              <a:rPr lang="es-MX" sz="1900" b="0" i="1" smtClean="0">
                                <a:effectLst/>
                                <a:latin typeface="Cambria Math" panose="02040503050406030204" pitchFamily="18" charset="0"/>
                                <a:cs typeface="Arial" pitchFamily="34" charset="0"/>
                              </a:rPr>
                              <m:t>(</m:t>
                            </m:r>
                            <m:r>
                              <a:rPr lang="es-MX" sz="1900" b="0" i="1" smtClean="0">
                                <a:effectLst/>
                                <a:latin typeface="Cambria Math" panose="02040503050406030204" pitchFamily="18" charset="0"/>
                                <a:ea typeface="Cambria Math"/>
                                <a:cs typeface="Arial" pitchFamily="34" charset="0"/>
                              </a:rPr>
                              <m:t>𝜋</m:t>
                            </m:r>
                            <m:r>
                              <a:rPr lang="es-MX" sz="1900" b="0" i="1" smtClean="0">
                                <a:effectLst/>
                                <a:latin typeface="Cambria Math" panose="02040503050406030204" pitchFamily="18" charset="0"/>
                                <a:ea typeface="Cambria Math"/>
                                <a:cs typeface="Arial" pitchFamily="34" charset="0"/>
                              </a:rPr>
                              <m:t>𝐸</m:t>
                            </m:r>
                            <m:r>
                              <a:rPr lang="es-MX" sz="1900" b="0" i="1" smtClean="0">
                                <a:effectLst/>
                                <a:latin typeface="Cambria Math" panose="02040503050406030204" pitchFamily="18" charset="0"/>
                                <a:ea typeface="Cambria Math"/>
                                <a:cs typeface="Arial" pitchFamily="34" charset="0"/>
                              </a:rPr>
                              <m:t>/</m:t>
                            </m:r>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𝐿</m:t>
                                </m:r>
                              </m:e>
                              <m:sub>
                                <m:r>
                                  <a:rPr lang="es-MX" sz="1900" b="0" i="1">
                                    <a:effectLst/>
                                    <a:latin typeface="Cambria Math" panose="02040503050406030204" pitchFamily="18" charset="0"/>
                                    <a:cs typeface="Arial" pitchFamily="34" charset="0"/>
                                  </a:rPr>
                                  <m:t>𝑏</m:t>
                                </m:r>
                              </m:sub>
                            </m:sSub>
                            <m:r>
                              <a:rPr lang="es-MX" sz="1900" b="0" i="1" smtClean="0">
                                <a:effectLst/>
                                <a:latin typeface="Cambria Math" panose="02040503050406030204" pitchFamily="18" charset="0"/>
                                <a:cs typeface="Arial" pitchFamily="34" charset="0"/>
                              </a:rPr>
                              <m:t>)</m:t>
                            </m:r>
                          </m:e>
                          <m:sup>
                            <m:r>
                              <a:rPr lang="es-MX" sz="1900" b="0" i="1" smtClean="0">
                                <a:effectLst/>
                                <a:latin typeface="Cambria Math" panose="02040503050406030204" pitchFamily="18" charset="0"/>
                                <a:cs typeface="Arial" pitchFamily="34" charset="0"/>
                              </a:rPr>
                              <m:t>2</m:t>
                            </m:r>
                          </m:sup>
                        </m:sSup>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𝐼</m:t>
                            </m:r>
                          </m:e>
                          <m:sub>
                            <m:r>
                              <a:rPr lang="es-MX" sz="1900" b="0" i="1">
                                <a:effectLst/>
                                <a:latin typeface="Cambria Math" panose="02040503050406030204" pitchFamily="18" charset="0"/>
                                <a:cs typeface="Arial" pitchFamily="34" charset="0"/>
                              </a:rPr>
                              <m:t>𝑦</m:t>
                            </m:r>
                          </m:sub>
                        </m:sSub>
                        <m:sSub>
                          <m:sSubPr>
                            <m:ctrlPr>
                              <a:rPr lang="es-MX" sz="1900" i="1">
                                <a:effectLst/>
                                <a:latin typeface="Cambria Math" panose="02040503050406030204" pitchFamily="18" charset="0"/>
                                <a:cs typeface="Arial" pitchFamily="34" charset="0"/>
                              </a:rPr>
                            </m:ctrlPr>
                          </m:sSubPr>
                          <m:e>
                            <m:r>
                              <a:rPr lang="es-MX" sz="1900" b="0" i="1" smtClean="0">
                                <a:effectLst/>
                                <a:latin typeface="Cambria Math" panose="02040503050406030204" pitchFamily="18" charset="0"/>
                                <a:cs typeface="Arial" pitchFamily="34" charset="0"/>
                              </a:rPr>
                              <m:t>𝐶</m:t>
                            </m:r>
                          </m:e>
                          <m:sub>
                            <m:r>
                              <a:rPr lang="es-MX" sz="1900" b="0" i="1" smtClean="0">
                                <a:effectLst/>
                                <a:latin typeface="Cambria Math" panose="02040503050406030204" pitchFamily="18" charset="0"/>
                                <a:cs typeface="Arial" pitchFamily="34" charset="0"/>
                              </a:rPr>
                              <m:t>𝑤</m:t>
                            </m:r>
                          </m:sub>
                        </m:sSub>
                      </m:e>
                    </m:rad>
                  </m:oMath>
                </a14:m>
                <a:r>
                  <a:rPr lang="es-MX" sz="1900" dirty="0">
                    <a:effectLst/>
                    <a:cs typeface="Arial" pitchFamily="34" charset="0"/>
                  </a:rPr>
                  <a:t>  </a:t>
                </a:r>
                <a14:m>
                  <m:oMath xmlns:m="http://schemas.openxmlformats.org/officeDocument/2006/math">
                    <m:r>
                      <a:rPr lang="es-MX" sz="1900" b="0" i="1" dirty="0" smtClean="0">
                        <a:effectLst/>
                        <a:latin typeface="Cambria Math" panose="02040503050406030204" pitchFamily="18" charset="0"/>
                        <a:ea typeface="Cambria Math"/>
                        <a:cs typeface="Arial" pitchFamily="34" charset="0"/>
                      </a:rPr>
                      <m:t>≤</m:t>
                    </m:r>
                  </m:oMath>
                </a14:m>
                <a:r>
                  <a:rPr lang="es-MX" sz="1900" dirty="0">
                    <a:effectLst/>
                    <a:cs typeface="Arial" pitchFamily="34" charset="0"/>
                  </a:rPr>
                  <a:t> </a:t>
                </a:r>
                <a14:m>
                  <m:oMath xmlns:m="http://schemas.openxmlformats.org/officeDocument/2006/math">
                    <m:sSub>
                      <m:sSubPr>
                        <m:ctrlPr>
                          <a:rPr lang="es-MX" sz="1900" i="1">
                            <a:effectLst/>
                            <a:latin typeface="Cambria Math" panose="02040503050406030204" pitchFamily="18" charset="0"/>
                            <a:cs typeface="Arial" pitchFamily="34" charset="0"/>
                          </a:rPr>
                        </m:ctrlPr>
                      </m:sSubPr>
                      <m:e>
                        <m:r>
                          <a:rPr lang="es-MX" sz="1900" b="0" i="1">
                            <a:effectLst/>
                            <a:latin typeface="Cambria Math" panose="02040503050406030204" pitchFamily="18" charset="0"/>
                            <a:cs typeface="Arial" pitchFamily="34" charset="0"/>
                          </a:rPr>
                          <m:t>𝑀</m:t>
                        </m:r>
                      </m:e>
                      <m:sub>
                        <m:r>
                          <a:rPr lang="es-MX" sz="1900" b="0" i="1">
                            <a:effectLst/>
                            <a:latin typeface="Cambria Math" panose="02040503050406030204" pitchFamily="18" charset="0"/>
                            <a:cs typeface="Arial" pitchFamily="34" charset="0"/>
                          </a:rPr>
                          <m:t>𝑝</m:t>
                        </m:r>
                      </m:sub>
                    </m:sSub>
                  </m:oMath>
                </a14:m>
                <a:endParaRPr lang="es-MX" sz="1900" dirty="0">
                  <a:cs typeface="Arial" pitchFamily="34" charset="0"/>
                </a:endParaRPr>
              </a:p>
              <a:p>
                <a:endParaRPr lang="es-MX" sz="2000" dirty="0">
                  <a:latin typeface="Arial" pitchFamily="34" charset="0"/>
                  <a:cs typeface="Arial" pitchFamily="34" charset="0"/>
                </a:endParaRPr>
              </a:p>
              <a:p>
                <a:endParaRPr lang="es-MX" sz="2000" dirty="0">
                  <a:latin typeface="Arial" pitchFamily="34" charset="0"/>
                  <a:cs typeface="Arial" pitchFamily="34" charset="0"/>
                </a:endParaRPr>
              </a:p>
            </p:txBody>
          </p:sp>
        </mc:Choice>
        <mc:Fallback xmlns="">
          <p:sp>
            <p:nvSpPr>
              <p:cNvPr id="15" name="2 Subtítulo"/>
              <p:cNvSpPr txBox="1">
                <a:spLocks noRot="1" noChangeAspect="1" noMove="1" noResize="1" noEditPoints="1" noAdjustHandles="1" noChangeArrowheads="1" noChangeShapeType="1" noTextEdit="1"/>
              </p:cNvSpPr>
              <p:nvPr/>
            </p:nvSpPr>
            <p:spPr bwMode="auto">
              <a:xfrm>
                <a:off x="711583" y="3678597"/>
                <a:ext cx="8870597" cy="2664296"/>
              </a:xfrm>
              <a:prstGeom prst="rect">
                <a:avLst/>
              </a:prstGeom>
              <a:blipFill rotWithShape="0">
                <a:blip r:embed="rId7"/>
                <a:stretch>
                  <a:fillRect t="-913"/>
                </a:stretch>
              </a:blipFill>
              <a:ln w="9525">
                <a:noFill/>
                <a:miter lim="800000"/>
                <a:headEnd/>
                <a:tailEnd/>
              </a:ln>
              <a:effectLst/>
            </p:spPr>
            <p:txBody>
              <a:bodyPr/>
              <a:lstStyle/>
              <a:p>
                <a:r>
                  <a:rPr lang="es-MX">
                    <a:noFill/>
                  </a:rPr>
                  <a:t> </a:t>
                </a:r>
              </a:p>
            </p:txBody>
          </p:sp>
        </mc:Fallback>
      </mc:AlternateContent>
    </p:spTree>
    <p:extLst>
      <p:ext uri="{BB962C8B-B14F-4D97-AF65-F5344CB8AC3E}">
        <p14:creationId xmlns:p14="http://schemas.microsoft.com/office/powerpoint/2010/main" val="35797309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0 Rectángulo">
            <a:hlinkClick r:id="rId2"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rId3" action="ppaction://hlinksldjump"/>
              </a:rPr>
              <a:t>ÍNDICE</a:t>
            </a:r>
            <a:endParaRPr lang="es-MX" sz="1801" dirty="0">
              <a:solidFill>
                <a:prstClr val="white"/>
              </a:solidFill>
            </a:endParaRP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RESUMEN DE LA RESISTENCIA POR MOMENTO</a:t>
            </a:r>
          </a:p>
        </p:txBody>
      </p:sp>
      <p:sp>
        <p:nvSpPr>
          <p:cNvPr id="12" name="11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RESISTENCIA POR FLEXIÓN DE PERFILES NO COMPACTOS</a:t>
            </a:r>
          </a:p>
        </p:txBody>
      </p:sp>
      <mc:AlternateContent xmlns:mc="http://schemas.openxmlformats.org/markup-compatibility/2006" xmlns:a14="http://schemas.microsoft.com/office/drawing/2010/main">
        <mc:Choice Requires="a14">
          <p:sp>
            <p:nvSpPr>
              <p:cNvPr id="10" name="2 Subtítulo"/>
              <p:cNvSpPr txBox="1">
                <a:spLocks/>
              </p:cNvSpPr>
              <p:nvPr/>
            </p:nvSpPr>
            <p:spPr>
              <a:xfrm>
                <a:off x="474561" y="1817312"/>
                <a:ext cx="9354447" cy="48965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a:cs typeface="Arial" pitchFamily="34" charset="0"/>
                  </a:rPr>
                  <a:t>3.-Si el perfil es no compacto debido al patín, el alma o ambos, la resistencia nominal será la mas pequeña de las resistencias correspondientes al pandeo local del patín, al pandeo local del alma, y al pandeo lateral torsionante. </a:t>
                </a:r>
              </a:p>
              <a:p>
                <a:pPr marL="0" indent="0" algn="just">
                  <a:buNone/>
                </a:pPr>
                <a:r>
                  <a:rPr lang="es-MX" sz="1900" dirty="0">
                    <a:cs typeface="Arial" pitchFamily="34" charset="0"/>
                  </a:rPr>
                  <a:t>	a.- Pandeo local del patín:</a:t>
                </a:r>
              </a:p>
              <a:p>
                <a:pPr marL="0" indent="0" algn="just">
                  <a:buNone/>
                </a:pPr>
                <a:r>
                  <a:rPr lang="es-MX" sz="1900" dirty="0">
                    <a:cs typeface="Arial" pitchFamily="34" charset="0"/>
                  </a:rPr>
                  <a:t>		Si </a:t>
                </a:r>
                <a:r>
                  <a:rPr lang="el-GR" sz="1900" dirty="0">
                    <a:cs typeface="Arial" pitchFamily="34" charset="0"/>
                  </a:rPr>
                  <a:t>λ</a:t>
                </a:r>
                <a:r>
                  <a:rPr lang="es-MX" sz="1900" dirty="0">
                    <a:cs typeface="Arial" pitchFamily="34" charset="0"/>
                  </a:rPr>
                  <a:t> </a:t>
                </a:r>
                <a14:m>
                  <m:oMath xmlns:m="http://schemas.openxmlformats.org/officeDocument/2006/math">
                    <m:r>
                      <a:rPr lang="es-MX" sz="1900" i="1" smtClean="0">
                        <a:latin typeface="Cambria Math" panose="02040503050406030204" pitchFamily="18" charset="0"/>
                        <a:ea typeface="Cambria Math"/>
                        <a:cs typeface="Arial" pitchFamily="34" charset="0"/>
                      </a:rPr>
                      <m:t>≤</m:t>
                    </m:r>
                  </m:oMath>
                </a14:m>
                <a:r>
                  <a:rPr lang="es-MX" sz="1900" dirty="0">
                    <a:cs typeface="Arial" pitchFamily="34" charset="0"/>
                  </a:rPr>
                  <a:t> </a:t>
                </a:r>
                <a14:m>
                  <m:oMath xmlns:m="http://schemas.openxmlformats.org/officeDocument/2006/math">
                    <m:sSub>
                      <m:sSubPr>
                        <m:ctrlPr>
                          <a:rPr lang="es-MX" sz="1900" i="1" dirty="0" smtClean="0">
                            <a:latin typeface="Cambria Math" panose="02040503050406030204" pitchFamily="18" charset="0"/>
                            <a:cs typeface="Arial" pitchFamily="34" charset="0"/>
                          </a:rPr>
                        </m:ctrlPr>
                      </m:sSubPr>
                      <m:e>
                        <m:r>
                          <m:rPr>
                            <m:nor/>
                          </m:rPr>
                          <a:rPr lang="el-GR" sz="1900" dirty="0">
                            <a:cs typeface="Arial" pitchFamily="34" charset="0"/>
                          </a:rPr>
                          <m:t>λ</m:t>
                        </m:r>
                      </m:e>
                      <m:sub>
                        <m:r>
                          <a:rPr lang="es-MX" sz="1900" i="1" dirty="0" smtClean="0">
                            <a:latin typeface="Cambria Math" panose="02040503050406030204" pitchFamily="18" charset="0"/>
                            <a:cs typeface="Arial" pitchFamily="34" charset="0"/>
                          </a:rPr>
                          <m:t>𝑝</m:t>
                        </m:r>
                      </m:sub>
                    </m:sSub>
                  </m:oMath>
                </a14:m>
                <a:r>
                  <a:rPr lang="es-MX" sz="1900" dirty="0">
                    <a:cs typeface="Arial" pitchFamily="34" charset="0"/>
                  </a:rPr>
                  <a:t>, no hay PLP</a:t>
                </a:r>
              </a:p>
              <a:p>
                <a:pPr marL="0" indent="0" algn="just">
                  <a:buNone/>
                </a:pPr>
                <a:r>
                  <a:rPr lang="es-MX" sz="1900" dirty="0">
                    <a:cs typeface="Arial" pitchFamily="34" charset="0"/>
                  </a:rPr>
                  <a:t>		Si </a:t>
                </a:r>
                <a14:m>
                  <m:oMath xmlns:m="http://schemas.openxmlformats.org/officeDocument/2006/math">
                    <m:sSub>
                      <m:sSubPr>
                        <m:ctrlPr>
                          <a:rPr lang="es-MX" sz="1900" i="1" dirty="0">
                            <a:latin typeface="Cambria Math" panose="02040503050406030204" pitchFamily="18" charset="0"/>
                            <a:cs typeface="Arial" pitchFamily="34" charset="0"/>
                          </a:rPr>
                        </m:ctrlPr>
                      </m:sSubPr>
                      <m:e>
                        <m:r>
                          <m:rPr>
                            <m:nor/>
                          </m:rPr>
                          <a:rPr lang="el-GR" sz="1900" dirty="0">
                            <a:cs typeface="Arial" pitchFamily="34" charset="0"/>
                          </a:rPr>
                          <m:t>λ</m:t>
                        </m:r>
                      </m:e>
                      <m:sub>
                        <m:r>
                          <a:rPr lang="es-MX" sz="1900" i="1" dirty="0">
                            <a:latin typeface="Cambria Math" panose="02040503050406030204" pitchFamily="18" charset="0"/>
                            <a:cs typeface="Arial" pitchFamily="34" charset="0"/>
                          </a:rPr>
                          <m:t>𝑝</m:t>
                        </m:r>
                      </m:sub>
                    </m:sSub>
                  </m:oMath>
                </a14:m>
                <a:r>
                  <a:rPr lang="es-MX" sz="1900" dirty="0">
                    <a:cs typeface="Arial" pitchFamily="34" charset="0"/>
                  </a:rPr>
                  <a:t> </a:t>
                </a:r>
                <a14:m>
                  <m:oMath xmlns:m="http://schemas.openxmlformats.org/officeDocument/2006/math">
                    <m:r>
                      <a:rPr lang="es-MX" sz="1900" i="1" dirty="0" smtClean="0">
                        <a:latin typeface="Cambria Math" panose="02040503050406030204" pitchFamily="18" charset="0"/>
                        <a:ea typeface="Cambria Math"/>
                        <a:cs typeface="Arial" pitchFamily="34" charset="0"/>
                      </a:rPr>
                      <m:t>&lt;</m:t>
                    </m:r>
                  </m:oMath>
                </a14:m>
                <a:r>
                  <a:rPr lang="el-GR" sz="1900" dirty="0">
                    <a:cs typeface="Arial" pitchFamily="34" charset="0"/>
                  </a:rPr>
                  <a:t> λ</a:t>
                </a:r>
                <a:r>
                  <a:rPr lang="es-MX" sz="1900" dirty="0">
                    <a:cs typeface="Arial" pitchFamily="34" charset="0"/>
                  </a:rPr>
                  <a:t> </a:t>
                </a:r>
                <a14:m>
                  <m:oMath xmlns:m="http://schemas.openxmlformats.org/officeDocument/2006/math">
                    <m:r>
                      <a:rPr lang="es-MX" sz="1900" i="1">
                        <a:latin typeface="Cambria Math" panose="02040503050406030204" pitchFamily="18" charset="0"/>
                        <a:ea typeface="Cambria Math"/>
                        <a:cs typeface="Arial" pitchFamily="34" charset="0"/>
                      </a:rPr>
                      <m:t>≤</m:t>
                    </m:r>
                  </m:oMath>
                </a14:m>
                <a:r>
                  <a:rPr lang="es-MX" sz="1900" dirty="0">
                    <a:cs typeface="Arial" pitchFamily="34" charset="0"/>
                  </a:rPr>
                  <a:t> </a:t>
                </a:r>
                <a14:m>
                  <m:oMath xmlns:m="http://schemas.openxmlformats.org/officeDocument/2006/math">
                    <m:sSub>
                      <m:sSubPr>
                        <m:ctrlPr>
                          <a:rPr lang="es-MX" sz="1900" i="1" dirty="0">
                            <a:latin typeface="Cambria Math" panose="02040503050406030204" pitchFamily="18" charset="0"/>
                            <a:cs typeface="Arial" pitchFamily="34" charset="0"/>
                          </a:rPr>
                        </m:ctrlPr>
                      </m:sSubPr>
                      <m:e>
                        <m:r>
                          <m:rPr>
                            <m:nor/>
                          </m:rPr>
                          <a:rPr lang="el-GR" sz="1900" dirty="0">
                            <a:cs typeface="Arial" pitchFamily="34" charset="0"/>
                          </a:rPr>
                          <m:t>λ</m:t>
                        </m:r>
                      </m:e>
                      <m:sub>
                        <m:r>
                          <a:rPr lang="es-MX" sz="1900" i="1" dirty="0" smtClean="0">
                            <a:latin typeface="Cambria Math" panose="02040503050406030204" pitchFamily="18" charset="0"/>
                            <a:cs typeface="Arial" pitchFamily="34" charset="0"/>
                          </a:rPr>
                          <m:t>𝑟</m:t>
                        </m:r>
                      </m:sub>
                    </m:sSub>
                  </m:oMath>
                </a14:m>
                <a:r>
                  <a:rPr lang="es-MX" sz="1900" dirty="0">
                    <a:cs typeface="Arial" pitchFamily="34" charset="0"/>
                  </a:rPr>
                  <a:t>, el patín es no compacto, y</a:t>
                </a:r>
              </a:p>
              <a:p>
                <a:pPr marL="0" indent="0" algn="just">
                  <a:buNone/>
                </a:pPr>
                <a14:m>
                  <m:oMathPara xmlns:m="http://schemas.openxmlformats.org/officeDocument/2006/math">
                    <m:oMathParaPr>
                      <m:jc m:val="centerGroup"/>
                    </m:oMathParaPr>
                    <m:oMath xmlns:m="http://schemas.openxmlformats.org/officeDocument/2006/math">
                      <m:sSub>
                        <m:sSubPr>
                          <m:ctrlPr>
                            <a:rPr lang="es-MX" sz="1900" i="1" smtClean="0">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𝑛</m:t>
                          </m:r>
                        </m:sub>
                      </m:sSub>
                      <m:r>
                        <a:rPr lang="es-MX" sz="1900" i="1">
                          <a:effectLst/>
                          <a:latin typeface="Cambria Math" panose="02040503050406030204" pitchFamily="18" charset="0"/>
                        </a:rPr>
                        <m:t>=</m:t>
                      </m:r>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𝑟</m:t>
                                  </m:r>
                                </m:sub>
                              </m:sSub>
                            </m:e>
                          </m:d>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𝜆</m:t>
                                  </m:r>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𝜆</m:t>
                                      </m:r>
                                    </m:e>
                                    <m:sub>
                                      <m:r>
                                        <a:rPr lang="es-MX" sz="1900" i="1">
                                          <a:effectLst/>
                                          <a:latin typeface="Cambria Math" panose="02040503050406030204" pitchFamily="18" charset="0"/>
                                        </a:rPr>
                                        <m:t>𝑝</m:t>
                                      </m:r>
                                    </m:sub>
                                  </m:sSub>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𝜆</m:t>
                                      </m:r>
                                    </m:e>
                                    <m:sub>
                                      <m:r>
                                        <a:rPr lang="es-MX" sz="1900" i="1">
                                          <a:effectLst/>
                                          <a:latin typeface="Cambria Math" panose="02040503050406030204" pitchFamily="18" charset="0"/>
                                        </a:rPr>
                                        <m:t>𝑟</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𝜆</m:t>
                                      </m:r>
                                    </m:e>
                                    <m:sub>
                                      <m:r>
                                        <a:rPr lang="es-MX" sz="1900" i="1">
                                          <a:effectLst/>
                                          <a:latin typeface="Cambria Math" panose="02040503050406030204" pitchFamily="18" charset="0"/>
                                        </a:rPr>
                                        <m:t>𝑝</m:t>
                                      </m:r>
                                    </m:sub>
                                  </m:sSub>
                                </m:den>
                              </m:f>
                            </m:e>
                          </m:d>
                        </m:e>
                      </m:d>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oMath>
                  </m:oMathPara>
                </a14:m>
                <a:endParaRPr lang="es-MX" sz="1900" dirty="0"/>
              </a:p>
              <a:p>
                <a:pPr marL="0" indent="0" algn="just">
                  <a:buNone/>
                </a:pPr>
                <a:r>
                  <a:rPr lang="es-MX" sz="1900" dirty="0">
                    <a:cs typeface="Arial" pitchFamily="34" charset="0"/>
                  </a:rPr>
                  <a:t>	b.- pandeo local del alma:</a:t>
                </a:r>
              </a:p>
              <a:p>
                <a:pPr marL="0" indent="0" algn="just">
                  <a:buNone/>
                </a:pPr>
                <a:r>
                  <a:rPr lang="es-MX" sz="1900" dirty="0">
                    <a:cs typeface="Arial" pitchFamily="34" charset="0"/>
                  </a:rPr>
                  <a:t>		Si </a:t>
                </a:r>
                <a:r>
                  <a:rPr lang="el-GR" sz="1900" dirty="0">
                    <a:cs typeface="Arial" pitchFamily="34" charset="0"/>
                  </a:rPr>
                  <a:t>λ</a:t>
                </a:r>
                <a:r>
                  <a:rPr lang="es-MX" sz="1900" dirty="0">
                    <a:cs typeface="Arial" pitchFamily="34" charset="0"/>
                  </a:rPr>
                  <a:t> </a:t>
                </a:r>
                <a14:m>
                  <m:oMath xmlns:m="http://schemas.openxmlformats.org/officeDocument/2006/math">
                    <m:r>
                      <a:rPr lang="es-MX" sz="1900" i="1">
                        <a:latin typeface="Cambria Math" panose="02040503050406030204" pitchFamily="18" charset="0"/>
                        <a:ea typeface="Cambria Math"/>
                        <a:cs typeface="Arial" pitchFamily="34" charset="0"/>
                      </a:rPr>
                      <m:t>≤</m:t>
                    </m:r>
                  </m:oMath>
                </a14:m>
                <a:r>
                  <a:rPr lang="es-MX" sz="1900" dirty="0">
                    <a:cs typeface="Arial" pitchFamily="34" charset="0"/>
                  </a:rPr>
                  <a:t> </a:t>
                </a:r>
                <a14:m>
                  <m:oMath xmlns:m="http://schemas.openxmlformats.org/officeDocument/2006/math">
                    <m:sSub>
                      <m:sSubPr>
                        <m:ctrlPr>
                          <a:rPr lang="es-MX" sz="1900" i="1" dirty="0">
                            <a:latin typeface="Cambria Math" panose="02040503050406030204" pitchFamily="18" charset="0"/>
                            <a:cs typeface="Arial" pitchFamily="34" charset="0"/>
                          </a:rPr>
                        </m:ctrlPr>
                      </m:sSubPr>
                      <m:e>
                        <m:r>
                          <m:rPr>
                            <m:nor/>
                          </m:rPr>
                          <a:rPr lang="el-GR" sz="1900" dirty="0">
                            <a:cs typeface="Arial" pitchFamily="34" charset="0"/>
                          </a:rPr>
                          <m:t>λ</m:t>
                        </m:r>
                      </m:e>
                      <m:sub>
                        <m:r>
                          <a:rPr lang="es-MX" sz="1900" i="1" dirty="0">
                            <a:latin typeface="Cambria Math" panose="02040503050406030204" pitchFamily="18" charset="0"/>
                            <a:cs typeface="Arial" pitchFamily="34" charset="0"/>
                          </a:rPr>
                          <m:t>𝑝</m:t>
                        </m:r>
                      </m:sub>
                    </m:sSub>
                  </m:oMath>
                </a14:m>
                <a:r>
                  <a:rPr lang="es-MX" sz="1900" dirty="0">
                    <a:cs typeface="Arial" pitchFamily="34" charset="0"/>
                  </a:rPr>
                  <a:t>, no hay PLA</a:t>
                </a:r>
              </a:p>
              <a:p>
                <a:pPr marL="0" indent="0" algn="just">
                  <a:buNone/>
                </a:pPr>
                <a:r>
                  <a:rPr lang="es-MX" sz="1900" dirty="0">
                    <a:cs typeface="Arial" pitchFamily="34" charset="0"/>
                  </a:rPr>
                  <a:t>		Si </a:t>
                </a:r>
                <a14:m>
                  <m:oMath xmlns:m="http://schemas.openxmlformats.org/officeDocument/2006/math">
                    <m:sSub>
                      <m:sSubPr>
                        <m:ctrlPr>
                          <a:rPr lang="es-MX" sz="1900" i="1" dirty="0">
                            <a:latin typeface="Cambria Math" panose="02040503050406030204" pitchFamily="18" charset="0"/>
                            <a:cs typeface="Arial" pitchFamily="34" charset="0"/>
                          </a:rPr>
                        </m:ctrlPr>
                      </m:sSubPr>
                      <m:e>
                        <m:r>
                          <m:rPr>
                            <m:nor/>
                          </m:rPr>
                          <a:rPr lang="el-GR" sz="1900" dirty="0">
                            <a:cs typeface="Arial" pitchFamily="34" charset="0"/>
                          </a:rPr>
                          <m:t>λ</m:t>
                        </m:r>
                      </m:e>
                      <m:sub>
                        <m:r>
                          <a:rPr lang="es-MX" sz="1900" i="1" dirty="0">
                            <a:latin typeface="Cambria Math" panose="02040503050406030204" pitchFamily="18" charset="0"/>
                            <a:cs typeface="Arial" pitchFamily="34" charset="0"/>
                          </a:rPr>
                          <m:t>𝑝</m:t>
                        </m:r>
                      </m:sub>
                    </m:sSub>
                  </m:oMath>
                </a14:m>
                <a:r>
                  <a:rPr lang="es-MX" sz="1900" dirty="0">
                    <a:cs typeface="Arial" pitchFamily="34" charset="0"/>
                  </a:rPr>
                  <a:t> </a:t>
                </a:r>
                <a14:m>
                  <m:oMath xmlns:m="http://schemas.openxmlformats.org/officeDocument/2006/math">
                    <m:r>
                      <a:rPr lang="es-MX" sz="1900" i="1" dirty="0">
                        <a:latin typeface="Cambria Math" panose="02040503050406030204" pitchFamily="18" charset="0"/>
                        <a:ea typeface="Cambria Math"/>
                        <a:cs typeface="Arial" pitchFamily="34" charset="0"/>
                      </a:rPr>
                      <m:t>&lt;</m:t>
                    </m:r>
                  </m:oMath>
                </a14:m>
                <a:r>
                  <a:rPr lang="el-GR" sz="1900" dirty="0">
                    <a:cs typeface="Arial" pitchFamily="34" charset="0"/>
                  </a:rPr>
                  <a:t> λ</a:t>
                </a:r>
                <a:r>
                  <a:rPr lang="es-MX" sz="1900" dirty="0">
                    <a:cs typeface="Arial" pitchFamily="34" charset="0"/>
                  </a:rPr>
                  <a:t> </a:t>
                </a:r>
                <a14:m>
                  <m:oMath xmlns:m="http://schemas.openxmlformats.org/officeDocument/2006/math">
                    <m:r>
                      <a:rPr lang="es-MX" sz="1900" i="1">
                        <a:latin typeface="Cambria Math" panose="02040503050406030204" pitchFamily="18" charset="0"/>
                        <a:ea typeface="Cambria Math"/>
                        <a:cs typeface="Arial" pitchFamily="34" charset="0"/>
                      </a:rPr>
                      <m:t>≤</m:t>
                    </m:r>
                  </m:oMath>
                </a14:m>
                <a:r>
                  <a:rPr lang="es-MX" sz="1900" dirty="0">
                    <a:cs typeface="Arial" pitchFamily="34" charset="0"/>
                  </a:rPr>
                  <a:t> </a:t>
                </a:r>
                <a14:m>
                  <m:oMath xmlns:m="http://schemas.openxmlformats.org/officeDocument/2006/math">
                    <m:sSub>
                      <m:sSubPr>
                        <m:ctrlPr>
                          <a:rPr lang="es-MX" sz="1900" i="1" dirty="0">
                            <a:latin typeface="Cambria Math" panose="02040503050406030204" pitchFamily="18" charset="0"/>
                            <a:cs typeface="Arial" pitchFamily="34" charset="0"/>
                          </a:rPr>
                        </m:ctrlPr>
                      </m:sSubPr>
                      <m:e>
                        <m:r>
                          <m:rPr>
                            <m:nor/>
                          </m:rPr>
                          <a:rPr lang="el-GR" sz="1900" dirty="0">
                            <a:cs typeface="Arial" pitchFamily="34" charset="0"/>
                          </a:rPr>
                          <m:t>λ</m:t>
                        </m:r>
                      </m:e>
                      <m:sub>
                        <m:r>
                          <a:rPr lang="es-MX" sz="1900" i="1" dirty="0">
                            <a:latin typeface="Cambria Math" panose="02040503050406030204" pitchFamily="18" charset="0"/>
                            <a:cs typeface="Arial" pitchFamily="34" charset="0"/>
                          </a:rPr>
                          <m:t>𝑟</m:t>
                        </m:r>
                      </m:sub>
                    </m:sSub>
                  </m:oMath>
                </a14:m>
                <a:r>
                  <a:rPr lang="es-MX" sz="1900" dirty="0">
                    <a:cs typeface="Arial" pitchFamily="34" charset="0"/>
                  </a:rPr>
                  <a:t>, el patín es no compacto, y</a:t>
                </a:r>
              </a:p>
              <a:p>
                <a:pPr marL="0" indent="0" algn="just">
                  <a:buNone/>
                </a:pPr>
                <a:r>
                  <a:rPr lang="es-MX" sz="1900" dirty="0">
                    <a:cs typeface="Arial" pitchFamily="34" charset="0"/>
                  </a:rPr>
                  <a:t>		</a:t>
                </a:r>
                <a:r>
                  <a:rPr lang="es-MX" sz="1900" dirty="0">
                    <a:effectLst/>
                  </a:rPr>
                  <a:t> </a:t>
                </a:r>
                <a14:m>
                  <m:oMath xmlns:m="http://schemas.openxmlformats.org/officeDocument/2006/math">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𝑛</m:t>
                        </m:r>
                      </m:sub>
                    </m:sSub>
                    <m:r>
                      <a:rPr lang="es-MX" sz="1900" i="1">
                        <a:effectLst/>
                        <a:latin typeface="Cambria Math" panose="02040503050406030204" pitchFamily="18" charset="0"/>
                      </a:rPr>
                      <m:t>=</m:t>
                    </m:r>
                    <m:d>
                      <m:dPr>
                        <m:begChr m:val="["/>
                        <m:endChr m:val="]"/>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𝑟</m:t>
                                </m:r>
                              </m:sub>
                            </m:sSub>
                          </m:e>
                        </m:d>
                        <m:r>
                          <a:rPr lang="es-MX" sz="1900" i="1">
                            <a:effectLst/>
                            <a:latin typeface="Cambria Math" panose="02040503050406030204" pitchFamily="18" charset="0"/>
                          </a:rPr>
                          <m:t>∙</m:t>
                        </m:r>
                        <m:d>
                          <m:dPr>
                            <m:ctrlPr>
                              <a:rPr lang="es-MX" sz="1900" i="1">
                                <a:effectLst/>
                                <a:latin typeface="Cambria Math" panose="02040503050406030204" pitchFamily="18" charset="0"/>
                              </a:rPr>
                            </m:ctrlPr>
                          </m:dPr>
                          <m:e>
                            <m:f>
                              <m:fPr>
                                <m:ctrlPr>
                                  <a:rPr lang="es-MX" sz="1900" i="1">
                                    <a:effectLst/>
                                    <a:latin typeface="Cambria Math" panose="02040503050406030204" pitchFamily="18" charset="0"/>
                                  </a:rPr>
                                </m:ctrlPr>
                              </m:fPr>
                              <m:num>
                                <m:r>
                                  <a:rPr lang="es-MX" sz="1900" i="1">
                                    <a:effectLst/>
                                    <a:latin typeface="Cambria Math" panose="02040503050406030204" pitchFamily="18" charset="0"/>
                                  </a:rPr>
                                  <m:t>𝜆</m:t>
                                </m:r>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𝜆</m:t>
                                    </m:r>
                                  </m:e>
                                  <m:sub>
                                    <m:r>
                                      <a:rPr lang="es-MX" sz="1900" i="1">
                                        <a:effectLst/>
                                        <a:latin typeface="Cambria Math" panose="02040503050406030204" pitchFamily="18" charset="0"/>
                                      </a:rPr>
                                      <m:t>𝑝</m:t>
                                    </m:r>
                                  </m:sub>
                                </m:sSub>
                              </m:num>
                              <m:den>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𝜆</m:t>
                                    </m:r>
                                  </m:e>
                                  <m:sub>
                                    <m:r>
                                      <a:rPr lang="es-MX" sz="1900" i="1">
                                        <a:effectLst/>
                                        <a:latin typeface="Cambria Math" panose="02040503050406030204" pitchFamily="18" charset="0"/>
                                      </a:rPr>
                                      <m:t>𝑟</m:t>
                                    </m:r>
                                  </m:sub>
                                </m:sSub>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𝜆</m:t>
                                    </m:r>
                                  </m:e>
                                  <m:sub>
                                    <m:r>
                                      <a:rPr lang="es-MX" sz="1900" i="1">
                                        <a:effectLst/>
                                        <a:latin typeface="Cambria Math" panose="02040503050406030204" pitchFamily="18" charset="0"/>
                                      </a:rPr>
                                      <m:t>𝑝</m:t>
                                    </m:r>
                                  </m:sub>
                                </m:sSub>
                              </m:den>
                            </m:f>
                          </m:e>
                        </m:d>
                      </m:e>
                    </m:d>
                    <m:r>
                      <a:rPr lang="es-MX" sz="1900" i="1">
                        <a:effectLst/>
                        <a:latin typeface="Cambria Math" panose="02040503050406030204" pitchFamily="18" charset="0"/>
                      </a:rPr>
                      <m:t>≤</m:t>
                    </m:r>
                    <m:sSub>
                      <m:sSubPr>
                        <m:ctrlPr>
                          <a:rPr lang="es-MX" sz="1900" i="1">
                            <a:effectLst/>
                            <a:latin typeface="Cambria Math" panose="02040503050406030204" pitchFamily="18" charset="0"/>
                          </a:rPr>
                        </m:ctrlPr>
                      </m:sSubPr>
                      <m:e>
                        <m:r>
                          <a:rPr lang="es-MX" sz="1900" i="1">
                            <a:effectLst/>
                            <a:latin typeface="Cambria Math" panose="02040503050406030204" pitchFamily="18" charset="0"/>
                          </a:rPr>
                          <m:t>𝑀</m:t>
                        </m:r>
                      </m:e>
                      <m:sub>
                        <m:r>
                          <a:rPr lang="es-MX" sz="1900" i="1">
                            <a:effectLst/>
                            <a:latin typeface="Cambria Math" panose="02040503050406030204" pitchFamily="18" charset="0"/>
                          </a:rPr>
                          <m:t>𝑝</m:t>
                        </m:r>
                      </m:sub>
                    </m:sSub>
                  </m:oMath>
                </a14:m>
                <a:endParaRPr lang="es-MX" sz="1900" dirty="0">
                  <a:cs typeface="Arial" pitchFamily="34" charset="0"/>
                </a:endParaRPr>
              </a:p>
            </p:txBody>
          </p:sp>
        </mc:Choice>
        <mc:Fallback xmlns="">
          <p:sp>
            <p:nvSpPr>
              <p:cNvPr id="10" name="2 Subtítulo"/>
              <p:cNvSpPr txBox="1">
                <a:spLocks noRot="1" noChangeAspect="1" noMove="1" noResize="1" noEditPoints="1" noAdjustHandles="1" noChangeArrowheads="1" noChangeShapeType="1" noTextEdit="1"/>
              </p:cNvSpPr>
              <p:nvPr/>
            </p:nvSpPr>
            <p:spPr>
              <a:xfrm>
                <a:off x="474561" y="1817312"/>
                <a:ext cx="9354447" cy="4896544"/>
              </a:xfrm>
              <a:prstGeom prst="rect">
                <a:avLst/>
              </a:prstGeom>
              <a:blipFill rotWithShape="0">
                <a:blip r:embed="rId7"/>
                <a:stretch>
                  <a:fillRect l="-652" t="-1245" r="-587"/>
                </a:stretch>
              </a:blipFill>
            </p:spPr>
            <p:txBody>
              <a:bodyPr/>
              <a:lstStyle/>
              <a:p>
                <a:r>
                  <a:rPr lang="es-MX">
                    <a:noFill/>
                  </a:rPr>
                  <a:t> </a:t>
                </a:r>
              </a:p>
            </p:txBody>
          </p:sp>
        </mc:Fallback>
      </mc:AlternateContent>
      <p:sp>
        <p:nvSpPr>
          <p:cNvPr id="7" name="Rectángulo redondeado 8">
            <a:extLst>
              <a:ext uri="{FF2B5EF4-FFF2-40B4-BE49-F238E27FC236}">
                <a16:creationId xmlns:a16="http://schemas.microsoft.com/office/drawing/2014/main" id="{77BBC414-88FA-49C5-A505-1FB525BA68EB}"/>
              </a:ext>
            </a:extLst>
          </p:cNvPr>
          <p:cNvSpPr/>
          <p:nvPr/>
        </p:nvSpPr>
        <p:spPr>
          <a:xfrm>
            <a:off x="8005448" y="4040396"/>
            <a:ext cx="1282889" cy="45037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a:t>AISC (F1-2)</a:t>
            </a:r>
          </a:p>
        </p:txBody>
      </p:sp>
    </p:spTree>
    <p:extLst>
      <p:ext uri="{BB962C8B-B14F-4D97-AF65-F5344CB8AC3E}">
        <p14:creationId xmlns:p14="http://schemas.microsoft.com/office/powerpoint/2010/main" val="2285280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12737</TotalTime>
  <Words>12751</Words>
  <Application>Microsoft Office PowerPoint</Application>
  <PresentationFormat>Personalizado</PresentationFormat>
  <Paragraphs>2344</Paragraphs>
  <Slides>241</Slides>
  <Notes>98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241</vt:i4>
      </vt:variant>
    </vt:vector>
  </HeadingPairs>
  <TitlesOfParts>
    <vt:vector size="252" baseType="lpstr">
      <vt:lpstr>Arial</vt:lpstr>
      <vt:lpstr>Baskerville Old Face</vt:lpstr>
      <vt:lpstr>Calibri</vt:lpstr>
      <vt:lpstr>Calibri Light</vt:lpstr>
      <vt:lpstr>Cambria</vt:lpstr>
      <vt:lpstr>Cambria Math</vt:lpstr>
      <vt:lpstr>Century Gothic</vt:lpstr>
      <vt:lpstr>Symbol</vt:lpstr>
      <vt:lpstr>Times New Roman</vt:lpstr>
      <vt:lpstr>Wingdings</vt:lpstr>
      <vt:lpstr>Tema de Office</vt:lpstr>
      <vt:lpstr>Presentación de PowerPoint</vt:lpstr>
      <vt:lpstr>Presentación de PowerPoint</vt:lpstr>
      <vt:lpstr>Presentación de PowerPoint</vt:lpstr>
      <vt:lpstr>Presentación de PowerPoint</vt:lpstr>
      <vt:lpstr>Elementos en tracción  La resistencia de diseño está asociada a dos posibles estados límites: fluencia en el área bruta y fractura en el área neta efectiva. En el método ASD se define la resistencia admisible en tracción dividiendo la resistencia nominal por un factor de seguridad. La resistencia del elemento es el menor valor obtenido al considerar los dos estados límites.  Elementos en compresión El diseño de secciones simétricas bajo esfuerzos de compresión requiere algunas consideraciones del estado límite de pandeo por flexión, asociado a la carga crítica de pandeo correspondiente. Las columnas han sido tradicionalmente diseñadas tomando como límite la carga crítica de pandeo elástico para el ASD.  </vt:lpstr>
      <vt:lpstr>Elementos en flexión El diseño de elementos en flexión considera cuatro estados límites: fluencia, pandeo local del ala, pandeo local del alma y pandeo lateral en torsión.  Estado límite de fluencia Controla el diseño de elementos compactos, cuya ala comprimida está suficientemente arriostrada para evitar el volcamiento. La resistencia nominal se presenta asociada a un momento plástico. En las versiones anteriores del formato ASD, la razón de módulos se tomaba conservadoramente igual a 1.1, con lo cual resulta para secciones compactas una tensión admisible de Fb = 0.66 Fy. La disposición ASD 2005 coincide con las anteriores en el estado límite de fluencia. Sin embargo, la especificación actual permite al diseñador aprovechar la verdadera relación de módulos que permite llegar a resistencias hasta un 20% mayores (~0.80Fy).  </vt:lpstr>
      <vt:lpstr>Esfuerzo de corte  Las disposiciones para esfuerzo de corte en secciones de ala ancha y secciones armadas, considerando o no el efecto del campo de tracciones, se unificaron de forma tal que la resistencia al esfuerzo de corte de una sección W laminada en la especificación 2005 resulta ser la misma que se usaba en la especificación ASD 1989. En términos de tensión admisible, da un valor para el esfuerzo de corte de 0.4 Fy. Las resistencias a la compresión y la flexión se determinan considerando que cada solicitación actúa aisladamente, mediante un análisis de segundo orden (incluido en el proceso de análisis) o a través del análisis usual de primer orden, a cuyo resultado se le aplica un factor de amplificación. En la práctica, cuando una estructura se deforma, las fuerzas internas cambian de dirección, por lo que se requiere el estudio de una geometría deformada, lo que se conoce como análisis de segundo orden. Este efecto ha sido incluido en las especificaciones AISC en 1961. En las ASD 1989 se amplificaron las tensiones de flexión.</vt:lpstr>
      <vt:lpstr>Elementos compuestos  El tratamiento de la construcción compuesta representa uno de los cambios más importantes respecto de las primeras especificaciones ASD, el que refleja el generado en su filosofía, pues se considera que ASD no requiere una distribución de tensiones elásticas. Al igual que en las otras disposiciones, se establece una resistencia nominal de los elementos, a la cual se aplica un factor de seguridad para obtener los valores admisibles ASD. Las nuevas disposiciones de la AISC han modificado el método ASD de forma tal que pueda ser usado indistintamente cualquiera de los dos métodos (ASD ó LRFD), dando al diseñador la libertad de elegir basado en su experiencia. El siguiente cuadro incluye las opiniones de empresas que están dentro del mercado de acero, las cuales dan su punto de vista sobre las limitaciones que enfrenta el diseño y construcción de este producto.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importancia de la grafica momento-curvatura de una sección sometida a flexión de intensidad creciente estriba en que partiendo de ella se puede obtener el diagrama de curvaturas a lo largo del eje de la parte superior de la figura.</vt:lpstr>
      <vt:lpstr>Donde:   σ/(d/2)=2σ/d  </vt:lpstr>
      <vt:lpstr>Sustituyendo σ por su valor  en función de φ dado por 2σ/d  en la ecuación M=σ (bd^2)/6, se obtiene  M=(bd^2)/12   φE el comportamiento elástico de la sección termina cuando el momento alcanza el valor My: M_y=Sσ_y=(bd^2)/6 σ_y La curvatura correspondiente, en el instante en el que se inicia el flujo plástico en los bordes superior e inferior es:    φ_y=(2σ_y)/dE dividiendo los dos miembros de M=σ (bd^2)/6  entre My se obtiene:  M/M_y =φ/φ_y  (0≤φ/φ_y ≤1.0)         </vt:lpstr>
      <vt:lpstr>Presentación de PowerPoint</vt:lpstr>
      <vt:lpstr>Presentación de PowerPoint</vt:lpstr>
      <vt:lpstr>Viga libremente apoyada con una carga P aplicada en el centro del claro y diagramas de momentos y curvaturas correspondientes a dos intensidades de cargas.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2ª. Etapa</vt:lpstr>
      <vt:lpstr>2ª. Etapa</vt:lpstr>
      <vt:lpstr>Presentación de PowerPoint</vt:lpstr>
      <vt:lpstr>Presentación de PowerPoint</vt:lpstr>
      <vt:lpstr>Presentación de PowerPoint</vt:lpstr>
      <vt:lpstr>Presentación de PowerPoint</vt:lpstr>
      <vt:lpstr>Presentación de PowerPoint</vt:lpstr>
      <vt:lpstr>Método Cinemático</vt:lpstr>
      <vt:lpstr>Presentación de PowerPoint</vt:lpstr>
      <vt:lpstr>Aplicación de los métodos directos para determinar la resistencia de la viga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Selene Valdez</dc:creator>
  <cp:lastModifiedBy>ADMD</cp:lastModifiedBy>
  <cp:revision>446</cp:revision>
  <dcterms:created xsi:type="dcterms:W3CDTF">2015-11-21T01:43:00Z</dcterms:created>
  <dcterms:modified xsi:type="dcterms:W3CDTF">2021-03-26T16:45:14Z</dcterms:modified>
</cp:coreProperties>
</file>