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1"/>
  </p:notesMasterIdLst>
  <p:handoutMasterIdLst>
    <p:handoutMasterId r:id="rId42"/>
  </p:handoutMasterIdLst>
  <p:sldIdLst>
    <p:sldId id="256" r:id="rId2"/>
    <p:sldId id="296" r:id="rId3"/>
    <p:sldId id="269" r:id="rId4"/>
    <p:sldId id="270" r:id="rId5"/>
    <p:sldId id="265" r:id="rId6"/>
    <p:sldId id="294" r:id="rId7"/>
    <p:sldId id="266" r:id="rId8"/>
    <p:sldId id="271" r:id="rId9"/>
    <p:sldId id="261" r:id="rId10"/>
    <p:sldId id="262" r:id="rId11"/>
    <p:sldId id="263" r:id="rId12"/>
    <p:sldId id="267" r:id="rId13"/>
    <p:sldId id="295" r:id="rId14"/>
    <p:sldId id="272" r:id="rId15"/>
    <p:sldId id="273" r:id="rId16"/>
    <p:sldId id="274" r:id="rId17"/>
    <p:sldId id="275" r:id="rId18"/>
    <p:sldId id="286" r:id="rId19"/>
    <p:sldId id="287" r:id="rId20"/>
    <p:sldId id="288" r:id="rId21"/>
    <p:sldId id="289" r:id="rId22"/>
    <p:sldId id="290" r:id="rId23"/>
    <p:sldId id="291" r:id="rId24"/>
    <p:sldId id="384" r:id="rId25"/>
    <p:sldId id="298" r:id="rId26"/>
    <p:sldId id="382" r:id="rId27"/>
    <p:sldId id="383" r:id="rId28"/>
    <p:sldId id="374" r:id="rId29"/>
    <p:sldId id="375" r:id="rId30"/>
    <p:sldId id="377" r:id="rId31"/>
    <p:sldId id="378" r:id="rId32"/>
    <p:sldId id="379" r:id="rId33"/>
    <p:sldId id="380" r:id="rId34"/>
    <p:sldId id="381" r:id="rId35"/>
    <p:sldId id="385" r:id="rId36"/>
    <p:sldId id="386" r:id="rId37"/>
    <p:sldId id="363" r:id="rId38"/>
    <p:sldId id="292" r:id="rId39"/>
    <p:sldId id="293" r:id="rId4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E7E"/>
    <a:srgbClr val="FE8686"/>
    <a:srgbClr val="FD5555"/>
    <a:srgbClr val="00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94322" autoAdjust="0"/>
  </p:normalViewPr>
  <p:slideViewPr>
    <p:cSldViewPr>
      <p:cViewPr varScale="1">
        <p:scale>
          <a:sx n="65" d="100"/>
          <a:sy n="65" d="100"/>
        </p:scale>
        <p:origin x="1020" y="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D0246-A7E9-41F1-921B-6161F7F5D79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MX"/>
        </a:p>
      </dgm:t>
    </dgm:pt>
    <dgm:pt modelId="{B00B7B53-B60F-4692-8744-7D3FAEF58744}">
      <dgm:prSet phldrT="[Texto]"/>
      <dgm:spPr/>
      <dgm:t>
        <a:bodyPr/>
        <a:lstStyle/>
        <a:p>
          <a:r>
            <a:rPr lang="es-MX" dirty="0"/>
            <a:t>GRADO DE </a:t>
          </a:r>
          <a:r>
            <a:rPr lang="es-MX" dirty="0" smtClean="0"/>
            <a:t>INDETERMINACIÓN.</a:t>
          </a:r>
          <a:endParaRPr lang="es-MX"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EE815684-8B0D-4EAA-8A0C-F2B40E6AC57B}" type="parTrans" cxnId="{4CFC69E9-F449-45FF-BDAA-675082BC1B3A}">
      <dgm:prSet/>
      <dgm:spPr/>
      <dgm:t>
        <a:bodyPr/>
        <a:lstStyle/>
        <a:p>
          <a:endParaRPr lang="x-none"/>
        </a:p>
      </dgm:t>
    </dgm:pt>
    <dgm:pt modelId="{90B54FC0-057C-4525-8689-A9BF6527AA5A}" type="sibTrans" cxnId="{4CFC69E9-F449-45FF-BDAA-675082BC1B3A}">
      <dgm:prSet/>
      <dgm:spPr/>
      <dgm:t>
        <a:bodyPr/>
        <a:lstStyle/>
        <a:p>
          <a:endParaRPr lang="x-none"/>
        </a:p>
      </dgm:t>
    </dgm:pt>
    <dgm:pt modelId="{26B8E56D-98E0-4CFB-8FC4-CC7182929F28}">
      <dgm:prSet phldrT="[Texto]"/>
      <dgm:spPr/>
      <dgm:t>
        <a:bodyPr/>
        <a:lstStyle/>
        <a:p>
          <a:r>
            <a:rPr lang="es-MX" dirty="0"/>
            <a:t>VIGA </a:t>
          </a:r>
          <a:r>
            <a:rPr lang="es-MX" dirty="0" smtClean="0"/>
            <a:t>EMPOTRADA.</a:t>
          </a:r>
          <a:endParaRPr lang="es-MX"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528CBE7-8643-416C-A15B-425F6B1F7BF7}" type="parTrans" cxnId="{E51C88D0-34EC-4B2B-AA13-B22D576A8533}">
      <dgm:prSet/>
      <dgm:spPr/>
      <dgm:t>
        <a:bodyPr/>
        <a:lstStyle/>
        <a:p>
          <a:endParaRPr lang="es-MX"/>
        </a:p>
      </dgm:t>
    </dgm:pt>
    <dgm:pt modelId="{3ADF630C-85C6-4123-83AF-668E5544CFC5}" type="sibTrans" cxnId="{E51C88D0-34EC-4B2B-AA13-B22D576A8533}">
      <dgm:prSet/>
      <dgm:spPr/>
      <dgm:t>
        <a:bodyPr/>
        <a:lstStyle/>
        <a:p>
          <a:endParaRPr lang="es-MX"/>
        </a:p>
      </dgm:t>
    </dgm:pt>
    <dgm:pt modelId="{6AD00199-91D4-41BE-B056-056B7F0B925C}">
      <dgm:prSet phldrT="[Texto]"/>
      <dgm:spPr/>
      <dgm:t>
        <a:bodyPr/>
        <a:lstStyle/>
        <a:p>
          <a:r>
            <a:rPr lang="es-MX" dirty="0"/>
            <a:t>GRADO DE </a:t>
          </a:r>
          <a:r>
            <a:rPr lang="es-MX" dirty="0" smtClean="0"/>
            <a:t>INDETERMINACIÓN.</a:t>
          </a:r>
          <a:endParaRPr lang="es-MX"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E2FF7CC-0D6F-437D-B5FD-83E2FB1BD669}" type="parTrans" cxnId="{6E0363B0-78FA-4487-A9AE-9275DBE167E6}">
      <dgm:prSet/>
      <dgm:spPr/>
      <dgm:t>
        <a:bodyPr/>
        <a:lstStyle/>
        <a:p>
          <a:endParaRPr lang="es-MX"/>
        </a:p>
      </dgm:t>
    </dgm:pt>
    <dgm:pt modelId="{4DA5DDC4-CEC2-4F45-BF65-BE85AD22A5A2}" type="sibTrans" cxnId="{6E0363B0-78FA-4487-A9AE-9275DBE167E6}">
      <dgm:prSet/>
      <dgm:spPr/>
      <dgm:t>
        <a:bodyPr/>
        <a:lstStyle/>
        <a:p>
          <a:endParaRPr lang="es-MX"/>
        </a:p>
      </dgm:t>
    </dgm:pt>
    <dgm:pt modelId="{34A581A5-A02A-41F3-B207-6E22E640A5E6}">
      <dgm:prSet phldrT="[Texto]"/>
      <dgm:spPr/>
      <dgm:t>
        <a:bodyPr/>
        <a:lstStyle/>
        <a:p>
          <a:r>
            <a:rPr lang="es-MX" dirty="0" smtClean="0"/>
            <a:t>ARMADURA.</a:t>
          </a:r>
          <a:endParaRPr lang="es-MX"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1727F9E-83BB-45D8-832A-316827FDD9D9}" type="parTrans" cxnId="{DB2783EC-F6B9-4F70-B001-C52A77E289A0}">
      <dgm:prSet/>
      <dgm:spPr/>
      <dgm:t>
        <a:bodyPr/>
        <a:lstStyle/>
        <a:p>
          <a:endParaRPr lang="es-ES"/>
        </a:p>
      </dgm:t>
    </dgm:pt>
    <dgm:pt modelId="{C9BEC1AD-73B3-47AD-9D9E-2F2294B368DD}" type="sibTrans" cxnId="{DB2783EC-F6B9-4F70-B001-C52A77E289A0}">
      <dgm:prSet/>
      <dgm:spPr/>
      <dgm:t>
        <a:bodyPr/>
        <a:lstStyle/>
        <a:p>
          <a:endParaRPr lang="es-ES"/>
        </a:p>
      </dgm:t>
    </dgm:pt>
    <dgm:pt modelId="{EFEB8FC6-E363-4BD3-B908-29EECF63D712}">
      <dgm:prSet phldrT="[Texto]"/>
      <dgm:spPr/>
      <dgm:t>
        <a:bodyPr/>
        <a:lstStyle/>
        <a:p>
          <a:r>
            <a:rPr lang="es-MX" dirty="0" smtClean="0"/>
            <a:t>BIBLIOGRAFÍA.</a:t>
          </a:r>
          <a:endParaRPr lang="es-MX"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CD90F94-9236-4C11-98B4-FA32F8A226A5}" type="parTrans" cxnId="{4BE1F690-3657-4D78-BC6A-1A6839E2CD9F}">
      <dgm:prSet/>
      <dgm:spPr/>
      <dgm:t>
        <a:bodyPr/>
        <a:lstStyle/>
        <a:p>
          <a:endParaRPr lang="es-ES"/>
        </a:p>
      </dgm:t>
    </dgm:pt>
    <dgm:pt modelId="{464459EB-F709-4C43-912C-1F35D88FCA3F}" type="sibTrans" cxnId="{4BE1F690-3657-4D78-BC6A-1A6839E2CD9F}">
      <dgm:prSet/>
      <dgm:spPr/>
      <dgm:t>
        <a:bodyPr/>
        <a:lstStyle/>
        <a:p>
          <a:endParaRPr lang="es-ES"/>
        </a:p>
      </dgm:t>
    </dgm:pt>
    <dgm:pt modelId="{FDA4F72B-9F16-4BE9-9183-28ECC1D191A7}">
      <dgm:prSet phldrT="[Texto]"/>
      <dgm:spPr/>
      <dgm:t>
        <a:bodyPr/>
        <a:lstStyle/>
        <a:p>
          <a:r>
            <a:rPr lang="es-MX" dirty="0"/>
            <a:t>MÉTODO DE </a:t>
          </a:r>
          <a:r>
            <a:rPr lang="es-MX" dirty="0" smtClean="0"/>
            <a:t>FLEXIBILIDADES.</a:t>
          </a:r>
          <a:endParaRPr lang="es-MX"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8A55FBB-E1A8-4311-8447-DF4FC81F4421}" type="parTrans" cxnId="{48E196E9-428F-4338-B2B2-E86FD9C8D4B4}">
      <dgm:prSet/>
      <dgm:spPr/>
      <dgm:t>
        <a:bodyPr/>
        <a:lstStyle/>
        <a:p>
          <a:endParaRPr lang="es-ES"/>
        </a:p>
      </dgm:t>
    </dgm:pt>
    <dgm:pt modelId="{82F1A130-8FC1-4CB0-96C0-5DEF6A315802}" type="sibTrans" cxnId="{48E196E9-428F-4338-B2B2-E86FD9C8D4B4}">
      <dgm:prSet/>
      <dgm:spPr/>
      <dgm:t>
        <a:bodyPr/>
        <a:lstStyle/>
        <a:p>
          <a:endParaRPr lang="es-ES"/>
        </a:p>
      </dgm:t>
    </dgm:pt>
    <dgm:pt modelId="{5707E6A9-8A76-44B0-83C7-A65379125FAE}">
      <dgm:prSet phldrT="[Texto]"/>
      <dgm:spPr/>
      <dgm:t>
        <a:bodyPr/>
        <a:lstStyle/>
        <a:p>
          <a:r>
            <a:rPr lang="es-MX" dirty="0"/>
            <a:t>PROCEDIMIENTO GENERAL (VIGAS</a:t>
          </a:r>
          <a:r>
            <a:rPr lang="es-MX" dirty="0" smtClean="0"/>
            <a:t>).</a:t>
          </a:r>
          <a:endParaRPr lang="es-MX"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00CDA56-1C21-4511-AC02-0CEC000AC857}" type="parTrans" cxnId="{F27D87AB-5A99-4051-9553-7D0B9C2EE2B9}">
      <dgm:prSet/>
      <dgm:spPr/>
      <dgm:t>
        <a:bodyPr/>
        <a:lstStyle/>
        <a:p>
          <a:endParaRPr lang="es-ES"/>
        </a:p>
      </dgm:t>
    </dgm:pt>
    <dgm:pt modelId="{2ADA8A30-A3C1-4D6D-9962-D7D0F9581644}" type="sibTrans" cxnId="{F27D87AB-5A99-4051-9553-7D0B9C2EE2B9}">
      <dgm:prSet/>
      <dgm:spPr/>
      <dgm:t>
        <a:bodyPr/>
        <a:lstStyle/>
        <a:p>
          <a:endParaRPr lang="es-ES"/>
        </a:p>
      </dgm:t>
    </dgm:pt>
    <dgm:pt modelId="{857B2843-8A3A-4C1C-BF28-59C80310F6E9}">
      <dgm:prSet phldrT="[Texto]"/>
      <dgm:spPr/>
      <dgm:t>
        <a:bodyPr/>
        <a:lstStyle/>
        <a:p>
          <a:r>
            <a:rPr lang="es-MX" dirty="0" smtClean="0"/>
            <a:t>CONCLUSIÓN.</a:t>
          </a:r>
          <a:endParaRPr lang="es-MX"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B9305491-91F5-48B5-9166-1236AE28012E}" type="parTrans" cxnId="{9FA43008-8C75-4EC4-AC5C-ED53F5211774}">
      <dgm:prSet/>
      <dgm:spPr/>
      <dgm:t>
        <a:bodyPr/>
        <a:lstStyle/>
        <a:p>
          <a:endParaRPr lang="es-ES"/>
        </a:p>
      </dgm:t>
    </dgm:pt>
    <dgm:pt modelId="{A0DA9AC8-FA8A-46F4-987C-BD60FF2AEB54}" type="sibTrans" cxnId="{9FA43008-8C75-4EC4-AC5C-ED53F5211774}">
      <dgm:prSet/>
      <dgm:spPr/>
      <dgm:t>
        <a:bodyPr/>
        <a:lstStyle/>
        <a:p>
          <a:endParaRPr lang="es-ES"/>
        </a:p>
      </dgm:t>
    </dgm:pt>
    <dgm:pt modelId="{A85FBE17-3313-46E4-ADAB-B1BDFBD5E02B}">
      <dgm:prSet phldrT="[Texto]"/>
      <dgm:spPr/>
      <dgm:t>
        <a:bodyPr/>
        <a:lstStyle/>
        <a:p>
          <a:r>
            <a:rPr lang="es-MX" dirty="0"/>
            <a:t>MARCO DOBLEMENTE </a:t>
          </a:r>
          <a:r>
            <a:rPr lang="es-MX" dirty="0" smtClean="0"/>
            <a:t>ARTICULADO.</a:t>
          </a:r>
          <a:endParaRPr lang="es-MX"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B7EFECE-A1BD-4ADE-8AFD-F015F9103931}" type="parTrans" cxnId="{F2A84E8F-A5A0-4922-9B4E-54B76192B809}">
      <dgm:prSet/>
      <dgm:spPr/>
      <dgm:t>
        <a:bodyPr/>
        <a:lstStyle/>
        <a:p>
          <a:endParaRPr lang="es-ES"/>
        </a:p>
      </dgm:t>
    </dgm:pt>
    <dgm:pt modelId="{A963975F-2BFB-400F-A6B8-17A5C25DCE4B}" type="sibTrans" cxnId="{F2A84E8F-A5A0-4922-9B4E-54B76192B809}">
      <dgm:prSet/>
      <dgm:spPr/>
      <dgm:t>
        <a:bodyPr/>
        <a:lstStyle/>
        <a:p>
          <a:endParaRPr lang="es-ES"/>
        </a:p>
      </dgm:t>
    </dgm:pt>
    <dgm:pt modelId="{7E974F31-9196-4D1B-B41A-B700E8BD6287}" type="pres">
      <dgm:prSet presAssocID="{098D0246-A7E9-41F1-921B-6161F7F5D79E}" presName="linear" presStyleCnt="0">
        <dgm:presLayoutVars>
          <dgm:dir/>
          <dgm:animLvl val="lvl"/>
          <dgm:resizeHandles val="exact"/>
        </dgm:presLayoutVars>
      </dgm:prSet>
      <dgm:spPr/>
      <dgm:t>
        <a:bodyPr/>
        <a:lstStyle/>
        <a:p>
          <a:endParaRPr lang="es-ES"/>
        </a:p>
      </dgm:t>
    </dgm:pt>
    <dgm:pt modelId="{86AE09EE-AD61-4155-B943-48515B408805}" type="pres">
      <dgm:prSet presAssocID="{6AD00199-91D4-41BE-B056-056B7F0B925C}" presName="parentLin" presStyleCnt="0"/>
      <dgm:spPr/>
    </dgm:pt>
    <dgm:pt modelId="{DC9DC0B2-7E49-472C-8196-D5D9D1032B47}" type="pres">
      <dgm:prSet presAssocID="{6AD00199-91D4-41BE-B056-056B7F0B925C}" presName="parentLeftMargin" presStyleLbl="node1" presStyleIdx="0" presStyleCnt="9"/>
      <dgm:spPr/>
      <dgm:t>
        <a:bodyPr/>
        <a:lstStyle/>
        <a:p>
          <a:endParaRPr lang="es-ES"/>
        </a:p>
      </dgm:t>
    </dgm:pt>
    <dgm:pt modelId="{CEFF83DB-88C8-4445-81F0-B5EC39B739DA}" type="pres">
      <dgm:prSet presAssocID="{6AD00199-91D4-41BE-B056-056B7F0B925C}" presName="parentText" presStyleLbl="node1" presStyleIdx="0" presStyleCnt="9">
        <dgm:presLayoutVars>
          <dgm:chMax val="0"/>
          <dgm:bulletEnabled val="1"/>
        </dgm:presLayoutVars>
      </dgm:prSet>
      <dgm:spPr/>
      <dgm:t>
        <a:bodyPr/>
        <a:lstStyle/>
        <a:p>
          <a:endParaRPr lang="es-ES"/>
        </a:p>
      </dgm:t>
    </dgm:pt>
    <dgm:pt modelId="{768613B2-3900-454D-B31A-F5BC99D92BA1}" type="pres">
      <dgm:prSet presAssocID="{6AD00199-91D4-41BE-B056-056B7F0B925C}" presName="negativeSpace" presStyleCnt="0"/>
      <dgm:spPr/>
    </dgm:pt>
    <dgm:pt modelId="{2587F7E7-DEB4-42BC-BE95-D490F7A2F1D9}" type="pres">
      <dgm:prSet presAssocID="{6AD00199-91D4-41BE-B056-056B7F0B925C}" presName="childText" presStyleLbl="conFgAcc1" presStyleIdx="0" presStyleCnt="9">
        <dgm:presLayoutVars>
          <dgm:bulletEnabled val="1"/>
        </dgm:presLayoutVars>
      </dgm:prSet>
      <dgm:spPr/>
    </dgm:pt>
    <dgm:pt modelId="{2D59192C-0566-43F3-882D-70E3B34830CC}" type="pres">
      <dgm:prSet presAssocID="{4DA5DDC4-CEC2-4F45-BF65-BE85AD22A5A2}" presName="spaceBetweenRectangles" presStyleCnt="0"/>
      <dgm:spPr/>
    </dgm:pt>
    <dgm:pt modelId="{549FD21B-EA91-4AB6-9F10-096D00EB124C}" type="pres">
      <dgm:prSet presAssocID="{FDA4F72B-9F16-4BE9-9183-28ECC1D191A7}" presName="parentLin" presStyleCnt="0"/>
      <dgm:spPr/>
    </dgm:pt>
    <dgm:pt modelId="{D0713117-2BCB-42E3-80E7-B9A5DE9E4F7D}" type="pres">
      <dgm:prSet presAssocID="{FDA4F72B-9F16-4BE9-9183-28ECC1D191A7}" presName="parentLeftMargin" presStyleLbl="node1" presStyleIdx="0" presStyleCnt="9"/>
      <dgm:spPr/>
      <dgm:t>
        <a:bodyPr/>
        <a:lstStyle/>
        <a:p>
          <a:endParaRPr lang="es-ES"/>
        </a:p>
      </dgm:t>
    </dgm:pt>
    <dgm:pt modelId="{B1D43B30-3574-4EA6-B39E-998A4E29951F}" type="pres">
      <dgm:prSet presAssocID="{FDA4F72B-9F16-4BE9-9183-28ECC1D191A7}" presName="parentText" presStyleLbl="node1" presStyleIdx="1" presStyleCnt="9">
        <dgm:presLayoutVars>
          <dgm:chMax val="0"/>
          <dgm:bulletEnabled val="1"/>
        </dgm:presLayoutVars>
      </dgm:prSet>
      <dgm:spPr/>
      <dgm:t>
        <a:bodyPr/>
        <a:lstStyle/>
        <a:p>
          <a:endParaRPr lang="es-ES"/>
        </a:p>
      </dgm:t>
    </dgm:pt>
    <dgm:pt modelId="{8277630B-990E-4DCA-AABD-B04DEBBD2A47}" type="pres">
      <dgm:prSet presAssocID="{FDA4F72B-9F16-4BE9-9183-28ECC1D191A7}" presName="negativeSpace" presStyleCnt="0"/>
      <dgm:spPr/>
    </dgm:pt>
    <dgm:pt modelId="{3EC035F0-C92A-42C9-B3A8-A4015CBC7F4B}" type="pres">
      <dgm:prSet presAssocID="{FDA4F72B-9F16-4BE9-9183-28ECC1D191A7}" presName="childText" presStyleLbl="conFgAcc1" presStyleIdx="1" presStyleCnt="9">
        <dgm:presLayoutVars>
          <dgm:bulletEnabled val="1"/>
        </dgm:presLayoutVars>
      </dgm:prSet>
      <dgm:spPr/>
    </dgm:pt>
    <dgm:pt modelId="{5A2ABD89-DE68-405A-932A-267AB5FA943E}" type="pres">
      <dgm:prSet presAssocID="{82F1A130-8FC1-4CB0-96C0-5DEF6A315802}" presName="spaceBetweenRectangles" presStyleCnt="0"/>
      <dgm:spPr/>
    </dgm:pt>
    <dgm:pt modelId="{6600FD9A-7EF9-4A1A-BD11-936EEDD8D5A4}" type="pres">
      <dgm:prSet presAssocID="{5707E6A9-8A76-44B0-83C7-A65379125FAE}" presName="parentLin" presStyleCnt="0"/>
      <dgm:spPr/>
    </dgm:pt>
    <dgm:pt modelId="{6F486B34-4654-46A8-BEA4-0FE925BCAC5A}" type="pres">
      <dgm:prSet presAssocID="{5707E6A9-8A76-44B0-83C7-A65379125FAE}" presName="parentLeftMargin" presStyleLbl="node1" presStyleIdx="1" presStyleCnt="9"/>
      <dgm:spPr/>
      <dgm:t>
        <a:bodyPr/>
        <a:lstStyle/>
        <a:p>
          <a:endParaRPr lang="es-ES"/>
        </a:p>
      </dgm:t>
    </dgm:pt>
    <dgm:pt modelId="{6DEE3FC2-9E4B-4133-A6B9-6E0F6B9AD384}" type="pres">
      <dgm:prSet presAssocID="{5707E6A9-8A76-44B0-83C7-A65379125FAE}" presName="parentText" presStyleLbl="node1" presStyleIdx="2" presStyleCnt="9">
        <dgm:presLayoutVars>
          <dgm:chMax val="0"/>
          <dgm:bulletEnabled val="1"/>
        </dgm:presLayoutVars>
      </dgm:prSet>
      <dgm:spPr/>
      <dgm:t>
        <a:bodyPr/>
        <a:lstStyle/>
        <a:p>
          <a:endParaRPr lang="es-ES"/>
        </a:p>
      </dgm:t>
    </dgm:pt>
    <dgm:pt modelId="{F701CD43-319C-499F-8FA1-73FE683303A4}" type="pres">
      <dgm:prSet presAssocID="{5707E6A9-8A76-44B0-83C7-A65379125FAE}" presName="negativeSpace" presStyleCnt="0"/>
      <dgm:spPr/>
    </dgm:pt>
    <dgm:pt modelId="{3EC47C79-31E7-46AC-B951-9FF4569FC4F9}" type="pres">
      <dgm:prSet presAssocID="{5707E6A9-8A76-44B0-83C7-A65379125FAE}" presName="childText" presStyleLbl="conFgAcc1" presStyleIdx="2" presStyleCnt="9">
        <dgm:presLayoutVars>
          <dgm:bulletEnabled val="1"/>
        </dgm:presLayoutVars>
      </dgm:prSet>
      <dgm:spPr/>
    </dgm:pt>
    <dgm:pt modelId="{CC732B9E-57C0-4430-B025-E812EEAB6631}" type="pres">
      <dgm:prSet presAssocID="{2ADA8A30-A3C1-4D6D-9962-D7D0F9581644}" presName="spaceBetweenRectangles" presStyleCnt="0"/>
      <dgm:spPr/>
    </dgm:pt>
    <dgm:pt modelId="{17060F46-C188-4F24-AD5B-202AAF84C102}" type="pres">
      <dgm:prSet presAssocID="{26B8E56D-98E0-4CFB-8FC4-CC7182929F28}" presName="parentLin" presStyleCnt="0"/>
      <dgm:spPr/>
    </dgm:pt>
    <dgm:pt modelId="{94023444-B38C-4AAA-881F-8EE0DBA5965F}" type="pres">
      <dgm:prSet presAssocID="{26B8E56D-98E0-4CFB-8FC4-CC7182929F28}" presName="parentLeftMargin" presStyleLbl="node1" presStyleIdx="2" presStyleCnt="9"/>
      <dgm:spPr/>
      <dgm:t>
        <a:bodyPr/>
        <a:lstStyle/>
        <a:p>
          <a:endParaRPr lang="es-ES"/>
        </a:p>
      </dgm:t>
    </dgm:pt>
    <dgm:pt modelId="{00E0750F-17DC-4195-82EB-C638B8F1C032}" type="pres">
      <dgm:prSet presAssocID="{26B8E56D-98E0-4CFB-8FC4-CC7182929F28}" presName="parentText" presStyleLbl="node1" presStyleIdx="3" presStyleCnt="9">
        <dgm:presLayoutVars>
          <dgm:chMax val="0"/>
          <dgm:bulletEnabled val="1"/>
        </dgm:presLayoutVars>
      </dgm:prSet>
      <dgm:spPr/>
      <dgm:t>
        <a:bodyPr/>
        <a:lstStyle/>
        <a:p>
          <a:endParaRPr lang="es-ES"/>
        </a:p>
      </dgm:t>
    </dgm:pt>
    <dgm:pt modelId="{6FC7CCE4-5C60-4534-96CA-77116FF0AA5E}" type="pres">
      <dgm:prSet presAssocID="{26B8E56D-98E0-4CFB-8FC4-CC7182929F28}" presName="negativeSpace" presStyleCnt="0"/>
      <dgm:spPr/>
    </dgm:pt>
    <dgm:pt modelId="{23597FF5-EB0B-44FE-9660-831C415238BD}" type="pres">
      <dgm:prSet presAssocID="{26B8E56D-98E0-4CFB-8FC4-CC7182929F28}" presName="childText" presStyleLbl="conFgAcc1" presStyleIdx="3" presStyleCnt="9">
        <dgm:presLayoutVars>
          <dgm:bulletEnabled val="1"/>
        </dgm:presLayoutVars>
      </dgm:prSet>
      <dgm:spPr/>
    </dgm:pt>
    <dgm:pt modelId="{9007BDDF-D7F1-4D37-9633-0E030463ECFE}" type="pres">
      <dgm:prSet presAssocID="{3ADF630C-85C6-4123-83AF-668E5544CFC5}" presName="spaceBetweenRectangles" presStyleCnt="0"/>
      <dgm:spPr/>
    </dgm:pt>
    <dgm:pt modelId="{2AABCFBB-32F3-4708-A89D-069A28A7F426}" type="pres">
      <dgm:prSet presAssocID="{B00B7B53-B60F-4692-8744-7D3FAEF58744}" presName="parentLin" presStyleCnt="0"/>
      <dgm:spPr/>
    </dgm:pt>
    <dgm:pt modelId="{19234AB5-92FB-4CCF-BED3-F783A8334A02}" type="pres">
      <dgm:prSet presAssocID="{B00B7B53-B60F-4692-8744-7D3FAEF58744}" presName="parentLeftMargin" presStyleLbl="node1" presStyleIdx="3" presStyleCnt="9"/>
      <dgm:spPr/>
      <dgm:t>
        <a:bodyPr/>
        <a:lstStyle/>
        <a:p>
          <a:endParaRPr lang="es-ES"/>
        </a:p>
      </dgm:t>
    </dgm:pt>
    <dgm:pt modelId="{48723A22-476F-46A5-9DA8-0F752B7811C3}" type="pres">
      <dgm:prSet presAssocID="{B00B7B53-B60F-4692-8744-7D3FAEF58744}" presName="parentText" presStyleLbl="node1" presStyleIdx="4" presStyleCnt="9">
        <dgm:presLayoutVars>
          <dgm:chMax val="0"/>
          <dgm:bulletEnabled val="1"/>
        </dgm:presLayoutVars>
      </dgm:prSet>
      <dgm:spPr/>
      <dgm:t>
        <a:bodyPr/>
        <a:lstStyle/>
        <a:p>
          <a:endParaRPr lang="es-ES"/>
        </a:p>
      </dgm:t>
    </dgm:pt>
    <dgm:pt modelId="{00F9AA5B-0533-4212-A70F-1AEC31D1D4BF}" type="pres">
      <dgm:prSet presAssocID="{B00B7B53-B60F-4692-8744-7D3FAEF58744}" presName="negativeSpace" presStyleCnt="0"/>
      <dgm:spPr/>
    </dgm:pt>
    <dgm:pt modelId="{7DBF4C72-D3C8-4276-A615-83293568A101}" type="pres">
      <dgm:prSet presAssocID="{B00B7B53-B60F-4692-8744-7D3FAEF58744}" presName="childText" presStyleLbl="conFgAcc1" presStyleIdx="4" presStyleCnt="9">
        <dgm:presLayoutVars>
          <dgm:bulletEnabled val="1"/>
        </dgm:presLayoutVars>
      </dgm:prSet>
      <dgm:spPr/>
    </dgm:pt>
    <dgm:pt modelId="{5EFACDE5-3387-49D0-BC56-B206D623DB9D}" type="pres">
      <dgm:prSet presAssocID="{90B54FC0-057C-4525-8689-A9BF6527AA5A}" presName="spaceBetweenRectangles" presStyleCnt="0"/>
      <dgm:spPr/>
    </dgm:pt>
    <dgm:pt modelId="{A1327C3B-3D17-4970-B27A-D49DA71619C8}" type="pres">
      <dgm:prSet presAssocID="{857B2843-8A3A-4C1C-BF28-59C80310F6E9}" presName="parentLin" presStyleCnt="0"/>
      <dgm:spPr/>
    </dgm:pt>
    <dgm:pt modelId="{1AD16A2F-D5AF-4BE6-BD21-7542D7C94A21}" type="pres">
      <dgm:prSet presAssocID="{857B2843-8A3A-4C1C-BF28-59C80310F6E9}" presName="parentLeftMargin" presStyleLbl="node1" presStyleIdx="4" presStyleCnt="9"/>
      <dgm:spPr/>
      <dgm:t>
        <a:bodyPr/>
        <a:lstStyle/>
        <a:p>
          <a:endParaRPr lang="es-ES"/>
        </a:p>
      </dgm:t>
    </dgm:pt>
    <dgm:pt modelId="{B4EBB6FB-1021-420B-8358-D018069F3292}" type="pres">
      <dgm:prSet presAssocID="{857B2843-8A3A-4C1C-BF28-59C80310F6E9}" presName="parentText" presStyleLbl="node1" presStyleIdx="5" presStyleCnt="9" custLinFactY="200000" custLinFactNeighborX="3686" custLinFactNeighborY="272830">
        <dgm:presLayoutVars>
          <dgm:chMax val="0"/>
          <dgm:bulletEnabled val="1"/>
        </dgm:presLayoutVars>
      </dgm:prSet>
      <dgm:spPr/>
      <dgm:t>
        <a:bodyPr/>
        <a:lstStyle/>
        <a:p>
          <a:endParaRPr lang="es-ES"/>
        </a:p>
      </dgm:t>
    </dgm:pt>
    <dgm:pt modelId="{9E6411BD-53EE-4630-8685-3336BB5AE0B5}" type="pres">
      <dgm:prSet presAssocID="{857B2843-8A3A-4C1C-BF28-59C80310F6E9}" presName="negativeSpace" presStyleCnt="0"/>
      <dgm:spPr/>
    </dgm:pt>
    <dgm:pt modelId="{A46F506C-6C61-4EE8-8474-8A65D9305455}" type="pres">
      <dgm:prSet presAssocID="{857B2843-8A3A-4C1C-BF28-59C80310F6E9}" presName="childText" presStyleLbl="conFgAcc1" presStyleIdx="5" presStyleCnt="9" custLinFactY="405314" custLinFactNeighborY="500000">
        <dgm:presLayoutVars>
          <dgm:bulletEnabled val="1"/>
        </dgm:presLayoutVars>
      </dgm:prSet>
      <dgm:spPr/>
    </dgm:pt>
    <dgm:pt modelId="{71D70F71-932D-44D0-A876-DEFE1B5B5A01}" type="pres">
      <dgm:prSet presAssocID="{A0DA9AC8-FA8A-46F4-987C-BD60FF2AEB54}" presName="spaceBetweenRectangles" presStyleCnt="0"/>
      <dgm:spPr/>
    </dgm:pt>
    <dgm:pt modelId="{120C7C68-58CC-456B-B229-06ED9D6ED890}" type="pres">
      <dgm:prSet presAssocID="{A85FBE17-3313-46E4-ADAB-B1BDFBD5E02B}" presName="parentLin" presStyleCnt="0"/>
      <dgm:spPr/>
    </dgm:pt>
    <dgm:pt modelId="{D1A4D0E7-CD13-4329-83AA-2F9CEACDA954}" type="pres">
      <dgm:prSet presAssocID="{A85FBE17-3313-46E4-ADAB-B1BDFBD5E02B}" presName="parentLeftMargin" presStyleLbl="node1" presStyleIdx="5" presStyleCnt="9"/>
      <dgm:spPr/>
      <dgm:t>
        <a:bodyPr/>
        <a:lstStyle/>
        <a:p>
          <a:endParaRPr lang="es-ES"/>
        </a:p>
      </dgm:t>
    </dgm:pt>
    <dgm:pt modelId="{BCA7AD8F-641B-4A83-8867-34DF81E7B668}" type="pres">
      <dgm:prSet presAssocID="{A85FBE17-3313-46E4-ADAB-B1BDFBD5E02B}" presName="parentText" presStyleLbl="node1" presStyleIdx="6" presStyleCnt="9" custLinFactY="-49997" custLinFactNeighborY="-100000">
        <dgm:presLayoutVars>
          <dgm:chMax val="0"/>
          <dgm:bulletEnabled val="1"/>
        </dgm:presLayoutVars>
      </dgm:prSet>
      <dgm:spPr/>
      <dgm:t>
        <a:bodyPr/>
        <a:lstStyle/>
        <a:p>
          <a:endParaRPr lang="es-ES"/>
        </a:p>
      </dgm:t>
    </dgm:pt>
    <dgm:pt modelId="{62D0C061-15B3-4FCC-98A9-C0BDD40C780B}" type="pres">
      <dgm:prSet presAssocID="{A85FBE17-3313-46E4-ADAB-B1BDFBD5E02B}" presName="negativeSpace" presStyleCnt="0"/>
      <dgm:spPr/>
    </dgm:pt>
    <dgm:pt modelId="{2BB50198-5E33-40E6-B3D6-69FE448B4F0F}" type="pres">
      <dgm:prSet presAssocID="{A85FBE17-3313-46E4-ADAB-B1BDFBD5E02B}" presName="childText" presStyleLbl="conFgAcc1" presStyleIdx="6" presStyleCnt="9" custLinFactY="-132856" custLinFactNeighborY="-200000">
        <dgm:presLayoutVars>
          <dgm:bulletEnabled val="1"/>
        </dgm:presLayoutVars>
      </dgm:prSet>
      <dgm:spPr/>
    </dgm:pt>
    <dgm:pt modelId="{B7E0C321-E46D-4C68-9A36-25E0AFB788DE}" type="pres">
      <dgm:prSet presAssocID="{A963975F-2BFB-400F-A6B8-17A5C25DCE4B}" presName="spaceBetweenRectangles" presStyleCnt="0"/>
      <dgm:spPr/>
    </dgm:pt>
    <dgm:pt modelId="{4D6590E4-976E-4447-B412-691A1C1C538C}" type="pres">
      <dgm:prSet presAssocID="{34A581A5-A02A-41F3-B207-6E22E640A5E6}" presName="parentLin" presStyleCnt="0"/>
      <dgm:spPr/>
    </dgm:pt>
    <dgm:pt modelId="{06E8C051-D005-4A01-A089-8B1218F86E6F}" type="pres">
      <dgm:prSet presAssocID="{34A581A5-A02A-41F3-B207-6E22E640A5E6}" presName="parentLeftMargin" presStyleLbl="node1" presStyleIdx="6" presStyleCnt="9"/>
      <dgm:spPr/>
      <dgm:t>
        <a:bodyPr/>
        <a:lstStyle/>
        <a:p>
          <a:endParaRPr lang="es-ES"/>
        </a:p>
      </dgm:t>
    </dgm:pt>
    <dgm:pt modelId="{77322BE5-6164-4AF7-9B06-8778FEB86947}" type="pres">
      <dgm:prSet presAssocID="{34A581A5-A02A-41F3-B207-6E22E640A5E6}" presName="parentText" presStyleLbl="node1" presStyleIdx="7" presStyleCnt="9" custLinFactY="-49997" custLinFactNeighborY="-100000">
        <dgm:presLayoutVars>
          <dgm:chMax val="0"/>
          <dgm:bulletEnabled val="1"/>
        </dgm:presLayoutVars>
      </dgm:prSet>
      <dgm:spPr/>
      <dgm:t>
        <a:bodyPr/>
        <a:lstStyle/>
        <a:p>
          <a:endParaRPr lang="es-ES"/>
        </a:p>
      </dgm:t>
    </dgm:pt>
    <dgm:pt modelId="{ECFC69EF-F9C0-4723-80A7-31A9B974F35A}" type="pres">
      <dgm:prSet presAssocID="{34A581A5-A02A-41F3-B207-6E22E640A5E6}" presName="negativeSpace" presStyleCnt="0"/>
      <dgm:spPr/>
    </dgm:pt>
    <dgm:pt modelId="{C22B2AD9-4C4D-44C0-8EC3-61BE50684A17}" type="pres">
      <dgm:prSet presAssocID="{34A581A5-A02A-41F3-B207-6E22E640A5E6}" presName="childText" presStyleLbl="conFgAcc1" presStyleIdx="7" presStyleCnt="9" custLinFactY="-132856" custLinFactNeighborY="-200000">
        <dgm:presLayoutVars>
          <dgm:bulletEnabled val="1"/>
        </dgm:presLayoutVars>
      </dgm:prSet>
      <dgm:spPr/>
    </dgm:pt>
    <dgm:pt modelId="{D93088B7-7D2D-41CC-8D2C-27C0904A5782}" type="pres">
      <dgm:prSet presAssocID="{C9BEC1AD-73B3-47AD-9D9E-2F2294B368DD}" presName="spaceBetweenRectangles" presStyleCnt="0"/>
      <dgm:spPr/>
    </dgm:pt>
    <dgm:pt modelId="{5041E9B3-6CA4-488B-8F42-987470469275}" type="pres">
      <dgm:prSet presAssocID="{EFEB8FC6-E363-4BD3-B908-29EECF63D712}" presName="parentLin" presStyleCnt="0"/>
      <dgm:spPr/>
    </dgm:pt>
    <dgm:pt modelId="{9121A2F4-8384-4E76-9185-A9AA572399B6}" type="pres">
      <dgm:prSet presAssocID="{EFEB8FC6-E363-4BD3-B908-29EECF63D712}" presName="parentLeftMargin" presStyleLbl="node1" presStyleIdx="7" presStyleCnt="9"/>
      <dgm:spPr/>
      <dgm:t>
        <a:bodyPr/>
        <a:lstStyle/>
        <a:p>
          <a:endParaRPr lang="es-ES"/>
        </a:p>
      </dgm:t>
    </dgm:pt>
    <dgm:pt modelId="{B926D341-82D6-4913-8066-18300C8D9293}" type="pres">
      <dgm:prSet presAssocID="{EFEB8FC6-E363-4BD3-B908-29EECF63D712}" presName="parentText" presStyleLbl="node1" presStyleIdx="8" presStyleCnt="9" custLinFactY="-49997" custLinFactNeighborY="-100000">
        <dgm:presLayoutVars>
          <dgm:chMax val="0"/>
          <dgm:bulletEnabled val="1"/>
        </dgm:presLayoutVars>
      </dgm:prSet>
      <dgm:spPr/>
      <dgm:t>
        <a:bodyPr/>
        <a:lstStyle/>
        <a:p>
          <a:endParaRPr lang="es-ES"/>
        </a:p>
      </dgm:t>
    </dgm:pt>
    <dgm:pt modelId="{4EDDB892-EA2A-4BEB-9CA8-747E83D4406F}" type="pres">
      <dgm:prSet presAssocID="{EFEB8FC6-E363-4BD3-B908-29EECF63D712}" presName="negativeSpace" presStyleCnt="0"/>
      <dgm:spPr/>
    </dgm:pt>
    <dgm:pt modelId="{EF9B610E-01AF-4FDC-BC12-9C3BB7989A9A}" type="pres">
      <dgm:prSet presAssocID="{EFEB8FC6-E363-4BD3-B908-29EECF63D712}" presName="childText" presStyleLbl="conFgAcc1" presStyleIdx="8" presStyleCnt="9" custLinFactY="-100000" custLinFactNeighborY="-129263">
        <dgm:presLayoutVars>
          <dgm:bulletEnabled val="1"/>
        </dgm:presLayoutVars>
      </dgm:prSet>
      <dgm:spPr/>
    </dgm:pt>
  </dgm:ptLst>
  <dgm:cxnLst>
    <dgm:cxn modelId="{9FA43008-8C75-4EC4-AC5C-ED53F5211774}" srcId="{098D0246-A7E9-41F1-921B-6161F7F5D79E}" destId="{857B2843-8A3A-4C1C-BF28-59C80310F6E9}" srcOrd="5" destOrd="0" parTransId="{B9305491-91F5-48B5-9166-1236AE28012E}" sibTransId="{A0DA9AC8-FA8A-46F4-987C-BD60FF2AEB54}"/>
    <dgm:cxn modelId="{48E196E9-428F-4338-B2B2-E86FD9C8D4B4}" srcId="{098D0246-A7E9-41F1-921B-6161F7F5D79E}" destId="{FDA4F72B-9F16-4BE9-9183-28ECC1D191A7}" srcOrd="1" destOrd="0" parTransId="{18A55FBB-E1A8-4311-8447-DF4FC81F4421}" sibTransId="{82F1A130-8FC1-4CB0-96C0-5DEF6A315802}"/>
    <dgm:cxn modelId="{255E58A8-6EA9-4755-8CF2-E207A2D9D7BA}" type="presOf" srcId="{34A581A5-A02A-41F3-B207-6E22E640A5E6}" destId="{06E8C051-D005-4A01-A089-8B1218F86E6F}" srcOrd="0" destOrd="0" presId="urn:microsoft.com/office/officeart/2005/8/layout/list1"/>
    <dgm:cxn modelId="{F4A4BF6E-AF40-4A5F-9CB5-F36A069C58EA}" type="presOf" srcId="{098D0246-A7E9-41F1-921B-6161F7F5D79E}" destId="{7E974F31-9196-4D1B-B41A-B700E8BD6287}" srcOrd="0" destOrd="0" presId="urn:microsoft.com/office/officeart/2005/8/layout/list1"/>
    <dgm:cxn modelId="{9B5CB1E4-929C-47BE-A313-9EF0E92CDB11}" type="presOf" srcId="{B00B7B53-B60F-4692-8744-7D3FAEF58744}" destId="{19234AB5-92FB-4CCF-BED3-F783A8334A02}" srcOrd="0" destOrd="0" presId="urn:microsoft.com/office/officeart/2005/8/layout/list1"/>
    <dgm:cxn modelId="{9D5125AD-B7B5-4A39-AA58-23AE1BA693AA}" type="presOf" srcId="{857B2843-8A3A-4C1C-BF28-59C80310F6E9}" destId="{B4EBB6FB-1021-420B-8358-D018069F3292}" srcOrd="1" destOrd="0" presId="urn:microsoft.com/office/officeart/2005/8/layout/list1"/>
    <dgm:cxn modelId="{B6348916-7464-41BA-9B93-3C76FDF41BA2}" type="presOf" srcId="{6AD00199-91D4-41BE-B056-056B7F0B925C}" destId="{CEFF83DB-88C8-4445-81F0-B5EC39B739DA}" srcOrd="1" destOrd="0" presId="urn:microsoft.com/office/officeart/2005/8/layout/list1"/>
    <dgm:cxn modelId="{4BE1F690-3657-4D78-BC6A-1A6839E2CD9F}" srcId="{098D0246-A7E9-41F1-921B-6161F7F5D79E}" destId="{EFEB8FC6-E363-4BD3-B908-29EECF63D712}" srcOrd="8" destOrd="0" parTransId="{6CD90F94-9236-4C11-98B4-FA32F8A226A5}" sibTransId="{464459EB-F709-4C43-912C-1F35D88FCA3F}"/>
    <dgm:cxn modelId="{262B2C8B-075A-4596-A568-08D14432E329}" type="presOf" srcId="{26B8E56D-98E0-4CFB-8FC4-CC7182929F28}" destId="{94023444-B38C-4AAA-881F-8EE0DBA5965F}" srcOrd="0" destOrd="0" presId="urn:microsoft.com/office/officeart/2005/8/layout/list1"/>
    <dgm:cxn modelId="{30B26E49-CDC2-4B37-8277-15788D4DDBD2}" type="presOf" srcId="{5707E6A9-8A76-44B0-83C7-A65379125FAE}" destId="{6F486B34-4654-46A8-BEA4-0FE925BCAC5A}" srcOrd="0" destOrd="0" presId="urn:microsoft.com/office/officeart/2005/8/layout/list1"/>
    <dgm:cxn modelId="{E51C88D0-34EC-4B2B-AA13-B22D576A8533}" srcId="{098D0246-A7E9-41F1-921B-6161F7F5D79E}" destId="{26B8E56D-98E0-4CFB-8FC4-CC7182929F28}" srcOrd="3" destOrd="0" parTransId="{7528CBE7-8643-416C-A15B-425F6B1F7BF7}" sibTransId="{3ADF630C-85C6-4123-83AF-668E5544CFC5}"/>
    <dgm:cxn modelId="{F2A84E8F-A5A0-4922-9B4E-54B76192B809}" srcId="{098D0246-A7E9-41F1-921B-6161F7F5D79E}" destId="{A85FBE17-3313-46E4-ADAB-B1BDFBD5E02B}" srcOrd="6" destOrd="0" parTransId="{2B7EFECE-A1BD-4ADE-8AFD-F015F9103931}" sibTransId="{A963975F-2BFB-400F-A6B8-17A5C25DCE4B}"/>
    <dgm:cxn modelId="{4CFC69E9-F449-45FF-BDAA-675082BC1B3A}" srcId="{098D0246-A7E9-41F1-921B-6161F7F5D79E}" destId="{B00B7B53-B60F-4692-8744-7D3FAEF58744}" srcOrd="4" destOrd="0" parTransId="{EE815684-8B0D-4EAA-8A0C-F2B40E6AC57B}" sibTransId="{90B54FC0-057C-4525-8689-A9BF6527AA5A}"/>
    <dgm:cxn modelId="{CF5EE530-EF81-4E9D-BB9C-726BA9451ED3}" type="presOf" srcId="{857B2843-8A3A-4C1C-BF28-59C80310F6E9}" destId="{1AD16A2F-D5AF-4BE6-BD21-7542D7C94A21}" srcOrd="0" destOrd="0" presId="urn:microsoft.com/office/officeart/2005/8/layout/list1"/>
    <dgm:cxn modelId="{6E0363B0-78FA-4487-A9AE-9275DBE167E6}" srcId="{098D0246-A7E9-41F1-921B-6161F7F5D79E}" destId="{6AD00199-91D4-41BE-B056-056B7F0B925C}" srcOrd="0" destOrd="0" parTransId="{9E2FF7CC-0D6F-437D-B5FD-83E2FB1BD669}" sibTransId="{4DA5DDC4-CEC2-4F45-BF65-BE85AD22A5A2}"/>
    <dgm:cxn modelId="{932AF07D-CEC6-4CCC-8394-E06836C04C83}" type="presOf" srcId="{34A581A5-A02A-41F3-B207-6E22E640A5E6}" destId="{77322BE5-6164-4AF7-9B06-8778FEB86947}" srcOrd="1" destOrd="0" presId="urn:microsoft.com/office/officeart/2005/8/layout/list1"/>
    <dgm:cxn modelId="{CCD6F94D-C2AB-4B49-BD01-C92E3446C55D}" type="presOf" srcId="{5707E6A9-8A76-44B0-83C7-A65379125FAE}" destId="{6DEE3FC2-9E4B-4133-A6B9-6E0F6B9AD384}" srcOrd="1" destOrd="0" presId="urn:microsoft.com/office/officeart/2005/8/layout/list1"/>
    <dgm:cxn modelId="{394DD489-D478-4367-8BC0-6E0F543ADC88}" type="presOf" srcId="{6AD00199-91D4-41BE-B056-056B7F0B925C}" destId="{DC9DC0B2-7E49-472C-8196-D5D9D1032B47}" srcOrd="0" destOrd="0" presId="urn:microsoft.com/office/officeart/2005/8/layout/list1"/>
    <dgm:cxn modelId="{6AA2C05A-9911-4845-876F-68A5F206E4FB}" type="presOf" srcId="{EFEB8FC6-E363-4BD3-B908-29EECF63D712}" destId="{B926D341-82D6-4913-8066-18300C8D9293}" srcOrd="1" destOrd="0" presId="urn:microsoft.com/office/officeart/2005/8/layout/list1"/>
    <dgm:cxn modelId="{DB2783EC-F6B9-4F70-B001-C52A77E289A0}" srcId="{098D0246-A7E9-41F1-921B-6161F7F5D79E}" destId="{34A581A5-A02A-41F3-B207-6E22E640A5E6}" srcOrd="7" destOrd="0" parTransId="{F1727F9E-83BB-45D8-832A-316827FDD9D9}" sibTransId="{C9BEC1AD-73B3-47AD-9D9E-2F2294B368DD}"/>
    <dgm:cxn modelId="{8EC9AAC4-C573-4250-B694-4880BB10539B}" type="presOf" srcId="{A85FBE17-3313-46E4-ADAB-B1BDFBD5E02B}" destId="{D1A4D0E7-CD13-4329-83AA-2F9CEACDA954}" srcOrd="0" destOrd="0" presId="urn:microsoft.com/office/officeart/2005/8/layout/list1"/>
    <dgm:cxn modelId="{31AFBBDC-10C1-4B9F-BDBD-A2F81B3AA00B}" type="presOf" srcId="{FDA4F72B-9F16-4BE9-9183-28ECC1D191A7}" destId="{B1D43B30-3574-4EA6-B39E-998A4E29951F}" srcOrd="1" destOrd="0" presId="urn:microsoft.com/office/officeart/2005/8/layout/list1"/>
    <dgm:cxn modelId="{1775822E-8EFD-46A2-8964-00AFFEF4DCEE}" type="presOf" srcId="{B00B7B53-B60F-4692-8744-7D3FAEF58744}" destId="{48723A22-476F-46A5-9DA8-0F752B7811C3}" srcOrd="1" destOrd="0" presId="urn:microsoft.com/office/officeart/2005/8/layout/list1"/>
    <dgm:cxn modelId="{3BFC6C48-5C65-43BB-BA62-AE5137C5E673}" type="presOf" srcId="{FDA4F72B-9F16-4BE9-9183-28ECC1D191A7}" destId="{D0713117-2BCB-42E3-80E7-B9A5DE9E4F7D}" srcOrd="0" destOrd="0" presId="urn:microsoft.com/office/officeart/2005/8/layout/list1"/>
    <dgm:cxn modelId="{80DA701F-3E3E-4B6D-B649-DFC46AA18C92}" type="presOf" srcId="{26B8E56D-98E0-4CFB-8FC4-CC7182929F28}" destId="{00E0750F-17DC-4195-82EB-C638B8F1C032}" srcOrd="1" destOrd="0" presId="urn:microsoft.com/office/officeart/2005/8/layout/list1"/>
    <dgm:cxn modelId="{7791408E-152A-4E17-BACB-332F4EBB2F69}" type="presOf" srcId="{EFEB8FC6-E363-4BD3-B908-29EECF63D712}" destId="{9121A2F4-8384-4E76-9185-A9AA572399B6}" srcOrd="0" destOrd="0" presId="urn:microsoft.com/office/officeart/2005/8/layout/list1"/>
    <dgm:cxn modelId="{F27D87AB-5A99-4051-9553-7D0B9C2EE2B9}" srcId="{098D0246-A7E9-41F1-921B-6161F7F5D79E}" destId="{5707E6A9-8A76-44B0-83C7-A65379125FAE}" srcOrd="2" destOrd="0" parTransId="{500CDA56-1C21-4511-AC02-0CEC000AC857}" sibTransId="{2ADA8A30-A3C1-4D6D-9962-D7D0F9581644}"/>
    <dgm:cxn modelId="{C36C933F-56C8-4EEC-9118-367FBC6678F4}" type="presOf" srcId="{A85FBE17-3313-46E4-ADAB-B1BDFBD5E02B}" destId="{BCA7AD8F-641B-4A83-8867-34DF81E7B668}" srcOrd="1" destOrd="0" presId="urn:microsoft.com/office/officeart/2005/8/layout/list1"/>
    <dgm:cxn modelId="{92881A19-AEC7-49CE-BC75-A50E62BF4D9D}" type="presParOf" srcId="{7E974F31-9196-4D1B-B41A-B700E8BD6287}" destId="{86AE09EE-AD61-4155-B943-48515B408805}" srcOrd="0" destOrd="0" presId="urn:microsoft.com/office/officeart/2005/8/layout/list1"/>
    <dgm:cxn modelId="{32F58E39-B841-4EF0-909F-88B08829B8C6}" type="presParOf" srcId="{86AE09EE-AD61-4155-B943-48515B408805}" destId="{DC9DC0B2-7E49-472C-8196-D5D9D1032B47}" srcOrd="0" destOrd="0" presId="urn:microsoft.com/office/officeart/2005/8/layout/list1"/>
    <dgm:cxn modelId="{2CD294F5-59A8-41D5-AA4D-F9F2A65359DC}" type="presParOf" srcId="{86AE09EE-AD61-4155-B943-48515B408805}" destId="{CEFF83DB-88C8-4445-81F0-B5EC39B739DA}" srcOrd="1" destOrd="0" presId="urn:microsoft.com/office/officeart/2005/8/layout/list1"/>
    <dgm:cxn modelId="{3C250E0F-4FE4-4987-BD81-8666784E3A54}" type="presParOf" srcId="{7E974F31-9196-4D1B-B41A-B700E8BD6287}" destId="{768613B2-3900-454D-B31A-F5BC99D92BA1}" srcOrd="1" destOrd="0" presId="urn:microsoft.com/office/officeart/2005/8/layout/list1"/>
    <dgm:cxn modelId="{A036EF19-83D1-4CD6-B22E-3BE1BD14C960}" type="presParOf" srcId="{7E974F31-9196-4D1B-B41A-B700E8BD6287}" destId="{2587F7E7-DEB4-42BC-BE95-D490F7A2F1D9}" srcOrd="2" destOrd="0" presId="urn:microsoft.com/office/officeart/2005/8/layout/list1"/>
    <dgm:cxn modelId="{D0141D6A-B715-4F47-BA46-ADC2B8487120}" type="presParOf" srcId="{7E974F31-9196-4D1B-B41A-B700E8BD6287}" destId="{2D59192C-0566-43F3-882D-70E3B34830CC}" srcOrd="3" destOrd="0" presId="urn:microsoft.com/office/officeart/2005/8/layout/list1"/>
    <dgm:cxn modelId="{327D551A-10D5-452D-97C3-EB71BF3EA643}" type="presParOf" srcId="{7E974F31-9196-4D1B-B41A-B700E8BD6287}" destId="{549FD21B-EA91-4AB6-9F10-096D00EB124C}" srcOrd="4" destOrd="0" presId="urn:microsoft.com/office/officeart/2005/8/layout/list1"/>
    <dgm:cxn modelId="{89A1AAA0-5582-4903-B056-685BAF8E90A0}" type="presParOf" srcId="{549FD21B-EA91-4AB6-9F10-096D00EB124C}" destId="{D0713117-2BCB-42E3-80E7-B9A5DE9E4F7D}" srcOrd="0" destOrd="0" presId="urn:microsoft.com/office/officeart/2005/8/layout/list1"/>
    <dgm:cxn modelId="{6D19C6C4-BEAB-4636-BF26-FE85A6093DCD}" type="presParOf" srcId="{549FD21B-EA91-4AB6-9F10-096D00EB124C}" destId="{B1D43B30-3574-4EA6-B39E-998A4E29951F}" srcOrd="1" destOrd="0" presId="urn:microsoft.com/office/officeart/2005/8/layout/list1"/>
    <dgm:cxn modelId="{FBEE469C-CB43-4E34-AA72-AF2D23FD378C}" type="presParOf" srcId="{7E974F31-9196-4D1B-B41A-B700E8BD6287}" destId="{8277630B-990E-4DCA-AABD-B04DEBBD2A47}" srcOrd="5" destOrd="0" presId="urn:microsoft.com/office/officeart/2005/8/layout/list1"/>
    <dgm:cxn modelId="{C79DDA63-70A9-4E66-935E-99E5B007CB24}" type="presParOf" srcId="{7E974F31-9196-4D1B-B41A-B700E8BD6287}" destId="{3EC035F0-C92A-42C9-B3A8-A4015CBC7F4B}" srcOrd="6" destOrd="0" presId="urn:microsoft.com/office/officeart/2005/8/layout/list1"/>
    <dgm:cxn modelId="{AE467E32-ABE7-4691-B9F9-F6C19DC5BAA5}" type="presParOf" srcId="{7E974F31-9196-4D1B-B41A-B700E8BD6287}" destId="{5A2ABD89-DE68-405A-932A-267AB5FA943E}" srcOrd="7" destOrd="0" presId="urn:microsoft.com/office/officeart/2005/8/layout/list1"/>
    <dgm:cxn modelId="{BD57496A-AE80-44F6-8939-811762C5894E}" type="presParOf" srcId="{7E974F31-9196-4D1B-B41A-B700E8BD6287}" destId="{6600FD9A-7EF9-4A1A-BD11-936EEDD8D5A4}" srcOrd="8" destOrd="0" presId="urn:microsoft.com/office/officeart/2005/8/layout/list1"/>
    <dgm:cxn modelId="{D2413DA3-B6C8-41B8-B04E-3B57863DD5E8}" type="presParOf" srcId="{6600FD9A-7EF9-4A1A-BD11-936EEDD8D5A4}" destId="{6F486B34-4654-46A8-BEA4-0FE925BCAC5A}" srcOrd="0" destOrd="0" presId="urn:microsoft.com/office/officeart/2005/8/layout/list1"/>
    <dgm:cxn modelId="{DEC1CB9D-6DFB-46B4-BBD9-77FBD896F0A2}" type="presParOf" srcId="{6600FD9A-7EF9-4A1A-BD11-936EEDD8D5A4}" destId="{6DEE3FC2-9E4B-4133-A6B9-6E0F6B9AD384}" srcOrd="1" destOrd="0" presId="urn:microsoft.com/office/officeart/2005/8/layout/list1"/>
    <dgm:cxn modelId="{F3EAB9E9-7E45-431F-BD2B-4C4150671423}" type="presParOf" srcId="{7E974F31-9196-4D1B-B41A-B700E8BD6287}" destId="{F701CD43-319C-499F-8FA1-73FE683303A4}" srcOrd="9" destOrd="0" presId="urn:microsoft.com/office/officeart/2005/8/layout/list1"/>
    <dgm:cxn modelId="{EEB44D74-08A9-4669-A7F8-E80873966574}" type="presParOf" srcId="{7E974F31-9196-4D1B-B41A-B700E8BD6287}" destId="{3EC47C79-31E7-46AC-B951-9FF4569FC4F9}" srcOrd="10" destOrd="0" presId="urn:microsoft.com/office/officeart/2005/8/layout/list1"/>
    <dgm:cxn modelId="{9A501109-6992-4BA5-B42D-02C0A132AE9A}" type="presParOf" srcId="{7E974F31-9196-4D1B-B41A-B700E8BD6287}" destId="{CC732B9E-57C0-4430-B025-E812EEAB6631}" srcOrd="11" destOrd="0" presId="urn:microsoft.com/office/officeart/2005/8/layout/list1"/>
    <dgm:cxn modelId="{B1B92E2B-2234-43E7-AF9C-3ED9D52F3A59}" type="presParOf" srcId="{7E974F31-9196-4D1B-B41A-B700E8BD6287}" destId="{17060F46-C188-4F24-AD5B-202AAF84C102}" srcOrd="12" destOrd="0" presId="urn:microsoft.com/office/officeart/2005/8/layout/list1"/>
    <dgm:cxn modelId="{0F78D149-0DC1-409E-8B2C-9E9B4652A3C1}" type="presParOf" srcId="{17060F46-C188-4F24-AD5B-202AAF84C102}" destId="{94023444-B38C-4AAA-881F-8EE0DBA5965F}" srcOrd="0" destOrd="0" presId="urn:microsoft.com/office/officeart/2005/8/layout/list1"/>
    <dgm:cxn modelId="{6A9939AD-4B99-4D17-9BEC-3C98A49B079D}" type="presParOf" srcId="{17060F46-C188-4F24-AD5B-202AAF84C102}" destId="{00E0750F-17DC-4195-82EB-C638B8F1C032}" srcOrd="1" destOrd="0" presId="urn:microsoft.com/office/officeart/2005/8/layout/list1"/>
    <dgm:cxn modelId="{0F7C2D60-69B9-4C67-9D5A-BE52D56BE2C3}" type="presParOf" srcId="{7E974F31-9196-4D1B-B41A-B700E8BD6287}" destId="{6FC7CCE4-5C60-4534-96CA-77116FF0AA5E}" srcOrd="13" destOrd="0" presId="urn:microsoft.com/office/officeart/2005/8/layout/list1"/>
    <dgm:cxn modelId="{999D8B48-9B68-4DEA-A43B-C0D5E80D3117}" type="presParOf" srcId="{7E974F31-9196-4D1B-B41A-B700E8BD6287}" destId="{23597FF5-EB0B-44FE-9660-831C415238BD}" srcOrd="14" destOrd="0" presId="urn:microsoft.com/office/officeart/2005/8/layout/list1"/>
    <dgm:cxn modelId="{F18C599C-0FB6-44D4-8DAB-B170A4359B86}" type="presParOf" srcId="{7E974F31-9196-4D1B-B41A-B700E8BD6287}" destId="{9007BDDF-D7F1-4D37-9633-0E030463ECFE}" srcOrd="15" destOrd="0" presId="urn:microsoft.com/office/officeart/2005/8/layout/list1"/>
    <dgm:cxn modelId="{295D9DC3-CFAD-40B4-B38F-EC3A77593242}" type="presParOf" srcId="{7E974F31-9196-4D1B-B41A-B700E8BD6287}" destId="{2AABCFBB-32F3-4708-A89D-069A28A7F426}" srcOrd="16" destOrd="0" presId="urn:microsoft.com/office/officeart/2005/8/layout/list1"/>
    <dgm:cxn modelId="{2220E3DC-3BF3-4953-9A9C-A00A536FF126}" type="presParOf" srcId="{2AABCFBB-32F3-4708-A89D-069A28A7F426}" destId="{19234AB5-92FB-4CCF-BED3-F783A8334A02}" srcOrd="0" destOrd="0" presId="urn:microsoft.com/office/officeart/2005/8/layout/list1"/>
    <dgm:cxn modelId="{3959DD90-6AA4-4B53-B28E-B26EF8DF0D68}" type="presParOf" srcId="{2AABCFBB-32F3-4708-A89D-069A28A7F426}" destId="{48723A22-476F-46A5-9DA8-0F752B7811C3}" srcOrd="1" destOrd="0" presId="urn:microsoft.com/office/officeart/2005/8/layout/list1"/>
    <dgm:cxn modelId="{FE6977E9-7A2C-4335-92B1-B0B81085B4E3}" type="presParOf" srcId="{7E974F31-9196-4D1B-B41A-B700E8BD6287}" destId="{00F9AA5B-0533-4212-A70F-1AEC31D1D4BF}" srcOrd="17" destOrd="0" presId="urn:microsoft.com/office/officeart/2005/8/layout/list1"/>
    <dgm:cxn modelId="{653605E8-B70B-4A7A-A4AA-E592B4C183DB}" type="presParOf" srcId="{7E974F31-9196-4D1B-B41A-B700E8BD6287}" destId="{7DBF4C72-D3C8-4276-A615-83293568A101}" srcOrd="18" destOrd="0" presId="urn:microsoft.com/office/officeart/2005/8/layout/list1"/>
    <dgm:cxn modelId="{06C18E3A-07CE-4231-A940-ACD9FD9DD798}" type="presParOf" srcId="{7E974F31-9196-4D1B-B41A-B700E8BD6287}" destId="{5EFACDE5-3387-49D0-BC56-B206D623DB9D}" srcOrd="19" destOrd="0" presId="urn:microsoft.com/office/officeart/2005/8/layout/list1"/>
    <dgm:cxn modelId="{79B4D4A1-0EB7-455D-9E27-0A67AE8871E4}" type="presParOf" srcId="{7E974F31-9196-4D1B-B41A-B700E8BD6287}" destId="{A1327C3B-3D17-4970-B27A-D49DA71619C8}" srcOrd="20" destOrd="0" presId="urn:microsoft.com/office/officeart/2005/8/layout/list1"/>
    <dgm:cxn modelId="{AC6D353A-D738-4A1F-9B54-A98BCAD944E9}" type="presParOf" srcId="{A1327C3B-3D17-4970-B27A-D49DA71619C8}" destId="{1AD16A2F-D5AF-4BE6-BD21-7542D7C94A21}" srcOrd="0" destOrd="0" presId="urn:microsoft.com/office/officeart/2005/8/layout/list1"/>
    <dgm:cxn modelId="{CBDD71E1-61F4-4F64-915C-2040E72A0D79}" type="presParOf" srcId="{A1327C3B-3D17-4970-B27A-D49DA71619C8}" destId="{B4EBB6FB-1021-420B-8358-D018069F3292}" srcOrd="1" destOrd="0" presId="urn:microsoft.com/office/officeart/2005/8/layout/list1"/>
    <dgm:cxn modelId="{C6D36F6F-E128-46D1-A769-E0B0FA75EB4B}" type="presParOf" srcId="{7E974F31-9196-4D1B-B41A-B700E8BD6287}" destId="{9E6411BD-53EE-4630-8685-3336BB5AE0B5}" srcOrd="21" destOrd="0" presId="urn:microsoft.com/office/officeart/2005/8/layout/list1"/>
    <dgm:cxn modelId="{49BC65CF-AF2C-4024-BEA7-3471B4E5D2A9}" type="presParOf" srcId="{7E974F31-9196-4D1B-B41A-B700E8BD6287}" destId="{A46F506C-6C61-4EE8-8474-8A65D9305455}" srcOrd="22" destOrd="0" presId="urn:microsoft.com/office/officeart/2005/8/layout/list1"/>
    <dgm:cxn modelId="{EE985538-6CD6-40A2-9977-913F4337BCAB}" type="presParOf" srcId="{7E974F31-9196-4D1B-B41A-B700E8BD6287}" destId="{71D70F71-932D-44D0-A876-DEFE1B5B5A01}" srcOrd="23" destOrd="0" presId="urn:microsoft.com/office/officeart/2005/8/layout/list1"/>
    <dgm:cxn modelId="{D18A2EC0-E234-41CF-9D6E-8BEC0C027587}" type="presParOf" srcId="{7E974F31-9196-4D1B-B41A-B700E8BD6287}" destId="{120C7C68-58CC-456B-B229-06ED9D6ED890}" srcOrd="24" destOrd="0" presId="urn:microsoft.com/office/officeart/2005/8/layout/list1"/>
    <dgm:cxn modelId="{07DBEC73-70D9-4D40-8916-5639F14A6F13}" type="presParOf" srcId="{120C7C68-58CC-456B-B229-06ED9D6ED890}" destId="{D1A4D0E7-CD13-4329-83AA-2F9CEACDA954}" srcOrd="0" destOrd="0" presId="urn:microsoft.com/office/officeart/2005/8/layout/list1"/>
    <dgm:cxn modelId="{9CA8B284-C046-4468-8E96-B2099CD65800}" type="presParOf" srcId="{120C7C68-58CC-456B-B229-06ED9D6ED890}" destId="{BCA7AD8F-641B-4A83-8867-34DF81E7B668}" srcOrd="1" destOrd="0" presId="urn:microsoft.com/office/officeart/2005/8/layout/list1"/>
    <dgm:cxn modelId="{EAB36578-5A68-4AB7-897F-A19534B265FE}" type="presParOf" srcId="{7E974F31-9196-4D1B-B41A-B700E8BD6287}" destId="{62D0C061-15B3-4FCC-98A9-C0BDD40C780B}" srcOrd="25" destOrd="0" presId="urn:microsoft.com/office/officeart/2005/8/layout/list1"/>
    <dgm:cxn modelId="{F1C23155-C4A2-4DC2-9606-43F7AD4F5E14}" type="presParOf" srcId="{7E974F31-9196-4D1B-B41A-B700E8BD6287}" destId="{2BB50198-5E33-40E6-B3D6-69FE448B4F0F}" srcOrd="26" destOrd="0" presId="urn:microsoft.com/office/officeart/2005/8/layout/list1"/>
    <dgm:cxn modelId="{EE388EAC-CF98-43BE-A49D-CCD79A644709}" type="presParOf" srcId="{7E974F31-9196-4D1B-B41A-B700E8BD6287}" destId="{B7E0C321-E46D-4C68-9A36-25E0AFB788DE}" srcOrd="27" destOrd="0" presId="urn:microsoft.com/office/officeart/2005/8/layout/list1"/>
    <dgm:cxn modelId="{941E3049-7F1A-4F14-AFB2-718840628821}" type="presParOf" srcId="{7E974F31-9196-4D1B-B41A-B700E8BD6287}" destId="{4D6590E4-976E-4447-B412-691A1C1C538C}" srcOrd="28" destOrd="0" presId="urn:microsoft.com/office/officeart/2005/8/layout/list1"/>
    <dgm:cxn modelId="{8FEBBE27-8885-463D-A936-2592FAE29F8B}" type="presParOf" srcId="{4D6590E4-976E-4447-B412-691A1C1C538C}" destId="{06E8C051-D005-4A01-A089-8B1218F86E6F}" srcOrd="0" destOrd="0" presId="urn:microsoft.com/office/officeart/2005/8/layout/list1"/>
    <dgm:cxn modelId="{965743BD-1E18-4FD6-92AF-E44661218526}" type="presParOf" srcId="{4D6590E4-976E-4447-B412-691A1C1C538C}" destId="{77322BE5-6164-4AF7-9B06-8778FEB86947}" srcOrd="1" destOrd="0" presId="urn:microsoft.com/office/officeart/2005/8/layout/list1"/>
    <dgm:cxn modelId="{DF6949F8-2AE4-471B-A471-8DD98210DB0A}" type="presParOf" srcId="{7E974F31-9196-4D1B-B41A-B700E8BD6287}" destId="{ECFC69EF-F9C0-4723-80A7-31A9B974F35A}" srcOrd="29" destOrd="0" presId="urn:microsoft.com/office/officeart/2005/8/layout/list1"/>
    <dgm:cxn modelId="{E00C2CDA-F777-4A27-9E8A-142A8CE8E985}" type="presParOf" srcId="{7E974F31-9196-4D1B-B41A-B700E8BD6287}" destId="{C22B2AD9-4C4D-44C0-8EC3-61BE50684A17}" srcOrd="30" destOrd="0" presId="urn:microsoft.com/office/officeart/2005/8/layout/list1"/>
    <dgm:cxn modelId="{4543A5E4-9669-4FA9-A10F-4D527C19F939}" type="presParOf" srcId="{7E974F31-9196-4D1B-B41A-B700E8BD6287}" destId="{D93088B7-7D2D-41CC-8D2C-27C0904A5782}" srcOrd="31" destOrd="0" presId="urn:microsoft.com/office/officeart/2005/8/layout/list1"/>
    <dgm:cxn modelId="{30941765-63E6-4E23-98AB-0E9F2AC46B60}" type="presParOf" srcId="{7E974F31-9196-4D1B-B41A-B700E8BD6287}" destId="{5041E9B3-6CA4-488B-8F42-987470469275}" srcOrd="32" destOrd="0" presId="urn:microsoft.com/office/officeart/2005/8/layout/list1"/>
    <dgm:cxn modelId="{6D32E0A8-7441-4707-ADDA-3DC12C6502CD}" type="presParOf" srcId="{5041E9B3-6CA4-488B-8F42-987470469275}" destId="{9121A2F4-8384-4E76-9185-A9AA572399B6}" srcOrd="0" destOrd="0" presId="urn:microsoft.com/office/officeart/2005/8/layout/list1"/>
    <dgm:cxn modelId="{AB90E949-23F3-4DCE-B84F-CE2E983A1F6F}" type="presParOf" srcId="{5041E9B3-6CA4-488B-8F42-987470469275}" destId="{B926D341-82D6-4913-8066-18300C8D9293}" srcOrd="1" destOrd="0" presId="urn:microsoft.com/office/officeart/2005/8/layout/list1"/>
    <dgm:cxn modelId="{42E9BCC9-24D2-428F-8505-BA6AF655EFDA}" type="presParOf" srcId="{7E974F31-9196-4D1B-B41A-B700E8BD6287}" destId="{4EDDB892-EA2A-4BEB-9CA8-747E83D4406F}" srcOrd="33" destOrd="0" presId="urn:microsoft.com/office/officeart/2005/8/layout/list1"/>
    <dgm:cxn modelId="{ACF698CC-C50B-4B48-B0EF-20B19E9E31F1}" type="presParOf" srcId="{7E974F31-9196-4D1B-B41A-B700E8BD6287}" destId="{EF9B610E-01AF-4FDC-BC12-9C3BB7989A9A}"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7F7E7-DEB4-42BC-BE95-D490F7A2F1D9}">
      <dsp:nvSpPr>
        <dsp:cNvPr id="0" name=""/>
        <dsp:cNvSpPr/>
      </dsp:nvSpPr>
      <dsp:spPr>
        <a:xfrm>
          <a:off x="0" y="218948"/>
          <a:ext cx="9002883" cy="302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FF83DB-88C8-4445-81F0-B5EC39B739DA}">
      <dsp:nvSpPr>
        <dsp:cNvPr id="0" name=""/>
        <dsp:cNvSpPr/>
      </dsp:nvSpPr>
      <dsp:spPr>
        <a:xfrm>
          <a:off x="450144" y="41828"/>
          <a:ext cx="6302018" cy="3542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533400">
            <a:lnSpc>
              <a:spcPct val="90000"/>
            </a:lnSpc>
            <a:spcBef>
              <a:spcPct val="0"/>
            </a:spcBef>
            <a:spcAft>
              <a:spcPct val="35000"/>
            </a:spcAft>
          </a:pPr>
          <a:r>
            <a:rPr lang="es-MX" sz="1200" kern="1200" dirty="0"/>
            <a:t>GRADO DE </a:t>
          </a:r>
          <a:r>
            <a:rPr lang="es-MX" sz="1200" kern="1200" dirty="0" smtClean="0"/>
            <a:t>INDETERMINACIÓN.</a:t>
          </a:r>
          <a:endParaRPr lang="es-MX" sz="1200" kern="1200" dirty="0"/>
        </a:p>
      </dsp:txBody>
      <dsp:txXfrm>
        <a:off x="467437" y="59121"/>
        <a:ext cx="6267432" cy="319654"/>
      </dsp:txXfrm>
    </dsp:sp>
    <dsp:sp modelId="{3EC035F0-C92A-42C9-B3A8-A4015CBC7F4B}">
      <dsp:nvSpPr>
        <dsp:cNvPr id="0" name=""/>
        <dsp:cNvSpPr/>
      </dsp:nvSpPr>
      <dsp:spPr>
        <a:xfrm>
          <a:off x="0" y="763268"/>
          <a:ext cx="9002883" cy="302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D43B30-3574-4EA6-B39E-998A4E29951F}">
      <dsp:nvSpPr>
        <dsp:cNvPr id="0" name=""/>
        <dsp:cNvSpPr/>
      </dsp:nvSpPr>
      <dsp:spPr>
        <a:xfrm>
          <a:off x="450144" y="586148"/>
          <a:ext cx="6302018" cy="3542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533400">
            <a:lnSpc>
              <a:spcPct val="90000"/>
            </a:lnSpc>
            <a:spcBef>
              <a:spcPct val="0"/>
            </a:spcBef>
            <a:spcAft>
              <a:spcPct val="35000"/>
            </a:spcAft>
          </a:pPr>
          <a:r>
            <a:rPr lang="es-MX" sz="1200" kern="1200" dirty="0"/>
            <a:t>MÉTODO DE </a:t>
          </a:r>
          <a:r>
            <a:rPr lang="es-MX" sz="1200" kern="1200" dirty="0" smtClean="0"/>
            <a:t>FLEXIBILIDADES.</a:t>
          </a:r>
          <a:endParaRPr lang="es-MX" sz="1200" kern="1200" dirty="0"/>
        </a:p>
      </dsp:txBody>
      <dsp:txXfrm>
        <a:off x="467437" y="603441"/>
        <a:ext cx="6267432" cy="319654"/>
      </dsp:txXfrm>
    </dsp:sp>
    <dsp:sp modelId="{3EC47C79-31E7-46AC-B951-9FF4569FC4F9}">
      <dsp:nvSpPr>
        <dsp:cNvPr id="0" name=""/>
        <dsp:cNvSpPr/>
      </dsp:nvSpPr>
      <dsp:spPr>
        <a:xfrm>
          <a:off x="0" y="1307588"/>
          <a:ext cx="9002883" cy="302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EE3FC2-9E4B-4133-A6B9-6E0F6B9AD384}">
      <dsp:nvSpPr>
        <dsp:cNvPr id="0" name=""/>
        <dsp:cNvSpPr/>
      </dsp:nvSpPr>
      <dsp:spPr>
        <a:xfrm>
          <a:off x="450144" y="1130468"/>
          <a:ext cx="6302018" cy="3542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533400">
            <a:lnSpc>
              <a:spcPct val="90000"/>
            </a:lnSpc>
            <a:spcBef>
              <a:spcPct val="0"/>
            </a:spcBef>
            <a:spcAft>
              <a:spcPct val="35000"/>
            </a:spcAft>
          </a:pPr>
          <a:r>
            <a:rPr lang="es-MX" sz="1200" kern="1200" dirty="0"/>
            <a:t>PROCEDIMIENTO GENERAL (VIGAS</a:t>
          </a:r>
          <a:r>
            <a:rPr lang="es-MX" sz="1200" kern="1200" dirty="0" smtClean="0"/>
            <a:t>).</a:t>
          </a:r>
          <a:endParaRPr lang="es-MX" sz="1200" kern="1200" dirty="0"/>
        </a:p>
      </dsp:txBody>
      <dsp:txXfrm>
        <a:off x="467437" y="1147761"/>
        <a:ext cx="6267432" cy="319654"/>
      </dsp:txXfrm>
    </dsp:sp>
    <dsp:sp modelId="{23597FF5-EB0B-44FE-9660-831C415238BD}">
      <dsp:nvSpPr>
        <dsp:cNvPr id="0" name=""/>
        <dsp:cNvSpPr/>
      </dsp:nvSpPr>
      <dsp:spPr>
        <a:xfrm>
          <a:off x="0" y="1851908"/>
          <a:ext cx="9002883" cy="302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0E0750F-17DC-4195-82EB-C638B8F1C032}">
      <dsp:nvSpPr>
        <dsp:cNvPr id="0" name=""/>
        <dsp:cNvSpPr/>
      </dsp:nvSpPr>
      <dsp:spPr>
        <a:xfrm>
          <a:off x="450144" y="1674788"/>
          <a:ext cx="6302018" cy="3542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533400">
            <a:lnSpc>
              <a:spcPct val="90000"/>
            </a:lnSpc>
            <a:spcBef>
              <a:spcPct val="0"/>
            </a:spcBef>
            <a:spcAft>
              <a:spcPct val="35000"/>
            </a:spcAft>
          </a:pPr>
          <a:r>
            <a:rPr lang="es-MX" sz="1200" kern="1200" dirty="0"/>
            <a:t>VIGA </a:t>
          </a:r>
          <a:r>
            <a:rPr lang="es-MX" sz="1200" kern="1200" dirty="0" smtClean="0"/>
            <a:t>EMPOTRADA.</a:t>
          </a:r>
          <a:endParaRPr lang="es-MX" sz="1200" kern="1200" dirty="0"/>
        </a:p>
      </dsp:txBody>
      <dsp:txXfrm>
        <a:off x="467437" y="1692081"/>
        <a:ext cx="6267432" cy="319654"/>
      </dsp:txXfrm>
    </dsp:sp>
    <dsp:sp modelId="{7DBF4C72-D3C8-4276-A615-83293568A101}">
      <dsp:nvSpPr>
        <dsp:cNvPr id="0" name=""/>
        <dsp:cNvSpPr/>
      </dsp:nvSpPr>
      <dsp:spPr>
        <a:xfrm>
          <a:off x="0" y="2396228"/>
          <a:ext cx="9002883" cy="302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723A22-476F-46A5-9DA8-0F752B7811C3}">
      <dsp:nvSpPr>
        <dsp:cNvPr id="0" name=""/>
        <dsp:cNvSpPr/>
      </dsp:nvSpPr>
      <dsp:spPr>
        <a:xfrm>
          <a:off x="450144" y="2219108"/>
          <a:ext cx="6302018" cy="3542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533400">
            <a:lnSpc>
              <a:spcPct val="90000"/>
            </a:lnSpc>
            <a:spcBef>
              <a:spcPct val="0"/>
            </a:spcBef>
            <a:spcAft>
              <a:spcPct val="35000"/>
            </a:spcAft>
          </a:pPr>
          <a:r>
            <a:rPr lang="es-MX" sz="1200" kern="1200" dirty="0"/>
            <a:t>GRADO DE </a:t>
          </a:r>
          <a:r>
            <a:rPr lang="es-MX" sz="1200" kern="1200" dirty="0" smtClean="0"/>
            <a:t>INDETERMINACIÓN.</a:t>
          </a:r>
          <a:endParaRPr lang="es-MX" sz="1200" kern="1200" dirty="0"/>
        </a:p>
      </dsp:txBody>
      <dsp:txXfrm>
        <a:off x="467437" y="2236401"/>
        <a:ext cx="6267432" cy="319654"/>
      </dsp:txXfrm>
    </dsp:sp>
    <dsp:sp modelId="{A46F506C-6C61-4EE8-8474-8A65D9305455}">
      <dsp:nvSpPr>
        <dsp:cNvPr id="0" name=""/>
        <dsp:cNvSpPr/>
      </dsp:nvSpPr>
      <dsp:spPr>
        <a:xfrm>
          <a:off x="0" y="4490218"/>
          <a:ext cx="9002883" cy="302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4EBB6FB-1021-420B-8358-D018069F3292}">
      <dsp:nvSpPr>
        <dsp:cNvPr id="0" name=""/>
        <dsp:cNvSpPr/>
      </dsp:nvSpPr>
      <dsp:spPr>
        <a:xfrm>
          <a:off x="466736" y="4438381"/>
          <a:ext cx="6302018" cy="3542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533400">
            <a:lnSpc>
              <a:spcPct val="90000"/>
            </a:lnSpc>
            <a:spcBef>
              <a:spcPct val="0"/>
            </a:spcBef>
            <a:spcAft>
              <a:spcPct val="35000"/>
            </a:spcAft>
          </a:pPr>
          <a:r>
            <a:rPr lang="es-MX" sz="1200" kern="1200" dirty="0" smtClean="0"/>
            <a:t>CONCLUSIÓN.</a:t>
          </a:r>
          <a:endParaRPr lang="es-MX" sz="1200" kern="1200" dirty="0"/>
        </a:p>
      </dsp:txBody>
      <dsp:txXfrm>
        <a:off x="484029" y="4455674"/>
        <a:ext cx="6267432" cy="319654"/>
      </dsp:txXfrm>
    </dsp:sp>
    <dsp:sp modelId="{2BB50198-5E33-40E6-B3D6-69FE448B4F0F}">
      <dsp:nvSpPr>
        <dsp:cNvPr id="0" name=""/>
        <dsp:cNvSpPr/>
      </dsp:nvSpPr>
      <dsp:spPr>
        <a:xfrm>
          <a:off x="0" y="2953511"/>
          <a:ext cx="9002883" cy="302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CA7AD8F-641B-4A83-8867-34DF81E7B668}">
      <dsp:nvSpPr>
        <dsp:cNvPr id="0" name=""/>
        <dsp:cNvSpPr/>
      </dsp:nvSpPr>
      <dsp:spPr>
        <a:xfrm>
          <a:off x="450144" y="2776399"/>
          <a:ext cx="6302018" cy="3542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533400">
            <a:lnSpc>
              <a:spcPct val="90000"/>
            </a:lnSpc>
            <a:spcBef>
              <a:spcPct val="0"/>
            </a:spcBef>
            <a:spcAft>
              <a:spcPct val="35000"/>
            </a:spcAft>
          </a:pPr>
          <a:r>
            <a:rPr lang="es-MX" sz="1200" kern="1200" dirty="0"/>
            <a:t>MARCO DOBLEMENTE </a:t>
          </a:r>
          <a:r>
            <a:rPr lang="es-MX" sz="1200" kern="1200" dirty="0" smtClean="0"/>
            <a:t>ARTICULADO.</a:t>
          </a:r>
          <a:endParaRPr lang="es-MX" sz="1200" kern="1200" dirty="0"/>
        </a:p>
      </dsp:txBody>
      <dsp:txXfrm>
        <a:off x="467437" y="2793692"/>
        <a:ext cx="6267432" cy="319654"/>
      </dsp:txXfrm>
    </dsp:sp>
    <dsp:sp modelId="{C22B2AD9-4C4D-44C0-8EC3-61BE50684A17}">
      <dsp:nvSpPr>
        <dsp:cNvPr id="0" name=""/>
        <dsp:cNvSpPr/>
      </dsp:nvSpPr>
      <dsp:spPr>
        <a:xfrm>
          <a:off x="0" y="3497831"/>
          <a:ext cx="9002883" cy="302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322BE5-6164-4AF7-9B06-8778FEB86947}">
      <dsp:nvSpPr>
        <dsp:cNvPr id="0" name=""/>
        <dsp:cNvSpPr/>
      </dsp:nvSpPr>
      <dsp:spPr>
        <a:xfrm>
          <a:off x="450144" y="3320719"/>
          <a:ext cx="6302018" cy="3542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533400">
            <a:lnSpc>
              <a:spcPct val="90000"/>
            </a:lnSpc>
            <a:spcBef>
              <a:spcPct val="0"/>
            </a:spcBef>
            <a:spcAft>
              <a:spcPct val="35000"/>
            </a:spcAft>
          </a:pPr>
          <a:r>
            <a:rPr lang="es-MX" sz="1200" kern="1200" dirty="0" smtClean="0"/>
            <a:t>ARMADURA.</a:t>
          </a:r>
          <a:endParaRPr lang="es-MX" sz="1200" kern="1200" dirty="0"/>
        </a:p>
      </dsp:txBody>
      <dsp:txXfrm>
        <a:off x="467437" y="3338012"/>
        <a:ext cx="6267432" cy="319654"/>
      </dsp:txXfrm>
    </dsp:sp>
    <dsp:sp modelId="{EF9B610E-01AF-4FDC-BC12-9C3BB7989A9A}">
      <dsp:nvSpPr>
        <dsp:cNvPr id="0" name=""/>
        <dsp:cNvSpPr/>
      </dsp:nvSpPr>
      <dsp:spPr>
        <a:xfrm>
          <a:off x="0" y="4042157"/>
          <a:ext cx="9002883" cy="302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26D341-82D6-4913-8066-18300C8D9293}">
      <dsp:nvSpPr>
        <dsp:cNvPr id="0" name=""/>
        <dsp:cNvSpPr/>
      </dsp:nvSpPr>
      <dsp:spPr>
        <a:xfrm>
          <a:off x="450144" y="3865039"/>
          <a:ext cx="6302018" cy="3542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8201" tIns="0" rIns="238201" bIns="0" numCol="1" spcCol="1270" anchor="ctr" anchorCtr="0">
          <a:noAutofit/>
        </a:bodyPr>
        <a:lstStyle/>
        <a:p>
          <a:pPr lvl="0" algn="l" defTabSz="533400">
            <a:lnSpc>
              <a:spcPct val="90000"/>
            </a:lnSpc>
            <a:spcBef>
              <a:spcPct val="0"/>
            </a:spcBef>
            <a:spcAft>
              <a:spcPct val="35000"/>
            </a:spcAft>
          </a:pPr>
          <a:r>
            <a:rPr lang="es-MX" sz="1200" kern="1200" dirty="0" smtClean="0"/>
            <a:t>BIBLIOGRAFÍA.</a:t>
          </a:r>
          <a:endParaRPr lang="es-MX" sz="1200" kern="1200" dirty="0"/>
        </a:p>
      </dsp:txBody>
      <dsp:txXfrm>
        <a:off x="467437" y="3882332"/>
        <a:ext cx="6267432"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MX"/>
              <a:t>Examen: Unidad 2</a:t>
            </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07FFAA-F967-4623-8F02-03A512530D57}" type="datetimeFigureOut">
              <a:rPr lang="es-MX" smtClean="0"/>
              <a:t>05/10/2023</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1BFC31-1469-42E5-AE35-C0B5BB87E824}" type="slidenum">
              <a:rPr lang="es-MX" smtClean="0"/>
              <a:t>‹Nº›</a:t>
            </a:fld>
            <a:endParaRPr lang="es-MX"/>
          </a:p>
        </p:txBody>
      </p:sp>
    </p:spTree>
    <p:extLst>
      <p:ext uri="{BB962C8B-B14F-4D97-AF65-F5344CB8AC3E}">
        <p14:creationId xmlns:p14="http://schemas.microsoft.com/office/powerpoint/2010/main" val="424340715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MX"/>
              <a:t>Examen: Unidad 2</a:t>
            </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72D05-A526-4633-B3D2-B9A8675BC04B}" type="datetimeFigureOut">
              <a:rPr lang="es-MX" smtClean="0"/>
              <a:t>05/10/2023</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34DBC-4CE9-4242-9EBD-B0F0522E9A86}" type="slidenum">
              <a:rPr lang="es-MX" smtClean="0"/>
              <a:t>‹Nº›</a:t>
            </a:fld>
            <a:endParaRPr lang="es-MX"/>
          </a:p>
        </p:txBody>
      </p:sp>
    </p:spTree>
    <p:extLst>
      <p:ext uri="{BB962C8B-B14F-4D97-AF65-F5344CB8AC3E}">
        <p14:creationId xmlns:p14="http://schemas.microsoft.com/office/powerpoint/2010/main" val="189868001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164646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18</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4231174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19</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64085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20</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55464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21</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404524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22</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083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23</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312833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25</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886378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26</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89053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27</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666907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28</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41146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encabezado 3"/>
          <p:cNvSpPr>
            <a:spLocks noGrp="1"/>
          </p:cNvSpPr>
          <p:nvPr>
            <p:ph type="hdr" sz="quarter" idx="10"/>
          </p:nvPr>
        </p:nvSpPr>
        <p:spPr/>
        <p:txBody>
          <a:bodyPr/>
          <a:lstStyle/>
          <a:p>
            <a:r>
              <a:rPr lang="es-MX" smtClean="0"/>
              <a:t>Examen: Unidad 2</a:t>
            </a:r>
            <a:endParaRPr lang="es-MX"/>
          </a:p>
        </p:txBody>
      </p:sp>
      <p:sp>
        <p:nvSpPr>
          <p:cNvPr id="5" name="Marcador de número de diapositiva 4"/>
          <p:cNvSpPr>
            <a:spLocks noGrp="1"/>
          </p:cNvSpPr>
          <p:nvPr>
            <p:ph type="sldNum" sz="quarter" idx="11"/>
          </p:nvPr>
        </p:nvSpPr>
        <p:spPr/>
        <p:txBody>
          <a:bodyPr/>
          <a:lstStyle/>
          <a:p>
            <a:fld id="{18A34DBC-4CE9-4242-9EBD-B0F0522E9A86}" type="slidenum">
              <a:rPr lang="es-MX" smtClean="0"/>
              <a:t>8</a:t>
            </a:fld>
            <a:endParaRPr lang="es-MX"/>
          </a:p>
        </p:txBody>
      </p:sp>
    </p:spTree>
    <p:extLst>
      <p:ext uri="{BB962C8B-B14F-4D97-AF65-F5344CB8AC3E}">
        <p14:creationId xmlns:p14="http://schemas.microsoft.com/office/powerpoint/2010/main" val="4268805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29</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4165139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30</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848186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31</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227900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32</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416504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33</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318457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34</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938171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35</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007171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36</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018277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38</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419361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9</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17096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10</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81019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11</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13164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14</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169222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15</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29121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16</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2292147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8A34DBC-4CE9-4242-9EBD-B0F0522E9A86}" type="slidenum">
              <a:rPr lang="es-MX" smtClean="0"/>
              <a:t>17</a:t>
            </a:fld>
            <a:endParaRPr lang="es-MX"/>
          </a:p>
        </p:txBody>
      </p:sp>
      <p:sp>
        <p:nvSpPr>
          <p:cNvPr id="5" name="4 Marcador de encabezado"/>
          <p:cNvSpPr>
            <a:spLocks noGrp="1"/>
          </p:cNvSpPr>
          <p:nvPr>
            <p:ph type="hdr" sz="quarter" idx="11"/>
          </p:nvPr>
        </p:nvSpPr>
        <p:spPr/>
        <p:txBody>
          <a:bodyPr/>
          <a:lstStyle/>
          <a:p>
            <a:r>
              <a:rPr lang="es-MX"/>
              <a:t>Examen: Unidad 2</a:t>
            </a:r>
          </a:p>
        </p:txBody>
      </p:sp>
    </p:spTree>
    <p:extLst>
      <p:ext uri="{BB962C8B-B14F-4D97-AF65-F5344CB8AC3E}">
        <p14:creationId xmlns:p14="http://schemas.microsoft.com/office/powerpoint/2010/main" val="3689830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Rectángulo"/>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9 Rectángulo"/>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10 Rectángulo"/>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Título"/>
          <p:cNvSpPr>
            <a:spLocks noGrp="1"/>
          </p:cNvSpPr>
          <p:nvPr>
            <p:ph type="ctrTitle"/>
          </p:nvPr>
        </p:nvSpPr>
        <p:spPr>
          <a:xfrm>
            <a:off x="3149600" y="4038600"/>
            <a:ext cx="8636000" cy="1828800"/>
          </a:xfrm>
        </p:spPr>
        <p:txBody>
          <a:bodyPr anchor="b"/>
          <a:lstStyle>
            <a:lvl1pPr>
              <a:defRPr cap="all" baseline="0"/>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309AC995-A785-4ACB-9E7A-387854EC88BD}" type="datetime1">
              <a:rPr lang="es-MX" smtClean="0"/>
              <a:t>05/10/2023</a:t>
            </a:fld>
            <a:endParaRPr lang="es-MX"/>
          </a:p>
        </p:txBody>
      </p:sp>
      <p:sp>
        <p:nvSpPr>
          <p:cNvPr id="17" name="16 Marcador de pie de página"/>
          <p:cNvSpPr>
            <a:spLocks noGrp="1"/>
          </p:cNvSpPr>
          <p:nvPr>
            <p:ph type="ftr" sz="quarter" idx="11"/>
          </p:nvPr>
        </p:nvSpPr>
        <p:spPr>
          <a:xfrm>
            <a:off x="2780524" y="236541"/>
            <a:ext cx="7823200" cy="365125"/>
          </a:xfrm>
        </p:spPr>
        <p:txBody>
          <a:bodyPr/>
          <a:lstStyle>
            <a:lvl1pPr algn="r">
              <a:defRPr>
                <a:solidFill>
                  <a:schemeClr val="tx2"/>
                </a:solidFill>
              </a:defRPr>
            </a:lvl1pPr>
          </a:lstStyle>
          <a:p>
            <a:r>
              <a:rPr lang="es-MX"/>
              <a:t>AGUIÑIGA GARCIA EDGAR</a:t>
            </a:r>
          </a:p>
        </p:txBody>
      </p:sp>
      <p:sp>
        <p:nvSpPr>
          <p:cNvPr id="29" name="28 Marcador de número de diapositiva"/>
          <p:cNvSpPr>
            <a:spLocks noGrp="1"/>
          </p:cNvSpPr>
          <p:nvPr>
            <p:ph type="sldNum" sz="quarter" idx="12"/>
          </p:nvPr>
        </p:nvSpPr>
        <p:spPr>
          <a:xfrm>
            <a:off x="10668000" y="228600"/>
            <a:ext cx="1117600" cy="381000"/>
          </a:xfrm>
        </p:spPr>
        <p:txBody>
          <a:bodyPr/>
          <a:lstStyle>
            <a:lvl1pPr>
              <a:defRPr>
                <a:solidFill>
                  <a:schemeClr val="tx2"/>
                </a:solidFill>
              </a:defRPr>
            </a:lvl1pPr>
          </a:lstStyle>
          <a:p>
            <a:fld id="{2F54D2E2-4751-499B-BE8E-440F2C3DF017}"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C14AEBA-10C8-4BB1-8E46-BEC5916D3A0E}" type="datetime1">
              <a:rPr lang="es-MX" smtClean="0"/>
              <a:t>05/10/2023</a:t>
            </a:fld>
            <a:endParaRPr lang="es-MX"/>
          </a:p>
        </p:txBody>
      </p:sp>
      <p:sp>
        <p:nvSpPr>
          <p:cNvPr id="5" name="4 Marcador de pie de página"/>
          <p:cNvSpPr>
            <a:spLocks noGrp="1"/>
          </p:cNvSpPr>
          <p:nvPr>
            <p:ph type="ftr" sz="quarter" idx="11"/>
          </p:nvPr>
        </p:nvSpPr>
        <p:spPr/>
        <p:txBody>
          <a:bodyPr/>
          <a:lstStyle/>
          <a:p>
            <a:r>
              <a:rPr lang="es-MX"/>
              <a:t>AGUIÑIGA GARCIA EDGAR</a:t>
            </a:r>
          </a:p>
        </p:txBody>
      </p:sp>
      <p:sp>
        <p:nvSpPr>
          <p:cNvPr id="6" name="5 Marcador de número de diapositiva"/>
          <p:cNvSpPr>
            <a:spLocks noGrp="1"/>
          </p:cNvSpPr>
          <p:nvPr>
            <p:ph type="sldNum" sz="quarter" idx="12"/>
          </p:nvPr>
        </p:nvSpPr>
        <p:spPr/>
        <p:txBody>
          <a:bodyPr/>
          <a:lstStyle/>
          <a:p>
            <a:fld id="{2F54D2E2-4751-499B-BE8E-440F2C3DF017}"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737600" y="609603"/>
            <a:ext cx="2743200" cy="55165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609600"/>
            <a:ext cx="7416800" cy="5516564"/>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8737600" y="6248405"/>
            <a:ext cx="2946400" cy="365125"/>
          </a:xfrm>
        </p:spPr>
        <p:txBody>
          <a:bodyPr/>
          <a:lstStyle/>
          <a:p>
            <a:fld id="{F5CC1DEF-8C41-45EF-A270-0E20412B231E}" type="datetime1">
              <a:rPr lang="es-MX" smtClean="0"/>
              <a:t>05/10/2023</a:t>
            </a:fld>
            <a:endParaRPr lang="es-MX"/>
          </a:p>
        </p:txBody>
      </p:sp>
      <p:sp>
        <p:nvSpPr>
          <p:cNvPr id="5" name="4 Marcador de pie de página"/>
          <p:cNvSpPr>
            <a:spLocks noGrp="1"/>
          </p:cNvSpPr>
          <p:nvPr>
            <p:ph type="ftr" sz="quarter" idx="11"/>
          </p:nvPr>
        </p:nvSpPr>
        <p:spPr>
          <a:xfrm>
            <a:off x="609603" y="6248210"/>
            <a:ext cx="7431311" cy="365125"/>
          </a:xfrm>
        </p:spPr>
        <p:txBody>
          <a:bodyPr/>
          <a:lstStyle/>
          <a:p>
            <a:r>
              <a:rPr lang="es-MX"/>
              <a:t>AGUIÑIGA GARCIA EDGAR</a:t>
            </a:r>
          </a:p>
        </p:txBody>
      </p:sp>
      <p:sp>
        <p:nvSpPr>
          <p:cNvPr id="7" name="6 Rectángulo"/>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7 Rectángulo"/>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8 Rectángulo"/>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5 Marcador de número de diapositiva"/>
          <p:cNvSpPr>
            <a:spLocks noGrp="1"/>
          </p:cNvSpPr>
          <p:nvPr>
            <p:ph type="sldNum" sz="quarter" idx="12"/>
          </p:nvPr>
        </p:nvSpPr>
        <p:spPr>
          <a:xfrm rot="5400000">
            <a:off x="8075084" y="103716"/>
            <a:ext cx="533400" cy="325968"/>
          </a:xfrm>
        </p:spPr>
        <p:txBody>
          <a:bodyPr/>
          <a:lstStyle/>
          <a:p>
            <a:fld id="{2F54D2E2-4751-499B-BE8E-440F2C3DF017}"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16864" y="228600"/>
            <a:ext cx="10871200" cy="990600"/>
          </a:xfrm>
        </p:spPr>
        <p:txBody>
          <a:bodyPr/>
          <a:lstStyle/>
          <a:p>
            <a:r>
              <a:rPr kumimoji="0" lang="es-ES"/>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CD0CED4-8D02-4E0D-B16E-0CE378F9B537}" type="datetime1">
              <a:rPr lang="es-MX" smtClean="0"/>
              <a:t>05/10/2023</a:t>
            </a:fld>
            <a:endParaRPr lang="es-MX"/>
          </a:p>
        </p:txBody>
      </p:sp>
      <p:sp>
        <p:nvSpPr>
          <p:cNvPr id="5" name="4 Marcador de pie de página"/>
          <p:cNvSpPr>
            <a:spLocks noGrp="1"/>
          </p:cNvSpPr>
          <p:nvPr>
            <p:ph type="ftr" sz="quarter" idx="11"/>
          </p:nvPr>
        </p:nvSpPr>
        <p:spPr/>
        <p:txBody>
          <a:bodyPr/>
          <a:lstStyle/>
          <a:p>
            <a:r>
              <a:rPr lang="es-MX"/>
              <a:t>AGUIÑIGA GARCIA EDGAR</a:t>
            </a:r>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2F54D2E2-4751-499B-BE8E-440F2C3DF017}" type="slidenum">
              <a:rPr lang="es-MX" smtClean="0"/>
              <a:t>‹Nº›</a:t>
            </a:fld>
            <a:endParaRPr lang="es-MX"/>
          </a:p>
        </p:txBody>
      </p:sp>
      <p:sp>
        <p:nvSpPr>
          <p:cNvPr id="8" name="7 Marcador de contenido"/>
          <p:cNvSpPr>
            <a:spLocks noGrp="1"/>
          </p:cNvSpPr>
          <p:nvPr>
            <p:ph sz="quarter" idx="1"/>
          </p:nvPr>
        </p:nvSpPr>
        <p:spPr>
          <a:xfrm>
            <a:off x="816864" y="1600200"/>
            <a:ext cx="10871200" cy="44958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828802"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7" name="6 Rectángulo"/>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Rectángulo"/>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Rectángulo"/>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1 Título"/>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s-ES"/>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8ECD9E6-440F-4D74-9C6B-8548205CEDDE}" type="datetime1">
              <a:rPr lang="es-MX" smtClean="0"/>
              <a:t>05/10/2023</a:t>
            </a:fld>
            <a:endParaRPr lang="es-MX"/>
          </a:p>
        </p:txBody>
      </p:sp>
      <p:sp>
        <p:nvSpPr>
          <p:cNvPr id="13" name="12 Marcador de número de diapositiva"/>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2F54D2E2-4751-499B-BE8E-440F2C3DF017}" type="slidenum">
              <a:rPr lang="es-MX" smtClean="0"/>
              <a:t>‹Nº›</a:t>
            </a:fld>
            <a:endParaRPr lang="es-MX"/>
          </a:p>
        </p:txBody>
      </p:sp>
      <p:sp>
        <p:nvSpPr>
          <p:cNvPr id="14" name="13 Marcador de pie de página"/>
          <p:cNvSpPr>
            <a:spLocks noGrp="1"/>
          </p:cNvSpPr>
          <p:nvPr>
            <p:ph type="ftr" sz="quarter" idx="12"/>
          </p:nvPr>
        </p:nvSpPr>
        <p:spPr/>
        <p:txBody>
          <a:bodyPr/>
          <a:lstStyle/>
          <a:p>
            <a:r>
              <a:rPr lang="es-MX"/>
              <a:t>AGUIÑIGA GARCIA EDGAR</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9" name="8 Marcador de contenido"/>
          <p:cNvSpPr>
            <a:spLocks noGrp="1"/>
          </p:cNvSpPr>
          <p:nvPr>
            <p:ph sz="quarter" idx="1"/>
          </p:nvPr>
        </p:nvSpPr>
        <p:spPr>
          <a:xfrm>
            <a:off x="812800" y="1589567"/>
            <a:ext cx="5181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6459868" y="1589567"/>
            <a:ext cx="5181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8" name="7 Marcador de fecha"/>
          <p:cNvSpPr>
            <a:spLocks noGrp="1"/>
          </p:cNvSpPr>
          <p:nvPr>
            <p:ph type="dt" sz="half" idx="15"/>
          </p:nvPr>
        </p:nvSpPr>
        <p:spPr/>
        <p:txBody>
          <a:bodyPr rtlCol="0"/>
          <a:lstStyle/>
          <a:p>
            <a:fld id="{F57FD2F9-E201-4A30-9865-158D46E5ED08}" type="datetime1">
              <a:rPr lang="es-MX" smtClean="0"/>
              <a:t>05/10/2023</a:t>
            </a:fld>
            <a:endParaRPr lang="es-MX"/>
          </a:p>
        </p:txBody>
      </p:sp>
      <p:sp>
        <p:nvSpPr>
          <p:cNvPr id="10" name="9 Marcador de número de diapositiva"/>
          <p:cNvSpPr>
            <a:spLocks noGrp="1"/>
          </p:cNvSpPr>
          <p:nvPr>
            <p:ph type="sldNum" sz="quarter" idx="16"/>
          </p:nvPr>
        </p:nvSpPr>
        <p:spPr/>
        <p:txBody>
          <a:bodyPr rtlCol="0"/>
          <a:lstStyle/>
          <a:p>
            <a:fld id="{2F54D2E2-4751-499B-BE8E-440F2C3DF017}" type="slidenum">
              <a:rPr lang="es-MX" smtClean="0"/>
              <a:t>‹Nº›</a:t>
            </a:fld>
            <a:endParaRPr lang="es-MX"/>
          </a:p>
        </p:txBody>
      </p:sp>
      <p:sp>
        <p:nvSpPr>
          <p:cNvPr id="12" name="11 Marcador de pie de página"/>
          <p:cNvSpPr>
            <a:spLocks noGrp="1"/>
          </p:cNvSpPr>
          <p:nvPr>
            <p:ph type="ftr" sz="quarter" idx="17"/>
          </p:nvPr>
        </p:nvSpPr>
        <p:spPr/>
        <p:txBody>
          <a:bodyPr rtlCol="0"/>
          <a:lstStyle/>
          <a:p>
            <a:r>
              <a:rPr lang="es-MX"/>
              <a:t>AGUIÑIGA GARCIA EDGAR</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711200" y="273050"/>
            <a:ext cx="10871200" cy="869950"/>
          </a:xfrm>
        </p:spPr>
        <p:txBody>
          <a:bodyPr anchor="ctr"/>
          <a:lstStyle>
            <a:lvl1pPr>
              <a:defRPr/>
            </a:lvl1pPr>
          </a:lstStyle>
          <a:p>
            <a:r>
              <a:rPr kumimoji="0" lang="es-ES"/>
              <a:t>Haga clic para modificar el estilo de título del patrón</a:t>
            </a:r>
            <a:endParaRPr kumimoji="0" lang="en-US"/>
          </a:p>
        </p:txBody>
      </p:sp>
      <p:sp>
        <p:nvSpPr>
          <p:cNvPr id="11" name="10 Marcador de contenido"/>
          <p:cNvSpPr>
            <a:spLocks noGrp="1"/>
          </p:cNvSpPr>
          <p:nvPr>
            <p:ph sz="quarter" idx="2"/>
          </p:nvPr>
        </p:nvSpPr>
        <p:spPr>
          <a:xfrm>
            <a:off x="812800" y="2438400"/>
            <a:ext cx="5181600" cy="35814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6400800" y="2438400"/>
            <a:ext cx="5181600" cy="35814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Marcador de fecha"/>
          <p:cNvSpPr>
            <a:spLocks noGrp="1"/>
          </p:cNvSpPr>
          <p:nvPr>
            <p:ph type="dt" sz="half" idx="15"/>
          </p:nvPr>
        </p:nvSpPr>
        <p:spPr/>
        <p:txBody>
          <a:bodyPr rtlCol="0"/>
          <a:lstStyle/>
          <a:p>
            <a:fld id="{B87F8274-AC61-4CFE-9801-3C3C3B44380A}" type="datetime1">
              <a:rPr lang="es-MX" smtClean="0"/>
              <a:t>05/10/2023</a:t>
            </a:fld>
            <a:endParaRPr lang="es-MX"/>
          </a:p>
        </p:txBody>
      </p:sp>
      <p:sp>
        <p:nvSpPr>
          <p:cNvPr id="12" name="11 Marcador de número de diapositiva"/>
          <p:cNvSpPr>
            <a:spLocks noGrp="1"/>
          </p:cNvSpPr>
          <p:nvPr>
            <p:ph type="sldNum" sz="quarter" idx="16"/>
          </p:nvPr>
        </p:nvSpPr>
        <p:spPr/>
        <p:txBody>
          <a:bodyPr rtlCol="0"/>
          <a:lstStyle/>
          <a:p>
            <a:fld id="{2F54D2E2-4751-499B-BE8E-440F2C3DF017}" type="slidenum">
              <a:rPr lang="es-MX" smtClean="0"/>
              <a:t>‹Nº›</a:t>
            </a:fld>
            <a:endParaRPr lang="es-MX"/>
          </a:p>
        </p:txBody>
      </p:sp>
      <p:sp>
        <p:nvSpPr>
          <p:cNvPr id="14" name="13 Marcador de pie de página"/>
          <p:cNvSpPr>
            <a:spLocks noGrp="1"/>
          </p:cNvSpPr>
          <p:nvPr>
            <p:ph type="ftr" sz="quarter" idx="17"/>
          </p:nvPr>
        </p:nvSpPr>
        <p:spPr/>
        <p:txBody>
          <a:bodyPr rtlCol="0"/>
          <a:lstStyle/>
          <a:p>
            <a:r>
              <a:rPr lang="es-MX"/>
              <a:t>AGUIÑIGA GARCIA EDGAR</a:t>
            </a:r>
          </a:p>
        </p:txBody>
      </p:sp>
      <p:sp>
        <p:nvSpPr>
          <p:cNvPr id="16" name="15 Marcador de texto"/>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
        <p:nvSpPr>
          <p:cNvPr id="15" name="14 Marcador de texto"/>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64CD49F-A5D8-4E5F-8AAC-B9F18B95D862}" type="datetime1">
              <a:rPr lang="es-MX" smtClean="0"/>
              <a:t>05/10/2023</a:t>
            </a:fld>
            <a:endParaRPr lang="es-MX"/>
          </a:p>
        </p:txBody>
      </p:sp>
      <p:sp>
        <p:nvSpPr>
          <p:cNvPr id="4" name="3 Marcador de pie de página"/>
          <p:cNvSpPr>
            <a:spLocks noGrp="1"/>
          </p:cNvSpPr>
          <p:nvPr>
            <p:ph type="ftr" sz="quarter" idx="11"/>
          </p:nvPr>
        </p:nvSpPr>
        <p:spPr/>
        <p:txBody>
          <a:bodyPr/>
          <a:lstStyle/>
          <a:p>
            <a:r>
              <a:rPr lang="es-MX"/>
              <a:t>AGUIÑIGA GARCIA EDGAR</a:t>
            </a: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2F54D2E2-4751-499B-BE8E-440F2C3DF017}"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2FE35B-C6C1-4324-A393-9B151104E24A}" type="datetime1">
              <a:rPr lang="es-MX" smtClean="0"/>
              <a:t>05/10/2023</a:t>
            </a:fld>
            <a:endParaRPr lang="es-MX"/>
          </a:p>
        </p:txBody>
      </p:sp>
      <p:sp>
        <p:nvSpPr>
          <p:cNvPr id="3" name="2 Marcador de pie de página"/>
          <p:cNvSpPr>
            <a:spLocks noGrp="1"/>
          </p:cNvSpPr>
          <p:nvPr>
            <p:ph type="ftr" sz="quarter" idx="11"/>
          </p:nvPr>
        </p:nvSpPr>
        <p:spPr/>
        <p:txBody>
          <a:bodyPr/>
          <a:lstStyle/>
          <a:p>
            <a:r>
              <a:rPr lang="es-MX"/>
              <a:t>AGUIÑIGA GARCIA EDGAR</a:t>
            </a:r>
          </a:p>
        </p:txBody>
      </p:sp>
      <p:sp>
        <p:nvSpPr>
          <p:cNvPr id="4" name="3 Marcador de número de diapositiva"/>
          <p:cNvSpPr>
            <a:spLocks noGrp="1"/>
          </p:cNvSpPr>
          <p:nvPr>
            <p:ph type="sldNum" sz="quarter" idx="12"/>
          </p:nvPr>
        </p:nvSpPr>
        <p:spPr>
          <a:xfrm>
            <a:off x="0" y="6248400"/>
            <a:ext cx="711200" cy="381000"/>
          </a:xfrm>
        </p:spPr>
        <p:txBody>
          <a:bodyPr/>
          <a:lstStyle>
            <a:lvl1pPr>
              <a:defRPr>
                <a:solidFill>
                  <a:schemeClr val="tx2"/>
                </a:solidFill>
              </a:defRPr>
            </a:lvl1pPr>
          </a:lstStyle>
          <a:p>
            <a:fld id="{2F54D2E2-4751-499B-BE8E-440F2C3DF017}" type="slidenum">
              <a:rPr lang="es-MX" smtClean="0"/>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12800" y="273050"/>
            <a:ext cx="10769600" cy="869950"/>
          </a:xfrm>
        </p:spPr>
        <p:txBody>
          <a:bodyPr anchor="ctr"/>
          <a:lstStyle>
            <a:lvl1pPr algn="l">
              <a:buNone/>
              <a:defRPr sz="4400" b="0"/>
            </a:lvl1p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BB1429C-A09A-4EFC-832F-1763EB8F691D}" type="datetime1">
              <a:rPr lang="es-MX" smtClean="0"/>
              <a:t>05/10/2023</a:t>
            </a:fld>
            <a:endParaRPr lang="es-MX"/>
          </a:p>
        </p:txBody>
      </p:sp>
      <p:sp>
        <p:nvSpPr>
          <p:cNvPr id="6" name="5 Marcador de pie de página"/>
          <p:cNvSpPr>
            <a:spLocks noGrp="1"/>
          </p:cNvSpPr>
          <p:nvPr>
            <p:ph type="ftr" sz="quarter" idx="11"/>
          </p:nvPr>
        </p:nvSpPr>
        <p:spPr/>
        <p:txBody>
          <a:bodyPr/>
          <a:lstStyle/>
          <a:p>
            <a:r>
              <a:rPr lang="es-MX"/>
              <a:t>AGUIÑIGA GARCIA EDGAR</a:t>
            </a: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2F54D2E2-4751-499B-BE8E-440F2C3DF017}" type="slidenum">
              <a:rPr lang="es-MX" smtClean="0"/>
              <a:t>‹Nº›</a:t>
            </a:fld>
            <a:endParaRPr lang="es-MX"/>
          </a:p>
        </p:txBody>
      </p:sp>
      <p:sp>
        <p:nvSpPr>
          <p:cNvPr id="3" name="2 Marcador de texto"/>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9" name="8 Marcador de contenido"/>
          <p:cNvSpPr>
            <a:spLocks noGrp="1"/>
          </p:cNvSpPr>
          <p:nvPr>
            <p:ph sz="quarter" idx="1"/>
          </p:nvPr>
        </p:nvSpPr>
        <p:spPr>
          <a:xfrm>
            <a:off x="3149600" y="1752600"/>
            <a:ext cx="8534400" cy="44196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8" name="7 Rectángulo"/>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Rectángulo"/>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9 Rectángulo"/>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1 Título"/>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s-ES"/>
              <a:t>Haga clic para modificar el estilo de título del patrón</a:t>
            </a:r>
            <a:endParaRPr kumimoji="0" lang="en-US"/>
          </a:p>
        </p:txBody>
      </p:sp>
      <p:sp>
        <p:nvSpPr>
          <p:cNvPr id="11" name="10 Rectángulo"/>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11 Marcador de fecha"/>
          <p:cNvSpPr>
            <a:spLocks noGrp="1"/>
          </p:cNvSpPr>
          <p:nvPr>
            <p:ph type="dt" sz="half" idx="10"/>
          </p:nvPr>
        </p:nvSpPr>
        <p:spPr>
          <a:xfrm>
            <a:off x="8331200" y="6248403"/>
            <a:ext cx="3556000" cy="365125"/>
          </a:xfrm>
        </p:spPr>
        <p:txBody>
          <a:bodyPr rtlCol="0"/>
          <a:lstStyle/>
          <a:p>
            <a:fld id="{A39F2DA3-C157-4C10-BDAF-E6EC02BC1AEB}" type="datetime1">
              <a:rPr lang="es-MX" smtClean="0"/>
              <a:t>05/10/2023</a:t>
            </a:fld>
            <a:endParaRPr lang="es-MX"/>
          </a:p>
        </p:txBody>
      </p:sp>
      <p:sp>
        <p:nvSpPr>
          <p:cNvPr id="13" name="12 Marcador de número de diapositiva"/>
          <p:cNvSpPr>
            <a:spLocks noGrp="1"/>
          </p:cNvSpPr>
          <p:nvPr>
            <p:ph type="sldNum" sz="quarter" idx="11"/>
          </p:nvPr>
        </p:nvSpPr>
        <p:spPr>
          <a:xfrm>
            <a:off x="0" y="4667249"/>
            <a:ext cx="1930400" cy="663578"/>
          </a:xfrm>
        </p:spPr>
        <p:txBody>
          <a:bodyPr rtlCol="0"/>
          <a:lstStyle>
            <a:lvl1pPr>
              <a:defRPr sz="2800"/>
            </a:lvl1pPr>
          </a:lstStyle>
          <a:p>
            <a:fld id="{2F54D2E2-4751-499B-BE8E-440F2C3DF017}" type="slidenum">
              <a:rPr lang="es-MX" smtClean="0"/>
              <a:t>‹Nº›</a:t>
            </a:fld>
            <a:endParaRPr lang="es-MX"/>
          </a:p>
        </p:txBody>
      </p:sp>
      <p:sp>
        <p:nvSpPr>
          <p:cNvPr id="14" name="13 Marcador de pie de página"/>
          <p:cNvSpPr>
            <a:spLocks noGrp="1"/>
          </p:cNvSpPr>
          <p:nvPr>
            <p:ph type="ftr" sz="quarter" idx="12"/>
          </p:nvPr>
        </p:nvSpPr>
        <p:spPr>
          <a:xfrm>
            <a:off x="2133600" y="6248209"/>
            <a:ext cx="6096000" cy="365125"/>
          </a:xfrm>
        </p:spPr>
        <p:txBody>
          <a:bodyPr rtlCol="0"/>
          <a:lstStyle/>
          <a:p>
            <a:r>
              <a:rPr lang="es-MX"/>
              <a:t>AGUIÑIGA GARCIA EDGAR</a:t>
            </a:r>
          </a:p>
        </p:txBody>
      </p:sp>
      <p:sp>
        <p:nvSpPr>
          <p:cNvPr id="3" name="2 Marcador de posición de imagen"/>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s-ES"/>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812800" y="228600"/>
            <a:ext cx="10871200" cy="990600"/>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8128000" y="6248403"/>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A1209C8A-997B-4422-9656-DD857FA17BC8}" type="datetime1">
              <a:rPr lang="es-MX" smtClean="0"/>
              <a:t>05/10/2023</a:t>
            </a:fld>
            <a:endParaRPr lang="es-MX"/>
          </a:p>
        </p:txBody>
      </p:sp>
      <p:sp>
        <p:nvSpPr>
          <p:cNvPr id="3" name="2 Marcador de pie de página"/>
          <p:cNvSpPr>
            <a:spLocks noGrp="1"/>
          </p:cNvSpPr>
          <p:nvPr>
            <p:ph type="ftr" sz="quarter" idx="3"/>
          </p:nvPr>
        </p:nvSpPr>
        <p:spPr>
          <a:xfrm>
            <a:off x="812802" y="6248209"/>
            <a:ext cx="7228111" cy="365125"/>
          </a:xfrm>
          <a:prstGeom prst="rect">
            <a:avLst/>
          </a:prstGeom>
        </p:spPr>
        <p:txBody>
          <a:bodyPr vert="horz" anchor="ctr"/>
          <a:lstStyle>
            <a:lvl1pPr algn="r" eaLnBrk="1" latinLnBrk="0" hangingPunct="1">
              <a:defRPr kumimoji="0" sz="1400">
                <a:solidFill>
                  <a:schemeClr val="tx2"/>
                </a:solidFill>
              </a:defRPr>
            </a:lvl1pPr>
          </a:lstStyle>
          <a:p>
            <a:r>
              <a:rPr lang="es-MX"/>
              <a:t>AGUIÑIGA GARCIA EDGAR</a:t>
            </a:r>
          </a:p>
        </p:txBody>
      </p:sp>
      <p:sp>
        <p:nvSpPr>
          <p:cNvPr id="7" name="6 Rectángulo"/>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Rectángulo"/>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Rectángulo"/>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22 Marcador de número de diapositiva"/>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F54D2E2-4751-499B-BE8E-440F2C3DF017}"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12.wmf"/><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3.gif"/><Relationship Id="rId15" Type="http://schemas.openxmlformats.org/officeDocument/2006/relationships/oleObject" Target="../embeddings/oleObject4.bin"/><Relationship Id="rId10" Type="http://schemas.openxmlformats.org/officeDocument/2006/relationships/image" Target="../media/image141.png"/><Relationship Id="rId4" Type="http://schemas.openxmlformats.org/officeDocument/2006/relationships/image" Target="../media/image4.jpeg"/><Relationship Id="rId9" Type="http://schemas.openxmlformats.org/officeDocument/2006/relationships/image" Target="../media/image16.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image" Target="../media/image5.png"/><Relationship Id="rId12"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png"/><Relationship Id="rId11" Type="http://schemas.openxmlformats.org/officeDocument/2006/relationships/image" Target="../media/image23.png"/><Relationship Id="rId5" Type="http://schemas.openxmlformats.org/officeDocument/2006/relationships/image" Target="../media/image3.gif"/><Relationship Id="rId10" Type="http://schemas.openxmlformats.org/officeDocument/2006/relationships/image" Target="../media/image21.png"/><Relationship Id="rId4" Type="http://schemas.openxmlformats.org/officeDocument/2006/relationships/image" Target="../media/image4.jpeg"/><Relationship Id="rId9" Type="http://schemas.openxmlformats.org/officeDocument/2006/relationships/image" Target="../media/image182.png"/><Relationship Id="rId1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4.jpe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gif"/><Relationship Id="rId9"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7.png"/><Relationship Id="rId12" Type="http://schemas.openxmlformats.org/officeDocument/2006/relationships/image" Target="../media/image110.png"/><Relationship Id="rId2" Type="http://schemas.openxmlformats.org/officeDocument/2006/relationships/slideLayout" Target="../slideLayouts/slideLayout2.xml"/><Relationship Id="rId16" Type="http://schemas.openxmlformats.org/officeDocument/2006/relationships/image" Target="../media/image16.wmf"/><Relationship Id="rId1" Type="http://schemas.openxmlformats.org/officeDocument/2006/relationships/vmlDrawing" Target="../drawings/vmlDrawing7.vml"/><Relationship Id="rId6" Type="http://schemas.openxmlformats.org/officeDocument/2006/relationships/image" Target="../media/image5.png"/><Relationship Id="rId11" Type="http://schemas.openxmlformats.org/officeDocument/2006/relationships/image" Target="../media/image101.png"/><Relationship Id="rId5" Type="http://schemas.openxmlformats.org/officeDocument/2006/relationships/image" Target="../media/image4.jpeg"/><Relationship Id="rId15" Type="http://schemas.openxmlformats.org/officeDocument/2006/relationships/oleObject" Target="../embeddings/oleObject7.bin"/><Relationship Id="rId10" Type="http://schemas.openxmlformats.org/officeDocument/2006/relationships/image" Target="../media/image90.png"/><Relationship Id="rId4" Type="http://schemas.openxmlformats.org/officeDocument/2006/relationships/image" Target="../media/image3.gif"/><Relationship Id="rId14" Type="http://schemas.openxmlformats.org/officeDocument/2006/relationships/image" Target="../media/image200.png"/></Relationships>
</file>

<file path=ppt/slides/_rels/slide15.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3.gif"/><Relationship Id="rId7" Type="http://schemas.openxmlformats.org/officeDocument/2006/relationships/slide" Target="slide1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gif"/><Relationship Id="rId7" Type="http://schemas.openxmlformats.org/officeDocument/2006/relationships/slide" Target="slide1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gif"/><Relationship Id="rId7" Type="http://schemas.openxmlformats.org/officeDocument/2006/relationships/slide" Target="slide1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0" Type="http://schemas.openxmlformats.org/officeDocument/2006/relationships/image" Target="../media/image170.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26.wmf"/><Relationship Id="rId4" Type="http://schemas.openxmlformats.org/officeDocument/2006/relationships/image" Target="../media/image3.gif"/><Relationship Id="rId9"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notesSlide" Target="../notesSlides/notesSlide1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27.wmf"/><Relationship Id="rId4" Type="http://schemas.openxmlformats.org/officeDocument/2006/relationships/image" Target="../media/image3.gif"/><Relationship Id="rId9"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notesSlide" Target="../notesSlides/notesSlide1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png"/><Relationship Id="rId11" Type="http://schemas.openxmlformats.org/officeDocument/2006/relationships/image" Target="../media/image28.wmf"/><Relationship Id="rId5" Type="http://schemas.openxmlformats.org/officeDocument/2006/relationships/image" Target="../media/image4.jpeg"/><Relationship Id="rId10" Type="http://schemas.openxmlformats.org/officeDocument/2006/relationships/oleObject" Target="../embeddings/oleObject10.bin"/><Relationship Id="rId4" Type="http://schemas.openxmlformats.org/officeDocument/2006/relationships/image" Target="../media/image3.gif"/><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notesSlide" Target="../notesSlides/notesSlide1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png"/><Relationship Id="rId11" Type="http://schemas.openxmlformats.org/officeDocument/2006/relationships/image" Target="../media/image29.wmf"/><Relationship Id="rId5" Type="http://schemas.openxmlformats.org/officeDocument/2006/relationships/image" Target="../media/image4.jpeg"/><Relationship Id="rId10" Type="http://schemas.openxmlformats.org/officeDocument/2006/relationships/oleObject" Target="../embeddings/oleObject11.bin"/><Relationship Id="rId4" Type="http://schemas.openxmlformats.org/officeDocument/2006/relationships/image" Target="../media/image3.gif"/><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gif"/><Relationship Id="rId7" Type="http://schemas.openxmlformats.org/officeDocument/2006/relationships/slide" Target="slide1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5.png"/><Relationship Id="rId5" Type="http://schemas.openxmlformats.org/officeDocument/2006/relationships/image" Target="../media/image5.png"/><Relationship Id="rId10" Type="http://schemas.openxmlformats.org/officeDocument/2006/relationships/image" Target="../media/image34.png"/><Relationship Id="rId4" Type="http://schemas.openxmlformats.org/officeDocument/2006/relationships/image" Target="../media/image4.jpe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notesSlide" Target="../notesSlides/notesSlide15.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png"/><Relationship Id="rId11" Type="http://schemas.openxmlformats.org/officeDocument/2006/relationships/image" Target="../media/image31.wmf"/><Relationship Id="rId5" Type="http://schemas.openxmlformats.org/officeDocument/2006/relationships/image" Target="../media/image4.jpeg"/><Relationship Id="rId10" Type="http://schemas.openxmlformats.org/officeDocument/2006/relationships/image" Target="../media/image30.wmf"/><Relationship Id="rId4" Type="http://schemas.openxmlformats.org/officeDocument/2006/relationships/image" Target="../media/image3.gif"/><Relationship Id="rId9"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8.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341.png"/><Relationship Id="rId4" Type="http://schemas.openxmlformats.org/officeDocument/2006/relationships/image" Target="../media/image3.gif"/><Relationship Id="rId9" Type="http://schemas.openxmlformats.org/officeDocument/2006/relationships/image" Target="../media/image32.wmf"/></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90.wmf"/><Relationship Id="rId18" Type="http://schemas.openxmlformats.org/officeDocument/2006/relationships/oleObject" Target="../embeddings/oleObject40.bin"/><Relationship Id="rId3" Type="http://schemas.openxmlformats.org/officeDocument/2006/relationships/notesSlide" Target="../notesSlides/notesSlide19.xml"/><Relationship Id="rId34" Type="http://schemas.openxmlformats.org/officeDocument/2006/relationships/oleObject" Target="../embeddings/oleObject16.bin"/><Relationship Id="rId7" Type="http://schemas.openxmlformats.org/officeDocument/2006/relationships/image" Target="../media/image7.png"/><Relationship Id="rId17" Type="http://schemas.openxmlformats.org/officeDocument/2006/relationships/image" Target="../media/image34.wmf"/><Relationship Id="rId33" Type="http://schemas.openxmlformats.org/officeDocument/2006/relationships/image" Target="../media/image39.png"/><Relationship Id="rId2" Type="http://schemas.openxmlformats.org/officeDocument/2006/relationships/slideLayout" Target="../slideLayouts/slideLayout2.xml"/><Relationship Id="rId16" Type="http://schemas.openxmlformats.org/officeDocument/2006/relationships/oleObject" Target="../embeddings/oleObject15.bin"/><Relationship Id="rId1" Type="http://schemas.openxmlformats.org/officeDocument/2006/relationships/vmlDrawing" Target="../drawings/vmlDrawing14.vml"/><Relationship Id="rId6" Type="http://schemas.openxmlformats.org/officeDocument/2006/relationships/image" Target="../media/image5.png"/><Relationship Id="rId11" Type="http://schemas.openxmlformats.org/officeDocument/2006/relationships/image" Target="../media/image33.wmf"/><Relationship Id="rId32" Type="http://schemas.openxmlformats.org/officeDocument/2006/relationships/image" Target="../media/image75.png"/><Relationship Id="rId5" Type="http://schemas.openxmlformats.org/officeDocument/2006/relationships/image" Target="../media/image4.jpeg"/><Relationship Id="rId15" Type="http://schemas.openxmlformats.org/officeDocument/2006/relationships/oleObject" Target="../embeddings/oleObject30.bin"/><Relationship Id="rId10" Type="http://schemas.openxmlformats.org/officeDocument/2006/relationships/oleObject" Target="../embeddings/oleObject14.bin"/><Relationship Id="rId31" Type="http://schemas.openxmlformats.org/officeDocument/2006/relationships/image" Target="../media/image74.png"/><Relationship Id="rId4" Type="http://schemas.openxmlformats.org/officeDocument/2006/relationships/image" Target="../media/image3.gif"/><Relationship Id="rId9" Type="http://schemas.openxmlformats.org/officeDocument/2006/relationships/image" Target="../media/image311.png"/><Relationship Id="rId35" Type="http://schemas.openxmlformats.org/officeDocument/2006/relationships/image" Target="../media/image35.wmf"/></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81.png"/><Relationship Id="rId3" Type="http://schemas.openxmlformats.org/officeDocument/2006/relationships/notesSlide" Target="../notesSlides/notesSlide20.xml"/><Relationship Id="rId7" Type="http://schemas.openxmlformats.org/officeDocument/2006/relationships/image" Target="../media/image4.jpeg"/><Relationship Id="rId12" Type="http://schemas.openxmlformats.org/officeDocument/2006/relationships/image" Target="../media/image171.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gif"/><Relationship Id="rId5" Type="http://schemas.openxmlformats.org/officeDocument/2006/relationships/image" Target="../media/image35.wmf"/><Relationship Id="rId1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oleObject" Target="../embeddings/oleObject17.bin"/><Relationship Id="rId9" Type="http://schemas.openxmlformats.org/officeDocument/2006/relationships/image" Target="../media/image7.png"/><Relationship Id="rId14" Type="http://schemas.openxmlformats.org/officeDocument/2006/relationships/image" Target="../media/image191.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50.png"/><Relationship Id="rId18" Type="http://schemas.openxmlformats.org/officeDocument/2006/relationships/image" Target="../media/image42.png"/><Relationship Id="rId26" Type="http://schemas.openxmlformats.org/officeDocument/2006/relationships/image" Target="../media/image360.png"/><Relationship Id="rId3" Type="http://schemas.openxmlformats.org/officeDocument/2006/relationships/notesSlide" Target="../notesSlides/notesSlide21.xml"/><Relationship Id="rId21"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240.png"/><Relationship Id="rId17" Type="http://schemas.openxmlformats.org/officeDocument/2006/relationships/image" Target="../media/image290.png"/><Relationship Id="rId25"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image" Target="../media/image280.png"/><Relationship Id="rId20" Type="http://schemas.openxmlformats.org/officeDocument/2006/relationships/image" Target="../media/image320.png"/><Relationship Id="rId1" Type="http://schemas.openxmlformats.org/officeDocument/2006/relationships/vmlDrawing" Target="../drawings/vmlDrawing16.vml"/><Relationship Id="rId6" Type="http://schemas.openxmlformats.org/officeDocument/2006/relationships/image" Target="../media/image5.png"/><Relationship Id="rId11" Type="http://schemas.openxmlformats.org/officeDocument/2006/relationships/image" Target="../media/image230.png"/><Relationship Id="rId24" Type="http://schemas.openxmlformats.org/officeDocument/2006/relationships/oleObject" Target="../embeddings/oleObject18.bin"/><Relationship Id="rId5" Type="http://schemas.openxmlformats.org/officeDocument/2006/relationships/image" Target="../media/image4.jpeg"/><Relationship Id="rId15" Type="http://schemas.openxmlformats.org/officeDocument/2006/relationships/image" Target="../media/image270.png"/><Relationship Id="rId23" Type="http://schemas.openxmlformats.org/officeDocument/2006/relationships/image" Target="../media/image350.png"/><Relationship Id="rId28" Type="http://schemas.openxmlformats.org/officeDocument/2006/relationships/image" Target="../media/image380.png"/><Relationship Id="rId10" Type="http://schemas.openxmlformats.org/officeDocument/2006/relationships/image" Target="../media/image220.png"/><Relationship Id="rId19" Type="http://schemas.openxmlformats.org/officeDocument/2006/relationships/image" Target="../media/image310.png"/><Relationship Id="rId4" Type="http://schemas.openxmlformats.org/officeDocument/2006/relationships/image" Target="../media/image3.gif"/><Relationship Id="rId14" Type="http://schemas.openxmlformats.org/officeDocument/2006/relationships/image" Target="../media/image260.png"/><Relationship Id="rId22" Type="http://schemas.openxmlformats.org/officeDocument/2006/relationships/image" Target="../media/image340.png"/><Relationship Id="rId27" Type="http://schemas.openxmlformats.org/officeDocument/2006/relationships/image" Target="../media/image370.pn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00.png"/><Relationship Id="rId18" Type="http://schemas.openxmlformats.org/officeDocument/2006/relationships/image" Target="../media/image45.png"/><Relationship Id="rId3" Type="http://schemas.openxmlformats.org/officeDocument/2006/relationships/notesSlide" Target="../notesSlides/notesSlide22.xml"/><Relationship Id="rId21" Type="http://schemas.openxmlformats.org/officeDocument/2006/relationships/image" Target="../media/image48.png"/><Relationship Id="rId7" Type="http://schemas.openxmlformats.org/officeDocument/2006/relationships/image" Target="../media/image4.jpeg"/><Relationship Id="rId17" Type="http://schemas.openxmlformats.org/officeDocument/2006/relationships/image" Target="../media/image44.png"/><Relationship Id="rId2" Type="http://schemas.openxmlformats.org/officeDocument/2006/relationships/slideLayout" Target="../slideLayouts/slideLayout2.xml"/><Relationship Id="rId16" Type="http://schemas.openxmlformats.org/officeDocument/2006/relationships/image" Target="../media/image430.png"/><Relationship Id="rId20" Type="http://schemas.openxmlformats.org/officeDocument/2006/relationships/image" Target="../media/image47.png"/><Relationship Id="rId1" Type="http://schemas.openxmlformats.org/officeDocument/2006/relationships/vmlDrawing" Target="../drawings/vmlDrawing17.vml"/><Relationship Id="rId6" Type="http://schemas.openxmlformats.org/officeDocument/2006/relationships/image" Target="../media/image3.gif"/><Relationship Id="rId5" Type="http://schemas.openxmlformats.org/officeDocument/2006/relationships/image" Target="../media/image35.wmf"/><Relationship Id="rId15" Type="http://schemas.openxmlformats.org/officeDocument/2006/relationships/image" Target="../media/image420.png"/><Relationship Id="rId19" Type="http://schemas.openxmlformats.org/officeDocument/2006/relationships/image" Target="../media/image46.png"/><Relationship Id="rId4" Type="http://schemas.openxmlformats.org/officeDocument/2006/relationships/oleObject" Target="../embeddings/oleObject19.bin"/><Relationship Id="rId9" Type="http://schemas.openxmlformats.org/officeDocument/2006/relationships/image" Target="../media/image7.png"/><Relationship Id="rId14" Type="http://schemas.openxmlformats.org/officeDocument/2006/relationships/image" Target="../media/image410.png"/></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notesSlide" Target="../notesSlides/notesSlide23.xml"/><Relationship Id="rId21" Type="http://schemas.openxmlformats.org/officeDocument/2006/relationships/image" Target="../media/image59.png"/><Relationship Id="rId7" Type="http://schemas.openxmlformats.org/officeDocument/2006/relationships/image" Target="../media/image7.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slideLayout" Target="../slideLayouts/slideLayout2.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vmlDrawing" Target="../drawings/vmlDrawing18.vml"/><Relationship Id="rId6" Type="http://schemas.openxmlformats.org/officeDocument/2006/relationships/image" Target="../media/image5.png"/><Relationship Id="rId24" Type="http://schemas.openxmlformats.org/officeDocument/2006/relationships/image" Target="../media/image34.wmf"/><Relationship Id="rId5" Type="http://schemas.openxmlformats.org/officeDocument/2006/relationships/image" Target="../media/image4.jpeg"/><Relationship Id="rId15" Type="http://schemas.openxmlformats.org/officeDocument/2006/relationships/image" Target="../media/image53.png"/><Relationship Id="rId23" Type="http://schemas.openxmlformats.org/officeDocument/2006/relationships/oleObject" Target="../embeddings/oleObject20.bin"/><Relationship Id="rId19" Type="http://schemas.openxmlformats.org/officeDocument/2006/relationships/image" Target="../media/image57.png"/><Relationship Id="rId4" Type="http://schemas.openxmlformats.org/officeDocument/2006/relationships/image" Target="../media/image3.gif"/><Relationship Id="rId14" Type="http://schemas.openxmlformats.org/officeDocument/2006/relationships/image" Target="../media/image52.png"/><Relationship Id="rId22" Type="http://schemas.openxmlformats.org/officeDocument/2006/relationships/image" Target="../media/image60.png"/></Relationships>
</file>

<file path=ppt/slides/_rels/slide33.xml.rels><?xml version="1.0" encoding="UTF-8" standalone="yes"?>
<Relationships xmlns="http://schemas.openxmlformats.org/package/2006/relationships"><Relationship Id="rId13" Type="http://schemas.openxmlformats.org/officeDocument/2006/relationships/image" Target="../media/image60.png"/><Relationship Id="rId18" Type="http://schemas.openxmlformats.org/officeDocument/2006/relationships/image" Target="../media/image64.png"/><Relationship Id="rId3" Type="http://schemas.openxmlformats.org/officeDocument/2006/relationships/notesSlide" Target="../notesSlides/notesSlide24.xml"/><Relationship Id="rId7" Type="http://schemas.openxmlformats.org/officeDocument/2006/relationships/image" Target="../media/image7.png"/><Relationship Id="rId17" Type="http://schemas.openxmlformats.org/officeDocument/2006/relationships/image" Target="../media/image63.png"/><Relationship Id="rId2" Type="http://schemas.openxmlformats.org/officeDocument/2006/relationships/slideLayout" Target="../slideLayouts/slideLayout2.xml"/><Relationship Id="rId16" Type="http://schemas.openxmlformats.org/officeDocument/2006/relationships/image" Target="../media/image62.png"/><Relationship Id="rId20" Type="http://schemas.openxmlformats.org/officeDocument/2006/relationships/image" Target="../media/image34.wmf"/><Relationship Id="rId1" Type="http://schemas.openxmlformats.org/officeDocument/2006/relationships/vmlDrawing" Target="../drawings/vmlDrawing19.vml"/><Relationship Id="rId6" Type="http://schemas.openxmlformats.org/officeDocument/2006/relationships/image" Target="../media/image5.png"/><Relationship Id="rId5" Type="http://schemas.openxmlformats.org/officeDocument/2006/relationships/image" Target="../media/image4.jpeg"/><Relationship Id="rId15" Type="http://schemas.openxmlformats.org/officeDocument/2006/relationships/image" Target="../media/image61.png"/><Relationship Id="rId19" Type="http://schemas.openxmlformats.org/officeDocument/2006/relationships/oleObject" Target="../embeddings/oleObject21.bin"/><Relationship Id="rId4" Type="http://schemas.openxmlformats.org/officeDocument/2006/relationships/image" Target="../media/image3.gif"/><Relationship Id="rId14" Type="http://schemas.openxmlformats.org/officeDocument/2006/relationships/image" Target="../media/image100.png"/></Relationships>
</file>

<file path=ppt/slides/_rels/slide34.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8.png"/><Relationship Id="rId3" Type="http://schemas.openxmlformats.org/officeDocument/2006/relationships/image" Target="../media/image3.gif"/><Relationship Id="rId12"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1.png"/><Relationship Id="rId5" Type="http://schemas.openxmlformats.org/officeDocument/2006/relationships/image" Target="../media/image5.png"/><Relationship Id="rId10" Type="http://schemas.openxmlformats.org/officeDocument/2006/relationships/image" Target="../media/image660.png"/><Relationship Id="rId4" Type="http://schemas.openxmlformats.org/officeDocument/2006/relationships/image" Target="../media/image4.jpeg"/><Relationship Id="rId9" Type="http://schemas.openxmlformats.org/officeDocument/2006/relationships/image" Target="../media/image66.png"/><Relationship Id="rId14" Type="http://schemas.openxmlformats.org/officeDocument/2006/relationships/image" Target="../media/image70.png"/></Relationships>
</file>

<file path=ppt/slides/_rels/slide3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3.png"/><Relationship Id="rId18" Type="http://schemas.openxmlformats.org/officeDocument/2006/relationships/image" Target="../media/image80.png"/><Relationship Id="rId26" Type="http://schemas.openxmlformats.org/officeDocument/2006/relationships/image" Target="../media/image88.png"/><Relationship Id="rId3" Type="http://schemas.openxmlformats.org/officeDocument/2006/relationships/notesSlide" Target="../notesSlides/notesSlide26.xml"/><Relationship Id="rId21" Type="http://schemas.openxmlformats.org/officeDocument/2006/relationships/image" Target="../media/image83.png"/><Relationship Id="rId7" Type="http://schemas.openxmlformats.org/officeDocument/2006/relationships/image" Target="../media/image7.png"/><Relationship Id="rId12" Type="http://schemas.openxmlformats.org/officeDocument/2006/relationships/image" Target="../media/image32.wmf"/><Relationship Id="rId17" Type="http://schemas.openxmlformats.org/officeDocument/2006/relationships/image" Target="../media/image79.png"/><Relationship Id="rId25" Type="http://schemas.openxmlformats.org/officeDocument/2006/relationships/image" Target="../media/image87.png"/><Relationship Id="rId2" Type="http://schemas.openxmlformats.org/officeDocument/2006/relationships/slideLayout" Target="../slideLayouts/slideLayout2.xml"/><Relationship Id="rId16" Type="http://schemas.openxmlformats.org/officeDocument/2006/relationships/image" Target="../media/image78.png"/><Relationship Id="rId20" Type="http://schemas.openxmlformats.org/officeDocument/2006/relationships/image" Target="../media/image82.png"/><Relationship Id="rId29" Type="http://schemas.openxmlformats.org/officeDocument/2006/relationships/image" Target="../media/image92.png"/><Relationship Id="rId1" Type="http://schemas.openxmlformats.org/officeDocument/2006/relationships/vmlDrawing" Target="../drawings/vmlDrawing20.vml"/><Relationship Id="rId6" Type="http://schemas.openxmlformats.org/officeDocument/2006/relationships/image" Target="../media/image5.png"/><Relationship Id="rId11" Type="http://schemas.openxmlformats.org/officeDocument/2006/relationships/oleObject" Target="../embeddings/oleObject22.bin"/><Relationship Id="rId24" Type="http://schemas.openxmlformats.org/officeDocument/2006/relationships/image" Target="../media/image86.png"/><Relationship Id="rId5" Type="http://schemas.openxmlformats.org/officeDocument/2006/relationships/image" Target="../media/image4.jpeg"/><Relationship Id="rId15" Type="http://schemas.openxmlformats.org/officeDocument/2006/relationships/image" Target="../media/image77.png"/><Relationship Id="rId23" Type="http://schemas.openxmlformats.org/officeDocument/2006/relationships/image" Target="../media/image85.png"/><Relationship Id="rId28" Type="http://schemas.openxmlformats.org/officeDocument/2006/relationships/image" Target="../media/image91.png"/><Relationship Id="rId10" Type="http://schemas.openxmlformats.org/officeDocument/2006/relationships/image" Target="../media/image72.png"/><Relationship Id="rId19" Type="http://schemas.openxmlformats.org/officeDocument/2006/relationships/image" Target="../media/image81.png"/><Relationship Id="rId4" Type="http://schemas.openxmlformats.org/officeDocument/2006/relationships/image" Target="../media/image3.gif"/><Relationship Id="rId9" Type="http://schemas.openxmlformats.org/officeDocument/2006/relationships/image" Target="../media/image71.png"/><Relationship Id="rId14" Type="http://schemas.openxmlformats.org/officeDocument/2006/relationships/image" Target="../media/image76.png"/><Relationship Id="rId22" Type="http://schemas.openxmlformats.org/officeDocument/2006/relationships/image" Target="../media/image84.png"/><Relationship Id="rId27" Type="http://schemas.openxmlformats.org/officeDocument/2006/relationships/image" Target="../media/image89.png"/></Relationships>
</file>

<file path=ppt/slides/_rels/slide36.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6.png"/><Relationship Id="rId18" Type="http://schemas.openxmlformats.org/officeDocument/2006/relationships/image" Target="../media/image102.png"/><Relationship Id="rId3" Type="http://schemas.openxmlformats.org/officeDocument/2006/relationships/notesSlide" Target="../notesSlides/notesSlide27.xml"/><Relationship Id="rId7" Type="http://schemas.openxmlformats.org/officeDocument/2006/relationships/image" Target="../media/image7.png"/><Relationship Id="rId12" Type="http://schemas.openxmlformats.org/officeDocument/2006/relationships/image" Target="../media/image32.wmf"/><Relationship Id="rId17" Type="http://schemas.openxmlformats.org/officeDocument/2006/relationships/image" Target="../media/image99.png"/><Relationship Id="rId2" Type="http://schemas.openxmlformats.org/officeDocument/2006/relationships/slideLayout" Target="../slideLayouts/slideLayout2.xml"/><Relationship Id="rId16" Type="http://schemas.openxmlformats.org/officeDocument/2006/relationships/image" Target="../media/image98.png"/><Relationship Id="rId1" Type="http://schemas.openxmlformats.org/officeDocument/2006/relationships/vmlDrawing" Target="../drawings/vmlDrawing21.vml"/><Relationship Id="rId6" Type="http://schemas.openxmlformats.org/officeDocument/2006/relationships/image" Target="../media/image5.png"/><Relationship Id="rId11" Type="http://schemas.openxmlformats.org/officeDocument/2006/relationships/oleObject" Target="../embeddings/oleObject23.bin"/><Relationship Id="rId5" Type="http://schemas.openxmlformats.org/officeDocument/2006/relationships/image" Target="../media/image4.jpeg"/><Relationship Id="rId15" Type="http://schemas.openxmlformats.org/officeDocument/2006/relationships/image" Target="../media/image97.png"/><Relationship Id="rId10" Type="http://schemas.openxmlformats.org/officeDocument/2006/relationships/image" Target="../media/image95.png"/><Relationship Id="rId19" Type="http://schemas.openxmlformats.org/officeDocument/2006/relationships/image" Target="../media/image103.png"/><Relationship Id="rId4" Type="http://schemas.openxmlformats.org/officeDocument/2006/relationships/image" Target="../media/image3.gif"/><Relationship Id="rId9" Type="http://schemas.openxmlformats.org/officeDocument/2006/relationships/image" Target="../media/image94.png"/><Relationship Id="rId1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slide" Target="slide1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file:///C:\Users\Edgar\Desktop\Presentaciones%20Rigideces%20MD\MENU%20RIGIDECES.pptx#-1,2,Contenido" TargetMode="Externa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jpe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3.gif"/><Relationship Id="rId10" Type="http://schemas.openxmlformats.org/officeDocument/2006/relationships/image" Target="../media/image10.wmf"/><Relationship Id="rId4" Type="http://schemas.openxmlformats.org/officeDocument/2006/relationships/image" Target="../media/image4.jpeg"/><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11" Type="http://schemas.openxmlformats.org/officeDocument/2006/relationships/oleObject" Target="../embeddings/oleObject3.bin"/><Relationship Id="rId5" Type="http://schemas.openxmlformats.org/officeDocument/2006/relationships/image" Target="../media/image3.gif"/><Relationship Id="rId10" Type="http://schemas.openxmlformats.org/officeDocument/2006/relationships/slide" Target="slide9.xml"/><Relationship Id="rId4" Type="http://schemas.openxmlformats.org/officeDocument/2006/relationships/image" Target="../media/image4.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99360" y="2274435"/>
            <a:ext cx="8083624" cy="3418711"/>
          </a:xfrm>
        </p:spPr>
        <p:txBody>
          <a:bodyPr>
            <a:normAutofit fontScale="90000"/>
          </a:bodyPr>
          <a:lstStyle/>
          <a:p>
            <a:pPr algn="ctr"/>
            <a:r>
              <a:rPr lang="es-MX" sz="2800" b="1" dirty="0">
                <a:solidFill>
                  <a:schemeClr val="bg1"/>
                </a:solidFill>
              </a:rPr>
              <a:t>Análisis estructural </a:t>
            </a:r>
            <a:r>
              <a:rPr lang="es-MX" sz="2800" b="1" dirty="0" smtClean="0">
                <a:solidFill>
                  <a:schemeClr val="bg1"/>
                </a:solidFill>
              </a:rPr>
              <a:t>avanzado.</a:t>
            </a:r>
            <a:r>
              <a:rPr lang="es-MX" sz="2800" b="1" dirty="0">
                <a:solidFill>
                  <a:schemeClr val="bg1"/>
                </a:solidFill>
              </a:rPr>
              <a:t/>
            </a:r>
            <a:br>
              <a:rPr lang="es-MX" sz="2800" b="1" dirty="0">
                <a:solidFill>
                  <a:schemeClr val="bg1"/>
                </a:solidFill>
              </a:rPr>
            </a:br>
            <a:r>
              <a:rPr lang="es-MX" sz="2800" b="1" dirty="0">
                <a:solidFill>
                  <a:schemeClr val="bg1"/>
                </a:solidFill>
              </a:rPr>
              <a:t/>
            </a:r>
            <a:br>
              <a:rPr lang="es-MX" sz="2800" b="1" dirty="0">
                <a:solidFill>
                  <a:schemeClr val="bg1"/>
                </a:solidFill>
              </a:rPr>
            </a:br>
            <a:r>
              <a:rPr lang="es-ES" sz="2800" b="1" dirty="0">
                <a:solidFill>
                  <a:schemeClr val="bg1"/>
                </a:solidFill>
              </a:rPr>
              <a:t>INGENIERÍA </a:t>
            </a:r>
            <a:r>
              <a:rPr lang="es-ES" sz="2800" b="1" dirty="0" smtClean="0">
                <a:solidFill>
                  <a:schemeClr val="bg1"/>
                </a:solidFill>
              </a:rPr>
              <a:t>CIVIL.  </a:t>
            </a:r>
            <a:r>
              <a:rPr lang="es-ES" sz="2800" b="1" dirty="0">
                <a:solidFill>
                  <a:schemeClr val="bg1"/>
                </a:solidFill>
              </a:rPr>
              <a:t/>
            </a:r>
            <a:br>
              <a:rPr lang="es-ES" sz="2800" b="1" dirty="0">
                <a:solidFill>
                  <a:schemeClr val="bg1"/>
                </a:solidFill>
              </a:rPr>
            </a:br>
            <a:r>
              <a:rPr lang="es-ES" sz="2800" b="1" dirty="0">
                <a:solidFill>
                  <a:schemeClr val="bg1"/>
                </a:solidFill>
              </a:rPr>
              <a:t/>
            </a:r>
            <a:br>
              <a:rPr lang="es-ES" sz="2800" b="1" dirty="0">
                <a:solidFill>
                  <a:schemeClr val="bg1"/>
                </a:solidFill>
              </a:rPr>
            </a:br>
            <a:r>
              <a:rPr lang="es-ES" sz="2800" b="1" u="sng" dirty="0">
                <a:solidFill>
                  <a:schemeClr val="bg1"/>
                </a:solidFill>
              </a:rPr>
              <a:t>DOCENTE: </a:t>
            </a:r>
            <a:br>
              <a:rPr lang="es-ES" sz="2800" b="1" u="sng" dirty="0">
                <a:solidFill>
                  <a:schemeClr val="bg1"/>
                </a:solidFill>
              </a:rPr>
            </a:br>
            <a:r>
              <a:rPr lang="es-ES" sz="2800" dirty="0">
                <a:solidFill>
                  <a:schemeClr val="bg1"/>
                </a:solidFill>
              </a:rPr>
              <a:t>M.C. ANTONIO DANIEL MARTÍNEZ </a:t>
            </a:r>
            <a:r>
              <a:rPr lang="es-ES" sz="2800" dirty="0" smtClean="0">
                <a:solidFill>
                  <a:schemeClr val="bg1"/>
                </a:solidFill>
              </a:rPr>
              <a:t>DIBENE.</a:t>
            </a:r>
            <a:r>
              <a:rPr lang="es-ES" sz="2800" dirty="0">
                <a:solidFill>
                  <a:schemeClr val="bg1"/>
                </a:solidFill>
              </a:rPr>
              <a:t/>
            </a:r>
            <a:br>
              <a:rPr lang="es-ES" sz="2800" dirty="0">
                <a:solidFill>
                  <a:schemeClr val="bg1"/>
                </a:solidFill>
              </a:rPr>
            </a:br>
            <a:r>
              <a:rPr lang="es-ES" sz="2800" dirty="0">
                <a:solidFill>
                  <a:schemeClr val="bg1"/>
                </a:solidFill>
              </a:rPr>
              <a:t/>
            </a:r>
            <a:br>
              <a:rPr lang="es-ES" sz="2800" dirty="0">
                <a:solidFill>
                  <a:schemeClr val="bg1"/>
                </a:solidFill>
              </a:rPr>
            </a:br>
            <a:r>
              <a:rPr lang="es-ES" sz="2800" b="1" dirty="0">
                <a:solidFill>
                  <a:schemeClr val="bg1"/>
                </a:solidFill>
              </a:rPr>
              <a:t>UNIDAD II: </a:t>
            </a:r>
            <a:r>
              <a:rPr lang="es-ES" sz="2800" dirty="0">
                <a:solidFill>
                  <a:schemeClr val="bg1"/>
                </a:solidFill>
              </a:rPr>
              <a:t>Método de </a:t>
            </a:r>
            <a:r>
              <a:rPr lang="es-ES" sz="2800" dirty="0" smtClean="0">
                <a:solidFill>
                  <a:schemeClr val="bg1"/>
                </a:solidFill>
              </a:rPr>
              <a:t>flexibilidades.</a:t>
            </a:r>
            <a:r>
              <a:rPr lang="es-ES" sz="2800" dirty="0">
                <a:solidFill>
                  <a:schemeClr val="bg1"/>
                </a:solidFill>
              </a:rPr>
              <a:t/>
            </a:r>
            <a:br>
              <a:rPr lang="es-ES" sz="2800" dirty="0">
                <a:solidFill>
                  <a:schemeClr val="bg1"/>
                </a:solidFill>
              </a:rPr>
            </a:br>
            <a:r>
              <a:rPr lang="es-ES" sz="2800" dirty="0">
                <a:solidFill>
                  <a:schemeClr val="bg1"/>
                </a:solidFill>
              </a:rPr>
              <a:t/>
            </a:r>
            <a:br>
              <a:rPr lang="es-ES" sz="2800" dirty="0">
                <a:solidFill>
                  <a:schemeClr val="bg1"/>
                </a:solidFill>
              </a:rPr>
            </a:br>
            <a:r>
              <a:rPr lang="es-ES" sz="2800" b="1" dirty="0">
                <a:solidFill>
                  <a:schemeClr val="bg1"/>
                </a:solidFill>
              </a:rPr>
              <a:t>TEMA: </a:t>
            </a:r>
            <a:r>
              <a:rPr lang="es-ES" sz="2800" b="1" cap="none" dirty="0">
                <a:ln w="9525">
                  <a:solidFill>
                    <a:schemeClr val="bg1"/>
                  </a:solidFill>
                  <a:prstDash val="solid"/>
                </a:ln>
                <a:solidFill>
                  <a:srgbClr val="FFFF00"/>
                </a:solidFill>
                <a:effectLst>
                  <a:outerShdw blurRad="12700" dist="38100" dir="2700000" algn="tl" rotWithShape="0">
                    <a:schemeClr val="bg1">
                      <a:lumMod val="50000"/>
                    </a:schemeClr>
                  </a:outerShdw>
                </a:effectLst>
              </a:rPr>
              <a:t>VIGAS Y </a:t>
            </a:r>
            <a:r>
              <a:rPr lang="es-ES" sz="2800" b="1" cap="none" dirty="0" smtClean="0">
                <a:ln w="9525">
                  <a:solidFill>
                    <a:schemeClr val="bg1"/>
                  </a:solidFill>
                  <a:prstDash val="solid"/>
                </a:ln>
                <a:solidFill>
                  <a:srgbClr val="FFFF00"/>
                </a:solidFill>
                <a:effectLst>
                  <a:outerShdw blurRad="12700" dist="38100" dir="2700000" algn="tl" rotWithShape="0">
                    <a:schemeClr val="bg1">
                      <a:lumMod val="50000"/>
                    </a:schemeClr>
                  </a:outerShdw>
                </a:effectLst>
              </a:rPr>
              <a:t>MARCOS.</a:t>
            </a:r>
            <a:endParaRPr lang="es-MX" sz="2800" cap="none"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4" name="Picture 2" descr="http://www.itlp.edu.mx/carreras/carreras.files/civil.gif"/>
          <p:cNvPicPr>
            <a:picLocks noChangeAspect="1" noChangeArrowheads="1"/>
          </p:cNvPicPr>
          <p:nvPr/>
        </p:nvPicPr>
        <p:blipFill>
          <a:blip r:embed="rId2" cstate="print"/>
          <a:srcRect/>
          <a:stretch>
            <a:fillRect/>
          </a:stretch>
        </p:blipFill>
        <p:spPr bwMode="auto">
          <a:xfrm>
            <a:off x="10718275" y="58992"/>
            <a:ext cx="1294617" cy="983682"/>
          </a:xfrm>
          <a:prstGeom prst="rect">
            <a:avLst/>
          </a:prstGeom>
          <a:noFill/>
        </p:spPr>
      </p:pic>
      <p:sp>
        <p:nvSpPr>
          <p:cNvPr id="11" name="CuadroTexto 10"/>
          <p:cNvSpPr txBox="1"/>
          <p:nvPr/>
        </p:nvSpPr>
        <p:spPr>
          <a:xfrm>
            <a:off x="2135560" y="396343"/>
            <a:ext cx="7689235" cy="646331"/>
          </a:xfrm>
          <a:prstGeom prst="rect">
            <a:avLst/>
          </a:prstGeom>
          <a:noFill/>
        </p:spPr>
        <p:txBody>
          <a:bodyPr wrap="square" rtlCol="0">
            <a:spAutoFit/>
          </a:bodyPr>
          <a:lstStyle/>
          <a:p>
            <a:pPr algn="ctr"/>
            <a:r>
              <a:rPr lang="x-none" sz="3600" b="1" dirty="0">
                <a:solidFill>
                  <a:schemeClr val="bg1"/>
                </a:solidFill>
              </a:rPr>
              <a:t>INSTITUTO TECNOL</a:t>
            </a:r>
            <a:r>
              <a:rPr lang="es-MX" sz="3600" b="1" dirty="0" err="1">
                <a:solidFill>
                  <a:schemeClr val="bg1"/>
                </a:solidFill>
              </a:rPr>
              <a:t>Ó</a:t>
            </a:r>
            <a:r>
              <a:rPr lang="x-none" sz="3600" b="1" dirty="0">
                <a:solidFill>
                  <a:schemeClr val="bg1"/>
                </a:solidFill>
              </a:rPr>
              <a:t>GICO DE LA </a:t>
            </a:r>
            <a:r>
              <a:rPr lang="x-none" sz="3600" b="1" dirty="0" smtClean="0">
                <a:solidFill>
                  <a:schemeClr val="bg1"/>
                </a:solidFill>
              </a:rPr>
              <a:t>PAZ</a:t>
            </a:r>
            <a:r>
              <a:rPr lang="es-MX" sz="3600" b="1" dirty="0" smtClean="0">
                <a:solidFill>
                  <a:schemeClr val="bg1"/>
                </a:solidFill>
              </a:rPr>
              <a:t>.</a:t>
            </a:r>
            <a:r>
              <a:rPr lang="x-none" sz="3600" b="1" dirty="0" smtClean="0">
                <a:solidFill>
                  <a:schemeClr val="bg1"/>
                </a:solidFill>
              </a:rPr>
              <a:t> </a:t>
            </a:r>
            <a:endParaRPr lang="x-none" sz="3600" b="1" dirty="0">
              <a:solidFill>
                <a:schemeClr val="bg1"/>
              </a:solidFill>
            </a:endParaRPr>
          </a:p>
        </p:txBody>
      </p:sp>
      <p:pic>
        <p:nvPicPr>
          <p:cNvPr id="12" name="Picture 2" descr="C:\Users\TYSON\Documents\a Obras varias\A TRABAJOS 2013\7.- JULIO\Albercas\8.- Alberca Familiar 2\PDF\MD LOGO.jpg"/>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4" name="12 Imagen" descr="logotec-new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5"/>
          <p:cNvPicPr>
            <a:picLocks noChangeAspect="1"/>
          </p:cNvPicPr>
          <p:nvPr/>
        </p:nvPicPr>
        <p:blipFill>
          <a:blip r:embed="rId5"/>
          <a:stretch>
            <a:fillRect/>
          </a:stretch>
        </p:blipFill>
        <p:spPr>
          <a:xfrm>
            <a:off x="1199456" y="1628800"/>
            <a:ext cx="4102018" cy="4215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10/39</a:t>
            </a:r>
            <a:endParaRPr lang="es-MX" dirty="0"/>
          </a:p>
        </p:txBody>
      </p:sp>
      <p:pic>
        <p:nvPicPr>
          <p:cNvPr id="10"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itlp.edu.mx/carreras/carreras.files/civil.gif"/>
          <p:cNvPicPr>
            <a:picLocks noChangeAspect="1" noChangeArrowheads="1"/>
          </p:cNvPicPr>
          <p:nvPr/>
        </p:nvPicPr>
        <p:blipFill>
          <a:blip r:embed="rId5" cstate="print"/>
          <a:srcRect/>
          <a:stretch>
            <a:fillRect/>
          </a:stretch>
        </p:blipFill>
        <p:spPr bwMode="auto">
          <a:xfrm>
            <a:off x="10718275" y="58992"/>
            <a:ext cx="1294617" cy="983682"/>
          </a:xfrm>
          <a:prstGeom prst="rect">
            <a:avLst/>
          </a:prstGeom>
          <a:noFill/>
        </p:spPr>
      </p:pic>
      <p:pic>
        <p:nvPicPr>
          <p:cNvPr id="13"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2 Imagen" descr="logotec-new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622787" y="3667399"/>
                <a:ext cx="5400600" cy="7902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i="1" smtClean="0">
                              <a:latin typeface="Cambria Math" panose="02040503050406030204" pitchFamily="18" charset="0"/>
                              <a:ea typeface="Cambria Math" panose="02040503050406030204" pitchFamily="18" charset="0"/>
                            </a:rPr>
                            <m:t>△</m:t>
                          </m:r>
                        </m:e>
                        <m:sub>
                          <m:r>
                            <a:rPr lang="es-MX" b="0" i="1" smtClean="0">
                              <a:latin typeface="Cambria Math" panose="02040503050406030204" pitchFamily="18" charset="0"/>
                            </a:rPr>
                            <m:t>𝐵</m:t>
                          </m:r>
                        </m:sub>
                      </m:sSub>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n-US" b="0" i="1" smtClean="0">
                              <a:latin typeface="Cambria Math" panose="02040503050406030204" pitchFamily="18" charset="0"/>
                            </a:rPr>
                            <m:t>−</m:t>
                          </m:r>
                          <m:r>
                            <a:rPr lang="es-MX" b="0" i="1" smtClean="0">
                              <a:latin typeface="Cambria Math" panose="02040503050406030204" pitchFamily="18" charset="0"/>
                            </a:rPr>
                            <m:t>𝑃</m:t>
                          </m:r>
                          <m:r>
                            <a:rPr lang="es-MX" b="0" i="1" smtClean="0">
                              <a:latin typeface="Cambria Math" panose="02040503050406030204" pitchFamily="18" charset="0"/>
                            </a:rPr>
                            <m:t>(</m:t>
                          </m:r>
                          <m:sSup>
                            <m:sSupPr>
                              <m:ctrlPr>
                                <a:rPr lang="es-MX" b="0" i="1" smtClean="0">
                                  <a:latin typeface="Cambria Math" panose="02040503050406030204" pitchFamily="18" charset="0"/>
                                </a:rPr>
                              </m:ctrlPr>
                            </m:sSupPr>
                            <m:e>
                              <m:f>
                                <m:fPr>
                                  <m:ctrlPr>
                                    <a:rPr lang="es-MX" b="0" i="1" smtClean="0">
                                      <a:latin typeface="Cambria Math" panose="02040503050406030204" pitchFamily="18" charset="0"/>
                                    </a:rPr>
                                  </m:ctrlPr>
                                </m:fPr>
                                <m:num>
                                  <m:r>
                                    <a:rPr lang="es-MX" b="0" i="1" smtClean="0">
                                      <a:latin typeface="Cambria Math" panose="02040503050406030204" pitchFamily="18" charset="0"/>
                                    </a:rPr>
                                    <m:t>𝐿</m:t>
                                  </m:r>
                                </m:num>
                                <m:den>
                                  <m:r>
                                    <a:rPr lang="es-MX" b="0" i="1" smtClean="0">
                                      <a:latin typeface="Cambria Math" panose="02040503050406030204" pitchFamily="18" charset="0"/>
                                    </a:rPr>
                                    <m:t>2</m:t>
                                  </m:r>
                                </m:den>
                              </m:f>
                              <m:r>
                                <a:rPr lang="es-MX" b="0" i="1" smtClean="0">
                                  <a:latin typeface="Cambria Math" panose="02040503050406030204" pitchFamily="18" charset="0"/>
                                </a:rPr>
                                <m:t>)</m:t>
                              </m:r>
                            </m:e>
                            <m:sup>
                              <m:r>
                                <a:rPr lang="es-MX" b="0" i="1" smtClean="0">
                                  <a:latin typeface="Cambria Math" panose="02040503050406030204" pitchFamily="18" charset="0"/>
                                </a:rPr>
                                <m:t>3</m:t>
                              </m:r>
                            </m:sup>
                          </m:sSup>
                        </m:num>
                        <m:den>
                          <m:r>
                            <a:rPr lang="es-MX" b="0" i="1" smtClean="0">
                              <a:latin typeface="Cambria Math" panose="02040503050406030204" pitchFamily="18" charset="0"/>
                            </a:rPr>
                            <m:t>3</m:t>
                          </m:r>
                          <m:r>
                            <a:rPr lang="es-MX" b="0" i="1" smtClean="0">
                              <a:latin typeface="Cambria Math" panose="02040503050406030204" pitchFamily="18" charset="0"/>
                            </a:rPr>
                            <m:t>𝐸𝐼</m:t>
                          </m:r>
                        </m:den>
                      </m:f>
                      <m:r>
                        <a:rPr lang="es-MX" b="0" i="1" smtClean="0">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𝑃</m:t>
                          </m:r>
                          <m:r>
                            <a:rPr lang="es-MX" i="1">
                              <a:latin typeface="Cambria Math" panose="02040503050406030204" pitchFamily="18" charset="0"/>
                            </a:rPr>
                            <m:t>(</m:t>
                          </m:r>
                          <m:sSup>
                            <m:sSupPr>
                              <m:ctrlPr>
                                <a:rPr lang="es-MX" i="1">
                                  <a:latin typeface="Cambria Math" panose="02040503050406030204" pitchFamily="18" charset="0"/>
                                </a:rPr>
                              </m:ctrlPr>
                            </m:sSupPr>
                            <m:e>
                              <m:f>
                                <m:fPr>
                                  <m:ctrlPr>
                                    <a:rPr lang="es-MX" i="1">
                                      <a:latin typeface="Cambria Math" panose="02040503050406030204" pitchFamily="18" charset="0"/>
                                    </a:rPr>
                                  </m:ctrlPr>
                                </m:fPr>
                                <m:num>
                                  <m:r>
                                    <a:rPr lang="es-MX" i="1">
                                      <a:latin typeface="Cambria Math" panose="02040503050406030204" pitchFamily="18" charset="0"/>
                                    </a:rPr>
                                    <m:t>𝐿</m:t>
                                  </m:r>
                                </m:num>
                                <m:den>
                                  <m:r>
                                    <a:rPr lang="es-MX" i="1">
                                      <a:latin typeface="Cambria Math" panose="02040503050406030204" pitchFamily="18" charset="0"/>
                                    </a:rPr>
                                    <m:t>2</m:t>
                                  </m:r>
                                </m:den>
                              </m:f>
                              <m:r>
                                <a:rPr lang="es-MX" i="1">
                                  <a:latin typeface="Cambria Math" panose="02040503050406030204" pitchFamily="18" charset="0"/>
                                </a:rPr>
                                <m:t>)</m:t>
                              </m:r>
                            </m:e>
                            <m:sup>
                              <m:r>
                                <a:rPr lang="es-MX" b="0" i="1" smtClean="0">
                                  <a:latin typeface="Cambria Math" panose="02040503050406030204" pitchFamily="18" charset="0"/>
                                </a:rPr>
                                <m:t>2</m:t>
                              </m:r>
                            </m:sup>
                          </m:sSup>
                        </m:num>
                        <m:den>
                          <m:r>
                            <a:rPr lang="es-MX" b="0" i="1" smtClean="0">
                              <a:latin typeface="Cambria Math" panose="02040503050406030204" pitchFamily="18" charset="0"/>
                            </a:rPr>
                            <m:t>2</m:t>
                          </m:r>
                          <m:r>
                            <a:rPr lang="es-MX" i="1">
                              <a:latin typeface="Cambria Math" panose="02040503050406030204" pitchFamily="18" charset="0"/>
                            </a:rPr>
                            <m:t>𝐸𝐼</m:t>
                          </m:r>
                        </m:den>
                      </m:f>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𝐿</m:t>
                          </m:r>
                        </m:num>
                        <m:den>
                          <m:r>
                            <a:rPr lang="es-MX" b="0" i="1" smtClean="0">
                              <a:latin typeface="Cambria Math" panose="02040503050406030204" pitchFamily="18" charset="0"/>
                            </a:rPr>
                            <m:t>2</m:t>
                          </m:r>
                        </m:den>
                      </m:f>
                      <m:r>
                        <a:rPr lang="es-MX" b="0" i="1" smtClean="0">
                          <a:latin typeface="Cambria Math" panose="02040503050406030204" pitchFamily="18" charset="0"/>
                        </a:rPr>
                        <m:t>)</m:t>
                      </m:r>
                    </m:oMath>
                  </m:oMathPara>
                </a14:m>
                <a:endParaRPr lang="es-MX" dirty="0"/>
              </a:p>
            </p:txBody>
          </p:sp>
        </mc:Choice>
        <mc:Fallback xmlns="">
          <p:sp>
            <p:nvSpPr>
              <p:cNvPr id="5" name="TextBox 4"/>
              <p:cNvSpPr txBox="1">
                <a:spLocks noRot="1" noChangeAspect="1" noMove="1" noResize="1" noEditPoints="1" noAdjustHandles="1" noChangeArrowheads="1" noChangeShapeType="1" noTextEdit="1"/>
              </p:cNvSpPr>
              <p:nvPr/>
            </p:nvSpPr>
            <p:spPr>
              <a:xfrm>
                <a:off x="-622787" y="3667399"/>
                <a:ext cx="5400600" cy="790216"/>
              </a:xfrm>
              <a:prstGeom prst="rect">
                <a:avLst/>
              </a:prstGeom>
              <a:blipFill>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046269" y="3998480"/>
                <a:ext cx="5616624" cy="11412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50</m:t>
                          </m:r>
                          <m:r>
                            <a:rPr lang="es-MX" i="1">
                              <a:latin typeface="Cambria Math" panose="02040503050406030204" pitchFamily="18" charset="0"/>
                            </a:rPr>
                            <m:t>(</m:t>
                          </m:r>
                          <m:sSup>
                            <m:sSupPr>
                              <m:ctrlPr>
                                <a:rPr lang="es-MX" i="1">
                                  <a:latin typeface="Cambria Math" panose="02040503050406030204" pitchFamily="18" charset="0"/>
                                </a:rPr>
                              </m:ctrlPr>
                            </m:sSupPr>
                            <m:e>
                              <m:f>
                                <m:fPr>
                                  <m:ctrlPr>
                                    <a:rPr lang="es-MX" i="1">
                                      <a:latin typeface="Cambria Math" panose="02040503050406030204" pitchFamily="18" charset="0"/>
                                    </a:rPr>
                                  </m:ctrlPr>
                                </m:fPr>
                                <m:num>
                                  <m:r>
                                    <a:rPr lang="es-MX" b="0" i="1" smtClean="0">
                                      <a:latin typeface="Cambria Math" panose="02040503050406030204" pitchFamily="18" charset="0"/>
                                    </a:rPr>
                                    <m:t>12</m:t>
                                  </m:r>
                                </m:num>
                                <m:den>
                                  <m:r>
                                    <a:rPr lang="es-MX" i="1">
                                      <a:latin typeface="Cambria Math" panose="02040503050406030204" pitchFamily="18" charset="0"/>
                                    </a:rPr>
                                    <m:t>2</m:t>
                                  </m:r>
                                </m:den>
                              </m:f>
                              <m:r>
                                <a:rPr lang="es-MX" i="1">
                                  <a:latin typeface="Cambria Math" panose="02040503050406030204" pitchFamily="18" charset="0"/>
                                </a:rPr>
                                <m:t>)</m:t>
                              </m:r>
                            </m:e>
                            <m:sup>
                              <m:r>
                                <a:rPr lang="es-MX" i="1">
                                  <a:latin typeface="Cambria Math" panose="02040503050406030204" pitchFamily="18" charset="0"/>
                                </a:rPr>
                                <m:t>3</m:t>
                              </m:r>
                            </m:sup>
                          </m:sSup>
                        </m:num>
                        <m:den>
                          <m:r>
                            <a:rPr lang="es-MX" i="1">
                              <a:latin typeface="Cambria Math" panose="02040503050406030204" pitchFamily="18" charset="0"/>
                            </a:rPr>
                            <m:t>3</m:t>
                          </m:r>
                          <m:r>
                            <a:rPr lang="es-MX" i="1">
                              <a:latin typeface="Cambria Math" panose="02040503050406030204" pitchFamily="18" charset="0"/>
                            </a:rPr>
                            <m:t>𝐸𝐼</m:t>
                          </m:r>
                        </m:den>
                      </m:f>
                      <m:r>
                        <a:rPr lang="es-MX" i="1">
                          <a:latin typeface="Cambria Math" panose="02040503050406030204" pitchFamily="18" charset="0"/>
                        </a:rPr>
                        <m:t>+</m:t>
                      </m:r>
                      <m:f>
                        <m:fPr>
                          <m:ctrlPr>
                            <a:rPr lang="es-MX" i="1">
                              <a:latin typeface="Cambria Math" panose="02040503050406030204" pitchFamily="18" charset="0"/>
                            </a:rPr>
                          </m:ctrlPr>
                        </m:fPr>
                        <m:num>
                          <m:r>
                            <a:rPr lang="es-MX" b="0" i="1" smtClean="0">
                              <a:latin typeface="Cambria Math" panose="02040503050406030204" pitchFamily="18" charset="0"/>
                            </a:rPr>
                            <m:t>50</m:t>
                          </m:r>
                          <m:r>
                            <a:rPr lang="es-MX" i="1">
                              <a:latin typeface="Cambria Math" panose="02040503050406030204" pitchFamily="18" charset="0"/>
                            </a:rPr>
                            <m:t>(</m:t>
                          </m:r>
                          <m:sSup>
                            <m:sSupPr>
                              <m:ctrlPr>
                                <a:rPr lang="es-MX" i="1">
                                  <a:latin typeface="Cambria Math" panose="02040503050406030204" pitchFamily="18" charset="0"/>
                                </a:rPr>
                              </m:ctrlPr>
                            </m:sSupPr>
                            <m:e>
                              <m:f>
                                <m:fPr>
                                  <m:ctrlPr>
                                    <a:rPr lang="es-MX" i="1">
                                      <a:latin typeface="Cambria Math" panose="02040503050406030204" pitchFamily="18" charset="0"/>
                                    </a:rPr>
                                  </m:ctrlPr>
                                </m:fPr>
                                <m:num>
                                  <m:r>
                                    <a:rPr lang="es-MX" b="0" i="1" smtClean="0">
                                      <a:latin typeface="Cambria Math" panose="02040503050406030204" pitchFamily="18" charset="0"/>
                                    </a:rPr>
                                    <m:t>12</m:t>
                                  </m:r>
                                </m:num>
                                <m:den>
                                  <m:r>
                                    <a:rPr lang="es-MX" i="1">
                                      <a:latin typeface="Cambria Math" panose="02040503050406030204" pitchFamily="18" charset="0"/>
                                    </a:rPr>
                                    <m:t>2</m:t>
                                  </m:r>
                                </m:den>
                              </m:f>
                              <m:r>
                                <a:rPr lang="es-MX" i="1">
                                  <a:latin typeface="Cambria Math" panose="02040503050406030204" pitchFamily="18" charset="0"/>
                                </a:rPr>
                                <m:t>)</m:t>
                              </m:r>
                            </m:e>
                            <m:sup>
                              <m:r>
                                <a:rPr lang="es-MX" i="1">
                                  <a:latin typeface="Cambria Math" panose="02040503050406030204" pitchFamily="18" charset="0"/>
                                </a:rPr>
                                <m:t>2</m:t>
                              </m:r>
                            </m:sup>
                          </m:sSup>
                        </m:num>
                        <m:den>
                          <m:r>
                            <a:rPr lang="es-MX" i="1">
                              <a:latin typeface="Cambria Math" panose="02040503050406030204" pitchFamily="18" charset="0"/>
                            </a:rPr>
                            <m:t>2</m:t>
                          </m:r>
                          <m:r>
                            <a:rPr lang="es-MX" i="1">
                              <a:latin typeface="Cambria Math" panose="02040503050406030204" pitchFamily="18" charset="0"/>
                            </a:rPr>
                            <m:t>𝐸𝐼</m:t>
                          </m:r>
                        </m:den>
                      </m:f>
                      <m:r>
                        <a:rPr lang="es-MX" i="1">
                          <a:latin typeface="Cambria Math" panose="02040503050406030204" pitchFamily="18" charset="0"/>
                        </a:rPr>
                        <m:t>∗</m:t>
                      </m:r>
                      <m:d>
                        <m:dPr>
                          <m:ctrlPr>
                            <a:rPr lang="es-MX" i="1">
                              <a:latin typeface="Cambria Math" panose="02040503050406030204" pitchFamily="18" charset="0"/>
                            </a:rPr>
                          </m:ctrlPr>
                        </m:dPr>
                        <m:e>
                          <m:f>
                            <m:fPr>
                              <m:ctrlPr>
                                <a:rPr lang="es-MX" i="1">
                                  <a:latin typeface="Cambria Math" panose="02040503050406030204" pitchFamily="18" charset="0"/>
                                </a:rPr>
                              </m:ctrlPr>
                            </m:fPr>
                            <m:num>
                              <m:r>
                                <a:rPr lang="es-MX" b="0" i="1" smtClean="0">
                                  <a:latin typeface="Cambria Math" panose="02040503050406030204" pitchFamily="18" charset="0"/>
                                </a:rPr>
                                <m:t>12</m:t>
                              </m:r>
                            </m:num>
                            <m:den>
                              <m:r>
                                <a:rPr lang="es-MX" i="1">
                                  <a:latin typeface="Cambria Math" panose="02040503050406030204" pitchFamily="18" charset="0"/>
                                </a:rPr>
                                <m:t>2</m:t>
                              </m:r>
                            </m:den>
                          </m:f>
                        </m:e>
                      </m:d>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n-US" b="0" i="1" smtClean="0">
                              <a:latin typeface="Cambria Math" panose="02040503050406030204" pitchFamily="18" charset="0"/>
                            </a:rPr>
                            <m:t>−</m:t>
                          </m:r>
                          <m:r>
                            <a:rPr lang="es-MX" b="0" i="1" smtClean="0">
                              <a:latin typeface="Cambria Math" panose="02040503050406030204" pitchFamily="18" charset="0"/>
                            </a:rPr>
                            <m:t>9000 </m:t>
                          </m:r>
                          <m:r>
                            <a:rPr lang="es-MX" b="0" i="1" smtClean="0">
                              <a:latin typeface="Cambria Math" panose="02040503050406030204" pitchFamily="18" charset="0"/>
                            </a:rPr>
                            <m:t>𝑘𝑁</m:t>
                          </m:r>
                        </m:num>
                        <m:den>
                          <m:r>
                            <a:rPr lang="es-MX" b="0" i="1" smtClean="0">
                              <a:latin typeface="Cambria Math" panose="02040503050406030204" pitchFamily="18" charset="0"/>
                            </a:rPr>
                            <m:t>𝐸𝐼</m:t>
                          </m:r>
                        </m:den>
                      </m:f>
                    </m:oMath>
                  </m:oMathPara>
                </a14:m>
                <a:endParaRPr lang="es-MX" dirty="0"/>
              </a:p>
              <a:p>
                <a:endParaRPr lang="es-MX" dirty="0"/>
              </a:p>
            </p:txBody>
          </p:sp>
        </mc:Choice>
        <mc:Fallback xmlns="">
          <p:sp>
            <p:nvSpPr>
              <p:cNvPr id="6" name="TextBox 5"/>
              <p:cNvSpPr txBox="1">
                <a:spLocks noRot="1" noChangeAspect="1" noMove="1" noResize="1" noEditPoints="1" noAdjustHandles="1" noChangeArrowheads="1" noChangeShapeType="1" noTextEdit="1"/>
              </p:cNvSpPr>
              <p:nvPr/>
            </p:nvSpPr>
            <p:spPr>
              <a:xfrm>
                <a:off x="7046269" y="3998480"/>
                <a:ext cx="5616624" cy="1141274"/>
              </a:xfrm>
              <a:prstGeom prst="rect">
                <a:avLst/>
              </a:prstGeom>
              <a:blipFill>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54735" y="4613826"/>
                <a:ext cx="4464496" cy="648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m:t>
                          </m:r>
                        </m:e>
                        <m:sub>
                          <m:r>
                            <a:rPr lang="es-MX" i="1">
                              <a:latin typeface="Cambria Math" panose="02040503050406030204" pitchFamily="18" charset="0"/>
                            </a:rPr>
                            <m:t>𝐵</m:t>
                          </m:r>
                          <m:r>
                            <a:rPr lang="es-MX" b="0" i="1" smtClean="0">
                              <a:latin typeface="Cambria Math" panose="02040503050406030204" pitchFamily="18" charset="0"/>
                            </a:rPr>
                            <m:t>𝐵</m:t>
                          </m:r>
                        </m:sub>
                      </m:sSub>
                      <m:r>
                        <a:rPr lang="es-MX" i="1">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𝑃</m:t>
                          </m:r>
                          <m:r>
                            <a:rPr lang="es-MX" i="1">
                              <a:latin typeface="Cambria Math" panose="02040503050406030204" pitchFamily="18" charset="0"/>
                            </a:rPr>
                            <m:t>(</m:t>
                          </m:r>
                          <m:sSup>
                            <m:sSupPr>
                              <m:ctrlPr>
                                <a:rPr lang="es-MX" i="1">
                                  <a:latin typeface="Cambria Math" panose="02040503050406030204" pitchFamily="18" charset="0"/>
                                </a:rPr>
                              </m:ctrlPr>
                            </m:sSupPr>
                            <m:e>
                              <m:r>
                                <a:rPr lang="es-MX" b="0" i="1" smtClean="0">
                                  <a:latin typeface="Cambria Math" panose="02040503050406030204" pitchFamily="18" charset="0"/>
                                </a:rPr>
                                <m:t>𝐿</m:t>
                              </m:r>
                              <m:r>
                                <a:rPr lang="es-MX" i="1">
                                  <a:latin typeface="Cambria Math" panose="02040503050406030204" pitchFamily="18" charset="0"/>
                                </a:rPr>
                                <m:t>)</m:t>
                              </m:r>
                            </m:e>
                            <m:sup>
                              <m:r>
                                <a:rPr lang="es-MX" i="1">
                                  <a:latin typeface="Cambria Math" panose="02040503050406030204" pitchFamily="18" charset="0"/>
                                </a:rPr>
                                <m:t>3</m:t>
                              </m:r>
                            </m:sup>
                          </m:sSup>
                        </m:num>
                        <m:den>
                          <m:r>
                            <a:rPr lang="es-MX" i="1">
                              <a:latin typeface="Cambria Math" panose="02040503050406030204" pitchFamily="18" charset="0"/>
                            </a:rPr>
                            <m:t>3</m:t>
                          </m:r>
                          <m:r>
                            <a:rPr lang="es-MX" i="1">
                              <a:latin typeface="Cambria Math" panose="02040503050406030204" pitchFamily="18" charset="0"/>
                            </a:rPr>
                            <m:t>𝐸𝐼</m:t>
                          </m:r>
                        </m:den>
                      </m:f>
                    </m:oMath>
                  </m:oMathPara>
                </a14:m>
                <a:endParaRPr lang="es-MX" dirty="0"/>
              </a:p>
            </p:txBody>
          </p:sp>
        </mc:Choice>
        <mc:Fallback xmlns="">
          <p:sp>
            <p:nvSpPr>
              <p:cNvPr id="11" name="TextBox 10"/>
              <p:cNvSpPr txBox="1">
                <a:spLocks noRot="1" noChangeAspect="1" noMove="1" noResize="1" noEditPoints="1" noAdjustHandles="1" noChangeArrowheads="1" noChangeShapeType="1" noTextEdit="1"/>
              </p:cNvSpPr>
              <p:nvPr/>
            </p:nvSpPr>
            <p:spPr>
              <a:xfrm>
                <a:off x="-154735" y="4613826"/>
                <a:ext cx="4464496" cy="648126"/>
              </a:xfrm>
              <a:prstGeom prst="rect">
                <a:avLst/>
              </a:prstGeom>
              <a:blipFill>
                <a:blip r:embed="rId10"/>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486429" y="5039399"/>
                <a:ext cx="2736304" cy="648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1</m:t>
                          </m:r>
                          <m:r>
                            <a:rPr lang="es-MX" i="1">
                              <a:latin typeface="Cambria Math" panose="02040503050406030204" pitchFamily="18" charset="0"/>
                            </a:rPr>
                            <m:t>(</m:t>
                          </m:r>
                          <m:sSup>
                            <m:sSupPr>
                              <m:ctrlPr>
                                <a:rPr lang="es-MX" i="1">
                                  <a:latin typeface="Cambria Math" panose="02040503050406030204" pitchFamily="18" charset="0"/>
                                </a:rPr>
                              </m:ctrlPr>
                            </m:sSupPr>
                            <m:e>
                              <m:r>
                                <a:rPr lang="es-MX" b="0" i="1" smtClean="0">
                                  <a:latin typeface="Cambria Math" panose="02040503050406030204" pitchFamily="18" charset="0"/>
                                </a:rPr>
                                <m:t>12</m:t>
                              </m:r>
                              <m:r>
                                <a:rPr lang="es-MX" i="1">
                                  <a:latin typeface="Cambria Math" panose="02040503050406030204" pitchFamily="18" charset="0"/>
                                </a:rPr>
                                <m:t>)</m:t>
                              </m:r>
                            </m:e>
                            <m:sup>
                              <m:r>
                                <a:rPr lang="es-MX" i="1">
                                  <a:latin typeface="Cambria Math" panose="02040503050406030204" pitchFamily="18" charset="0"/>
                                </a:rPr>
                                <m:t>3</m:t>
                              </m:r>
                            </m:sup>
                          </m:sSup>
                        </m:num>
                        <m:den>
                          <m:r>
                            <a:rPr lang="es-MX" i="1">
                              <a:latin typeface="Cambria Math" panose="02040503050406030204" pitchFamily="18" charset="0"/>
                            </a:rPr>
                            <m:t>3</m:t>
                          </m:r>
                          <m:r>
                            <a:rPr lang="es-MX" i="1">
                              <a:latin typeface="Cambria Math" panose="02040503050406030204" pitchFamily="18" charset="0"/>
                            </a:rPr>
                            <m:t>𝐸𝐼</m:t>
                          </m:r>
                        </m:den>
                      </m:f>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576</m:t>
                          </m:r>
                        </m:num>
                        <m:den>
                          <m:r>
                            <a:rPr lang="es-MX" b="0" i="1" smtClean="0">
                              <a:latin typeface="Cambria Math" panose="02040503050406030204" pitchFamily="18" charset="0"/>
                            </a:rPr>
                            <m:t>𝐸𝐼</m:t>
                          </m:r>
                        </m:den>
                      </m:f>
                    </m:oMath>
                  </m:oMathPara>
                </a14:m>
                <a:endParaRPr lang="es-MX" dirty="0"/>
              </a:p>
            </p:txBody>
          </p:sp>
        </mc:Choice>
        <mc:Fallback xmlns="">
          <p:sp>
            <p:nvSpPr>
              <p:cNvPr id="16" name="TextBox 15"/>
              <p:cNvSpPr txBox="1">
                <a:spLocks noRot="1" noChangeAspect="1" noMove="1" noResize="1" noEditPoints="1" noAdjustHandles="1" noChangeArrowheads="1" noChangeShapeType="1" noTextEdit="1"/>
              </p:cNvSpPr>
              <p:nvPr/>
            </p:nvSpPr>
            <p:spPr>
              <a:xfrm>
                <a:off x="8486429" y="5039399"/>
                <a:ext cx="2736304" cy="648126"/>
              </a:xfrm>
              <a:prstGeom prst="rect">
                <a:avLst/>
              </a:prstGeom>
              <a:blipFill>
                <a:blip r:embed="rId13"/>
                <a:stretch>
                  <a:fillRect/>
                </a:stretch>
              </a:blipFill>
            </p:spPr>
            <p:txBody>
              <a:bodyPr/>
              <a:lstStyle/>
              <a:p>
                <a:r>
                  <a:rPr lang="es-MX">
                    <a:noFill/>
                  </a:rPr>
                  <a:t> </a:t>
                </a:r>
              </a:p>
            </p:txBody>
          </p:sp>
        </mc:Fallback>
      </mc:AlternateContent>
      <p:sp>
        <p:nvSpPr>
          <p:cNvPr id="17" name="Rectángulo 18">
            <a:extLst>
              <a:ext uri="{FF2B5EF4-FFF2-40B4-BE49-F238E27FC236}">
                <a16:creationId xmlns:a16="http://schemas.microsoft.com/office/drawing/2014/main" id="{CF6CE832-C764-4367-9C32-F6AEC74C50C3}"/>
              </a:ext>
            </a:extLst>
          </p:cNvPr>
          <p:cNvSpPr/>
          <p:nvPr/>
        </p:nvSpPr>
        <p:spPr>
          <a:xfrm>
            <a:off x="241309" y="3154855"/>
            <a:ext cx="3672408"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ES" dirty="0" smtClean="0">
                <a:solidFill>
                  <a:schemeClr val="tx1"/>
                </a:solidFill>
              </a:rPr>
              <a:t>Fórmulas </a:t>
            </a:r>
            <a:r>
              <a:rPr lang="es-ES" dirty="0">
                <a:solidFill>
                  <a:schemeClr val="tx1"/>
                </a:solidFill>
              </a:rPr>
              <a:t>para resolver el </a:t>
            </a:r>
            <a:r>
              <a:rPr lang="es-ES" dirty="0" smtClean="0">
                <a:solidFill>
                  <a:schemeClr val="tx1"/>
                </a:solidFill>
              </a:rPr>
              <a:t>problema:</a:t>
            </a:r>
            <a:endParaRPr lang="es-ES" dirty="0">
              <a:solidFill>
                <a:schemeClr val="tx1"/>
              </a:solidFill>
            </a:endParaRPr>
          </a:p>
        </p:txBody>
      </p:sp>
      <p:sp>
        <p:nvSpPr>
          <p:cNvPr id="18" name="Rectángulo 18">
            <a:extLst>
              <a:ext uri="{FF2B5EF4-FFF2-40B4-BE49-F238E27FC236}">
                <a16:creationId xmlns:a16="http://schemas.microsoft.com/office/drawing/2014/main" id="{CF6CE832-C764-4367-9C32-F6AEC74C50C3}"/>
              </a:ext>
            </a:extLst>
          </p:cNvPr>
          <p:cNvSpPr/>
          <p:nvPr/>
        </p:nvSpPr>
        <p:spPr>
          <a:xfrm>
            <a:off x="9291395" y="3154855"/>
            <a:ext cx="2530384" cy="64633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ES" dirty="0">
                <a:solidFill>
                  <a:schemeClr val="tx1"/>
                </a:solidFill>
              </a:rPr>
              <a:t>Se sustituyen los valores en las </a:t>
            </a:r>
            <a:r>
              <a:rPr lang="es-ES" dirty="0" smtClean="0">
                <a:solidFill>
                  <a:schemeClr val="tx1"/>
                </a:solidFill>
              </a:rPr>
              <a:t>fórmulas</a:t>
            </a:r>
            <a:r>
              <a:rPr lang="es-ES" dirty="0">
                <a:solidFill>
                  <a:schemeClr val="tx1"/>
                </a:solidFill>
              </a:rPr>
              <a:t>:</a:t>
            </a:r>
          </a:p>
        </p:txBody>
      </p:sp>
      <mc:AlternateContent xmlns:mc="http://schemas.openxmlformats.org/markup-compatibility/2006" xmlns:a14="http://schemas.microsoft.com/office/drawing/2010/main">
        <mc:Choice Requires="a14">
          <p:sp>
            <p:nvSpPr>
              <p:cNvPr id="3" name="TextBox 2"/>
              <p:cNvSpPr txBox="1"/>
              <p:nvPr/>
            </p:nvSpPr>
            <p:spPr>
              <a:xfrm>
                <a:off x="4371319" y="4152161"/>
                <a:ext cx="3808221" cy="950004"/>
              </a:xfrm>
              <a:prstGeom prst="rect">
                <a:avLst/>
              </a:prstGeom>
              <a:noFill/>
            </p:spPr>
            <p:txBody>
              <a:bodyPr wrap="square" rtlCol="0">
                <a:spAutoFit/>
              </a:bodyPr>
              <a:lstStyle/>
              <a:p>
                <a:r>
                  <a:rPr lang="es-ES" dirty="0" smtClean="0"/>
                  <a:t>Los términos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ea typeface="Cambria Math" panose="02040503050406030204" pitchFamily="18" charset="0"/>
                          </a:rPr>
                          <m:t>∆</m:t>
                        </m:r>
                      </m:e>
                      <m:sub>
                        <m:r>
                          <a:rPr lang="es-MX" b="1" i="1">
                            <a:latin typeface="Cambria Math"/>
                          </a:rPr>
                          <m:t>𝑩</m:t>
                        </m:r>
                      </m:sub>
                    </m:sSub>
                  </m:oMath>
                </a14:m>
                <a:r>
                  <a:rPr lang="es-ES" dirty="0"/>
                  <a:t> </a:t>
                </a:r>
                <a:r>
                  <a:rPr lang="es-ES" dirty="0" smtClean="0"/>
                  <a:t>(-) </a:t>
                </a:r>
                <a:r>
                  <a:rPr lang="es-ES" dirty="0"/>
                  <a:t>y </a:t>
                </a:r>
                <a14:m>
                  <m:oMath xmlns:m="http://schemas.openxmlformats.org/officeDocument/2006/math">
                    <m:sSub>
                      <m:sSubPr>
                        <m:ctrlPr>
                          <a:rPr lang="es-MX" b="1" i="1">
                            <a:latin typeface="Cambria Math" panose="02040503050406030204" pitchFamily="18" charset="0"/>
                          </a:rPr>
                        </m:ctrlPr>
                      </m:sSubPr>
                      <m:e>
                        <m:r>
                          <a:rPr lang="es-ES" b="1" i="1">
                            <a:latin typeface="Cambria Math" panose="02040503050406030204" pitchFamily="18" charset="0"/>
                          </a:rPr>
                          <m:t>𝒇</m:t>
                        </m:r>
                      </m:e>
                      <m:sub>
                        <m:r>
                          <a:rPr lang="es-ES" b="1" i="1">
                            <a:latin typeface="Cambria Math" panose="02040503050406030204" pitchFamily="18" charset="0"/>
                          </a:rPr>
                          <m:t>𝑩</m:t>
                        </m:r>
                        <m:r>
                          <a:rPr lang="es-MX" b="1" i="1">
                            <a:latin typeface="Cambria Math"/>
                          </a:rPr>
                          <m:t>𝑩</m:t>
                        </m:r>
                        <m:r>
                          <a:rPr lang="en-US" b="1" i="1" smtClean="0">
                            <a:latin typeface="Cambria Math" panose="02040503050406030204" pitchFamily="18" charset="0"/>
                          </a:rPr>
                          <m:t> (+)</m:t>
                        </m:r>
                      </m:sub>
                    </m:sSub>
                  </m:oMath>
                </a14:m>
                <a:r>
                  <a:rPr lang="es-ES" dirty="0"/>
                  <a:t> se obtienen fácilmente usando las </a:t>
                </a:r>
                <a:r>
                  <a:rPr lang="es-ES" dirty="0" smtClean="0"/>
                  <a:t>fórmulas </a:t>
                </a:r>
                <a:r>
                  <a:rPr lang="es-ES" dirty="0"/>
                  <a:t>proupuestas:</a:t>
                </a:r>
                <a:endParaRPr lang="es-MX" dirty="0"/>
              </a:p>
            </p:txBody>
          </p:sp>
        </mc:Choice>
        <mc:Fallback xmlns="">
          <p:sp>
            <p:nvSpPr>
              <p:cNvPr id="3" name="TextBox 2"/>
              <p:cNvSpPr txBox="1">
                <a:spLocks noRot="1" noChangeAspect="1" noMove="1" noResize="1" noEditPoints="1" noAdjustHandles="1" noChangeArrowheads="1" noChangeShapeType="1" noTextEdit="1"/>
              </p:cNvSpPr>
              <p:nvPr/>
            </p:nvSpPr>
            <p:spPr>
              <a:xfrm>
                <a:off x="4371319" y="4152161"/>
                <a:ext cx="3808221" cy="950004"/>
              </a:xfrm>
              <a:prstGeom prst="rect">
                <a:avLst/>
              </a:prstGeom>
              <a:blipFill>
                <a:blip r:embed="rId14"/>
                <a:stretch>
                  <a:fillRect l="-1280" t="-2564" b="-9615"/>
                </a:stretch>
              </a:blipFill>
            </p:spPr>
            <p:txBody>
              <a:bodyPr/>
              <a:lstStyle/>
              <a:p>
                <a:r>
                  <a:rPr lang="es-MX">
                    <a:noFill/>
                  </a:rPr>
                  <a:t> </a:t>
                </a:r>
              </a:p>
            </p:txBody>
          </p:sp>
        </mc:Fallback>
      </mc:AlternateContent>
      <p:graphicFrame>
        <p:nvGraphicFramePr>
          <p:cNvPr id="4" name="Objeto 3"/>
          <p:cNvGraphicFramePr>
            <a:graphicFrameLocks noChangeAspect="1"/>
          </p:cNvGraphicFramePr>
          <p:nvPr>
            <p:extLst>
              <p:ext uri="{D42A27DB-BD31-4B8C-83A1-F6EECF244321}">
                <p14:modId xmlns:p14="http://schemas.microsoft.com/office/powerpoint/2010/main" val="1247952144"/>
              </p:ext>
            </p:extLst>
          </p:nvPr>
        </p:nvGraphicFramePr>
        <p:xfrm>
          <a:off x="3947285" y="1808291"/>
          <a:ext cx="4282287" cy="1969852"/>
        </p:xfrm>
        <a:graphic>
          <a:graphicData uri="http://schemas.openxmlformats.org/presentationml/2006/ole">
            <mc:AlternateContent xmlns:mc="http://schemas.openxmlformats.org/markup-compatibility/2006">
              <mc:Choice xmlns:v="urn:schemas-microsoft-com:vml" Requires="v">
                <p:oleObj spid="_x0000_s8288" name="AutoCAD Drawing" r:id="rId15" imgW="1905120" imgH="876240" progId="AutoCAD.Drawing.22">
                  <p:embed/>
                </p:oleObj>
              </mc:Choice>
              <mc:Fallback>
                <p:oleObj name="AutoCAD Drawing" r:id="rId15" imgW="1905120" imgH="876240" progId="AutoCAD.Drawing.22">
                  <p:embed/>
                  <p:pic>
                    <p:nvPicPr>
                      <p:cNvPr id="0" name=""/>
                      <p:cNvPicPr/>
                      <p:nvPr/>
                    </p:nvPicPr>
                    <p:blipFill>
                      <a:blip r:embed="rId16"/>
                      <a:stretch>
                        <a:fillRect/>
                      </a:stretch>
                    </p:blipFill>
                    <p:spPr>
                      <a:xfrm>
                        <a:off x="3947285" y="1808291"/>
                        <a:ext cx="4282287" cy="1969852"/>
                      </a:xfrm>
                      <a:prstGeom prst="rect">
                        <a:avLst/>
                      </a:prstGeom>
                    </p:spPr>
                  </p:pic>
                </p:oleObj>
              </mc:Fallback>
            </mc:AlternateContent>
          </a:graphicData>
        </a:graphic>
      </p:graphicFrame>
      <p:sp>
        <p:nvSpPr>
          <p:cNvPr id="19" name="CuadroTexto 18">
            <a:extLst>
              <a:ext uri="{FF2B5EF4-FFF2-40B4-BE49-F238E27FC236}">
                <a16:creationId xmlns:a16="http://schemas.microsoft.com/office/drawing/2014/main" id="{FB87ABD0-F581-4C3B-9B0E-9595B6740B17}"/>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Viga </a:t>
            </a:r>
            <a:r>
              <a:rPr lang="es-419" sz="2400" dirty="0" smtClean="0">
                <a:solidFill>
                  <a:prstClr val="black"/>
                </a:solidFill>
              </a:rPr>
              <a:t>empotrada.</a:t>
            </a:r>
            <a:endParaRPr lang="es-419" sz="2400" dirty="0">
              <a:solidFill>
                <a:prstClr val="black"/>
              </a:solidFill>
            </a:endParaRPr>
          </a:p>
        </p:txBody>
      </p:sp>
      <p:sp>
        <p:nvSpPr>
          <p:cNvPr id="20"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cxnSp>
        <p:nvCxnSpPr>
          <p:cNvPr id="21" name="Conector recto 20"/>
          <p:cNvCxnSpPr/>
          <p:nvPr/>
        </p:nvCxnSpPr>
        <p:spPr>
          <a:xfrm flipV="1">
            <a:off x="4583832" y="3911075"/>
            <a:ext cx="3168352" cy="9503"/>
          </a:xfrm>
          <a:prstGeom prst="line">
            <a:avLst/>
          </a:prstGeom>
          <a:ln w="6350"/>
        </p:spPr>
        <p:style>
          <a:lnRef idx="1">
            <a:schemeClr val="dk1"/>
          </a:lnRef>
          <a:fillRef idx="0">
            <a:schemeClr val="dk1"/>
          </a:fillRef>
          <a:effectRef idx="0">
            <a:schemeClr val="dk1"/>
          </a:effectRef>
          <a:fontRef idx="minor">
            <a:schemeClr val="tx1"/>
          </a:fontRef>
        </p:style>
      </p:cxnSp>
      <p:cxnSp>
        <p:nvCxnSpPr>
          <p:cNvPr id="22" name="Conector recto 21"/>
          <p:cNvCxnSpPr/>
          <p:nvPr/>
        </p:nvCxnSpPr>
        <p:spPr>
          <a:xfrm>
            <a:off x="4583832" y="3842269"/>
            <a:ext cx="0" cy="144016"/>
          </a:xfrm>
          <a:prstGeom prst="line">
            <a:avLst/>
          </a:prstGeom>
          <a:ln w="6350"/>
        </p:spPr>
        <p:style>
          <a:lnRef idx="1">
            <a:schemeClr val="dk1"/>
          </a:lnRef>
          <a:fillRef idx="0">
            <a:schemeClr val="dk1"/>
          </a:fillRef>
          <a:effectRef idx="0">
            <a:schemeClr val="dk1"/>
          </a:effectRef>
          <a:fontRef idx="minor">
            <a:schemeClr val="tx1"/>
          </a:fontRef>
        </p:style>
      </p:cxnSp>
      <p:cxnSp>
        <p:nvCxnSpPr>
          <p:cNvPr id="23" name="Conector recto 22"/>
          <p:cNvCxnSpPr/>
          <p:nvPr/>
        </p:nvCxnSpPr>
        <p:spPr>
          <a:xfrm>
            <a:off x="6092372" y="3804431"/>
            <a:ext cx="0" cy="144016"/>
          </a:xfrm>
          <a:prstGeom prst="line">
            <a:avLst/>
          </a:prstGeom>
          <a:ln w="6350"/>
        </p:spPr>
        <p:style>
          <a:lnRef idx="1">
            <a:schemeClr val="dk1"/>
          </a:lnRef>
          <a:fillRef idx="0">
            <a:schemeClr val="dk1"/>
          </a:fillRef>
          <a:effectRef idx="0">
            <a:schemeClr val="dk1"/>
          </a:effectRef>
          <a:fontRef idx="minor">
            <a:schemeClr val="tx1"/>
          </a:fontRef>
        </p:style>
      </p:cxnSp>
      <p:cxnSp>
        <p:nvCxnSpPr>
          <p:cNvPr id="24" name="Conector recto 23"/>
          <p:cNvCxnSpPr/>
          <p:nvPr/>
        </p:nvCxnSpPr>
        <p:spPr>
          <a:xfrm>
            <a:off x="7752184" y="3839067"/>
            <a:ext cx="0" cy="144016"/>
          </a:xfrm>
          <a:prstGeom prst="line">
            <a:avLst/>
          </a:prstGeom>
          <a:ln w="6350"/>
        </p:spPr>
        <p:style>
          <a:lnRef idx="1">
            <a:schemeClr val="dk1"/>
          </a:lnRef>
          <a:fillRef idx="0">
            <a:schemeClr val="dk1"/>
          </a:fillRef>
          <a:effectRef idx="0">
            <a:schemeClr val="dk1"/>
          </a:effectRef>
          <a:fontRef idx="minor">
            <a:schemeClr val="tx1"/>
          </a:fontRef>
        </p:style>
      </p:cxnSp>
      <p:sp>
        <p:nvSpPr>
          <p:cNvPr id="25" name="CuadroTexto 24"/>
          <p:cNvSpPr txBox="1"/>
          <p:nvPr/>
        </p:nvSpPr>
        <p:spPr>
          <a:xfrm>
            <a:off x="5118641" y="3692030"/>
            <a:ext cx="444235"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6 m</a:t>
            </a:r>
            <a:endParaRPr lang="es-MX" sz="900" dirty="0">
              <a:latin typeface="Arial" panose="020B0604020202020204" pitchFamily="34" charset="0"/>
              <a:cs typeface="Arial" panose="020B0604020202020204" pitchFamily="34" charset="0"/>
            </a:endParaRPr>
          </a:p>
        </p:txBody>
      </p:sp>
      <p:sp>
        <p:nvSpPr>
          <p:cNvPr id="26" name="CuadroTexto 25"/>
          <p:cNvSpPr txBox="1"/>
          <p:nvPr/>
        </p:nvSpPr>
        <p:spPr>
          <a:xfrm>
            <a:off x="6768845" y="3692030"/>
            <a:ext cx="554847"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6 m</a:t>
            </a:r>
            <a:endParaRPr lang="es-MX"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866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11/39</a:t>
            </a:r>
            <a:endParaRPr lang="es-MX" dirty="0"/>
          </a:p>
        </p:txBody>
      </p:sp>
      <p:pic>
        <p:nvPicPr>
          <p:cNvPr id="10"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itlp.edu.mx/carreras/carreras.files/civil.gif"/>
          <p:cNvPicPr>
            <a:picLocks noChangeAspect="1" noChangeArrowheads="1"/>
          </p:cNvPicPr>
          <p:nvPr/>
        </p:nvPicPr>
        <p:blipFill>
          <a:blip r:embed="rId5" cstate="print"/>
          <a:srcRect/>
          <a:stretch>
            <a:fillRect/>
          </a:stretch>
        </p:blipFill>
        <p:spPr bwMode="auto">
          <a:xfrm>
            <a:off x="10718275" y="58992"/>
            <a:ext cx="1294617" cy="983682"/>
          </a:xfrm>
          <a:prstGeom prst="rect">
            <a:avLst/>
          </a:prstGeom>
          <a:noFill/>
        </p:spPr>
      </p:pic>
      <p:pic>
        <p:nvPicPr>
          <p:cNvPr id="13"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2 Imagen" descr="logotec-new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1915035" y="4306168"/>
                <a:ext cx="3024336" cy="369332"/>
              </a:xfrm>
              <a:prstGeom prst="rect">
                <a:avLst/>
              </a:prstGeom>
              <a:noFill/>
            </p:spPr>
            <p:txBody>
              <a:bodyPr wrap="square" rtlCol="0">
                <a:spAutoFit/>
              </a:bodyPr>
              <a:lstStyle/>
              <a:p>
                <a14:m>
                  <m:oMath xmlns:m="http://schemas.openxmlformats.org/officeDocument/2006/math">
                    <m:sSub>
                      <m:sSubPr>
                        <m:ctrlPr>
                          <a:rPr lang="es-MX" i="1" smtClean="0">
                            <a:latin typeface="Cambria Math" panose="02040503050406030204" pitchFamily="18" charset="0"/>
                          </a:rPr>
                        </m:ctrlPr>
                      </m:sSubPr>
                      <m:e>
                        <m:r>
                          <a:rPr lang="es-MX" i="1" smtClean="0">
                            <a:latin typeface="Cambria Math" panose="02040503050406030204" pitchFamily="18" charset="0"/>
                          </a:rPr>
                          <m:t>𝐵</m:t>
                        </m:r>
                      </m:e>
                      <m:sub>
                        <m:r>
                          <a:rPr lang="es-MX" i="1">
                            <a:latin typeface="Cambria Math" panose="02040503050406030204" pitchFamily="18" charset="0"/>
                          </a:rPr>
                          <m:t>𝑌</m:t>
                        </m:r>
                      </m:sub>
                    </m:sSub>
                    <m:r>
                      <a:rPr lang="es-MX" b="0" i="1" smtClean="0">
                        <a:latin typeface="Cambria Math" panose="02040503050406030204" pitchFamily="18" charset="0"/>
                      </a:rPr>
                      <m:t>=15.6 </m:t>
                    </m:r>
                    <m:r>
                      <a:rPr lang="es-MX" b="0" i="1" smtClean="0">
                        <a:latin typeface="Cambria Math" panose="02040503050406030204" pitchFamily="18" charset="0"/>
                      </a:rPr>
                      <m:t>𝑘𝑁</m:t>
                    </m:r>
                  </m:oMath>
                </a14:m>
                <a:r>
                  <a:rPr lang="es-MX" dirty="0"/>
                  <a:t> </a:t>
                </a:r>
              </a:p>
            </p:txBody>
          </p:sp>
        </mc:Choice>
        <mc:Fallback xmlns="">
          <p:sp>
            <p:nvSpPr>
              <p:cNvPr id="6" name="TextBox 5"/>
              <p:cNvSpPr txBox="1">
                <a:spLocks noRot="1" noChangeAspect="1" noMove="1" noResize="1" noEditPoints="1" noAdjustHandles="1" noChangeArrowheads="1" noChangeShapeType="1" noTextEdit="1"/>
              </p:cNvSpPr>
              <p:nvPr/>
            </p:nvSpPr>
            <p:spPr>
              <a:xfrm>
                <a:off x="1915035" y="4306168"/>
                <a:ext cx="3024336" cy="369332"/>
              </a:xfrm>
              <a:prstGeom prst="rect">
                <a:avLst/>
              </a:prstGeom>
              <a:blipFill>
                <a:blip r:embed="rId8"/>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6" name="Rectángulo 18">
                <a:extLst>
                  <a:ext uri="{FF2B5EF4-FFF2-40B4-BE49-F238E27FC236}">
                    <a16:creationId xmlns:a16="http://schemas.microsoft.com/office/drawing/2014/main" id="{CF6CE832-C764-4367-9C32-F6AEC74C50C3}"/>
                  </a:ext>
                </a:extLst>
              </p:cNvPr>
              <p:cNvSpPr/>
              <p:nvPr/>
            </p:nvSpPr>
            <p:spPr>
              <a:xfrm>
                <a:off x="987939" y="2005834"/>
                <a:ext cx="3672408" cy="92333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s-ES" dirty="0" smtClean="0">
                    <a:solidFill>
                      <a:schemeClr val="tx1"/>
                    </a:solidFill>
                  </a:rPr>
                  <a:t>Dado que se está buscando </a:t>
                </a:r>
                <a14:m>
                  <m:oMath xmlns:m="http://schemas.openxmlformats.org/officeDocument/2006/math">
                    <m:sSub>
                      <m:sSubPr>
                        <m:ctrlPr>
                          <a:rPr lang="es-MX" i="1">
                            <a:solidFill>
                              <a:schemeClr val="tx1"/>
                            </a:solidFill>
                            <a:latin typeface="Cambria Math" panose="02040503050406030204" pitchFamily="18" charset="0"/>
                          </a:rPr>
                        </m:ctrlPr>
                      </m:sSubPr>
                      <m:e>
                        <m:r>
                          <a:rPr lang="es-MX" i="1">
                            <a:solidFill>
                              <a:schemeClr val="tx1"/>
                            </a:solidFill>
                            <a:latin typeface="Cambria Math" panose="02040503050406030204" pitchFamily="18" charset="0"/>
                          </a:rPr>
                          <m:t>𝐵</m:t>
                        </m:r>
                      </m:e>
                      <m:sub>
                        <m:r>
                          <a:rPr lang="es-MX" i="1">
                            <a:solidFill>
                              <a:schemeClr val="tx1"/>
                            </a:solidFill>
                            <a:latin typeface="Cambria Math" panose="02040503050406030204" pitchFamily="18" charset="0"/>
                          </a:rPr>
                          <m:t>𝑌</m:t>
                        </m:r>
                      </m:sub>
                    </m:sSub>
                  </m:oMath>
                </a14:m>
                <a:r>
                  <a:rPr lang="es-ES" dirty="0">
                    <a:solidFill>
                      <a:schemeClr val="tx1"/>
                    </a:solidFill>
                  </a:rPr>
                  <a:t>, se sustituyen los valores previamente encontrados</a:t>
                </a:r>
                <a:r>
                  <a:rPr lang="es-ES" dirty="0" smtClean="0">
                    <a:solidFill>
                      <a:schemeClr val="tx1"/>
                    </a:solidFill>
                  </a:rPr>
                  <a:t>.</a:t>
                </a:r>
                <a:endParaRPr lang="es-MX" dirty="0">
                  <a:solidFill>
                    <a:schemeClr val="tx1"/>
                  </a:solidFill>
                </a:endParaRPr>
              </a:p>
            </p:txBody>
          </p:sp>
        </mc:Choice>
        <mc:Fallback xmlns="">
          <p:sp>
            <p:nvSpPr>
              <p:cNvPr id="16" name="Rectángulo 18">
                <a:extLst>
                  <a:ext uri="{FF2B5EF4-FFF2-40B4-BE49-F238E27FC236}">
                    <a16:creationId xmlns:a16="http://schemas.microsoft.com/office/drawing/2014/main" id="{CF6CE832-C764-4367-9C32-F6AEC74C50C3}"/>
                  </a:ext>
                </a:extLst>
              </p:cNvPr>
              <p:cNvSpPr>
                <a:spLocks noRot="1" noChangeAspect="1" noMove="1" noResize="1" noEditPoints="1" noAdjustHandles="1" noChangeArrowheads="1" noChangeShapeType="1" noTextEdit="1"/>
              </p:cNvSpPr>
              <p:nvPr/>
            </p:nvSpPr>
            <p:spPr>
              <a:xfrm>
                <a:off x="987939" y="2005834"/>
                <a:ext cx="3672408" cy="923330"/>
              </a:xfrm>
              <a:prstGeom prst="rect">
                <a:avLst/>
              </a:prstGeom>
              <a:blipFill>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032104" y="3907044"/>
                <a:ext cx="3839094" cy="2330253"/>
              </a:xfrm>
              <a:prstGeom prst="rect">
                <a:avLst/>
              </a:prstGeom>
              <a:noFill/>
            </p:spPr>
            <p:txBody>
              <a:bodyPr wrap="square" rtlCol="0">
                <a:spAutoFit/>
              </a:bodyPr>
              <a:lstStyle/>
              <a:p>
                <a:r>
                  <a:rPr lang="es-MX" dirty="0" smtClean="0"/>
                  <a:t>Elementos mecánicos:</a:t>
                </a:r>
              </a:p>
              <a:p>
                <a:pP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𝐹</m:t>
                          </m:r>
                        </m:e>
                        <m:sub>
                          <m:r>
                            <a:rPr lang="es-MX" b="0" i="1" smtClean="0">
                              <a:latin typeface="Cambria Math" panose="02040503050406030204" pitchFamily="18" charset="0"/>
                            </a:rPr>
                            <m:t>𝑦</m:t>
                          </m:r>
                        </m:sub>
                      </m:sSub>
                      <m:r>
                        <a:rPr lang="es-MX" b="0" i="1" smtClean="0">
                          <a:latin typeface="Cambria Math" panose="02040503050406030204" pitchFamily="18" charset="0"/>
                        </a:rPr>
                        <m:t>=0</m:t>
                      </m:r>
                    </m:oMath>
                  </m:oMathPara>
                </a14:m>
                <a:endParaRPr lang="es-MX" dirty="0"/>
              </a:p>
              <a:p>
                <a:r>
                  <a:rPr lang="es-MX" dirty="0"/>
                  <a:t>-50 kN + </a:t>
                </a:r>
                <a:r>
                  <a:rPr lang="es-MX" dirty="0" smtClean="0"/>
                  <a:t>15.6 </a:t>
                </a:r>
                <a:r>
                  <a:rPr lang="es-MX" dirty="0"/>
                  <a:t>kN + Ray = 0</a:t>
                </a:r>
              </a:p>
              <a:p>
                <a:r>
                  <a:rPr lang="es-MX" dirty="0"/>
                  <a:t>Ray = 34.4 </a:t>
                </a:r>
                <a:r>
                  <a:rPr lang="es-MX" dirty="0" err="1" smtClean="0"/>
                  <a:t>kN</a:t>
                </a:r>
                <a:endParaRPr lang="es-MX" dirty="0" smtClean="0"/>
              </a:p>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m:t>
                          </m:r>
                          <m:r>
                            <a:rPr lang="es-MX" i="1">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𝑋</m:t>
                          </m:r>
                        </m:sub>
                      </m:sSub>
                      <m:r>
                        <a:rPr lang="es-MX" i="1">
                          <a:latin typeface="Cambria Math" panose="02040503050406030204" pitchFamily="18" charset="0"/>
                        </a:rPr>
                        <m:t>=0</m:t>
                      </m:r>
                    </m:oMath>
                  </m:oMathPara>
                </a14:m>
                <a:endParaRPr lang="es-MX" dirty="0" smtClean="0"/>
              </a:p>
              <a:p>
                <a:r>
                  <a:rPr lang="en-US" dirty="0" err="1" smtClean="0"/>
                  <a:t>Rax</a:t>
                </a:r>
                <a:r>
                  <a:rPr lang="en-US" dirty="0" smtClean="0"/>
                  <a:t>=0</a:t>
                </a:r>
                <a:endParaRPr lang="es-MX" dirty="0"/>
              </a:p>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𝑀</m:t>
                          </m:r>
                        </m:e>
                        <m:sub>
                          <m:r>
                            <a:rPr lang="es-MX" b="0" i="1" smtClean="0">
                              <a:latin typeface="Cambria Math" panose="02040503050406030204" pitchFamily="18" charset="0"/>
                              <a:ea typeface="Cambria Math" panose="02040503050406030204" pitchFamily="18" charset="0"/>
                            </a:rPr>
                            <m:t>𝐴</m:t>
                          </m:r>
                        </m:sub>
                      </m:sSub>
                      <m:r>
                        <a:rPr lang="es-MX" b="0" i="1" smtClean="0">
                          <a:latin typeface="Cambria Math" panose="02040503050406030204" pitchFamily="18" charset="0"/>
                        </a:rPr>
                        <m:t>=0</m:t>
                      </m:r>
                      <m:r>
                        <a:rPr lang="es-MX" b="0" i="1" smtClean="0">
                          <a:latin typeface="Cambria Math" panose="02040503050406030204" pitchFamily="18" charset="0"/>
                          <a:ea typeface="Cambria Math" panose="02040503050406030204" pitchFamily="18" charset="0"/>
                        </a:rPr>
                        <m:t>↻(+)</m:t>
                      </m:r>
                    </m:oMath>
                  </m:oMathPara>
                </a14:m>
                <a:endParaRPr lang="es-MX" dirty="0"/>
              </a:p>
              <a:p>
                <a:r>
                  <a:rPr lang="es-MX" dirty="0" smtClean="0"/>
                  <a:t>-15.6 </a:t>
                </a:r>
                <a:r>
                  <a:rPr lang="es-MX" dirty="0"/>
                  <a:t>* 12 + 50 * 6 = 112.8 kN</a:t>
                </a:r>
              </a:p>
            </p:txBody>
          </p:sp>
        </mc:Choice>
        <mc:Fallback xmlns="">
          <p:sp>
            <p:nvSpPr>
              <p:cNvPr id="5" name="TextBox 4"/>
              <p:cNvSpPr txBox="1">
                <a:spLocks noRot="1" noChangeAspect="1" noMove="1" noResize="1" noEditPoints="1" noAdjustHandles="1" noChangeArrowheads="1" noChangeShapeType="1" noTextEdit="1"/>
              </p:cNvSpPr>
              <p:nvPr/>
            </p:nvSpPr>
            <p:spPr>
              <a:xfrm>
                <a:off x="7032104" y="3907044"/>
                <a:ext cx="3839094" cy="2330253"/>
              </a:xfrm>
              <a:prstGeom prst="rect">
                <a:avLst/>
              </a:prstGeom>
              <a:blipFill>
                <a:blip r:embed="rId10"/>
                <a:stretch>
                  <a:fillRect l="-1431" t="-1571" b="-340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2" name="TextBox 2"/>
              <p:cNvSpPr txBox="1"/>
              <p:nvPr/>
            </p:nvSpPr>
            <p:spPr>
              <a:xfrm>
                <a:off x="1628251" y="3305338"/>
                <a:ext cx="4176464" cy="369332"/>
              </a:xfrm>
              <a:prstGeom prst="rect">
                <a:avLst/>
              </a:prstGeom>
              <a:noFill/>
            </p:spPr>
            <p:txBody>
              <a:bodyPr wrap="square" rtlCol="0">
                <a:spAutoFit/>
              </a:bodyPr>
              <a:lstStyle/>
              <a:p>
                <a:r>
                  <a:rPr lang="es-MX" dirty="0" smtClean="0"/>
                  <a:t>0 = </a:t>
                </a:r>
                <a14:m>
                  <m:oMath xmlns:m="http://schemas.openxmlformats.org/officeDocument/2006/math">
                    <m:sSub>
                      <m:sSubPr>
                        <m:ctrlPr>
                          <a:rPr lang="es-MX" i="1">
                            <a:latin typeface="Cambria Math" panose="02040503050406030204" pitchFamily="18" charset="0"/>
                          </a:rPr>
                        </m:ctrlPr>
                      </m:sSubPr>
                      <m:e>
                        <m:r>
                          <a:rPr lang="en-US" b="0" i="1" smtClean="0">
                            <a:latin typeface="Cambria Math" panose="02040503050406030204" pitchFamily="18" charset="0"/>
                          </a:rPr>
                          <m:t>−</m:t>
                        </m:r>
                        <m:r>
                          <a:rPr lang="es-MX" i="1">
                            <a:latin typeface="Cambria Math" panose="02040503050406030204" pitchFamily="18" charset="0"/>
                            <a:ea typeface="Cambria Math" panose="02040503050406030204" pitchFamily="18" charset="0"/>
                          </a:rPr>
                          <m:t>△</m:t>
                        </m:r>
                      </m:e>
                      <m:sub>
                        <m:r>
                          <a:rPr lang="es-MX" i="1">
                            <a:latin typeface="Cambria Math" panose="02040503050406030204" pitchFamily="18" charset="0"/>
                          </a:rPr>
                          <m:t>𝐵</m:t>
                        </m:r>
                      </m:sub>
                    </m:sSub>
                  </m:oMath>
                </a14:m>
                <a:r>
                  <a:rPr lang="es-MX" dirty="0"/>
                  <a:t>+</a:t>
                </a:r>
                <a14:m>
                  <m:oMath xmlns:m="http://schemas.openxmlformats.org/officeDocument/2006/math">
                    <m:sSub>
                      <m:sSubPr>
                        <m:ctrlPr>
                          <a:rPr lang="es-MX" i="1" smtClean="0">
                            <a:latin typeface="Cambria Math" panose="02040503050406030204" pitchFamily="18" charset="0"/>
                          </a:rPr>
                        </m:ctrlPr>
                      </m:sSubPr>
                      <m:e>
                        <m:r>
                          <a:rPr lang="es-MX" b="0" i="1" smtClean="0">
                            <a:latin typeface="Cambria Math" panose="02040503050406030204" pitchFamily="18" charset="0"/>
                          </a:rPr>
                          <m:t>𝐵</m:t>
                        </m:r>
                      </m:e>
                      <m:sub>
                        <m:r>
                          <a:rPr lang="es-MX" b="0" i="1" smtClean="0">
                            <a:latin typeface="Cambria Math" panose="02040503050406030204" pitchFamily="18" charset="0"/>
                          </a:rPr>
                          <m:t>𝑌</m:t>
                        </m:r>
                      </m:sub>
                    </m:sSub>
                    <m:sSub>
                      <m:sSubPr>
                        <m:ctrlPr>
                          <a:rPr lang="es-MX" i="1">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m:t>
                        </m:r>
                      </m:e>
                      <m:sub>
                        <m:r>
                          <a:rPr lang="es-MX" i="1">
                            <a:latin typeface="Cambria Math" panose="02040503050406030204" pitchFamily="18" charset="0"/>
                          </a:rPr>
                          <m:t>𝐵𝐵</m:t>
                        </m:r>
                      </m:sub>
                    </m:sSub>
                  </m:oMath>
                </a14:m>
                <a:r>
                  <a:rPr lang="es-MX" dirty="0"/>
                  <a:t>  </a:t>
                </a:r>
              </a:p>
            </p:txBody>
          </p:sp>
        </mc:Choice>
        <mc:Fallback xmlns="">
          <p:sp>
            <p:nvSpPr>
              <p:cNvPr id="42" name="TextBox 2"/>
              <p:cNvSpPr txBox="1">
                <a:spLocks noRot="1" noChangeAspect="1" noMove="1" noResize="1" noEditPoints="1" noAdjustHandles="1" noChangeArrowheads="1" noChangeShapeType="1" noTextEdit="1"/>
              </p:cNvSpPr>
              <p:nvPr/>
            </p:nvSpPr>
            <p:spPr>
              <a:xfrm>
                <a:off x="1628251" y="3305338"/>
                <a:ext cx="4176464" cy="369332"/>
              </a:xfrm>
              <a:prstGeom prst="rect">
                <a:avLst/>
              </a:prstGeom>
              <a:blipFill>
                <a:blip r:embed="rId11"/>
                <a:stretch>
                  <a:fillRect l="-1168" t="-8197" b="-2459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3" name="TextBox 3"/>
              <p:cNvSpPr txBox="1"/>
              <p:nvPr/>
            </p:nvSpPr>
            <p:spPr>
              <a:xfrm>
                <a:off x="1559496" y="3709051"/>
                <a:ext cx="4176464" cy="489814"/>
              </a:xfrm>
              <a:prstGeom prst="rect">
                <a:avLst/>
              </a:prstGeom>
              <a:noFill/>
            </p:spPr>
            <p:txBody>
              <a:bodyPr wrap="square" rtlCol="0">
                <a:spAutoFit/>
              </a:bodyPr>
              <a:lstStyle/>
              <a:p>
                <a:r>
                  <a:rPr lang="es-MX" dirty="0" smtClean="0"/>
                  <a:t>0 =</a:t>
                </a:r>
                <a14:m>
                  <m:oMath xmlns:m="http://schemas.openxmlformats.org/officeDocument/2006/math">
                    <m:r>
                      <a:rPr lang="es-MX" b="0" i="0" smtClean="0">
                        <a:latin typeface="Cambria Math" panose="02040503050406030204" pitchFamily="18" charset="0"/>
                      </a:rPr>
                      <m:t> </m:t>
                    </m:r>
                    <m:f>
                      <m:fPr>
                        <m:ctrlPr>
                          <a:rPr lang="es-MX" i="1">
                            <a:latin typeface="Cambria Math" panose="02040503050406030204" pitchFamily="18" charset="0"/>
                          </a:rPr>
                        </m:ctrlPr>
                      </m:fPr>
                      <m:num>
                        <m:r>
                          <a:rPr lang="en-US" b="0" i="1" smtClean="0">
                            <a:latin typeface="Cambria Math" panose="02040503050406030204" pitchFamily="18" charset="0"/>
                          </a:rPr>
                          <m:t>−</m:t>
                        </m:r>
                        <m:r>
                          <a:rPr lang="es-MX" i="1">
                            <a:latin typeface="Cambria Math" panose="02040503050406030204" pitchFamily="18" charset="0"/>
                          </a:rPr>
                          <m:t>9000 </m:t>
                        </m:r>
                        <m:r>
                          <a:rPr lang="es-MX" i="1">
                            <a:latin typeface="Cambria Math" panose="02040503050406030204" pitchFamily="18" charset="0"/>
                          </a:rPr>
                          <m:t>𝑘𝑁</m:t>
                        </m:r>
                      </m:num>
                      <m:den>
                        <m:r>
                          <a:rPr lang="es-MX" i="1">
                            <a:latin typeface="Cambria Math" panose="02040503050406030204" pitchFamily="18" charset="0"/>
                          </a:rPr>
                          <m:t>𝐸𝐼</m:t>
                        </m:r>
                      </m:den>
                    </m:f>
                  </m:oMath>
                </a14:m>
                <a:r>
                  <a:rPr lang="es-MX" dirty="0"/>
                  <a:t> +</a:t>
                </a:r>
                <a14:m>
                  <m:oMath xmlns:m="http://schemas.openxmlformats.org/officeDocument/2006/math">
                    <m:r>
                      <a:rPr lang="es-MX" b="0" i="0" smtClean="0">
                        <a:latin typeface="Cambria Math" panose="02040503050406030204" pitchFamily="18" charset="0"/>
                      </a:rPr>
                      <m:t>  </m:t>
                    </m:r>
                    <m:sSub>
                      <m:sSubPr>
                        <m:ctrlPr>
                          <a:rPr lang="es-MX" i="1">
                            <a:latin typeface="Cambria Math" panose="02040503050406030204" pitchFamily="18" charset="0"/>
                          </a:rPr>
                        </m:ctrlPr>
                      </m:sSubPr>
                      <m:e>
                        <m:r>
                          <a:rPr lang="es-MX" i="1">
                            <a:latin typeface="Cambria Math" panose="02040503050406030204" pitchFamily="18" charset="0"/>
                          </a:rPr>
                          <m:t>𝐵</m:t>
                        </m:r>
                      </m:e>
                      <m:sub>
                        <m:r>
                          <a:rPr lang="es-MX" i="1">
                            <a:latin typeface="Cambria Math" panose="02040503050406030204" pitchFamily="18" charset="0"/>
                          </a:rPr>
                          <m:t>𝑌</m:t>
                        </m:r>
                      </m:sub>
                    </m:sSub>
                    <m:f>
                      <m:fPr>
                        <m:ctrlPr>
                          <a:rPr lang="es-MX" i="1">
                            <a:latin typeface="Cambria Math" panose="02040503050406030204" pitchFamily="18" charset="0"/>
                          </a:rPr>
                        </m:ctrlPr>
                      </m:fPr>
                      <m:num>
                        <m:r>
                          <a:rPr lang="es-MX" i="1">
                            <a:latin typeface="Cambria Math" panose="02040503050406030204" pitchFamily="18" charset="0"/>
                          </a:rPr>
                          <m:t>576</m:t>
                        </m:r>
                      </m:num>
                      <m:den>
                        <m:r>
                          <a:rPr lang="es-MX" i="1">
                            <a:latin typeface="Cambria Math" panose="02040503050406030204" pitchFamily="18" charset="0"/>
                          </a:rPr>
                          <m:t>𝐸𝐼</m:t>
                        </m:r>
                      </m:den>
                    </m:f>
                  </m:oMath>
                </a14:m>
                <a:endParaRPr lang="es-MX" dirty="0"/>
              </a:p>
            </p:txBody>
          </p:sp>
        </mc:Choice>
        <mc:Fallback xmlns="">
          <p:sp>
            <p:nvSpPr>
              <p:cNvPr id="43" name="TextBox 3"/>
              <p:cNvSpPr txBox="1">
                <a:spLocks noRot="1" noChangeAspect="1" noMove="1" noResize="1" noEditPoints="1" noAdjustHandles="1" noChangeArrowheads="1" noChangeShapeType="1" noTextEdit="1"/>
              </p:cNvSpPr>
              <p:nvPr/>
            </p:nvSpPr>
            <p:spPr>
              <a:xfrm>
                <a:off x="1559496" y="3709051"/>
                <a:ext cx="4176464" cy="489814"/>
              </a:xfrm>
              <a:prstGeom prst="rect">
                <a:avLst/>
              </a:prstGeom>
              <a:blipFill>
                <a:blip r:embed="rId12"/>
                <a:stretch>
                  <a:fillRect l="-1314" b="-7407"/>
                </a:stretch>
              </a:blipFill>
            </p:spPr>
            <p:txBody>
              <a:bodyPr/>
              <a:lstStyle/>
              <a:p>
                <a:r>
                  <a:rPr lang="es-MX">
                    <a:noFill/>
                  </a:rPr>
                  <a:t> </a:t>
                </a:r>
              </a:p>
            </p:txBody>
          </p:sp>
        </mc:Fallback>
      </mc:AlternateContent>
      <p:sp>
        <p:nvSpPr>
          <p:cNvPr id="44" name="TextBox 17"/>
          <p:cNvSpPr txBox="1"/>
          <p:nvPr/>
        </p:nvSpPr>
        <p:spPr>
          <a:xfrm>
            <a:off x="1288314" y="3010910"/>
            <a:ext cx="3411044" cy="369332"/>
          </a:xfrm>
          <a:prstGeom prst="rect">
            <a:avLst/>
          </a:prstGeom>
          <a:noFill/>
        </p:spPr>
        <p:txBody>
          <a:bodyPr wrap="square" rtlCol="0">
            <a:spAutoFit/>
          </a:bodyPr>
          <a:lstStyle/>
          <a:p>
            <a:r>
              <a:rPr lang="es-MX" dirty="0"/>
              <a:t>Ecuación de la </a:t>
            </a:r>
            <a:r>
              <a:rPr lang="es-MX" dirty="0" smtClean="0"/>
              <a:t>compatibilidad: </a:t>
            </a:r>
            <a:endParaRPr lang="es-MX" dirty="0"/>
          </a:p>
        </p:txBody>
      </p:sp>
      <p:graphicFrame>
        <p:nvGraphicFramePr>
          <p:cNvPr id="3" name="Objeto 2"/>
          <p:cNvGraphicFramePr>
            <a:graphicFrameLocks noChangeAspect="1"/>
          </p:cNvGraphicFramePr>
          <p:nvPr>
            <p:extLst>
              <p:ext uri="{D42A27DB-BD31-4B8C-83A1-F6EECF244321}">
                <p14:modId xmlns:p14="http://schemas.microsoft.com/office/powerpoint/2010/main" val="3578412174"/>
              </p:ext>
            </p:extLst>
          </p:nvPr>
        </p:nvGraphicFramePr>
        <p:xfrm>
          <a:off x="5117575" y="1720521"/>
          <a:ext cx="5600700" cy="2162175"/>
        </p:xfrm>
        <a:graphic>
          <a:graphicData uri="http://schemas.openxmlformats.org/presentationml/2006/ole">
            <mc:AlternateContent xmlns:mc="http://schemas.openxmlformats.org/markup-compatibility/2006">
              <mc:Choice xmlns:v="urn:schemas-microsoft-com:vml" Requires="v">
                <p:oleObj spid="_x0000_s9312" name="AutoCAD Drawing" r:id="rId13" imgW="5600880" imgH="2162160" progId="AutoCAD.Drawing.22">
                  <p:embed/>
                </p:oleObj>
              </mc:Choice>
              <mc:Fallback>
                <p:oleObj name="AutoCAD Drawing" r:id="rId13" imgW="5600880" imgH="2162160" progId="AutoCAD.Drawing.22">
                  <p:embed/>
                  <p:pic>
                    <p:nvPicPr>
                      <p:cNvPr id="0" name=""/>
                      <p:cNvPicPr/>
                      <p:nvPr/>
                    </p:nvPicPr>
                    <p:blipFill>
                      <a:blip r:embed="rId14"/>
                      <a:stretch>
                        <a:fillRect/>
                      </a:stretch>
                    </p:blipFill>
                    <p:spPr>
                      <a:xfrm>
                        <a:off x="5117575" y="1720521"/>
                        <a:ext cx="5600700" cy="2162175"/>
                      </a:xfrm>
                      <a:prstGeom prst="rect">
                        <a:avLst/>
                      </a:prstGeom>
                    </p:spPr>
                  </p:pic>
                </p:oleObj>
              </mc:Fallback>
            </mc:AlternateContent>
          </a:graphicData>
        </a:graphic>
      </p:graphicFrame>
      <p:sp>
        <p:nvSpPr>
          <p:cNvPr id="18" name="CuadroTexto 17">
            <a:extLst>
              <a:ext uri="{FF2B5EF4-FFF2-40B4-BE49-F238E27FC236}">
                <a16:creationId xmlns:a16="http://schemas.microsoft.com/office/drawing/2014/main" id="{1BA00D86-D62B-4E48-9992-BA4B23250388}"/>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Viga </a:t>
            </a:r>
            <a:r>
              <a:rPr lang="es-419" sz="2400" dirty="0" smtClean="0">
                <a:solidFill>
                  <a:prstClr val="black"/>
                </a:solidFill>
              </a:rPr>
              <a:t>empotrada.</a:t>
            </a:r>
            <a:endParaRPr lang="es-419" sz="2400" dirty="0">
              <a:solidFill>
                <a:prstClr val="black"/>
              </a:solidFill>
            </a:endParaRPr>
          </a:p>
        </p:txBody>
      </p:sp>
      <p:sp>
        <p:nvSpPr>
          <p:cNvPr id="17"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cxnSp>
        <p:nvCxnSpPr>
          <p:cNvPr id="19" name="Conector recto 18"/>
          <p:cNvCxnSpPr/>
          <p:nvPr/>
        </p:nvCxnSpPr>
        <p:spPr>
          <a:xfrm flipV="1">
            <a:off x="6677319" y="3873193"/>
            <a:ext cx="3168352" cy="9503"/>
          </a:xfrm>
          <a:prstGeom prst="line">
            <a:avLst/>
          </a:prstGeom>
          <a:ln w="6350"/>
        </p:spPr>
        <p:style>
          <a:lnRef idx="1">
            <a:schemeClr val="dk1"/>
          </a:lnRef>
          <a:fillRef idx="0">
            <a:schemeClr val="dk1"/>
          </a:fillRef>
          <a:effectRef idx="0">
            <a:schemeClr val="dk1"/>
          </a:effectRef>
          <a:fontRef idx="minor">
            <a:schemeClr val="tx1"/>
          </a:fontRef>
        </p:style>
      </p:cxnSp>
      <p:cxnSp>
        <p:nvCxnSpPr>
          <p:cNvPr id="20" name="Conector recto 19"/>
          <p:cNvCxnSpPr/>
          <p:nvPr/>
        </p:nvCxnSpPr>
        <p:spPr>
          <a:xfrm>
            <a:off x="6677319" y="3804387"/>
            <a:ext cx="0" cy="144016"/>
          </a:xfrm>
          <a:prstGeom prst="line">
            <a:avLst/>
          </a:prstGeom>
          <a:ln w="6350"/>
        </p:spPr>
        <p:style>
          <a:lnRef idx="1">
            <a:schemeClr val="dk1"/>
          </a:lnRef>
          <a:fillRef idx="0">
            <a:schemeClr val="dk1"/>
          </a:fillRef>
          <a:effectRef idx="0">
            <a:schemeClr val="dk1"/>
          </a:effectRef>
          <a:fontRef idx="minor">
            <a:schemeClr val="tx1"/>
          </a:fontRef>
        </p:style>
      </p:cxnSp>
      <p:cxnSp>
        <p:nvCxnSpPr>
          <p:cNvPr id="21" name="Conector recto 20"/>
          <p:cNvCxnSpPr/>
          <p:nvPr/>
        </p:nvCxnSpPr>
        <p:spPr>
          <a:xfrm>
            <a:off x="8185859" y="3766549"/>
            <a:ext cx="0" cy="144016"/>
          </a:xfrm>
          <a:prstGeom prst="line">
            <a:avLst/>
          </a:prstGeom>
          <a:ln w="6350"/>
        </p:spPr>
        <p:style>
          <a:lnRef idx="1">
            <a:schemeClr val="dk1"/>
          </a:lnRef>
          <a:fillRef idx="0">
            <a:schemeClr val="dk1"/>
          </a:fillRef>
          <a:effectRef idx="0">
            <a:schemeClr val="dk1"/>
          </a:effectRef>
          <a:fontRef idx="minor">
            <a:schemeClr val="tx1"/>
          </a:fontRef>
        </p:style>
      </p:cxnSp>
      <p:cxnSp>
        <p:nvCxnSpPr>
          <p:cNvPr id="22" name="Conector recto 21"/>
          <p:cNvCxnSpPr/>
          <p:nvPr/>
        </p:nvCxnSpPr>
        <p:spPr>
          <a:xfrm>
            <a:off x="9845671" y="3801185"/>
            <a:ext cx="0" cy="144016"/>
          </a:xfrm>
          <a:prstGeom prst="line">
            <a:avLst/>
          </a:prstGeom>
          <a:ln w="6350"/>
        </p:spPr>
        <p:style>
          <a:lnRef idx="1">
            <a:schemeClr val="dk1"/>
          </a:lnRef>
          <a:fillRef idx="0">
            <a:schemeClr val="dk1"/>
          </a:fillRef>
          <a:effectRef idx="0">
            <a:schemeClr val="dk1"/>
          </a:effectRef>
          <a:fontRef idx="minor">
            <a:schemeClr val="tx1"/>
          </a:fontRef>
        </p:style>
      </p:cxnSp>
      <p:sp>
        <p:nvSpPr>
          <p:cNvPr id="23" name="CuadroTexto 22"/>
          <p:cNvSpPr txBox="1"/>
          <p:nvPr/>
        </p:nvSpPr>
        <p:spPr>
          <a:xfrm>
            <a:off x="7212128" y="3654148"/>
            <a:ext cx="444235"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6 m</a:t>
            </a:r>
            <a:endParaRPr lang="es-MX" sz="900" dirty="0">
              <a:latin typeface="Arial" panose="020B0604020202020204" pitchFamily="34" charset="0"/>
              <a:cs typeface="Arial" panose="020B0604020202020204" pitchFamily="34" charset="0"/>
            </a:endParaRPr>
          </a:p>
        </p:txBody>
      </p:sp>
      <p:sp>
        <p:nvSpPr>
          <p:cNvPr id="24" name="CuadroTexto 23"/>
          <p:cNvSpPr txBox="1"/>
          <p:nvPr/>
        </p:nvSpPr>
        <p:spPr>
          <a:xfrm>
            <a:off x="8862332" y="3654148"/>
            <a:ext cx="554847"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6 m</a:t>
            </a:r>
            <a:endParaRPr lang="es-MX"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141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normAutofit fontScale="85000" lnSpcReduction="20000"/>
          </a:bodyPr>
          <a:lstStyle/>
          <a:p>
            <a:r>
              <a:rPr lang="es-MX" dirty="0" smtClean="0"/>
              <a:t>12/39</a:t>
            </a:r>
            <a:endParaRPr lang="es-MX" dirty="0"/>
          </a:p>
        </p:txBody>
      </p:sp>
      <p:sp>
        <p:nvSpPr>
          <p:cNvPr id="12" name="TextBox 11"/>
          <p:cNvSpPr txBox="1"/>
          <p:nvPr/>
        </p:nvSpPr>
        <p:spPr>
          <a:xfrm>
            <a:off x="4799856" y="3797214"/>
            <a:ext cx="3096344" cy="400110"/>
          </a:xfrm>
          <a:prstGeom prst="rect">
            <a:avLst/>
          </a:prstGeom>
          <a:noFill/>
        </p:spPr>
        <p:txBody>
          <a:bodyPr wrap="square" rtlCol="0">
            <a:spAutoFit/>
          </a:bodyPr>
          <a:lstStyle/>
          <a:p>
            <a:r>
              <a:rPr lang="es-ES" sz="2000" dirty="0"/>
              <a:t>DIAGRAMA DE </a:t>
            </a:r>
            <a:r>
              <a:rPr lang="es-ES" sz="2000" dirty="0" smtClean="0"/>
              <a:t>MOMENTO.</a:t>
            </a:r>
            <a:endParaRPr lang="es-MX" sz="2000" dirty="0"/>
          </a:p>
        </p:txBody>
      </p:sp>
      <p:pic>
        <p:nvPicPr>
          <p:cNvPr id="15" name="Picture 2" descr="C:\Users\TYSON\Documents\a Obras varias\A TRABAJOS 2013\7.- JULIO\Albercas\8.- Alberca Familiar 2\PDF\MD LOGO.jpg"/>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9" name="5 Imagen" descr="lobo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to 1"/>
          <p:cNvGraphicFramePr>
            <a:graphicFrameLocks noChangeAspect="1"/>
          </p:cNvGraphicFramePr>
          <p:nvPr>
            <p:extLst>
              <p:ext uri="{D42A27DB-BD31-4B8C-83A1-F6EECF244321}">
                <p14:modId xmlns:p14="http://schemas.microsoft.com/office/powerpoint/2010/main" val="6892404"/>
              </p:ext>
            </p:extLst>
          </p:nvPr>
        </p:nvGraphicFramePr>
        <p:xfrm>
          <a:off x="4649993" y="4250268"/>
          <a:ext cx="3316422" cy="1840655"/>
        </p:xfrm>
        <a:graphic>
          <a:graphicData uri="http://schemas.openxmlformats.org/presentationml/2006/ole">
            <mc:AlternateContent xmlns:mc="http://schemas.openxmlformats.org/markup-compatibility/2006">
              <mc:Choice xmlns:v="urn:schemas-microsoft-com:vml" Requires="v">
                <p:oleObj spid="_x0000_s10337" name="AutoCAD Drawing" r:id="rId7" imgW="3895560" imgH="2162160" progId="AutoCAD.Drawing.22">
                  <p:embed/>
                </p:oleObj>
              </mc:Choice>
              <mc:Fallback>
                <p:oleObj name="AutoCAD Drawing" r:id="rId7" imgW="3895560" imgH="2162160" progId="AutoCAD.Drawing.22">
                  <p:embed/>
                  <p:pic>
                    <p:nvPicPr>
                      <p:cNvPr id="0" name=""/>
                      <p:cNvPicPr/>
                      <p:nvPr/>
                    </p:nvPicPr>
                    <p:blipFill>
                      <a:blip r:embed="rId8"/>
                      <a:stretch>
                        <a:fillRect/>
                      </a:stretch>
                    </p:blipFill>
                    <p:spPr>
                      <a:xfrm>
                        <a:off x="4649993" y="4250268"/>
                        <a:ext cx="3316422" cy="1840655"/>
                      </a:xfrm>
                      <a:prstGeom prst="rect">
                        <a:avLst/>
                      </a:prstGeom>
                    </p:spPr>
                  </p:pic>
                </p:oleObj>
              </mc:Fallback>
            </mc:AlternateContent>
          </a:graphicData>
        </a:graphic>
      </p:graphicFrame>
      <p:sp>
        <p:nvSpPr>
          <p:cNvPr id="11" name="CuadroTexto 10">
            <a:extLst>
              <a:ext uri="{FF2B5EF4-FFF2-40B4-BE49-F238E27FC236}">
                <a16:creationId xmlns:a16="http://schemas.microsoft.com/office/drawing/2014/main" id="{5AC80C5D-0194-49F7-BF7A-6F3E5CCCC11D}"/>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Viga </a:t>
            </a:r>
            <a:r>
              <a:rPr lang="es-419" sz="2400" dirty="0" smtClean="0">
                <a:solidFill>
                  <a:prstClr val="black"/>
                </a:solidFill>
              </a:rPr>
              <a:t>empotrada.</a:t>
            </a:r>
            <a:endParaRPr lang="es-419" sz="2400" dirty="0">
              <a:solidFill>
                <a:prstClr val="black"/>
              </a:solidFill>
            </a:endParaRPr>
          </a:p>
        </p:txBody>
      </p:sp>
      <p:sp>
        <p:nvSpPr>
          <p:cNvPr id="1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pic>
        <p:nvPicPr>
          <p:cNvPr id="6" name="Imagen 5"/>
          <p:cNvPicPr>
            <a:picLocks noChangeAspect="1"/>
          </p:cNvPicPr>
          <p:nvPr/>
        </p:nvPicPr>
        <p:blipFill rotWithShape="1">
          <a:blip r:embed="rId9"/>
          <a:srcRect l="35600" t="65618" r="30717" b="16822"/>
          <a:stretch/>
        </p:blipFill>
        <p:spPr>
          <a:xfrm>
            <a:off x="4356345" y="2216460"/>
            <a:ext cx="4464496" cy="1047228"/>
          </a:xfrm>
          <a:prstGeom prst="rect">
            <a:avLst/>
          </a:prstGeom>
        </p:spPr>
      </p:pic>
      <p:sp>
        <p:nvSpPr>
          <p:cNvPr id="17" name="TextBox 11"/>
          <p:cNvSpPr txBox="1"/>
          <p:nvPr/>
        </p:nvSpPr>
        <p:spPr>
          <a:xfrm>
            <a:off x="4675167" y="1731636"/>
            <a:ext cx="3077017" cy="400110"/>
          </a:xfrm>
          <a:prstGeom prst="rect">
            <a:avLst/>
          </a:prstGeom>
          <a:noFill/>
        </p:spPr>
        <p:txBody>
          <a:bodyPr wrap="square" rtlCol="0">
            <a:spAutoFit/>
          </a:bodyPr>
          <a:lstStyle/>
          <a:p>
            <a:r>
              <a:rPr lang="es-ES" sz="2000" dirty="0"/>
              <a:t>DIAGRAMA DE </a:t>
            </a:r>
            <a:r>
              <a:rPr lang="es-ES" sz="2000" dirty="0" smtClean="0"/>
              <a:t>CORTANTE.</a:t>
            </a:r>
            <a:endParaRPr lang="es-MX" sz="2000" dirty="0"/>
          </a:p>
        </p:txBody>
      </p:sp>
      <p:sp>
        <p:nvSpPr>
          <p:cNvPr id="18" name="TextBox 11"/>
          <p:cNvSpPr txBox="1"/>
          <p:nvPr/>
        </p:nvSpPr>
        <p:spPr>
          <a:xfrm>
            <a:off x="1268645" y="1861466"/>
            <a:ext cx="1409151" cy="400110"/>
          </a:xfrm>
          <a:prstGeom prst="rect">
            <a:avLst/>
          </a:prstGeom>
          <a:noFill/>
        </p:spPr>
        <p:txBody>
          <a:bodyPr wrap="square" rtlCol="0">
            <a:spAutoFit/>
          </a:bodyPr>
          <a:lstStyle/>
          <a:p>
            <a:r>
              <a:rPr lang="es-ES" sz="2000" dirty="0" smtClean="0"/>
              <a:t>POR </a:t>
            </a:r>
            <a:r>
              <a:rPr lang="es-MX" sz="2000" dirty="0" smtClean="0"/>
              <a:t>ÁREAS</a:t>
            </a:r>
            <a:r>
              <a:rPr lang="es-ES" sz="2000" dirty="0" smtClean="0"/>
              <a:t> </a:t>
            </a:r>
            <a:endParaRPr lang="es-MX" sz="2000" dirty="0"/>
          </a:p>
        </p:txBody>
      </p:sp>
      <p:sp>
        <p:nvSpPr>
          <p:cNvPr id="21" name="TextBox 11"/>
          <p:cNvSpPr txBox="1"/>
          <p:nvPr/>
        </p:nvSpPr>
        <p:spPr>
          <a:xfrm>
            <a:off x="9336360" y="1707578"/>
            <a:ext cx="2963053" cy="400110"/>
          </a:xfrm>
          <a:prstGeom prst="rect">
            <a:avLst/>
          </a:prstGeom>
          <a:noFill/>
        </p:spPr>
        <p:txBody>
          <a:bodyPr wrap="square" rtlCol="0">
            <a:spAutoFit/>
          </a:bodyPr>
          <a:lstStyle/>
          <a:p>
            <a:r>
              <a:rPr lang="es-MX" sz="2000" dirty="0" smtClean="0"/>
              <a:t>POR ECUACIONES</a:t>
            </a:r>
            <a:endParaRPr lang="es-MX" sz="2000" dirty="0"/>
          </a:p>
        </p:txBody>
      </p:sp>
      <p:sp>
        <p:nvSpPr>
          <p:cNvPr id="22" name="TextBox 1"/>
          <p:cNvSpPr txBox="1"/>
          <p:nvPr/>
        </p:nvSpPr>
        <p:spPr>
          <a:xfrm>
            <a:off x="706035" y="2264284"/>
            <a:ext cx="3290077" cy="3539430"/>
          </a:xfrm>
          <a:prstGeom prst="rect">
            <a:avLst/>
          </a:prstGeom>
          <a:noFill/>
        </p:spPr>
        <p:txBody>
          <a:bodyPr wrap="square" rtlCol="0">
            <a:spAutoFit/>
          </a:bodyPr>
          <a:lstStyle/>
          <a:p>
            <a:pPr algn="just"/>
            <a:endParaRPr lang="es-MX" sz="1600" dirty="0"/>
          </a:p>
          <a:p>
            <a:pPr algn="just"/>
            <a:r>
              <a:rPr lang="en-US" sz="1600" dirty="0" err="1" smtClean="0"/>
              <a:t>Obtención</a:t>
            </a:r>
            <a:r>
              <a:rPr lang="en-US" sz="1600" dirty="0" smtClean="0"/>
              <a:t> de </a:t>
            </a:r>
            <a:r>
              <a:rPr lang="en-US" sz="1600" dirty="0" err="1" smtClean="0"/>
              <a:t>diagrama</a:t>
            </a:r>
            <a:r>
              <a:rPr lang="en-US" sz="1600" dirty="0" smtClean="0"/>
              <a:t> de </a:t>
            </a:r>
            <a:r>
              <a:rPr lang="en-US" sz="1600" dirty="0" err="1" smtClean="0"/>
              <a:t>momento</a:t>
            </a:r>
            <a:r>
              <a:rPr lang="en-US" sz="1600" dirty="0" smtClean="0"/>
              <a:t>.</a:t>
            </a:r>
          </a:p>
          <a:p>
            <a:pPr algn="just"/>
            <a:r>
              <a:rPr lang="en-US" sz="1600" dirty="0" err="1" smtClean="0"/>
              <a:t>Áreas</a:t>
            </a:r>
            <a:r>
              <a:rPr lang="en-US" sz="1600" dirty="0" smtClean="0"/>
              <a:t> de </a:t>
            </a:r>
            <a:r>
              <a:rPr lang="en-US" sz="1600" dirty="0" err="1" smtClean="0"/>
              <a:t>figuras</a:t>
            </a:r>
            <a:r>
              <a:rPr lang="en-US" sz="1600" dirty="0" smtClean="0"/>
              <a:t> de </a:t>
            </a:r>
            <a:r>
              <a:rPr lang="en-US" sz="1600" dirty="0" err="1" smtClean="0"/>
              <a:t>cortante</a:t>
            </a:r>
            <a:r>
              <a:rPr lang="en-US" sz="1600" dirty="0" smtClean="0"/>
              <a:t>.</a:t>
            </a:r>
            <a:endParaRPr lang="es-MX" sz="1600" dirty="0" smtClean="0"/>
          </a:p>
          <a:p>
            <a:pPr algn="just"/>
            <a:r>
              <a:rPr lang="es-MX" sz="1600" dirty="0" smtClean="0"/>
              <a:t>Área 1</a:t>
            </a:r>
            <a:r>
              <a:rPr lang="en-US" sz="1600" dirty="0" smtClean="0"/>
              <a:t>= (34.4)(6)=</a:t>
            </a:r>
            <a:r>
              <a:rPr lang="es-MX" sz="1600" dirty="0" smtClean="0"/>
              <a:t> 206.4</a:t>
            </a:r>
          </a:p>
          <a:p>
            <a:pPr algn="just"/>
            <a:r>
              <a:rPr lang="es-MX" sz="1600" dirty="0" err="1" smtClean="0"/>
              <a:t>Area</a:t>
            </a:r>
            <a:r>
              <a:rPr lang="es-MX" sz="1600" dirty="0" smtClean="0"/>
              <a:t> 2</a:t>
            </a:r>
            <a:r>
              <a:rPr lang="en-US" sz="1600" dirty="0" smtClean="0"/>
              <a:t>= (-15.6)(6)= -93.6</a:t>
            </a:r>
          </a:p>
          <a:p>
            <a:pPr algn="just"/>
            <a:endParaRPr lang="en-US" sz="1600" dirty="0"/>
          </a:p>
          <a:p>
            <a:pPr algn="ctr"/>
            <a:r>
              <a:rPr lang="en-US" sz="1600" dirty="0" smtClean="0"/>
              <a:t>X=0</a:t>
            </a:r>
          </a:p>
          <a:p>
            <a:pPr algn="just"/>
            <a:r>
              <a:rPr lang="en-US" sz="1600" dirty="0" smtClean="0"/>
              <a:t>-112.8 (</a:t>
            </a:r>
            <a:r>
              <a:rPr lang="en-US" sz="1600" dirty="0" err="1" smtClean="0"/>
              <a:t>Reacción</a:t>
            </a:r>
            <a:r>
              <a:rPr lang="en-US" sz="1600" dirty="0" smtClean="0"/>
              <a:t> del </a:t>
            </a:r>
            <a:r>
              <a:rPr lang="en-US" sz="1600" dirty="0" err="1" smtClean="0"/>
              <a:t>momento</a:t>
            </a:r>
            <a:r>
              <a:rPr lang="en-US" sz="1600" dirty="0" smtClean="0"/>
              <a:t>)</a:t>
            </a:r>
          </a:p>
          <a:p>
            <a:pPr algn="ctr"/>
            <a:endParaRPr lang="en-US" sz="1600" dirty="0" smtClean="0"/>
          </a:p>
          <a:p>
            <a:pPr algn="ctr"/>
            <a:r>
              <a:rPr lang="en-US" sz="1600" dirty="0" smtClean="0"/>
              <a:t>X=6</a:t>
            </a:r>
          </a:p>
          <a:p>
            <a:pPr algn="just"/>
            <a:r>
              <a:rPr lang="en-US" sz="1600" dirty="0" smtClean="0"/>
              <a:t>-112.8+206.4= 93.6 </a:t>
            </a:r>
          </a:p>
          <a:p>
            <a:pPr algn="ctr"/>
            <a:endParaRPr lang="en-US" sz="1600" dirty="0" smtClean="0"/>
          </a:p>
          <a:p>
            <a:pPr algn="ctr"/>
            <a:r>
              <a:rPr lang="en-US" sz="1600" dirty="0" smtClean="0"/>
              <a:t>X=12</a:t>
            </a:r>
          </a:p>
          <a:p>
            <a:pPr algn="just"/>
            <a:r>
              <a:rPr lang="en-US" sz="1600" dirty="0" smtClean="0"/>
              <a:t>93.6-93.6 =0</a:t>
            </a:r>
            <a:endParaRPr lang="es-MX" sz="1600" dirty="0"/>
          </a:p>
        </p:txBody>
      </p:sp>
      <p:sp>
        <p:nvSpPr>
          <p:cNvPr id="23" name="TextBox 1"/>
          <p:cNvSpPr txBox="1"/>
          <p:nvPr/>
        </p:nvSpPr>
        <p:spPr>
          <a:xfrm>
            <a:off x="8630734" y="2173686"/>
            <a:ext cx="3047628" cy="3539430"/>
          </a:xfrm>
          <a:prstGeom prst="rect">
            <a:avLst/>
          </a:prstGeom>
          <a:noFill/>
        </p:spPr>
        <p:txBody>
          <a:bodyPr wrap="square" rtlCol="0">
            <a:spAutoFit/>
          </a:bodyPr>
          <a:lstStyle/>
          <a:p>
            <a:pPr algn="just"/>
            <a:endParaRPr lang="es-MX" sz="1600" dirty="0"/>
          </a:p>
          <a:p>
            <a:pPr algn="just"/>
            <a:endParaRPr lang="es-MX" sz="1600" dirty="0" smtClean="0"/>
          </a:p>
          <a:p>
            <a:pPr algn="ctr"/>
            <a:r>
              <a:rPr lang="es-MX" sz="1600" dirty="0" smtClean="0"/>
              <a:t>0</a:t>
            </a:r>
            <a:r>
              <a:rPr lang="es-MX" sz="1600" dirty="0"/>
              <a:t>≤X</a:t>
            </a:r>
            <a:r>
              <a:rPr lang="es-MX" sz="1600" dirty="0" smtClean="0"/>
              <a:t>≤6</a:t>
            </a:r>
          </a:p>
          <a:p>
            <a:pPr algn="just"/>
            <a:r>
              <a:rPr lang="es-MX" sz="1600" dirty="0" smtClean="0"/>
              <a:t>M</a:t>
            </a:r>
            <a:r>
              <a:rPr lang="en-US" sz="1600" dirty="0" smtClean="0"/>
              <a:t>=-112.8+34.4X</a:t>
            </a:r>
          </a:p>
          <a:p>
            <a:pPr algn="just"/>
            <a:r>
              <a:rPr lang="en-US" sz="1600" dirty="0" smtClean="0"/>
              <a:t>V=34.4</a:t>
            </a:r>
          </a:p>
          <a:p>
            <a:pPr algn="just"/>
            <a:endParaRPr lang="en-US" sz="1600" dirty="0"/>
          </a:p>
          <a:p>
            <a:pPr algn="ctr"/>
            <a:r>
              <a:rPr lang="es-MX" sz="1600" dirty="0" smtClean="0"/>
              <a:t>6≤</a:t>
            </a:r>
            <a:r>
              <a:rPr lang="es-MX" sz="1600" dirty="0"/>
              <a:t>X</a:t>
            </a:r>
            <a:r>
              <a:rPr lang="es-MX" sz="1600" dirty="0" smtClean="0"/>
              <a:t>≤12</a:t>
            </a:r>
          </a:p>
          <a:p>
            <a:pPr algn="just"/>
            <a:r>
              <a:rPr lang="en-US" sz="1600" dirty="0" smtClean="0"/>
              <a:t>M=-112.8+34.4X-50(X-6)</a:t>
            </a:r>
          </a:p>
          <a:p>
            <a:pPr algn="just"/>
            <a:r>
              <a:rPr lang="en-US" sz="1600" dirty="0" smtClean="0"/>
              <a:t>M=187.2-15.6X</a:t>
            </a:r>
          </a:p>
          <a:p>
            <a:pPr algn="just"/>
            <a:r>
              <a:rPr lang="en-US" sz="1600" dirty="0"/>
              <a:t>V</a:t>
            </a:r>
            <a:r>
              <a:rPr lang="en-US" sz="1600" dirty="0" smtClean="0"/>
              <a:t>=-15.6</a:t>
            </a:r>
          </a:p>
          <a:p>
            <a:pPr algn="just"/>
            <a:endParaRPr lang="en-US" sz="1600" dirty="0"/>
          </a:p>
          <a:p>
            <a:pPr algn="just"/>
            <a:r>
              <a:rPr lang="en-US" sz="1600" dirty="0" smtClean="0"/>
              <a:t>Las </a:t>
            </a:r>
            <a:r>
              <a:rPr lang="en-US" sz="1600" dirty="0" err="1" smtClean="0"/>
              <a:t>ecuaciones</a:t>
            </a:r>
            <a:r>
              <a:rPr lang="en-US" sz="1600" dirty="0" smtClean="0"/>
              <a:t> de </a:t>
            </a:r>
            <a:r>
              <a:rPr lang="en-US" sz="1600" dirty="0" err="1" smtClean="0"/>
              <a:t>cortante</a:t>
            </a:r>
            <a:r>
              <a:rPr lang="en-US" sz="1600" dirty="0" smtClean="0"/>
              <a:t> se </a:t>
            </a:r>
            <a:r>
              <a:rPr lang="en-US" sz="1600" dirty="0" err="1" smtClean="0"/>
              <a:t>obtienen</a:t>
            </a:r>
            <a:r>
              <a:rPr lang="en-US" sz="1600" dirty="0" smtClean="0"/>
              <a:t> </a:t>
            </a:r>
            <a:r>
              <a:rPr lang="en-US" sz="1600" dirty="0" err="1" smtClean="0"/>
              <a:t>derivando</a:t>
            </a:r>
            <a:r>
              <a:rPr lang="en-US" sz="1600" dirty="0" smtClean="0"/>
              <a:t> las de </a:t>
            </a:r>
            <a:r>
              <a:rPr lang="en-US" sz="1600" dirty="0" err="1" smtClean="0"/>
              <a:t>momento</a:t>
            </a:r>
            <a:r>
              <a:rPr lang="en-US" sz="1600" dirty="0" smtClean="0"/>
              <a:t>.</a:t>
            </a:r>
            <a:endParaRPr lang="es-MX" sz="1600" dirty="0"/>
          </a:p>
        </p:txBody>
      </p:sp>
      <p:sp>
        <p:nvSpPr>
          <p:cNvPr id="8" name="Rectángulo 7"/>
          <p:cNvSpPr/>
          <p:nvPr/>
        </p:nvSpPr>
        <p:spPr>
          <a:xfrm>
            <a:off x="4058110" y="1907633"/>
            <a:ext cx="792205" cy="307777"/>
          </a:xfrm>
          <a:prstGeom prst="rect">
            <a:avLst/>
          </a:prstGeom>
        </p:spPr>
        <p:txBody>
          <a:bodyPr wrap="none">
            <a:spAutoFit/>
          </a:bodyPr>
          <a:lstStyle/>
          <a:p>
            <a:r>
              <a:rPr lang="en-US" sz="1400" dirty="0" smtClean="0"/>
              <a:t>34.4 KN</a:t>
            </a:r>
            <a:endParaRPr lang="es-MX" dirty="0"/>
          </a:p>
        </p:txBody>
      </p:sp>
      <p:sp>
        <p:nvSpPr>
          <p:cNvPr id="24" name="Rectángulo 23"/>
          <p:cNvSpPr/>
          <p:nvPr/>
        </p:nvSpPr>
        <p:spPr>
          <a:xfrm>
            <a:off x="6298274" y="3135227"/>
            <a:ext cx="851515" cy="307777"/>
          </a:xfrm>
          <a:prstGeom prst="rect">
            <a:avLst/>
          </a:prstGeom>
        </p:spPr>
        <p:txBody>
          <a:bodyPr wrap="none">
            <a:spAutoFit/>
          </a:bodyPr>
          <a:lstStyle/>
          <a:p>
            <a:r>
              <a:rPr lang="en-US" sz="1400" dirty="0" smtClean="0"/>
              <a:t>-15.6 KN</a:t>
            </a:r>
            <a:endParaRPr lang="es-MX" dirty="0"/>
          </a:p>
        </p:txBody>
      </p:sp>
      <p:sp>
        <p:nvSpPr>
          <p:cNvPr id="25" name="Rectángulo 24"/>
          <p:cNvSpPr/>
          <p:nvPr/>
        </p:nvSpPr>
        <p:spPr>
          <a:xfrm>
            <a:off x="4204001" y="5949280"/>
            <a:ext cx="1111202" cy="307777"/>
          </a:xfrm>
          <a:prstGeom prst="rect">
            <a:avLst/>
          </a:prstGeom>
        </p:spPr>
        <p:txBody>
          <a:bodyPr wrap="none">
            <a:spAutoFit/>
          </a:bodyPr>
          <a:lstStyle/>
          <a:p>
            <a:r>
              <a:rPr lang="en-US" sz="1400" dirty="0" smtClean="0"/>
              <a:t>-112.8 </a:t>
            </a:r>
            <a:r>
              <a:rPr lang="en-US" sz="1400" dirty="0" err="1" smtClean="0"/>
              <a:t>KN.m</a:t>
            </a:r>
            <a:endParaRPr lang="es-MX" dirty="0"/>
          </a:p>
        </p:txBody>
      </p:sp>
      <p:sp>
        <p:nvSpPr>
          <p:cNvPr id="26" name="Rectángulo 25"/>
          <p:cNvSpPr/>
          <p:nvPr/>
        </p:nvSpPr>
        <p:spPr>
          <a:xfrm>
            <a:off x="6036824" y="4097344"/>
            <a:ext cx="952505" cy="307777"/>
          </a:xfrm>
          <a:prstGeom prst="rect">
            <a:avLst/>
          </a:prstGeom>
        </p:spPr>
        <p:txBody>
          <a:bodyPr wrap="none">
            <a:spAutoFit/>
          </a:bodyPr>
          <a:lstStyle/>
          <a:p>
            <a:r>
              <a:rPr lang="en-US" sz="1400" dirty="0" smtClean="0"/>
              <a:t>93.6 </a:t>
            </a:r>
            <a:r>
              <a:rPr lang="en-US" sz="1400" dirty="0" err="1" smtClean="0"/>
              <a:t>KN.m</a:t>
            </a:r>
            <a:endParaRPr lang="es-MX" dirty="0"/>
          </a:p>
        </p:txBody>
      </p:sp>
      <p:sp>
        <p:nvSpPr>
          <p:cNvPr id="27" name="Rectángulo 26"/>
          <p:cNvSpPr/>
          <p:nvPr/>
        </p:nvSpPr>
        <p:spPr>
          <a:xfrm>
            <a:off x="7538439" y="5298936"/>
            <a:ext cx="284052" cy="307777"/>
          </a:xfrm>
          <a:prstGeom prst="rect">
            <a:avLst/>
          </a:prstGeom>
        </p:spPr>
        <p:txBody>
          <a:bodyPr wrap="none">
            <a:spAutoFit/>
          </a:bodyPr>
          <a:lstStyle/>
          <a:p>
            <a:r>
              <a:rPr lang="en-US" sz="1400" dirty="0" smtClean="0"/>
              <a:t>0</a:t>
            </a:r>
            <a:endParaRPr lang="es-MX" dirty="0"/>
          </a:p>
        </p:txBody>
      </p:sp>
      <p:sp>
        <p:nvSpPr>
          <p:cNvPr id="28" name="Rectángulo 27"/>
          <p:cNvSpPr/>
          <p:nvPr/>
        </p:nvSpPr>
        <p:spPr>
          <a:xfrm>
            <a:off x="11008974" y="3002078"/>
            <a:ext cx="1189749" cy="523220"/>
          </a:xfrm>
          <a:prstGeom prst="rect">
            <a:avLst/>
          </a:prstGeom>
        </p:spPr>
        <p:txBody>
          <a:bodyPr wrap="none">
            <a:spAutoFit/>
          </a:bodyPr>
          <a:lstStyle/>
          <a:p>
            <a:r>
              <a:rPr lang="en-US" sz="1400" dirty="0"/>
              <a:t>X=0, M=0</a:t>
            </a:r>
          </a:p>
          <a:p>
            <a:r>
              <a:rPr lang="en-US" sz="1400" dirty="0"/>
              <a:t>X=6, M=93.6</a:t>
            </a:r>
            <a:endParaRPr lang="es-MX" sz="1400" dirty="0"/>
          </a:p>
        </p:txBody>
      </p:sp>
      <p:sp>
        <p:nvSpPr>
          <p:cNvPr id="29" name="Rectángulo 28"/>
          <p:cNvSpPr/>
          <p:nvPr/>
        </p:nvSpPr>
        <p:spPr>
          <a:xfrm>
            <a:off x="11018571" y="4085104"/>
            <a:ext cx="1189749" cy="523220"/>
          </a:xfrm>
          <a:prstGeom prst="rect">
            <a:avLst/>
          </a:prstGeom>
        </p:spPr>
        <p:txBody>
          <a:bodyPr wrap="none">
            <a:spAutoFit/>
          </a:bodyPr>
          <a:lstStyle/>
          <a:p>
            <a:r>
              <a:rPr lang="en-US" sz="1400" dirty="0"/>
              <a:t>X=0, </a:t>
            </a:r>
            <a:r>
              <a:rPr lang="en-US" sz="1400" dirty="0" smtClean="0"/>
              <a:t>M=93.6</a:t>
            </a:r>
            <a:endParaRPr lang="en-US" sz="1400" dirty="0"/>
          </a:p>
          <a:p>
            <a:r>
              <a:rPr lang="en-US" sz="1400" dirty="0"/>
              <a:t>X=6, </a:t>
            </a:r>
            <a:r>
              <a:rPr lang="en-US" sz="1400" dirty="0" smtClean="0"/>
              <a:t>M=0</a:t>
            </a:r>
            <a:endParaRPr lang="es-MX" sz="1400" dirty="0"/>
          </a:p>
        </p:txBody>
      </p:sp>
    </p:spTree>
    <p:extLst>
      <p:ext uri="{BB962C8B-B14F-4D97-AF65-F5344CB8AC3E}">
        <p14:creationId xmlns:p14="http://schemas.microsoft.com/office/powerpoint/2010/main" val="2276462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TYSON\Documents\a Obras varias\A TRABAJOS 2013\7.- JULIO\Albercas\8.- Alberca Familiar 2\PDF\MD LOGO.jpg"/>
          <p:cNvPicPr>
            <a:picLocks noChangeAspect="1" noChangeArrowheads="1"/>
          </p:cNvPicPr>
          <p:nvPr/>
        </p:nvPicPr>
        <p:blipFill>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sp>
        <p:nvSpPr>
          <p:cNvPr id="12" name="Номер слайда 3"/>
          <p:cNvSpPr>
            <a:spLocks noGrp="1"/>
          </p:cNvSpPr>
          <p:nvPr>
            <p:ph type="sldNum" sz="quarter" idx="12"/>
          </p:nvPr>
        </p:nvSpPr>
        <p:spPr>
          <a:xfrm>
            <a:off x="0" y="1272222"/>
            <a:ext cx="711200" cy="244476"/>
          </a:xfrm>
        </p:spPr>
        <p:txBody>
          <a:bodyPr>
            <a:normAutofit fontScale="85000" lnSpcReduction="20000"/>
          </a:bodyPr>
          <a:lstStyle/>
          <a:p>
            <a:r>
              <a:rPr lang="es-MX" dirty="0" smtClean="0"/>
              <a:t>13/39</a:t>
            </a:r>
            <a:endParaRPr lang="es-MX" dirty="0"/>
          </a:p>
        </p:txBody>
      </p:sp>
      <p:pic>
        <p:nvPicPr>
          <p:cNvPr id="13" name="5 Imagen" descr="lobo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3589645" y="2964053"/>
            <a:ext cx="5247405" cy="1446550"/>
          </a:xfrm>
          <a:prstGeom prst="rect">
            <a:avLst/>
          </a:prstGeom>
          <a:noFill/>
        </p:spPr>
        <p:txBody>
          <a:bodyPr wrap="square" rtlCol="0">
            <a:spAutoFit/>
          </a:bodyPr>
          <a:lstStyle/>
          <a:p>
            <a:pPr algn="ctr"/>
            <a:r>
              <a:rPr lang="es-MX" sz="8800" b="1" dirty="0" smtClean="0">
                <a:ln w="22225">
                  <a:solidFill>
                    <a:schemeClr val="accent2">
                      <a:lumMod val="50000"/>
                    </a:schemeClr>
                  </a:solidFill>
                  <a:prstDash val="solid"/>
                </a:ln>
                <a:solidFill>
                  <a:schemeClr val="accent2"/>
                </a:solidFill>
              </a:rPr>
              <a:t>MARCOS.</a:t>
            </a:r>
            <a:endParaRPr lang="es-MX" dirty="0"/>
          </a:p>
        </p:txBody>
      </p:sp>
      <p:sp>
        <p:nvSpPr>
          <p:cNvPr id="15" name="CuadroTexto 14">
            <a:extLst>
              <a:ext uri="{FF2B5EF4-FFF2-40B4-BE49-F238E27FC236}">
                <a16:creationId xmlns:a16="http://schemas.microsoft.com/office/drawing/2014/main" id="{D533F143-BA95-4EBF-8D77-480ABA7EA6F8}"/>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Marco doblemente articulado.</a:t>
            </a:r>
          </a:p>
        </p:txBody>
      </p:sp>
      <p:sp>
        <p:nvSpPr>
          <p:cNvPr id="1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1960990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14/39</a:t>
            </a:r>
            <a:endParaRPr lang="es-MX" dirty="0"/>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CuadroTexto 1"/>
          <p:cNvSpPr txBox="1"/>
          <p:nvPr/>
        </p:nvSpPr>
        <p:spPr>
          <a:xfrm>
            <a:off x="431086" y="3326246"/>
            <a:ext cx="4392488" cy="2031325"/>
          </a:xfrm>
          <a:prstGeom prst="rect">
            <a:avLst/>
          </a:prstGeom>
          <a:noFill/>
        </p:spPr>
        <p:txBody>
          <a:bodyPr wrap="square" numCol="1" rtlCol="0">
            <a:spAutoFit/>
          </a:bodyPr>
          <a:lstStyle/>
          <a:p>
            <a:pPr marL="342900" indent="-342900" algn="just">
              <a:spcBef>
                <a:spcPct val="50000"/>
              </a:spcBef>
              <a:buAutoNum type="arabicParenR"/>
              <a:defRPr/>
            </a:pPr>
            <a:r>
              <a:rPr lang="es-ES" dirty="0"/>
              <a:t>Primer </a:t>
            </a:r>
            <a:r>
              <a:rPr lang="es-ES" dirty="0" smtClean="0"/>
              <a:t>método:</a:t>
            </a:r>
            <a:endParaRPr lang="es-ES" dirty="0"/>
          </a:p>
          <a:p>
            <a:pPr algn="just">
              <a:spcBef>
                <a:spcPct val="50000"/>
              </a:spcBef>
              <a:defRPr/>
            </a:pPr>
            <a:r>
              <a:rPr lang="es-ES" dirty="0"/>
              <a:t>Nodos (n) = 4</a:t>
            </a:r>
          </a:p>
          <a:p>
            <a:pPr algn="just">
              <a:spcBef>
                <a:spcPct val="50000"/>
              </a:spcBef>
              <a:defRPr/>
            </a:pPr>
            <a:r>
              <a:rPr lang="es-ES" dirty="0"/>
              <a:t>Condiciones especiales (c) = 0</a:t>
            </a:r>
          </a:p>
          <a:p>
            <a:pPr algn="just">
              <a:spcBef>
                <a:spcPct val="50000"/>
              </a:spcBef>
              <a:defRPr/>
            </a:pPr>
            <a:r>
              <a:rPr lang="es-ES" dirty="0"/>
              <a:t>Miembros (m) = 3</a:t>
            </a:r>
          </a:p>
          <a:p>
            <a:pPr algn="just">
              <a:spcBef>
                <a:spcPct val="50000"/>
              </a:spcBef>
              <a:defRPr/>
            </a:pPr>
            <a:r>
              <a:rPr lang="es-ES" dirty="0"/>
              <a:t>Reacciones (r) = 6</a:t>
            </a:r>
          </a:p>
        </p:txBody>
      </p:sp>
      <mc:AlternateContent xmlns:mc="http://schemas.openxmlformats.org/markup-compatibility/2006" xmlns:a14="http://schemas.microsoft.com/office/drawing/2010/main">
        <mc:Choice Requires="a14">
          <p:sp>
            <p:nvSpPr>
              <p:cNvPr id="6" name="CuadroTexto 5"/>
              <p:cNvSpPr txBox="1"/>
              <p:nvPr/>
            </p:nvSpPr>
            <p:spPr>
              <a:xfrm>
                <a:off x="3282604" y="4663837"/>
                <a:ext cx="19442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𝑟</m:t>
                      </m:r>
                      <m:r>
                        <a:rPr lang="es-ES" b="0" i="1" smtClean="0">
                          <a:latin typeface="Cambria Math" panose="02040503050406030204" pitchFamily="18" charset="0"/>
                        </a:rPr>
                        <m:t>+3</m:t>
                      </m:r>
                      <m:r>
                        <a:rPr lang="es-ES" b="0" i="1" smtClean="0">
                          <a:latin typeface="Cambria Math" panose="02040503050406030204" pitchFamily="18" charset="0"/>
                        </a:rPr>
                        <m:t>𝑚</m:t>
                      </m:r>
                      <m:r>
                        <a:rPr lang="es-ES" b="0" i="1" smtClean="0">
                          <a:latin typeface="Cambria Math" panose="02040503050406030204" pitchFamily="18" charset="0"/>
                        </a:rPr>
                        <m:t>=15</m:t>
                      </m:r>
                    </m:oMath>
                  </m:oMathPara>
                </a14:m>
                <a:endParaRPr lang="es-MX"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282604" y="4663837"/>
                <a:ext cx="1944216" cy="369332"/>
              </a:xfrm>
              <a:prstGeom prst="rect">
                <a:avLst/>
              </a:prstGeom>
              <a:blipFill>
                <a:blip r:embed="rId10"/>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3271124" y="4988239"/>
                <a:ext cx="19442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3</m:t>
                      </m:r>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𝑐</m:t>
                      </m:r>
                      <m:r>
                        <a:rPr lang="es-ES" b="0" i="1" smtClean="0">
                          <a:latin typeface="Cambria Math" panose="02040503050406030204" pitchFamily="18" charset="0"/>
                        </a:rPr>
                        <m:t>=12</m:t>
                      </m:r>
                    </m:oMath>
                  </m:oMathPara>
                </a14:m>
                <a:endParaRPr lang="es-MX"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3271124" y="4988239"/>
                <a:ext cx="1944216" cy="369332"/>
              </a:xfrm>
              <a:prstGeom prst="rect">
                <a:avLst/>
              </a:prstGeom>
              <a:blipFill>
                <a:blip r:embed="rId11"/>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3" name="CuadroTexto 22"/>
              <p:cNvSpPr txBox="1"/>
              <p:nvPr/>
            </p:nvSpPr>
            <p:spPr>
              <a:xfrm>
                <a:off x="3282604" y="5391940"/>
                <a:ext cx="19442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𝑟</m:t>
                      </m:r>
                      <m:r>
                        <a:rPr lang="es-ES" b="0" i="1" smtClean="0">
                          <a:latin typeface="Cambria Math" panose="02040503050406030204" pitchFamily="18" charset="0"/>
                        </a:rPr>
                        <m:t>+3</m:t>
                      </m:r>
                      <m:r>
                        <a:rPr lang="es-ES" b="0" i="1" smtClean="0">
                          <a:latin typeface="Cambria Math" panose="02040503050406030204" pitchFamily="18" charset="0"/>
                        </a:rPr>
                        <m:t>𝑚</m:t>
                      </m:r>
                      <m:r>
                        <a:rPr lang="es-ES" b="0" i="1" smtClean="0">
                          <a:latin typeface="Cambria Math" panose="02040503050406030204" pitchFamily="18" charset="0"/>
                        </a:rPr>
                        <m:t>&gt;3</m:t>
                      </m:r>
                      <m:r>
                        <a:rPr lang="es-ES" b="0" i="1" smtClean="0">
                          <a:latin typeface="Cambria Math" panose="02040503050406030204" pitchFamily="18" charset="0"/>
                        </a:rPr>
                        <m:t>𝑛</m:t>
                      </m:r>
                      <m:r>
                        <a:rPr lang="es-ES" b="0" i="1" smtClean="0">
                          <a:latin typeface="Cambria Math" panose="02040503050406030204" pitchFamily="18" charset="0"/>
                        </a:rPr>
                        <m:t>+</m:t>
                      </m:r>
                      <m:r>
                        <a:rPr lang="es-ES" b="0" i="1" smtClean="0">
                          <a:latin typeface="Cambria Math" panose="02040503050406030204" pitchFamily="18" charset="0"/>
                        </a:rPr>
                        <m:t>𝑐</m:t>
                      </m:r>
                    </m:oMath>
                  </m:oMathPara>
                </a14:m>
                <a:endParaRPr lang="es-MX"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3282604" y="5391940"/>
                <a:ext cx="1944216" cy="369332"/>
              </a:xfrm>
              <a:prstGeom prst="rect">
                <a:avLst/>
              </a:prstGeom>
              <a:blipFill>
                <a:blip r:embed="rId1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4" name="CuadroTexto 23"/>
              <p:cNvSpPr txBox="1"/>
              <p:nvPr/>
            </p:nvSpPr>
            <p:spPr>
              <a:xfrm>
                <a:off x="3282604" y="5896003"/>
                <a:ext cx="1944216"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𝐺𝑟𝑎𝑑𝑜</m:t>
                      </m:r>
                      <m:r>
                        <a:rPr lang="es-ES" b="0" i="1" smtClean="0">
                          <a:latin typeface="Cambria Math" panose="02040503050406030204" pitchFamily="18" charset="0"/>
                        </a:rPr>
                        <m:t> 3.</m:t>
                      </m:r>
                    </m:oMath>
                  </m:oMathPara>
                </a14:m>
                <a:endParaRPr lang="es-MX" dirty="0"/>
              </a:p>
            </p:txBody>
          </p:sp>
        </mc:Choice>
        <mc:Fallback xmlns="">
          <p:sp>
            <p:nvSpPr>
              <p:cNvPr id="24" name="CuadroTexto 23"/>
              <p:cNvSpPr txBox="1">
                <a:spLocks noRot="1" noChangeAspect="1" noMove="1" noResize="1" noEditPoints="1" noAdjustHandles="1" noChangeArrowheads="1" noChangeShapeType="1" noTextEdit="1"/>
              </p:cNvSpPr>
              <p:nvPr/>
            </p:nvSpPr>
            <p:spPr>
              <a:xfrm>
                <a:off x="3282604" y="5896003"/>
                <a:ext cx="1944216" cy="369332"/>
              </a:xfrm>
              <a:prstGeom prst="rect">
                <a:avLst/>
              </a:prstGeom>
              <a:blipFill>
                <a:blip r:embed="rId13"/>
                <a:stretch>
                  <a:fillRect/>
                </a:stretch>
              </a:blipFill>
              <a:ln/>
            </p:spPr>
            <p:txBody>
              <a:bodyPr/>
              <a:lstStyle/>
              <a:p>
                <a:r>
                  <a:rPr lang="es-ES">
                    <a:noFill/>
                  </a:rPr>
                  <a:t> </a:t>
                </a:r>
              </a:p>
            </p:txBody>
          </p:sp>
        </mc:Fallback>
      </mc:AlternateContent>
      <p:sp>
        <p:nvSpPr>
          <p:cNvPr id="25" name="CuadroTexto 24"/>
          <p:cNvSpPr txBox="1"/>
          <p:nvPr/>
        </p:nvSpPr>
        <p:spPr>
          <a:xfrm>
            <a:off x="9445804" y="3264847"/>
            <a:ext cx="2524719" cy="1615827"/>
          </a:xfrm>
          <a:prstGeom prst="rect">
            <a:avLst/>
          </a:prstGeom>
          <a:noFill/>
        </p:spPr>
        <p:txBody>
          <a:bodyPr wrap="square" numCol="1" rtlCol="0">
            <a:spAutoFit/>
          </a:bodyPr>
          <a:lstStyle/>
          <a:p>
            <a:pPr algn="just">
              <a:spcBef>
                <a:spcPct val="50000"/>
              </a:spcBef>
              <a:defRPr/>
            </a:pPr>
            <a:r>
              <a:rPr lang="es-ES" dirty="0"/>
              <a:t>2) Segundo </a:t>
            </a:r>
            <a:r>
              <a:rPr lang="es-ES" dirty="0" smtClean="0"/>
              <a:t>método: </a:t>
            </a:r>
            <a:endParaRPr lang="es-ES" dirty="0"/>
          </a:p>
          <a:p>
            <a:pPr algn="just">
              <a:spcBef>
                <a:spcPct val="50000"/>
              </a:spcBef>
              <a:defRPr/>
            </a:pPr>
            <a:r>
              <a:rPr lang="es-ES" dirty="0"/>
              <a:t>Cortes = 1</a:t>
            </a:r>
          </a:p>
          <a:p>
            <a:pPr algn="just">
              <a:spcBef>
                <a:spcPct val="50000"/>
              </a:spcBef>
              <a:defRPr/>
            </a:pPr>
            <a:r>
              <a:rPr lang="es-ES" dirty="0"/>
              <a:t>Incógnitas = 3</a:t>
            </a:r>
          </a:p>
          <a:p>
            <a:pPr algn="just">
              <a:spcBef>
                <a:spcPct val="50000"/>
              </a:spcBef>
              <a:defRPr/>
            </a:pPr>
            <a:r>
              <a:rPr lang="es-ES" dirty="0"/>
              <a:t>Grado = 3(1) = 3</a:t>
            </a:r>
          </a:p>
        </p:txBody>
      </p:sp>
      <mc:AlternateContent xmlns:mc="http://schemas.openxmlformats.org/markup-compatibility/2006" xmlns:a14="http://schemas.microsoft.com/office/drawing/2010/main">
        <mc:Choice Requires="a14">
          <p:sp>
            <p:nvSpPr>
              <p:cNvPr id="26" name="CuadroTexto 25"/>
              <p:cNvSpPr txBox="1"/>
              <p:nvPr/>
            </p:nvSpPr>
            <p:spPr>
              <a:xfrm>
                <a:off x="9445804" y="4949520"/>
                <a:ext cx="1944216"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𝐺𝑟𝑎𝑑𝑜</m:t>
                      </m:r>
                      <m:r>
                        <a:rPr lang="es-ES" b="0" i="1" smtClean="0">
                          <a:latin typeface="Cambria Math" panose="02040503050406030204" pitchFamily="18" charset="0"/>
                        </a:rPr>
                        <m:t> 3.</m:t>
                      </m:r>
                    </m:oMath>
                  </m:oMathPara>
                </a14:m>
                <a:endParaRPr lang="es-MX"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9445804" y="4949520"/>
                <a:ext cx="1944216" cy="369332"/>
              </a:xfrm>
              <a:prstGeom prst="rect">
                <a:avLst/>
              </a:prstGeom>
              <a:blipFill>
                <a:blip r:embed="rId14"/>
                <a:stretch>
                  <a:fillRect/>
                </a:stretch>
              </a:blipFill>
              <a:ln/>
            </p:spPr>
            <p:txBody>
              <a:bodyPr/>
              <a:lstStyle/>
              <a:p>
                <a:r>
                  <a:rPr lang="es-ES">
                    <a:noFill/>
                  </a:rPr>
                  <a:t> </a:t>
                </a:r>
              </a:p>
            </p:txBody>
          </p:sp>
        </mc:Fallback>
      </mc:AlternateContent>
      <p:sp>
        <p:nvSpPr>
          <p:cNvPr id="19" name="Rectángulo 18"/>
          <p:cNvSpPr/>
          <p:nvPr/>
        </p:nvSpPr>
        <p:spPr>
          <a:xfrm>
            <a:off x="270248" y="1686705"/>
            <a:ext cx="11742644" cy="1477328"/>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Bef>
                <a:spcPct val="50000"/>
              </a:spcBef>
              <a:defRPr/>
            </a:pPr>
            <a:r>
              <a:rPr lang="es-ES" dirty="0">
                <a:solidFill>
                  <a:schemeClr val="tx1"/>
                </a:solidFill>
              </a:rPr>
              <a:t>Existe una serie de métodos para determinar cuándo una estructura es estáticamente indeterminada, es decir, </a:t>
            </a:r>
            <a:r>
              <a:rPr lang="es-ES" dirty="0" smtClean="0">
                <a:solidFill>
                  <a:schemeClr val="tx1"/>
                </a:solidFill>
              </a:rPr>
              <a:t>cuándo </a:t>
            </a:r>
            <a:r>
              <a:rPr lang="es-ES" dirty="0">
                <a:solidFill>
                  <a:schemeClr val="tx1"/>
                </a:solidFill>
              </a:rPr>
              <a:t>el valor de las reacciones en los apoyos no lo podemos encontrar con los métodos clásicos utilizando las ecuaciones de la estática. Las estructuras indeterminadas pueden tener varios grados de indeterminación o grados de libertad, y por cada grado de indeterminación se requiere una ecuación más de compatibilidad de deformaciones. La manera de calcular el grado de indeterminación para marcos es la siguiente</a:t>
            </a:r>
            <a:r>
              <a:rPr lang="es-ES" dirty="0" smtClean="0">
                <a:solidFill>
                  <a:schemeClr val="tx1"/>
                </a:solidFill>
              </a:rPr>
              <a:t>:</a:t>
            </a:r>
            <a:endParaRPr lang="es-MX" dirty="0">
              <a:solidFill>
                <a:schemeClr val="tx1"/>
              </a:solidFill>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1116076568"/>
              </p:ext>
            </p:extLst>
          </p:nvPr>
        </p:nvGraphicFramePr>
        <p:xfrm>
          <a:off x="5807968" y="3388009"/>
          <a:ext cx="2828925" cy="2162175"/>
        </p:xfrm>
        <a:graphic>
          <a:graphicData uri="http://schemas.openxmlformats.org/presentationml/2006/ole">
            <mc:AlternateContent xmlns:mc="http://schemas.openxmlformats.org/markup-compatibility/2006">
              <mc:Choice xmlns:v="urn:schemas-microsoft-com:vml" Requires="v">
                <p:oleObj spid="_x0000_s11359" name="AutoCAD Drawing" r:id="rId15" imgW="2828880" imgH="2162160" progId="AutoCAD.Drawing.22">
                  <p:embed/>
                </p:oleObj>
              </mc:Choice>
              <mc:Fallback>
                <p:oleObj name="AutoCAD Drawing" r:id="rId15" imgW="2828880" imgH="2162160" progId="AutoCAD.Drawing.22">
                  <p:embed/>
                  <p:pic>
                    <p:nvPicPr>
                      <p:cNvPr id="0" name=""/>
                      <p:cNvPicPr/>
                      <p:nvPr/>
                    </p:nvPicPr>
                    <p:blipFill>
                      <a:blip r:embed="rId16"/>
                      <a:stretch>
                        <a:fillRect/>
                      </a:stretch>
                    </p:blipFill>
                    <p:spPr>
                      <a:xfrm>
                        <a:off x="5807968" y="3388009"/>
                        <a:ext cx="2828925" cy="2162175"/>
                      </a:xfrm>
                      <a:prstGeom prst="rect">
                        <a:avLst/>
                      </a:prstGeom>
                    </p:spPr>
                  </p:pic>
                </p:oleObj>
              </mc:Fallback>
            </mc:AlternateContent>
          </a:graphicData>
        </a:graphic>
      </p:graphicFrame>
      <p:sp>
        <p:nvSpPr>
          <p:cNvPr id="21" name="CuadroTexto 20">
            <a:extLst>
              <a:ext uri="{FF2B5EF4-FFF2-40B4-BE49-F238E27FC236}">
                <a16:creationId xmlns:a16="http://schemas.microsoft.com/office/drawing/2014/main" id="{30E08A25-A401-4B5A-B5B5-6D2C236F980C}"/>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Grado de </a:t>
            </a:r>
            <a:r>
              <a:rPr lang="es-419" sz="2400" dirty="0" smtClean="0">
                <a:solidFill>
                  <a:prstClr val="black"/>
                </a:solidFill>
              </a:rPr>
              <a:t>indeterminación.</a:t>
            </a:r>
            <a:endParaRPr lang="es-419" sz="2400" dirty="0">
              <a:solidFill>
                <a:prstClr val="black"/>
              </a:solidFill>
            </a:endParaRPr>
          </a:p>
        </p:txBody>
      </p:sp>
      <p:sp>
        <p:nvSpPr>
          <p:cNvPr id="20"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3910927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15/39</a:t>
            </a:r>
            <a:endParaRPr lang="es-MX" dirty="0"/>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mc:AlternateContent xmlns:mc="http://schemas.openxmlformats.org/markup-compatibility/2006" xmlns:a14="http://schemas.microsoft.com/office/drawing/2010/main">
        <mc:Choice Requires="a14">
          <p:sp>
            <p:nvSpPr>
              <p:cNvPr id="19" name="Rectángulo 18"/>
              <p:cNvSpPr/>
              <p:nvPr/>
            </p:nvSpPr>
            <p:spPr>
              <a:xfrm>
                <a:off x="665341" y="1803713"/>
                <a:ext cx="10785400" cy="258532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s-ES" dirty="0" smtClean="0">
                    <a:solidFill>
                      <a:schemeClr val="tx1"/>
                    </a:solidFill>
                  </a:rPr>
                  <a:t>Existen numerosas variantes en la aplicación del método, pero en todas ellas se distinguen los siguientes pasos.</a:t>
                </a:r>
                <a:endParaRPr lang="es-MX" dirty="0">
                  <a:solidFill>
                    <a:schemeClr val="tx1"/>
                  </a:solidFill>
                </a:endParaRPr>
              </a:p>
              <a:p>
                <a:pPr marL="342900" lvl="0" indent="-342900" algn="just">
                  <a:buAutoNum type="alphaLcParenR"/>
                </a:pPr>
                <a:r>
                  <a:rPr lang="es-ES" dirty="0" smtClean="0">
                    <a:solidFill>
                      <a:schemeClr val="tx1"/>
                    </a:solidFill>
                  </a:rPr>
                  <a:t>La </a:t>
                </a:r>
                <a:r>
                  <a:rPr lang="es-ES" dirty="0">
                    <a:solidFill>
                      <a:schemeClr val="tx1"/>
                    </a:solidFill>
                  </a:rPr>
                  <a:t>estructura original hiperestática se transforma en una estructura isostática eliminando algunas de sus restricciones contra deflexiones o rotaciones. En general, el número de restricciones que hay que eliminar es igual al grado de indeterminación de la estructura. La estructura que resulta de eliminar las restricciones hiperestáticas recibe el nombre de estructura isostática fundamental o estructura primitiva</a:t>
                </a:r>
                <a:r>
                  <a:rPr lang="es-ES" dirty="0" smtClean="0">
                    <a:solidFill>
                      <a:schemeClr val="tx1"/>
                    </a:solidFill>
                  </a:rPr>
                  <a:t>.</a:t>
                </a:r>
              </a:p>
              <a:p>
                <a:pPr marL="342900" indent="-342900" algn="just">
                  <a:buFontTx/>
                  <a:buAutoNum type="alphaLcParenR"/>
                </a:pPr>
                <a:r>
                  <a:rPr lang="es-ES" dirty="0">
                    <a:solidFill>
                      <a:schemeClr val="tx1"/>
                    </a:solidFill>
                  </a:rPr>
                  <a:t>Se calculan las deformaciones </a:t>
                </a:r>
                <a14:m>
                  <m:oMath xmlns:m="http://schemas.openxmlformats.org/officeDocument/2006/math">
                    <m:r>
                      <a:rPr lang="es-ES" i="1">
                        <a:solidFill>
                          <a:schemeClr val="tx1"/>
                        </a:solidFill>
                        <a:latin typeface="Cambria Math" panose="02040503050406030204" pitchFamily="18" charset="0"/>
                      </a:rPr>
                      <m:t>(</m:t>
                    </m:r>
                    <m:r>
                      <a:rPr lang="el-GR" i="1">
                        <a:solidFill>
                          <a:schemeClr val="tx1"/>
                        </a:solidFill>
                        <a:latin typeface="Cambria Math" panose="02040503050406030204" pitchFamily="18" charset="0"/>
                      </a:rPr>
                      <m:t>𝛥</m:t>
                    </m:r>
                    <m:r>
                      <a:rPr lang="es-ES" i="1">
                        <a:solidFill>
                          <a:schemeClr val="tx1"/>
                        </a:solidFill>
                        <a:latin typeface="Cambria Math" panose="02040503050406030204" pitchFamily="18" charset="0"/>
                      </a:rPr>
                      <m:t>)</m:t>
                    </m:r>
                  </m:oMath>
                </a14:m>
                <a:r>
                  <a:rPr lang="es-ES" dirty="0">
                    <a:solidFill>
                      <a:schemeClr val="tx1"/>
                    </a:solidFill>
                  </a:rPr>
                  <a:t> de la estructura isostática fundamental bajo la acción de las mismas cargas que actúan en la estructura hiperestática. Estas deformaciones se denominan incompatibilidades geométricas</a:t>
                </a:r>
                <a:r>
                  <a:rPr lang="es-ES" i="1" dirty="0">
                    <a:solidFill>
                      <a:schemeClr val="tx1"/>
                    </a:solidFill>
                  </a:rPr>
                  <a:t> </a:t>
                </a:r>
                <a:r>
                  <a:rPr lang="es-ES" dirty="0">
                    <a:solidFill>
                      <a:schemeClr val="tx1"/>
                    </a:solidFill>
                  </a:rPr>
                  <a:t>porque no existen en la estructura original en los puntos en que se eliminaron las </a:t>
                </a:r>
                <a:r>
                  <a:rPr lang="es-ES" dirty="0" smtClean="0">
                    <a:solidFill>
                      <a:schemeClr val="tx1"/>
                    </a:solidFill>
                  </a:rPr>
                  <a:t>restricciones.</a:t>
                </a:r>
                <a:endParaRPr lang="es-MX" dirty="0">
                  <a:solidFill>
                    <a:schemeClr val="tx1"/>
                  </a:solidFill>
                </a:endParaRPr>
              </a:p>
              <a:p>
                <a:pPr marL="342900" lvl="0" indent="-342900" algn="just">
                  <a:buAutoNum type="alphaLcParenR"/>
                </a:pPr>
                <a:endParaRPr lang="es-ES" dirty="0" smtClean="0">
                  <a:solidFill>
                    <a:schemeClr val="tx1"/>
                  </a:solidFill>
                </a:endParaRPr>
              </a:p>
            </p:txBody>
          </p:sp>
        </mc:Choice>
        <mc:Fallback xmlns="">
          <p:sp>
            <p:nvSpPr>
              <p:cNvPr id="19" name="Rectángulo 18"/>
              <p:cNvSpPr>
                <a:spLocks noRot="1" noChangeAspect="1" noMove="1" noResize="1" noEditPoints="1" noAdjustHandles="1" noChangeArrowheads="1" noChangeShapeType="1" noTextEdit="1"/>
              </p:cNvSpPr>
              <p:nvPr/>
            </p:nvSpPr>
            <p:spPr>
              <a:xfrm>
                <a:off x="665341" y="1803713"/>
                <a:ext cx="10785400" cy="2585323"/>
              </a:xfrm>
              <a:prstGeom prst="rect">
                <a:avLst/>
              </a:prstGeom>
              <a:blipFill>
                <a:blip r:embed="rId8"/>
                <a:stretch>
                  <a:fillRect l="-452" t="-1415" r="-509"/>
                </a:stretch>
              </a:blipFill>
              <a:ln>
                <a:noFill/>
              </a:ln>
            </p:spPr>
            <p:txBody>
              <a:bodyPr/>
              <a:lstStyle/>
              <a:p>
                <a:r>
                  <a:rPr lang="es-ES">
                    <a:noFill/>
                  </a:rPr>
                  <a:t> </a:t>
                </a:r>
              </a:p>
            </p:txBody>
          </p:sp>
        </mc:Fallback>
      </mc:AlternateContent>
      <p:sp>
        <p:nvSpPr>
          <p:cNvPr id="18" name="CuadroTexto 17">
            <a:extLst>
              <a:ext uri="{FF2B5EF4-FFF2-40B4-BE49-F238E27FC236}">
                <a16:creationId xmlns:a16="http://schemas.microsoft.com/office/drawing/2014/main" id="{4D885FAB-62A5-4EB6-96A6-EE26E3D0653B}"/>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Procedimiento </a:t>
            </a:r>
            <a:r>
              <a:rPr lang="es-419" sz="2400" dirty="0" smtClean="0">
                <a:solidFill>
                  <a:prstClr val="black"/>
                </a:solidFill>
              </a:rPr>
              <a:t>general.</a:t>
            </a:r>
            <a:endParaRPr lang="es-419" sz="2400" dirty="0">
              <a:solidFill>
                <a:prstClr val="black"/>
              </a:solidFill>
            </a:endParaRPr>
          </a:p>
        </p:txBody>
      </p:sp>
      <p:sp>
        <p:nvSpPr>
          <p:cNvPr id="1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1202250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16/39</a:t>
            </a:r>
            <a:endParaRPr lang="es-MX" dirty="0"/>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mc:AlternateContent xmlns:mc="http://schemas.openxmlformats.org/markup-compatibility/2006" xmlns:a14="http://schemas.microsoft.com/office/drawing/2010/main">
        <mc:Choice Requires="a14">
          <p:sp>
            <p:nvSpPr>
              <p:cNvPr id="19" name="Rectángulo 18"/>
              <p:cNvSpPr/>
              <p:nvPr/>
            </p:nvSpPr>
            <p:spPr>
              <a:xfrm>
                <a:off x="837460" y="2082898"/>
                <a:ext cx="10441161" cy="317009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spcBef>
                    <a:spcPct val="50000"/>
                  </a:spcBef>
                  <a:defRPr/>
                </a:pPr>
                <a:r>
                  <a:rPr lang="es-ES" sz="2000" dirty="0">
                    <a:solidFill>
                      <a:schemeClr val="tx1"/>
                    </a:solidFill>
                  </a:rPr>
                  <a:t>c) Se aplican fuerzas arbitrarias en las secciones donde se eliminaron las restricciones y se calculan las deformaciones producidas por estas fuerzas correctivas </a:t>
                </a:r>
                <a14:m>
                  <m:oMath xmlns:m="http://schemas.openxmlformats.org/officeDocument/2006/math">
                    <m:r>
                      <a:rPr lang="es-ES" sz="2000" b="0" i="1" smtClean="0">
                        <a:solidFill>
                          <a:schemeClr val="tx1"/>
                        </a:solidFill>
                        <a:latin typeface="Cambria Math" panose="02040503050406030204" pitchFamily="18" charset="0"/>
                      </a:rPr>
                      <m:t>(</m:t>
                    </m:r>
                    <m:r>
                      <a:rPr lang="es-ES" sz="2000" b="0" i="1" smtClean="0">
                        <a:solidFill>
                          <a:schemeClr val="tx1"/>
                        </a:solidFill>
                        <a:latin typeface="Cambria Math" panose="02040503050406030204" pitchFamily="18" charset="0"/>
                        <a:ea typeface="Cambria Math" panose="02040503050406030204" pitchFamily="18" charset="0"/>
                      </a:rPr>
                      <m:t>𝛿</m:t>
                    </m:r>
                    <m:r>
                      <a:rPr lang="es-ES" sz="2000" b="0" i="1" smtClean="0">
                        <a:solidFill>
                          <a:schemeClr val="tx1"/>
                        </a:solidFill>
                        <a:latin typeface="Cambria Math" panose="02040503050406030204" pitchFamily="18" charset="0"/>
                        <a:ea typeface="Cambria Math" panose="02040503050406030204" pitchFamily="18" charset="0"/>
                      </a:rPr>
                      <m:t>)</m:t>
                    </m:r>
                  </m:oMath>
                </a14:m>
                <a:r>
                  <a:rPr lang="es-ES" sz="2000" dirty="0">
                    <a:solidFill>
                      <a:schemeClr val="tx1"/>
                    </a:solidFill>
                  </a:rPr>
                  <a:t>. Es necesario aplicar una fuerza por cada restricción eliminada en la estructura hiperestática y calcular por separado las deformaciones debidas a cada fuerza.</a:t>
                </a:r>
              </a:p>
              <a:p>
                <a:pPr algn="just">
                  <a:spcBef>
                    <a:spcPct val="50000"/>
                  </a:spcBef>
                  <a:defRPr/>
                </a:pPr>
                <a:r>
                  <a:rPr lang="es-ES" sz="2000" dirty="0">
                    <a:solidFill>
                      <a:schemeClr val="tx1"/>
                    </a:solidFill>
                  </a:rPr>
                  <a:t>d) Se plantea un sistema de ecuaciones para determinar el valor que deben tener las fuerzas correctivas de tal manera que se corrijan las incompatibilidades geométricas.</a:t>
                </a:r>
              </a:p>
              <a:p>
                <a:pPr algn="just">
                  <a:spcBef>
                    <a:spcPct val="50000"/>
                  </a:spcBef>
                  <a:defRPr/>
                </a:pPr>
                <a:r>
                  <a:rPr lang="es-ES" sz="2000" dirty="0">
                    <a:solidFill>
                      <a:schemeClr val="tx1"/>
                    </a:solidFill>
                  </a:rPr>
                  <a:t>e) Se obtienen las acciones finales (reacciones, fuerzas cortantes, fuerzas normales, momentos) sumando las que corresponden a la estructura isostática fundamental y las producidas por las fuerzas correctivas.</a:t>
                </a:r>
              </a:p>
            </p:txBody>
          </p:sp>
        </mc:Choice>
        <mc:Fallback xmlns="">
          <p:sp>
            <p:nvSpPr>
              <p:cNvPr id="19" name="Rectángulo 18"/>
              <p:cNvSpPr>
                <a:spLocks noRot="1" noChangeAspect="1" noMove="1" noResize="1" noEditPoints="1" noAdjustHandles="1" noChangeArrowheads="1" noChangeShapeType="1" noTextEdit="1"/>
              </p:cNvSpPr>
              <p:nvPr/>
            </p:nvSpPr>
            <p:spPr>
              <a:xfrm>
                <a:off x="837460" y="2082898"/>
                <a:ext cx="10441161" cy="3170099"/>
              </a:xfrm>
              <a:prstGeom prst="rect">
                <a:avLst/>
              </a:prstGeom>
              <a:blipFill>
                <a:blip r:embed="rId8"/>
                <a:stretch>
                  <a:fillRect l="-584" t="-1154" r="-642" b="-2500"/>
                </a:stretch>
              </a:blipFill>
              <a:ln>
                <a:noFill/>
              </a:ln>
            </p:spPr>
            <p:txBody>
              <a:bodyPr/>
              <a:lstStyle/>
              <a:p>
                <a:r>
                  <a:rPr lang="es-MX">
                    <a:noFill/>
                  </a:rPr>
                  <a:t> </a:t>
                </a:r>
              </a:p>
            </p:txBody>
          </p:sp>
        </mc:Fallback>
      </mc:AlternateContent>
      <p:sp>
        <p:nvSpPr>
          <p:cNvPr id="18" name="CuadroTexto 17">
            <a:extLst>
              <a:ext uri="{FF2B5EF4-FFF2-40B4-BE49-F238E27FC236}">
                <a16:creationId xmlns:a16="http://schemas.microsoft.com/office/drawing/2014/main" id="{0FF709C7-B3C5-4649-A771-2A4362B1BEAD}"/>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Procedimiento </a:t>
            </a:r>
            <a:r>
              <a:rPr lang="es-419" sz="2400" dirty="0" smtClean="0">
                <a:solidFill>
                  <a:prstClr val="black"/>
                </a:solidFill>
              </a:rPr>
              <a:t>general.</a:t>
            </a:r>
            <a:endParaRPr lang="es-419" sz="2400" dirty="0">
              <a:solidFill>
                <a:prstClr val="black"/>
              </a:solidFill>
            </a:endParaRPr>
          </a:p>
        </p:txBody>
      </p:sp>
      <p:sp>
        <p:nvSpPr>
          <p:cNvPr id="1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41700704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17/39</a:t>
            </a:r>
            <a:endParaRPr lang="es-MX" dirty="0"/>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D42819A8-1230-47FB-9C7C-141480F10BC5}"/>
                  </a:ext>
                </a:extLst>
              </p:cNvPr>
              <p:cNvSpPr txBox="1"/>
              <p:nvPr/>
            </p:nvSpPr>
            <p:spPr>
              <a:xfrm>
                <a:off x="617369" y="1887369"/>
                <a:ext cx="10497368" cy="2146629"/>
              </a:xfrm>
              <a:prstGeom prst="rect">
                <a:avLst/>
              </a:prstGeom>
              <a:ln>
                <a:noFill/>
              </a:ln>
            </p:spPr>
            <p:txBody>
              <a:bodyPr vert="horz" wrap="square" lIns="91440" tIns="45720" rIns="91440" bIns="45720" rtlCol="0" anchor="ctr">
                <a:noAutofit/>
              </a:bodyPr>
              <a:lstStyle/>
              <a:p>
                <a:r>
                  <a:rPr lang="es-ES" dirty="0"/>
                  <a:t>La matriz </a:t>
                </a:r>
                <a14:m>
                  <m:oMath xmlns:m="http://schemas.openxmlformats.org/officeDocument/2006/math">
                    <m:d>
                      <m:dPr>
                        <m:begChr m:val="["/>
                        <m:endChr m:val="]"/>
                        <m:ctrlPr>
                          <a:rPr lang="es-MX" i="1">
                            <a:latin typeface="Cambria Math" panose="02040503050406030204" pitchFamily="18" charset="0"/>
                          </a:rPr>
                        </m:ctrlPr>
                      </m:dPr>
                      <m:e>
                        <m:r>
                          <a:rPr lang="es-ES" i="1">
                            <a:latin typeface="Cambria Math" panose="02040503050406030204" pitchFamily="18" charset="0"/>
                          </a:rPr>
                          <m:t>𝛿</m:t>
                        </m:r>
                      </m:e>
                    </m:d>
                  </m:oMath>
                </a14:m>
                <a:r>
                  <a:rPr lang="es-MX" dirty="0"/>
                  <a:t>es cuadrada de grado </a:t>
                </a:r>
                <a:r>
                  <a:rPr lang="es-MX" i="1" dirty="0"/>
                  <a:t>n </a:t>
                </a:r>
                <a:r>
                  <a:rPr lang="es-MX" dirty="0"/>
                  <a:t>y se denomina matriz de flexibilidades. Representa los desplazamientos producidos en el marco isostático por las fuerzas unitarias, o bien las rotaciones producidas por los momentos unitarios. Es independiente al sistema de cargas.</a:t>
                </a:r>
              </a:p>
              <a:p>
                <a:r>
                  <a:rPr lang="es-ES" dirty="0"/>
                  <a:t>La matriz [X] es una matriz columna de grado n y representa las incógnitas del sistema de ecuaciones, o sea, los valores de las reacciones o momentos flexionantes que hay que determinar.</a:t>
                </a:r>
                <a:endParaRPr lang="es-MX" dirty="0"/>
              </a:p>
              <a:p>
                <a:r>
                  <a:rPr lang="es-ES" dirty="0"/>
                  <a:t>La matriz </a:t>
                </a:r>
                <a14:m>
                  <m:oMath xmlns:m="http://schemas.openxmlformats.org/officeDocument/2006/math">
                    <m:d>
                      <m:dPr>
                        <m:begChr m:val="["/>
                        <m:endChr m:val="]"/>
                        <m:ctrlPr>
                          <a:rPr lang="es-MX" i="1">
                            <a:latin typeface="Cambria Math" panose="02040503050406030204" pitchFamily="18" charset="0"/>
                          </a:rPr>
                        </m:ctrlPr>
                      </m:dPr>
                      <m:e>
                        <m:r>
                          <a:rPr lang="el-GR" i="1">
                            <a:latin typeface="Cambria Math" panose="02040503050406030204" pitchFamily="18" charset="0"/>
                          </a:rPr>
                          <m:t>𝛥</m:t>
                        </m:r>
                      </m:e>
                    </m:d>
                  </m:oMath>
                </a14:m>
                <a:r>
                  <a:rPr lang="es-MX" dirty="0"/>
                  <a:t>es también una matriz columna de grano n y representa las incompatibilidades geométricas del marco isostático.</a:t>
                </a:r>
              </a:p>
              <a:p>
                <a:pPr algn="just">
                  <a:spcBef>
                    <a:spcPct val="0"/>
                  </a:spcBef>
                </a:pPr>
                <a:endParaRPr lang="es-MX" sz="2000" dirty="0"/>
              </a:p>
            </p:txBody>
          </p:sp>
        </mc:Choice>
        <mc:Fallback xmlns="">
          <p:sp>
            <p:nvSpPr>
              <p:cNvPr id="12" name="CuadroTexto 11">
                <a:extLst>
                  <a:ext uri="{FF2B5EF4-FFF2-40B4-BE49-F238E27FC236}">
                    <a16:creationId xmlns:a16="http://schemas.microsoft.com/office/drawing/2014/main" id="{D42819A8-1230-47FB-9C7C-141480F10BC5}"/>
                  </a:ext>
                </a:extLst>
              </p:cNvPr>
              <p:cNvSpPr txBox="1">
                <a:spLocks noRot="1" noChangeAspect="1" noMove="1" noResize="1" noEditPoints="1" noAdjustHandles="1" noChangeArrowheads="1" noChangeShapeType="1" noTextEdit="1"/>
              </p:cNvSpPr>
              <p:nvPr/>
            </p:nvSpPr>
            <p:spPr>
              <a:xfrm>
                <a:off x="617369" y="1887369"/>
                <a:ext cx="10497368" cy="2146629"/>
              </a:xfrm>
              <a:prstGeom prst="rect">
                <a:avLst/>
              </a:prstGeom>
              <a:blipFill>
                <a:blip r:embed="rId8"/>
                <a:stretch>
                  <a:fillRect l="-465" t="-5682"/>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3359696" y="4124170"/>
                <a:ext cx="4639219" cy="9046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3"/>
                                <m:mcJc m:val="center"/>
                              </m:mcPr>
                            </m:mc>
                          </m:mcs>
                          <m:ctrlPr>
                            <a:rPr lang="es-MX" i="1" smtClean="0">
                              <a:latin typeface="Cambria Math" panose="02040503050406030204" pitchFamily="18" charset="0"/>
                            </a:rPr>
                          </m:ctrlPr>
                        </m:mPr>
                        <m:mr>
                          <m:e>
                            <m:sSub>
                              <m:sSubPr>
                                <m:ctrlPr>
                                  <a:rPr lang="es-MX" i="1" smtClean="0">
                                    <a:latin typeface="Cambria Math" panose="02040503050406030204" pitchFamily="18" charset="0"/>
                                  </a:rPr>
                                </m:ctrlPr>
                              </m:sSubPr>
                              <m:e>
                                <m:r>
                                  <a:rPr lang="es-MX" i="1" smtClean="0">
                                    <a:latin typeface="Cambria Math" panose="02040503050406030204" pitchFamily="18" charset="0"/>
                                    <a:ea typeface="Cambria Math" panose="02040503050406030204" pitchFamily="18" charset="0"/>
                                  </a:rPr>
                                  <m:t>𝛿</m:t>
                                </m:r>
                              </m:e>
                              <m:sub>
                                <m:r>
                                  <a:rPr lang="es-ES" b="0" i="1" smtClean="0">
                                    <a:latin typeface="Cambria Math" panose="02040503050406030204" pitchFamily="18" charset="0"/>
                                  </a:rPr>
                                  <m:t>11</m:t>
                                </m:r>
                              </m:sub>
                            </m:sSub>
                          </m:e>
                          <m:e>
                            <m:sSub>
                              <m:sSubPr>
                                <m:ctrlPr>
                                  <a:rPr lang="es-MX" i="1" smtClean="0">
                                    <a:latin typeface="Cambria Math" panose="02040503050406030204" pitchFamily="18" charset="0"/>
                                  </a:rPr>
                                </m:ctrlPr>
                              </m:sSubPr>
                              <m:e>
                                <m:r>
                                  <a:rPr lang="es-MX" i="1" smtClean="0">
                                    <a:latin typeface="Cambria Math" panose="02040503050406030204" pitchFamily="18" charset="0"/>
                                    <a:ea typeface="Cambria Math" panose="02040503050406030204" pitchFamily="18" charset="0"/>
                                  </a:rPr>
                                  <m:t>𝛿</m:t>
                                </m:r>
                              </m:e>
                              <m:sub>
                                <m:r>
                                  <a:rPr lang="es-ES" b="0" i="1" smtClean="0">
                                    <a:latin typeface="Cambria Math" panose="02040503050406030204" pitchFamily="18" charset="0"/>
                                  </a:rPr>
                                  <m:t>12</m:t>
                                </m:r>
                              </m:sub>
                            </m:sSub>
                            <m:r>
                              <a:rPr lang="es-ES" b="0" i="1" smtClean="0">
                                <a:latin typeface="Cambria Math" panose="02040503050406030204" pitchFamily="18" charset="0"/>
                              </a:rPr>
                              <m:t>…</m:t>
                            </m:r>
                          </m:e>
                          <m:e>
                            <m:sSub>
                              <m:sSubPr>
                                <m:ctrlPr>
                                  <a:rPr lang="es-MX" i="1" smtClean="0">
                                    <a:latin typeface="Cambria Math" panose="02040503050406030204" pitchFamily="18" charset="0"/>
                                  </a:rPr>
                                </m:ctrlPr>
                              </m:sSubPr>
                              <m:e>
                                <m:r>
                                  <a:rPr lang="es-MX" i="1" smtClean="0">
                                    <a:latin typeface="Cambria Math" panose="02040503050406030204" pitchFamily="18" charset="0"/>
                                    <a:ea typeface="Cambria Math" panose="02040503050406030204" pitchFamily="18" charset="0"/>
                                  </a:rPr>
                                  <m:t>𝛿</m:t>
                                </m:r>
                              </m:e>
                              <m:sub>
                                <m:r>
                                  <a:rPr lang="es-ES" b="0" i="1" smtClean="0">
                                    <a:latin typeface="Cambria Math" panose="02040503050406030204" pitchFamily="18" charset="0"/>
                                  </a:rPr>
                                  <m:t>1</m:t>
                                </m:r>
                                <m:r>
                                  <a:rPr lang="es-ES" b="0" i="1" smtClean="0">
                                    <a:latin typeface="Cambria Math" panose="02040503050406030204" pitchFamily="18" charset="0"/>
                                  </a:rPr>
                                  <m:t>𝑛</m:t>
                                </m:r>
                              </m:sub>
                            </m:sSub>
                          </m:e>
                        </m:mr>
                        <m:mr>
                          <m:e>
                            <m:sSub>
                              <m:sSubPr>
                                <m:ctrlPr>
                                  <a:rPr lang="es-MX" i="1">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𝛿</m:t>
                                </m:r>
                              </m:e>
                              <m:sub>
                                <m:r>
                                  <a:rPr lang="es-ES" b="0" i="1" smtClean="0">
                                    <a:latin typeface="Cambria Math" panose="02040503050406030204" pitchFamily="18" charset="0"/>
                                    <a:ea typeface="Cambria Math" panose="02040503050406030204" pitchFamily="18" charset="0"/>
                                  </a:rPr>
                                  <m:t>2</m:t>
                                </m:r>
                                <m:r>
                                  <a:rPr lang="es-ES" i="1">
                                    <a:latin typeface="Cambria Math" panose="02040503050406030204" pitchFamily="18" charset="0"/>
                                  </a:rPr>
                                  <m:t>1</m:t>
                                </m:r>
                              </m:sub>
                            </m:sSub>
                          </m:e>
                          <m:e>
                            <m:sSub>
                              <m:sSubPr>
                                <m:ctrlPr>
                                  <a:rPr lang="es-MX" i="1">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𝛿</m:t>
                                </m:r>
                              </m:e>
                              <m:sub>
                                <m:r>
                                  <a:rPr lang="es-ES" b="0" i="1" smtClean="0">
                                    <a:latin typeface="Cambria Math" panose="02040503050406030204" pitchFamily="18" charset="0"/>
                                    <a:ea typeface="Cambria Math" panose="02040503050406030204" pitchFamily="18" charset="0"/>
                                  </a:rPr>
                                  <m:t>22</m:t>
                                </m:r>
                              </m:sub>
                            </m:sSub>
                            <m:r>
                              <a:rPr lang="es-ES" b="0" i="1" smtClean="0">
                                <a:latin typeface="Cambria Math" panose="02040503050406030204" pitchFamily="18" charset="0"/>
                              </a:rPr>
                              <m:t>…</m:t>
                            </m:r>
                          </m:e>
                          <m:e>
                            <m:sSub>
                              <m:sSubPr>
                                <m:ctrlPr>
                                  <a:rPr lang="es-MX" i="1">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𝛿</m:t>
                                </m:r>
                              </m:e>
                              <m:sub>
                                <m:r>
                                  <a:rPr lang="es-ES" b="0" i="1" smtClean="0">
                                    <a:latin typeface="Cambria Math" panose="02040503050406030204" pitchFamily="18" charset="0"/>
                                  </a:rPr>
                                  <m:t>2</m:t>
                                </m:r>
                                <m:r>
                                  <a:rPr lang="es-ES" b="0" i="1" smtClean="0">
                                    <a:latin typeface="Cambria Math" panose="02040503050406030204" pitchFamily="18" charset="0"/>
                                  </a:rPr>
                                  <m:t>𝑛</m:t>
                                </m:r>
                              </m:sub>
                            </m:sSub>
                          </m:e>
                        </m:mr>
                        <m:mr>
                          <m:e>
                            <m:sSub>
                              <m:sSubPr>
                                <m:ctrlPr>
                                  <a:rPr lang="es-MX" i="1">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𝛿</m:t>
                                </m:r>
                              </m:e>
                              <m:sub>
                                <m:r>
                                  <a:rPr lang="es-ES" b="0" i="1" smtClean="0">
                                    <a:latin typeface="Cambria Math" panose="02040503050406030204" pitchFamily="18" charset="0"/>
                                    <a:ea typeface="Cambria Math" panose="02040503050406030204" pitchFamily="18" charset="0"/>
                                  </a:rPr>
                                  <m:t>𝑛</m:t>
                                </m:r>
                                <m:r>
                                  <a:rPr lang="es-ES" i="1">
                                    <a:latin typeface="Cambria Math" panose="02040503050406030204" pitchFamily="18" charset="0"/>
                                  </a:rPr>
                                  <m:t>1</m:t>
                                </m:r>
                              </m:sub>
                            </m:sSub>
                          </m:e>
                          <m:e>
                            <m:sSub>
                              <m:sSubPr>
                                <m:ctrlPr>
                                  <a:rPr lang="es-MX" i="1">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𝛿</m:t>
                                </m:r>
                              </m:e>
                              <m:sub>
                                <m:r>
                                  <a:rPr lang="es-ES" b="0" i="1" smtClean="0">
                                    <a:latin typeface="Cambria Math" panose="02040503050406030204" pitchFamily="18" charset="0"/>
                                    <a:ea typeface="Cambria Math" panose="02040503050406030204" pitchFamily="18" charset="0"/>
                                  </a:rPr>
                                  <m:t>𝑛</m:t>
                                </m:r>
                                <m:r>
                                  <a:rPr lang="es-ES" i="1">
                                    <a:latin typeface="Cambria Math" panose="02040503050406030204" pitchFamily="18" charset="0"/>
                                  </a:rPr>
                                  <m:t>1</m:t>
                                </m:r>
                              </m:sub>
                            </m:sSub>
                            <m:r>
                              <a:rPr lang="es-ES" b="0" i="1" smtClean="0">
                                <a:latin typeface="Cambria Math" panose="02040503050406030204" pitchFamily="18" charset="0"/>
                              </a:rPr>
                              <m:t>…</m:t>
                            </m:r>
                          </m:e>
                          <m:e>
                            <m:sSub>
                              <m:sSubPr>
                                <m:ctrlPr>
                                  <a:rPr lang="es-MX" i="1">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𝛿</m:t>
                                </m:r>
                              </m:e>
                              <m:sub>
                                <m:r>
                                  <a:rPr lang="es-ES" b="0" i="1" smtClean="0">
                                    <a:latin typeface="Cambria Math" panose="02040503050406030204" pitchFamily="18" charset="0"/>
                                    <a:ea typeface="Cambria Math" panose="02040503050406030204" pitchFamily="18" charset="0"/>
                                  </a:rPr>
                                  <m:t>𝑛𝑛</m:t>
                                </m:r>
                              </m:sub>
                            </m:sSub>
                          </m:e>
                        </m:mr>
                      </m:m>
                      <m:r>
                        <a:rPr lang="es-ES" b="0" i="1" smtClean="0">
                          <a:latin typeface="Cambria Math" panose="02040503050406030204" pitchFamily="18" charset="0"/>
                        </a:rPr>
                        <m:t>        </m:t>
                      </m:r>
                      <m:m>
                        <m:mPr>
                          <m:mcs>
                            <m:mc>
                              <m:mcPr>
                                <m:count m:val="1"/>
                                <m:mcJc m:val="center"/>
                              </m:mcPr>
                            </m:mc>
                          </m:mcs>
                          <m:ctrlPr>
                            <a:rPr lang="es-ES" b="0" i="1" smtClean="0">
                              <a:latin typeface="Cambria Math" panose="02040503050406030204" pitchFamily="18" charset="0"/>
                            </a:rPr>
                          </m:ctrlPr>
                        </m:mPr>
                        <m:m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m:t>
                                </m:r>
                              </m:sub>
                            </m:sSub>
                          </m:e>
                        </m:mr>
                        <m:mr>
                          <m:e>
                            <m:sSub>
                              <m:sSubPr>
                                <m:ctrlPr>
                                  <a:rPr lang="es-ES" i="1">
                                    <a:latin typeface="Cambria Math" panose="02040503050406030204" pitchFamily="18" charset="0"/>
                                  </a:rPr>
                                </m:ctrlPr>
                              </m:sSubPr>
                              <m:e>
                                <m:r>
                                  <a:rPr lang="es-ES" i="1">
                                    <a:latin typeface="Cambria Math" panose="02040503050406030204" pitchFamily="18" charset="0"/>
                                  </a:rPr>
                                  <m:t>𝑋</m:t>
                                </m:r>
                              </m:e>
                              <m:sub>
                                <m:r>
                                  <a:rPr lang="es-ES" b="0" i="1" smtClean="0">
                                    <a:latin typeface="Cambria Math" panose="02040503050406030204" pitchFamily="18" charset="0"/>
                                  </a:rPr>
                                  <m:t>2</m:t>
                                </m:r>
                              </m:sub>
                            </m:sSub>
                          </m:e>
                        </m:mr>
                        <m:mr>
                          <m:e>
                            <m:sSub>
                              <m:sSubPr>
                                <m:ctrlPr>
                                  <a:rPr lang="es-ES" i="1">
                                    <a:latin typeface="Cambria Math" panose="02040503050406030204" pitchFamily="18" charset="0"/>
                                  </a:rPr>
                                </m:ctrlPr>
                              </m:sSubPr>
                              <m:e>
                                <m:r>
                                  <a:rPr lang="es-ES" i="1">
                                    <a:latin typeface="Cambria Math" panose="02040503050406030204" pitchFamily="18" charset="0"/>
                                  </a:rPr>
                                  <m:t>𝑋</m:t>
                                </m:r>
                              </m:e>
                              <m:sub>
                                <m:r>
                                  <a:rPr lang="es-ES" b="0" i="1" smtClean="0">
                                    <a:latin typeface="Cambria Math" panose="02040503050406030204" pitchFamily="18" charset="0"/>
                                  </a:rPr>
                                  <m:t>𝑛</m:t>
                                </m:r>
                              </m:sub>
                            </m:sSub>
                          </m:e>
                        </m:mr>
                      </m:m>
                      <m:r>
                        <a:rPr lang="es-ES" b="0" i="1" smtClean="0">
                          <a:latin typeface="Cambria Math" panose="02040503050406030204" pitchFamily="18" charset="0"/>
                        </a:rPr>
                        <m:t>  =  −    </m:t>
                      </m:r>
                      <m:m>
                        <m:mPr>
                          <m:mcs>
                            <m:mc>
                              <m:mcPr>
                                <m:count m:val="1"/>
                                <m:mcJc m:val="center"/>
                              </m:mcPr>
                            </m:mc>
                          </m:mcs>
                          <m:ctrlPr>
                            <a:rPr lang="es-ES" b="0" i="1" smtClean="0">
                              <a:latin typeface="Cambria Math" panose="02040503050406030204" pitchFamily="18" charset="0"/>
                            </a:rPr>
                          </m:ctrlPr>
                        </m:mPr>
                        <m:mr>
                          <m:e>
                            <m:sSub>
                              <m:sSubPr>
                                <m:ctrlPr>
                                  <a:rPr lang="es-ES" b="0" i="1" smtClean="0">
                                    <a:latin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Δ</m:t>
                                </m:r>
                              </m:e>
                              <m:sub>
                                <m:r>
                                  <a:rPr lang="es-ES" b="0" i="1" smtClean="0">
                                    <a:latin typeface="Cambria Math" panose="02040503050406030204" pitchFamily="18" charset="0"/>
                                  </a:rPr>
                                  <m:t>1</m:t>
                                </m:r>
                              </m:sub>
                            </m:sSub>
                          </m:e>
                        </m:mr>
                        <m:mr>
                          <m:e>
                            <m:sSub>
                              <m:sSubPr>
                                <m:ctrlPr>
                                  <a:rPr lang="es-E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Δ</m:t>
                                </m:r>
                              </m:e>
                              <m:sub>
                                <m:r>
                                  <a:rPr lang="es-ES" b="0" i="1" smtClean="0">
                                    <a:latin typeface="Cambria Math" panose="02040503050406030204" pitchFamily="18" charset="0"/>
                                    <a:ea typeface="Cambria Math" panose="02040503050406030204" pitchFamily="18" charset="0"/>
                                  </a:rPr>
                                  <m:t>2</m:t>
                                </m:r>
                              </m:sub>
                            </m:sSub>
                          </m:e>
                        </m:mr>
                        <m:mr>
                          <m:e>
                            <m:sSub>
                              <m:sSubPr>
                                <m:ctrlPr>
                                  <a:rPr lang="es-E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Δ</m:t>
                                </m:r>
                              </m:e>
                              <m:sub>
                                <m:r>
                                  <a:rPr lang="es-ES" b="0" i="1" smtClean="0">
                                    <a:latin typeface="Cambria Math" panose="02040503050406030204" pitchFamily="18" charset="0"/>
                                    <a:ea typeface="Cambria Math" panose="02040503050406030204" pitchFamily="18" charset="0"/>
                                  </a:rPr>
                                  <m:t>𝑛</m:t>
                                </m:r>
                              </m:sub>
                            </m:sSub>
                          </m:e>
                        </m:mr>
                      </m:m>
                    </m:oMath>
                  </m:oMathPara>
                </a14:m>
                <a:endParaRPr lang="es-MX" dirty="0"/>
              </a:p>
            </p:txBody>
          </p:sp>
        </mc:Choice>
        <mc:Fallback xmlns="">
          <p:sp>
            <p:nvSpPr>
              <p:cNvPr id="2" name="CuadroTexto 1"/>
              <p:cNvSpPr txBox="1">
                <a:spLocks noRot="1" noChangeAspect="1" noMove="1" noResize="1" noEditPoints="1" noAdjustHandles="1" noChangeArrowheads="1" noChangeShapeType="1" noTextEdit="1"/>
              </p:cNvSpPr>
              <p:nvPr/>
            </p:nvSpPr>
            <p:spPr>
              <a:xfrm>
                <a:off x="3359696" y="4124170"/>
                <a:ext cx="4639219" cy="904671"/>
              </a:xfrm>
              <a:prstGeom prst="rect">
                <a:avLst/>
              </a:prstGeom>
              <a:blipFill>
                <a:blip r:embed="rId10"/>
                <a:stretch>
                  <a:fillRect/>
                </a:stretch>
              </a:blipFill>
            </p:spPr>
            <p:txBody>
              <a:bodyPr/>
              <a:lstStyle/>
              <a:p>
                <a:r>
                  <a:rPr lang="es-MX">
                    <a:noFill/>
                  </a:rPr>
                  <a:t> </a:t>
                </a:r>
              </a:p>
            </p:txBody>
          </p:sp>
        </mc:Fallback>
      </mc:AlternateContent>
      <p:sp>
        <p:nvSpPr>
          <p:cNvPr id="5" name="Cerrar llave 4"/>
          <p:cNvSpPr/>
          <p:nvPr/>
        </p:nvSpPr>
        <p:spPr>
          <a:xfrm>
            <a:off x="6248255" y="4162475"/>
            <a:ext cx="144016" cy="81699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18" name="Cerrar llave 17"/>
          <p:cNvSpPr/>
          <p:nvPr/>
        </p:nvSpPr>
        <p:spPr>
          <a:xfrm flipH="1">
            <a:off x="5866053" y="4162475"/>
            <a:ext cx="207640" cy="81699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20" name="Cerrar llave 19"/>
          <p:cNvSpPr/>
          <p:nvPr/>
        </p:nvSpPr>
        <p:spPr>
          <a:xfrm>
            <a:off x="5650542" y="4172483"/>
            <a:ext cx="144016" cy="81699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pic>
        <p:nvPicPr>
          <p:cNvPr id="6" name="Imagen 5"/>
          <p:cNvPicPr>
            <a:picLocks noChangeAspect="1"/>
          </p:cNvPicPr>
          <p:nvPr/>
        </p:nvPicPr>
        <p:blipFill>
          <a:blip r:embed="rId11"/>
          <a:stretch>
            <a:fillRect/>
          </a:stretch>
        </p:blipFill>
        <p:spPr>
          <a:xfrm flipH="1">
            <a:off x="3809751" y="4134881"/>
            <a:ext cx="241158" cy="920576"/>
          </a:xfrm>
          <a:prstGeom prst="rect">
            <a:avLst/>
          </a:prstGeom>
        </p:spPr>
      </p:pic>
      <p:pic>
        <p:nvPicPr>
          <p:cNvPr id="10" name="Imagen 9"/>
          <p:cNvPicPr>
            <a:picLocks noChangeAspect="1"/>
          </p:cNvPicPr>
          <p:nvPr/>
        </p:nvPicPr>
        <p:blipFill>
          <a:blip r:embed="rId11"/>
          <a:stretch>
            <a:fillRect/>
          </a:stretch>
        </p:blipFill>
        <p:spPr>
          <a:xfrm>
            <a:off x="7313916" y="4137490"/>
            <a:ext cx="237765" cy="920576"/>
          </a:xfrm>
          <a:prstGeom prst="rect">
            <a:avLst/>
          </a:prstGeom>
        </p:spPr>
      </p:pic>
      <p:sp>
        <p:nvSpPr>
          <p:cNvPr id="21" name="Cerrar llave 20"/>
          <p:cNvSpPr/>
          <p:nvPr/>
        </p:nvSpPr>
        <p:spPr>
          <a:xfrm rot="10800000">
            <a:off x="6989985" y="4162474"/>
            <a:ext cx="288032" cy="81699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22" name="CuadroTexto 21">
            <a:extLst>
              <a:ext uri="{FF2B5EF4-FFF2-40B4-BE49-F238E27FC236}">
                <a16:creationId xmlns:a16="http://schemas.microsoft.com/office/drawing/2014/main" id="{C61DD29B-719D-4A16-AA59-4DF832D38785}"/>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Procedimiento </a:t>
            </a:r>
            <a:r>
              <a:rPr lang="es-419" sz="2400" dirty="0" smtClean="0">
                <a:solidFill>
                  <a:prstClr val="black"/>
                </a:solidFill>
              </a:rPr>
              <a:t>general.</a:t>
            </a:r>
            <a:endParaRPr lang="es-419" sz="2400" dirty="0">
              <a:solidFill>
                <a:prstClr val="black"/>
              </a:solidFill>
            </a:endParaRPr>
          </a:p>
        </p:txBody>
      </p:sp>
      <p:sp>
        <p:nvSpPr>
          <p:cNvPr id="19"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20956370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18/39</a:t>
            </a:r>
            <a:endParaRPr lang="es-MX" dirty="0"/>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ectángulo 17"/>
          <p:cNvSpPr/>
          <p:nvPr/>
        </p:nvSpPr>
        <p:spPr>
          <a:xfrm>
            <a:off x="729389" y="1716576"/>
            <a:ext cx="10789050" cy="369332"/>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S" dirty="0">
                <a:solidFill>
                  <a:schemeClr val="tx1"/>
                </a:solidFill>
                <a:latin typeface="+mj-lt"/>
              </a:rPr>
              <a:t>Determine las componentes horizontal y vertical de la reacción en los soportes A y D. Considere que E es constante.</a:t>
            </a:r>
          </a:p>
        </p:txBody>
      </p:sp>
      <p:sp>
        <p:nvSpPr>
          <p:cNvPr id="19" name="CuadroTexto 18">
            <a:extLst>
              <a:ext uri="{FF2B5EF4-FFF2-40B4-BE49-F238E27FC236}">
                <a16:creationId xmlns:a16="http://schemas.microsoft.com/office/drawing/2014/main" id="{F1FB54FF-4F06-444B-AC1C-A62ED1858E1F}"/>
              </a:ext>
            </a:extLst>
          </p:cNvPr>
          <p:cNvSpPr txBox="1"/>
          <p:nvPr/>
        </p:nvSpPr>
        <p:spPr>
          <a:xfrm>
            <a:off x="5915979" y="2160152"/>
            <a:ext cx="4918383" cy="2639726"/>
          </a:xfrm>
          <a:prstGeom prst="rect">
            <a:avLst/>
          </a:prstGeom>
        </p:spPr>
        <p:txBody>
          <a:bodyPr vert="horz" wrap="square" lIns="91440" tIns="45720" rIns="91440" bIns="45720" rtlCol="0" anchor="ctr">
            <a:noAutofit/>
          </a:bodyPr>
          <a:lstStyle/>
          <a:p>
            <a:pPr algn="ctr"/>
            <a:r>
              <a:rPr lang="es-ES" dirty="0"/>
              <a:t>GRADO DE </a:t>
            </a:r>
            <a:r>
              <a:rPr lang="es-ES" dirty="0" smtClean="0"/>
              <a:t>INDETERMINACIÓN. </a:t>
            </a:r>
            <a:endParaRPr lang="es-MX" dirty="0"/>
          </a:p>
          <a:p>
            <a:pPr algn="ctr"/>
            <a:r>
              <a:rPr lang="es-ES" dirty="0"/>
              <a:t>Reacciones: 4</a:t>
            </a:r>
            <a:endParaRPr lang="es-MX" dirty="0"/>
          </a:p>
          <a:p>
            <a:pPr algn="ctr"/>
            <a:r>
              <a:rPr lang="es-ES" dirty="0"/>
              <a:t>Nudos: 4</a:t>
            </a:r>
            <a:endParaRPr lang="es-MX" dirty="0"/>
          </a:p>
          <a:p>
            <a:pPr algn="ctr"/>
            <a:r>
              <a:rPr lang="es-ES" dirty="0"/>
              <a:t>Miembros: 3</a:t>
            </a:r>
            <a:endParaRPr lang="es-MX" dirty="0"/>
          </a:p>
          <a:p>
            <a:pPr algn="ctr"/>
            <a:r>
              <a:rPr lang="es-ES" dirty="0"/>
              <a:t>Condiciones especiales: 0</a:t>
            </a:r>
            <a:endParaRPr lang="es-MX" dirty="0"/>
          </a:p>
          <a:p>
            <a:pPr algn="ctr"/>
            <a:r>
              <a:rPr lang="es-ES" dirty="0"/>
              <a:t>R+3(m) &gt; 3n+c</a:t>
            </a:r>
            <a:endParaRPr lang="es-MX" dirty="0"/>
          </a:p>
          <a:p>
            <a:pPr algn="ctr"/>
            <a:r>
              <a:rPr lang="es-ES" dirty="0"/>
              <a:t>4+3(3) &gt; 3(4) +0</a:t>
            </a:r>
            <a:endParaRPr lang="es-MX" dirty="0"/>
          </a:p>
          <a:p>
            <a:pPr algn="ctr"/>
            <a:r>
              <a:rPr lang="es-ES" dirty="0"/>
              <a:t>Estáticamente Indeterminada de grado 1</a:t>
            </a:r>
            <a:endParaRPr lang="es-MX" dirty="0"/>
          </a:p>
          <a:p>
            <a:pPr algn="ctr">
              <a:spcBef>
                <a:spcPct val="0"/>
              </a:spcBef>
            </a:pPr>
            <a:endParaRPr lang="es-MX" dirty="0"/>
          </a:p>
        </p:txBody>
      </p:sp>
      <p:sp>
        <p:nvSpPr>
          <p:cNvPr id="20" name="CuadroTexto 19"/>
          <p:cNvSpPr txBox="1"/>
          <p:nvPr/>
        </p:nvSpPr>
        <p:spPr>
          <a:xfrm>
            <a:off x="5231904" y="4427905"/>
            <a:ext cx="6286535" cy="1200329"/>
          </a:xfrm>
          <a:prstGeom prst="rect">
            <a:avLst/>
          </a:prstGeom>
          <a:solidFill>
            <a:schemeClr val="accent1">
              <a:lumMod val="60000"/>
              <a:lumOff val="40000"/>
            </a:schemeClr>
          </a:solidFill>
          <a:ln>
            <a:solidFill>
              <a:schemeClr val="accent2"/>
            </a:solidFill>
          </a:ln>
        </p:spPr>
        <p:txBody>
          <a:bodyPr wrap="square" rtlCol="0">
            <a:spAutoFit/>
          </a:bodyPr>
          <a:lstStyle/>
          <a:p>
            <a:pPr algn="just"/>
            <a:r>
              <a:rPr lang="es-ES" dirty="0"/>
              <a:t>Es conveniente calcular primero el grado de indeterminación. Esto permite </a:t>
            </a:r>
            <a:r>
              <a:rPr lang="es-ES" dirty="0" smtClean="0"/>
              <a:t>saber </a:t>
            </a:r>
            <a:r>
              <a:rPr lang="es-ES" dirty="0"/>
              <a:t>cuantas restricciones hiperestáticas se deben eliminar del marco y permite verificar el número de ecuaciones simultaneas que deben plantearse</a:t>
            </a:r>
            <a:r>
              <a:rPr lang="es-ES" dirty="0" smtClean="0"/>
              <a:t>.</a:t>
            </a:r>
            <a:endParaRPr lang="es-MX" dirty="0"/>
          </a:p>
        </p:txBody>
      </p:sp>
      <p:graphicFrame>
        <p:nvGraphicFramePr>
          <p:cNvPr id="2" name="Objeto 1"/>
          <p:cNvGraphicFramePr>
            <a:graphicFrameLocks noChangeAspect="1"/>
          </p:cNvGraphicFramePr>
          <p:nvPr>
            <p:extLst>
              <p:ext uri="{D42A27DB-BD31-4B8C-83A1-F6EECF244321}">
                <p14:modId xmlns:p14="http://schemas.microsoft.com/office/powerpoint/2010/main" val="930791622"/>
              </p:ext>
            </p:extLst>
          </p:nvPr>
        </p:nvGraphicFramePr>
        <p:xfrm>
          <a:off x="1316670" y="1978057"/>
          <a:ext cx="3915232" cy="4003413"/>
        </p:xfrm>
        <a:graphic>
          <a:graphicData uri="http://schemas.openxmlformats.org/presentationml/2006/ole">
            <mc:AlternateContent xmlns:mc="http://schemas.openxmlformats.org/markup-compatibility/2006">
              <mc:Choice xmlns:v="urn:schemas-microsoft-com:vml" Requires="v">
                <p:oleObj spid="_x0000_s12383" name="AutoCAD Drawing" r:id="rId9" imgW="2114640" imgH="2162160" progId="AutoCAD.Drawing.22">
                  <p:embed/>
                </p:oleObj>
              </mc:Choice>
              <mc:Fallback>
                <p:oleObj name="AutoCAD Drawing" r:id="rId9" imgW="2114640" imgH="2162160" progId="AutoCAD.Drawing.22">
                  <p:embed/>
                  <p:pic>
                    <p:nvPicPr>
                      <p:cNvPr id="0" name=""/>
                      <p:cNvPicPr/>
                      <p:nvPr/>
                    </p:nvPicPr>
                    <p:blipFill>
                      <a:blip r:embed="rId10"/>
                      <a:stretch>
                        <a:fillRect/>
                      </a:stretch>
                    </p:blipFill>
                    <p:spPr>
                      <a:xfrm>
                        <a:off x="1316670" y="1978057"/>
                        <a:ext cx="3915232" cy="4003413"/>
                      </a:xfrm>
                      <a:prstGeom prst="rect">
                        <a:avLst/>
                      </a:prstGeom>
                    </p:spPr>
                  </p:pic>
                </p:oleObj>
              </mc:Fallback>
            </mc:AlternateContent>
          </a:graphicData>
        </a:graphic>
      </p:graphicFrame>
      <p:sp>
        <p:nvSpPr>
          <p:cNvPr id="22" name="CuadroTexto 21">
            <a:extLst>
              <a:ext uri="{FF2B5EF4-FFF2-40B4-BE49-F238E27FC236}">
                <a16:creationId xmlns:a16="http://schemas.microsoft.com/office/drawing/2014/main" id="{8388A69A-97F6-45A2-9D4E-0B51332BE412}"/>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Procedimiento </a:t>
            </a:r>
            <a:r>
              <a:rPr lang="es-419" sz="2400" dirty="0" smtClean="0">
                <a:solidFill>
                  <a:prstClr val="black"/>
                </a:solidFill>
              </a:rPr>
              <a:t>general.</a:t>
            </a:r>
            <a:endParaRPr lang="es-419" sz="2400" dirty="0">
              <a:solidFill>
                <a:prstClr val="black"/>
              </a:solidFill>
            </a:endParaRPr>
          </a:p>
        </p:txBody>
      </p:sp>
      <p:sp>
        <p:nvSpPr>
          <p:cNvPr id="2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 useBgFill="1">
        <p:nvSpPr>
          <p:cNvPr id="3" name="Rectángulo 2"/>
          <p:cNvSpPr/>
          <p:nvPr/>
        </p:nvSpPr>
        <p:spPr>
          <a:xfrm>
            <a:off x="2639616" y="5628234"/>
            <a:ext cx="864096" cy="183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15 ft</a:t>
            </a:r>
            <a:endParaRPr lang="es-MX" sz="1100" dirty="0">
              <a:solidFill>
                <a:schemeClr val="tx1"/>
              </a:solidFill>
            </a:endParaRPr>
          </a:p>
        </p:txBody>
      </p:sp>
      <p:sp useBgFill="1">
        <p:nvSpPr>
          <p:cNvPr id="23" name="Rectángulo 22"/>
          <p:cNvSpPr/>
          <p:nvPr/>
        </p:nvSpPr>
        <p:spPr>
          <a:xfrm>
            <a:off x="2549607" y="5618970"/>
            <a:ext cx="864096" cy="183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15 ft</a:t>
            </a:r>
            <a:endParaRPr lang="es-MX" sz="1100" dirty="0">
              <a:solidFill>
                <a:schemeClr val="tx1"/>
              </a:solidFill>
            </a:endParaRPr>
          </a:p>
        </p:txBody>
      </p:sp>
      <p:sp useBgFill="1">
        <p:nvSpPr>
          <p:cNvPr id="24" name="Rectángulo 23"/>
          <p:cNvSpPr/>
          <p:nvPr/>
        </p:nvSpPr>
        <p:spPr>
          <a:xfrm rot="16200000">
            <a:off x="4315297" y="3888258"/>
            <a:ext cx="864096" cy="183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12 ft</a:t>
            </a:r>
            <a:endParaRPr lang="es-MX" sz="1100" dirty="0">
              <a:solidFill>
                <a:schemeClr val="tx1"/>
              </a:solidFill>
            </a:endParaRPr>
          </a:p>
        </p:txBody>
      </p:sp>
    </p:spTree>
    <p:extLst>
      <p:ext uri="{BB962C8B-B14F-4D97-AF65-F5344CB8AC3E}">
        <p14:creationId xmlns:p14="http://schemas.microsoft.com/office/powerpoint/2010/main" val="3081619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19/39</a:t>
            </a:r>
            <a:endParaRPr lang="es-MX" dirty="0"/>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Rectángulo 28">
            <a:extLst>
              <a:ext uri="{FF2B5EF4-FFF2-40B4-BE49-F238E27FC236}">
                <a16:creationId xmlns:a16="http://schemas.microsoft.com/office/drawing/2014/main" id="{CF6CE832-C764-4367-9C32-F6AEC74C50C3}"/>
              </a:ext>
            </a:extLst>
          </p:cNvPr>
          <p:cNvSpPr/>
          <p:nvPr/>
        </p:nvSpPr>
        <p:spPr>
          <a:xfrm>
            <a:off x="1558402" y="5694645"/>
            <a:ext cx="8191239" cy="58477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s-ES" sz="1600" dirty="0">
                <a:solidFill>
                  <a:schemeClr val="tx1"/>
                </a:solidFill>
              </a:rPr>
              <a:t>Recordemos que la estructura real será igual a la suma del marco primitivo (isostático) donde </a:t>
            </a:r>
            <a:r>
              <a:rPr lang="es-ES" sz="1600" dirty="0" smtClean="0">
                <a:solidFill>
                  <a:schemeClr val="tx1"/>
                </a:solidFill>
              </a:rPr>
              <a:t>actuarán </a:t>
            </a:r>
            <a:r>
              <a:rPr lang="es-ES" sz="1600" dirty="0">
                <a:solidFill>
                  <a:schemeClr val="tx1"/>
                </a:solidFill>
              </a:rPr>
              <a:t>las cargas reales y el marco con la redundante actuante con el valor de la unidad</a:t>
            </a:r>
            <a:r>
              <a:rPr lang="es-ES" sz="1600" dirty="0" smtClean="0">
                <a:solidFill>
                  <a:schemeClr val="tx1"/>
                </a:solidFill>
              </a:rPr>
              <a:t>.</a:t>
            </a:r>
            <a:endParaRPr lang="es-MX" sz="1600" dirty="0">
              <a:solidFill>
                <a:schemeClr val="tx1"/>
              </a:solidFill>
            </a:endParaRPr>
          </a:p>
        </p:txBody>
      </p:sp>
      <p:sp>
        <p:nvSpPr>
          <p:cNvPr id="22" name="Rectángulo 21"/>
          <p:cNvSpPr/>
          <p:nvPr/>
        </p:nvSpPr>
        <p:spPr>
          <a:xfrm>
            <a:off x="729389" y="1716576"/>
            <a:ext cx="10789050" cy="646331"/>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just">
              <a:spcBef>
                <a:spcPct val="0"/>
              </a:spcBef>
              <a:defRPr/>
            </a:pPr>
            <a:r>
              <a:rPr lang="es-ES" kern="0" dirty="0">
                <a:solidFill>
                  <a:prstClr val="black"/>
                </a:solidFill>
              </a:rPr>
              <a:t>Dado que el marco es estáticamente indeterminado de grado 1 significa que solo tenemos una redundante. La elección de la redundante es arbitraria solo tendrá que cumplir el requisito de volver el marco isostático. </a:t>
            </a:r>
            <a:endParaRPr lang="es-MX" kern="0" dirty="0">
              <a:solidFill>
                <a:prstClr val="black"/>
              </a:solidFill>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956910364"/>
              </p:ext>
            </p:extLst>
          </p:nvPr>
        </p:nvGraphicFramePr>
        <p:xfrm>
          <a:off x="1043617" y="2154498"/>
          <a:ext cx="10459324" cy="3536177"/>
        </p:xfrm>
        <a:graphic>
          <a:graphicData uri="http://schemas.openxmlformats.org/presentationml/2006/ole">
            <mc:AlternateContent xmlns:mc="http://schemas.openxmlformats.org/markup-compatibility/2006">
              <mc:Choice xmlns:v="urn:schemas-microsoft-com:vml" Requires="v">
                <p:oleObj spid="_x0000_s13408" name="AutoCAD Drawing" r:id="rId9" imgW="6676920" imgH="2257560" progId="AutoCAD.Drawing.22">
                  <p:embed/>
                </p:oleObj>
              </mc:Choice>
              <mc:Fallback>
                <p:oleObj name="AutoCAD Drawing" r:id="rId9" imgW="6676920" imgH="2257560" progId="AutoCAD.Drawing.22">
                  <p:embed/>
                  <p:pic>
                    <p:nvPicPr>
                      <p:cNvPr id="0" name=""/>
                      <p:cNvPicPr/>
                      <p:nvPr/>
                    </p:nvPicPr>
                    <p:blipFill>
                      <a:blip r:embed="rId10"/>
                      <a:stretch>
                        <a:fillRect/>
                      </a:stretch>
                    </p:blipFill>
                    <p:spPr>
                      <a:xfrm>
                        <a:off x="1043617" y="2154498"/>
                        <a:ext cx="10459324" cy="3536177"/>
                      </a:xfrm>
                      <a:prstGeom prst="rect">
                        <a:avLst/>
                      </a:prstGeom>
                    </p:spPr>
                  </p:pic>
                </p:oleObj>
              </mc:Fallback>
            </mc:AlternateContent>
          </a:graphicData>
        </a:graphic>
      </p:graphicFrame>
      <p:sp>
        <p:nvSpPr>
          <p:cNvPr id="18" name="CuadroTexto 17">
            <a:extLst>
              <a:ext uri="{FF2B5EF4-FFF2-40B4-BE49-F238E27FC236}">
                <a16:creationId xmlns:a16="http://schemas.microsoft.com/office/drawing/2014/main" id="{D9705173-AFBC-46D9-9792-51BD13A5902F}"/>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Marco doblemente </a:t>
            </a:r>
            <a:r>
              <a:rPr lang="es-419" sz="2400" dirty="0" smtClean="0">
                <a:solidFill>
                  <a:prstClr val="black"/>
                </a:solidFill>
              </a:rPr>
              <a:t>articulado.</a:t>
            </a:r>
            <a:endParaRPr lang="es-419" sz="2400" dirty="0">
              <a:solidFill>
                <a:prstClr val="black"/>
              </a:solidFill>
            </a:endParaRPr>
          </a:p>
        </p:txBody>
      </p:sp>
      <p:sp>
        <p:nvSpPr>
          <p:cNvPr id="19"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 useBgFill="1">
        <p:nvSpPr>
          <p:cNvPr id="21" name="Rectángulo 20"/>
          <p:cNvSpPr/>
          <p:nvPr/>
        </p:nvSpPr>
        <p:spPr>
          <a:xfrm>
            <a:off x="1991544" y="4941168"/>
            <a:ext cx="864096" cy="183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15 ft</a:t>
            </a:r>
            <a:endParaRPr lang="es-MX" sz="1100" dirty="0">
              <a:solidFill>
                <a:schemeClr val="tx1"/>
              </a:solidFill>
            </a:endParaRPr>
          </a:p>
        </p:txBody>
      </p:sp>
      <p:sp useBgFill="1">
        <p:nvSpPr>
          <p:cNvPr id="23" name="Rectángulo 22"/>
          <p:cNvSpPr/>
          <p:nvPr/>
        </p:nvSpPr>
        <p:spPr>
          <a:xfrm rot="16200000">
            <a:off x="3410019" y="3525657"/>
            <a:ext cx="864096" cy="180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12 ft</a:t>
            </a:r>
            <a:endParaRPr lang="es-MX" sz="1100" dirty="0">
              <a:solidFill>
                <a:schemeClr val="tx1"/>
              </a:solidFill>
            </a:endParaRPr>
          </a:p>
        </p:txBody>
      </p:sp>
    </p:spTree>
    <p:extLst>
      <p:ext uri="{BB962C8B-B14F-4D97-AF65-F5344CB8AC3E}">
        <p14:creationId xmlns:p14="http://schemas.microsoft.com/office/powerpoint/2010/main" val="4134175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2/39</a:t>
            </a:r>
            <a:endParaRPr lang="es-MX" dirty="0"/>
          </a:p>
        </p:txBody>
      </p:sp>
      <p:sp>
        <p:nvSpPr>
          <p:cNvPr id="1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graphicFrame>
        <p:nvGraphicFramePr>
          <p:cNvPr id="11" name="Diagrama 10"/>
          <p:cNvGraphicFramePr/>
          <p:nvPr>
            <p:extLst>
              <p:ext uri="{D42A27DB-BD31-4B8C-83A1-F6EECF244321}">
                <p14:modId xmlns:p14="http://schemas.microsoft.com/office/powerpoint/2010/main" val="3499646416"/>
              </p:ext>
            </p:extLst>
          </p:nvPr>
        </p:nvGraphicFramePr>
        <p:xfrm>
          <a:off x="1559496" y="1516698"/>
          <a:ext cx="9002883" cy="4917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www.itlp.edu.mx/carreras/carreras.files/civil.gif"/>
          <p:cNvPicPr>
            <a:picLocks noChangeAspect="1" noChangeArrowheads="1"/>
          </p:cNvPicPr>
          <p:nvPr/>
        </p:nvPicPr>
        <p:blipFill>
          <a:blip r:embed="rId8" cstate="print"/>
          <a:srcRect/>
          <a:stretch>
            <a:fillRect/>
          </a:stretch>
        </p:blipFill>
        <p:spPr bwMode="auto">
          <a:xfrm>
            <a:off x="10718275" y="58992"/>
            <a:ext cx="1294617" cy="983682"/>
          </a:xfrm>
          <a:prstGeom prst="rect">
            <a:avLst/>
          </a:prstGeom>
          <a:noFill/>
        </p:spPr>
      </p:pic>
      <p:pic>
        <p:nvPicPr>
          <p:cNvPr id="7" name="Picture 2" descr="C:\Users\TYSON\Documents\a Obras varias\A TRABAJOS 2013\7.- JULIO\Albercas\8.- Alberca Familiar 2\PDF\MD LOGO.jpg"/>
          <p:cNvPicPr>
            <a:picLocks noChangeAspect="1" noChangeArrowheads="1"/>
          </p:cNvPicPr>
          <p:nvPr/>
        </p:nvPicPr>
        <p:blipFill>
          <a:blip r:embed="rId9"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8" name="12 Imagen" descr="logotec-new2.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43225" y="6036843"/>
            <a:ext cx="812991" cy="5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5 Imagen" descr="lobos.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2587" y="6077599"/>
            <a:ext cx="782853" cy="65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DA74C38D-ED25-4FC0-9691-AB11FB6927B1}"/>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smtClean="0">
                <a:solidFill>
                  <a:prstClr val="black"/>
                </a:solidFill>
              </a:rPr>
              <a:t>Contenido.</a:t>
            </a:r>
            <a:endParaRPr lang="es-419" sz="2400" dirty="0">
              <a:solidFill>
                <a:prstClr val="black"/>
              </a:solidFill>
            </a:endParaRPr>
          </a:p>
        </p:txBody>
      </p:sp>
    </p:spTree>
    <p:extLst>
      <p:ext uri="{BB962C8B-B14F-4D97-AF65-F5344CB8AC3E}">
        <p14:creationId xmlns:p14="http://schemas.microsoft.com/office/powerpoint/2010/main" val="2481207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20/39</a:t>
            </a:r>
            <a:endParaRPr lang="es-MX" dirty="0"/>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mc:AlternateContent xmlns:mc="http://schemas.openxmlformats.org/markup-compatibility/2006" xmlns:a14="http://schemas.microsoft.com/office/drawing/2010/main">
        <mc:Choice Requires="a14">
          <p:sp>
            <p:nvSpPr>
              <p:cNvPr id="22" name="CuadroTexto 21"/>
              <p:cNvSpPr txBox="1"/>
              <p:nvPr/>
            </p:nvSpPr>
            <p:spPr>
              <a:xfrm>
                <a:off x="7335489" y="3113395"/>
                <a:ext cx="2571479" cy="1368961"/>
              </a:xfrm>
              <a:prstGeom prst="rect">
                <a:avLst/>
              </a:prstGeom>
            </p:spPr>
            <p:txBody>
              <a:bodyPr vert="horz" wrap="square" lIns="91440" tIns="45720" rIns="91440" bIns="45720" rtlCol="0" anchor="ctr">
                <a:noAutofit/>
              </a:bodyPr>
              <a:lstStyle/>
              <a:p>
                <a:pPr algn="ctr">
                  <a:spcBef>
                    <a:spcPct val="0"/>
                  </a:spcBef>
                </a:pPr>
                <a:r>
                  <a:rPr lang="es-ES" sz="1600" dirty="0" smtClean="0">
                    <a:solidFill>
                      <a:prstClr val="black"/>
                    </a:solidFill>
                    <a:ea typeface="Cambria Math" panose="02040503050406030204" pitchFamily="18" charset="0"/>
                  </a:rPr>
                  <a:t>Tramo AB </a:t>
                </a:r>
                <a14:m>
                  <m:oMath xmlns:m="http://schemas.openxmlformats.org/officeDocument/2006/math">
                    <m:r>
                      <a:rPr lang="es-ES" sz="1600" b="0" i="1" smtClean="0">
                        <a:solidFill>
                          <a:prstClr val="black"/>
                        </a:solidFill>
                        <a:latin typeface="Cambria Math" panose="02040503050406030204" pitchFamily="18" charset="0"/>
                        <a:ea typeface="Cambria Math" panose="02040503050406030204" pitchFamily="18" charset="0"/>
                      </a:rPr>
                      <m:t>0≤</m:t>
                    </m:r>
                    <m:r>
                      <a:rPr lang="es-ES" sz="1600" b="0" i="1" smtClean="0">
                        <a:solidFill>
                          <a:prstClr val="black"/>
                        </a:solidFill>
                        <a:latin typeface="Cambria Math" panose="02040503050406030204" pitchFamily="18" charset="0"/>
                        <a:ea typeface="Cambria Math" panose="02040503050406030204" pitchFamily="18" charset="0"/>
                      </a:rPr>
                      <m:t>𝑥</m:t>
                    </m:r>
                    <m:r>
                      <a:rPr lang="es-ES" sz="1600" b="0" i="1" smtClean="0">
                        <a:solidFill>
                          <a:prstClr val="black"/>
                        </a:solidFill>
                        <a:latin typeface="Cambria Math" panose="02040503050406030204" pitchFamily="18" charset="0"/>
                        <a:ea typeface="Cambria Math" panose="02040503050406030204" pitchFamily="18" charset="0"/>
                      </a:rPr>
                      <m:t>≤12</m:t>
                    </m:r>
                  </m:oMath>
                </a14:m>
                <a:endParaRPr lang="es-MX" sz="1600" dirty="0">
                  <a:solidFill>
                    <a:prstClr val="black"/>
                  </a:solidFill>
                  <a:ea typeface="Cambria Math" panose="02040503050406030204" pitchFamily="18" charset="0"/>
                </a:endParaRPr>
              </a:p>
              <a:p>
                <a:pPr algn="ctr">
                  <a:spcBef>
                    <a:spcPct val="0"/>
                  </a:spcBef>
                </a:pPr>
                <a:r>
                  <a:rPr lang="es-ES" sz="1600" dirty="0">
                    <a:solidFill>
                      <a:prstClr val="black"/>
                    </a:solidFill>
                    <a:ea typeface="Cambria Math" panose="02040503050406030204" pitchFamily="18" charset="0"/>
                  </a:rPr>
                  <a:t>M = 0</a:t>
                </a:r>
              </a:p>
              <a:p>
                <a:pPr algn="ctr">
                  <a:spcBef>
                    <a:spcPct val="0"/>
                  </a:spcBef>
                </a:pPr>
                <a:r>
                  <a:rPr lang="es-ES" sz="1600" dirty="0">
                    <a:solidFill>
                      <a:prstClr val="black"/>
                    </a:solidFill>
                    <a:ea typeface="Cambria Math" panose="02040503050406030204" pitchFamily="18" charset="0"/>
                  </a:rPr>
                  <a:t>Tramo BC </a:t>
                </a:r>
                <a14:m>
                  <m:oMath xmlns:m="http://schemas.openxmlformats.org/officeDocument/2006/math">
                    <m:r>
                      <a:rPr lang="es-ES" sz="1600" b="0" i="1" smtClean="0">
                        <a:solidFill>
                          <a:prstClr val="black"/>
                        </a:solidFill>
                        <a:latin typeface="Cambria Math" panose="02040503050406030204" pitchFamily="18" charset="0"/>
                        <a:ea typeface="Cambria Math" panose="02040503050406030204" pitchFamily="18" charset="0"/>
                      </a:rPr>
                      <m:t>0≤</m:t>
                    </m:r>
                    <m:r>
                      <a:rPr lang="es-ES" sz="1600" b="0" i="1" smtClean="0">
                        <a:solidFill>
                          <a:prstClr val="black"/>
                        </a:solidFill>
                        <a:latin typeface="Cambria Math" panose="02040503050406030204" pitchFamily="18" charset="0"/>
                        <a:ea typeface="Cambria Math" panose="02040503050406030204" pitchFamily="18" charset="0"/>
                      </a:rPr>
                      <m:t>𝑥</m:t>
                    </m:r>
                    <m:r>
                      <a:rPr lang="es-ES" sz="1600" b="0" i="1" smtClean="0">
                        <a:solidFill>
                          <a:prstClr val="black"/>
                        </a:solidFill>
                        <a:latin typeface="Cambria Math" panose="02040503050406030204" pitchFamily="18" charset="0"/>
                        <a:ea typeface="Cambria Math" panose="02040503050406030204" pitchFamily="18" charset="0"/>
                      </a:rPr>
                      <m:t>≤15</m:t>
                    </m:r>
                  </m:oMath>
                </a14:m>
                <a:endParaRPr lang="es-MX" sz="1600" dirty="0">
                  <a:solidFill>
                    <a:prstClr val="black"/>
                  </a:solidFill>
                  <a:ea typeface="Cambria Math" panose="02040503050406030204" pitchFamily="18" charset="0"/>
                </a:endParaRPr>
              </a:p>
              <a:p>
                <a:pPr algn="ctr">
                  <a:spcBef>
                    <a:spcPct val="0"/>
                  </a:spcBef>
                </a:pPr>
                <a:r>
                  <a:rPr lang="es-ES" sz="1600" dirty="0">
                    <a:solidFill>
                      <a:prstClr val="black"/>
                    </a:solidFill>
                    <a:ea typeface="Cambria Math" panose="02040503050406030204" pitchFamily="18" charset="0"/>
                  </a:rPr>
                  <a:t>M = </a:t>
                </a:r>
                <a:r>
                  <a:rPr lang="es-ES" sz="1600" dirty="0" smtClean="0">
                    <a:solidFill>
                      <a:prstClr val="black"/>
                    </a:solidFill>
                    <a:ea typeface="Cambria Math" panose="02040503050406030204" pitchFamily="18" charset="0"/>
                  </a:rPr>
                  <a:t>375x-25</a:t>
                </a:r>
                <a14:m>
                  <m:oMath xmlns:m="http://schemas.openxmlformats.org/officeDocument/2006/math">
                    <m:sSup>
                      <m:sSupPr>
                        <m:ctrlPr>
                          <a:rPr lang="es-ES" sz="1600" i="1" smtClean="0">
                            <a:solidFill>
                              <a:prstClr val="black"/>
                            </a:solidFill>
                            <a:latin typeface="Cambria Math" panose="02040503050406030204" pitchFamily="18" charset="0"/>
                            <a:ea typeface="Cambria Math" panose="02040503050406030204" pitchFamily="18" charset="0"/>
                          </a:rPr>
                        </m:ctrlPr>
                      </m:sSupPr>
                      <m:e>
                        <m:r>
                          <a:rPr lang="es-MX" sz="1600" b="0" i="1" smtClean="0">
                            <a:solidFill>
                              <a:prstClr val="black"/>
                            </a:solidFill>
                            <a:latin typeface="Cambria Math" panose="02040503050406030204" pitchFamily="18" charset="0"/>
                            <a:ea typeface="Cambria Math" panose="02040503050406030204" pitchFamily="18" charset="0"/>
                          </a:rPr>
                          <m:t>𝑥</m:t>
                        </m:r>
                      </m:e>
                      <m:sup>
                        <m:r>
                          <a:rPr lang="es-MX" sz="1600" b="0" i="1" smtClean="0">
                            <a:solidFill>
                              <a:prstClr val="black"/>
                            </a:solidFill>
                            <a:latin typeface="Cambria Math" panose="02040503050406030204" pitchFamily="18" charset="0"/>
                            <a:ea typeface="Cambria Math" panose="02040503050406030204" pitchFamily="18" charset="0"/>
                          </a:rPr>
                          <m:t>2</m:t>
                        </m:r>
                      </m:sup>
                    </m:sSup>
                  </m:oMath>
                </a14:m>
                <a:endParaRPr lang="es-MX" sz="1600" dirty="0">
                  <a:solidFill>
                    <a:prstClr val="black"/>
                  </a:solidFill>
                  <a:ea typeface="Cambria Math" panose="02040503050406030204" pitchFamily="18" charset="0"/>
                </a:endParaRPr>
              </a:p>
              <a:p>
                <a:pPr algn="ctr">
                  <a:spcBef>
                    <a:spcPct val="0"/>
                  </a:spcBef>
                </a:pPr>
                <a:r>
                  <a:rPr lang="es-ES" sz="1600" dirty="0">
                    <a:solidFill>
                      <a:prstClr val="black"/>
                    </a:solidFill>
                    <a:ea typeface="Cambria Math" panose="02040503050406030204" pitchFamily="18" charset="0"/>
                  </a:rPr>
                  <a:t>Tramo </a:t>
                </a:r>
                <a:r>
                  <a:rPr lang="es-ES" sz="1600" dirty="0" smtClean="0">
                    <a:solidFill>
                      <a:prstClr val="black"/>
                    </a:solidFill>
                    <a:ea typeface="Cambria Math" panose="02040503050406030204" pitchFamily="18" charset="0"/>
                  </a:rPr>
                  <a:t>CD </a:t>
                </a:r>
                <a14:m>
                  <m:oMath xmlns:m="http://schemas.openxmlformats.org/officeDocument/2006/math">
                    <m:r>
                      <a:rPr lang="es-ES" sz="1600" b="0" i="1" smtClean="0">
                        <a:solidFill>
                          <a:prstClr val="black"/>
                        </a:solidFill>
                        <a:latin typeface="Cambria Math" panose="02040503050406030204" pitchFamily="18" charset="0"/>
                        <a:ea typeface="Cambria Math" panose="02040503050406030204" pitchFamily="18" charset="0"/>
                      </a:rPr>
                      <m:t>0≤</m:t>
                    </m:r>
                    <m:r>
                      <a:rPr lang="es-ES" sz="1600" b="0" i="1" smtClean="0">
                        <a:solidFill>
                          <a:prstClr val="black"/>
                        </a:solidFill>
                        <a:latin typeface="Cambria Math" panose="02040503050406030204" pitchFamily="18" charset="0"/>
                        <a:ea typeface="Cambria Math" panose="02040503050406030204" pitchFamily="18" charset="0"/>
                      </a:rPr>
                      <m:t>𝑥</m:t>
                    </m:r>
                    <m:r>
                      <a:rPr lang="es-ES" sz="1600" b="0" i="1" smtClean="0">
                        <a:solidFill>
                          <a:prstClr val="black"/>
                        </a:solidFill>
                        <a:latin typeface="Cambria Math" panose="02040503050406030204" pitchFamily="18" charset="0"/>
                        <a:ea typeface="Cambria Math" panose="02040503050406030204" pitchFamily="18" charset="0"/>
                      </a:rPr>
                      <m:t>≤12</m:t>
                    </m:r>
                  </m:oMath>
                </a14:m>
                <a:endParaRPr lang="es-MX" sz="1600" dirty="0">
                  <a:solidFill>
                    <a:prstClr val="black"/>
                  </a:solidFill>
                  <a:ea typeface="Cambria Math" panose="02040503050406030204" pitchFamily="18" charset="0"/>
                </a:endParaRPr>
              </a:p>
              <a:p>
                <a:pPr algn="ctr">
                  <a:spcBef>
                    <a:spcPct val="0"/>
                  </a:spcBef>
                </a:pPr>
                <a:r>
                  <a:rPr lang="es-ES" sz="1600" dirty="0">
                    <a:solidFill>
                      <a:prstClr val="black"/>
                    </a:solidFill>
                    <a:ea typeface="Cambria Math" panose="02040503050406030204" pitchFamily="18" charset="0"/>
                  </a:rPr>
                  <a:t>M = 0</a:t>
                </a:r>
                <a:endParaRPr lang="es-MX" sz="1600" dirty="0">
                  <a:solidFill>
                    <a:prstClr val="black"/>
                  </a:solidFill>
                  <a:ea typeface="Cambria Math" panose="02040503050406030204" pitchFamily="18" charset="0"/>
                </a:endParaRPr>
              </a:p>
            </p:txBody>
          </p:sp>
        </mc:Choice>
        <mc:Fallback xmlns="">
          <p:sp>
            <p:nvSpPr>
              <p:cNvPr id="22" name="CuadroTexto 21"/>
              <p:cNvSpPr txBox="1">
                <a:spLocks noRot="1" noChangeAspect="1" noMove="1" noResize="1" noEditPoints="1" noAdjustHandles="1" noChangeArrowheads="1" noChangeShapeType="1" noTextEdit="1"/>
              </p:cNvSpPr>
              <p:nvPr/>
            </p:nvSpPr>
            <p:spPr>
              <a:xfrm>
                <a:off x="7335489" y="3113395"/>
                <a:ext cx="2571479" cy="1368961"/>
              </a:xfrm>
              <a:prstGeom prst="rect">
                <a:avLst/>
              </a:prstGeom>
              <a:blipFill>
                <a:blip r:embed="rId9"/>
                <a:stretch>
                  <a:fillRect t="-7589" b="-12946"/>
                </a:stretch>
              </a:blipFill>
            </p:spPr>
            <p:txBody>
              <a:bodyPr/>
              <a:lstStyle/>
              <a:p>
                <a:r>
                  <a:rPr lang="es-MX">
                    <a:noFill/>
                  </a:rPr>
                  <a:t> </a:t>
                </a:r>
              </a:p>
            </p:txBody>
          </p:sp>
        </mc:Fallback>
      </mc:AlternateContent>
      <p:sp>
        <p:nvSpPr>
          <p:cNvPr id="19" name="Rectángulo 18">
            <a:extLst>
              <a:ext uri="{FF2B5EF4-FFF2-40B4-BE49-F238E27FC236}">
                <a16:creationId xmlns:a16="http://schemas.microsoft.com/office/drawing/2014/main" id="{CF6CE832-C764-4367-9C32-F6AEC74C50C3}"/>
              </a:ext>
            </a:extLst>
          </p:cNvPr>
          <p:cNvSpPr/>
          <p:nvPr/>
        </p:nvSpPr>
        <p:spPr>
          <a:xfrm>
            <a:off x="6807289" y="4590958"/>
            <a:ext cx="3537634" cy="1200329"/>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r>
              <a:rPr lang="es-MX" dirty="0">
                <a:solidFill>
                  <a:schemeClr val="tx1"/>
                </a:solidFill>
              </a:rPr>
              <a:t>Se </a:t>
            </a:r>
            <a:r>
              <a:rPr lang="es-ES" dirty="0">
                <a:solidFill>
                  <a:schemeClr val="tx1"/>
                </a:solidFill>
              </a:rPr>
              <a:t>calculan las reacciones suponiendo que es un sistema isostático y obtenemos ecuaciones de momento flexionante por tramos. </a:t>
            </a:r>
          </a:p>
        </p:txBody>
      </p:sp>
      <p:sp>
        <p:nvSpPr>
          <p:cNvPr id="20" name="CuadroTexto 19">
            <a:extLst>
              <a:ext uri="{FF2B5EF4-FFF2-40B4-BE49-F238E27FC236}">
                <a16:creationId xmlns:a16="http://schemas.microsoft.com/office/drawing/2014/main" id="{D42819A8-1230-47FB-9C7C-141480F10BC5}"/>
              </a:ext>
            </a:extLst>
          </p:cNvPr>
          <p:cNvSpPr txBox="1"/>
          <p:nvPr/>
        </p:nvSpPr>
        <p:spPr>
          <a:xfrm>
            <a:off x="7190751" y="2270915"/>
            <a:ext cx="2972009" cy="805178"/>
          </a:xfrm>
          <a:prstGeom prst="rect">
            <a:avLst/>
          </a:prstGeom>
          <a:ln>
            <a:noFill/>
          </a:ln>
        </p:spPr>
        <p:txBody>
          <a:bodyPr vert="horz" wrap="square" lIns="91440" tIns="45720" rIns="91440" bIns="45720" rtlCol="0" anchor="ctr">
            <a:noAutofit/>
          </a:bodyPr>
          <a:lstStyle/>
          <a:p>
            <a:pPr algn="ctr">
              <a:spcBef>
                <a:spcPct val="0"/>
              </a:spcBef>
            </a:pPr>
            <a:r>
              <a:rPr lang="es-ES" b="1" dirty="0"/>
              <a:t>ECUACIONES DE MOMENTO </a:t>
            </a:r>
            <a:r>
              <a:rPr lang="es-ES" b="1" dirty="0" smtClean="0"/>
              <a:t>FLEXIONANTE.</a:t>
            </a:r>
            <a:endParaRPr lang="es-MX" sz="1400" b="1" dirty="0"/>
          </a:p>
        </p:txBody>
      </p:sp>
      <p:graphicFrame>
        <p:nvGraphicFramePr>
          <p:cNvPr id="2" name="Objeto 1"/>
          <p:cNvGraphicFramePr>
            <a:graphicFrameLocks noChangeAspect="1"/>
          </p:cNvGraphicFramePr>
          <p:nvPr>
            <p:extLst>
              <p:ext uri="{D42A27DB-BD31-4B8C-83A1-F6EECF244321}">
                <p14:modId xmlns:p14="http://schemas.microsoft.com/office/powerpoint/2010/main" val="4217549983"/>
              </p:ext>
            </p:extLst>
          </p:nvPr>
        </p:nvGraphicFramePr>
        <p:xfrm>
          <a:off x="1708421" y="1771481"/>
          <a:ext cx="4855418" cy="4750517"/>
        </p:xfrm>
        <a:graphic>
          <a:graphicData uri="http://schemas.openxmlformats.org/presentationml/2006/ole">
            <mc:AlternateContent xmlns:mc="http://schemas.openxmlformats.org/markup-compatibility/2006">
              <mc:Choice xmlns:v="urn:schemas-microsoft-com:vml" Requires="v">
                <p:oleObj spid="_x0000_s14432" name="AutoCAD Drawing" r:id="rId10" imgW="3086280" imgH="3019320" progId="AutoCAD.Drawing.22">
                  <p:embed/>
                </p:oleObj>
              </mc:Choice>
              <mc:Fallback>
                <p:oleObj name="AutoCAD Drawing" r:id="rId10" imgW="3086280" imgH="3019320" progId="AutoCAD.Drawing.22">
                  <p:embed/>
                  <p:pic>
                    <p:nvPicPr>
                      <p:cNvPr id="0" name=""/>
                      <p:cNvPicPr/>
                      <p:nvPr/>
                    </p:nvPicPr>
                    <p:blipFill>
                      <a:blip r:embed="rId11"/>
                      <a:stretch>
                        <a:fillRect/>
                      </a:stretch>
                    </p:blipFill>
                    <p:spPr>
                      <a:xfrm>
                        <a:off x="1708421" y="1771481"/>
                        <a:ext cx="4855418" cy="4750517"/>
                      </a:xfrm>
                      <a:prstGeom prst="rect">
                        <a:avLst/>
                      </a:prstGeom>
                    </p:spPr>
                  </p:pic>
                </p:oleObj>
              </mc:Fallback>
            </mc:AlternateContent>
          </a:graphicData>
        </a:graphic>
      </p:graphicFrame>
      <p:sp>
        <p:nvSpPr>
          <p:cNvPr id="18" name="CuadroTexto 17">
            <a:extLst>
              <a:ext uri="{FF2B5EF4-FFF2-40B4-BE49-F238E27FC236}">
                <a16:creationId xmlns:a16="http://schemas.microsoft.com/office/drawing/2014/main" id="{8630987E-CB5C-44FF-81DA-402942A5AACA}"/>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Marco doblemente </a:t>
            </a:r>
            <a:r>
              <a:rPr lang="es-419" sz="2400" dirty="0" smtClean="0">
                <a:solidFill>
                  <a:prstClr val="black"/>
                </a:solidFill>
              </a:rPr>
              <a:t>articulado.</a:t>
            </a:r>
            <a:endParaRPr lang="es-419" sz="2400" dirty="0">
              <a:solidFill>
                <a:prstClr val="black"/>
              </a:solidFill>
            </a:endParaRPr>
          </a:p>
        </p:txBody>
      </p:sp>
      <p:sp>
        <p:nvSpPr>
          <p:cNvPr id="2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 useBgFill="1">
        <p:nvSpPr>
          <p:cNvPr id="23" name="Rectángulo 22"/>
          <p:cNvSpPr/>
          <p:nvPr/>
        </p:nvSpPr>
        <p:spPr>
          <a:xfrm>
            <a:off x="3293212" y="5981130"/>
            <a:ext cx="864096" cy="183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15 ft</a:t>
            </a:r>
            <a:endParaRPr lang="es-MX" sz="1100" dirty="0">
              <a:solidFill>
                <a:schemeClr val="tx1"/>
              </a:solidFill>
            </a:endParaRPr>
          </a:p>
        </p:txBody>
      </p:sp>
      <p:sp useBgFill="1">
        <p:nvSpPr>
          <p:cNvPr id="24" name="Rectángulo 23"/>
          <p:cNvSpPr/>
          <p:nvPr/>
        </p:nvSpPr>
        <p:spPr>
          <a:xfrm rot="16200000">
            <a:off x="5467425" y="3769543"/>
            <a:ext cx="864096" cy="183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12 ft</a:t>
            </a:r>
            <a:endParaRPr lang="es-MX" sz="1100" dirty="0">
              <a:solidFill>
                <a:schemeClr val="tx1"/>
              </a:solidFill>
            </a:endParaRPr>
          </a:p>
        </p:txBody>
      </p:sp>
      <p:sp useBgFill="1">
        <p:nvSpPr>
          <p:cNvPr id="27" name="Rectángulo 26"/>
          <p:cNvSpPr/>
          <p:nvPr/>
        </p:nvSpPr>
        <p:spPr>
          <a:xfrm>
            <a:off x="2567608" y="5601845"/>
            <a:ext cx="864096" cy="183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50" dirty="0" smtClean="0">
                <a:solidFill>
                  <a:srgbClr val="FE7E7E"/>
                </a:solidFill>
              </a:rPr>
              <a:t>375 k</a:t>
            </a:r>
            <a:endParaRPr lang="es-MX" sz="1450" dirty="0">
              <a:solidFill>
                <a:srgbClr val="FE7E7E"/>
              </a:solidFill>
            </a:endParaRPr>
          </a:p>
        </p:txBody>
      </p:sp>
      <p:sp useBgFill="1">
        <p:nvSpPr>
          <p:cNvPr id="29" name="Rectángulo 28"/>
          <p:cNvSpPr/>
          <p:nvPr/>
        </p:nvSpPr>
        <p:spPr>
          <a:xfrm>
            <a:off x="4659574" y="5601845"/>
            <a:ext cx="864096" cy="183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50" dirty="0" smtClean="0">
                <a:solidFill>
                  <a:srgbClr val="FE7E7E"/>
                </a:solidFill>
              </a:rPr>
              <a:t>375 k</a:t>
            </a:r>
            <a:endParaRPr lang="es-MX" sz="1450" dirty="0">
              <a:solidFill>
                <a:srgbClr val="FE7E7E"/>
              </a:solidFill>
            </a:endParaRPr>
          </a:p>
        </p:txBody>
      </p:sp>
    </p:spTree>
    <p:extLst>
      <p:ext uri="{BB962C8B-B14F-4D97-AF65-F5344CB8AC3E}">
        <p14:creationId xmlns:p14="http://schemas.microsoft.com/office/powerpoint/2010/main" val="488980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21/39</a:t>
            </a:r>
            <a:endParaRPr lang="es-MX" dirty="0"/>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mc:AlternateContent xmlns:mc="http://schemas.openxmlformats.org/markup-compatibility/2006" xmlns:a14="http://schemas.microsoft.com/office/drawing/2010/main">
        <mc:Choice Requires="a14">
          <p:sp>
            <p:nvSpPr>
              <p:cNvPr id="23" name="CuadroTexto 22"/>
              <p:cNvSpPr txBox="1"/>
              <p:nvPr/>
            </p:nvSpPr>
            <p:spPr>
              <a:xfrm>
                <a:off x="7517651" y="3137943"/>
                <a:ext cx="2571479" cy="1368961"/>
              </a:xfrm>
              <a:prstGeom prst="rect">
                <a:avLst/>
              </a:prstGeom>
            </p:spPr>
            <p:txBody>
              <a:bodyPr vert="horz" wrap="square" lIns="91440" tIns="45720" rIns="91440" bIns="45720" rtlCol="0" anchor="ctr">
                <a:noAutofit/>
              </a:bodyPr>
              <a:lstStyle/>
              <a:p>
                <a:pPr algn="ctr">
                  <a:spcBef>
                    <a:spcPct val="0"/>
                  </a:spcBef>
                </a:pPr>
                <a:r>
                  <a:rPr lang="es-ES" sz="1400" dirty="0">
                    <a:solidFill>
                      <a:prstClr val="black"/>
                    </a:solidFill>
                    <a:latin typeface="Century Gothic" panose="020B0502020202020204" pitchFamily="34" charset="0"/>
                    <a:ea typeface="Cambria Math" panose="02040503050406030204" pitchFamily="18" charset="0"/>
                  </a:rPr>
                  <a:t>Tramo AB </a:t>
                </a:r>
                <a14:m>
                  <m:oMath xmlns:m="http://schemas.openxmlformats.org/officeDocument/2006/math">
                    <m:r>
                      <a:rPr lang="es-ES" sz="1400" b="0" i="1">
                        <a:solidFill>
                          <a:prstClr val="black"/>
                        </a:solidFill>
                        <a:latin typeface="Cambria Math" panose="02040503050406030204" pitchFamily="18" charset="0"/>
                        <a:ea typeface="Cambria Math" panose="02040503050406030204" pitchFamily="18" charset="0"/>
                      </a:rPr>
                      <m:t>0≤</m:t>
                    </m:r>
                    <m:r>
                      <a:rPr lang="es-ES" sz="1400" b="0" i="1">
                        <a:solidFill>
                          <a:prstClr val="black"/>
                        </a:solidFill>
                        <a:latin typeface="Cambria Math" panose="02040503050406030204" pitchFamily="18" charset="0"/>
                        <a:ea typeface="Cambria Math" panose="02040503050406030204" pitchFamily="18" charset="0"/>
                      </a:rPr>
                      <m:t>𝑥</m:t>
                    </m:r>
                    <m:r>
                      <a:rPr lang="es-ES" sz="1400" b="0" i="1">
                        <a:solidFill>
                          <a:prstClr val="black"/>
                        </a:solidFill>
                        <a:latin typeface="Cambria Math" panose="02040503050406030204" pitchFamily="18" charset="0"/>
                        <a:ea typeface="Cambria Math" panose="02040503050406030204" pitchFamily="18" charset="0"/>
                      </a:rPr>
                      <m:t>≤12</m:t>
                    </m:r>
                  </m:oMath>
                </a14:m>
                <a:endParaRPr lang="es-MX" sz="1400" dirty="0">
                  <a:solidFill>
                    <a:prstClr val="black"/>
                  </a:solidFill>
                  <a:latin typeface="Century Gothic" panose="020B0502020202020204" pitchFamily="34" charset="0"/>
                  <a:ea typeface="Cambria Math" panose="02040503050406030204" pitchFamily="18" charset="0"/>
                </a:endParaRPr>
              </a:p>
              <a:p>
                <a:pPr algn="ctr">
                  <a:spcBef>
                    <a:spcPct val="0"/>
                  </a:spcBef>
                </a:pPr>
                <a:r>
                  <a:rPr lang="es-ES" sz="1400" dirty="0">
                    <a:solidFill>
                      <a:prstClr val="black"/>
                    </a:solidFill>
                    <a:latin typeface="Century Gothic" panose="020B0502020202020204" pitchFamily="34" charset="0"/>
                    <a:ea typeface="Cambria Math" panose="02040503050406030204" pitchFamily="18" charset="0"/>
                  </a:rPr>
                  <a:t>m = -x</a:t>
                </a:r>
              </a:p>
              <a:p>
                <a:pPr algn="ctr">
                  <a:spcBef>
                    <a:spcPct val="0"/>
                  </a:spcBef>
                </a:pPr>
                <a:r>
                  <a:rPr lang="es-ES" sz="1400" dirty="0">
                    <a:solidFill>
                      <a:prstClr val="black"/>
                    </a:solidFill>
                    <a:latin typeface="Century Gothic" panose="020B0502020202020204" pitchFamily="34" charset="0"/>
                    <a:ea typeface="Cambria Math" panose="02040503050406030204" pitchFamily="18" charset="0"/>
                  </a:rPr>
                  <a:t>Tramo BC </a:t>
                </a:r>
                <a14:m>
                  <m:oMath xmlns:m="http://schemas.openxmlformats.org/officeDocument/2006/math">
                    <m:r>
                      <a:rPr lang="es-ES" sz="1400" b="0" i="1">
                        <a:solidFill>
                          <a:prstClr val="black"/>
                        </a:solidFill>
                        <a:latin typeface="Cambria Math" panose="02040503050406030204" pitchFamily="18" charset="0"/>
                        <a:ea typeface="Cambria Math" panose="02040503050406030204" pitchFamily="18" charset="0"/>
                      </a:rPr>
                      <m:t>0≤</m:t>
                    </m:r>
                    <m:r>
                      <a:rPr lang="es-ES" sz="1400" b="0" i="1">
                        <a:solidFill>
                          <a:prstClr val="black"/>
                        </a:solidFill>
                        <a:latin typeface="Cambria Math" panose="02040503050406030204" pitchFamily="18" charset="0"/>
                        <a:ea typeface="Cambria Math" panose="02040503050406030204" pitchFamily="18" charset="0"/>
                      </a:rPr>
                      <m:t>𝑥</m:t>
                    </m:r>
                    <m:r>
                      <a:rPr lang="es-ES" sz="1400" b="0" i="1">
                        <a:solidFill>
                          <a:prstClr val="black"/>
                        </a:solidFill>
                        <a:latin typeface="Cambria Math" panose="02040503050406030204" pitchFamily="18" charset="0"/>
                        <a:ea typeface="Cambria Math" panose="02040503050406030204" pitchFamily="18" charset="0"/>
                      </a:rPr>
                      <m:t>≤15</m:t>
                    </m:r>
                  </m:oMath>
                </a14:m>
                <a:endParaRPr lang="es-MX" sz="1400" dirty="0">
                  <a:solidFill>
                    <a:prstClr val="black"/>
                  </a:solidFill>
                  <a:latin typeface="Century Gothic" panose="020B0502020202020204" pitchFamily="34" charset="0"/>
                  <a:ea typeface="Cambria Math" panose="02040503050406030204" pitchFamily="18" charset="0"/>
                </a:endParaRPr>
              </a:p>
              <a:p>
                <a:pPr algn="ctr">
                  <a:spcBef>
                    <a:spcPct val="0"/>
                  </a:spcBef>
                </a:pPr>
                <a:r>
                  <a:rPr lang="es-ES" sz="1400" dirty="0">
                    <a:solidFill>
                      <a:prstClr val="black"/>
                    </a:solidFill>
                    <a:latin typeface="Century Gothic" panose="020B0502020202020204" pitchFamily="34" charset="0"/>
                    <a:ea typeface="Cambria Math" panose="02040503050406030204" pitchFamily="18" charset="0"/>
                  </a:rPr>
                  <a:t>m =-12</a:t>
                </a:r>
                <a:endParaRPr lang="es-MX" sz="1400" dirty="0">
                  <a:solidFill>
                    <a:prstClr val="black"/>
                  </a:solidFill>
                  <a:latin typeface="Century Gothic" panose="020B0502020202020204" pitchFamily="34" charset="0"/>
                  <a:ea typeface="Cambria Math" panose="02040503050406030204" pitchFamily="18" charset="0"/>
                </a:endParaRPr>
              </a:p>
              <a:p>
                <a:pPr algn="ctr">
                  <a:spcBef>
                    <a:spcPct val="0"/>
                  </a:spcBef>
                </a:pPr>
                <a:r>
                  <a:rPr lang="es-ES" sz="1400" dirty="0">
                    <a:solidFill>
                      <a:prstClr val="black"/>
                    </a:solidFill>
                    <a:latin typeface="Century Gothic" panose="020B0502020202020204" pitchFamily="34" charset="0"/>
                    <a:ea typeface="Cambria Math" panose="02040503050406030204" pitchFamily="18" charset="0"/>
                  </a:rPr>
                  <a:t>Tramo </a:t>
                </a:r>
                <a:r>
                  <a:rPr lang="es-ES" sz="1400" dirty="0" smtClean="0">
                    <a:solidFill>
                      <a:prstClr val="black"/>
                    </a:solidFill>
                    <a:latin typeface="Century Gothic" panose="020B0502020202020204" pitchFamily="34" charset="0"/>
                    <a:ea typeface="Cambria Math" panose="02040503050406030204" pitchFamily="18" charset="0"/>
                  </a:rPr>
                  <a:t>CD </a:t>
                </a:r>
                <a14:m>
                  <m:oMath xmlns:m="http://schemas.openxmlformats.org/officeDocument/2006/math">
                    <m:r>
                      <a:rPr lang="es-ES" sz="1400" b="0" i="1">
                        <a:solidFill>
                          <a:prstClr val="black"/>
                        </a:solidFill>
                        <a:latin typeface="Cambria Math" panose="02040503050406030204" pitchFamily="18" charset="0"/>
                        <a:ea typeface="Cambria Math" panose="02040503050406030204" pitchFamily="18" charset="0"/>
                      </a:rPr>
                      <m:t>0≤</m:t>
                    </m:r>
                    <m:r>
                      <a:rPr lang="es-ES" sz="1400" b="0" i="1">
                        <a:solidFill>
                          <a:prstClr val="black"/>
                        </a:solidFill>
                        <a:latin typeface="Cambria Math" panose="02040503050406030204" pitchFamily="18" charset="0"/>
                        <a:ea typeface="Cambria Math" panose="02040503050406030204" pitchFamily="18" charset="0"/>
                      </a:rPr>
                      <m:t>𝑥</m:t>
                    </m:r>
                    <m:r>
                      <a:rPr lang="es-ES" sz="1400" b="0" i="1">
                        <a:solidFill>
                          <a:prstClr val="black"/>
                        </a:solidFill>
                        <a:latin typeface="Cambria Math" panose="02040503050406030204" pitchFamily="18" charset="0"/>
                        <a:ea typeface="Cambria Math" panose="02040503050406030204" pitchFamily="18" charset="0"/>
                      </a:rPr>
                      <m:t>≤12</m:t>
                    </m:r>
                  </m:oMath>
                </a14:m>
                <a:endParaRPr lang="es-MX" sz="1400" dirty="0">
                  <a:solidFill>
                    <a:prstClr val="black"/>
                  </a:solidFill>
                  <a:latin typeface="Century Gothic" panose="020B0502020202020204" pitchFamily="34" charset="0"/>
                  <a:ea typeface="Cambria Math" panose="02040503050406030204" pitchFamily="18" charset="0"/>
                </a:endParaRPr>
              </a:p>
              <a:p>
                <a:pPr algn="ctr">
                  <a:spcBef>
                    <a:spcPct val="0"/>
                  </a:spcBef>
                </a:pPr>
                <a:r>
                  <a:rPr lang="es-ES" sz="1400" dirty="0" smtClean="0">
                    <a:solidFill>
                      <a:prstClr val="black"/>
                    </a:solidFill>
                    <a:latin typeface="Century Gothic" panose="020B0502020202020204" pitchFamily="34" charset="0"/>
                    <a:ea typeface="Cambria Math" panose="02040503050406030204" pitchFamily="18" charset="0"/>
                  </a:rPr>
                  <a:t>m </a:t>
                </a:r>
                <a:r>
                  <a:rPr lang="es-ES" sz="1400" dirty="0">
                    <a:solidFill>
                      <a:prstClr val="black"/>
                    </a:solidFill>
                    <a:latin typeface="Century Gothic" panose="020B0502020202020204" pitchFamily="34" charset="0"/>
                    <a:ea typeface="Cambria Math" panose="02040503050406030204" pitchFamily="18" charset="0"/>
                  </a:rPr>
                  <a:t>= -12+x</a:t>
                </a:r>
                <a:endParaRPr lang="es-MX" sz="1400" dirty="0">
                  <a:solidFill>
                    <a:prstClr val="black"/>
                  </a:solidFill>
                  <a:latin typeface="Century Gothic" panose="020B0502020202020204" pitchFamily="34" charset="0"/>
                  <a:ea typeface="Cambria Math" panose="02040503050406030204" pitchFamily="18" charset="0"/>
                </a:endParaRPr>
              </a:p>
            </p:txBody>
          </p:sp>
        </mc:Choice>
        <mc:Fallback xmlns="">
          <p:sp>
            <p:nvSpPr>
              <p:cNvPr id="23" name="CuadroTexto 22"/>
              <p:cNvSpPr txBox="1">
                <a:spLocks noRot="1" noChangeAspect="1" noMove="1" noResize="1" noEditPoints="1" noAdjustHandles="1" noChangeArrowheads="1" noChangeShapeType="1" noTextEdit="1"/>
              </p:cNvSpPr>
              <p:nvPr/>
            </p:nvSpPr>
            <p:spPr>
              <a:xfrm>
                <a:off x="7517651" y="3137943"/>
                <a:ext cx="2571479" cy="1368961"/>
              </a:xfrm>
              <a:prstGeom prst="rect">
                <a:avLst/>
              </a:prstGeom>
              <a:blipFill>
                <a:blip r:embed="rId9"/>
                <a:stretch>
                  <a:fillRect t="-893" b="-4911"/>
                </a:stretch>
              </a:blipFill>
            </p:spPr>
            <p:txBody>
              <a:bodyPr/>
              <a:lstStyle/>
              <a:p>
                <a:r>
                  <a:rPr lang="es-MX">
                    <a:noFill/>
                  </a:rPr>
                  <a:t> </a:t>
                </a:r>
              </a:p>
            </p:txBody>
          </p:sp>
        </mc:Fallback>
      </mc:AlternateContent>
      <p:sp>
        <p:nvSpPr>
          <p:cNvPr id="24" name="Rectángulo 23">
            <a:extLst>
              <a:ext uri="{FF2B5EF4-FFF2-40B4-BE49-F238E27FC236}">
                <a16:creationId xmlns:a16="http://schemas.microsoft.com/office/drawing/2014/main" id="{CF6CE832-C764-4367-9C32-F6AEC74C50C3}"/>
              </a:ext>
            </a:extLst>
          </p:cNvPr>
          <p:cNvSpPr/>
          <p:nvPr/>
        </p:nvSpPr>
        <p:spPr>
          <a:xfrm>
            <a:off x="7196285" y="4556234"/>
            <a:ext cx="3325263" cy="124649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r>
              <a:rPr lang="es-ES" sz="1500" dirty="0">
                <a:solidFill>
                  <a:schemeClr val="tx1"/>
                </a:solidFill>
              </a:rPr>
              <a:t>Se calculan las reacciones donde la única fuerza actuante será la redundante asignada con el valor de 1 y posteriormente obtenemos ecuaciones de momento flexionante por tramos. </a:t>
            </a:r>
          </a:p>
        </p:txBody>
      </p:sp>
      <p:sp>
        <p:nvSpPr>
          <p:cNvPr id="25" name="CuadroTexto 24">
            <a:extLst>
              <a:ext uri="{FF2B5EF4-FFF2-40B4-BE49-F238E27FC236}">
                <a16:creationId xmlns:a16="http://schemas.microsoft.com/office/drawing/2014/main" id="{D42819A8-1230-47FB-9C7C-141480F10BC5}"/>
              </a:ext>
            </a:extLst>
          </p:cNvPr>
          <p:cNvSpPr txBox="1"/>
          <p:nvPr/>
        </p:nvSpPr>
        <p:spPr>
          <a:xfrm>
            <a:off x="7372913" y="2295463"/>
            <a:ext cx="2972009" cy="805178"/>
          </a:xfrm>
          <a:prstGeom prst="rect">
            <a:avLst/>
          </a:prstGeom>
          <a:ln>
            <a:noFill/>
          </a:ln>
        </p:spPr>
        <p:txBody>
          <a:bodyPr vert="horz" wrap="square" lIns="91440" tIns="45720" rIns="91440" bIns="45720" rtlCol="0" anchor="ctr">
            <a:noAutofit/>
          </a:bodyPr>
          <a:lstStyle/>
          <a:p>
            <a:pPr algn="ctr">
              <a:spcBef>
                <a:spcPct val="0"/>
              </a:spcBef>
            </a:pPr>
            <a:r>
              <a:rPr lang="es-ES" b="1" dirty="0"/>
              <a:t>ECUACIONES DE MOMENTO </a:t>
            </a:r>
            <a:r>
              <a:rPr lang="es-ES" b="1" dirty="0" smtClean="0"/>
              <a:t>FLEXIONANTE.</a:t>
            </a:r>
            <a:endParaRPr lang="es-MX" sz="1400" b="1" dirty="0"/>
          </a:p>
        </p:txBody>
      </p:sp>
      <p:graphicFrame>
        <p:nvGraphicFramePr>
          <p:cNvPr id="4" name="Objeto 3"/>
          <p:cNvGraphicFramePr>
            <a:graphicFrameLocks noChangeAspect="1"/>
          </p:cNvGraphicFramePr>
          <p:nvPr>
            <p:extLst>
              <p:ext uri="{D42A27DB-BD31-4B8C-83A1-F6EECF244321}">
                <p14:modId xmlns:p14="http://schemas.microsoft.com/office/powerpoint/2010/main" val="3781502644"/>
              </p:ext>
            </p:extLst>
          </p:nvPr>
        </p:nvGraphicFramePr>
        <p:xfrm>
          <a:off x="2008658" y="1811783"/>
          <a:ext cx="4684374" cy="4445948"/>
        </p:xfrm>
        <a:graphic>
          <a:graphicData uri="http://schemas.openxmlformats.org/presentationml/2006/ole">
            <mc:AlternateContent xmlns:mc="http://schemas.openxmlformats.org/markup-compatibility/2006">
              <mc:Choice xmlns:v="urn:schemas-microsoft-com:vml" Requires="v">
                <p:oleObj spid="_x0000_s15455" name="AutoCAD Drawing" r:id="rId10" imgW="3181320" imgH="3019320" progId="AutoCAD.Drawing.22">
                  <p:embed/>
                </p:oleObj>
              </mc:Choice>
              <mc:Fallback>
                <p:oleObj name="AutoCAD Drawing" r:id="rId10" imgW="3181320" imgH="3019320" progId="AutoCAD.Drawing.22">
                  <p:embed/>
                  <p:pic>
                    <p:nvPicPr>
                      <p:cNvPr id="0" name=""/>
                      <p:cNvPicPr/>
                      <p:nvPr/>
                    </p:nvPicPr>
                    <p:blipFill>
                      <a:blip r:embed="rId11"/>
                      <a:stretch>
                        <a:fillRect/>
                      </a:stretch>
                    </p:blipFill>
                    <p:spPr>
                      <a:xfrm>
                        <a:off x="2008658" y="1811783"/>
                        <a:ext cx="4684374" cy="4445948"/>
                      </a:xfrm>
                      <a:prstGeom prst="rect">
                        <a:avLst/>
                      </a:prstGeom>
                    </p:spPr>
                  </p:pic>
                </p:oleObj>
              </mc:Fallback>
            </mc:AlternateContent>
          </a:graphicData>
        </a:graphic>
      </p:graphicFrame>
      <p:sp>
        <p:nvSpPr>
          <p:cNvPr id="18" name="CuadroTexto 17">
            <a:extLst>
              <a:ext uri="{FF2B5EF4-FFF2-40B4-BE49-F238E27FC236}">
                <a16:creationId xmlns:a16="http://schemas.microsoft.com/office/drawing/2014/main" id="{EECFA59C-D208-44E1-9505-5C36067A2F92}"/>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Marco doblemente </a:t>
            </a:r>
            <a:r>
              <a:rPr lang="es-419" sz="2400" dirty="0" smtClean="0">
                <a:solidFill>
                  <a:prstClr val="black"/>
                </a:solidFill>
              </a:rPr>
              <a:t>articulado.</a:t>
            </a:r>
            <a:endParaRPr lang="es-419" sz="2400" dirty="0">
              <a:solidFill>
                <a:prstClr val="black"/>
              </a:solidFill>
            </a:endParaRPr>
          </a:p>
        </p:txBody>
      </p:sp>
      <p:sp>
        <p:nvSpPr>
          <p:cNvPr id="19"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 useBgFill="1">
        <p:nvSpPr>
          <p:cNvPr id="20" name="Rectángulo 19"/>
          <p:cNvSpPr/>
          <p:nvPr/>
        </p:nvSpPr>
        <p:spPr>
          <a:xfrm>
            <a:off x="2855640" y="1988840"/>
            <a:ext cx="2195617"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dirty="0">
              <a:solidFill>
                <a:schemeClr val="tx1"/>
              </a:solidFill>
            </a:endParaRPr>
          </a:p>
        </p:txBody>
      </p:sp>
      <p:sp useBgFill="1">
        <p:nvSpPr>
          <p:cNvPr id="21" name="Rectángulo 20"/>
          <p:cNvSpPr/>
          <p:nvPr/>
        </p:nvSpPr>
        <p:spPr>
          <a:xfrm>
            <a:off x="3575720" y="5722240"/>
            <a:ext cx="864096" cy="160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15 ft</a:t>
            </a:r>
            <a:endParaRPr lang="es-MX" sz="1100" dirty="0">
              <a:solidFill>
                <a:schemeClr val="tx1"/>
              </a:solidFill>
            </a:endParaRPr>
          </a:p>
        </p:txBody>
      </p:sp>
      <p:sp useBgFill="1">
        <p:nvSpPr>
          <p:cNvPr id="22" name="Rectángulo 21"/>
          <p:cNvSpPr/>
          <p:nvPr/>
        </p:nvSpPr>
        <p:spPr>
          <a:xfrm rot="16200000">
            <a:off x="5600425" y="3741934"/>
            <a:ext cx="864096" cy="160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12 ft</a:t>
            </a:r>
            <a:endParaRPr lang="es-MX" sz="1100" dirty="0">
              <a:solidFill>
                <a:schemeClr val="tx1"/>
              </a:solidFill>
            </a:endParaRPr>
          </a:p>
        </p:txBody>
      </p:sp>
    </p:spTree>
    <p:extLst>
      <p:ext uri="{BB962C8B-B14F-4D97-AF65-F5344CB8AC3E}">
        <p14:creationId xmlns:p14="http://schemas.microsoft.com/office/powerpoint/2010/main" val="42076837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22/39</a:t>
            </a:r>
            <a:endParaRPr lang="es-MX" dirty="0"/>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mc:AlternateContent xmlns:mc="http://schemas.openxmlformats.org/markup-compatibility/2006" xmlns:a14="http://schemas.microsoft.com/office/drawing/2010/main">
        <mc:Choice Requires="a14">
          <p:sp>
            <p:nvSpPr>
              <p:cNvPr id="22" name="CuadroTexto 21"/>
              <p:cNvSpPr txBox="1"/>
              <p:nvPr/>
            </p:nvSpPr>
            <p:spPr>
              <a:xfrm>
                <a:off x="2460712" y="4241779"/>
                <a:ext cx="2330924" cy="819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p>
                <a:pPr algn="ctr">
                  <a:spcBef>
                    <a:spcPct val="0"/>
                  </a:spcBef>
                </a:pPr>
                <a:r>
                  <a:rPr lang="es-ES" sz="1400" b="1" dirty="0">
                    <a:solidFill>
                      <a:prstClr val="black"/>
                    </a:solidFill>
                    <a:latin typeface="Century Gothic" panose="020B0502020202020204" pitchFamily="34" charset="0"/>
                  </a:rPr>
                  <a:t>MATRIZ DE </a:t>
                </a:r>
                <a:r>
                  <a:rPr lang="es-ES" sz="1400" b="1" dirty="0" smtClean="0">
                    <a:solidFill>
                      <a:prstClr val="black"/>
                    </a:solidFill>
                    <a:latin typeface="Century Gothic" panose="020B0502020202020204" pitchFamily="34" charset="0"/>
                  </a:rPr>
                  <a:t>INCÓGNITAS.</a:t>
                </a:r>
                <a:endParaRPr lang="es-MX" sz="1400" b="1" dirty="0">
                  <a:solidFill>
                    <a:prstClr val="black"/>
                  </a:solidFill>
                  <a:latin typeface="Century Gothic" panose="020B0502020202020204"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MX" sz="1400" i="1" smtClean="0">
                              <a:solidFill>
                                <a:prstClr val="black"/>
                              </a:solidFill>
                              <a:latin typeface="Cambria Math" panose="02040503050406030204" pitchFamily="18" charset="0"/>
                            </a:rPr>
                          </m:ctrlPr>
                        </m:sSubPr>
                        <m:e>
                          <m:r>
                            <m:rPr>
                              <m:sty m:val="p"/>
                            </m:rPr>
                            <a:rPr lang="es-MX" sz="1400" b="0" i="0" smtClean="0">
                              <a:solidFill>
                                <a:prstClr val="black"/>
                              </a:solidFill>
                              <a:latin typeface="Cambria Math" panose="02040503050406030204" pitchFamily="18" charset="0"/>
                              <a:ea typeface="Cambria Math" panose="02040503050406030204" pitchFamily="18" charset="0"/>
                            </a:rPr>
                            <m:t>δ</m:t>
                          </m:r>
                        </m:e>
                        <m:sub>
                          <m:r>
                            <a:rPr lang="es-ES" sz="1400" b="0" i="0" smtClean="0">
                              <a:solidFill>
                                <a:prstClr val="black"/>
                              </a:solidFill>
                              <a:latin typeface="Cambria Math" panose="02040503050406030204" pitchFamily="18" charset="0"/>
                            </a:rPr>
                            <m:t>11</m:t>
                          </m:r>
                        </m:sub>
                      </m:sSub>
                      <m:sSub>
                        <m:sSubPr>
                          <m:ctrlPr>
                            <a:rPr lang="es-MX" sz="1400" i="1" smtClean="0">
                              <a:solidFill>
                                <a:prstClr val="black"/>
                              </a:solidFill>
                              <a:latin typeface="Cambria Math" panose="02040503050406030204" pitchFamily="18" charset="0"/>
                            </a:rPr>
                          </m:ctrlPr>
                        </m:sSubPr>
                        <m:e>
                          <m:r>
                            <m:rPr>
                              <m:sty m:val="p"/>
                            </m:rPr>
                            <a:rPr lang="es-ES" sz="1400" b="0" i="0" smtClean="0">
                              <a:solidFill>
                                <a:prstClr val="black"/>
                              </a:solidFill>
                              <a:latin typeface="Cambria Math" panose="02040503050406030204" pitchFamily="18" charset="0"/>
                            </a:rPr>
                            <m:t>X</m:t>
                          </m:r>
                        </m:e>
                        <m:sub>
                          <m:r>
                            <a:rPr lang="es-ES" sz="1400" b="0" i="0" smtClean="0">
                              <a:solidFill>
                                <a:prstClr val="black"/>
                              </a:solidFill>
                              <a:latin typeface="Cambria Math" panose="02040503050406030204" pitchFamily="18" charset="0"/>
                            </a:rPr>
                            <m:t>1</m:t>
                          </m:r>
                        </m:sub>
                      </m:sSub>
                      <m:r>
                        <a:rPr lang="es-ES" sz="1400" b="0" i="0" smtClean="0">
                          <a:solidFill>
                            <a:prstClr val="black"/>
                          </a:solidFill>
                          <a:latin typeface="Cambria Math" panose="02040503050406030204" pitchFamily="18" charset="0"/>
                        </a:rPr>
                        <m:t>+</m:t>
                      </m:r>
                      <m:sSub>
                        <m:sSubPr>
                          <m:ctrlPr>
                            <a:rPr lang="es-ES" sz="1400" i="1" smtClean="0">
                              <a:solidFill>
                                <a:prstClr val="black"/>
                              </a:solidFill>
                              <a:latin typeface="Cambria Math" panose="02040503050406030204" pitchFamily="18" charset="0"/>
                            </a:rPr>
                          </m:ctrlPr>
                        </m:sSubPr>
                        <m:e>
                          <m:r>
                            <m:rPr>
                              <m:sty m:val="p"/>
                            </m:rPr>
                            <a:rPr lang="es-ES" sz="1400" b="0" i="0" smtClean="0">
                              <a:solidFill>
                                <a:prstClr val="black"/>
                              </a:solidFill>
                              <a:latin typeface="Cambria Math" panose="02040503050406030204" pitchFamily="18" charset="0"/>
                              <a:ea typeface="Cambria Math" panose="02040503050406030204" pitchFamily="18" charset="0"/>
                            </a:rPr>
                            <m:t>ΔP</m:t>
                          </m:r>
                        </m:e>
                        <m:sub>
                          <m:r>
                            <a:rPr lang="es-ES" sz="1400" b="0" i="0" smtClean="0">
                              <a:solidFill>
                                <a:prstClr val="black"/>
                              </a:solidFill>
                              <a:latin typeface="Cambria Math" panose="02040503050406030204" pitchFamily="18" charset="0"/>
                            </a:rPr>
                            <m:t>1</m:t>
                          </m:r>
                        </m:sub>
                      </m:sSub>
                      <m:r>
                        <a:rPr lang="es-ES" sz="1400" b="0" i="0" smtClean="0">
                          <a:solidFill>
                            <a:prstClr val="black"/>
                          </a:solidFill>
                          <a:latin typeface="Cambria Math" panose="02040503050406030204" pitchFamily="18" charset="0"/>
                        </a:rPr>
                        <m:t>=0</m:t>
                      </m:r>
                    </m:oMath>
                  </m:oMathPara>
                </a14:m>
                <a:endParaRPr lang="es-ES" sz="1400" dirty="0">
                  <a:solidFill>
                    <a:prstClr val="black"/>
                  </a:solidFill>
                  <a:latin typeface="Century Gothic" pitchFamily="34" charset="0"/>
                </a:endParaRPr>
              </a:p>
            </p:txBody>
          </p:sp>
        </mc:Choice>
        <mc:Fallback xmlns="">
          <p:sp>
            <p:nvSpPr>
              <p:cNvPr id="22" name="CuadroTexto 21"/>
              <p:cNvSpPr txBox="1">
                <a:spLocks noRot="1" noChangeAspect="1" noMove="1" noResize="1" noEditPoints="1" noAdjustHandles="1" noChangeArrowheads="1" noChangeShapeType="1" noTextEdit="1"/>
              </p:cNvSpPr>
              <p:nvPr/>
            </p:nvSpPr>
            <p:spPr>
              <a:xfrm>
                <a:off x="2460712" y="4241779"/>
                <a:ext cx="2330924" cy="819458"/>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CuadroTexto 22"/>
              <p:cNvSpPr txBox="1"/>
              <p:nvPr/>
            </p:nvSpPr>
            <p:spPr>
              <a:xfrm>
                <a:off x="252548" y="2190600"/>
                <a:ext cx="2913440" cy="1944110"/>
              </a:xfrm>
              <a:prstGeom prst="rect">
                <a:avLst/>
              </a:prstGeom>
            </p:spPr>
            <p:txBody>
              <a:bodyPr vert="horz" wrap="square" lIns="91440" tIns="45720" rIns="91440" bIns="45720"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es-ES" sz="1600" b="1" i="1" smtClean="0">
                              <a:solidFill>
                                <a:prstClr val="black"/>
                              </a:solidFill>
                              <a:latin typeface="Cambria Math" panose="02040503050406030204" pitchFamily="18" charset="0"/>
                            </a:rPr>
                          </m:ctrlPr>
                        </m:sSubPr>
                        <m:e>
                          <m:r>
                            <a:rPr lang="es-ES" sz="1600" b="1" i="1" smtClean="0">
                              <a:solidFill>
                                <a:prstClr val="black"/>
                              </a:solidFill>
                              <a:latin typeface="Cambria Math" panose="02040503050406030204" pitchFamily="18" charset="0"/>
                              <a:ea typeface="Cambria Math" panose="02040503050406030204" pitchFamily="18" charset="0"/>
                            </a:rPr>
                            <m:t>𝜹</m:t>
                          </m:r>
                        </m:e>
                        <m:sub>
                          <m:r>
                            <a:rPr lang="es-ES" sz="1600" b="1" i="1" smtClean="0">
                              <a:solidFill>
                                <a:prstClr val="black"/>
                              </a:solidFill>
                              <a:latin typeface="Cambria Math" panose="02040503050406030204" pitchFamily="18" charset="0"/>
                            </a:rPr>
                            <m:t>𝟏𝟏</m:t>
                          </m:r>
                        </m:sub>
                      </m:sSub>
                      <m:r>
                        <a:rPr lang="es-ES" sz="1600" b="1" i="1" smtClean="0">
                          <a:solidFill>
                            <a:prstClr val="black"/>
                          </a:solidFill>
                          <a:latin typeface="Cambria Math" panose="02040503050406030204" pitchFamily="18" charset="0"/>
                        </a:rPr>
                        <m:t>=</m:t>
                      </m:r>
                      <m:nary>
                        <m:naryPr>
                          <m:limLoc m:val="undOvr"/>
                          <m:ctrlPr>
                            <a:rPr lang="es-ES" sz="1600" b="1" i="1" smtClean="0">
                              <a:solidFill>
                                <a:prstClr val="black"/>
                              </a:solidFill>
                              <a:latin typeface="Cambria Math" panose="02040503050406030204" pitchFamily="18" charset="0"/>
                            </a:rPr>
                          </m:ctrlPr>
                        </m:naryPr>
                        <m:sub>
                          <m:r>
                            <m:rPr>
                              <m:brk m:alnAt="24"/>
                            </m:rPr>
                            <a:rPr lang="es-ES" sz="1600" b="1" i="1" smtClean="0">
                              <a:solidFill>
                                <a:prstClr val="black"/>
                              </a:solidFill>
                              <a:latin typeface="Cambria Math" panose="02040503050406030204" pitchFamily="18" charset="0"/>
                            </a:rPr>
                            <m:t>𝟎</m:t>
                          </m:r>
                        </m:sub>
                        <m:sup>
                          <m:r>
                            <a:rPr lang="es-ES" sz="1600" b="1" i="1" smtClean="0">
                              <a:solidFill>
                                <a:prstClr val="black"/>
                              </a:solidFill>
                              <a:latin typeface="Cambria Math" panose="02040503050406030204" pitchFamily="18" charset="0"/>
                            </a:rPr>
                            <m:t>𝑳</m:t>
                          </m:r>
                        </m:sup>
                        <m:e>
                          <m:f>
                            <m:fPr>
                              <m:ctrlPr>
                                <a:rPr lang="es-ES" sz="1600" b="1" i="1" smtClean="0">
                                  <a:solidFill>
                                    <a:prstClr val="black"/>
                                  </a:solidFill>
                                  <a:latin typeface="Cambria Math" panose="02040503050406030204" pitchFamily="18" charset="0"/>
                                </a:rPr>
                              </m:ctrlPr>
                            </m:fPr>
                            <m:num>
                              <m:sSup>
                                <m:sSupPr>
                                  <m:ctrlPr>
                                    <a:rPr lang="es-ES" sz="1600" b="1" i="1" smtClean="0">
                                      <a:solidFill>
                                        <a:prstClr val="black"/>
                                      </a:solidFill>
                                      <a:latin typeface="Cambria Math" panose="02040503050406030204" pitchFamily="18" charset="0"/>
                                    </a:rPr>
                                  </m:ctrlPr>
                                </m:sSupPr>
                                <m:e>
                                  <m:r>
                                    <a:rPr lang="es-ES" sz="1600" b="1" i="1" smtClean="0">
                                      <a:solidFill>
                                        <a:prstClr val="black"/>
                                      </a:solidFill>
                                      <a:latin typeface="Cambria Math" panose="02040503050406030204" pitchFamily="18" charset="0"/>
                                    </a:rPr>
                                    <m:t>𝒎</m:t>
                                  </m:r>
                                </m:e>
                                <m:sup>
                                  <m:r>
                                    <a:rPr lang="es-ES" sz="1600" b="1" i="1" smtClean="0">
                                      <a:solidFill>
                                        <a:prstClr val="black"/>
                                      </a:solidFill>
                                      <a:latin typeface="Cambria Math" panose="02040503050406030204" pitchFamily="18" charset="0"/>
                                    </a:rPr>
                                    <m:t>𝟐</m:t>
                                  </m:r>
                                </m:sup>
                              </m:sSup>
                            </m:num>
                            <m:den>
                              <m:r>
                                <a:rPr lang="es-ES" sz="1600" b="1" i="1" smtClean="0">
                                  <a:solidFill>
                                    <a:prstClr val="black"/>
                                  </a:solidFill>
                                  <a:latin typeface="Cambria Math" panose="02040503050406030204" pitchFamily="18" charset="0"/>
                                </a:rPr>
                                <m:t>𝟐</m:t>
                              </m:r>
                              <m:r>
                                <a:rPr lang="es-ES" sz="1600" b="1" i="1" smtClean="0">
                                  <a:solidFill>
                                    <a:prstClr val="black"/>
                                  </a:solidFill>
                                  <a:latin typeface="Cambria Math" panose="02040503050406030204" pitchFamily="18" charset="0"/>
                                </a:rPr>
                                <m:t>𝑬𝑰</m:t>
                              </m:r>
                            </m:den>
                          </m:f>
                        </m:e>
                      </m:nary>
                      <m:r>
                        <a:rPr lang="es-ES" sz="1600" b="1" i="1" smtClean="0">
                          <a:solidFill>
                            <a:prstClr val="black"/>
                          </a:solidFill>
                          <a:latin typeface="Cambria Math" panose="02040503050406030204" pitchFamily="18" charset="0"/>
                        </a:rPr>
                        <m:t>𝒅𝒙</m:t>
                      </m:r>
                    </m:oMath>
                  </m:oMathPara>
                </a14:m>
                <a:endParaRPr lang="es-MX" sz="1600" b="1" dirty="0">
                  <a:solidFill>
                    <a:prstClr val="black"/>
                  </a:solidFill>
                  <a:latin typeface="Century Gothic" pitchFamily="34" charset="0"/>
                </a:endParaRPr>
              </a:p>
              <a:p>
                <a:pPr algn="ctr">
                  <a:spcBef>
                    <a:spcPct val="0"/>
                  </a:spcBef>
                </a:pPr>
                <a:endParaRPr lang="es-ES" sz="1600" b="1" dirty="0">
                  <a:solidFill>
                    <a:prstClr val="black"/>
                  </a:solidFill>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MX" sz="1600" b="1" i="1" smtClean="0">
                              <a:solidFill>
                                <a:prstClr val="black"/>
                              </a:solidFill>
                              <a:latin typeface="Cambria Math" panose="02040503050406030204" pitchFamily="18" charset="0"/>
                            </a:rPr>
                          </m:ctrlPr>
                        </m:sSubPr>
                        <m:e>
                          <m:r>
                            <a:rPr lang="es-MX" sz="1600" b="1" i="1" smtClean="0">
                              <a:solidFill>
                                <a:prstClr val="black"/>
                              </a:solidFill>
                              <a:latin typeface="Cambria Math" panose="02040503050406030204" pitchFamily="18" charset="0"/>
                              <a:ea typeface="Cambria Math" panose="02040503050406030204" pitchFamily="18" charset="0"/>
                            </a:rPr>
                            <m:t>𝜟</m:t>
                          </m:r>
                          <m:r>
                            <a:rPr lang="es-ES" sz="1600" b="1" i="1" smtClean="0">
                              <a:solidFill>
                                <a:prstClr val="black"/>
                              </a:solidFill>
                              <a:latin typeface="Cambria Math" panose="02040503050406030204" pitchFamily="18" charset="0"/>
                              <a:ea typeface="Cambria Math" panose="02040503050406030204" pitchFamily="18" charset="0"/>
                            </a:rPr>
                            <m:t>𝑷</m:t>
                          </m:r>
                        </m:e>
                        <m:sub>
                          <m:r>
                            <a:rPr lang="es-ES" sz="1600" b="1" i="1" smtClean="0">
                              <a:solidFill>
                                <a:prstClr val="black"/>
                              </a:solidFill>
                              <a:latin typeface="Cambria Math" panose="02040503050406030204" pitchFamily="18" charset="0"/>
                            </a:rPr>
                            <m:t>𝟏</m:t>
                          </m:r>
                        </m:sub>
                      </m:sSub>
                      <m:r>
                        <a:rPr lang="es-ES" sz="1600" b="1" i="1" smtClean="0">
                          <a:solidFill>
                            <a:prstClr val="black"/>
                          </a:solidFill>
                          <a:latin typeface="Cambria Math" panose="02040503050406030204" pitchFamily="18" charset="0"/>
                        </a:rPr>
                        <m:t>=</m:t>
                      </m:r>
                      <m:nary>
                        <m:naryPr>
                          <m:limLoc m:val="undOvr"/>
                          <m:ctrlPr>
                            <a:rPr lang="es-MX" sz="1600" b="1" i="1" smtClean="0">
                              <a:solidFill>
                                <a:prstClr val="black"/>
                              </a:solidFill>
                              <a:latin typeface="Cambria Math" panose="02040503050406030204" pitchFamily="18" charset="0"/>
                            </a:rPr>
                          </m:ctrlPr>
                        </m:naryPr>
                        <m:sub>
                          <m:r>
                            <m:rPr>
                              <m:brk m:alnAt="24"/>
                            </m:rPr>
                            <a:rPr lang="es-ES" sz="1600" b="1" i="1" smtClean="0">
                              <a:solidFill>
                                <a:prstClr val="black"/>
                              </a:solidFill>
                              <a:latin typeface="Cambria Math" panose="02040503050406030204" pitchFamily="18" charset="0"/>
                            </a:rPr>
                            <m:t>𝟎</m:t>
                          </m:r>
                        </m:sub>
                        <m:sup>
                          <m:r>
                            <a:rPr lang="es-ES" sz="1600" b="1" i="1" smtClean="0">
                              <a:solidFill>
                                <a:prstClr val="black"/>
                              </a:solidFill>
                              <a:latin typeface="Cambria Math" panose="02040503050406030204" pitchFamily="18" charset="0"/>
                            </a:rPr>
                            <m:t>𝑳</m:t>
                          </m:r>
                        </m:sup>
                        <m:e>
                          <m:f>
                            <m:fPr>
                              <m:ctrlPr>
                                <a:rPr lang="es-MX" sz="1600" b="1" i="1" smtClean="0">
                                  <a:solidFill>
                                    <a:prstClr val="black"/>
                                  </a:solidFill>
                                  <a:latin typeface="Cambria Math" panose="02040503050406030204" pitchFamily="18" charset="0"/>
                                </a:rPr>
                              </m:ctrlPr>
                            </m:fPr>
                            <m:num>
                              <m:r>
                                <a:rPr lang="es-ES" sz="1600" b="1" i="1" smtClean="0">
                                  <a:solidFill>
                                    <a:prstClr val="black"/>
                                  </a:solidFill>
                                  <a:latin typeface="Cambria Math" panose="02040503050406030204" pitchFamily="18" charset="0"/>
                                </a:rPr>
                                <m:t>𝑴</m:t>
                              </m:r>
                              <m:r>
                                <a:rPr lang="es-ES" sz="1600" b="1" i="1" smtClean="0">
                                  <a:solidFill>
                                    <a:prstClr val="black"/>
                                  </a:solidFill>
                                  <a:latin typeface="Cambria Math" panose="02040503050406030204" pitchFamily="18" charset="0"/>
                                </a:rPr>
                                <m:t>.</m:t>
                              </m:r>
                              <m:r>
                                <a:rPr lang="es-ES" sz="1600" b="1" i="1" smtClean="0">
                                  <a:solidFill>
                                    <a:prstClr val="black"/>
                                  </a:solidFill>
                                  <a:latin typeface="Cambria Math" panose="02040503050406030204" pitchFamily="18" charset="0"/>
                                </a:rPr>
                                <m:t>𝒎</m:t>
                              </m:r>
                            </m:num>
                            <m:den>
                              <m:r>
                                <a:rPr lang="es-MX" sz="1600" b="1" i="1" smtClean="0">
                                  <a:solidFill>
                                    <a:prstClr val="black"/>
                                  </a:solidFill>
                                  <a:latin typeface="Cambria Math" panose="02040503050406030204" pitchFamily="18" charset="0"/>
                                </a:rPr>
                                <m:t>𝟐</m:t>
                              </m:r>
                              <m:r>
                                <a:rPr lang="es-ES" sz="1600" b="1" i="1" smtClean="0">
                                  <a:solidFill>
                                    <a:prstClr val="black"/>
                                  </a:solidFill>
                                  <a:latin typeface="Cambria Math" panose="02040503050406030204" pitchFamily="18" charset="0"/>
                                </a:rPr>
                                <m:t>𝑬𝑰</m:t>
                              </m:r>
                            </m:den>
                          </m:f>
                          <m:r>
                            <a:rPr lang="es-ES" sz="1600" b="1" i="1" smtClean="0">
                              <a:solidFill>
                                <a:prstClr val="black"/>
                              </a:solidFill>
                              <a:latin typeface="Cambria Math" panose="02040503050406030204" pitchFamily="18" charset="0"/>
                            </a:rPr>
                            <m:t>𝒅𝒙</m:t>
                          </m:r>
                        </m:e>
                      </m:nary>
                    </m:oMath>
                  </m:oMathPara>
                </a14:m>
                <a:endParaRPr lang="es-MX" sz="1600" b="1" dirty="0">
                  <a:solidFill>
                    <a:prstClr val="black"/>
                  </a:solidFill>
                  <a:latin typeface="Century Gothic" pitchFamily="34" charset="0"/>
                </a:endParaRPr>
              </a:p>
              <a:p>
                <a:pPr algn="ctr">
                  <a:spcBef>
                    <a:spcPct val="0"/>
                  </a:spcBef>
                </a:pPr>
                <a:endParaRPr lang="es-MX" sz="1600" b="1" dirty="0">
                  <a:solidFill>
                    <a:prstClr val="black"/>
                  </a:solidFill>
                  <a:latin typeface="Century Gothic" pitchFamily="34" charset="0"/>
                </a:endParaRPr>
              </a:p>
            </p:txBody>
          </p:sp>
        </mc:Choice>
        <mc:Fallback xmlns="">
          <p:sp>
            <p:nvSpPr>
              <p:cNvPr id="23" name="CuadroTexto 22"/>
              <p:cNvSpPr txBox="1">
                <a:spLocks noRot="1" noChangeAspect="1" noMove="1" noResize="1" noEditPoints="1" noAdjustHandles="1" noChangeArrowheads="1" noChangeShapeType="1" noTextEdit="1"/>
              </p:cNvSpPr>
              <p:nvPr/>
            </p:nvSpPr>
            <p:spPr>
              <a:xfrm>
                <a:off x="252548" y="2190600"/>
                <a:ext cx="2913440" cy="1944110"/>
              </a:xfrm>
              <a:prstGeom prst="rect">
                <a:avLst/>
              </a:prstGeom>
              <a:blipFill>
                <a:blip r:embed="rId9"/>
                <a:stretch>
                  <a:fillRect/>
                </a:stretch>
              </a:blipFill>
            </p:spPr>
            <p:txBody>
              <a:bodyPr/>
              <a:lstStyle/>
              <a:p>
                <a:r>
                  <a:rPr lang="es-MX">
                    <a:noFill/>
                  </a:rPr>
                  <a:t> </a:t>
                </a:r>
              </a:p>
            </p:txBody>
          </p:sp>
        </mc:Fallback>
      </mc:AlternateContent>
      <p:sp>
        <p:nvSpPr>
          <p:cNvPr id="24" name="CuadroTexto 23"/>
          <p:cNvSpPr txBox="1"/>
          <p:nvPr/>
        </p:nvSpPr>
        <p:spPr>
          <a:xfrm>
            <a:off x="5557298" y="5533675"/>
            <a:ext cx="2916948" cy="732246"/>
          </a:xfrm>
          <a:prstGeom prst="rect">
            <a:avLst/>
          </a:prstGeom>
          <a:solidFill>
            <a:schemeClr val="accent1">
              <a:lumMod val="60000"/>
              <a:lumOff val="40000"/>
            </a:schemeClr>
          </a:solidFill>
          <a:ln>
            <a:noFill/>
          </a:ln>
        </p:spPr>
        <p:txBody>
          <a:bodyPr vert="horz" wrap="square" lIns="91440" tIns="45720" rIns="91440" bIns="45720" rtlCol="0" anchor="ctr">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1400" kern="0" dirty="0">
                <a:solidFill>
                  <a:prstClr val="black"/>
                </a:solidFill>
              </a:rPr>
              <a:t>Resulta </a:t>
            </a:r>
            <a:r>
              <a:rPr kumimoji="0" lang="es-ES" sz="1400" b="0" i="0" u="none" strike="noStrike" kern="0" cap="none" spc="0" normalizeH="0" baseline="0" noProof="0" dirty="0">
                <a:ln>
                  <a:noFill/>
                </a:ln>
                <a:solidFill>
                  <a:prstClr val="black"/>
                </a:solidFill>
                <a:effectLst/>
                <a:uLnTx/>
                <a:uFillTx/>
              </a:rPr>
              <a:t>una ecuación con una sola incógnita, se resuelve con un simple despeje algebraico.</a:t>
            </a:r>
            <a:endParaRPr kumimoji="0" lang="es-MX" sz="1400" b="0" i="0" u="none" strike="noStrike" kern="0" cap="none" spc="0" normalizeH="0" baseline="0" noProof="0" dirty="0">
              <a:ln>
                <a:noFill/>
              </a:ln>
              <a:solidFill>
                <a:prstClr val="black"/>
              </a:solidFill>
              <a:effectLst/>
              <a:uLnTx/>
              <a:uFillTx/>
            </a:endParaRPr>
          </a:p>
        </p:txBody>
      </p:sp>
      <mc:AlternateContent xmlns:mc="http://schemas.openxmlformats.org/markup-compatibility/2006" xmlns:a14="http://schemas.microsoft.com/office/drawing/2010/main">
        <mc:Choice Requires="a14">
          <p:sp>
            <p:nvSpPr>
              <p:cNvPr id="25" name="CuadroTexto 24"/>
              <p:cNvSpPr txBox="1"/>
              <p:nvPr/>
            </p:nvSpPr>
            <p:spPr>
              <a:xfrm>
                <a:off x="3475000" y="2275657"/>
                <a:ext cx="7243275" cy="1709944"/>
              </a:xfrm>
              <a:prstGeom prst="rect">
                <a:avLst/>
              </a:prstGeom>
            </p:spPr>
            <p:txBody>
              <a:bodyPr vert="horz" wrap="none" lIns="0" tIns="0" rIns="0" bIns="0"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es-MX" sz="1400" i="1" smtClean="0">
                              <a:solidFill>
                                <a:prstClr val="black"/>
                              </a:solidFill>
                              <a:latin typeface="Cambria Math" panose="02040503050406030204" pitchFamily="18" charset="0"/>
                            </a:rPr>
                          </m:ctrlPr>
                        </m:sSubPr>
                        <m:e>
                          <m:r>
                            <a:rPr lang="es-MX" sz="1400" b="0" i="1" smtClean="0">
                              <a:solidFill>
                                <a:prstClr val="black"/>
                              </a:solidFill>
                              <a:latin typeface="Cambria Math" panose="02040503050406030204" pitchFamily="18" charset="0"/>
                              <a:ea typeface="Cambria Math" panose="02040503050406030204" pitchFamily="18" charset="0"/>
                            </a:rPr>
                            <m:t>𝛿</m:t>
                          </m:r>
                        </m:e>
                        <m:sub>
                          <m:r>
                            <a:rPr lang="es-ES" sz="1400" b="0" i="1" smtClean="0">
                              <a:solidFill>
                                <a:prstClr val="black"/>
                              </a:solidFill>
                              <a:latin typeface="Cambria Math" panose="02040503050406030204" pitchFamily="18" charset="0"/>
                            </a:rPr>
                            <m:t>11</m:t>
                          </m:r>
                        </m:sub>
                      </m:sSub>
                      <m:r>
                        <a:rPr lang="es-ES" sz="1400" b="0" i="1" smtClean="0">
                          <a:solidFill>
                            <a:prstClr val="black"/>
                          </a:solidFill>
                          <a:latin typeface="Cambria Math" panose="02040503050406030204" pitchFamily="18" charset="0"/>
                        </a:rPr>
                        <m:t>=</m:t>
                      </m:r>
                      <m:f>
                        <m:fPr>
                          <m:ctrlPr>
                            <a:rPr lang="es-ES" sz="1400" i="1" smtClean="0">
                              <a:solidFill>
                                <a:prstClr val="black"/>
                              </a:solidFill>
                              <a:latin typeface="Cambria Math" panose="02040503050406030204" pitchFamily="18" charset="0"/>
                            </a:rPr>
                          </m:ctrlPr>
                        </m:fPr>
                        <m:num>
                          <m:r>
                            <a:rPr lang="es-ES" sz="1400" b="0" i="1" smtClean="0">
                              <a:solidFill>
                                <a:prstClr val="black"/>
                              </a:solidFill>
                              <a:latin typeface="Cambria Math" panose="02040503050406030204" pitchFamily="18" charset="0"/>
                            </a:rPr>
                            <m:t>1</m:t>
                          </m:r>
                        </m:num>
                        <m:den>
                          <m:r>
                            <a:rPr lang="es-ES" sz="1400" b="0" i="1" smtClean="0">
                              <a:solidFill>
                                <a:prstClr val="black"/>
                              </a:solidFill>
                              <a:latin typeface="Cambria Math" panose="02040503050406030204" pitchFamily="18" charset="0"/>
                            </a:rPr>
                            <m:t>2</m:t>
                          </m:r>
                          <m:r>
                            <a:rPr lang="es-ES" sz="1400" b="0" i="1" smtClean="0">
                              <a:solidFill>
                                <a:prstClr val="black"/>
                              </a:solidFill>
                              <a:latin typeface="Cambria Math" panose="02040503050406030204" pitchFamily="18" charset="0"/>
                            </a:rPr>
                            <m:t>𝐸𝐼</m:t>
                          </m:r>
                        </m:den>
                      </m:f>
                      <m:nary>
                        <m:naryPr>
                          <m:ctrlPr>
                            <a:rPr lang="es-ES" sz="1400" i="1" smtClean="0">
                              <a:solidFill>
                                <a:prstClr val="black"/>
                              </a:solidFill>
                              <a:latin typeface="Cambria Math" panose="02040503050406030204" pitchFamily="18" charset="0"/>
                            </a:rPr>
                          </m:ctrlPr>
                        </m:naryPr>
                        <m:sub>
                          <m:r>
                            <m:rPr>
                              <m:brk m:alnAt="23"/>
                            </m:rPr>
                            <a:rPr lang="es-ES" sz="1400" b="0" i="1" smtClean="0">
                              <a:solidFill>
                                <a:prstClr val="black"/>
                              </a:solidFill>
                              <a:latin typeface="Cambria Math" panose="02040503050406030204" pitchFamily="18" charset="0"/>
                            </a:rPr>
                            <m:t>0</m:t>
                          </m:r>
                        </m:sub>
                        <m:sup>
                          <m:r>
                            <a:rPr lang="es-ES" sz="1400" b="0" i="1" smtClean="0">
                              <a:solidFill>
                                <a:prstClr val="black"/>
                              </a:solidFill>
                              <a:latin typeface="Cambria Math" panose="02040503050406030204" pitchFamily="18" charset="0"/>
                            </a:rPr>
                            <m:t>12</m:t>
                          </m:r>
                        </m:sup>
                        <m:e>
                          <m:sSup>
                            <m:sSupPr>
                              <m:ctrlPr>
                                <a:rPr lang="es-ES" sz="1400" i="1" smtClean="0">
                                  <a:solidFill>
                                    <a:prstClr val="black"/>
                                  </a:solidFill>
                                  <a:latin typeface="Cambria Math" panose="02040503050406030204" pitchFamily="18" charset="0"/>
                                </a:rPr>
                              </m:ctrlPr>
                            </m:sSupPr>
                            <m:e>
                              <m:r>
                                <a:rPr lang="es-ES" sz="1400" b="0" i="1" smtClean="0">
                                  <a:solidFill>
                                    <a:prstClr val="black"/>
                                  </a:solidFill>
                                  <a:latin typeface="Cambria Math" panose="02040503050406030204" pitchFamily="18" charset="0"/>
                                </a:rPr>
                                <m:t>(−</m:t>
                              </m:r>
                              <m:r>
                                <a:rPr lang="es-ES" sz="1400" b="0" i="1" smtClean="0">
                                  <a:solidFill>
                                    <a:prstClr val="black"/>
                                  </a:solidFill>
                                  <a:latin typeface="Cambria Math" panose="02040503050406030204" pitchFamily="18" charset="0"/>
                                </a:rPr>
                                <m:t>𝑥</m:t>
                              </m:r>
                              <m:r>
                                <a:rPr lang="es-ES" sz="1400" b="0" i="1" smtClean="0">
                                  <a:solidFill>
                                    <a:prstClr val="black"/>
                                  </a:solidFill>
                                  <a:latin typeface="Cambria Math" panose="02040503050406030204" pitchFamily="18" charset="0"/>
                                </a:rPr>
                                <m:t>)</m:t>
                              </m:r>
                            </m:e>
                            <m:sup>
                              <m:r>
                                <a:rPr lang="es-ES" sz="1400" b="0" i="1" smtClean="0">
                                  <a:solidFill>
                                    <a:prstClr val="black"/>
                                  </a:solidFill>
                                  <a:latin typeface="Cambria Math" panose="02040503050406030204" pitchFamily="18" charset="0"/>
                                </a:rPr>
                                <m:t>2</m:t>
                              </m:r>
                            </m:sup>
                          </m:sSup>
                          <m:r>
                            <a:rPr lang="es-ES" sz="1400" b="0" i="1" smtClean="0">
                              <a:solidFill>
                                <a:prstClr val="black"/>
                              </a:solidFill>
                              <a:latin typeface="Cambria Math" panose="02040503050406030204" pitchFamily="18" charset="0"/>
                            </a:rPr>
                            <m:t>𝑑𝑥</m:t>
                          </m:r>
                          <m:r>
                            <a:rPr lang="es-ES" sz="1400" b="0" i="1" smtClean="0">
                              <a:solidFill>
                                <a:prstClr val="black"/>
                              </a:solidFill>
                              <a:latin typeface="Cambria Math" panose="02040503050406030204" pitchFamily="18" charset="0"/>
                            </a:rPr>
                            <m:t>+</m:t>
                          </m:r>
                          <m:nary>
                            <m:naryPr>
                              <m:ctrlPr>
                                <a:rPr lang="es-ES" sz="1400" i="1" smtClean="0">
                                  <a:solidFill>
                                    <a:prstClr val="black"/>
                                  </a:solidFill>
                                  <a:latin typeface="Cambria Math" panose="02040503050406030204" pitchFamily="18" charset="0"/>
                                </a:rPr>
                              </m:ctrlPr>
                            </m:naryPr>
                            <m:sub>
                              <m:r>
                                <m:rPr>
                                  <m:brk m:alnAt="23"/>
                                </m:rPr>
                                <a:rPr lang="es-ES" sz="1400" b="0" i="1" smtClean="0">
                                  <a:solidFill>
                                    <a:prstClr val="black"/>
                                  </a:solidFill>
                                  <a:latin typeface="Cambria Math" panose="02040503050406030204" pitchFamily="18" charset="0"/>
                                </a:rPr>
                                <m:t>0</m:t>
                              </m:r>
                            </m:sub>
                            <m:sup>
                              <m:r>
                                <a:rPr lang="es-ES" sz="1400" b="0" i="1" smtClean="0">
                                  <a:solidFill>
                                    <a:prstClr val="black"/>
                                  </a:solidFill>
                                  <a:latin typeface="Cambria Math" panose="02040503050406030204" pitchFamily="18" charset="0"/>
                                </a:rPr>
                                <m:t>15</m:t>
                              </m:r>
                            </m:sup>
                            <m:e>
                              <m:f>
                                <m:fPr>
                                  <m:ctrlPr>
                                    <a:rPr lang="es-ES" sz="1400" i="1" smtClean="0">
                                      <a:solidFill>
                                        <a:prstClr val="black"/>
                                      </a:solidFill>
                                      <a:latin typeface="Cambria Math" panose="02040503050406030204" pitchFamily="18" charset="0"/>
                                    </a:rPr>
                                  </m:ctrlPr>
                                </m:fPr>
                                <m:num>
                                  <m:sSup>
                                    <m:sSupPr>
                                      <m:ctrlPr>
                                        <a:rPr lang="es-ES" sz="1400" i="1" smtClean="0">
                                          <a:solidFill>
                                            <a:prstClr val="black"/>
                                          </a:solidFill>
                                          <a:latin typeface="Cambria Math" panose="02040503050406030204" pitchFamily="18" charset="0"/>
                                        </a:rPr>
                                      </m:ctrlPr>
                                    </m:sSupPr>
                                    <m:e>
                                      <m:r>
                                        <a:rPr lang="es-ES" sz="1400" b="0" i="1" smtClean="0">
                                          <a:solidFill>
                                            <a:prstClr val="black"/>
                                          </a:solidFill>
                                          <a:latin typeface="Cambria Math" panose="02040503050406030204" pitchFamily="18" charset="0"/>
                                        </a:rPr>
                                        <m:t>(−12)</m:t>
                                      </m:r>
                                    </m:e>
                                    <m:sup>
                                      <m:r>
                                        <a:rPr lang="es-ES" sz="1400" b="0" i="1" smtClean="0">
                                          <a:solidFill>
                                            <a:prstClr val="black"/>
                                          </a:solidFill>
                                          <a:latin typeface="Cambria Math" panose="02040503050406030204" pitchFamily="18" charset="0"/>
                                        </a:rPr>
                                        <m:t>2</m:t>
                                      </m:r>
                                    </m:sup>
                                  </m:sSup>
                                </m:num>
                                <m:den>
                                  <m:r>
                                    <a:rPr lang="es-ES" sz="1400" b="0" i="1" smtClean="0">
                                      <a:solidFill>
                                        <a:prstClr val="black"/>
                                      </a:solidFill>
                                      <a:latin typeface="Cambria Math" panose="02040503050406030204" pitchFamily="18" charset="0"/>
                                    </a:rPr>
                                    <m:t>2</m:t>
                                  </m:r>
                                </m:den>
                              </m:f>
                              <m:r>
                                <a:rPr lang="es-ES" sz="1400" b="0" i="1" smtClean="0">
                                  <a:solidFill>
                                    <a:prstClr val="black"/>
                                  </a:solidFill>
                                  <a:latin typeface="Cambria Math" panose="02040503050406030204" pitchFamily="18" charset="0"/>
                                </a:rPr>
                                <m:t>𝑑𝑥</m:t>
                              </m:r>
                              <m:r>
                                <a:rPr lang="es-ES" sz="1400" b="0" i="1" smtClean="0">
                                  <a:solidFill>
                                    <a:prstClr val="black"/>
                                  </a:solidFill>
                                  <a:latin typeface="Cambria Math" panose="02040503050406030204" pitchFamily="18" charset="0"/>
                                </a:rPr>
                                <m:t>+</m:t>
                              </m:r>
                              <m:nary>
                                <m:naryPr>
                                  <m:ctrlPr>
                                    <a:rPr lang="es-ES" sz="1400" i="1" smtClean="0">
                                      <a:solidFill>
                                        <a:prstClr val="black"/>
                                      </a:solidFill>
                                      <a:latin typeface="Cambria Math" panose="02040503050406030204" pitchFamily="18" charset="0"/>
                                    </a:rPr>
                                  </m:ctrlPr>
                                </m:naryPr>
                                <m:sub>
                                  <m:r>
                                    <m:rPr>
                                      <m:brk m:alnAt="23"/>
                                    </m:rPr>
                                    <a:rPr lang="es-ES" sz="1400" b="0" i="1" smtClean="0">
                                      <a:solidFill>
                                        <a:prstClr val="black"/>
                                      </a:solidFill>
                                      <a:latin typeface="Cambria Math" panose="02040503050406030204" pitchFamily="18" charset="0"/>
                                    </a:rPr>
                                    <m:t>0</m:t>
                                  </m:r>
                                </m:sub>
                                <m:sup>
                                  <m:r>
                                    <a:rPr lang="es-ES" sz="1400" b="0" i="1" smtClean="0">
                                      <a:solidFill>
                                        <a:prstClr val="black"/>
                                      </a:solidFill>
                                      <a:latin typeface="Cambria Math" panose="02040503050406030204" pitchFamily="18" charset="0"/>
                                    </a:rPr>
                                    <m:t>12</m:t>
                                  </m:r>
                                </m:sup>
                                <m:e>
                                  <m:sSup>
                                    <m:sSupPr>
                                      <m:ctrlPr>
                                        <a:rPr lang="es-ES" sz="1400" i="1" smtClean="0">
                                          <a:solidFill>
                                            <a:prstClr val="black"/>
                                          </a:solidFill>
                                          <a:latin typeface="Cambria Math" panose="02040503050406030204" pitchFamily="18" charset="0"/>
                                        </a:rPr>
                                      </m:ctrlPr>
                                    </m:sSupPr>
                                    <m:e>
                                      <m:r>
                                        <a:rPr lang="es-ES" sz="1400" b="0" i="1" smtClean="0">
                                          <a:solidFill>
                                            <a:prstClr val="black"/>
                                          </a:solidFill>
                                          <a:latin typeface="Cambria Math" panose="02040503050406030204" pitchFamily="18" charset="0"/>
                                        </a:rPr>
                                        <m:t>(−12+</m:t>
                                      </m:r>
                                      <m:r>
                                        <a:rPr lang="es-ES" sz="1400" b="0" i="1" smtClean="0">
                                          <a:solidFill>
                                            <a:prstClr val="black"/>
                                          </a:solidFill>
                                          <a:latin typeface="Cambria Math" panose="02040503050406030204" pitchFamily="18" charset="0"/>
                                        </a:rPr>
                                        <m:t>𝑥</m:t>
                                      </m:r>
                                      <m:r>
                                        <a:rPr lang="es-ES" sz="1400" b="0" i="1" smtClean="0">
                                          <a:solidFill>
                                            <a:prstClr val="black"/>
                                          </a:solidFill>
                                          <a:latin typeface="Cambria Math" panose="02040503050406030204" pitchFamily="18" charset="0"/>
                                        </a:rPr>
                                        <m:t>)</m:t>
                                      </m:r>
                                    </m:e>
                                    <m:sup>
                                      <m:r>
                                        <a:rPr lang="es-ES" sz="1400" b="0" i="1" smtClean="0">
                                          <a:solidFill>
                                            <a:prstClr val="black"/>
                                          </a:solidFill>
                                          <a:latin typeface="Cambria Math" panose="02040503050406030204" pitchFamily="18" charset="0"/>
                                        </a:rPr>
                                        <m:t>2</m:t>
                                      </m:r>
                                    </m:sup>
                                  </m:sSup>
                                  <m:r>
                                    <a:rPr lang="es-ES" sz="1400" b="0" i="1" smtClean="0">
                                      <a:solidFill>
                                        <a:prstClr val="black"/>
                                      </a:solidFill>
                                      <a:latin typeface="Cambria Math" panose="02040503050406030204" pitchFamily="18" charset="0"/>
                                    </a:rPr>
                                    <m:t>𝑑𝑥</m:t>
                                  </m:r>
                                </m:e>
                              </m:nary>
                              <m:r>
                                <a:rPr lang="es-ES" sz="1400" b="0" i="1" smtClean="0">
                                  <a:solidFill>
                                    <a:prstClr val="black"/>
                                  </a:solidFill>
                                  <a:latin typeface="Cambria Math" panose="02040503050406030204" pitchFamily="18" charset="0"/>
                                </a:rPr>
                                <m:t> </m:t>
                              </m:r>
                              <m:r>
                                <a:rPr lang="es-ES" sz="1400" b="0" i="1" smtClean="0">
                                  <a:solidFill>
                                    <a:prstClr val="black"/>
                                  </a:solidFill>
                                  <a:latin typeface="Cambria Math" panose="02040503050406030204" pitchFamily="18" charset="0"/>
                                  <a:ea typeface="Cambria Math" panose="02040503050406030204" pitchFamily="18" charset="0"/>
                                </a:rPr>
                                <m:t>∴ </m:t>
                              </m:r>
                              <m:sSub>
                                <m:sSubPr>
                                  <m:ctrlPr>
                                    <a:rPr lang="es-ES" sz="1400" i="1" smtClean="0">
                                      <a:solidFill>
                                        <a:prstClr val="black"/>
                                      </a:solidFill>
                                      <a:latin typeface="Cambria Math" panose="02040503050406030204" pitchFamily="18" charset="0"/>
                                      <a:ea typeface="Cambria Math" panose="02040503050406030204" pitchFamily="18" charset="0"/>
                                    </a:rPr>
                                  </m:ctrlPr>
                                </m:sSubPr>
                                <m:e>
                                  <m:r>
                                    <a:rPr lang="es-ES" sz="1400" b="0" i="1" smtClean="0">
                                      <a:solidFill>
                                        <a:prstClr val="black"/>
                                      </a:solidFill>
                                      <a:latin typeface="Cambria Math" panose="02040503050406030204" pitchFamily="18" charset="0"/>
                                      <a:ea typeface="Cambria Math" panose="02040503050406030204" pitchFamily="18" charset="0"/>
                                    </a:rPr>
                                    <m:t>𝛿</m:t>
                                  </m:r>
                                </m:e>
                                <m:sub>
                                  <m:r>
                                    <a:rPr lang="es-ES" sz="1400" b="0" i="1" smtClean="0">
                                      <a:solidFill>
                                        <a:prstClr val="black"/>
                                      </a:solidFill>
                                      <a:latin typeface="Cambria Math" panose="02040503050406030204" pitchFamily="18" charset="0"/>
                                      <a:ea typeface="Cambria Math" panose="02040503050406030204" pitchFamily="18" charset="0"/>
                                    </a:rPr>
                                    <m:t>11</m:t>
                                  </m:r>
                                </m:sub>
                              </m:sSub>
                              <m:r>
                                <a:rPr lang="es-ES" sz="1400" b="0" i="1" smtClean="0">
                                  <a:solidFill>
                                    <a:prstClr val="black"/>
                                  </a:solidFill>
                                  <a:latin typeface="Cambria Math" panose="02040503050406030204" pitchFamily="18" charset="0"/>
                                  <a:ea typeface="Cambria Math" panose="02040503050406030204" pitchFamily="18" charset="0"/>
                                </a:rPr>
                                <m:t>=</m:t>
                              </m:r>
                              <m:f>
                                <m:fPr>
                                  <m:ctrlPr>
                                    <a:rPr lang="es-ES" sz="1400" i="1" smtClean="0">
                                      <a:solidFill>
                                        <a:prstClr val="black"/>
                                      </a:solidFill>
                                      <a:latin typeface="Cambria Math" panose="02040503050406030204" pitchFamily="18" charset="0"/>
                                      <a:ea typeface="Cambria Math" panose="02040503050406030204" pitchFamily="18" charset="0"/>
                                    </a:rPr>
                                  </m:ctrlPr>
                                </m:fPr>
                                <m:num>
                                  <m:r>
                                    <a:rPr lang="es-MX" sz="1400" b="0" i="1" smtClean="0">
                                      <a:solidFill>
                                        <a:prstClr val="black"/>
                                      </a:solidFill>
                                      <a:latin typeface="Cambria Math" panose="02040503050406030204" pitchFamily="18" charset="0"/>
                                      <a:ea typeface="Cambria Math" panose="02040503050406030204" pitchFamily="18" charset="0"/>
                                    </a:rPr>
                                    <m:t>1116</m:t>
                                  </m:r>
                                </m:num>
                                <m:den>
                                  <m:r>
                                    <a:rPr lang="es-ES" sz="1400" b="0" i="1" smtClean="0">
                                      <a:solidFill>
                                        <a:prstClr val="black"/>
                                      </a:solidFill>
                                      <a:latin typeface="Cambria Math" panose="02040503050406030204" pitchFamily="18" charset="0"/>
                                      <a:ea typeface="Cambria Math" panose="02040503050406030204" pitchFamily="18" charset="0"/>
                                    </a:rPr>
                                    <m:t>𝐸</m:t>
                                  </m:r>
                                </m:den>
                              </m:f>
                            </m:e>
                          </m:nary>
                        </m:e>
                      </m:nary>
                    </m:oMath>
                  </m:oMathPara>
                </a14:m>
                <a:endParaRPr lang="es-MX" sz="1400" dirty="0">
                  <a:solidFill>
                    <a:srgbClr val="4F81BD"/>
                  </a:solidFill>
                  <a:effectLst>
                    <a:outerShdw blurRad="38100" dist="38100" dir="2700000" algn="tl">
                      <a:srgbClr val="000000">
                        <a:alpha val="43137"/>
                      </a:srgbClr>
                    </a:outerShdw>
                  </a:effectLst>
                  <a:latin typeface="Century Gothic" pitchFamily="34" charset="0"/>
                </a:endParaRPr>
              </a:p>
              <a:p>
                <a:pPr algn="ctr">
                  <a:spcBef>
                    <a:spcPct val="0"/>
                  </a:spcBef>
                </a:pPr>
                <a:endParaRPr lang="es-MX" sz="1400" i="1" dirty="0">
                  <a:solidFill>
                    <a:prstClr val="black"/>
                  </a:solidFill>
                  <a:latin typeface="Cambria Math" panose="02040503050406030204" pitchFamily="18" charset="0"/>
                </a:endParaRPr>
              </a:p>
              <a:p>
                <a:pPr algn="ctr">
                  <a:spcBef>
                    <a:spcPct val="0"/>
                  </a:spcBef>
                </a:pPr>
                <a:endParaRPr lang="es-MX" sz="1400" i="1" dirty="0">
                  <a:solidFill>
                    <a:prstClr val="black"/>
                  </a:solidFill>
                  <a:latin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MX" sz="1400" i="1">
                              <a:solidFill>
                                <a:prstClr val="black"/>
                              </a:solidFill>
                              <a:latin typeface="Cambria Math" panose="02040503050406030204" pitchFamily="18" charset="0"/>
                            </a:rPr>
                          </m:ctrlPr>
                        </m:sSubPr>
                        <m:e>
                          <m:r>
                            <a:rPr lang="es-MX" sz="1400" b="0" i="1" smtClean="0">
                              <a:solidFill>
                                <a:prstClr val="black"/>
                              </a:solidFill>
                              <a:latin typeface="Cambria Math" panose="02040503050406030204" pitchFamily="18" charset="0"/>
                              <a:ea typeface="Cambria Math" panose="02040503050406030204" pitchFamily="18" charset="0"/>
                            </a:rPr>
                            <m:t>𝛥</m:t>
                          </m:r>
                          <m:r>
                            <a:rPr lang="es-ES" sz="1400" b="0" i="1" smtClean="0">
                              <a:solidFill>
                                <a:prstClr val="black"/>
                              </a:solidFill>
                              <a:latin typeface="Cambria Math" panose="02040503050406030204" pitchFamily="18" charset="0"/>
                              <a:ea typeface="Cambria Math" panose="02040503050406030204" pitchFamily="18" charset="0"/>
                            </a:rPr>
                            <m:t>𝑃</m:t>
                          </m:r>
                        </m:e>
                        <m:sub>
                          <m:r>
                            <a:rPr lang="es-ES" sz="1400" b="0" i="1">
                              <a:solidFill>
                                <a:prstClr val="black"/>
                              </a:solidFill>
                              <a:latin typeface="Cambria Math" panose="02040503050406030204" pitchFamily="18" charset="0"/>
                            </a:rPr>
                            <m:t>1</m:t>
                          </m:r>
                        </m:sub>
                      </m:sSub>
                      <m:r>
                        <a:rPr lang="es-ES" sz="1400" b="0" i="1">
                          <a:solidFill>
                            <a:prstClr val="black"/>
                          </a:solidFill>
                          <a:latin typeface="Cambria Math" panose="02040503050406030204" pitchFamily="18" charset="0"/>
                        </a:rPr>
                        <m:t>=</m:t>
                      </m:r>
                      <m:f>
                        <m:fPr>
                          <m:ctrlPr>
                            <a:rPr lang="es-ES" sz="1400" i="1">
                              <a:solidFill>
                                <a:prstClr val="black"/>
                              </a:solidFill>
                              <a:latin typeface="Cambria Math" panose="02040503050406030204" pitchFamily="18" charset="0"/>
                            </a:rPr>
                          </m:ctrlPr>
                        </m:fPr>
                        <m:num>
                          <m:r>
                            <a:rPr lang="es-ES" sz="1400" b="0" i="1">
                              <a:solidFill>
                                <a:prstClr val="black"/>
                              </a:solidFill>
                              <a:latin typeface="Cambria Math" panose="02040503050406030204" pitchFamily="18" charset="0"/>
                            </a:rPr>
                            <m:t>1</m:t>
                          </m:r>
                        </m:num>
                        <m:den>
                          <m:r>
                            <a:rPr lang="es-MX" sz="1400" b="0" i="1" smtClean="0">
                              <a:solidFill>
                                <a:prstClr val="black"/>
                              </a:solidFill>
                              <a:latin typeface="Cambria Math" panose="02040503050406030204" pitchFamily="18" charset="0"/>
                            </a:rPr>
                            <m:t>2</m:t>
                          </m:r>
                          <m:r>
                            <a:rPr lang="es-ES" sz="1400" b="0" i="1">
                              <a:solidFill>
                                <a:prstClr val="black"/>
                              </a:solidFill>
                              <a:latin typeface="Cambria Math" panose="02040503050406030204" pitchFamily="18" charset="0"/>
                            </a:rPr>
                            <m:t>𝐸</m:t>
                          </m:r>
                          <m:r>
                            <a:rPr lang="es-MX" sz="1400" b="0" i="1" smtClean="0">
                              <a:solidFill>
                                <a:prstClr val="black"/>
                              </a:solidFill>
                              <a:latin typeface="Cambria Math" panose="02040503050406030204" pitchFamily="18" charset="0"/>
                            </a:rPr>
                            <m:t>𝐼</m:t>
                          </m:r>
                        </m:den>
                      </m:f>
                      <m:nary>
                        <m:naryPr>
                          <m:ctrlPr>
                            <a:rPr lang="es-ES" sz="1400" i="1">
                              <a:solidFill>
                                <a:prstClr val="black"/>
                              </a:solidFill>
                              <a:latin typeface="Cambria Math" panose="02040503050406030204" pitchFamily="18" charset="0"/>
                            </a:rPr>
                          </m:ctrlPr>
                        </m:naryPr>
                        <m:sub>
                          <m:r>
                            <m:rPr>
                              <m:brk m:alnAt="23"/>
                            </m:rPr>
                            <a:rPr lang="es-ES" sz="1400" b="0" i="1">
                              <a:solidFill>
                                <a:prstClr val="black"/>
                              </a:solidFill>
                              <a:latin typeface="Cambria Math" panose="02040503050406030204" pitchFamily="18" charset="0"/>
                            </a:rPr>
                            <m:t>0</m:t>
                          </m:r>
                        </m:sub>
                        <m:sup>
                          <m:r>
                            <a:rPr lang="es-ES" sz="1400" b="0" i="1">
                              <a:solidFill>
                                <a:prstClr val="black"/>
                              </a:solidFill>
                              <a:latin typeface="Cambria Math" panose="02040503050406030204" pitchFamily="18" charset="0"/>
                            </a:rPr>
                            <m:t>12</m:t>
                          </m:r>
                        </m:sup>
                        <m:e>
                          <m:r>
                            <a:rPr lang="es-ES" sz="1400" b="0" i="1" smtClean="0">
                              <a:solidFill>
                                <a:prstClr val="black"/>
                              </a:solidFill>
                              <a:latin typeface="Cambria Math" panose="02040503050406030204" pitchFamily="18" charset="0"/>
                            </a:rPr>
                            <m:t>(0)(−</m:t>
                          </m:r>
                          <m:r>
                            <a:rPr lang="es-ES" sz="1400" b="0" i="1" smtClean="0">
                              <a:solidFill>
                                <a:prstClr val="black"/>
                              </a:solidFill>
                              <a:latin typeface="Cambria Math" panose="02040503050406030204" pitchFamily="18" charset="0"/>
                            </a:rPr>
                            <m:t>𝑥</m:t>
                          </m:r>
                          <m:r>
                            <a:rPr lang="es-ES" sz="1400" b="0" i="1" smtClean="0">
                              <a:solidFill>
                                <a:prstClr val="black"/>
                              </a:solidFill>
                              <a:latin typeface="Cambria Math" panose="02040503050406030204" pitchFamily="18" charset="0"/>
                            </a:rPr>
                            <m:t>)</m:t>
                          </m:r>
                          <m:r>
                            <a:rPr lang="es-ES" sz="1400" b="0" i="1">
                              <a:solidFill>
                                <a:prstClr val="black"/>
                              </a:solidFill>
                              <a:latin typeface="Cambria Math" panose="02040503050406030204" pitchFamily="18" charset="0"/>
                            </a:rPr>
                            <m:t>𝑑𝑥</m:t>
                          </m:r>
                          <m:r>
                            <a:rPr lang="es-ES" sz="1400" b="0" i="1">
                              <a:solidFill>
                                <a:prstClr val="black"/>
                              </a:solidFill>
                              <a:latin typeface="Cambria Math" panose="02040503050406030204" pitchFamily="18" charset="0"/>
                            </a:rPr>
                            <m:t>+</m:t>
                          </m:r>
                          <m:nary>
                            <m:naryPr>
                              <m:ctrlPr>
                                <a:rPr lang="es-ES" sz="1400" i="1">
                                  <a:solidFill>
                                    <a:prstClr val="black"/>
                                  </a:solidFill>
                                  <a:latin typeface="Cambria Math" panose="02040503050406030204" pitchFamily="18" charset="0"/>
                                </a:rPr>
                              </m:ctrlPr>
                            </m:naryPr>
                            <m:sub>
                              <m:r>
                                <m:rPr>
                                  <m:brk m:alnAt="23"/>
                                </m:rPr>
                                <a:rPr lang="es-ES" sz="1400" b="0" i="1">
                                  <a:solidFill>
                                    <a:prstClr val="black"/>
                                  </a:solidFill>
                                  <a:latin typeface="Cambria Math" panose="02040503050406030204" pitchFamily="18" charset="0"/>
                                </a:rPr>
                                <m:t>0</m:t>
                              </m:r>
                            </m:sub>
                            <m:sup>
                              <m:r>
                                <a:rPr lang="es-ES" sz="1400" b="0" i="1">
                                  <a:solidFill>
                                    <a:prstClr val="black"/>
                                  </a:solidFill>
                                  <a:latin typeface="Cambria Math" panose="02040503050406030204" pitchFamily="18" charset="0"/>
                                </a:rPr>
                                <m:t>15</m:t>
                              </m:r>
                            </m:sup>
                            <m:e>
                              <m:f>
                                <m:fPr>
                                  <m:ctrlPr>
                                    <a:rPr lang="es-ES" sz="1400" i="1">
                                      <a:solidFill>
                                        <a:prstClr val="black"/>
                                      </a:solidFill>
                                      <a:latin typeface="Cambria Math" panose="02040503050406030204" pitchFamily="18" charset="0"/>
                                    </a:rPr>
                                  </m:ctrlPr>
                                </m:fPr>
                                <m:num>
                                  <m:r>
                                    <a:rPr lang="es-ES" sz="1400" b="0" i="1" smtClean="0">
                                      <a:solidFill>
                                        <a:prstClr val="black"/>
                                      </a:solidFill>
                                      <a:latin typeface="Cambria Math" panose="02040503050406030204" pitchFamily="18" charset="0"/>
                                    </a:rPr>
                                    <m:t>(</m:t>
                                  </m:r>
                                  <m:r>
                                    <a:rPr lang="es-MX" sz="1400" b="0" i="1" smtClean="0">
                                      <a:solidFill>
                                        <a:prstClr val="black"/>
                                      </a:solidFill>
                                      <a:latin typeface="Cambria Math" panose="02040503050406030204" pitchFamily="18" charset="0"/>
                                    </a:rPr>
                                    <m:t>375</m:t>
                                  </m:r>
                                  <m:r>
                                    <a:rPr lang="es-ES" sz="1400" b="0" i="1" smtClean="0">
                                      <a:solidFill>
                                        <a:prstClr val="black"/>
                                      </a:solidFill>
                                      <a:latin typeface="Cambria Math" panose="02040503050406030204" pitchFamily="18" charset="0"/>
                                    </a:rPr>
                                    <m:t>𝑥</m:t>
                                  </m:r>
                                  <m:r>
                                    <a:rPr lang="es-ES" sz="1400" b="0" i="1" smtClean="0">
                                      <a:solidFill>
                                        <a:prstClr val="black"/>
                                      </a:solidFill>
                                      <a:latin typeface="Cambria Math" panose="02040503050406030204" pitchFamily="18" charset="0"/>
                                    </a:rPr>
                                    <m:t>−25</m:t>
                                  </m:r>
                                  <m:sSup>
                                    <m:sSupPr>
                                      <m:ctrlPr>
                                        <a:rPr lang="es-ES" sz="1400" i="1" smtClean="0">
                                          <a:solidFill>
                                            <a:prstClr val="black"/>
                                          </a:solidFill>
                                          <a:latin typeface="Cambria Math" panose="02040503050406030204" pitchFamily="18" charset="0"/>
                                        </a:rPr>
                                      </m:ctrlPr>
                                    </m:sSupPr>
                                    <m:e>
                                      <m:r>
                                        <a:rPr lang="es-ES" sz="1400" b="0" i="1" smtClean="0">
                                          <a:solidFill>
                                            <a:prstClr val="black"/>
                                          </a:solidFill>
                                          <a:latin typeface="Cambria Math" panose="02040503050406030204" pitchFamily="18" charset="0"/>
                                        </a:rPr>
                                        <m:t>𝑥</m:t>
                                      </m:r>
                                    </m:e>
                                    <m:sup>
                                      <m:r>
                                        <a:rPr lang="es-ES" sz="1400" b="0" i="1" smtClean="0">
                                          <a:solidFill>
                                            <a:prstClr val="black"/>
                                          </a:solidFill>
                                          <a:latin typeface="Cambria Math" panose="02040503050406030204" pitchFamily="18" charset="0"/>
                                        </a:rPr>
                                        <m:t>2</m:t>
                                      </m:r>
                                    </m:sup>
                                  </m:sSup>
                                  <m:r>
                                    <a:rPr lang="es-ES" sz="1400" b="0" i="1" smtClean="0">
                                      <a:solidFill>
                                        <a:prstClr val="black"/>
                                      </a:solidFill>
                                      <a:latin typeface="Cambria Math" panose="02040503050406030204" pitchFamily="18" charset="0"/>
                                    </a:rPr>
                                    <m:t>)(−12)</m:t>
                                  </m:r>
                                </m:num>
                                <m:den>
                                  <m:r>
                                    <a:rPr lang="es-ES" sz="1400" b="0" i="1">
                                      <a:solidFill>
                                        <a:prstClr val="black"/>
                                      </a:solidFill>
                                      <a:latin typeface="Cambria Math" panose="02040503050406030204" pitchFamily="18" charset="0"/>
                                    </a:rPr>
                                    <m:t>2</m:t>
                                  </m:r>
                                </m:den>
                              </m:f>
                              <m:r>
                                <a:rPr lang="es-ES" sz="1400" b="0" i="1">
                                  <a:solidFill>
                                    <a:prstClr val="black"/>
                                  </a:solidFill>
                                  <a:latin typeface="Cambria Math" panose="02040503050406030204" pitchFamily="18" charset="0"/>
                                </a:rPr>
                                <m:t>𝑑𝑥</m:t>
                              </m:r>
                              <m:r>
                                <a:rPr lang="es-ES" sz="1400" b="0" i="1">
                                  <a:solidFill>
                                    <a:prstClr val="black"/>
                                  </a:solidFill>
                                  <a:latin typeface="Cambria Math" panose="02040503050406030204" pitchFamily="18" charset="0"/>
                                </a:rPr>
                                <m:t>+</m:t>
                              </m:r>
                              <m:nary>
                                <m:naryPr>
                                  <m:ctrlPr>
                                    <a:rPr lang="es-ES" sz="1400" i="1">
                                      <a:solidFill>
                                        <a:prstClr val="black"/>
                                      </a:solidFill>
                                      <a:latin typeface="Cambria Math" panose="02040503050406030204" pitchFamily="18" charset="0"/>
                                    </a:rPr>
                                  </m:ctrlPr>
                                </m:naryPr>
                                <m:sub>
                                  <m:r>
                                    <m:rPr>
                                      <m:brk m:alnAt="23"/>
                                    </m:rPr>
                                    <a:rPr lang="es-ES" sz="1400" b="0" i="1">
                                      <a:solidFill>
                                        <a:prstClr val="black"/>
                                      </a:solidFill>
                                      <a:latin typeface="Cambria Math" panose="02040503050406030204" pitchFamily="18" charset="0"/>
                                    </a:rPr>
                                    <m:t>0</m:t>
                                  </m:r>
                                </m:sub>
                                <m:sup>
                                  <m:r>
                                    <a:rPr lang="es-ES" sz="1400" b="0" i="1">
                                      <a:solidFill>
                                        <a:prstClr val="black"/>
                                      </a:solidFill>
                                      <a:latin typeface="Cambria Math" panose="02040503050406030204" pitchFamily="18" charset="0"/>
                                    </a:rPr>
                                    <m:t>12</m:t>
                                  </m:r>
                                </m:sup>
                                <m:e>
                                  <m:r>
                                    <a:rPr lang="es-ES" sz="1400" b="0" i="1" smtClean="0">
                                      <a:solidFill>
                                        <a:prstClr val="black"/>
                                      </a:solidFill>
                                      <a:latin typeface="Cambria Math" panose="02040503050406030204" pitchFamily="18" charset="0"/>
                                    </a:rPr>
                                    <m:t>(0)(−12+</m:t>
                                  </m:r>
                                  <m:r>
                                    <a:rPr lang="es-ES" sz="1400" b="0" i="1" smtClean="0">
                                      <a:solidFill>
                                        <a:prstClr val="black"/>
                                      </a:solidFill>
                                      <a:latin typeface="Cambria Math" panose="02040503050406030204" pitchFamily="18" charset="0"/>
                                    </a:rPr>
                                    <m:t>𝑥</m:t>
                                  </m:r>
                                  <m:r>
                                    <a:rPr lang="es-ES" sz="1400" b="0" i="1" smtClean="0">
                                      <a:solidFill>
                                        <a:prstClr val="black"/>
                                      </a:solidFill>
                                      <a:latin typeface="Cambria Math" panose="02040503050406030204" pitchFamily="18" charset="0"/>
                                    </a:rPr>
                                    <m:t>)</m:t>
                                  </m:r>
                                  <m:r>
                                    <a:rPr lang="es-ES" sz="1400" b="0" i="1">
                                      <a:solidFill>
                                        <a:prstClr val="black"/>
                                      </a:solidFill>
                                      <a:latin typeface="Cambria Math" panose="02040503050406030204" pitchFamily="18" charset="0"/>
                                    </a:rPr>
                                    <m:t>𝑑𝑥</m:t>
                                  </m:r>
                                </m:e>
                              </m:nary>
                              <m:r>
                                <a:rPr lang="es-ES" sz="1400" b="0" i="1">
                                  <a:solidFill>
                                    <a:prstClr val="black"/>
                                  </a:solidFill>
                                  <a:latin typeface="Cambria Math" panose="02040503050406030204" pitchFamily="18" charset="0"/>
                                </a:rPr>
                                <m:t> </m:t>
                              </m:r>
                              <m:r>
                                <a:rPr lang="es-ES" sz="1400" b="0" i="1">
                                  <a:solidFill>
                                    <a:prstClr val="black"/>
                                  </a:solidFill>
                                  <a:latin typeface="Cambria Math" panose="02040503050406030204" pitchFamily="18" charset="0"/>
                                  <a:ea typeface="Cambria Math" panose="02040503050406030204" pitchFamily="18" charset="0"/>
                                </a:rPr>
                                <m:t>∴ </m:t>
                              </m:r>
                              <m:sSub>
                                <m:sSubPr>
                                  <m:ctrlPr>
                                    <a:rPr lang="es-ES" sz="1400" i="1">
                                      <a:solidFill>
                                        <a:prstClr val="black"/>
                                      </a:solidFill>
                                      <a:latin typeface="Cambria Math" panose="02040503050406030204" pitchFamily="18" charset="0"/>
                                      <a:ea typeface="Cambria Math" panose="02040503050406030204" pitchFamily="18" charset="0"/>
                                    </a:rPr>
                                  </m:ctrlPr>
                                </m:sSubPr>
                                <m:e>
                                  <m:r>
                                    <a:rPr lang="es-ES" sz="1400" b="0" i="1" smtClean="0">
                                      <a:solidFill>
                                        <a:prstClr val="black"/>
                                      </a:solidFill>
                                      <a:latin typeface="Cambria Math" panose="02040503050406030204" pitchFamily="18" charset="0"/>
                                      <a:ea typeface="Cambria Math" panose="02040503050406030204" pitchFamily="18" charset="0"/>
                                    </a:rPr>
                                    <m:t>𝛥</m:t>
                                  </m:r>
                                  <m:r>
                                    <a:rPr lang="es-ES" sz="1400" b="0" i="1" smtClean="0">
                                      <a:solidFill>
                                        <a:prstClr val="black"/>
                                      </a:solidFill>
                                      <a:latin typeface="Cambria Math" panose="02040503050406030204" pitchFamily="18" charset="0"/>
                                      <a:ea typeface="Cambria Math" panose="02040503050406030204" pitchFamily="18" charset="0"/>
                                    </a:rPr>
                                    <m:t>𝑃</m:t>
                                  </m:r>
                                </m:e>
                                <m:sub>
                                  <m:r>
                                    <a:rPr lang="es-ES" sz="1400" b="0" i="1">
                                      <a:solidFill>
                                        <a:prstClr val="black"/>
                                      </a:solidFill>
                                      <a:latin typeface="Cambria Math" panose="02040503050406030204" pitchFamily="18" charset="0"/>
                                      <a:ea typeface="Cambria Math" panose="02040503050406030204" pitchFamily="18" charset="0"/>
                                    </a:rPr>
                                    <m:t>1</m:t>
                                  </m:r>
                                </m:sub>
                              </m:sSub>
                              <m:r>
                                <a:rPr lang="es-ES" sz="1400" b="0" i="1">
                                  <a:solidFill>
                                    <a:prstClr val="black"/>
                                  </a:solidFill>
                                  <a:latin typeface="Cambria Math" panose="02040503050406030204" pitchFamily="18" charset="0"/>
                                  <a:ea typeface="Cambria Math" panose="02040503050406030204" pitchFamily="18" charset="0"/>
                                </a:rPr>
                                <m:t>=</m:t>
                              </m:r>
                              <m:r>
                                <a:rPr lang="es-ES" sz="1400" b="0" i="1" smtClean="0">
                                  <a:solidFill>
                                    <a:prstClr val="black"/>
                                  </a:solidFill>
                                  <a:latin typeface="Cambria Math" panose="02040503050406030204" pitchFamily="18" charset="0"/>
                                  <a:ea typeface="Cambria Math" panose="02040503050406030204" pitchFamily="18" charset="0"/>
                                </a:rPr>
                                <m:t>−</m:t>
                              </m:r>
                              <m:f>
                                <m:fPr>
                                  <m:ctrlPr>
                                    <a:rPr lang="es-ES" sz="1400" i="1">
                                      <a:solidFill>
                                        <a:prstClr val="black"/>
                                      </a:solidFill>
                                      <a:latin typeface="Cambria Math" panose="02040503050406030204" pitchFamily="18" charset="0"/>
                                      <a:ea typeface="Cambria Math" panose="02040503050406030204" pitchFamily="18" charset="0"/>
                                    </a:rPr>
                                  </m:ctrlPr>
                                </m:fPr>
                                <m:num>
                                  <m:r>
                                    <a:rPr lang="es-MX" sz="1400" b="0" i="1" smtClean="0">
                                      <a:solidFill>
                                        <a:prstClr val="black"/>
                                      </a:solidFill>
                                      <a:latin typeface="Cambria Math" panose="02040503050406030204" pitchFamily="18" charset="0"/>
                                      <a:ea typeface="Cambria Math" panose="02040503050406030204" pitchFamily="18" charset="0"/>
                                    </a:rPr>
                                    <m:t>42187.5</m:t>
                                  </m:r>
                                </m:num>
                                <m:den>
                                  <m:r>
                                    <a:rPr lang="es-ES" sz="1400" b="0" i="1">
                                      <a:solidFill>
                                        <a:prstClr val="black"/>
                                      </a:solidFill>
                                      <a:latin typeface="Cambria Math" panose="02040503050406030204" pitchFamily="18" charset="0"/>
                                      <a:ea typeface="Cambria Math" panose="02040503050406030204" pitchFamily="18" charset="0"/>
                                    </a:rPr>
                                    <m:t>𝐸</m:t>
                                  </m:r>
                                </m:den>
                              </m:f>
                            </m:e>
                          </m:nary>
                        </m:e>
                      </m:nary>
                    </m:oMath>
                  </m:oMathPara>
                </a14:m>
                <a:endParaRPr lang="es-MX" sz="1200" dirty="0">
                  <a:solidFill>
                    <a:srgbClr val="4F81BD"/>
                  </a:solidFill>
                  <a:effectLst>
                    <a:outerShdw blurRad="38100" dist="38100" dir="2700000" algn="tl">
                      <a:srgbClr val="000000">
                        <a:alpha val="43137"/>
                      </a:srgbClr>
                    </a:outerShdw>
                  </a:effectLst>
                  <a:latin typeface="Century Gothic" pitchFamily="34" charset="0"/>
                </a:endParaRPr>
              </a:p>
            </p:txBody>
          </p:sp>
        </mc:Choice>
        <mc:Fallback xmlns="">
          <p:sp>
            <p:nvSpPr>
              <p:cNvPr id="25" name="CuadroTexto 24"/>
              <p:cNvSpPr txBox="1">
                <a:spLocks noRot="1" noChangeAspect="1" noMove="1" noResize="1" noEditPoints="1" noAdjustHandles="1" noChangeArrowheads="1" noChangeShapeType="1" noTextEdit="1"/>
              </p:cNvSpPr>
              <p:nvPr/>
            </p:nvSpPr>
            <p:spPr>
              <a:xfrm>
                <a:off x="3475000" y="2275657"/>
                <a:ext cx="7243275" cy="1709944"/>
              </a:xfrm>
              <a:prstGeom prst="rect">
                <a:avLst/>
              </a:prstGeom>
              <a:blipFill>
                <a:blip r:embed="rId10"/>
                <a:stretch>
                  <a:fillRect r="-572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6" name="CuadroTexto 25"/>
              <p:cNvSpPr txBox="1"/>
              <p:nvPr/>
            </p:nvSpPr>
            <p:spPr>
              <a:xfrm>
                <a:off x="1535571" y="5061237"/>
                <a:ext cx="4243361" cy="819458"/>
              </a:xfrm>
              <a:prstGeom prst="rect">
                <a:avLst/>
              </a:prstGeom>
            </p:spPr>
            <p:txBody>
              <a:bodyPr vert="horz" wrap="square" lIns="91440" tIns="45720" rIns="91440" bIns="45720"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f>
                        <m:fPr>
                          <m:ctrlPr>
                            <a:rPr lang="es-MX" sz="1400" i="1" smtClean="0">
                              <a:solidFill>
                                <a:prstClr val="black"/>
                              </a:solidFill>
                              <a:latin typeface="Cambria Math" panose="02040503050406030204" pitchFamily="18" charset="0"/>
                            </a:rPr>
                          </m:ctrlPr>
                        </m:fPr>
                        <m:num>
                          <m:r>
                            <a:rPr lang="es-MX" sz="1400" b="0" i="1" smtClean="0">
                              <a:solidFill>
                                <a:prstClr val="black"/>
                              </a:solidFill>
                              <a:latin typeface="Cambria Math" panose="02040503050406030204" pitchFamily="18" charset="0"/>
                            </a:rPr>
                            <m:t>1116</m:t>
                          </m:r>
                        </m:num>
                        <m:den>
                          <m:r>
                            <a:rPr lang="es-ES" sz="1400" b="0" i="1" smtClean="0">
                              <a:solidFill>
                                <a:prstClr val="black"/>
                              </a:solidFill>
                              <a:latin typeface="Cambria Math" panose="02040503050406030204" pitchFamily="18" charset="0"/>
                            </a:rPr>
                            <m:t>𝐸</m:t>
                          </m:r>
                        </m:den>
                      </m:f>
                      <m:sSub>
                        <m:sSubPr>
                          <m:ctrlPr>
                            <a:rPr lang="es-MX" sz="1400" i="1" smtClean="0">
                              <a:solidFill>
                                <a:prstClr val="black"/>
                              </a:solidFill>
                              <a:latin typeface="Cambria Math" panose="02040503050406030204" pitchFamily="18" charset="0"/>
                            </a:rPr>
                          </m:ctrlPr>
                        </m:sSubPr>
                        <m:e>
                          <m:r>
                            <a:rPr lang="es-ES" sz="1400" b="0" i="1" smtClean="0">
                              <a:solidFill>
                                <a:prstClr val="black"/>
                              </a:solidFill>
                              <a:latin typeface="Cambria Math" panose="02040503050406030204" pitchFamily="18" charset="0"/>
                            </a:rPr>
                            <m:t>𝑋</m:t>
                          </m:r>
                        </m:e>
                        <m:sub>
                          <m:r>
                            <a:rPr lang="es-ES" sz="1400" b="0" i="1" smtClean="0">
                              <a:solidFill>
                                <a:prstClr val="black"/>
                              </a:solidFill>
                              <a:latin typeface="Cambria Math" panose="02040503050406030204" pitchFamily="18" charset="0"/>
                            </a:rPr>
                            <m:t>1</m:t>
                          </m:r>
                        </m:sub>
                      </m:sSub>
                      <m:r>
                        <a:rPr lang="es-ES" sz="1400" b="0" i="1" smtClean="0">
                          <a:solidFill>
                            <a:prstClr val="black"/>
                          </a:solidFill>
                          <a:latin typeface="Cambria Math" panose="02040503050406030204" pitchFamily="18" charset="0"/>
                        </a:rPr>
                        <m:t>+</m:t>
                      </m:r>
                      <m:f>
                        <m:fPr>
                          <m:ctrlPr>
                            <a:rPr lang="es-ES" sz="1400" i="1" smtClean="0">
                              <a:solidFill>
                                <a:prstClr val="black"/>
                              </a:solidFill>
                              <a:latin typeface="Cambria Math" panose="02040503050406030204" pitchFamily="18" charset="0"/>
                            </a:rPr>
                          </m:ctrlPr>
                        </m:fPr>
                        <m:num>
                          <m:r>
                            <a:rPr lang="es-ES" sz="1400" b="0" i="1" smtClean="0">
                              <a:solidFill>
                                <a:prstClr val="black"/>
                              </a:solidFill>
                              <a:latin typeface="Cambria Math" panose="02040503050406030204" pitchFamily="18" charset="0"/>
                            </a:rPr>
                            <m:t>−</m:t>
                          </m:r>
                          <m:r>
                            <a:rPr lang="es-MX" sz="1400" b="0" i="1" smtClean="0">
                              <a:solidFill>
                                <a:prstClr val="black"/>
                              </a:solidFill>
                              <a:latin typeface="Cambria Math" panose="02040503050406030204" pitchFamily="18" charset="0"/>
                            </a:rPr>
                            <m:t>42187.5</m:t>
                          </m:r>
                        </m:num>
                        <m:den>
                          <m:r>
                            <a:rPr lang="es-ES" sz="1400" b="0" i="1" smtClean="0">
                              <a:solidFill>
                                <a:prstClr val="black"/>
                              </a:solidFill>
                              <a:latin typeface="Cambria Math" panose="02040503050406030204" pitchFamily="18" charset="0"/>
                            </a:rPr>
                            <m:t>𝐸</m:t>
                          </m:r>
                        </m:den>
                      </m:f>
                      <m:r>
                        <a:rPr lang="es-ES" sz="1400" b="0" i="1" smtClean="0">
                          <a:solidFill>
                            <a:prstClr val="black"/>
                          </a:solidFill>
                          <a:latin typeface="Cambria Math" panose="02040503050406030204" pitchFamily="18" charset="0"/>
                        </a:rPr>
                        <m:t>=0</m:t>
                      </m:r>
                      <m:r>
                        <a:rPr lang="es-ES" sz="1400" b="0" i="1" smtClean="0">
                          <a:solidFill>
                            <a:prstClr val="black"/>
                          </a:solidFill>
                          <a:latin typeface="Cambria Math" panose="02040503050406030204" pitchFamily="18" charset="0"/>
                          <a:ea typeface="Cambria Math" panose="02040503050406030204" pitchFamily="18" charset="0"/>
                        </a:rPr>
                        <m:t>∴</m:t>
                      </m:r>
                      <m:sSub>
                        <m:sSubPr>
                          <m:ctrlPr>
                            <a:rPr lang="es-ES" sz="1400" i="1" smtClean="0">
                              <a:solidFill>
                                <a:prstClr val="black"/>
                              </a:solidFill>
                              <a:latin typeface="Cambria Math" panose="02040503050406030204" pitchFamily="18" charset="0"/>
                              <a:ea typeface="Cambria Math" panose="02040503050406030204" pitchFamily="18" charset="0"/>
                            </a:rPr>
                          </m:ctrlPr>
                        </m:sSubPr>
                        <m:e>
                          <m:r>
                            <a:rPr lang="es-ES" sz="1400" b="0" i="1" smtClean="0">
                              <a:solidFill>
                                <a:prstClr val="black"/>
                              </a:solidFill>
                              <a:latin typeface="Cambria Math" panose="02040503050406030204" pitchFamily="18" charset="0"/>
                              <a:ea typeface="Cambria Math" panose="02040503050406030204" pitchFamily="18" charset="0"/>
                            </a:rPr>
                            <m:t>𝑋</m:t>
                          </m:r>
                        </m:e>
                        <m:sub>
                          <m:r>
                            <a:rPr lang="es-ES" sz="1400" b="0" i="1" smtClean="0">
                              <a:solidFill>
                                <a:prstClr val="black"/>
                              </a:solidFill>
                              <a:latin typeface="Cambria Math" panose="02040503050406030204" pitchFamily="18" charset="0"/>
                              <a:ea typeface="Cambria Math" panose="02040503050406030204" pitchFamily="18" charset="0"/>
                            </a:rPr>
                            <m:t>1</m:t>
                          </m:r>
                        </m:sub>
                      </m:sSub>
                      <m:r>
                        <a:rPr lang="es-ES" sz="1400" b="0" i="1" smtClean="0">
                          <a:solidFill>
                            <a:prstClr val="black"/>
                          </a:solidFill>
                          <a:latin typeface="Cambria Math" panose="02040503050406030204" pitchFamily="18" charset="0"/>
                          <a:ea typeface="Cambria Math" panose="02040503050406030204" pitchFamily="18" charset="0"/>
                        </a:rPr>
                        <m:t>=</m:t>
                      </m:r>
                      <m:r>
                        <a:rPr lang="es-ES" sz="1400" b="0" i="1" smtClean="0">
                          <a:solidFill>
                            <a:prstClr val="black"/>
                          </a:solidFill>
                          <a:latin typeface="Cambria Math" panose="02040503050406030204" pitchFamily="18" charset="0"/>
                          <a:ea typeface="Cambria Math" panose="02040503050406030204" pitchFamily="18" charset="0"/>
                        </a:rPr>
                        <m:t>𝑅𝐷𝑥</m:t>
                      </m:r>
                      <m:r>
                        <a:rPr lang="es-ES" sz="1400" b="0" i="1" smtClean="0">
                          <a:solidFill>
                            <a:prstClr val="black"/>
                          </a:solidFill>
                          <a:latin typeface="Cambria Math" panose="02040503050406030204" pitchFamily="18" charset="0"/>
                          <a:ea typeface="Cambria Math" panose="02040503050406030204" pitchFamily="18" charset="0"/>
                        </a:rPr>
                        <m:t>=37.80 </m:t>
                      </m:r>
                      <m:r>
                        <a:rPr lang="es-MX" sz="1400" b="0" i="1" smtClean="0">
                          <a:solidFill>
                            <a:prstClr val="black"/>
                          </a:solidFill>
                          <a:latin typeface="Cambria Math" panose="02040503050406030204" pitchFamily="18" charset="0"/>
                          <a:ea typeface="Cambria Math" panose="02040503050406030204" pitchFamily="18" charset="0"/>
                        </a:rPr>
                        <m:t>𝑘</m:t>
                      </m:r>
                    </m:oMath>
                  </m:oMathPara>
                </a14:m>
                <a:endParaRPr lang="es-ES" sz="1400" i="1" dirty="0">
                  <a:solidFill>
                    <a:prstClr val="black"/>
                  </a:solidFill>
                  <a:latin typeface="Century Gothic" pitchFamily="34" charset="0"/>
                </a:endParaRPr>
              </a:p>
            </p:txBody>
          </p:sp>
        </mc:Choice>
        <mc:Fallback xmlns="">
          <p:sp>
            <p:nvSpPr>
              <p:cNvPr id="26" name="CuadroTexto 25"/>
              <p:cNvSpPr txBox="1">
                <a:spLocks noRot="1" noChangeAspect="1" noMove="1" noResize="1" noEditPoints="1" noAdjustHandles="1" noChangeArrowheads="1" noChangeShapeType="1" noTextEdit="1"/>
              </p:cNvSpPr>
              <p:nvPr/>
            </p:nvSpPr>
            <p:spPr>
              <a:xfrm>
                <a:off x="1535571" y="5061237"/>
                <a:ext cx="4243361" cy="819458"/>
              </a:xfrm>
              <a:prstGeom prst="rect">
                <a:avLst/>
              </a:prstGeom>
              <a:blipFill>
                <a:blip r:embed="rId11"/>
                <a:stretch>
                  <a:fillRect/>
                </a:stretch>
              </a:blipFill>
            </p:spPr>
            <p:txBody>
              <a:bodyPr/>
              <a:lstStyle/>
              <a:p>
                <a:r>
                  <a:rPr lang="es-MX">
                    <a:noFill/>
                  </a:rPr>
                  <a:t> </a:t>
                </a:r>
              </a:p>
            </p:txBody>
          </p:sp>
        </mc:Fallback>
      </mc:AlternateContent>
      <p:sp>
        <p:nvSpPr>
          <p:cNvPr id="19" name="Rectángulo 18">
            <a:extLst>
              <a:ext uri="{FF2B5EF4-FFF2-40B4-BE49-F238E27FC236}">
                <a16:creationId xmlns:a16="http://schemas.microsoft.com/office/drawing/2014/main" id="{CF6CE832-C764-4367-9C32-F6AEC74C50C3}"/>
              </a:ext>
            </a:extLst>
          </p:cNvPr>
          <p:cNvSpPr/>
          <p:nvPr/>
        </p:nvSpPr>
        <p:spPr>
          <a:xfrm>
            <a:off x="7654046" y="4037256"/>
            <a:ext cx="3672408" cy="147732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s-ES" dirty="0">
                <a:solidFill>
                  <a:schemeClr val="tx1"/>
                </a:solidFill>
              </a:rPr>
              <a:t>Dado que nuestra viga es doblemente más rígida que las columnas, será necesario dividir cada integral de tramo por su respectivo momento de inercia (I</a:t>
            </a:r>
            <a:r>
              <a:rPr lang="es-ES" dirty="0" smtClean="0">
                <a:solidFill>
                  <a:schemeClr val="tx1"/>
                </a:solidFill>
              </a:rPr>
              <a:t>).</a:t>
            </a:r>
            <a:endParaRPr lang="es-MX" dirty="0">
              <a:solidFill>
                <a:schemeClr val="tx1"/>
              </a:solidFill>
            </a:endParaRPr>
          </a:p>
        </p:txBody>
      </p:sp>
      <p:sp>
        <p:nvSpPr>
          <p:cNvPr id="20" name="Rectángulo 19"/>
          <p:cNvSpPr/>
          <p:nvPr/>
        </p:nvSpPr>
        <p:spPr>
          <a:xfrm>
            <a:off x="729389" y="1716576"/>
            <a:ext cx="10789050" cy="338554"/>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ES" sz="1600" dirty="0">
                <a:solidFill>
                  <a:schemeClr val="tx1"/>
                </a:solidFill>
              </a:rPr>
              <a:t>Realizando las integrales obtenemos:</a:t>
            </a:r>
          </a:p>
        </p:txBody>
      </p:sp>
      <p:sp>
        <p:nvSpPr>
          <p:cNvPr id="18" name="CuadroTexto 17">
            <a:extLst>
              <a:ext uri="{FF2B5EF4-FFF2-40B4-BE49-F238E27FC236}">
                <a16:creationId xmlns:a16="http://schemas.microsoft.com/office/drawing/2014/main" id="{C3A6DCD8-5748-472F-B6F9-47FF096EFE8A}"/>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Marco doblemente </a:t>
            </a:r>
            <a:r>
              <a:rPr lang="es-419" sz="2400" dirty="0" smtClean="0">
                <a:solidFill>
                  <a:prstClr val="black"/>
                </a:solidFill>
              </a:rPr>
              <a:t>articulado.</a:t>
            </a:r>
            <a:endParaRPr lang="es-419" sz="2400" dirty="0">
              <a:solidFill>
                <a:prstClr val="black"/>
              </a:solidFill>
            </a:endParaRPr>
          </a:p>
        </p:txBody>
      </p:sp>
      <p:sp>
        <p:nvSpPr>
          <p:cNvPr id="2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231672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23/39</a:t>
            </a:r>
            <a:endParaRPr lang="es-MX" dirty="0"/>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8"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ectángulo 17">
            <a:extLst>
              <a:ext uri="{FF2B5EF4-FFF2-40B4-BE49-F238E27FC236}">
                <a16:creationId xmlns:a16="http://schemas.microsoft.com/office/drawing/2014/main" id="{CF6CE832-C764-4367-9C32-F6AEC74C50C3}"/>
              </a:ext>
            </a:extLst>
          </p:cNvPr>
          <p:cNvSpPr/>
          <p:nvPr/>
        </p:nvSpPr>
        <p:spPr>
          <a:xfrm>
            <a:off x="4943872" y="2568847"/>
            <a:ext cx="3672408" cy="175432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a:spAutoFit/>
          </a:bodyPr>
          <a:lstStyle/>
          <a:p>
            <a:pPr lvl="0" algn="just"/>
            <a:r>
              <a:rPr lang="es-ES" dirty="0">
                <a:solidFill>
                  <a:prstClr val="black"/>
                </a:solidFill>
              </a:rPr>
              <a:t>Con el valor de la redundante en “x” la cual es equivalente a la reacción en “x” del apoyo en D, con este valor es posible resolver el sistema completo obteniendo los valores reales en las reacciones.</a:t>
            </a:r>
            <a:endParaRPr lang="es-MX" dirty="0">
              <a:solidFill>
                <a:prstClr val="black"/>
              </a:solidFill>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1348102151"/>
              </p:ext>
            </p:extLst>
          </p:nvPr>
        </p:nvGraphicFramePr>
        <p:xfrm>
          <a:off x="309983" y="2018601"/>
          <a:ext cx="4744904" cy="4503397"/>
        </p:xfrm>
        <a:graphic>
          <a:graphicData uri="http://schemas.openxmlformats.org/presentationml/2006/ole">
            <mc:AlternateContent xmlns:mc="http://schemas.openxmlformats.org/markup-compatibility/2006">
              <mc:Choice xmlns:v="urn:schemas-microsoft-com:vml" Requires="v">
                <p:oleObj spid="_x0000_s16480" name="AutoCAD Drawing" r:id="rId9" imgW="3181320" imgH="3019320" progId="AutoCAD.Drawing.22">
                  <p:embed/>
                </p:oleObj>
              </mc:Choice>
              <mc:Fallback>
                <p:oleObj name="AutoCAD Drawing" r:id="rId9" imgW="3181320" imgH="3019320" progId="AutoCAD.Drawing.22">
                  <p:embed/>
                  <p:pic>
                    <p:nvPicPr>
                      <p:cNvPr id="0" name=""/>
                      <p:cNvPicPr/>
                      <p:nvPr/>
                    </p:nvPicPr>
                    <p:blipFill>
                      <a:blip r:embed="rId10"/>
                      <a:stretch>
                        <a:fillRect/>
                      </a:stretch>
                    </p:blipFill>
                    <p:spPr>
                      <a:xfrm>
                        <a:off x="309983" y="2018601"/>
                        <a:ext cx="4744904" cy="4503397"/>
                      </a:xfrm>
                      <a:prstGeom prst="rect">
                        <a:avLst/>
                      </a:prstGeom>
                    </p:spPr>
                  </p:pic>
                </p:oleObj>
              </mc:Fallback>
            </mc:AlternateContent>
          </a:graphicData>
        </a:graphic>
      </p:graphicFrame>
      <p:sp>
        <p:nvSpPr>
          <p:cNvPr id="12" name="CuadroTexto 11">
            <a:extLst>
              <a:ext uri="{FF2B5EF4-FFF2-40B4-BE49-F238E27FC236}">
                <a16:creationId xmlns:a16="http://schemas.microsoft.com/office/drawing/2014/main" id="{6EE8DB0E-7DCB-4FF5-9366-6D7074A79D9A}"/>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Marco doblemente </a:t>
            </a:r>
            <a:r>
              <a:rPr lang="es-419" sz="2400" dirty="0" smtClean="0">
                <a:solidFill>
                  <a:prstClr val="black"/>
                </a:solidFill>
              </a:rPr>
              <a:t>articulado.</a:t>
            </a:r>
            <a:endParaRPr lang="es-419" sz="2400" dirty="0">
              <a:solidFill>
                <a:prstClr val="black"/>
              </a:solidFill>
            </a:endParaRPr>
          </a:p>
        </p:txBody>
      </p:sp>
      <p:sp>
        <p:nvSpPr>
          <p:cNvPr id="19"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 useBgFill="1">
        <p:nvSpPr>
          <p:cNvPr id="13" name="Rectángulo 12"/>
          <p:cNvSpPr/>
          <p:nvPr/>
        </p:nvSpPr>
        <p:spPr>
          <a:xfrm>
            <a:off x="1606127" y="5608712"/>
            <a:ext cx="864096"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50" dirty="0" smtClean="0">
                <a:solidFill>
                  <a:srgbClr val="FE7E7E"/>
                </a:solidFill>
              </a:rPr>
              <a:t>375 k</a:t>
            </a:r>
            <a:endParaRPr lang="es-MX" sz="1450" dirty="0">
              <a:solidFill>
                <a:srgbClr val="FE7E7E"/>
              </a:solidFill>
            </a:endParaRPr>
          </a:p>
        </p:txBody>
      </p:sp>
      <p:sp useBgFill="1">
        <p:nvSpPr>
          <p:cNvPr id="20" name="Rectángulo 19"/>
          <p:cNvSpPr/>
          <p:nvPr/>
        </p:nvSpPr>
        <p:spPr>
          <a:xfrm>
            <a:off x="2830263" y="5602544"/>
            <a:ext cx="864096"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50" dirty="0" smtClean="0">
                <a:solidFill>
                  <a:srgbClr val="FE7E7E"/>
                </a:solidFill>
              </a:rPr>
              <a:t>375 k</a:t>
            </a:r>
            <a:endParaRPr lang="es-MX" sz="1450" dirty="0">
              <a:solidFill>
                <a:srgbClr val="FE7E7E"/>
              </a:solidFill>
            </a:endParaRPr>
          </a:p>
        </p:txBody>
      </p:sp>
      <p:sp useBgFill="1">
        <p:nvSpPr>
          <p:cNvPr id="21" name="Rectángulo 20"/>
          <p:cNvSpPr/>
          <p:nvPr/>
        </p:nvSpPr>
        <p:spPr>
          <a:xfrm>
            <a:off x="93959" y="5091132"/>
            <a:ext cx="864096"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50" dirty="0" smtClean="0">
                <a:solidFill>
                  <a:srgbClr val="FE7E7E"/>
                </a:solidFill>
              </a:rPr>
              <a:t>37.8 k</a:t>
            </a:r>
            <a:endParaRPr lang="es-MX" sz="1450" dirty="0">
              <a:solidFill>
                <a:srgbClr val="FE7E7E"/>
              </a:solidFill>
            </a:endParaRPr>
          </a:p>
        </p:txBody>
      </p:sp>
      <p:sp useBgFill="1">
        <p:nvSpPr>
          <p:cNvPr id="22" name="Rectángulo 21"/>
          <p:cNvSpPr/>
          <p:nvPr/>
        </p:nvSpPr>
        <p:spPr>
          <a:xfrm>
            <a:off x="4190791" y="5091132"/>
            <a:ext cx="864096"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50" dirty="0" smtClean="0">
                <a:solidFill>
                  <a:srgbClr val="FE7E7E"/>
                </a:solidFill>
              </a:rPr>
              <a:t>37.8 k</a:t>
            </a:r>
            <a:endParaRPr lang="es-MX" sz="1450" dirty="0">
              <a:solidFill>
                <a:srgbClr val="FE7E7E"/>
              </a:solidFill>
            </a:endParaRPr>
          </a:p>
        </p:txBody>
      </p:sp>
      <p:cxnSp>
        <p:nvCxnSpPr>
          <p:cNvPr id="4" name="Conector recto 3"/>
          <p:cNvCxnSpPr/>
          <p:nvPr/>
        </p:nvCxnSpPr>
        <p:spPr>
          <a:xfrm>
            <a:off x="4703328" y="5091132"/>
            <a:ext cx="144016" cy="0"/>
          </a:xfrm>
          <a:prstGeom prst="line">
            <a:avLst/>
          </a:prstGeom>
          <a:ln w="6350"/>
        </p:spPr>
        <p:style>
          <a:lnRef idx="1">
            <a:schemeClr val="dk1"/>
          </a:lnRef>
          <a:fillRef idx="0">
            <a:schemeClr val="dk1"/>
          </a:fillRef>
          <a:effectRef idx="0">
            <a:schemeClr val="dk1"/>
          </a:effectRef>
          <a:fontRef idx="minor">
            <a:schemeClr val="tx1"/>
          </a:fontRef>
        </p:style>
      </p:cxnSp>
      <p:sp useBgFill="1">
        <p:nvSpPr>
          <p:cNvPr id="23" name="Rectángulo 22"/>
          <p:cNvSpPr/>
          <p:nvPr/>
        </p:nvSpPr>
        <p:spPr>
          <a:xfrm>
            <a:off x="2232156" y="5980047"/>
            <a:ext cx="864096" cy="160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15 ft</a:t>
            </a:r>
            <a:endParaRPr lang="es-MX" sz="1100" dirty="0">
              <a:solidFill>
                <a:schemeClr val="tx1"/>
              </a:solidFill>
            </a:endParaRPr>
          </a:p>
        </p:txBody>
      </p:sp>
      <p:sp useBgFill="1">
        <p:nvSpPr>
          <p:cNvPr id="24" name="Rectángulo 23"/>
          <p:cNvSpPr/>
          <p:nvPr/>
        </p:nvSpPr>
        <p:spPr>
          <a:xfrm rot="16200000">
            <a:off x="4190791" y="3937717"/>
            <a:ext cx="864096" cy="160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smtClean="0">
                <a:solidFill>
                  <a:schemeClr val="tx1"/>
                </a:solidFill>
              </a:rPr>
              <a:t>15 ft</a:t>
            </a:r>
            <a:endParaRPr lang="es-MX" sz="1100" dirty="0">
              <a:solidFill>
                <a:schemeClr val="tx1"/>
              </a:solidFill>
            </a:endParaRPr>
          </a:p>
        </p:txBody>
      </p:sp>
      <p:pic>
        <p:nvPicPr>
          <p:cNvPr id="10" name="Imagen 9"/>
          <p:cNvPicPr>
            <a:picLocks noChangeAspect="1"/>
          </p:cNvPicPr>
          <p:nvPr/>
        </p:nvPicPr>
        <p:blipFill rotWithShape="1">
          <a:blip r:embed="rId11"/>
          <a:srcRect l="47405" t="46983" r="38040" b="19745"/>
          <a:stretch/>
        </p:blipFill>
        <p:spPr>
          <a:xfrm>
            <a:off x="9377679" y="2624844"/>
            <a:ext cx="2520280" cy="2592288"/>
          </a:xfrm>
          <a:prstGeom prst="rect">
            <a:avLst/>
          </a:prstGeom>
        </p:spPr>
      </p:pic>
      <p:sp>
        <p:nvSpPr>
          <p:cNvPr id="25" name="TextBox 11"/>
          <p:cNvSpPr txBox="1"/>
          <p:nvPr/>
        </p:nvSpPr>
        <p:spPr>
          <a:xfrm>
            <a:off x="9207473" y="2014934"/>
            <a:ext cx="3096344" cy="400110"/>
          </a:xfrm>
          <a:prstGeom prst="rect">
            <a:avLst/>
          </a:prstGeom>
          <a:noFill/>
        </p:spPr>
        <p:txBody>
          <a:bodyPr wrap="square" rtlCol="0">
            <a:spAutoFit/>
          </a:bodyPr>
          <a:lstStyle/>
          <a:p>
            <a:r>
              <a:rPr lang="es-ES" sz="2000" dirty="0"/>
              <a:t>DIAGRAMA DE </a:t>
            </a:r>
            <a:r>
              <a:rPr lang="es-ES" sz="2000" dirty="0" smtClean="0"/>
              <a:t>MOMENTO.</a:t>
            </a:r>
            <a:endParaRPr lang="es-MX" sz="2000" dirty="0"/>
          </a:p>
        </p:txBody>
      </p:sp>
      <p:sp>
        <p:nvSpPr>
          <p:cNvPr id="26" name="Rectángulo 25"/>
          <p:cNvSpPr/>
          <p:nvPr/>
        </p:nvSpPr>
        <p:spPr>
          <a:xfrm>
            <a:off x="8728029" y="2498061"/>
            <a:ext cx="978153" cy="307777"/>
          </a:xfrm>
          <a:prstGeom prst="rect">
            <a:avLst/>
          </a:prstGeom>
        </p:spPr>
        <p:txBody>
          <a:bodyPr wrap="none">
            <a:spAutoFit/>
          </a:bodyPr>
          <a:lstStyle/>
          <a:p>
            <a:r>
              <a:rPr lang="en-US" sz="1400" dirty="0" smtClean="0"/>
              <a:t>-453.6 </a:t>
            </a:r>
            <a:r>
              <a:rPr lang="en-US" sz="1400" dirty="0" err="1" smtClean="0"/>
              <a:t>K.ft</a:t>
            </a:r>
            <a:endParaRPr lang="es-MX" dirty="0"/>
          </a:p>
        </p:txBody>
      </p:sp>
      <p:sp>
        <p:nvSpPr>
          <p:cNvPr id="27" name="Rectángulo 26"/>
          <p:cNvSpPr/>
          <p:nvPr/>
        </p:nvSpPr>
        <p:spPr>
          <a:xfrm>
            <a:off x="10630160" y="2517122"/>
            <a:ext cx="978153" cy="307777"/>
          </a:xfrm>
          <a:prstGeom prst="rect">
            <a:avLst/>
          </a:prstGeom>
        </p:spPr>
        <p:txBody>
          <a:bodyPr wrap="none">
            <a:spAutoFit/>
          </a:bodyPr>
          <a:lstStyle/>
          <a:p>
            <a:r>
              <a:rPr lang="en-US" sz="1400" dirty="0" smtClean="0"/>
              <a:t>-453.6 </a:t>
            </a:r>
            <a:r>
              <a:rPr lang="en-US" sz="1400" dirty="0" err="1"/>
              <a:t>K</a:t>
            </a:r>
            <a:r>
              <a:rPr lang="en-US" sz="1400" dirty="0" err="1" smtClean="0"/>
              <a:t>.ft</a:t>
            </a:r>
            <a:endParaRPr lang="es-MX" dirty="0"/>
          </a:p>
        </p:txBody>
      </p:sp>
      <p:sp>
        <p:nvSpPr>
          <p:cNvPr id="28" name="Rectángulo 27"/>
          <p:cNvSpPr/>
          <p:nvPr/>
        </p:nvSpPr>
        <p:spPr>
          <a:xfrm>
            <a:off x="10276983" y="3126901"/>
            <a:ext cx="1018227" cy="307777"/>
          </a:xfrm>
          <a:prstGeom prst="rect">
            <a:avLst/>
          </a:prstGeom>
        </p:spPr>
        <p:txBody>
          <a:bodyPr wrap="none">
            <a:spAutoFit/>
          </a:bodyPr>
          <a:lstStyle/>
          <a:p>
            <a:r>
              <a:rPr lang="en-US" sz="1400" dirty="0" smtClean="0"/>
              <a:t>952.65 </a:t>
            </a:r>
            <a:r>
              <a:rPr lang="en-US" sz="1400" dirty="0" err="1" smtClean="0"/>
              <a:t>K.ft</a:t>
            </a:r>
            <a:endParaRPr lang="es-MX" dirty="0"/>
          </a:p>
        </p:txBody>
      </p:sp>
    </p:spTree>
    <p:extLst>
      <p:ext uri="{BB962C8B-B14F-4D97-AF65-F5344CB8AC3E}">
        <p14:creationId xmlns:p14="http://schemas.microsoft.com/office/powerpoint/2010/main" val="18587430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TYSON\Documents\a Obras varias\A TRABAJOS 2013\7.- JULIO\Albercas\8.- Alberca Familiar 2\PDF\MD LOGO.jpg"/>
          <p:cNvPicPr>
            <a:picLocks noChangeAspect="1" noChangeArrowheads="1"/>
          </p:cNvPicPr>
          <p:nvPr/>
        </p:nvPicPr>
        <p:blipFill>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sp>
        <p:nvSpPr>
          <p:cNvPr id="12" name="Номер слайда 3"/>
          <p:cNvSpPr>
            <a:spLocks noGrp="1"/>
          </p:cNvSpPr>
          <p:nvPr>
            <p:ph type="sldNum" sz="quarter" idx="12"/>
          </p:nvPr>
        </p:nvSpPr>
        <p:spPr>
          <a:xfrm>
            <a:off x="0" y="1272222"/>
            <a:ext cx="711200" cy="244476"/>
          </a:xfrm>
        </p:spPr>
        <p:txBody>
          <a:bodyPr>
            <a:normAutofit fontScale="85000" lnSpcReduction="20000"/>
          </a:bodyPr>
          <a:lstStyle/>
          <a:p>
            <a:r>
              <a:rPr lang="es-MX" dirty="0" smtClean="0"/>
              <a:t>24/39</a:t>
            </a:r>
            <a:endParaRPr lang="es-MX" dirty="0"/>
          </a:p>
        </p:txBody>
      </p:sp>
      <p:pic>
        <p:nvPicPr>
          <p:cNvPr id="13" name="5 Imagen" descr="lobo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3033286" y="2852936"/>
            <a:ext cx="6591105" cy="1446550"/>
          </a:xfrm>
          <a:prstGeom prst="rect">
            <a:avLst/>
          </a:prstGeom>
          <a:noFill/>
        </p:spPr>
        <p:txBody>
          <a:bodyPr wrap="square" rtlCol="0">
            <a:spAutoFit/>
          </a:bodyPr>
          <a:lstStyle/>
          <a:p>
            <a:pPr algn="ctr"/>
            <a:r>
              <a:rPr lang="es-MX" sz="8800" b="1" dirty="0" smtClean="0">
                <a:ln w="22225">
                  <a:solidFill>
                    <a:schemeClr val="accent2">
                      <a:lumMod val="50000"/>
                    </a:schemeClr>
                  </a:solidFill>
                  <a:prstDash val="solid"/>
                </a:ln>
                <a:solidFill>
                  <a:schemeClr val="accent2"/>
                </a:solidFill>
              </a:rPr>
              <a:t>ARMADURA.</a:t>
            </a:r>
            <a:endParaRPr lang="es-MX" dirty="0"/>
          </a:p>
        </p:txBody>
      </p:sp>
      <p:sp>
        <p:nvSpPr>
          <p:cNvPr id="15" name="CuadroTexto 14">
            <a:extLst>
              <a:ext uri="{FF2B5EF4-FFF2-40B4-BE49-F238E27FC236}">
                <a16:creationId xmlns:a16="http://schemas.microsoft.com/office/drawing/2014/main" id="{D533F143-BA95-4EBF-8D77-480ABA7EA6F8}"/>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Armadura.</a:t>
            </a:r>
          </a:p>
        </p:txBody>
      </p:sp>
      <p:sp>
        <p:nvSpPr>
          <p:cNvPr id="1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296499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25/39</a:t>
            </a:r>
            <a:endParaRPr lang="es-MX" dirty="0"/>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2">
            <a:extLst>
              <a:ext uri="{FF2B5EF4-FFF2-40B4-BE49-F238E27FC236}">
                <a16:creationId xmlns:a16="http://schemas.microsoft.com/office/drawing/2014/main" id="{53E9240D-DE42-4A79-AEE5-3D974E82AEF0}"/>
              </a:ext>
            </a:extLst>
          </p:cNvPr>
          <p:cNvSpPr txBox="1">
            <a:spLocks noChangeArrowheads="1"/>
          </p:cNvSpPr>
          <p:nvPr/>
        </p:nvSpPr>
        <p:spPr bwMode="auto">
          <a:xfrm>
            <a:off x="746551" y="2281572"/>
            <a:ext cx="10425360" cy="369332"/>
          </a:xfrm>
          <a:prstGeom prst="rect">
            <a:avLst/>
          </a:prstGeom>
          <a:noFill/>
          <a:ln w="381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50000"/>
              </a:spcBef>
              <a:defRPr/>
            </a:pPr>
            <a:r>
              <a:rPr lang="es-ES" dirty="0">
                <a:cs typeface="Calibri" panose="020F0502020204030204" pitchFamily="34" charset="0"/>
              </a:rPr>
              <a:t>Las armaduras pueden ser externamente indeterminadas o internamente indeterminadas.</a:t>
            </a:r>
          </a:p>
        </p:txBody>
      </p:sp>
      <p:sp>
        <p:nvSpPr>
          <p:cNvPr id="30" name="Text Box 16">
            <a:extLst>
              <a:ext uri="{FF2B5EF4-FFF2-40B4-BE49-F238E27FC236}">
                <a16:creationId xmlns:a16="http://schemas.microsoft.com/office/drawing/2014/main" id="{706AB232-A8EA-463A-BAD7-DD19F5AF6398}"/>
              </a:ext>
            </a:extLst>
          </p:cNvPr>
          <p:cNvSpPr txBox="1">
            <a:spLocks noChangeArrowheads="1"/>
          </p:cNvSpPr>
          <p:nvPr/>
        </p:nvSpPr>
        <p:spPr bwMode="auto">
          <a:xfrm>
            <a:off x="711199" y="3062600"/>
            <a:ext cx="104607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s-MX" u="sng" dirty="0">
                <a:cs typeface="Calibri" panose="020F0502020204030204" pitchFamily="34" charset="0"/>
              </a:rPr>
              <a:t>Externamente indeterminadas:</a:t>
            </a:r>
            <a:r>
              <a:rPr lang="es-MX" dirty="0">
                <a:cs typeface="Calibri" panose="020F0502020204030204" pitchFamily="34" charset="0"/>
              </a:rPr>
              <a:t> cuando el número de reacciones de apoyo es mayor que el número de ecuaciones de equilibrio más el número de ecuaciones de condición. Es igual que las vigas.</a:t>
            </a:r>
            <a:endParaRPr lang="es-ES" dirty="0">
              <a:cs typeface="Calibri" panose="020F0502020204030204" pitchFamily="34" charset="0"/>
            </a:endParaRPr>
          </a:p>
        </p:txBody>
      </p:sp>
      <p:sp>
        <p:nvSpPr>
          <p:cNvPr id="31" name="Text Box 17">
            <a:extLst>
              <a:ext uri="{FF2B5EF4-FFF2-40B4-BE49-F238E27FC236}">
                <a16:creationId xmlns:a16="http://schemas.microsoft.com/office/drawing/2014/main" id="{B8643CED-77AC-43B6-886F-33445B928CF5}"/>
              </a:ext>
            </a:extLst>
          </p:cNvPr>
          <p:cNvSpPr txBox="1">
            <a:spLocks noChangeArrowheads="1"/>
          </p:cNvSpPr>
          <p:nvPr/>
        </p:nvSpPr>
        <p:spPr bwMode="auto">
          <a:xfrm>
            <a:off x="661298" y="4191708"/>
            <a:ext cx="105605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defRPr/>
            </a:pPr>
            <a:r>
              <a:rPr lang="es-MX" u="sng" dirty="0">
                <a:cs typeface="Calibri" panose="020F0502020204030204" pitchFamily="34" charset="0"/>
              </a:rPr>
              <a:t>Internamente indeterminadas:</a:t>
            </a:r>
            <a:r>
              <a:rPr lang="es-MX" dirty="0">
                <a:cs typeface="Calibri" panose="020F0502020204030204" pitchFamily="34" charset="0"/>
              </a:rPr>
              <a:t> cuando el número de miembros es mayor que el mínimo necesario para que la armadura sea estable. </a:t>
            </a:r>
            <a:endParaRPr lang="es-ES" dirty="0">
              <a:cs typeface="Calibri" panose="020F0502020204030204" pitchFamily="34" charset="0"/>
            </a:endParaRPr>
          </a:p>
        </p:txBody>
      </p:sp>
      <p:sp>
        <p:nvSpPr>
          <p:cNvPr id="19" name="Rectángulo 18">
            <a:extLst>
              <a:ext uri="{FF2B5EF4-FFF2-40B4-BE49-F238E27FC236}">
                <a16:creationId xmlns:a16="http://schemas.microsoft.com/office/drawing/2014/main" id="{0B49AEF5-A401-43F5-98E8-F4BF30356186}"/>
              </a:ext>
            </a:extLst>
          </p:cNvPr>
          <p:cNvSpPr/>
          <p:nvPr/>
        </p:nvSpPr>
        <p:spPr>
          <a:xfrm>
            <a:off x="711200" y="1636710"/>
            <a:ext cx="104047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Cálculo del grado de </a:t>
            </a:r>
            <a:r>
              <a:rPr lang="es-MX" dirty="0" smtClean="0">
                <a:solidFill>
                  <a:schemeClr val="tx1"/>
                </a:solidFill>
              </a:rPr>
              <a:t>indeterminación.</a:t>
            </a:r>
            <a:endParaRPr lang="es-MX" dirty="0">
              <a:solidFill>
                <a:schemeClr val="tx1"/>
              </a:solidFill>
            </a:endParaRPr>
          </a:p>
        </p:txBody>
      </p:sp>
      <p:sp>
        <p:nvSpPr>
          <p:cNvPr id="20" name="CuadroTexto 19">
            <a:extLst>
              <a:ext uri="{FF2B5EF4-FFF2-40B4-BE49-F238E27FC236}">
                <a16:creationId xmlns:a16="http://schemas.microsoft.com/office/drawing/2014/main" id="{70AB455B-00B0-498E-A7E7-5478BC6AD642}"/>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smtClean="0">
                <a:solidFill>
                  <a:prstClr val="black"/>
                </a:solidFill>
              </a:rPr>
              <a:t>Armadura.</a:t>
            </a:r>
            <a:endParaRPr lang="es-419" sz="2400" dirty="0">
              <a:solidFill>
                <a:prstClr val="black"/>
              </a:solidFill>
            </a:endParaRPr>
          </a:p>
        </p:txBody>
      </p:sp>
      <p:sp>
        <p:nvSpPr>
          <p:cNvPr id="18"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DBE0DEAA-4DBD-451A-88B4-392279CC31D2}"/>
              </a:ext>
            </a:extLst>
          </p:cNvPr>
          <p:cNvSpPr/>
          <p:nvPr/>
        </p:nvSpPr>
        <p:spPr>
          <a:xfrm>
            <a:off x="711200" y="1636710"/>
            <a:ext cx="104047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Indeterminación </a:t>
            </a:r>
            <a:r>
              <a:rPr lang="es-MX" dirty="0" smtClean="0">
                <a:solidFill>
                  <a:schemeClr val="tx1"/>
                </a:solidFill>
              </a:rPr>
              <a:t>interna.</a:t>
            </a:r>
            <a:endParaRPr lang="es-MX" dirty="0">
              <a:solidFill>
                <a:schemeClr val="tx1"/>
              </a:solidFill>
            </a:endParaRPr>
          </a:p>
        </p:txBody>
      </p:sp>
      <p:sp>
        <p:nvSpPr>
          <p:cNvPr id="9" name="8 Marcador de número de diapositiva"/>
          <p:cNvSpPr>
            <a:spLocks noGrp="1"/>
          </p:cNvSpPr>
          <p:nvPr>
            <p:ph type="sldNum" sz="quarter" idx="12"/>
          </p:nvPr>
        </p:nvSpPr>
        <p:spPr/>
        <p:txBody>
          <a:bodyPr>
            <a:normAutofit fontScale="85000" lnSpcReduction="20000"/>
          </a:bodyPr>
          <a:lstStyle/>
          <a:p>
            <a:r>
              <a:rPr lang="es-MX" dirty="0" smtClean="0"/>
              <a:t>26/39</a:t>
            </a:r>
            <a:endParaRPr lang="es-MX" dirty="0"/>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2">
            <a:extLst>
              <a:ext uri="{FF2B5EF4-FFF2-40B4-BE49-F238E27FC236}">
                <a16:creationId xmlns:a16="http://schemas.microsoft.com/office/drawing/2014/main" id="{E3CA9CC3-3880-4E19-9A26-B17EBA722479}"/>
              </a:ext>
            </a:extLst>
          </p:cNvPr>
          <p:cNvSpPr txBox="1">
            <a:spLocks noChangeArrowheads="1"/>
          </p:cNvSpPr>
          <p:nvPr/>
        </p:nvSpPr>
        <p:spPr bwMode="auto">
          <a:xfrm>
            <a:off x="5069885" y="2348880"/>
            <a:ext cx="1800200" cy="523220"/>
          </a:xfrm>
          <a:prstGeom prst="rect">
            <a:avLst/>
          </a:prstGeom>
          <a:solidFill>
            <a:schemeClr val="accent1"/>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nchor="ctr">
            <a:spAutoFit/>
          </a:bodyPr>
          <a:lstStyle/>
          <a:p>
            <a:pPr algn="ctr">
              <a:spcBef>
                <a:spcPct val="50000"/>
              </a:spcBef>
              <a:defRPr/>
            </a:pPr>
            <a:r>
              <a:rPr lang="es-ES" sz="2800" b="1" dirty="0">
                <a:solidFill>
                  <a:schemeClr val="tx1"/>
                </a:solidFill>
                <a:cs typeface="Calibri" panose="020F0502020204030204" pitchFamily="34" charset="0"/>
              </a:rPr>
              <a:t>r + b = 2j</a:t>
            </a:r>
          </a:p>
        </p:txBody>
      </p:sp>
      <p:sp>
        <p:nvSpPr>
          <p:cNvPr id="20" name="Text Box 13">
            <a:extLst>
              <a:ext uri="{FF2B5EF4-FFF2-40B4-BE49-F238E27FC236}">
                <a16:creationId xmlns:a16="http://schemas.microsoft.com/office/drawing/2014/main" id="{273D0A01-E065-4B0A-B13E-14CC26B8F294}"/>
              </a:ext>
            </a:extLst>
          </p:cNvPr>
          <p:cNvSpPr txBox="1">
            <a:spLocks noChangeArrowheads="1"/>
          </p:cNvSpPr>
          <p:nvPr/>
        </p:nvSpPr>
        <p:spPr bwMode="auto">
          <a:xfrm>
            <a:off x="3678897" y="3183939"/>
            <a:ext cx="4582176" cy="1200329"/>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s-MX" dirty="0">
                <a:cs typeface="Calibri" panose="020F0502020204030204" pitchFamily="34" charset="0"/>
              </a:rPr>
              <a:t>r = número de reacciones de </a:t>
            </a:r>
            <a:r>
              <a:rPr lang="es-MX" dirty="0" smtClean="0">
                <a:cs typeface="Calibri" panose="020F0502020204030204" pitchFamily="34" charset="0"/>
              </a:rPr>
              <a:t>apoyo.</a:t>
            </a:r>
            <a:endParaRPr lang="es-MX" dirty="0">
              <a:cs typeface="Calibri" panose="020F0502020204030204" pitchFamily="34" charset="0"/>
            </a:endParaRPr>
          </a:p>
          <a:p>
            <a:pPr algn="ctr">
              <a:spcBef>
                <a:spcPct val="50000"/>
              </a:spcBef>
              <a:defRPr/>
            </a:pPr>
            <a:r>
              <a:rPr lang="es-MX" dirty="0">
                <a:cs typeface="Calibri" panose="020F0502020204030204" pitchFamily="34" charset="0"/>
              </a:rPr>
              <a:t>j = número de </a:t>
            </a:r>
            <a:r>
              <a:rPr lang="es-MX" dirty="0" smtClean="0">
                <a:cs typeface="Calibri" panose="020F0502020204030204" pitchFamily="34" charset="0"/>
              </a:rPr>
              <a:t>nudos.</a:t>
            </a:r>
            <a:endParaRPr lang="es-MX" dirty="0">
              <a:cs typeface="Calibri" panose="020F0502020204030204" pitchFamily="34" charset="0"/>
            </a:endParaRPr>
          </a:p>
          <a:p>
            <a:pPr algn="ctr">
              <a:spcBef>
                <a:spcPct val="50000"/>
              </a:spcBef>
              <a:defRPr/>
            </a:pPr>
            <a:r>
              <a:rPr lang="es-MX" dirty="0">
                <a:cs typeface="Calibri" panose="020F0502020204030204" pitchFamily="34" charset="0"/>
              </a:rPr>
              <a:t>b = número de </a:t>
            </a:r>
            <a:r>
              <a:rPr lang="es-MX" dirty="0" smtClean="0">
                <a:cs typeface="Calibri" panose="020F0502020204030204" pitchFamily="34" charset="0"/>
              </a:rPr>
              <a:t>barras.</a:t>
            </a:r>
            <a:endParaRPr lang="es-ES" dirty="0">
              <a:cs typeface="Calibri" panose="020F0502020204030204" pitchFamily="34" charset="0"/>
            </a:endParaRPr>
          </a:p>
        </p:txBody>
      </p:sp>
      <p:sp>
        <p:nvSpPr>
          <p:cNvPr id="25" name="Text Box 15">
            <a:extLst>
              <a:ext uri="{FF2B5EF4-FFF2-40B4-BE49-F238E27FC236}">
                <a16:creationId xmlns:a16="http://schemas.microsoft.com/office/drawing/2014/main" id="{6FD691ED-9BE0-4054-9234-95D4C4FA99EF}"/>
              </a:ext>
            </a:extLst>
          </p:cNvPr>
          <p:cNvSpPr txBox="1">
            <a:spLocks noChangeArrowheads="1"/>
          </p:cNvSpPr>
          <p:nvPr/>
        </p:nvSpPr>
        <p:spPr bwMode="auto">
          <a:xfrm>
            <a:off x="2418735" y="4528284"/>
            <a:ext cx="7317756" cy="369332"/>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es-MX" dirty="0">
                <a:cs typeface="Calibri" panose="020F0502020204030204" pitchFamily="34" charset="0"/>
              </a:rPr>
              <a:t>(r +b) = 2j                         </a:t>
            </a:r>
            <a:r>
              <a:rPr lang="es-MX" dirty="0" smtClean="0">
                <a:cs typeface="Calibri" panose="020F0502020204030204" pitchFamily="34" charset="0"/>
              </a:rPr>
              <a:t>isostática.</a:t>
            </a:r>
            <a:endParaRPr lang="es-ES" dirty="0">
              <a:cs typeface="Calibri" panose="020F0502020204030204" pitchFamily="34" charset="0"/>
            </a:endParaRPr>
          </a:p>
        </p:txBody>
      </p:sp>
      <p:sp>
        <p:nvSpPr>
          <p:cNvPr id="26" name="Text Box 16">
            <a:extLst>
              <a:ext uri="{FF2B5EF4-FFF2-40B4-BE49-F238E27FC236}">
                <a16:creationId xmlns:a16="http://schemas.microsoft.com/office/drawing/2014/main" id="{9561162F-0EE0-4514-BC4F-8B8E2F6166AE}"/>
              </a:ext>
            </a:extLst>
          </p:cNvPr>
          <p:cNvSpPr txBox="1">
            <a:spLocks noChangeArrowheads="1"/>
          </p:cNvSpPr>
          <p:nvPr/>
        </p:nvSpPr>
        <p:spPr bwMode="auto">
          <a:xfrm>
            <a:off x="2418735" y="5102959"/>
            <a:ext cx="7317756" cy="369332"/>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es-MX" dirty="0">
                <a:cs typeface="Calibri" panose="020F0502020204030204" pitchFamily="34" charset="0"/>
              </a:rPr>
              <a:t>(r +b) &gt; 2j              </a:t>
            </a:r>
            <a:r>
              <a:rPr lang="es-MX" dirty="0" smtClean="0">
                <a:cs typeface="Calibri" panose="020F0502020204030204" pitchFamily="34" charset="0"/>
              </a:rPr>
              <a:t>hiperestática.</a:t>
            </a:r>
            <a:endParaRPr lang="es-ES" dirty="0">
              <a:cs typeface="Calibri" panose="020F0502020204030204" pitchFamily="34" charset="0"/>
            </a:endParaRPr>
          </a:p>
        </p:txBody>
      </p:sp>
      <p:sp>
        <p:nvSpPr>
          <p:cNvPr id="27" name="Text Box 17">
            <a:extLst>
              <a:ext uri="{FF2B5EF4-FFF2-40B4-BE49-F238E27FC236}">
                <a16:creationId xmlns:a16="http://schemas.microsoft.com/office/drawing/2014/main" id="{74BDD412-254E-4EB0-B343-0EE9A2B5C14E}"/>
              </a:ext>
            </a:extLst>
          </p:cNvPr>
          <p:cNvSpPr txBox="1">
            <a:spLocks noChangeArrowheads="1"/>
          </p:cNvSpPr>
          <p:nvPr/>
        </p:nvSpPr>
        <p:spPr bwMode="auto">
          <a:xfrm>
            <a:off x="2418735" y="5664934"/>
            <a:ext cx="7317756" cy="369332"/>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es-MX" dirty="0">
                <a:cs typeface="Calibri" panose="020F0502020204030204" pitchFamily="34" charset="0"/>
              </a:rPr>
              <a:t>(r +b) &lt; 2j                     </a:t>
            </a:r>
            <a:r>
              <a:rPr lang="es-MX" dirty="0" smtClean="0">
                <a:cs typeface="Calibri" panose="020F0502020204030204" pitchFamily="34" charset="0"/>
              </a:rPr>
              <a:t>inestable.</a:t>
            </a:r>
            <a:endParaRPr lang="es-ES" dirty="0">
              <a:cs typeface="Calibri" panose="020F0502020204030204" pitchFamily="34" charset="0"/>
            </a:endParaRPr>
          </a:p>
        </p:txBody>
      </p:sp>
      <p:sp>
        <p:nvSpPr>
          <p:cNvPr id="18" name="CuadroTexto 17">
            <a:extLst>
              <a:ext uri="{FF2B5EF4-FFF2-40B4-BE49-F238E27FC236}">
                <a16:creationId xmlns:a16="http://schemas.microsoft.com/office/drawing/2014/main" id="{418EDDE6-7F6A-4104-B36D-69116CD0A76D}"/>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smtClean="0">
                <a:solidFill>
                  <a:prstClr val="black"/>
                </a:solidFill>
              </a:rPr>
              <a:t>Armadura.</a:t>
            </a:r>
            <a:endParaRPr lang="es-419" sz="2400" dirty="0">
              <a:solidFill>
                <a:prstClr val="black"/>
              </a:solidFill>
            </a:endParaRPr>
          </a:p>
        </p:txBody>
      </p:sp>
      <p:sp>
        <p:nvSpPr>
          <p:cNvPr id="2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1393087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FC677200-2E47-45E2-8B4C-8ED0E4301103}"/>
              </a:ext>
            </a:extLst>
          </p:cNvPr>
          <p:cNvSpPr/>
          <p:nvPr/>
        </p:nvSpPr>
        <p:spPr>
          <a:xfrm>
            <a:off x="711200" y="1636710"/>
            <a:ext cx="107133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Determine las fuerzas internas para cada barra de la siguiente armadura.</a:t>
            </a:r>
          </a:p>
        </p:txBody>
      </p:sp>
      <p:sp>
        <p:nvSpPr>
          <p:cNvPr id="9" name="8 Marcador de número de diapositiva"/>
          <p:cNvSpPr>
            <a:spLocks noGrp="1"/>
          </p:cNvSpPr>
          <p:nvPr>
            <p:ph type="sldNum" sz="quarter" idx="12"/>
          </p:nvPr>
        </p:nvSpPr>
        <p:spPr>
          <a:xfrm>
            <a:off x="56208" y="1272222"/>
            <a:ext cx="711200" cy="244476"/>
          </a:xfrm>
        </p:spPr>
        <p:txBody>
          <a:bodyPr>
            <a:normAutofit fontScale="85000" lnSpcReduction="20000"/>
          </a:bodyPr>
          <a:lstStyle/>
          <a:p>
            <a:r>
              <a:rPr lang="es-MX" dirty="0" smtClean="0"/>
              <a:t>27/39</a:t>
            </a:r>
            <a:endParaRPr lang="es-MX" dirty="0"/>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uadroTexto 21">
            <a:extLst>
              <a:ext uri="{FF2B5EF4-FFF2-40B4-BE49-F238E27FC236}">
                <a16:creationId xmlns:a16="http://schemas.microsoft.com/office/drawing/2014/main" id="{F1FB54FF-4F06-444B-AC1C-A62ED1858E1F}"/>
              </a:ext>
            </a:extLst>
          </p:cNvPr>
          <p:cNvSpPr txBox="1"/>
          <p:nvPr/>
        </p:nvSpPr>
        <p:spPr>
          <a:xfrm>
            <a:off x="5297865" y="2423335"/>
            <a:ext cx="4918383" cy="1411747"/>
          </a:xfrm>
          <a:prstGeom prst="rect">
            <a:avLst/>
          </a:prstGeom>
        </p:spPr>
        <p:txBody>
          <a:bodyPr vert="horz" wrap="square" lIns="91440" tIns="45720" rIns="91440" bIns="45720" rtlCol="0" anchor="ctr">
            <a:noAutofit/>
          </a:bodyPr>
          <a:lstStyle/>
          <a:p>
            <a:pPr algn="ctr">
              <a:spcBef>
                <a:spcPct val="0"/>
              </a:spcBef>
            </a:pPr>
            <a:r>
              <a:rPr lang="es-ES" dirty="0"/>
              <a:t>Grado de indeterminación </a:t>
            </a:r>
            <a:r>
              <a:rPr lang="es-ES" dirty="0" smtClean="0"/>
              <a:t>externa.</a:t>
            </a:r>
            <a:endParaRPr lang="es-ES" dirty="0"/>
          </a:p>
          <a:p>
            <a:pPr algn="ctr">
              <a:spcBef>
                <a:spcPct val="0"/>
              </a:spcBef>
            </a:pPr>
            <a:r>
              <a:rPr lang="es-ES" dirty="0"/>
              <a:t>Reacciones: 3</a:t>
            </a:r>
          </a:p>
          <a:p>
            <a:pPr algn="ctr">
              <a:spcBef>
                <a:spcPct val="0"/>
              </a:spcBef>
            </a:pPr>
            <a:r>
              <a:rPr lang="es-ES" dirty="0"/>
              <a:t>Ecuaciones de equilibrio: 3</a:t>
            </a:r>
          </a:p>
          <a:p>
            <a:pPr algn="ctr">
              <a:spcBef>
                <a:spcPct val="0"/>
              </a:spcBef>
            </a:pPr>
            <a:r>
              <a:rPr lang="es-ES" dirty="0"/>
              <a:t>Condiciones especiales: 0</a:t>
            </a:r>
          </a:p>
          <a:p>
            <a:pPr algn="ctr">
              <a:spcBef>
                <a:spcPct val="0"/>
              </a:spcBef>
            </a:pPr>
            <a:r>
              <a:rPr lang="es-ES" dirty="0"/>
              <a:t>Externamente </a:t>
            </a:r>
            <a:r>
              <a:rPr lang="es-ES" dirty="0" smtClean="0"/>
              <a:t>determinada.</a:t>
            </a:r>
            <a:endParaRPr lang="es-MX" dirty="0"/>
          </a:p>
        </p:txBody>
      </p:sp>
      <p:sp>
        <p:nvSpPr>
          <p:cNvPr id="23" name="Rectángulo 22">
            <a:extLst>
              <a:ext uri="{FF2B5EF4-FFF2-40B4-BE49-F238E27FC236}">
                <a16:creationId xmlns:a16="http://schemas.microsoft.com/office/drawing/2014/main" id="{F21C78BA-D03C-4E90-BD90-A6835ED18F73}"/>
              </a:ext>
            </a:extLst>
          </p:cNvPr>
          <p:cNvSpPr/>
          <p:nvPr/>
        </p:nvSpPr>
        <p:spPr>
          <a:xfrm>
            <a:off x="5375920" y="4024461"/>
            <a:ext cx="4840328" cy="2031325"/>
          </a:xfrm>
          <a:prstGeom prst="rect">
            <a:avLst/>
          </a:prstGeom>
        </p:spPr>
        <p:txBody>
          <a:bodyPr wrap="square">
            <a:spAutoFit/>
          </a:bodyPr>
          <a:lstStyle/>
          <a:p>
            <a:pPr algn="ctr"/>
            <a:r>
              <a:rPr lang="es-ES" dirty="0"/>
              <a:t>Grado de indeterminación </a:t>
            </a:r>
            <a:r>
              <a:rPr lang="es-ES" dirty="0" smtClean="0"/>
              <a:t>interna.</a:t>
            </a:r>
            <a:endParaRPr lang="es-MX" dirty="0"/>
          </a:p>
          <a:p>
            <a:pPr algn="ctr"/>
            <a:r>
              <a:rPr lang="es-ES" dirty="0"/>
              <a:t>Reacciones: 3</a:t>
            </a:r>
            <a:endParaRPr lang="es-MX" dirty="0"/>
          </a:p>
          <a:p>
            <a:pPr algn="ctr"/>
            <a:r>
              <a:rPr lang="es-ES" dirty="0"/>
              <a:t>Nodos: 4</a:t>
            </a:r>
            <a:endParaRPr lang="es-MX" dirty="0"/>
          </a:p>
          <a:p>
            <a:pPr algn="ctr"/>
            <a:r>
              <a:rPr lang="es-ES" dirty="0"/>
              <a:t>Barras: 6</a:t>
            </a:r>
            <a:endParaRPr lang="es-MX" dirty="0"/>
          </a:p>
          <a:p>
            <a:pPr algn="ctr"/>
            <a:r>
              <a:rPr lang="es-ES" dirty="0"/>
              <a:t>R+n &gt; 2(j)</a:t>
            </a:r>
            <a:endParaRPr lang="es-MX" dirty="0"/>
          </a:p>
          <a:p>
            <a:pPr algn="ctr"/>
            <a:r>
              <a:rPr lang="es-ES" dirty="0"/>
              <a:t>3+6 &gt; 2(4)</a:t>
            </a:r>
            <a:endParaRPr lang="es-MX" dirty="0"/>
          </a:p>
          <a:p>
            <a:pPr algn="ctr"/>
            <a:r>
              <a:rPr lang="es-ES" dirty="0"/>
              <a:t>Internamente indeterminado grado </a:t>
            </a:r>
            <a:r>
              <a:rPr lang="es-ES" dirty="0" smtClean="0"/>
              <a:t>1.</a:t>
            </a:r>
            <a:endParaRPr lang="es-MX" dirty="0"/>
          </a:p>
        </p:txBody>
      </p:sp>
      <p:graphicFrame>
        <p:nvGraphicFramePr>
          <p:cNvPr id="5" name="Objeto 4">
            <a:extLst>
              <a:ext uri="{FF2B5EF4-FFF2-40B4-BE49-F238E27FC236}">
                <a16:creationId xmlns:a16="http://schemas.microsoft.com/office/drawing/2014/main" id="{8B01CFAA-4CF4-4F5A-B574-6C7ED699B212}"/>
              </a:ext>
            </a:extLst>
          </p:cNvPr>
          <p:cNvGraphicFramePr>
            <a:graphicFrameLocks noChangeAspect="1"/>
          </p:cNvGraphicFramePr>
          <p:nvPr/>
        </p:nvGraphicFramePr>
        <p:xfrm>
          <a:off x="1064876" y="2496716"/>
          <a:ext cx="4840328" cy="3267045"/>
        </p:xfrm>
        <a:graphic>
          <a:graphicData uri="http://schemas.openxmlformats.org/presentationml/2006/ole">
            <mc:AlternateContent xmlns:mc="http://schemas.openxmlformats.org/markup-compatibility/2006">
              <mc:Choice xmlns:v="urn:schemas-microsoft-com:vml" Requires="v">
                <p:oleObj spid="_x0000_s17502" name="AutoCAD Drawing" r:id="rId8" imgW="6572160" imgH="4438800" progId="AutoCAD.Drawing.20">
                  <p:embed/>
                </p:oleObj>
              </mc:Choice>
              <mc:Fallback>
                <p:oleObj name="AutoCAD Drawing" r:id="rId8" imgW="6572160" imgH="4438800" progId="AutoCAD.Drawing.20">
                  <p:embed/>
                  <p:pic>
                    <p:nvPicPr>
                      <p:cNvPr id="5" name="Objeto 4">
                        <a:extLst>
                          <a:ext uri="{FF2B5EF4-FFF2-40B4-BE49-F238E27FC236}">
                            <a16:creationId xmlns:a16="http://schemas.microsoft.com/office/drawing/2014/main" id="{8B01CFAA-4CF4-4F5A-B574-6C7ED699B212}"/>
                          </a:ext>
                        </a:extLst>
                      </p:cNvPr>
                      <p:cNvPicPr/>
                      <p:nvPr/>
                    </p:nvPicPr>
                    <p:blipFill>
                      <a:blip r:embed="rId9"/>
                      <a:stretch>
                        <a:fillRect/>
                      </a:stretch>
                    </p:blipFill>
                    <p:spPr>
                      <a:xfrm>
                        <a:off x="1064876" y="2496716"/>
                        <a:ext cx="4840328" cy="326704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D9A5422E-2DD5-4FE2-9C56-79CB79BADFB1}"/>
                  </a:ext>
                </a:extLst>
              </p:cNvPr>
              <p:cNvSpPr/>
              <p:nvPr/>
            </p:nvSpPr>
            <p:spPr>
              <a:xfrm>
                <a:off x="711200" y="2484072"/>
                <a:ext cx="2566597" cy="485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s-MX" i="1" dirty="0" smtClean="0">
                          <a:solidFill>
                            <a:schemeClr val="tx1"/>
                          </a:solidFill>
                          <a:latin typeface="Cambria Math" panose="02040503050406030204" pitchFamily="18" charset="0"/>
                        </a:rPr>
                        <m:t>𝐸𝐴</m:t>
                      </m:r>
                      <m:r>
                        <a:rPr lang="es-MX" i="1" dirty="0" smtClean="0">
                          <a:solidFill>
                            <a:schemeClr val="tx1"/>
                          </a:solidFill>
                          <a:latin typeface="Cambria Math" panose="02040503050406030204" pitchFamily="18" charset="0"/>
                        </a:rPr>
                        <m:t>=</m:t>
                      </m:r>
                      <m:r>
                        <a:rPr lang="es-MX" i="1" dirty="0" smtClean="0">
                          <a:solidFill>
                            <a:schemeClr val="tx1"/>
                          </a:solidFill>
                          <a:latin typeface="Cambria Math" panose="02040503050406030204" pitchFamily="18" charset="0"/>
                        </a:rPr>
                        <m:t>𝐶𝑂𝑁𝑆𝑇𝐴𝑁𝑇𝐸</m:t>
                      </m:r>
                      <m:r>
                        <a:rPr lang="es-MX" b="0" i="1" dirty="0" smtClean="0">
                          <a:solidFill>
                            <a:schemeClr val="tx1"/>
                          </a:solidFill>
                          <a:latin typeface="Cambria Math" panose="02040503050406030204" pitchFamily="18" charset="0"/>
                        </a:rPr>
                        <m:t>.</m:t>
                      </m:r>
                    </m:oMath>
                  </m:oMathPara>
                </a14:m>
                <a:endParaRPr lang="es-MX" dirty="0">
                  <a:solidFill>
                    <a:schemeClr val="tx1"/>
                  </a:solidFill>
                </a:endParaRPr>
              </a:p>
            </p:txBody>
          </p:sp>
        </mc:Choice>
        <mc:Fallback xmlns="">
          <p:sp>
            <p:nvSpPr>
              <p:cNvPr id="24" name="Rectángulo 23">
                <a:extLst>
                  <a:ext uri="{FF2B5EF4-FFF2-40B4-BE49-F238E27FC236}">
                    <a16:creationId xmlns:a16="http://schemas.microsoft.com/office/drawing/2014/main" id="{D9A5422E-2DD5-4FE2-9C56-79CB79BADFB1}"/>
                  </a:ext>
                </a:extLst>
              </p:cNvPr>
              <p:cNvSpPr>
                <a:spLocks noRot="1" noChangeAspect="1" noMove="1" noResize="1" noEditPoints="1" noAdjustHandles="1" noChangeArrowheads="1" noChangeShapeType="1" noTextEdit="1"/>
              </p:cNvSpPr>
              <p:nvPr/>
            </p:nvSpPr>
            <p:spPr>
              <a:xfrm>
                <a:off x="711200" y="2484072"/>
                <a:ext cx="2566597" cy="485734"/>
              </a:xfrm>
              <a:prstGeom prst="rect">
                <a:avLst/>
              </a:prstGeom>
              <a:blipFill>
                <a:blip r:embed="rId10"/>
                <a:stretch>
                  <a:fillRect/>
                </a:stretch>
              </a:blipFill>
              <a:ln>
                <a:noFill/>
              </a:ln>
            </p:spPr>
            <p:txBody>
              <a:bodyPr/>
              <a:lstStyle/>
              <a:p>
                <a:r>
                  <a:rPr lang="es-ES">
                    <a:noFill/>
                  </a:rPr>
                  <a:t> </a:t>
                </a:r>
              </a:p>
            </p:txBody>
          </p:sp>
        </mc:Fallback>
      </mc:AlternateContent>
      <p:sp>
        <p:nvSpPr>
          <p:cNvPr id="19" name="CuadroTexto 18">
            <a:extLst>
              <a:ext uri="{FF2B5EF4-FFF2-40B4-BE49-F238E27FC236}">
                <a16:creationId xmlns:a16="http://schemas.microsoft.com/office/drawing/2014/main" id="{C99C166A-3761-4238-846E-074962FBE475}"/>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smtClean="0">
                <a:solidFill>
                  <a:prstClr val="black"/>
                </a:solidFill>
              </a:rPr>
              <a:t>Armadura.</a:t>
            </a:r>
            <a:endParaRPr lang="es-419" sz="2400" dirty="0">
              <a:solidFill>
                <a:prstClr val="black"/>
              </a:solidFill>
            </a:endParaRPr>
          </a:p>
        </p:txBody>
      </p:sp>
      <p:sp>
        <p:nvSpPr>
          <p:cNvPr id="20"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2761932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28/39</a:t>
            </a:r>
            <a:endParaRPr lang="es-MX" dirty="0"/>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Rectángulo 10"/>
              <p:cNvSpPr/>
              <p:nvPr/>
            </p:nvSpPr>
            <p:spPr>
              <a:xfrm>
                <a:off x="1095090" y="1856560"/>
                <a:ext cx="4320480" cy="646331"/>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s-MX" dirty="0">
                    <a:solidFill>
                      <a:schemeClr val="tx1"/>
                    </a:solidFill>
                  </a:rPr>
                  <a:t>Ecuación de </a:t>
                </a:r>
                <a:r>
                  <a:rPr lang="es-MX" dirty="0" smtClean="0">
                    <a:solidFill>
                      <a:schemeClr val="tx1"/>
                    </a:solidFill>
                  </a:rPr>
                  <a:t>compatibilidad. </a:t>
                </a:r>
                <a:endParaRPr lang="es-MX" dirty="0">
                  <a:solidFill>
                    <a:schemeClr val="tx1"/>
                  </a:solidFill>
                </a:endParaRPr>
              </a:p>
              <a:p>
                <a:pPr algn="ct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0=</m:t>
                      </m:r>
                      <m:sSub>
                        <m:sSubPr>
                          <m:ctrlPr>
                            <a:rPr lang="es-MX" b="0" i="1" smtClean="0">
                              <a:solidFill>
                                <a:schemeClr val="tx1"/>
                              </a:solidFill>
                              <a:latin typeface="Cambria Math" panose="02040503050406030204" pitchFamily="18" charset="0"/>
                            </a:rPr>
                          </m:ctrlPr>
                        </m:sSubPr>
                        <m:e>
                          <m:r>
                            <a:rPr lang="es-MX" b="0" i="1" smtClean="0">
                              <a:solidFill>
                                <a:schemeClr val="tx1"/>
                              </a:solidFill>
                              <a:latin typeface="Cambria Math" panose="02040503050406030204" pitchFamily="18" charset="0"/>
                              <a:ea typeface="Cambria Math" panose="02040503050406030204" pitchFamily="18" charset="0"/>
                            </a:rPr>
                            <m:t>∆</m:t>
                          </m:r>
                        </m:e>
                        <m:sub>
                          <m:r>
                            <a:rPr lang="es-MX" b="0" i="1" smtClean="0">
                              <a:solidFill>
                                <a:schemeClr val="tx1"/>
                              </a:solidFill>
                              <a:latin typeface="Cambria Math" panose="02040503050406030204" pitchFamily="18" charset="0"/>
                            </a:rPr>
                            <m:t>𝐶𝐵</m:t>
                          </m:r>
                        </m:sub>
                      </m:sSub>
                      <m:r>
                        <a:rPr lang="es-MX" b="0" i="1" smtClean="0">
                          <a:solidFill>
                            <a:schemeClr val="tx1"/>
                          </a:solidFill>
                          <a:latin typeface="Cambria Math" panose="02040503050406030204" pitchFamily="18" charset="0"/>
                        </a:rPr>
                        <m:t>+</m:t>
                      </m:r>
                      <m:sSub>
                        <m:sSubPr>
                          <m:ctrlPr>
                            <a:rPr lang="es-MX" b="0" i="1" smtClean="0">
                              <a:solidFill>
                                <a:schemeClr val="tx1"/>
                              </a:solidFill>
                              <a:latin typeface="Cambria Math" panose="02040503050406030204" pitchFamily="18" charset="0"/>
                            </a:rPr>
                          </m:ctrlPr>
                        </m:sSubPr>
                        <m:e>
                          <m:r>
                            <a:rPr lang="es-MX" b="0" i="1" smtClean="0">
                              <a:solidFill>
                                <a:schemeClr val="tx1"/>
                              </a:solidFill>
                              <a:latin typeface="Cambria Math" panose="02040503050406030204" pitchFamily="18" charset="0"/>
                            </a:rPr>
                            <m:t>𝐹</m:t>
                          </m:r>
                        </m:e>
                        <m:sub>
                          <m:r>
                            <a:rPr lang="es-MX" b="0" i="1" smtClean="0">
                              <a:solidFill>
                                <a:schemeClr val="tx1"/>
                              </a:solidFill>
                              <a:latin typeface="Cambria Math" panose="02040503050406030204" pitchFamily="18" charset="0"/>
                            </a:rPr>
                            <m:t>𝐶𝐵</m:t>
                          </m:r>
                        </m:sub>
                      </m:sSub>
                      <m:sSub>
                        <m:sSubPr>
                          <m:ctrlPr>
                            <a:rPr lang="es-MX" b="0" i="1" smtClean="0">
                              <a:solidFill>
                                <a:schemeClr val="tx1"/>
                              </a:solidFill>
                              <a:latin typeface="Cambria Math" panose="02040503050406030204" pitchFamily="18" charset="0"/>
                            </a:rPr>
                          </m:ctrlPr>
                        </m:sSubPr>
                        <m:e>
                          <m:r>
                            <a:rPr lang="es-MX" b="0" i="1" smtClean="0">
                              <a:solidFill>
                                <a:schemeClr val="tx1"/>
                              </a:solidFill>
                              <a:latin typeface="Cambria Math" panose="02040503050406030204" pitchFamily="18" charset="0"/>
                            </a:rPr>
                            <m:t>𝑓</m:t>
                          </m:r>
                        </m:e>
                        <m:sub>
                          <m:r>
                            <a:rPr lang="es-MX" b="0" i="1" smtClean="0">
                              <a:solidFill>
                                <a:schemeClr val="tx1"/>
                              </a:solidFill>
                              <a:latin typeface="Cambria Math" panose="02040503050406030204" pitchFamily="18" charset="0"/>
                            </a:rPr>
                            <m:t>𝐶𝐵</m:t>
                          </m:r>
                        </m:sub>
                      </m:sSub>
                    </m:oMath>
                  </m:oMathPara>
                </a14:m>
                <a:endParaRPr lang="es-MX" dirty="0">
                  <a:solidFill>
                    <a:schemeClr val="tx1"/>
                  </a:solidFill>
                </a:endParaRPr>
              </a:p>
            </p:txBody>
          </p:sp>
        </mc:Choice>
        <mc:Fallback xmlns="">
          <p:sp>
            <p:nvSpPr>
              <p:cNvPr id="11" name="Rectángulo 10"/>
              <p:cNvSpPr>
                <a:spLocks noRot="1" noChangeAspect="1" noMove="1" noResize="1" noEditPoints="1" noAdjustHandles="1" noChangeArrowheads="1" noChangeShapeType="1" noTextEdit="1"/>
              </p:cNvSpPr>
              <p:nvPr/>
            </p:nvSpPr>
            <p:spPr>
              <a:xfrm>
                <a:off x="1095090" y="1856560"/>
                <a:ext cx="4320480" cy="646331"/>
              </a:xfrm>
              <a:prstGeom prst="rect">
                <a:avLst/>
              </a:prstGeom>
              <a:blipFill>
                <a:blip r:embed="rId8"/>
                <a:stretch>
                  <a:fillRect t="-4587" b="-4587"/>
                </a:stretch>
              </a:blipFill>
              <a:ln>
                <a:solidFill>
                  <a:schemeClr val="accent1"/>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CF6CE832-C764-4367-9C32-F6AEC74C50C3}"/>
                  </a:ext>
                </a:extLst>
              </p:cNvPr>
              <p:cNvSpPr/>
              <p:nvPr/>
            </p:nvSpPr>
            <p:spPr>
              <a:xfrm>
                <a:off x="6096000" y="1666021"/>
                <a:ext cx="5328592" cy="1200329"/>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MX" dirty="0">
                    <a:solidFill>
                      <a:schemeClr val="tx1"/>
                    </a:solidFill>
                  </a:rPr>
                  <a:t>NOTA: Como la armadura es internamente indeterminada grado 1, se </a:t>
                </a:r>
                <a:r>
                  <a:rPr lang="es-MX" dirty="0" smtClean="0">
                    <a:solidFill>
                      <a:schemeClr val="tx1"/>
                    </a:solidFill>
                  </a:rPr>
                  <a:t>tomará solamente </a:t>
                </a:r>
                <a:r>
                  <a:rPr lang="es-MX" dirty="0">
                    <a:solidFill>
                      <a:schemeClr val="tx1"/>
                    </a:solidFill>
                  </a:rPr>
                  <a:t>uno de los miembros (</a:t>
                </a:r>
                <a14:m>
                  <m:oMath xmlns:m="http://schemas.openxmlformats.org/officeDocument/2006/math">
                    <m:sSub>
                      <m:sSubPr>
                        <m:ctrlPr>
                          <a:rPr lang="es-MX" b="1" i="1">
                            <a:solidFill>
                              <a:schemeClr val="tx1"/>
                            </a:solidFill>
                            <a:latin typeface="Cambria Math" panose="02040503050406030204" pitchFamily="18" charset="0"/>
                            <a:ea typeface="Cambria Math" panose="02040503050406030204" pitchFamily="18" charset="0"/>
                          </a:rPr>
                        </m:ctrlPr>
                      </m:sSubPr>
                      <m:e>
                        <m:r>
                          <a:rPr lang="es-MX" b="1" i="1" smtClean="0">
                            <a:solidFill>
                              <a:schemeClr val="tx1"/>
                            </a:solidFill>
                            <a:latin typeface="Cambria Math" panose="02040503050406030204" pitchFamily="18" charset="0"/>
                            <a:ea typeface="Cambria Math" panose="02040503050406030204" pitchFamily="18" charset="0"/>
                          </a:rPr>
                          <m:t>𝑭</m:t>
                        </m:r>
                      </m:e>
                      <m:sub>
                        <m:r>
                          <a:rPr lang="es-MX" b="1" i="1">
                            <a:solidFill>
                              <a:schemeClr val="tx1"/>
                            </a:solidFill>
                            <a:latin typeface="Cambria Math" panose="02040503050406030204" pitchFamily="18" charset="0"/>
                            <a:ea typeface="Cambria Math" panose="02040503050406030204" pitchFamily="18" charset="0"/>
                          </a:rPr>
                          <m:t>𝑪𝑩</m:t>
                        </m:r>
                        <m:r>
                          <a:rPr lang="es-MX" b="1" i="1">
                            <a:solidFill>
                              <a:schemeClr val="tx1"/>
                            </a:solidFill>
                            <a:latin typeface="Cambria Math" panose="02040503050406030204" pitchFamily="18" charset="0"/>
                            <a:ea typeface="Cambria Math" panose="02040503050406030204" pitchFamily="18" charset="0"/>
                          </a:rPr>
                          <m:t> </m:t>
                        </m:r>
                      </m:sub>
                    </m:sSub>
                    <m:r>
                      <a:rPr lang="es-MX" b="1" i="1" smtClean="0">
                        <a:solidFill>
                          <a:schemeClr val="tx1"/>
                        </a:solidFill>
                        <a:latin typeface="Cambria Math" panose="02040503050406030204" pitchFamily="18" charset="0"/>
                        <a:ea typeface="Cambria Math" panose="02040503050406030204" pitchFamily="18" charset="0"/>
                      </a:rPr>
                      <m:t>)</m:t>
                    </m:r>
                  </m:oMath>
                </a14:m>
                <a:r>
                  <a:rPr lang="es-MX" dirty="0">
                    <a:solidFill>
                      <a:schemeClr val="tx1"/>
                    </a:solidFill>
                  </a:rPr>
                  <a:t> con valor 0 para la armadura primitiva y con valor 1 para la redundante.</a:t>
                </a:r>
              </a:p>
            </p:txBody>
          </p:sp>
        </mc:Choice>
        <mc:Fallback xmlns="">
          <p:sp>
            <p:nvSpPr>
              <p:cNvPr id="25" name="Rectángulo 24">
                <a:extLst>
                  <a:ext uri="{FF2B5EF4-FFF2-40B4-BE49-F238E27FC236}">
                    <a16:creationId xmlns:a16="http://schemas.microsoft.com/office/drawing/2014/main" id="{CF6CE832-C764-4367-9C32-F6AEC74C50C3}"/>
                  </a:ext>
                </a:extLst>
              </p:cNvPr>
              <p:cNvSpPr>
                <a:spLocks noRot="1" noChangeAspect="1" noMove="1" noResize="1" noEditPoints="1" noAdjustHandles="1" noChangeArrowheads="1" noChangeShapeType="1" noTextEdit="1"/>
              </p:cNvSpPr>
              <p:nvPr/>
            </p:nvSpPr>
            <p:spPr>
              <a:xfrm>
                <a:off x="6096000" y="1666021"/>
                <a:ext cx="5328592" cy="1200329"/>
              </a:xfrm>
              <a:prstGeom prst="rect">
                <a:avLst/>
              </a:prstGeom>
              <a:blipFill>
                <a:blip r:embed="rId9"/>
                <a:stretch>
                  <a:fillRect/>
                </a:stretch>
              </a:blipFill>
            </p:spPr>
            <p:txBody>
              <a:bodyPr/>
              <a:lstStyle/>
              <a:p>
                <a:r>
                  <a:rPr lang="es-ES">
                    <a:noFill/>
                  </a:rPr>
                  <a:t> </a:t>
                </a:r>
              </a:p>
            </p:txBody>
          </p:sp>
        </mc:Fallback>
      </mc:AlternateContent>
      <p:grpSp>
        <p:nvGrpSpPr>
          <p:cNvPr id="5" name="Grupo 4">
            <a:extLst>
              <a:ext uri="{FF2B5EF4-FFF2-40B4-BE49-F238E27FC236}">
                <a16:creationId xmlns:a16="http://schemas.microsoft.com/office/drawing/2014/main" id="{341AA80F-D1FD-4105-ACCB-3B06C9598964}"/>
              </a:ext>
            </a:extLst>
          </p:cNvPr>
          <p:cNvGrpSpPr/>
          <p:nvPr/>
        </p:nvGrpSpPr>
        <p:grpSpPr>
          <a:xfrm>
            <a:off x="221760" y="2592731"/>
            <a:ext cx="11068050" cy="3466851"/>
            <a:chOff x="-184640" y="2683973"/>
            <a:chExt cx="11068050" cy="3466851"/>
          </a:xfrm>
        </p:grpSpPr>
        <p:grpSp>
          <p:nvGrpSpPr>
            <p:cNvPr id="6" name="Grupo 5">
              <a:extLst>
                <a:ext uri="{FF2B5EF4-FFF2-40B4-BE49-F238E27FC236}">
                  <a16:creationId xmlns:a16="http://schemas.microsoft.com/office/drawing/2014/main" id="{CC8DBFBF-1FA7-439B-B83E-091BD2C49478}"/>
                </a:ext>
              </a:extLst>
            </p:cNvPr>
            <p:cNvGrpSpPr/>
            <p:nvPr/>
          </p:nvGrpSpPr>
          <p:grpSpPr>
            <a:xfrm>
              <a:off x="-184640" y="2969447"/>
              <a:ext cx="11068050" cy="3181377"/>
              <a:chOff x="533870" y="2708879"/>
              <a:chExt cx="11068050" cy="3181377"/>
            </a:xfrm>
          </p:grpSpPr>
          <mc:AlternateContent xmlns:mc="http://schemas.openxmlformats.org/markup-compatibility/2006" xmlns:a14="http://schemas.microsoft.com/office/drawing/2010/main">
            <mc:Choice Requires="a14">
              <p:graphicFrame>
                <p:nvGraphicFramePr>
                  <p:cNvPr id="18" name="Objeto 17">
                    <a:extLst>
                      <a:ext uri="{FF2B5EF4-FFF2-40B4-BE49-F238E27FC236}">
                        <a16:creationId xmlns:a16="http://schemas.microsoft.com/office/drawing/2014/main" id="{6019C81C-0441-481A-A986-6C9445AB06EB}"/>
                      </a:ext>
                    </a:extLst>
                  </p:cNvPr>
                  <p:cNvGraphicFramePr>
                    <a:graphicFrameLocks noChangeAspect="1"/>
                  </p:cNvGraphicFramePr>
                  <p:nvPr/>
                </p:nvGraphicFramePr>
                <p:xfrm>
                  <a:off x="533870" y="2732692"/>
                  <a:ext cx="3956050" cy="2673350"/>
                </p:xfrm>
                <a:graphic>
                  <a:graphicData uri="http://schemas.openxmlformats.org/presentationml/2006/ole">
                    <mc:AlternateContent>
                      <mc:Choice xmlns:v="urn:schemas-microsoft-com:vml" Requires="v">
                        <p:oleObj spid="_x0000_s18710" name="AutoCAD Drawing" r:id="rId10" imgW="6572160" imgH="4438800" progId="AutoCAD.Drawing.20">
                          <p:embed/>
                        </p:oleObj>
                      </mc:Choice>
                      <mc:Fallback>
                        <p:oleObj name="AutoCAD Drawing" r:id="rId10" imgW="6572160" imgH="4438800" progId="AutoCAD.Drawing.20">
                          <p:embed/>
                          <p:pic>
                            <p:nvPicPr>
                              <p:cNvPr id="18" name="Objeto 17">
                                <a:extLst>
                                  <a:ext uri="{FF2B5EF4-FFF2-40B4-BE49-F238E27FC236}">
                                    <a16:creationId xmlns:a16="http://schemas.microsoft.com/office/drawing/2014/main" id="{6019C81C-0441-481A-A986-6C9445AB06EB}"/>
                                  </a:ext>
                                </a:extLst>
                              </p:cNvPr>
                              <p:cNvPicPr/>
                              <p:nvPr/>
                            </p:nvPicPr>
                            <p:blipFill>
                              <a:blip r:embed="rId11"/>
                              <a:stretch>
                                <a:fillRect/>
                              </a:stretch>
                            </p:blipFill>
                            <p:spPr>
                              <a:xfrm>
                                <a:off x="533870" y="2732692"/>
                                <a:ext cx="3956050" cy="2673350"/>
                              </a:xfrm>
                              <a:prstGeom prst="rect">
                                <a:avLst/>
                              </a:prstGeom>
                            </p:spPr>
                          </p:pic>
                        </p:oleObj>
                      </mc:Fallback>
                    </mc:AlternateContent>
                  </a:graphicData>
                </a:graphic>
              </p:graphicFrame>
            </mc:Choice>
            <mc:Fallback xmlns="">
              <p:graphicFrame>
                <p:nvGraphicFramePr>
                  <p:cNvPr id="18" name="Objeto 17">
                    <a:extLst>
                      <a:ext uri="{FF2B5EF4-FFF2-40B4-BE49-F238E27FC236}">
                        <a16:creationId xmlns:a16="http://schemas.microsoft.com/office/drawing/2014/main" id="{6019C81C-0441-481A-A986-6C9445AB06EB}"/>
                      </a:ext>
                    </a:extLst>
                  </p:cNvPr>
                  <p:cNvGraphicFramePr>
                    <a:graphicFrameLocks noChangeAspect="1"/>
                  </p:cNvGraphicFramePr>
                  <p:nvPr>
                    <p:extLst>
                      <p:ext uri="{D42A27DB-BD31-4B8C-83A1-F6EECF244321}">
                        <p14:modId xmlns:p14="http://schemas.microsoft.com/office/powerpoint/2010/main" val="2526349537"/>
                      </p:ext>
                    </p:extLst>
                  </p:nvPr>
                </p:nvGraphicFramePr>
                <p:xfrm>
                  <a:off x="-490335" y="2613474"/>
                  <a:ext cx="6003452" cy="2912850"/>
                </p:xfrm>
                <a:graphic>
                  <a:graphicData uri="http://schemas.openxmlformats.org/presentationml/2006/ole">
                    <mc:AlternateContent>
                      <mc:Choice xmlns:v="urn:schemas-microsoft-com:vml" Requires="v">
                        <p:oleObj spid="_x0000_s42087" name="AutoCAD Drawing" r:id="rId15" imgW="9972720" imgH="4838760" progId="AutoCAD.Drawing.20">
                          <p:embed/>
                        </p:oleObj>
                      </mc:Choice>
                      <mc:Fallback>
                        <p:oleObj name="AutoCAD Drawing" r:id="rId15" imgW="9972720" imgH="4838760" progId="AutoCAD.Drawing.20">
                          <p:embed/>
                          <p:pic>
                            <p:nvPicPr>
                              <p:cNvPr id="5" name="Objeto 4">
                                <a:extLst>
                                  <a:ext uri="{FF2B5EF4-FFF2-40B4-BE49-F238E27FC236}">
                                    <a16:creationId xmlns:a16="http://schemas.microsoft.com/office/drawing/2014/main" id="{8B01CFAA-4CF4-4F5A-B574-6C7ED699B212}"/>
                                  </a:ext>
                                </a:extLst>
                              </p:cNvPr>
                              <p:cNvPicPr/>
                              <p:nvPr/>
                            </p:nvPicPr>
                            <p:blipFill>
                              <a:blip r:embed="rId13"/>
                              <a:stretch>
                                <a:fillRect/>
                              </a:stretch>
                            </p:blipFill>
                            <p:spPr>
                              <a:xfrm>
                                <a:off x="-490335" y="2613474"/>
                                <a:ext cx="6003452" cy="291285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3" name="Objeto 2">
                    <a:extLst>
                      <a:ext uri="{FF2B5EF4-FFF2-40B4-BE49-F238E27FC236}">
                        <a16:creationId xmlns:a16="http://schemas.microsoft.com/office/drawing/2014/main" id="{DF909DF6-5C6A-4507-A7B5-679727018B88}"/>
                      </a:ext>
                    </a:extLst>
                  </p:cNvPr>
                  <p:cNvGraphicFramePr>
                    <a:graphicFrameLocks noChangeAspect="1"/>
                  </p:cNvGraphicFramePr>
                  <p:nvPr/>
                </p:nvGraphicFramePr>
                <p:xfrm>
                  <a:off x="7579195" y="2708879"/>
                  <a:ext cx="4022725" cy="2714625"/>
                </p:xfrm>
                <a:graphic>
                  <a:graphicData uri="http://schemas.openxmlformats.org/presentationml/2006/ole">
                    <mc:AlternateContent>
                      <mc:Choice xmlns:v="urn:schemas-microsoft-com:vml" Requires="v">
                        <p:oleObj spid="_x0000_s18711" name="AutoCAD Drawing" r:id="rId16" imgW="6572160" imgH="4438800" progId="AutoCAD.Drawing.20">
                          <p:embed/>
                        </p:oleObj>
                      </mc:Choice>
                      <mc:Fallback>
                        <p:oleObj name="AutoCAD Drawing" r:id="rId16" imgW="6572160" imgH="4438800" progId="AutoCAD.Drawing.20">
                          <p:embed/>
                          <p:pic>
                            <p:nvPicPr>
                              <p:cNvPr id="3" name="Objeto 2">
                                <a:extLst>
                                  <a:ext uri="{FF2B5EF4-FFF2-40B4-BE49-F238E27FC236}">
                                    <a16:creationId xmlns:a16="http://schemas.microsoft.com/office/drawing/2014/main" id="{DF909DF6-5C6A-4507-A7B5-679727018B88}"/>
                                  </a:ext>
                                </a:extLst>
                              </p:cNvPr>
                              <p:cNvPicPr/>
                              <p:nvPr/>
                            </p:nvPicPr>
                            <p:blipFill>
                              <a:blip r:embed="rId17"/>
                              <a:stretch>
                                <a:fillRect/>
                              </a:stretch>
                            </p:blipFill>
                            <p:spPr>
                              <a:xfrm>
                                <a:off x="7579195" y="2708879"/>
                                <a:ext cx="4022725" cy="2714625"/>
                              </a:xfrm>
                              <a:prstGeom prst="rect">
                                <a:avLst/>
                              </a:prstGeom>
                            </p:spPr>
                          </p:pic>
                        </p:oleObj>
                      </mc:Fallback>
                    </mc:AlternateContent>
                  </a:graphicData>
                </a:graphic>
              </p:graphicFrame>
            </mc:Choice>
            <mc:Fallback xmlns="">
              <p:graphicFrame>
                <p:nvGraphicFramePr>
                  <p:cNvPr id="3" name="Objeto 2">
                    <a:extLst>
                      <a:ext uri="{FF2B5EF4-FFF2-40B4-BE49-F238E27FC236}">
                        <a16:creationId xmlns:a16="http://schemas.microsoft.com/office/drawing/2014/main" id="{DF909DF6-5C6A-4507-A7B5-679727018B88}"/>
                      </a:ext>
                    </a:extLst>
                  </p:cNvPr>
                  <p:cNvGraphicFramePr>
                    <a:graphicFrameLocks noChangeAspect="1"/>
                  </p:cNvGraphicFramePr>
                  <p:nvPr>
                    <p:extLst>
                      <p:ext uri="{D42A27DB-BD31-4B8C-83A1-F6EECF244321}">
                        <p14:modId xmlns:p14="http://schemas.microsoft.com/office/powerpoint/2010/main" val="3259701186"/>
                      </p:ext>
                    </p:extLst>
                  </p:nvPr>
                </p:nvGraphicFramePr>
                <p:xfrm>
                  <a:off x="6539855" y="2585899"/>
                  <a:ext cx="6101449" cy="2960398"/>
                </p:xfrm>
                <a:graphic>
                  <a:graphicData uri="http://schemas.openxmlformats.org/presentationml/2006/ole">
                    <mc:AlternateContent>
                      <mc:Choice xmlns:v="urn:schemas-microsoft-com:vml" Requires="v">
                        <p:oleObj spid="_x0000_s42088" name="AutoCAD Drawing" r:id="rId18" imgW="9972720" imgH="4838760" progId="AutoCAD.Drawing.20">
                          <p:embed/>
                        </p:oleObj>
                      </mc:Choice>
                      <mc:Fallback>
                        <p:oleObj name="AutoCAD Drawing" r:id="rId18" imgW="9972720" imgH="4838760" progId="AutoCAD.Drawing.20">
                          <p:embed/>
                          <p:pic>
                            <p:nvPicPr>
                              <p:cNvPr id="0" name=""/>
                              <p:cNvPicPr/>
                              <p:nvPr/>
                            </p:nvPicPr>
                            <p:blipFill>
                              <a:blip r:embed="rId13"/>
                              <a:stretch>
                                <a:fillRect/>
                              </a:stretch>
                            </p:blipFill>
                            <p:spPr>
                              <a:xfrm>
                                <a:off x="6539855" y="2585899"/>
                                <a:ext cx="6101449" cy="2960398"/>
                              </a:xfrm>
                              <a:prstGeom prst="rect">
                                <a:avLst/>
                              </a:prstGeom>
                            </p:spPr>
                          </p:pic>
                        </p:oleObj>
                      </mc:Fallback>
                    </mc:AlternateContent>
                  </a:graphicData>
                </a:graphic>
              </p:graphicFrame>
            </mc:Fallback>
          </mc:AlternateContent>
          <p:sp>
            <p:nvSpPr>
              <p:cNvPr id="4" name="Rectángulo 3">
                <a:extLst>
                  <a:ext uri="{FF2B5EF4-FFF2-40B4-BE49-F238E27FC236}">
                    <a16:creationId xmlns:a16="http://schemas.microsoft.com/office/drawing/2014/main" id="{7BC65713-9845-4795-A679-A376BB53648A}"/>
                  </a:ext>
                </a:extLst>
              </p:cNvPr>
              <p:cNvSpPr/>
              <p:nvPr/>
            </p:nvSpPr>
            <p:spPr>
              <a:xfrm>
                <a:off x="7575743" y="3551299"/>
                <a:ext cx="517269" cy="485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a:t>
                </a:r>
              </a:p>
            </p:txBody>
          </p:sp>
          <p:sp>
            <p:nvSpPr>
              <p:cNvPr id="19" name="Rectángulo 18">
                <a:extLst>
                  <a:ext uri="{FF2B5EF4-FFF2-40B4-BE49-F238E27FC236}">
                    <a16:creationId xmlns:a16="http://schemas.microsoft.com/office/drawing/2014/main" id="{4D00CE13-4EE0-4A89-A9C1-9D9CBC726242}"/>
                  </a:ext>
                </a:extLst>
              </p:cNvPr>
              <p:cNvSpPr/>
              <p:nvPr/>
            </p:nvSpPr>
            <p:spPr>
              <a:xfrm>
                <a:off x="4019773" y="3584165"/>
                <a:ext cx="517269" cy="485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a:t>
                </a:r>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E054D5F3-EC03-41EC-8C37-089A832DB991}"/>
                      </a:ext>
                    </a:extLst>
                  </p:cNvPr>
                  <p:cNvSpPr txBox="1"/>
                  <p:nvPr/>
                </p:nvSpPr>
                <p:spPr>
                  <a:xfrm>
                    <a:off x="4382546" y="5152951"/>
                    <a:ext cx="2798618" cy="737305"/>
                  </a:xfrm>
                  <a:prstGeom prst="rect">
                    <a:avLst/>
                  </a:prstGeom>
                  <a:ln>
                    <a:noFill/>
                  </a:ln>
                </p:spPr>
                <p:txBody>
                  <a:bodyPr vert="horz" wrap="square" lIns="91440" tIns="45720" rIns="91440" bIns="45720" rtlCol="0" anchor="ctr">
                    <a:noAutofit/>
                  </a:bodyPr>
                  <a:lstStyle/>
                  <a:p>
                    <a:pPr algn="ctr">
                      <a:spcBef>
                        <a:spcPct val="0"/>
                      </a:spcBef>
                    </a:pPr>
                    <a:r>
                      <a:rPr lang="es-ES" sz="1200" dirty="0"/>
                      <a:t>Armadura Primitiva (N)</a:t>
                    </a:r>
                  </a:p>
                  <a:p>
                    <a:pPr algn="ctr">
                      <a:spcBef>
                        <a:spcPct val="0"/>
                      </a:spcBef>
                    </a:pPr>
                    <a14:m>
                      <m:oMathPara xmlns:m="http://schemas.openxmlformats.org/officeDocument/2006/math">
                        <m:oMathParaPr>
                          <m:jc m:val="centerGroup"/>
                        </m:oMathParaPr>
                        <m:oMath xmlns:m="http://schemas.openxmlformats.org/officeDocument/2006/math">
                          <m:sSub>
                            <m:sSubPr>
                              <m:ctrlPr>
                                <a:rPr lang="es-MX" sz="1200" i="1" smtClean="0">
                                  <a:latin typeface="Cambria Math" panose="02040503050406030204" pitchFamily="18" charset="0"/>
                                  <a:ea typeface="Cambria Math" panose="02040503050406030204" pitchFamily="18" charset="0"/>
                                </a:rPr>
                              </m:ctrlPr>
                            </m:sSubPr>
                            <m:e>
                              <m:r>
                                <a:rPr lang="es-MX" sz="1200" b="0" i="1" smtClean="0">
                                  <a:latin typeface="Cambria Math" panose="02040503050406030204" pitchFamily="18" charset="0"/>
                                  <a:ea typeface="Cambria Math" panose="02040503050406030204" pitchFamily="18" charset="0"/>
                                </a:rPr>
                                <m:t>∆</m:t>
                              </m:r>
                            </m:e>
                            <m:sub>
                              <m:r>
                                <a:rPr lang="es-MX" sz="1200" b="0" i="1" smtClean="0">
                                  <a:latin typeface="Cambria Math" panose="02040503050406030204" pitchFamily="18" charset="0"/>
                                  <a:ea typeface="Cambria Math" panose="02040503050406030204" pitchFamily="18" charset="0"/>
                                </a:rPr>
                                <m:t>𝐶𝐵</m:t>
                              </m:r>
                            </m:sub>
                          </m:sSub>
                          <m:r>
                            <a:rPr lang="es-MX" sz="1200" b="0" i="1" smtClean="0">
                              <a:latin typeface="Cambria Math" panose="02040503050406030204" pitchFamily="18" charset="0"/>
                              <a:ea typeface="Cambria Math" panose="02040503050406030204" pitchFamily="18" charset="0"/>
                            </a:rPr>
                            <m:t> = </m:t>
                          </m:r>
                          <m:nary>
                            <m:naryPr>
                              <m:chr m:val="∑"/>
                              <m:subHide m:val="on"/>
                              <m:supHide m:val="on"/>
                              <m:ctrlPr>
                                <a:rPr lang="es-MX" sz="1200" i="1" smtClean="0">
                                  <a:latin typeface="Cambria Math" panose="02040503050406030204" pitchFamily="18" charset="0"/>
                                  <a:ea typeface="Cambria Math" panose="02040503050406030204" pitchFamily="18" charset="0"/>
                                </a:rPr>
                              </m:ctrlPr>
                            </m:naryPr>
                            <m:sub/>
                            <m:sup/>
                            <m:e>
                              <m:f>
                                <m:fPr>
                                  <m:ctrlPr>
                                    <a:rPr lang="es-MX" sz="1200" i="1" smtClean="0">
                                      <a:latin typeface="Cambria Math" panose="02040503050406030204" pitchFamily="18" charset="0"/>
                                      <a:ea typeface="Cambria Math" panose="02040503050406030204" pitchFamily="18" charset="0"/>
                                    </a:rPr>
                                  </m:ctrlPr>
                                </m:fPr>
                                <m:num>
                                  <m:r>
                                    <a:rPr lang="es-MX" sz="1200" b="0" i="1" smtClean="0">
                                      <a:latin typeface="Cambria Math" panose="02040503050406030204" pitchFamily="18" charset="0"/>
                                      <a:ea typeface="Cambria Math" panose="02040503050406030204" pitchFamily="18" charset="0"/>
                                    </a:rPr>
                                    <m:t>𝑛𝑁𝐿</m:t>
                                  </m:r>
                                </m:num>
                                <m:den>
                                  <m:r>
                                    <a:rPr lang="es-MX" sz="1200" b="0" i="1" smtClean="0">
                                      <a:latin typeface="Cambria Math" panose="02040503050406030204" pitchFamily="18" charset="0"/>
                                      <a:ea typeface="Cambria Math" panose="02040503050406030204" pitchFamily="18" charset="0"/>
                                    </a:rPr>
                                    <m:t>𝐴𝐸</m:t>
                                  </m:r>
                                </m:den>
                              </m:f>
                            </m:e>
                          </m:nary>
                        </m:oMath>
                      </m:oMathPara>
                    </a14:m>
                    <a:endParaRPr lang="es-MX" sz="1200" dirty="0"/>
                  </a:p>
                </p:txBody>
              </p:sp>
            </mc:Choice>
            <mc:Fallback xmlns="">
              <p:sp>
                <p:nvSpPr>
                  <p:cNvPr id="20" name="CuadroTexto 19">
                    <a:extLst>
                      <a:ext uri="{FF2B5EF4-FFF2-40B4-BE49-F238E27FC236}">
                        <a16:creationId xmlns:a16="http://schemas.microsoft.com/office/drawing/2014/main" id="{E054D5F3-EC03-41EC-8C37-089A832DB991}"/>
                      </a:ext>
                    </a:extLst>
                  </p:cNvPr>
                  <p:cNvSpPr txBox="1">
                    <a:spLocks noRot="1" noChangeAspect="1" noMove="1" noResize="1" noEditPoints="1" noAdjustHandles="1" noChangeArrowheads="1" noChangeShapeType="1" noTextEdit="1"/>
                  </p:cNvSpPr>
                  <p:nvPr/>
                </p:nvSpPr>
                <p:spPr>
                  <a:xfrm>
                    <a:off x="4382546" y="5152951"/>
                    <a:ext cx="2798618" cy="737305"/>
                  </a:xfrm>
                  <a:prstGeom prst="rect">
                    <a:avLst/>
                  </a:prstGeom>
                  <a:blipFill>
                    <a:blip r:embed="rId31"/>
                    <a:stretch>
                      <a:fillRect t="-58678" b="-119835"/>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8BD12829-C46C-4E46-AA6C-2D8D76F781FD}"/>
                      </a:ext>
                    </a:extLst>
                  </p:cNvPr>
                  <p:cNvSpPr txBox="1"/>
                  <p:nvPr/>
                </p:nvSpPr>
                <p:spPr>
                  <a:xfrm>
                    <a:off x="8184623" y="5147378"/>
                    <a:ext cx="2798618" cy="737306"/>
                  </a:xfrm>
                  <a:prstGeom prst="rect">
                    <a:avLst/>
                  </a:prstGeom>
                  <a:ln>
                    <a:noFill/>
                  </a:ln>
                </p:spPr>
                <p:txBody>
                  <a:bodyPr vert="horz" wrap="square" lIns="91440" tIns="45720" rIns="91440" bIns="45720" rtlCol="0" anchor="ctr">
                    <a:noAutofit/>
                  </a:bodyPr>
                  <a:lstStyle/>
                  <a:p>
                    <a:pPr algn="ctr">
                      <a:spcBef>
                        <a:spcPct val="0"/>
                      </a:spcBef>
                    </a:pPr>
                    <a:r>
                      <a:rPr lang="es-ES" sz="1200" dirty="0"/>
                      <a:t>Primer redundante (n)</a:t>
                    </a:r>
                  </a:p>
                  <a:p>
                    <a:pPr algn="ctr">
                      <a:spcBef>
                        <a:spcPct val="0"/>
                      </a:spcBef>
                    </a:pPr>
                    <a14:m>
                      <m:oMathPara xmlns:m="http://schemas.openxmlformats.org/officeDocument/2006/math">
                        <m:oMathParaPr>
                          <m:jc m:val="centerGroup"/>
                        </m:oMathParaPr>
                        <m:oMath xmlns:m="http://schemas.openxmlformats.org/officeDocument/2006/math">
                          <m:sSub>
                            <m:sSubPr>
                              <m:ctrlPr>
                                <a:rPr lang="es-MX" sz="1200" i="1">
                                  <a:latin typeface="Cambria Math" panose="02040503050406030204" pitchFamily="18" charset="0"/>
                                  <a:ea typeface="Cambria Math" panose="02040503050406030204" pitchFamily="18" charset="0"/>
                                </a:rPr>
                              </m:ctrlPr>
                            </m:sSubPr>
                            <m:e>
                              <m:r>
                                <a:rPr lang="es-MX" sz="1200" b="0" i="1" smtClean="0">
                                  <a:latin typeface="Cambria Math" panose="02040503050406030204" pitchFamily="18" charset="0"/>
                                  <a:ea typeface="Cambria Math" panose="02040503050406030204" pitchFamily="18" charset="0"/>
                                </a:rPr>
                                <m:t>𝑓</m:t>
                              </m:r>
                            </m:e>
                            <m:sub>
                              <m:r>
                                <a:rPr lang="es-MX" sz="1200" b="0" i="1" smtClean="0">
                                  <a:latin typeface="Cambria Math" panose="02040503050406030204" pitchFamily="18" charset="0"/>
                                  <a:ea typeface="Cambria Math" panose="02040503050406030204" pitchFamily="18" charset="0"/>
                                </a:rPr>
                                <m:t>𝐶𝐵</m:t>
                              </m:r>
                              <m:r>
                                <a:rPr lang="es-MX" sz="1200" b="0" i="1" smtClean="0">
                                  <a:latin typeface="Cambria Math" panose="02040503050406030204" pitchFamily="18" charset="0"/>
                                  <a:ea typeface="Cambria Math" panose="02040503050406030204" pitchFamily="18" charset="0"/>
                                </a:rPr>
                                <m:t> </m:t>
                              </m:r>
                            </m:sub>
                          </m:sSub>
                          <m:r>
                            <a:rPr lang="es-MX" sz="1200" b="0" i="1" smtClean="0">
                              <a:latin typeface="Cambria Math" panose="02040503050406030204" pitchFamily="18" charset="0"/>
                              <a:ea typeface="Cambria Math" panose="02040503050406030204" pitchFamily="18" charset="0"/>
                            </a:rPr>
                            <m:t> = </m:t>
                          </m:r>
                          <m:nary>
                            <m:naryPr>
                              <m:chr m:val="∑"/>
                              <m:subHide m:val="on"/>
                              <m:supHide m:val="on"/>
                              <m:ctrlPr>
                                <a:rPr lang="es-MX" sz="1200" i="1">
                                  <a:latin typeface="Cambria Math" panose="02040503050406030204" pitchFamily="18" charset="0"/>
                                  <a:ea typeface="Cambria Math" panose="02040503050406030204" pitchFamily="18" charset="0"/>
                                </a:rPr>
                              </m:ctrlPr>
                            </m:naryPr>
                            <m:sub/>
                            <m:sup/>
                            <m:e>
                              <m:f>
                                <m:fPr>
                                  <m:ctrlPr>
                                    <a:rPr lang="es-MX" sz="1200" i="1">
                                      <a:latin typeface="Cambria Math" panose="02040503050406030204" pitchFamily="18" charset="0"/>
                                      <a:ea typeface="Cambria Math" panose="02040503050406030204" pitchFamily="18" charset="0"/>
                                    </a:rPr>
                                  </m:ctrlPr>
                                </m:fPr>
                                <m:num>
                                  <m:sSup>
                                    <m:sSupPr>
                                      <m:ctrlPr>
                                        <a:rPr lang="es-MX" sz="1200" i="1" smtClean="0">
                                          <a:latin typeface="Cambria Math" panose="02040503050406030204" pitchFamily="18" charset="0"/>
                                          <a:ea typeface="Cambria Math" panose="02040503050406030204" pitchFamily="18" charset="0"/>
                                        </a:rPr>
                                      </m:ctrlPr>
                                    </m:sSupPr>
                                    <m:e>
                                      <m:r>
                                        <a:rPr lang="es-MX" sz="1200" b="0" i="1" smtClean="0">
                                          <a:latin typeface="Cambria Math" panose="02040503050406030204" pitchFamily="18" charset="0"/>
                                          <a:ea typeface="Cambria Math" panose="02040503050406030204" pitchFamily="18" charset="0"/>
                                        </a:rPr>
                                        <m:t>𝑛</m:t>
                                      </m:r>
                                    </m:e>
                                    <m:sup>
                                      <m:r>
                                        <a:rPr lang="es-MX" sz="1200" b="0" i="1" smtClean="0">
                                          <a:latin typeface="Cambria Math" panose="02040503050406030204" pitchFamily="18" charset="0"/>
                                          <a:ea typeface="Cambria Math" panose="02040503050406030204" pitchFamily="18" charset="0"/>
                                        </a:rPr>
                                        <m:t>2</m:t>
                                      </m:r>
                                    </m:sup>
                                  </m:sSup>
                                  <m:r>
                                    <a:rPr lang="es-MX" sz="1200" b="0" i="1" smtClean="0">
                                      <a:latin typeface="Cambria Math" panose="02040503050406030204" pitchFamily="18" charset="0"/>
                                      <a:ea typeface="Cambria Math" panose="02040503050406030204" pitchFamily="18" charset="0"/>
                                    </a:rPr>
                                    <m:t>𝐿</m:t>
                                  </m:r>
                                </m:num>
                                <m:den>
                                  <m:r>
                                    <a:rPr lang="es-MX" sz="1200" b="0" i="1" smtClean="0">
                                      <a:latin typeface="Cambria Math" panose="02040503050406030204" pitchFamily="18" charset="0"/>
                                      <a:ea typeface="Cambria Math" panose="02040503050406030204" pitchFamily="18" charset="0"/>
                                    </a:rPr>
                                    <m:t>𝐴𝐸</m:t>
                                  </m:r>
                                </m:den>
                              </m:f>
                            </m:e>
                          </m:nary>
                        </m:oMath>
                      </m:oMathPara>
                    </a14:m>
                    <a:endParaRPr lang="es-MX" sz="1200" dirty="0"/>
                  </a:p>
                </p:txBody>
              </p:sp>
            </mc:Choice>
            <mc:Fallback xmlns="">
              <p:sp>
                <p:nvSpPr>
                  <p:cNvPr id="24" name="CuadroTexto 23">
                    <a:extLst>
                      <a:ext uri="{FF2B5EF4-FFF2-40B4-BE49-F238E27FC236}">
                        <a16:creationId xmlns:a16="http://schemas.microsoft.com/office/drawing/2014/main" id="{8BD12829-C46C-4E46-AA6C-2D8D76F781FD}"/>
                      </a:ext>
                    </a:extLst>
                  </p:cNvPr>
                  <p:cNvSpPr txBox="1">
                    <a:spLocks noRot="1" noChangeAspect="1" noMove="1" noResize="1" noEditPoints="1" noAdjustHandles="1" noChangeArrowheads="1" noChangeShapeType="1" noTextEdit="1"/>
                  </p:cNvSpPr>
                  <p:nvPr/>
                </p:nvSpPr>
                <p:spPr>
                  <a:xfrm>
                    <a:off x="8184623" y="5147378"/>
                    <a:ext cx="2798618" cy="737306"/>
                  </a:xfrm>
                  <a:prstGeom prst="rect">
                    <a:avLst/>
                  </a:prstGeom>
                  <a:blipFill>
                    <a:blip r:embed="rId32"/>
                    <a:stretch>
                      <a:fillRect t="-57851" b="-120661"/>
                    </a:stretch>
                  </a:blipFill>
                  <a:ln>
                    <a:noFill/>
                  </a:ln>
                </p:spPr>
                <p:txBody>
                  <a:bodyPr/>
                  <a:lstStyle/>
                  <a:p>
                    <a:r>
                      <a:rPr lang="es-MX">
                        <a:noFill/>
                      </a:rPr>
                      <a:t> </a:t>
                    </a:r>
                  </a:p>
                </p:txBody>
              </p:sp>
            </mc:Fallback>
          </mc:AlternateContent>
        </p:grpSp>
        <mc:AlternateContent xmlns:mc="http://schemas.openxmlformats.org/markup-compatibility/2006" xmlns:a14="http://schemas.microsoft.com/office/drawing/2010/main">
          <mc:Choice Requires="a14">
            <p:sp>
              <p:nvSpPr>
                <p:cNvPr id="26" name="Rectángulo 25">
                  <a:extLst>
                    <a:ext uri="{FF2B5EF4-FFF2-40B4-BE49-F238E27FC236}">
                      <a16:creationId xmlns:a16="http://schemas.microsoft.com/office/drawing/2014/main" id="{D1DD9C62-A5C6-49FF-AD45-23739016916B}"/>
                    </a:ext>
                  </a:extLst>
                </p:cNvPr>
                <p:cNvSpPr/>
                <p:nvPr/>
              </p:nvSpPr>
              <p:spPr>
                <a:xfrm>
                  <a:off x="0" y="2683973"/>
                  <a:ext cx="2566597" cy="485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s-MX" sz="1200" i="1" dirty="0" smtClean="0">
                            <a:solidFill>
                              <a:schemeClr val="tx1"/>
                            </a:solidFill>
                            <a:latin typeface="Cambria Math" panose="02040503050406030204" pitchFamily="18" charset="0"/>
                          </a:rPr>
                          <m:t>𝐸𝐴</m:t>
                        </m:r>
                        <m:r>
                          <a:rPr lang="es-MX" sz="1200" i="1" dirty="0" smtClean="0">
                            <a:solidFill>
                              <a:schemeClr val="tx1"/>
                            </a:solidFill>
                            <a:latin typeface="Cambria Math" panose="02040503050406030204" pitchFamily="18" charset="0"/>
                          </a:rPr>
                          <m:t>=</m:t>
                        </m:r>
                        <m:r>
                          <a:rPr lang="es-MX" sz="1200" i="1" dirty="0" smtClean="0">
                            <a:solidFill>
                              <a:schemeClr val="tx1"/>
                            </a:solidFill>
                            <a:latin typeface="Cambria Math" panose="02040503050406030204" pitchFamily="18" charset="0"/>
                          </a:rPr>
                          <m:t>𝐶𝑂𝑁𝑆𝑇𝐴𝑁𝑇𝐸</m:t>
                        </m:r>
                        <m:r>
                          <a:rPr lang="es-MX" sz="1200" b="0" i="1" dirty="0" smtClean="0">
                            <a:solidFill>
                              <a:schemeClr val="tx1"/>
                            </a:solidFill>
                            <a:latin typeface="Cambria Math" panose="02040503050406030204" pitchFamily="18" charset="0"/>
                          </a:rPr>
                          <m:t>.</m:t>
                        </m:r>
                      </m:oMath>
                    </m:oMathPara>
                  </a14:m>
                  <a:endParaRPr lang="es-MX" sz="1200" dirty="0">
                    <a:solidFill>
                      <a:schemeClr val="tx1"/>
                    </a:solidFill>
                  </a:endParaRPr>
                </a:p>
              </p:txBody>
            </p:sp>
          </mc:Choice>
          <mc:Fallback xmlns="">
            <p:sp>
              <p:nvSpPr>
                <p:cNvPr id="26" name="Rectángulo 25">
                  <a:extLst>
                    <a:ext uri="{FF2B5EF4-FFF2-40B4-BE49-F238E27FC236}">
                      <a16:creationId xmlns:a16="http://schemas.microsoft.com/office/drawing/2014/main" id="{D1DD9C62-A5C6-49FF-AD45-23739016916B}"/>
                    </a:ext>
                  </a:extLst>
                </p:cNvPr>
                <p:cNvSpPr>
                  <a:spLocks noRot="1" noChangeAspect="1" noMove="1" noResize="1" noEditPoints="1" noAdjustHandles="1" noChangeArrowheads="1" noChangeShapeType="1" noTextEdit="1"/>
                </p:cNvSpPr>
                <p:nvPr/>
              </p:nvSpPr>
              <p:spPr>
                <a:xfrm>
                  <a:off x="0" y="2683973"/>
                  <a:ext cx="2566597" cy="485734"/>
                </a:xfrm>
                <a:prstGeom prst="rect">
                  <a:avLst/>
                </a:prstGeom>
                <a:blipFill>
                  <a:blip r:embed="rId33"/>
                  <a:stretch>
                    <a:fillRect/>
                  </a:stretch>
                </a:blipFill>
                <a:ln>
                  <a:noFill/>
                </a:ln>
              </p:spPr>
              <p:txBody>
                <a:bodyPr/>
                <a:lstStyle/>
                <a:p>
                  <a:r>
                    <a:rPr lang="es-ES">
                      <a:noFill/>
                    </a:rPr>
                    <a:t> </a:t>
                  </a:r>
                </a:p>
              </p:txBody>
            </p:sp>
          </mc:Fallback>
        </mc:AlternateContent>
      </p:grpSp>
      <p:sp>
        <p:nvSpPr>
          <p:cNvPr id="22" name="CuadroTexto 21">
            <a:extLst>
              <a:ext uri="{FF2B5EF4-FFF2-40B4-BE49-F238E27FC236}">
                <a16:creationId xmlns:a16="http://schemas.microsoft.com/office/drawing/2014/main" id="{37157052-360D-4E01-B766-F2B4024D5F34}"/>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smtClean="0">
                <a:solidFill>
                  <a:prstClr val="black"/>
                </a:solidFill>
              </a:rPr>
              <a:t>Armadura.</a:t>
            </a:r>
            <a:endParaRPr lang="es-419" sz="2400" dirty="0">
              <a:solidFill>
                <a:prstClr val="black"/>
              </a:solidFill>
            </a:endParaRPr>
          </a:p>
        </p:txBody>
      </p:sp>
      <p:graphicFrame>
        <p:nvGraphicFramePr>
          <p:cNvPr id="7" name="Objeto 6">
            <a:extLst>
              <a:ext uri="{FF2B5EF4-FFF2-40B4-BE49-F238E27FC236}">
                <a16:creationId xmlns:a16="http://schemas.microsoft.com/office/drawing/2014/main" id="{72630D92-4791-48C1-88F8-4F617684DAA5}"/>
              </a:ext>
            </a:extLst>
          </p:cNvPr>
          <p:cNvGraphicFramePr>
            <a:graphicFrameLocks noChangeAspect="1"/>
          </p:cNvGraphicFramePr>
          <p:nvPr/>
        </p:nvGraphicFramePr>
        <p:xfrm>
          <a:off x="3474777" y="2947988"/>
          <a:ext cx="4085375" cy="2638774"/>
        </p:xfrm>
        <a:graphic>
          <a:graphicData uri="http://schemas.openxmlformats.org/presentationml/2006/ole">
            <mc:AlternateContent xmlns:mc="http://schemas.openxmlformats.org/markup-compatibility/2006">
              <mc:Choice xmlns:v="urn:schemas-microsoft-com:vml" Requires="v">
                <p:oleObj spid="_x0000_s18712" name="AutoCAD Drawing" r:id="rId34" imgW="6867360" imgH="4438800" progId="AutoCAD.Drawing.20">
                  <p:embed/>
                </p:oleObj>
              </mc:Choice>
              <mc:Fallback>
                <p:oleObj name="AutoCAD Drawing" r:id="rId34" imgW="6867360" imgH="4438800" progId="AutoCAD.Drawing.20">
                  <p:embed/>
                  <p:pic>
                    <p:nvPicPr>
                      <p:cNvPr id="7" name="Objeto 6">
                        <a:extLst>
                          <a:ext uri="{FF2B5EF4-FFF2-40B4-BE49-F238E27FC236}">
                            <a16:creationId xmlns:a16="http://schemas.microsoft.com/office/drawing/2014/main" id="{72630D92-4791-48C1-88F8-4F617684DAA5}"/>
                          </a:ext>
                        </a:extLst>
                      </p:cNvPr>
                      <p:cNvPicPr/>
                      <p:nvPr/>
                    </p:nvPicPr>
                    <p:blipFill>
                      <a:blip r:embed="rId35"/>
                      <a:stretch>
                        <a:fillRect/>
                      </a:stretch>
                    </p:blipFill>
                    <p:spPr>
                      <a:xfrm>
                        <a:off x="3474777" y="2947988"/>
                        <a:ext cx="4085375" cy="2638774"/>
                      </a:xfrm>
                      <a:prstGeom prst="rect">
                        <a:avLst/>
                      </a:prstGeom>
                    </p:spPr>
                  </p:pic>
                </p:oleObj>
              </mc:Fallback>
            </mc:AlternateContent>
          </a:graphicData>
        </a:graphic>
      </p:graphicFrame>
      <p:sp>
        <p:nvSpPr>
          <p:cNvPr id="2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2729849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to 26">
            <a:extLst>
              <a:ext uri="{FF2B5EF4-FFF2-40B4-BE49-F238E27FC236}">
                <a16:creationId xmlns:a16="http://schemas.microsoft.com/office/drawing/2014/main" id="{6D262A57-CF8B-42EF-B5C5-BA5F07AAC7E6}"/>
              </a:ext>
            </a:extLst>
          </p:cNvPr>
          <p:cNvGraphicFramePr>
            <a:graphicFrameLocks noChangeAspect="1"/>
          </p:cNvGraphicFramePr>
          <p:nvPr/>
        </p:nvGraphicFramePr>
        <p:xfrm>
          <a:off x="496615" y="2204864"/>
          <a:ext cx="4085375" cy="2638774"/>
        </p:xfrm>
        <a:graphic>
          <a:graphicData uri="http://schemas.openxmlformats.org/presentationml/2006/ole">
            <mc:AlternateContent xmlns:mc="http://schemas.openxmlformats.org/markup-compatibility/2006">
              <mc:Choice xmlns:v="urn:schemas-microsoft-com:vml" Requires="v">
                <p:oleObj spid="_x0000_s19550" name="AutoCAD Drawing" r:id="rId4" imgW="6867360" imgH="4438800" progId="AutoCAD.Drawing.20">
                  <p:embed/>
                </p:oleObj>
              </mc:Choice>
              <mc:Fallback>
                <p:oleObj name="AutoCAD Drawing" r:id="rId4" imgW="6867360" imgH="4438800" progId="AutoCAD.Drawing.20">
                  <p:embed/>
                  <p:pic>
                    <p:nvPicPr>
                      <p:cNvPr id="27" name="Objeto 26">
                        <a:extLst>
                          <a:ext uri="{FF2B5EF4-FFF2-40B4-BE49-F238E27FC236}">
                            <a16:creationId xmlns:a16="http://schemas.microsoft.com/office/drawing/2014/main" id="{6D262A57-CF8B-42EF-B5C5-BA5F07AAC7E6}"/>
                          </a:ext>
                        </a:extLst>
                      </p:cNvPr>
                      <p:cNvPicPr/>
                      <p:nvPr/>
                    </p:nvPicPr>
                    <p:blipFill>
                      <a:blip r:embed="rId5"/>
                      <a:stretch>
                        <a:fillRect/>
                      </a:stretch>
                    </p:blipFill>
                    <p:spPr>
                      <a:xfrm>
                        <a:off x="496615" y="2204864"/>
                        <a:ext cx="4085375" cy="2638774"/>
                      </a:xfrm>
                      <a:prstGeom prst="rect">
                        <a:avLst/>
                      </a:prstGeom>
                    </p:spPr>
                  </p:pic>
                </p:oleObj>
              </mc:Fallback>
            </mc:AlternateContent>
          </a:graphicData>
        </a:graphic>
      </p:graphicFrame>
      <p:sp>
        <p:nvSpPr>
          <p:cNvPr id="9" name="8 Marcador de número de diapositiva"/>
          <p:cNvSpPr>
            <a:spLocks noGrp="1"/>
          </p:cNvSpPr>
          <p:nvPr>
            <p:ph type="sldNum" sz="quarter" idx="12"/>
          </p:nvPr>
        </p:nvSpPr>
        <p:spPr/>
        <p:txBody>
          <a:bodyPr>
            <a:normAutofit fontScale="85000" lnSpcReduction="20000"/>
          </a:bodyPr>
          <a:lstStyle/>
          <a:p>
            <a:r>
              <a:rPr lang="es-MX" dirty="0"/>
              <a:t>2</a:t>
            </a:r>
            <a:r>
              <a:rPr lang="es-MX" dirty="0" smtClean="0"/>
              <a:t>9/39</a:t>
            </a:r>
            <a:endParaRPr lang="es-MX" dirty="0"/>
          </a:p>
        </p:txBody>
      </p:sp>
      <p:pic>
        <p:nvPicPr>
          <p:cNvPr id="14" name="Picture 2" descr="http://www.itlp.edu.mx/carreras/carreras.files/civil.gif"/>
          <p:cNvPicPr>
            <a:picLocks noChangeAspect="1" noChangeArrowheads="1"/>
          </p:cNvPicPr>
          <p:nvPr/>
        </p:nvPicPr>
        <p:blipFill>
          <a:blip r:embed="rId6"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7"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ángulo 21">
            <a:extLst>
              <a:ext uri="{FF2B5EF4-FFF2-40B4-BE49-F238E27FC236}">
                <a16:creationId xmlns:a16="http://schemas.microsoft.com/office/drawing/2014/main" id="{272CEC77-6221-417C-93F4-8FEEDBD27432}"/>
              </a:ext>
            </a:extLst>
          </p:cNvPr>
          <p:cNvSpPr/>
          <p:nvPr/>
        </p:nvSpPr>
        <p:spPr>
          <a:xfrm>
            <a:off x="8472264" y="3485808"/>
            <a:ext cx="3362494"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MX" sz="1600" dirty="0">
                <a:solidFill>
                  <a:schemeClr val="tx1"/>
                </a:solidFill>
                <a:latin typeface="Century Gothic" panose="020B0502020202020204" pitchFamily="34" charset="0"/>
              </a:rPr>
              <a:t>NOTA: para obtener las fuerzas de la armadura se puede utilizar cualquier método de análisis, para este caso en particular se hará por nodos.</a:t>
            </a:r>
          </a:p>
        </p:txBody>
      </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D42819A8-1230-47FB-9C7C-141480F10BC5}"/>
                  </a:ext>
                </a:extLst>
              </p:cNvPr>
              <p:cNvSpPr txBox="1"/>
              <p:nvPr/>
            </p:nvSpPr>
            <p:spPr>
              <a:xfrm>
                <a:off x="1075877" y="4906998"/>
                <a:ext cx="2972009" cy="805178"/>
              </a:xfrm>
              <a:prstGeom prst="rect">
                <a:avLst/>
              </a:prstGeom>
              <a:ln>
                <a:noFill/>
              </a:ln>
            </p:spPr>
            <p:txBody>
              <a:bodyPr vert="horz" wrap="square" lIns="91440" tIns="45720" rIns="91440" bIns="45720" rtlCol="0" anchor="ctr">
                <a:noAutofit/>
              </a:bodyPr>
              <a:lstStyle/>
              <a:p>
                <a:pPr algn="ctr">
                  <a:spcBef>
                    <a:spcPct val="0"/>
                  </a:spcBef>
                </a:pPr>
                <a:r>
                  <a:rPr lang="es-ES" dirty="0"/>
                  <a:t>Armadura Primitiva (N</a:t>
                </a:r>
                <a:r>
                  <a:rPr lang="es-ES" sz="1400" dirty="0" smtClean="0"/>
                  <a:t>)</a:t>
                </a:r>
                <a:r>
                  <a:rPr lang="es-ES" dirty="0" smtClean="0"/>
                  <a:t>.</a:t>
                </a:r>
                <a:endParaRPr lang="es-ES" dirty="0"/>
              </a:p>
              <a:p>
                <a:pPr algn="ctr">
                  <a:spcBef>
                    <a:spcPct val="0"/>
                  </a:spcBef>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ea typeface="Cambria Math" panose="02040503050406030204" pitchFamily="18" charset="0"/>
                            </a:rPr>
                          </m:ctrlPr>
                        </m:sSubPr>
                        <m:e>
                          <m:r>
                            <a:rPr lang="es-MX" sz="1400" b="0" i="1" smtClean="0">
                              <a:latin typeface="Cambria Math" panose="02040503050406030204" pitchFamily="18" charset="0"/>
                              <a:ea typeface="Cambria Math" panose="02040503050406030204" pitchFamily="18" charset="0"/>
                            </a:rPr>
                            <m:t>∆</m:t>
                          </m:r>
                        </m:e>
                        <m:sub>
                          <m:r>
                            <a:rPr lang="es-MX" sz="1400" b="0" i="1" smtClean="0">
                              <a:latin typeface="Cambria Math" panose="02040503050406030204" pitchFamily="18" charset="0"/>
                              <a:ea typeface="Cambria Math" panose="02040503050406030204" pitchFamily="18" charset="0"/>
                            </a:rPr>
                            <m:t>𝐶𝐵</m:t>
                          </m:r>
                        </m:sub>
                      </m:sSub>
                      <m:r>
                        <a:rPr lang="es-MX" sz="1400" b="0" i="1" smtClean="0">
                          <a:latin typeface="Cambria Math" panose="02040503050406030204" pitchFamily="18" charset="0"/>
                          <a:ea typeface="Cambria Math" panose="02040503050406030204" pitchFamily="18" charset="0"/>
                        </a:rPr>
                        <m:t> = </m:t>
                      </m:r>
                      <m:nary>
                        <m:naryPr>
                          <m:chr m:val="∑"/>
                          <m:subHide m:val="on"/>
                          <m:supHide m:val="on"/>
                          <m:ctrlPr>
                            <a:rPr lang="es-MX" sz="1400" i="1" smtClean="0">
                              <a:latin typeface="Cambria Math" panose="02040503050406030204" pitchFamily="18" charset="0"/>
                              <a:ea typeface="Cambria Math" panose="02040503050406030204" pitchFamily="18" charset="0"/>
                            </a:rPr>
                          </m:ctrlPr>
                        </m:naryPr>
                        <m:sub/>
                        <m:sup/>
                        <m:e>
                          <m:f>
                            <m:fPr>
                              <m:ctrlPr>
                                <a:rPr lang="es-MX" sz="1400" i="1" smtClean="0">
                                  <a:latin typeface="Cambria Math" panose="02040503050406030204" pitchFamily="18" charset="0"/>
                                  <a:ea typeface="Cambria Math" panose="02040503050406030204" pitchFamily="18" charset="0"/>
                                </a:rPr>
                              </m:ctrlPr>
                            </m:fPr>
                            <m:num>
                              <m:r>
                                <a:rPr lang="es-MX" sz="1400" b="0" i="1" smtClean="0">
                                  <a:latin typeface="Cambria Math" panose="02040503050406030204" pitchFamily="18" charset="0"/>
                                  <a:ea typeface="Cambria Math" panose="02040503050406030204" pitchFamily="18" charset="0"/>
                                </a:rPr>
                                <m:t>𝑛𝑁𝐿</m:t>
                              </m:r>
                            </m:num>
                            <m:den>
                              <m:r>
                                <a:rPr lang="es-MX" sz="1400" b="0" i="1" smtClean="0">
                                  <a:latin typeface="Cambria Math" panose="02040503050406030204" pitchFamily="18" charset="0"/>
                                  <a:ea typeface="Cambria Math" panose="02040503050406030204" pitchFamily="18" charset="0"/>
                                </a:rPr>
                                <m:t>𝐴𝐸</m:t>
                              </m:r>
                            </m:den>
                          </m:f>
                        </m:e>
                      </m:nary>
                    </m:oMath>
                  </m:oMathPara>
                </a14:m>
                <a:endParaRPr lang="es-MX" sz="1400" dirty="0"/>
              </a:p>
            </p:txBody>
          </p:sp>
        </mc:Choice>
        <mc:Fallback xmlns="">
          <p:sp>
            <p:nvSpPr>
              <p:cNvPr id="25" name="CuadroTexto 24">
                <a:extLst>
                  <a:ext uri="{FF2B5EF4-FFF2-40B4-BE49-F238E27FC236}">
                    <a16:creationId xmlns:a16="http://schemas.microsoft.com/office/drawing/2014/main" id="{D42819A8-1230-47FB-9C7C-141480F10BC5}"/>
                  </a:ext>
                </a:extLst>
              </p:cNvPr>
              <p:cNvSpPr txBox="1">
                <a:spLocks noRot="1" noChangeAspect="1" noMove="1" noResize="1" noEditPoints="1" noAdjustHandles="1" noChangeArrowheads="1" noChangeShapeType="1" noTextEdit="1"/>
              </p:cNvSpPr>
              <p:nvPr/>
            </p:nvSpPr>
            <p:spPr>
              <a:xfrm>
                <a:off x="1075877" y="4906998"/>
                <a:ext cx="2972009" cy="805178"/>
              </a:xfrm>
              <a:prstGeom prst="rect">
                <a:avLst/>
              </a:prstGeom>
              <a:blipFill>
                <a:blip r:embed="rId10"/>
                <a:stretch>
                  <a:fillRect t="-59091" r="-1434" b="-133333"/>
                </a:stretch>
              </a:blipFill>
              <a:ln>
                <a:noFill/>
              </a:ln>
            </p:spPr>
            <p:txBody>
              <a:bodyPr/>
              <a:lstStyle/>
              <a:p>
                <a:r>
                  <a:rPr lang="es-ES">
                    <a:noFill/>
                  </a:rPr>
                  <a:t> </a:t>
                </a:r>
              </a:p>
            </p:txBody>
          </p:sp>
        </mc:Fallback>
      </mc:AlternateContent>
      <p:cxnSp>
        <p:nvCxnSpPr>
          <p:cNvPr id="28" name="Conector recto de flecha 27">
            <a:extLst>
              <a:ext uri="{FF2B5EF4-FFF2-40B4-BE49-F238E27FC236}">
                <a16:creationId xmlns:a16="http://schemas.microsoft.com/office/drawing/2014/main" id="{B7FE1EAE-97DB-4604-B73C-BDEA4A39E597}"/>
              </a:ext>
            </a:extLst>
          </p:cNvPr>
          <p:cNvCxnSpPr>
            <a:cxnSpLocks/>
          </p:cNvCxnSpPr>
          <p:nvPr/>
        </p:nvCxnSpPr>
        <p:spPr>
          <a:xfrm flipV="1">
            <a:off x="1343472" y="4463863"/>
            <a:ext cx="590203"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onector recto de flecha 28">
            <a:extLst>
              <a:ext uri="{FF2B5EF4-FFF2-40B4-BE49-F238E27FC236}">
                <a16:creationId xmlns:a16="http://schemas.microsoft.com/office/drawing/2014/main" id="{7BA8E007-8E8E-4036-B1E7-CAB3DE5FF61D}"/>
              </a:ext>
            </a:extLst>
          </p:cNvPr>
          <p:cNvCxnSpPr>
            <a:cxnSpLocks/>
          </p:cNvCxnSpPr>
          <p:nvPr/>
        </p:nvCxnSpPr>
        <p:spPr>
          <a:xfrm flipH="1" flipV="1">
            <a:off x="811559" y="2855045"/>
            <a:ext cx="590203"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0" name="Conector recto de flecha 29">
            <a:extLst>
              <a:ext uri="{FF2B5EF4-FFF2-40B4-BE49-F238E27FC236}">
                <a16:creationId xmlns:a16="http://schemas.microsoft.com/office/drawing/2014/main" id="{983E74AC-8D6D-4770-BDA4-A6173CA9B1E1}"/>
              </a:ext>
            </a:extLst>
          </p:cNvPr>
          <p:cNvCxnSpPr>
            <a:cxnSpLocks/>
          </p:cNvCxnSpPr>
          <p:nvPr/>
        </p:nvCxnSpPr>
        <p:spPr>
          <a:xfrm rot="5400000" flipH="1" flipV="1">
            <a:off x="1106660" y="2576925"/>
            <a:ext cx="590203"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8BCEE268-3695-4413-9603-AC5326307C37}"/>
                  </a:ext>
                </a:extLst>
              </p:cNvPr>
              <p:cNvSpPr/>
              <p:nvPr/>
            </p:nvSpPr>
            <p:spPr>
              <a:xfrm>
                <a:off x="1475365" y="2132832"/>
                <a:ext cx="372164"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600" i="1" dirty="0" smtClean="0">
                              <a:solidFill>
                                <a:schemeClr val="tx1"/>
                              </a:solidFill>
                              <a:latin typeface="Cambria Math" panose="02040503050406030204" pitchFamily="18" charset="0"/>
                            </a:rPr>
                          </m:ctrlPr>
                        </m:sSubPr>
                        <m:e>
                          <m:r>
                            <a:rPr lang="es-MX" sz="1600" b="0" i="1" dirty="0" smtClean="0">
                              <a:solidFill>
                                <a:schemeClr val="tx1"/>
                              </a:solidFill>
                              <a:latin typeface="Cambria Math" panose="02040503050406030204" pitchFamily="18" charset="0"/>
                            </a:rPr>
                            <m:t>𝑅</m:t>
                          </m:r>
                        </m:e>
                        <m:sub>
                          <m:r>
                            <a:rPr lang="es-MX" sz="1600" b="0" i="1" dirty="0" smtClean="0">
                              <a:solidFill>
                                <a:schemeClr val="tx1"/>
                              </a:solidFill>
                              <a:latin typeface="Cambria Math" panose="02040503050406030204" pitchFamily="18" charset="0"/>
                            </a:rPr>
                            <m:t>𝐶𝑦</m:t>
                          </m:r>
                        </m:sub>
                      </m:sSub>
                    </m:oMath>
                  </m:oMathPara>
                </a14:m>
                <a:endParaRPr lang="es-MX" sz="2400" dirty="0">
                  <a:solidFill>
                    <a:schemeClr val="tx1"/>
                  </a:solidFill>
                </a:endParaRPr>
              </a:p>
            </p:txBody>
          </p:sp>
        </mc:Choice>
        <mc:Fallback xmlns="">
          <p:sp>
            <p:nvSpPr>
              <p:cNvPr id="31" name="Rectángulo 30">
                <a:extLst>
                  <a:ext uri="{FF2B5EF4-FFF2-40B4-BE49-F238E27FC236}">
                    <a16:creationId xmlns:a16="http://schemas.microsoft.com/office/drawing/2014/main" id="{8BCEE268-3695-4413-9603-AC5326307C37}"/>
                  </a:ext>
                </a:extLst>
              </p:cNvPr>
              <p:cNvSpPr>
                <a:spLocks noRot="1" noChangeAspect="1" noMove="1" noResize="1" noEditPoints="1" noAdjustHandles="1" noChangeArrowheads="1" noChangeShapeType="1" noTextEdit="1"/>
              </p:cNvSpPr>
              <p:nvPr/>
            </p:nvSpPr>
            <p:spPr>
              <a:xfrm>
                <a:off x="1475365" y="2132832"/>
                <a:ext cx="372164" cy="353628"/>
              </a:xfrm>
              <a:prstGeom prst="rect">
                <a:avLst/>
              </a:prstGeom>
              <a:blipFill>
                <a:blip r:embed="rId12"/>
                <a:stretch>
                  <a:fillRect l="-19672" b="-6897"/>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2" name="Rectángulo 31">
                <a:extLst>
                  <a:ext uri="{FF2B5EF4-FFF2-40B4-BE49-F238E27FC236}">
                    <a16:creationId xmlns:a16="http://schemas.microsoft.com/office/drawing/2014/main" id="{EE81C712-EBEB-4103-9EA5-88C584C3FEC6}"/>
                  </a:ext>
                </a:extLst>
              </p:cNvPr>
              <p:cNvSpPr/>
              <p:nvPr/>
            </p:nvSpPr>
            <p:spPr>
              <a:xfrm>
                <a:off x="496615" y="2636912"/>
                <a:ext cx="372164"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600" i="1" dirty="0" smtClean="0">
                              <a:solidFill>
                                <a:schemeClr val="tx1"/>
                              </a:solidFill>
                              <a:latin typeface="Cambria Math" panose="02040503050406030204" pitchFamily="18" charset="0"/>
                            </a:rPr>
                          </m:ctrlPr>
                        </m:sSubPr>
                        <m:e>
                          <m:r>
                            <a:rPr lang="es-MX" sz="1600" b="0" i="1" dirty="0" smtClean="0">
                              <a:solidFill>
                                <a:schemeClr val="tx1"/>
                              </a:solidFill>
                              <a:latin typeface="Cambria Math" panose="02040503050406030204" pitchFamily="18" charset="0"/>
                            </a:rPr>
                            <m:t>𝑅</m:t>
                          </m:r>
                        </m:e>
                        <m:sub>
                          <m:r>
                            <a:rPr lang="es-MX" sz="1600" b="0" i="1" dirty="0" smtClean="0">
                              <a:solidFill>
                                <a:schemeClr val="tx1"/>
                              </a:solidFill>
                              <a:latin typeface="Cambria Math" panose="02040503050406030204" pitchFamily="18" charset="0"/>
                            </a:rPr>
                            <m:t>𝐶𝑥</m:t>
                          </m:r>
                        </m:sub>
                      </m:sSub>
                    </m:oMath>
                  </m:oMathPara>
                </a14:m>
                <a:endParaRPr lang="es-MX" sz="2400" dirty="0">
                  <a:solidFill>
                    <a:schemeClr val="tx1"/>
                  </a:solidFill>
                </a:endParaRPr>
              </a:p>
            </p:txBody>
          </p:sp>
        </mc:Choice>
        <mc:Fallback xmlns="">
          <p:sp>
            <p:nvSpPr>
              <p:cNvPr id="32" name="Rectángulo 31">
                <a:extLst>
                  <a:ext uri="{FF2B5EF4-FFF2-40B4-BE49-F238E27FC236}">
                    <a16:creationId xmlns:a16="http://schemas.microsoft.com/office/drawing/2014/main" id="{EE81C712-EBEB-4103-9EA5-88C584C3FEC6}"/>
                  </a:ext>
                </a:extLst>
              </p:cNvPr>
              <p:cNvSpPr>
                <a:spLocks noRot="1" noChangeAspect="1" noMove="1" noResize="1" noEditPoints="1" noAdjustHandles="1" noChangeArrowheads="1" noChangeShapeType="1" noTextEdit="1"/>
              </p:cNvSpPr>
              <p:nvPr/>
            </p:nvSpPr>
            <p:spPr>
              <a:xfrm>
                <a:off x="496615" y="2636912"/>
                <a:ext cx="372164" cy="353628"/>
              </a:xfrm>
              <a:prstGeom prst="rect">
                <a:avLst/>
              </a:prstGeom>
              <a:blipFill>
                <a:blip r:embed="rId13"/>
                <a:stretch>
                  <a:fillRect l="-17742"/>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3" name="Rectángulo 32">
                <a:extLst>
                  <a:ext uri="{FF2B5EF4-FFF2-40B4-BE49-F238E27FC236}">
                    <a16:creationId xmlns:a16="http://schemas.microsoft.com/office/drawing/2014/main" id="{4F0D72D1-7F9D-4578-80CF-C6223DE992E5}"/>
                  </a:ext>
                </a:extLst>
              </p:cNvPr>
              <p:cNvSpPr/>
              <p:nvPr/>
            </p:nvSpPr>
            <p:spPr>
              <a:xfrm>
                <a:off x="1933675" y="4110235"/>
                <a:ext cx="372164"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600" i="1" dirty="0" smtClean="0">
                              <a:solidFill>
                                <a:schemeClr val="tx1"/>
                              </a:solidFill>
                              <a:latin typeface="Cambria Math" panose="02040503050406030204" pitchFamily="18" charset="0"/>
                            </a:rPr>
                          </m:ctrlPr>
                        </m:sSubPr>
                        <m:e>
                          <m:r>
                            <a:rPr lang="es-MX" sz="1600" b="0" i="1" dirty="0" smtClean="0">
                              <a:solidFill>
                                <a:schemeClr val="tx1"/>
                              </a:solidFill>
                              <a:latin typeface="Cambria Math" panose="02040503050406030204" pitchFamily="18" charset="0"/>
                            </a:rPr>
                            <m:t>𝑅</m:t>
                          </m:r>
                        </m:e>
                        <m:sub>
                          <m:r>
                            <a:rPr lang="es-MX" sz="1600" b="0" i="1" dirty="0" smtClean="0">
                              <a:solidFill>
                                <a:schemeClr val="tx1"/>
                              </a:solidFill>
                              <a:latin typeface="Cambria Math" panose="02040503050406030204" pitchFamily="18" charset="0"/>
                            </a:rPr>
                            <m:t>𝐴𝑥</m:t>
                          </m:r>
                        </m:sub>
                      </m:sSub>
                    </m:oMath>
                  </m:oMathPara>
                </a14:m>
                <a:endParaRPr lang="es-MX" sz="2400" dirty="0">
                  <a:solidFill>
                    <a:schemeClr val="tx1"/>
                  </a:solidFill>
                </a:endParaRPr>
              </a:p>
            </p:txBody>
          </p:sp>
        </mc:Choice>
        <mc:Fallback xmlns="">
          <p:sp>
            <p:nvSpPr>
              <p:cNvPr id="33" name="Rectángulo 32">
                <a:extLst>
                  <a:ext uri="{FF2B5EF4-FFF2-40B4-BE49-F238E27FC236}">
                    <a16:creationId xmlns:a16="http://schemas.microsoft.com/office/drawing/2014/main" id="{4F0D72D1-7F9D-4578-80CF-C6223DE992E5}"/>
                  </a:ext>
                </a:extLst>
              </p:cNvPr>
              <p:cNvSpPr>
                <a:spLocks noRot="1" noChangeAspect="1" noMove="1" noResize="1" noEditPoints="1" noAdjustHandles="1" noChangeArrowheads="1" noChangeShapeType="1" noTextEdit="1"/>
              </p:cNvSpPr>
              <p:nvPr/>
            </p:nvSpPr>
            <p:spPr>
              <a:xfrm>
                <a:off x="1933675" y="4110235"/>
                <a:ext cx="372164" cy="353628"/>
              </a:xfrm>
              <a:prstGeom prst="rect">
                <a:avLst/>
              </a:prstGeom>
              <a:blipFill>
                <a:blip r:embed="rId14"/>
                <a:stretch>
                  <a:fillRect l="-18033"/>
                </a:stretch>
              </a:blipFill>
              <a:ln>
                <a:noFill/>
              </a:ln>
            </p:spPr>
            <p:txBody>
              <a:bodyPr/>
              <a:lstStyle/>
              <a:p>
                <a:r>
                  <a:rPr lang="es-MX">
                    <a:noFill/>
                  </a:rPr>
                  <a:t> </a:t>
                </a:r>
              </a:p>
            </p:txBody>
          </p:sp>
        </mc:Fallback>
      </mc:AlternateContent>
      <p:grpSp>
        <p:nvGrpSpPr>
          <p:cNvPr id="40" name="Grupo 39">
            <a:extLst>
              <a:ext uri="{FF2B5EF4-FFF2-40B4-BE49-F238E27FC236}">
                <a16:creationId xmlns:a16="http://schemas.microsoft.com/office/drawing/2014/main" id="{78BB5F9A-C04C-4458-9FC0-BBBC0C18E3A1}"/>
              </a:ext>
            </a:extLst>
          </p:cNvPr>
          <p:cNvGrpSpPr/>
          <p:nvPr/>
        </p:nvGrpSpPr>
        <p:grpSpPr>
          <a:xfrm>
            <a:off x="9407595" y="2111178"/>
            <a:ext cx="1290283" cy="743867"/>
            <a:chOff x="5622033" y="2252955"/>
            <a:chExt cx="1290283" cy="743867"/>
          </a:xfrm>
        </p:grpSpPr>
        <p:grpSp>
          <p:nvGrpSpPr>
            <p:cNvPr id="39" name="Grupo 38">
              <a:extLst>
                <a:ext uri="{FF2B5EF4-FFF2-40B4-BE49-F238E27FC236}">
                  <a16:creationId xmlns:a16="http://schemas.microsoft.com/office/drawing/2014/main" id="{80172E4D-BFCE-401D-B059-BF21219554B7}"/>
                </a:ext>
              </a:extLst>
            </p:cNvPr>
            <p:cNvGrpSpPr/>
            <p:nvPr/>
          </p:nvGrpSpPr>
          <p:grpSpPr>
            <a:xfrm>
              <a:off x="5622033" y="2299939"/>
              <a:ext cx="904020" cy="696883"/>
              <a:chOff x="5546664" y="2443856"/>
              <a:chExt cx="517269" cy="485734"/>
            </a:xfrm>
          </p:grpSpPr>
          <p:sp>
            <p:nvSpPr>
              <p:cNvPr id="12" name="Flecha: curvada hacia la derecha 11">
                <a:extLst>
                  <a:ext uri="{FF2B5EF4-FFF2-40B4-BE49-F238E27FC236}">
                    <a16:creationId xmlns:a16="http://schemas.microsoft.com/office/drawing/2014/main" id="{0DA242AA-8E90-48A3-A50E-62ECE92872BB}"/>
                  </a:ext>
                </a:extLst>
              </p:cNvPr>
              <p:cNvSpPr/>
              <p:nvPr/>
            </p:nvSpPr>
            <p:spPr>
              <a:xfrm flipV="1">
                <a:off x="5664381" y="2502164"/>
                <a:ext cx="171234" cy="3693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Rectángulo 35">
                <a:extLst>
                  <a:ext uri="{FF2B5EF4-FFF2-40B4-BE49-F238E27FC236}">
                    <a16:creationId xmlns:a16="http://schemas.microsoft.com/office/drawing/2014/main" id="{250DE4F6-CE3B-4001-A007-D62665177CB4}"/>
                  </a:ext>
                </a:extLst>
              </p:cNvPr>
              <p:cNvSpPr/>
              <p:nvPr/>
            </p:nvSpPr>
            <p:spPr>
              <a:xfrm>
                <a:off x="5546664" y="2443856"/>
                <a:ext cx="517269" cy="485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a:t>
                </a:r>
              </a:p>
            </p:txBody>
          </p:sp>
        </p:grpSp>
        <p:grpSp>
          <p:nvGrpSpPr>
            <p:cNvPr id="38" name="Grupo 37">
              <a:extLst>
                <a:ext uri="{FF2B5EF4-FFF2-40B4-BE49-F238E27FC236}">
                  <a16:creationId xmlns:a16="http://schemas.microsoft.com/office/drawing/2014/main" id="{905E08E6-DCEE-4A52-961B-5DCDF80D39AB}"/>
                </a:ext>
              </a:extLst>
            </p:cNvPr>
            <p:cNvGrpSpPr/>
            <p:nvPr/>
          </p:nvGrpSpPr>
          <p:grpSpPr>
            <a:xfrm>
              <a:off x="6008296" y="2252955"/>
              <a:ext cx="904020" cy="696883"/>
              <a:chOff x="6298811" y="2402754"/>
              <a:chExt cx="517269" cy="485734"/>
            </a:xfrm>
          </p:grpSpPr>
          <p:sp>
            <p:nvSpPr>
              <p:cNvPr id="10" name="Flecha: curvada hacia la izquierda 9">
                <a:extLst>
                  <a:ext uri="{FF2B5EF4-FFF2-40B4-BE49-F238E27FC236}">
                    <a16:creationId xmlns:a16="http://schemas.microsoft.com/office/drawing/2014/main" id="{7604D6A9-8859-4502-B200-D152700EBCD0}"/>
                  </a:ext>
                </a:extLst>
              </p:cNvPr>
              <p:cNvSpPr/>
              <p:nvPr/>
            </p:nvSpPr>
            <p:spPr>
              <a:xfrm flipV="1">
                <a:off x="6526151" y="2493257"/>
                <a:ext cx="171234" cy="3693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Rectángulo 36">
                <a:extLst>
                  <a:ext uri="{FF2B5EF4-FFF2-40B4-BE49-F238E27FC236}">
                    <a16:creationId xmlns:a16="http://schemas.microsoft.com/office/drawing/2014/main" id="{F810555E-C7C1-46AE-B066-2B103C977F36}"/>
                  </a:ext>
                </a:extLst>
              </p:cNvPr>
              <p:cNvSpPr/>
              <p:nvPr/>
            </p:nvSpPr>
            <p:spPr>
              <a:xfrm>
                <a:off x="6298811" y="2402754"/>
                <a:ext cx="517269" cy="485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a:t>
                </a:r>
              </a:p>
            </p:txBody>
          </p:sp>
        </p:grpSp>
      </p:grpSp>
      <mc:AlternateContent xmlns:mc="http://schemas.openxmlformats.org/markup-compatibility/2006">
        <mc:Choice xmlns:a14="http://schemas.microsoft.com/office/drawing/2010/main" Requires="a14">
          <p:sp>
            <p:nvSpPr>
              <p:cNvPr id="26" name="CuadroTexto 25">
                <a:extLst>
                  <a:ext uri="{FF2B5EF4-FFF2-40B4-BE49-F238E27FC236}">
                    <a16:creationId xmlns:a16="http://schemas.microsoft.com/office/drawing/2014/main" id="{4F1BE45E-DEB3-43D6-BB8B-23B1E93D9CDD}"/>
                  </a:ext>
                </a:extLst>
              </p:cNvPr>
              <p:cNvSpPr txBox="1"/>
              <p:nvPr/>
            </p:nvSpPr>
            <p:spPr>
              <a:xfrm>
                <a:off x="4352354" y="2636912"/>
                <a:ext cx="4032448" cy="3228224"/>
              </a:xfrm>
              <a:prstGeom prst="rect">
                <a:avLst/>
              </a:prstGeom>
              <a:ln>
                <a:noFill/>
              </a:ln>
            </p:spPr>
            <p:txBody>
              <a:bodyPr vert="horz" wrap="square" lIns="91440" tIns="45720" rIns="91440" bIns="45720" rtlCol="0" anchor="ctr">
                <a:noAutofit/>
              </a:bodyPr>
              <a:lstStyle/>
              <a:p>
                <a:pPr algn="ctr">
                  <a:spcBef>
                    <a:spcPct val="0"/>
                  </a:spcBef>
                </a:pPr>
                <a:r>
                  <a:rPr lang="es-ES" dirty="0" smtClean="0"/>
                  <a:t>REACCIONES.</a:t>
                </a:r>
                <a:endParaRPr lang="es-ES" dirty="0"/>
              </a:p>
              <a:p>
                <a:pPr algn="ctr">
                  <a:spcBef>
                    <a:spcPct val="0"/>
                  </a:spcBef>
                </a:pPr>
                <a14:m>
                  <m:oMathPara xmlns:m="http://schemas.openxmlformats.org/officeDocument/2006/math">
                    <m:oMathParaPr>
                      <m:jc m:val="centerGroup"/>
                    </m:oMathParaPr>
                    <m:oMath xmlns:m="http://schemas.openxmlformats.org/officeDocument/2006/math">
                      <m:nary>
                        <m:naryPr>
                          <m:chr m:val="∑"/>
                          <m:subHide m:val="on"/>
                          <m:supHide m:val="on"/>
                          <m:ctrlPr>
                            <a:rPr lang="es-ES" i="1" smtClean="0">
                              <a:latin typeface="Cambria Math" panose="02040503050406030204" pitchFamily="18" charset="0"/>
                            </a:rPr>
                          </m:ctrlPr>
                        </m:naryPr>
                        <m:sub/>
                        <m:sup/>
                        <m:e>
                          <m:sSub>
                            <m:sSubPr>
                              <m:ctrlPr>
                                <a:rPr lang="es-ES" i="1" smtClean="0">
                                  <a:latin typeface="Cambria Math" panose="02040503050406030204" pitchFamily="18" charset="0"/>
                                </a:rPr>
                              </m:ctrlPr>
                            </m:sSubPr>
                            <m:e>
                              <m:r>
                                <a:rPr lang="es-MX" b="0" i="1" smtClean="0">
                                  <a:latin typeface="Cambria Math" panose="02040503050406030204" pitchFamily="18" charset="0"/>
                                </a:rPr>
                                <m:t>𝑀</m:t>
                              </m:r>
                            </m:e>
                            <m:sub>
                              <m:r>
                                <a:rPr lang="es-MX" b="0" i="1" smtClean="0">
                                  <a:latin typeface="Cambria Math" panose="02040503050406030204" pitchFamily="18" charset="0"/>
                                </a:rPr>
                                <m:t>𝐴</m:t>
                              </m:r>
                            </m:sub>
                          </m:sSub>
                          <m:r>
                            <a:rPr lang="es-MX" b="0" i="1" smtClean="0">
                              <a:latin typeface="Cambria Math" panose="02040503050406030204" pitchFamily="18" charset="0"/>
                            </a:rPr>
                            <m:t>=−</m:t>
                          </m:r>
                          <m:sSub>
                            <m:sSubPr>
                              <m:ctrlPr>
                                <a:rPr lang="es-MX" i="1" smtClean="0">
                                  <a:latin typeface="Cambria Math" panose="02040503050406030204" pitchFamily="18" charset="0"/>
                                </a:rPr>
                              </m:ctrlPr>
                            </m:sSubPr>
                            <m:e>
                              <m:r>
                                <a:rPr lang="es-MX" b="0" i="1" smtClean="0">
                                  <a:latin typeface="Cambria Math" panose="02040503050406030204" pitchFamily="18" charset="0"/>
                                </a:rPr>
                                <m:t>𝑅</m:t>
                              </m:r>
                            </m:e>
                            <m:sub>
                              <m:r>
                                <a:rPr lang="es-MX" b="0" i="1" smtClean="0">
                                  <a:latin typeface="Cambria Math" panose="02040503050406030204" pitchFamily="18" charset="0"/>
                                </a:rPr>
                                <m:t>𝐶𝑥</m:t>
                              </m:r>
                            </m:sub>
                          </m:sSub>
                          <m:r>
                            <a:rPr lang="es-MX" b="0" i="1" smtClean="0">
                              <a:latin typeface="Cambria Math" panose="02040503050406030204" pitchFamily="18" charset="0"/>
                            </a:rPr>
                            <m:t>(3)</m:t>
                          </m:r>
                        </m:e>
                      </m:nary>
                      <m:r>
                        <a:rPr lang="es-MX" b="0" i="1" smtClean="0">
                          <a:latin typeface="Cambria Math" panose="02040503050406030204" pitchFamily="18" charset="0"/>
                        </a:rPr>
                        <m:t>+6</m:t>
                      </m:r>
                      <m:d>
                        <m:dPr>
                          <m:ctrlPr>
                            <a:rPr lang="es-MX" i="1" smtClean="0">
                              <a:latin typeface="Cambria Math" panose="02040503050406030204" pitchFamily="18" charset="0"/>
                            </a:rPr>
                          </m:ctrlPr>
                        </m:dPr>
                        <m:e>
                          <m:r>
                            <a:rPr lang="es-MX" b="0" i="1" smtClean="0">
                              <a:latin typeface="Cambria Math" panose="02040503050406030204" pitchFamily="18" charset="0"/>
                            </a:rPr>
                            <m:t>4</m:t>
                          </m:r>
                        </m:e>
                      </m:d>
                      <m:r>
                        <a:rPr lang="es-MX" b="0" i="1" smtClean="0">
                          <a:latin typeface="Cambria Math" panose="02040503050406030204" pitchFamily="18" charset="0"/>
                        </a:rPr>
                        <m:t>=0</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MX" b="0" i="1" smtClean="0">
                              <a:latin typeface="Cambria Math" panose="02040503050406030204" pitchFamily="18" charset="0"/>
                            </a:rPr>
                            <m:t>𝑅</m:t>
                          </m:r>
                        </m:e>
                        <m:sub>
                          <m:r>
                            <a:rPr lang="es-MX" b="0" i="1" smtClean="0">
                              <a:latin typeface="Cambria Math" panose="02040503050406030204" pitchFamily="18" charset="0"/>
                            </a:rPr>
                            <m:t>𝐶𝑥</m:t>
                          </m:r>
                        </m:sub>
                      </m:sSub>
                      <m:r>
                        <a:rPr lang="es-MX" b="0" i="1" smtClean="0">
                          <a:latin typeface="Cambria Math" panose="02040503050406030204" pitchFamily="18" charset="0"/>
                        </a:rPr>
                        <m:t>=8</m:t>
                      </m:r>
                      <m:r>
                        <a:rPr lang="es-MX" b="0" i="1" smtClean="0">
                          <a:latin typeface="Cambria Math" panose="02040503050406030204" pitchFamily="18" charset="0"/>
                        </a:rPr>
                        <m:t>𝐾</m:t>
                      </m:r>
                      <m:r>
                        <a:rPr lang="es-MX" b="0" i="1" smtClean="0">
                          <a:latin typeface="Cambria Math" panose="02040503050406030204" pitchFamily="18" charset="0"/>
                        </a:rPr>
                        <m:t> </m:t>
                      </m:r>
                    </m:oMath>
                  </m:oMathPara>
                </a14:m>
                <a:endParaRPr lang="es-MX" dirty="0"/>
              </a:p>
              <a:p>
                <a:pPr algn="ctr">
                  <a:spcBef>
                    <a:spcPct val="0"/>
                  </a:spcBef>
                </a:pPr>
                <a:endParaRPr lang="es-MX" dirty="0"/>
              </a:p>
              <a:p>
                <a:pPr algn="ctr">
                  <a:spcBef>
                    <a:spcPct val="0"/>
                  </a:spcBef>
                </a:pPr>
                <a14:m>
                  <m:oMathPara xmlns:m="http://schemas.openxmlformats.org/officeDocument/2006/math">
                    <m:oMathParaPr>
                      <m:jc m:val="centerGroup"/>
                    </m:oMathParaPr>
                    <m:oMath xmlns:m="http://schemas.openxmlformats.org/officeDocument/2006/math">
                      <m:nary>
                        <m:naryPr>
                          <m:chr m:val="∑"/>
                          <m:subHide m:val="on"/>
                          <m:supHide m:val="on"/>
                          <m:ctrlPr>
                            <a:rPr lang="es-ES" i="1">
                              <a:latin typeface="Cambria Math" panose="02040503050406030204" pitchFamily="18" charset="0"/>
                            </a:rPr>
                          </m:ctrlPr>
                        </m:naryPr>
                        <m:sub/>
                        <m:sup/>
                        <m:e>
                          <m:sSub>
                            <m:sSubPr>
                              <m:ctrlPr>
                                <a:rPr lang="es-ES" i="1" smtClean="0">
                                  <a:latin typeface="Cambria Math" panose="02040503050406030204" pitchFamily="18" charset="0"/>
                                </a:rPr>
                              </m:ctrlPr>
                            </m:sSubPr>
                            <m:e>
                              <m:r>
                                <a:rPr lang="es-MX" b="0" i="1" smtClean="0">
                                  <a:latin typeface="Cambria Math" panose="02040503050406030204" pitchFamily="18" charset="0"/>
                                </a:rPr>
                                <m:t>𝑀</m:t>
                              </m:r>
                            </m:e>
                            <m:sub>
                              <m:r>
                                <a:rPr lang="es-ES" b="0" i="1" smtClean="0">
                                  <a:latin typeface="Cambria Math" panose="02040503050406030204" pitchFamily="18" charset="0"/>
                                </a:rPr>
                                <m:t>𝐶</m:t>
                              </m:r>
                            </m:sub>
                          </m:sSub>
                          <m:r>
                            <a:rPr lang="es-MX" b="0" i="1" smtClean="0">
                              <a:latin typeface="Cambria Math" panose="02040503050406030204" pitchFamily="18" charset="0"/>
                            </a:rPr>
                            <m:t>=−</m:t>
                          </m:r>
                          <m:sSub>
                            <m:sSubPr>
                              <m:ctrlPr>
                                <a:rPr lang="es-MX" i="1">
                                  <a:latin typeface="Cambria Math" panose="02040503050406030204" pitchFamily="18" charset="0"/>
                                </a:rPr>
                              </m:ctrlPr>
                            </m:sSubPr>
                            <m:e>
                              <m:r>
                                <a:rPr lang="es-MX" b="0" i="1" smtClean="0">
                                  <a:latin typeface="Cambria Math" panose="02040503050406030204" pitchFamily="18" charset="0"/>
                                </a:rPr>
                                <m:t>𝑅</m:t>
                              </m:r>
                            </m:e>
                            <m:sub>
                              <m:r>
                                <a:rPr lang="es-MX" b="0" i="1" smtClean="0">
                                  <a:latin typeface="Cambria Math" panose="02040503050406030204" pitchFamily="18" charset="0"/>
                                </a:rPr>
                                <m:t>𝐴𝑥</m:t>
                              </m:r>
                            </m:sub>
                          </m:sSub>
                          <m:r>
                            <a:rPr lang="es-MX" b="0" i="1" smtClean="0">
                              <a:latin typeface="Cambria Math" panose="02040503050406030204" pitchFamily="18" charset="0"/>
                            </a:rPr>
                            <m:t>(3)</m:t>
                          </m:r>
                        </m:e>
                      </m:nary>
                      <m:r>
                        <a:rPr lang="es-MX" b="0" i="1" smtClean="0">
                          <a:latin typeface="Cambria Math" panose="02040503050406030204" pitchFamily="18" charset="0"/>
                        </a:rPr>
                        <m:t>+6</m:t>
                      </m:r>
                      <m:d>
                        <m:dPr>
                          <m:ctrlPr>
                            <a:rPr lang="es-MX" i="1">
                              <a:latin typeface="Cambria Math" panose="02040503050406030204" pitchFamily="18" charset="0"/>
                            </a:rPr>
                          </m:ctrlPr>
                        </m:dPr>
                        <m:e>
                          <m:r>
                            <a:rPr lang="es-MX" b="0" i="1" smtClean="0">
                              <a:latin typeface="Cambria Math" panose="02040503050406030204" pitchFamily="18" charset="0"/>
                            </a:rPr>
                            <m:t>4</m:t>
                          </m:r>
                        </m:e>
                      </m:d>
                      <m:r>
                        <a:rPr lang="es-MX" b="0" i="1" smtClean="0">
                          <a:latin typeface="Cambria Math" panose="02040503050406030204" pitchFamily="18" charset="0"/>
                        </a:rPr>
                        <m:t>+6(3)=0</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𝑅</m:t>
                          </m:r>
                        </m:e>
                        <m:sub>
                          <m:r>
                            <a:rPr lang="es-MX" b="0" i="1" smtClean="0">
                              <a:latin typeface="Cambria Math" panose="02040503050406030204" pitchFamily="18" charset="0"/>
                            </a:rPr>
                            <m:t>𝐴𝑥</m:t>
                          </m:r>
                        </m:sub>
                      </m:sSub>
                      <m:r>
                        <a:rPr lang="es-MX" b="0" i="1" smtClean="0">
                          <a:latin typeface="Cambria Math" panose="02040503050406030204" pitchFamily="18" charset="0"/>
                        </a:rPr>
                        <m:t>=14</m:t>
                      </m:r>
                      <m:r>
                        <a:rPr lang="es-MX" b="0" i="1" smtClean="0">
                          <a:latin typeface="Cambria Math" panose="02040503050406030204" pitchFamily="18" charset="0"/>
                        </a:rPr>
                        <m:t>𝐾</m:t>
                      </m:r>
                      <m:r>
                        <a:rPr lang="es-MX" b="0" i="1" smtClean="0">
                          <a:latin typeface="Cambria Math" panose="02040503050406030204" pitchFamily="18" charset="0"/>
                        </a:rPr>
                        <m:t> </m:t>
                      </m:r>
                    </m:oMath>
                  </m:oMathPara>
                </a14:m>
                <a:endParaRPr lang="es-MX" dirty="0"/>
              </a:p>
              <a:p>
                <a:pPr algn="ctr">
                  <a:spcBef>
                    <a:spcPct val="0"/>
                  </a:spcBef>
                </a:pPr>
                <a:endParaRPr lang="es-MX" dirty="0"/>
              </a:p>
              <a:p>
                <a:pPr algn="ctr">
                  <a:spcBef>
                    <a:spcPct val="0"/>
                  </a:spcBef>
                </a:pPr>
                <a14:m>
                  <m:oMathPara xmlns:m="http://schemas.openxmlformats.org/officeDocument/2006/math">
                    <m:oMathParaPr>
                      <m:jc m:val="centerGroup"/>
                    </m:oMathParaPr>
                    <m:oMath xmlns:m="http://schemas.openxmlformats.org/officeDocument/2006/math">
                      <m:nary>
                        <m:naryPr>
                          <m:chr m:val="∑"/>
                          <m:subHide m:val="on"/>
                          <m:supHide m:val="on"/>
                          <m:ctrlPr>
                            <a:rPr lang="es-ES" i="1" smtClean="0">
                              <a:latin typeface="Cambria Math" panose="02040503050406030204" pitchFamily="18" charset="0"/>
                            </a:rPr>
                          </m:ctrlPr>
                        </m:naryPr>
                        <m:sub/>
                        <m:sup/>
                        <m:e>
                          <m:sSub>
                            <m:sSubPr>
                              <m:ctrlPr>
                                <a:rPr lang="es-ES" i="1">
                                  <a:latin typeface="Cambria Math" panose="02040503050406030204" pitchFamily="18" charset="0"/>
                                </a:rPr>
                              </m:ctrlPr>
                            </m:sSubPr>
                            <m:e>
                              <m:r>
                                <a:rPr lang="es-MX" b="0" i="1" smtClean="0">
                                  <a:latin typeface="Cambria Math" panose="02040503050406030204" pitchFamily="18" charset="0"/>
                                </a:rPr>
                                <m:t>𝐹</m:t>
                              </m:r>
                            </m:e>
                            <m:sub>
                              <m:r>
                                <a:rPr lang="es-MX" b="0" i="1" smtClean="0">
                                  <a:latin typeface="Cambria Math" panose="02040503050406030204" pitchFamily="18" charset="0"/>
                                </a:rPr>
                                <m:t>𝑦</m:t>
                              </m:r>
                            </m:sub>
                          </m:sSub>
                          <m:r>
                            <a:rPr lang="es-MX" b="0" i="1" smtClean="0">
                              <a:latin typeface="Cambria Math" panose="02040503050406030204" pitchFamily="18" charset="0"/>
                            </a:rPr>
                            <m:t>=</m:t>
                          </m:r>
                          <m:sSub>
                            <m:sSubPr>
                              <m:ctrlPr>
                                <a:rPr lang="es-MX" i="1" smtClean="0">
                                  <a:latin typeface="Cambria Math" panose="02040503050406030204" pitchFamily="18" charset="0"/>
                                </a:rPr>
                              </m:ctrlPr>
                            </m:sSubPr>
                            <m:e>
                              <m:r>
                                <a:rPr lang="es-MX" b="0" i="1" smtClean="0">
                                  <a:latin typeface="Cambria Math" panose="02040503050406030204" pitchFamily="18" charset="0"/>
                                </a:rPr>
                                <m:t>𝑅</m:t>
                              </m:r>
                            </m:e>
                            <m:sub>
                              <m:r>
                                <a:rPr lang="es-MX" b="0" i="1" smtClean="0">
                                  <a:latin typeface="Cambria Math" panose="02040503050406030204" pitchFamily="18" charset="0"/>
                                </a:rPr>
                                <m:t>𝐶𝑦</m:t>
                              </m:r>
                            </m:sub>
                          </m:sSub>
                          <m:r>
                            <a:rPr lang="es-MX" b="0" i="1" smtClean="0">
                              <a:latin typeface="Cambria Math" panose="02040503050406030204" pitchFamily="18" charset="0"/>
                            </a:rPr>
                            <m:t>−6</m:t>
                          </m:r>
                        </m:e>
                      </m:nary>
                      <m:r>
                        <a:rPr lang="es-MX" b="0" i="1" smtClean="0">
                          <a:latin typeface="Cambria Math" panose="02040503050406030204" pitchFamily="18" charset="0"/>
                        </a:rPr>
                        <m:t>=0</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𝑅</m:t>
                          </m:r>
                        </m:e>
                        <m:sub>
                          <m:r>
                            <a:rPr lang="es-MX" b="0" i="1" smtClean="0">
                              <a:latin typeface="Cambria Math" panose="02040503050406030204" pitchFamily="18" charset="0"/>
                            </a:rPr>
                            <m:t>𝐶𝑦</m:t>
                          </m:r>
                        </m:sub>
                      </m:sSub>
                      <m:r>
                        <a:rPr lang="es-MX" b="0" i="1" smtClean="0">
                          <a:latin typeface="Cambria Math" panose="02040503050406030204" pitchFamily="18" charset="0"/>
                        </a:rPr>
                        <m:t>=6</m:t>
                      </m:r>
                      <m:r>
                        <a:rPr lang="es-MX" b="0" i="1" smtClean="0">
                          <a:latin typeface="Cambria Math" panose="02040503050406030204" pitchFamily="18" charset="0"/>
                        </a:rPr>
                        <m:t>𝐾</m:t>
                      </m:r>
                      <m:r>
                        <a:rPr lang="es-MX" b="0" i="1" smtClean="0">
                          <a:latin typeface="Cambria Math" panose="02040503050406030204" pitchFamily="18" charset="0"/>
                        </a:rPr>
                        <m:t> </m:t>
                      </m:r>
                    </m:oMath>
                  </m:oMathPara>
                </a14:m>
                <a:endParaRPr lang="es-MX" sz="1400" dirty="0"/>
              </a:p>
            </p:txBody>
          </p:sp>
        </mc:Choice>
        <mc:Fallback>
          <p:sp>
            <p:nvSpPr>
              <p:cNvPr id="26" name="CuadroTexto 25">
                <a:extLst>
                  <a:ext uri="{FF2B5EF4-FFF2-40B4-BE49-F238E27FC236}">
                    <a16:creationId xmlns:a16="http://schemas.microsoft.com/office/drawing/2014/main" id="{4F1BE45E-DEB3-43D6-BB8B-23B1E93D9CDD}"/>
                  </a:ext>
                </a:extLst>
              </p:cNvPr>
              <p:cNvSpPr txBox="1">
                <a:spLocks noRot="1" noChangeAspect="1" noMove="1" noResize="1" noEditPoints="1" noAdjustHandles="1" noChangeArrowheads="1" noChangeShapeType="1" noTextEdit="1"/>
              </p:cNvSpPr>
              <p:nvPr/>
            </p:nvSpPr>
            <p:spPr>
              <a:xfrm>
                <a:off x="4352354" y="2636912"/>
                <a:ext cx="4032448" cy="3228224"/>
              </a:xfrm>
              <a:prstGeom prst="rect">
                <a:avLst/>
              </a:prstGeom>
              <a:blipFill>
                <a:blip r:embed="rId15"/>
                <a:stretch>
                  <a:fillRect t="-9263" b="-9074"/>
                </a:stretch>
              </a:blipFill>
              <a:ln>
                <a:noFill/>
              </a:ln>
            </p:spPr>
            <p:txBody>
              <a:bodyPr/>
              <a:lstStyle/>
              <a:p>
                <a:r>
                  <a:rPr lang="es-MX">
                    <a:noFill/>
                  </a:rPr>
                  <a:t> </a:t>
                </a:r>
              </a:p>
            </p:txBody>
          </p:sp>
        </mc:Fallback>
      </mc:AlternateContent>
      <p:sp>
        <p:nvSpPr>
          <p:cNvPr id="35" name="CuadroTexto 34">
            <a:extLst>
              <a:ext uri="{FF2B5EF4-FFF2-40B4-BE49-F238E27FC236}">
                <a16:creationId xmlns:a16="http://schemas.microsoft.com/office/drawing/2014/main" id="{21364D6F-40CE-4643-A8A4-98C1BC1147DF}"/>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smtClean="0">
                <a:solidFill>
                  <a:prstClr val="black"/>
                </a:solidFill>
              </a:rPr>
              <a:t>Armadura.</a:t>
            </a:r>
            <a:endParaRPr lang="es-419" sz="2400" dirty="0">
              <a:solidFill>
                <a:prstClr val="black"/>
              </a:solidFill>
            </a:endParaRPr>
          </a:p>
        </p:txBody>
      </p:sp>
      <p:sp>
        <p:nvSpPr>
          <p:cNvPr id="41" name="Rectángulo 40">
            <a:extLst>
              <a:ext uri="{FF2B5EF4-FFF2-40B4-BE49-F238E27FC236}">
                <a16:creationId xmlns:a16="http://schemas.microsoft.com/office/drawing/2014/main" id="{E57748C7-E003-43DC-93C1-8FD8B44C6F5A}"/>
              </a:ext>
            </a:extLst>
          </p:cNvPr>
          <p:cNvSpPr/>
          <p:nvPr/>
        </p:nvSpPr>
        <p:spPr>
          <a:xfrm>
            <a:off x="711200" y="1636710"/>
            <a:ext cx="107133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Análisis de la armadura </a:t>
            </a:r>
            <a:r>
              <a:rPr lang="es-MX" dirty="0" smtClean="0">
                <a:solidFill>
                  <a:schemeClr val="tx1"/>
                </a:solidFill>
              </a:rPr>
              <a:t>primitiva.</a:t>
            </a:r>
            <a:endParaRPr lang="es-MX" dirty="0">
              <a:solidFill>
                <a:schemeClr val="tx1"/>
              </a:solidFill>
            </a:endParaRPr>
          </a:p>
        </p:txBody>
      </p:sp>
      <p:sp>
        <p:nvSpPr>
          <p:cNvPr id="34"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1183102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TYSON\Documents\a Obras varias\A TRABAJOS 2013\7.- JULIO\Albercas\8.- Alberca Familiar 2\PDF\MD LOGO.jpg"/>
          <p:cNvPicPr>
            <a:picLocks noChangeAspect="1" noChangeArrowheads="1"/>
          </p:cNvPicPr>
          <p:nvPr/>
        </p:nvPicPr>
        <p:blipFill>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sp>
        <p:nvSpPr>
          <p:cNvPr id="12" name="Номер слайда 3"/>
          <p:cNvSpPr>
            <a:spLocks noGrp="1"/>
          </p:cNvSpPr>
          <p:nvPr>
            <p:ph type="sldNum" sz="quarter" idx="12"/>
          </p:nvPr>
        </p:nvSpPr>
        <p:spPr>
          <a:xfrm>
            <a:off x="0" y="1272222"/>
            <a:ext cx="711200" cy="244476"/>
          </a:xfrm>
        </p:spPr>
        <p:txBody>
          <a:bodyPr>
            <a:normAutofit fontScale="85000" lnSpcReduction="20000"/>
          </a:bodyPr>
          <a:lstStyle/>
          <a:p>
            <a:r>
              <a:rPr lang="es-MX" dirty="0" smtClean="0"/>
              <a:t>3/39</a:t>
            </a:r>
            <a:endParaRPr lang="es-MX" dirty="0"/>
          </a:p>
        </p:txBody>
      </p:sp>
      <p:pic>
        <p:nvPicPr>
          <p:cNvPr id="13" name="5 Imagen" descr="lobo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834364" y="2467975"/>
            <a:ext cx="10654382" cy="2308324"/>
          </a:xfrm>
          <a:prstGeom prst="rect">
            <a:avLst/>
          </a:prstGeom>
          <a:noFill/>
        </p:spPr>
        <p:txBody>
          <a:bodyPr wrap="square" rtlCol="0">
            <a:spAutoFit/>
          </a:bodyPr>
          <a:lstStyle/>
          <a:p>
            <a:pPr algn="just"/>
            <a:r>
              <a:rPr lang="es-MX" dirty="0"/>
              <a:t>En el análisis estructural se consideran dos tipos de indeterminación, la estática y la dinámica. En este curso se plantea la indeterminación estática.</a:t>
            </a:r>
          </a:p>
          <a:p>
            <a:pPr algn="just"/>
            <a:r>
              <a:rPr lang="es-MX" dirty="0"/>
              <a:t>De acuerdo a la indeterminación estática, se pueden obtener tres posibles resultados: estáticamente determinado, estáticamente indeterminado e inestable.</a:t>
            </a:r>
          </a:p>
          <a:p>
            <a:pPr algn="just"/>
            <a:r>
              <a:rPr lang="es-MX" dirty="0"/>
              <a:t>En caso de ser estáticamente </a:t>
            </a:r>
            <a:r>
              <a:rPr lang="es-MX" dirty="0" smtClean="0"/>
              <a:t>determinada, </a:t>
            </a:r>
            <a:r>
              <a:rPr lang="es-MX" dirty="0"/>
              <a:t>es posible resolver con ecuaciones de equilibrio planteadas </a:t>
            </a:r>
            <a:r>
              <a:rPr lang="es-MX" dirty="0" smtClean="0"/>
              <a:t>con la Estática, y </a:t>
            </a:r>
            <a:r>
              <a:rPr lang="es-MX" dirty="0"/>
              <a:t>de ser estáticamente indeterminadas, es posible resolver con métodos planteados </a:t>
            </a:r>
            <a:r>
              <a:rPr lang="es-MX" dirty="0" smtClean="0"/>
              <a:t>en Análisis Estructural. Para los casos de estructuras inestables la solución se complica debido a un colapso inminente.</a:t>
            </a:r>
            <a:endParaRPr lang="es-MX" dirty="0"/>
          </a:p>
          <a:p>
            <a:pPr algn="just"/>
            <a:r>
              <a:rPr lang="es-MX" dirty="0" smtClean="0"/>
              <a:t>Para obtener </a:t>
            </a:r>
            <a:r>
              <a:rPr lang="es-MX" dirty="0"/>
              <a:t>el grado de indeterminación </a:t>
            </a:r>
            <a:r>
              <a:rPr lang="es-MX" dirty="0" smtClean="0"/>
              <a:t> de las estructuras se logra la </a:t>
            </a:r>
            <a:r>
              <a:rPr lang="es-MX" dirty="0"/>
              <a:t>siguiente manera:</a:t>
            </a:r>
          </a:p>
        </p:txBody>
      </p:sp>
      <p:sp>
        <p:nvSpPr>
          <p:cNvPr id="15" name="CuadroTexto 14">
            <a:extLst>
              <a:ext uri="{FF2B5EF4-FFF2-40B4-BE49-F238E27FC236}">
                <a16:creationId xmlns:a16="http://schemas.microsoft.com/office/drawing/2014/main" id="{CBDDC4E4-6F80-4106-ABA3-EBC15B9A0C70}"/>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Grado de </a:t>
            </a:r>
            <a:r>
              <a:rPr lang="es-419" sz="2400" dirty="0" smtClean="0">
                <a:solidFill>
                  <a:prstClr val="black"/>
                </a:solidFill>
              </a:rPr>
              <a:t>indeterminación.</a:t>
            </a:r>
            <a:endParaRPr lang="es-419" sz="2400" dirty="0">
              <a:solidFill>
                <a:prstClr val="black"/>
              </a:solidFill>
            </a:endParaRPr>
          </a:p>
        </p:txBody>
      </p:sp>
      <p:sp>
        <p:nvSpPr>
          <p:cNvPr id="16"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6988708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30/39</a:t>
            </a:r>
            <a:endParaRPr lang="es-MX" dirty="0"/>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D42819A8-1230-47FB-9C7C-141480F10BC5}"/>
                  </a:ext>
                </a:extLst>
              </p:cNvPr>
              <p:cNvSpPr txBox="1"/>
              <p:nvPr/>
            </p:nvSpPr>
            <p:spPr>
              <a:xfrm>
                <a:off x="936401" y="4889814"/>
                <a:ext cx="2972009" cy="805178"/>
              </a:xfrm>
              <a:prstGeom prst="rect">
                <a:avLst/>
              </a:prstGeom>
              <a:ln>
                <a:noFill/>
              </a:ln>
            </p:spPr>
            <p:txBody>
              <a:bodyPr vert="horz" wrap="square" lIns="91440" tIns="45720" rIns="91440" bIns="45720" rtlCol="0" anchor="ctr">
                <a:noAutofit/>
              </a:bodyPr>
              <a:lstStyle/>
              <a:p>
                <a:pPr algn="ctr">
                  <a:spcBef>
                    <a:spcPct val="0"/>
                  </a:spcBef>
                </a:pPr>
                <a:r>
                  <a:rPr lang="es-ES" dirty="0"/>
                  <a:t>Armadura Primitiva (N</a:t>
                </a:r>
                <a:r>
                  <a:rPr lang="es-ES" dirty="0" smtClean="0"/>
                  <a:t>).</a:t>
                </a:r>
                <a:endParaRPr lang="es-ES" dirty="0"/>
              </a:p>
              <a:p>
                <a:pPr algn="ctr">
                  <a:spcBef>
                    <a:spcPct val="0"/>
                  </a:spcBef>
                </a:pPr>
                <a14:m>
                  <m:oMathPara xmlns:m="http://schemas.openxmlformats.org/officeDocument/2006/math">
                    <m:oMathParaPr>
                      <m:jc m:val="centerGroup"/>
                    </m:oMathParaPr>
                    <m:oMath xmlns:m="http://schemas.openxmlformats.org/officeDocument/2006/math">
                      <m:sSub>
                        <m:sSubPr>
                          <m:ctrlPr>
                            <a:rPr lang="es-MX" sz="1400" i="1" smtClean="0">
                              <a:latin typeface="Cambria Math" panose="02040503050406030204" pitchFamily="18" charset="0"/>
                              <a:ea typeface="Cambria Math" panose="02040503050406030204" pitchFamily="18" charset="0"/>
                            </a:rPr>
                          </m:ctrlPr>
                        </m:sSubPr>
                        <m:e>
                          <m:r>
                            <a:rPr lang="es-MX" sz="1400" b="0" i="1" smtClean="0">
                              <a:latin typeface="Cambria Math" panose="02040503050406030204" pitchFamily="18" charset="0"/>
                              <a:ea typeface="Cambria Math" panose="02040503050406030204" pitchFamily="18" charset="0"/>
                            </a:rPr>
                            <m:t>∆</m:t>
                          </m:r>
                        </m:e>
                        <m:sub>
                          <m:r>
                            <a:rPr lang="es-MX" sz="1400" b="0" i="1" smtClean="0">
                              <a:latin typeface="Cambria Math" panose="02040503050406030204" pitchFamily="18" charset="0"/>
                              <a:ea typeface="Cambria Math" panose="02040503050406030204" pitchFamily="18" charset="0"/>
                            </a:rPr>
                            <m:t>𝐶𝐵</m:t>
                          </m:r>
                        </m:sub>
                      </m:sSub>
                      <m:r>
                        <a:rPr lang="es-MX" sz="1400" b="0" i="1" smtClean="0">
                          <a:latin typeface="Cambria Math" panose="02040503050406030204" pitchFamily="18" charset="0"/>
                          <a:ea typeface="Cambria Math" panose="02040503050406030204" pitchFamily="18" charset="0"/>
                        </a:rPr>
                        <m:t> = </m:t>
                      </m:r>
                      <m:nary>
                        <m:naryPr>
                          <m:chr m:val="∑"/>
                          <m:subHide m:val="on"/>
                          <m:supHide m:val="on"/>
                          <m:ctrlPr>
                            <a:rPr lang="es-MX" sz="1400" i="1" smtClean="0">
                              <a:latin typeface="Cambria Math" panose="02040503050406030204" pitchFamily="18" charset="0"/>
                              <a:ea typeface="Cambria Math" panose="02040503050406030204" pitchFamily="18" charset="0"/>
                            </a:rPr>
                          </m:ctrlPr>
                        </m:naryPr>
                        <m:sub/>
                        <m:sup/>
                        <m:e>
                          <m:f>
                            <m:fPr>
                              <m:ctrlPr>
                                <a:rPr lang="es-MX" sz="1400" i="1" smtClean="0">
                                  <a:latin typeface="Cambria Math" panose="02040503050406030204" pitchFamily="18" charset="0"/>
                                  <a:ea typeface="Cambria Math" panose="02040503050406030204" pitchFamily="18" charset="0"/>
                                </a:rPr>
                              </m:ctrlPr>
                            </m:fPr>
                            <m:num>
                              <m:r>
                                <a:rPr lang="es-MX" sz="1400" b="0" i="1" smtClean="0">
                                  <a:latin typeface="Cambria Math" panose="02040503050406030204" pitchFamily="18" charset="0"/>
                                  <a:ea typeface="Cambria Math" panose="02040503050406030204" pitchFamily="18" charset="0"/>
                                </a:rPr>
                                <m:t>𝑛𝑁𝐿</m:t>
                              </m:r>
                            </m:num>
                            <m:den>
                              <m:r>
                                <a:rPr lang="es-MX" sz="1400" b="0" i="1" smtClean="0">
                                  <a:latin typeface="Cambria Math" panose="02040503050406030204" pitchFamily="18" charset="0"/>
                                  <a:ea typeface="Cambria Math" panose="02040503050406030204" pitchFamily="18" charset="0"/>
                                </a:rPr>
                                <m:t>𝐴𝐸</m:t>
                              </m:r>
                            </m:den>
                          </m:f>
                        </m:e>
                      </m:nary>
                    </m:oMath>
                  </m:oMathPara>
                </a14:m>
                <a:endParaRPr lang="es-MX" dirty="0"/>
              </a:p>
            </p:txBody>
          </p:sp>
        </mc:Choice>
        <mc:Fallback xmlns="">
          <p:sp>
            <p:nvSpPr>
              <p:cNvPr id="25" name="CuadroTexto 24">
                <a:extLst>
                  <a:ext uri="{FF2B5EF4-FFF2-40B4-BE49-F238E27FC236}">
                    <a16:creationId xmlns:a16="http://schemas.microsoft.com/office/drawing/2014/main" id="{D42819A8-1230-47FB-9C7C-141480F10BC5}"/>
                  </a:ext>
                </a:extLst>
              </p:cNvPr>
              <p:cNvSpPr txBox="1">
                <a:spLocks noRot="1" noChangeAspect="1" noMove="1" noResize="1" noEditPoints="1" noAdjustHandles="1" noChangeArrowheads="1" noChangeShapeType="1" noTextEdit="1"/>
              </p:cNvSpPr>
              <p:nvPr/>
            </p:nvSpPr>
            <p:spPr>
              <a:xfrm>
                <a:off x="936401" y="4889814"/>
                <a:ext cx="2972009" cy="805178"/>
              </a:xfrm>
              <a:prstGeom prst="rect">
                <a:avLst/>
              </a:prstGeom>
              <a:blipFill>
                <a:blip r:embed="rId8"/>
                <a:stretch>
                  <a:fillRect t="-59091" r="-1437" b="-133333"/>
                </a:stretch>
              </a:blipFill>
              <a:ln>
                <a:noFill/>
              </a:ln>
            </p:spPr>
            <p:txBody>
              <a:bodyPr/>
              <a:lstStyle/>
              <a:p>
                <a:r>
                  <a:rPr lang="es-ES">
                    <a:noFill/>
                  </a:rPr>
                  <a:t> </a:t>
                </a:r>
              </a:p>
            </p:txBody>
          </p:sp>
        </mc:Fallback>
      </mc:AlternateContent>
      <p:grpSp>
        <p:nvGrpSpPr>
          <p:cNvPr id="12" name="Grupo 11">
            <a:extLst>
              <a:ext uri="{FF2B5EF4-FFF2-40B4-BE49-F238E27FC236}">
                <a16:creationId xmlns:a16="http://schemas.microsoft.com/office/drawing/2014/main" id="{523636F4-A864-434B-AEF1-FB03E00A70B6}"/>
              </a:ext>
            </a:extLst>
          </p:cNvPr>
          <p:cNvGrpSpPr/>
          <p:nvPr/>
        </p:nvGrpSpPr>
        <p:grpSpPr>
          <a:xfrm>
            <a:off x="3852386" y="2234791"/>
            <a:ext cx="4961298" cy="1865042"/>
            <a:chOff x="4598202" y="2502694"/>
            <a:chExt cx="4061831" cy="1865042"/>
          </a:xfrm>
        </p:grpSpPr>
        <p:sp>
          <p:nvSpPr>
            <p:cNvPr id="37" name="CuadroTexto 36">
              <a:extLst>
                <a:ext uri="{FF2B5EF4-FFF2-40B4-BE49-F238E27FC236}">
                  <a16:creationId xmlns:a16="http://schemas.microsoft.com/office/drawing/2014/main" id="{9855D78D-A35C-42ED-A717-BC6CAE7D6400}"/>
                </a:ext>
              </a:extLst>
            </p:cNvPr>
            <p:cNvSpPr txBox="1"/>
            <p:nvPr/>
          </p:nvSpPr>
          <p:spPr>
            <a:xfrm>
              <a:off x="5083661" y="2502694"/>
              <a:ext cx="1142253" cy="369333"/>
            </a:xfrm>
            <a:prstGeom prst="rect">
              <a:avLst/>
            </a:prstGeom>
            <a:ln>
              <a:noFill/>
            </a:ln>
          </p:spPr>
          <p:txBody>
            <a:bodyPr vert="horz" wrap="square" lIns="91440" tIns="45720" rIns="91440" bIns="45720" rtlCol="0" anchor="ctr">
              <a:noAutofit/>
            </a:bodyPr>
            <a:lstStyle/>
            <a:p>
              <a:pPr algn="ctr">
                <a:spcBef>
                  <a:spcPct val="0"/>
                </a:spcBef>
              </a:pPr>
              <a:r>
                <a:rPr lang="es-MX" dirty="0"/>
                <a:t>Nodo </a:t>
              </a:r>
              <a:r>
                <a:rPr lang="es-MX" dirty="0" smtClean="0"/>
                <a:t>C.</a:t>
              </a:r>
              <a:endParaRPr lang="es-MX" dirty="0"/>
            </a:p>
          </p:txBody>
        </p:sp>
        <p:grpSp>
          <p:nvGrpSpPr>
            <p:cNvPr id="10" name="Grupo 9">
              <a:extLst>
                <a:ext uri="{FF2B5EF4-FFF2-40B4-BE49-F238E27FC236}">
                  <a16:creationId xmlns:a16="http://schemas.microsoft.com/office/drawing/2014/main" id="{31960D67-C2F8-4259-929F-33078B5ACBD3}"/>
                </a:ext>
              </a:extLst>
            </p:cNvPr>
            <p:cNvGrpSpPr/>
            <p:nvPr/>
          </p:nvGrpSpPr>
          <p:grpSpPr>
            <a:xfrm>
              <a:off x="4598202" y="2813599"/>
              <a:ext cx="2211476" cy="1478870"/>
              <a:chOff x="4641923" y="2937679"/>
              <a:chExt cx="2211476" cy="1478870"/>
            </a:xfrm>
          </p:grpSpPr>
          <p:cxnSp>
            <p:nvCxnSpPr>
              <p:cNvPr id="27" name="Conector recto de flecha 26">
                <a:extLst>
                  <a:ext uri="{FF2B5EF4-FFF2-40B4-BE49-F238E27FC236}">
                    <a16:creationId xmlns:a16="http://schemas.microsoft.com/office/drawing/2014/main" id="{3B2C17F6-897A-4E51-B81C-247CC310F2CF}"/>
                  </a:ext>
                </a:extLst>
              </p:cNvPr>
              <p:cNvCxnSpPr>
                <a:cxnSpLocks/>
              </p:cNvCxnSpPr>
              <p:nvPr/>
            </p:nvCxnSpPr>
            <p:spPr>
              <a:xfrm>
                <a:off x="5654787" y="3681550"/>
                <a:ext cx="571127"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ángulo 37">
                    <a:extLst>
                      <a:ext uri="{FF2B5EF4-FFF2-40B4-BE49-F238E27FC236}">
                        <a16:creationId xmlns:a16="http://schemas.microsoft.com/office/drawing/2014/main" id="{CC2E37DE-703D-4AFB-8E69-D116811E897B}"/>
                      </a:ext>
                    </a:extLst>
                  </p:cNvPr>
                  <p:cNvSpPr/>
                  <p:nvPr/>
                </p:nvSpPr>
                <p:spPr>
                  <a:xfrm>
                    <a:off x="5412737" y="2937679"/>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𝑅</m:t>
                              </m:r>
                            </m:e>
                            <m:sub>
                              <m:r>
                                <a:rPr lang="es-MX" sz="1200" b="0" i="1" dirty="0" smtClean="0">
                                  <a:solidFill>
                                    <a:schemeClr val="tx1"/>
                                  </a:solidFill>
                                  <a:latin typeface="Cambria Math" panose="02040503050406030204" pitchFamily="18" charset="0"/>
                                </a:rPr>
                                <m:t>𝐶𝑦</m:t>
                              </m:r>
                            </m:sub>
                          </m:sSub>
                          <m:r>
                            <a:rPr lang="es-MX" sz="1200" b="0" i="1" dirty="0" smtClean="0">
                              <a:solidFill>
                                <a:schemeClr val="tx1"/>
                              </a:solidFill>
                              <a:latin typeface="Cambria Math" panose="02040503050406030204" pitchFamily="18" charset="0"/>
                            </a:rPr>
                            <m:t>=6</m:t>
                          </m:r>
                        </m:oMath>
                      </m:oMathPara>
                    </a14:m>
                    <a:endParaRPr lang="es-MX" sz="2400" dirty="0">
                      <a:solidFill>
                        <a:schemeClr val="tx1"/>
                      </a:solidFill>
                    </a:endParaRPr>
                  </a:p>
                </p:txBody>
              </p:sp>
            </mc:Choice>
            <mc:Fallback xmlns="">
              <p:sp>
                <p:nvSpPr>
                  <p:cNvPr id="38" name="Rectángulo 37">
                    <a:extLst>
                      <a:ext uri="{FF2B5EF4-FFF2-40B4-BE49-F238E27FC236}">
                        <a16:creationId xmlns:a16="http://schemas.microsoft.com/office/drawing/2014/main" id="{CC2E37DE-703D-4AFB-8E69-D116811E897B}"/>
                      </a:ext>
                    </a:extLst>
                  </p:cNvPr>
                  <p:cNvSpPr>
                    <a:spLocks noRot="1" noChangeAspect="1" noMove="1" noResize="1" noEditPoints="1" noAdjustHandles="1" noChangeArrowheads="1" noChangeShapeType="1" noTextEdit="1"/>
                  </p:cNvSpPr>
                  <p:nvPr/>
                </p:nvSpPr>
                <p:spPr>
                  <a:xfrm>
                    <a:off x="5412737" y="2937679"/>
                    <a:ext cx="1072953" cy="353628"/>
                  </a:xfrm>
                  <a:prstGeom prst="rect">
                    <a:avLst/>
                  </a:prstGeom>
                  <a:blipFill>
                    <a:blip r:embed="rId10"/>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9" name="Rectángulo 38">
                    <a:extLst>
                      <a:ext uri="{FF2B5EF4-FFF2-40B4-BE49-F238E27FC236}">
                        <a16:creationId xmlns:a16="http://schemas.microsoft.com/office/drawing/2014/main" id="{65B3C5AD-821A-45E4-BFEF-A1B0E966BF1B}"/>
                      </a:ext>
                    </a:extLst>
                  </p:cNvPr>
                  <p:cNvSpPr/>
                  <p:nvPr/>
                </p:nvSpPr>
                <p:spPr>
                  <a:xfrm>
                    <a:off x="4641923" y="3374386"/>
                    <a:ext cx="970918"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𝑅</m:t>
                              </m:r>
                            </m:e>
                            <m:sub>
                              <m:r>
                                <a:rPr lang="es-MX" sz="1200" b="0" i="1" dirty="0" smtClean="0">
                                  <a:solidFill>
                                    <a:schemeClr val="tx1"/>
                                  </a:solidFill>
                                  <a:latin typeface="Cambria Math" panose="02040503050406030204" pitchFamily="18" charset="0"/>
                                </a:rPr>
                                <m:t>𝐶𝑥</m:t>
                              </m:r>
                            </m:sub>
                          </m:sSub>
                          <m:r>
                            <a:rPr lang="es-MX" sz="1200" b="0" i="1" dirty="0" smtClean="0">
                              <a:solidFill>
                                <a:schemeClr val="tx1"/>
                              </a:solidFill>
                              <a:latin typeface="Cambria Math" panose="02040503050406030204" pitchFamily="18" charset="0"/>
                            </a:rPr>
                            <m:t>=8 </m:t>
                          </m:r>
                          <m:r>
                            <a:rPr lang="es-MX" sz="1200" b="0" i="1" dirty="0" smtClean="0">
                              <a:solidFill>
                                <a:schemeClr val="tx1"/>
                              </a:solidFill>
                              <a:latin typeface="Cambria Math" panose="02040503050406030204" pitchFamily="18" charset="0"/>
                            </a:rPr>
                            <m:t>𝐾</m:t>
                          </m:r>
                        </m:oMath>
                      </m:oMathPara>
                    </a14:m>
                    <a:endParaRPr lang="es-MX" sz="1400" dirty="0">
                      <a:solidFill>
                        <a:schemeClr val="tx1"/>
                      </a:solidFill>
                    </a:endParaRPr>
                  </a:p>
                </p:txBody>
              </p:sp>
            </mc:Choice>
            <mc:Fallback xmlns="">
              <p:sp>
                <p:nvSpPr>
                  <p:cNvPr id="39" name="Rectángulo 38">
                    <a:extLst>
                      <a:ext uri="{FF2B5EF4-FFF2-40B4-BE49-F238E27FC236}">
                        <a16:creationId xmlns:a16="http://schemas.microsoft.com/office/drawing/2014/main" id="{65B3C5AD-821A-45E4-BFEF-A1B0E966BF1B}"/>
                      </a:ext>
                    </a:extLst>
                  </p:cNvPr>
                  <p:cNvSpPr>
                    <a:spLocks noRot="1" noChangeAspect="1" noMove="1" noResize="1" noEditPoints="1" noAdjustHandles="1" noChangeArrowheads="1" noChangeShapeType="1" noTextEdit="1"/>
                  </p:cNvSpPr>
                  <p:nvPr/>
                </p:nvSpPr>
                <p:spPr>
                  <a:xfrm>
                    <a:off x="4641923" y="3374386"/>
                    <a:ext cx="970918" cy="353628"/>
                  </a:xfrm>
                  <a:prstGeom prst="rect">
                    <a:avLst/>
                  </a:prstGeom>
                  <a:blipFill>
                    <a:blip r:embed="rId11"/>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0" name="Rectángulo 39">
                    <a:extLst>
                      <a:ext uri="{FF2B5EF4-FFF2-40B4-BE49-F238E27FC236}">
                        <a16:creationId xmlns:a16="http://schemas.microsoft.com/office/drawing/2014/main" id="{D38E4D5D-1A74-4E09-A1A5-E7C75EEC114A}"/>
                      </a:ext>
                    </a:extLst>
                  </p:cNvPr>
                  <p:cNvSpPr/>
                  <p:nvPr/>
                </p:nvSpPr>
                <p:spPr>
                  <a:xfrm>
                    <a:off x="5780446" y="3624649"/>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𝐶𝐷</m:t>
                              </m:r>
                            </m:sub>
                          </m:sSub>
                        </m:oMath>
                      </m:oMathPara>
                    </a14:m>
                    <a:endParaRPr lang="es-MX" sz="2400" dirty="0">
                      <a:solidFill>
                        <a:schemeClr val="tx1"/>
                      </a:solidFill>
                    </a:endParaRPr>
                  </a:p>
                </p:txBody>
              </p:sp>
            </mc:Choice>
            <mc:Fallback xmlns="">
              <p:sp>
                <p:nvSpPr>
                  <p:cNvPr id="40" name="Rectángulo 39">
                    <a:extLst>
                      <a:ext uri="{FF2B5EF4-FFF2-40B4-BE49-F238E27FC236}">
                        <a16:creationId xmlns:a16="http://schemas.microsoft.com/office/drawing/2014/main" id="{D38E4D5D-1A74-4E09-A1A5-E7C75EEC114A}"/>
                      </a:ext>
                    </a:extLst>
                  </p:cNvPr>
                  <p:cNvSpPr>
                    <a:spLocks noRot="1" noChangeAspect="1" noMove="1" noResize="1" noEditPoints="1" noAdjustHandles="1" noChangeArrowheads="1" noChangeShapeType="1" noTextEdit="1"/>
                  </p:cNvSpPr>
                  <p:nvPr/>
                </p:nvSpPr>
                <p:spPr>
                  <a:xfrm>
                    <a:off x="5780446" y="3624649"/>
                    <a:ext cx="1072953" cy="353628"/>
                  </a:xfrm>
                  <a:prstGeom prst="rect">
                    <a:avLst/>
                  </a:prstGeom>
                  <a:blipFill>
                    <a:blip r:embed="rId12"/>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2" name="Rectángulo 41">
                    <a:extLst>
                      <a:ext uri="{FF2B5EF4-FFF2-40B4-BE49-F238E27FC236}">
                        <a16:creationId xmlns:a16="http://schemas.microsoft.com/office/drawing/2014/main" id="{14675814-E57B-4730-A186-D94A4897F834}"/>
                      </a:ext>
                    </a:extLst>
                  </p:cNvPr>
                  <p:cNvSpPr/>
                  <p:nvPr/>
                </p:nvSpPr>
                <p:spPr>
                  <a:xfrm>
                    <a:off x="5256967" y="4062921"/>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𝐶𝐴</m:t>
                              </m:r>
                            </m:sub>
                          </m:sSub>
                        </m:oMath>
                      </m:oMathPara>
                    </a14:m>
                    <a:endParaRPr lang="es-MX" sz="2400" dirty="0">
                      <a:solidFill>
                        <a:schemeClr val="tx1"/>
                      </a:solidFill>
                    </a:endParaRPr>
                  </a:p>
                </p:txBody>
              </p:sp>
            </mc:Choice>
            <mc:Fallback xmlns="">
              <p:sp>
                <p:nvSpPr>
                  <p:cNvPr id="42" name="Rectángulo 41">
                    <a:extLst>
                      <a:ext uri="{FF2B5EF4-FFF2-40B4-BE49-F238E27FC236}">
                        <a16:creationId xmlns:a16="http://schemas.microsoft.com/office/drawing/2014/main" id="{14675814-E57B-4730-A186-D94A4897F834}"/>
                      </a:ext>
                    </a:extLst>
                  </p:cNvPr>
                  <p:cNvSpPr>
                    <a:spLocks noRot="1" noChangeAspect="1" noMove="1" noResize="1" noEditPoints="1" noAdjustHandles="1" noChangeArrowheads="1" noChangeShapeType="1" noTextEdit="1"/>
                  </p:cNvSpPr>
                  <p:nvPr/>
                </p:nvSpPr>
                <p:spPr>
                  <a:xfrm>
                    <a:off x="5256967" y="4062921"/>
                    <a:ext cx="1072953" cy="353628"/>
                  </a:xfrm>
                  <a:prstGeom prst="rect">
                    <a:avLst/>
                  </a:prstGeom>
                  <a:blipFill>
                    <a:blip r:embed="rId13"/>
                    <a:stretch>
                      <a:fillRect/>
                    </a:stretch>
                  </a:blipFill>
                  <a:ln>
                    <a:noFill/>
                  </a:ln>
                </p:spPr>
                <p:txBody>
                  <a:bodyPr/>
                  <a:lstStyle/>
                  <a:p>
                    <a:r>
                      <a:rPr lang="es-MX">
                        <a:noFill/>
                      </a:rPr>
                      <a:t> </a:t>
                    </a:r>
                  </a:p>
                </p:txBody>
              </p:sp>
            </mc:Fallback>
          </mc:AlternateContent>
          <p:cxnSp>
            <p:nvCxnSpPr>
              <p:cNvPr id="43" name="Conector recto de flecha 42">
                <a:extLst>
                  <a:ext uri="{FF2B5EF4-FFF2-40B4-BE49-F238E27FC236}">
                    <a16:creationId xmlns:a16="http://schemas.microsoft.com/office/drawing/2014/main" id="{E166175E-D7EE-4A1C-B4F5-490F1643C874}"/>
                  </a:ext>
                </a:extLst>
              </p:cNvPr>
              <p:cNvCxnSpPr>
                <a:cxnSpLocks/>
              </p:cNvCxnSpPr>
              <p:nvPr/>
            </p:nvCxnSpPr>
            <p:spPr>
              <a:xfrm flipH="1">
                <a:off x="5083661" y="3681550"/>
                <a:ext cx="571127"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59805EF1-97C8-4F1B-9BDA-AFB4EF23D70B}"/>
                  </a:ext>
                </a:extLst>
              </p:cNvPr>
              <p:cNvCxnSpPr>
                <a:cxnSpLocks/>
              </p:cNvCxnSpPr>
              <p:nvPr/>
            </p:nvCxnSpPr>
            <p:spPr>
              <a:xfrm rot="16200000">
                <a:off x="5373772" y="3376671"/>
                <a:ext cx="571127"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20F8E219-8AAE-445F-BC3E-12461CC4006F}"/>
                  </a:ext>
                </a:extLst>
              </p:cNvPr>
              <p:cNvCxnSpPr>
                <a:cxnSpLocks/>
              </p:cNvCxnSpPr>
              <p:nvPr/>
            </p:nvCxnSpPr>
            <p:spPr>
              <a:xfrm>
                <a:off x="5654787" y="3645024"/>
                <a:ext cx="0" cy="5454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6" name="CuadroTexto 45">
                  <a:extLst>
                    <a:ext uri="{FF2B5EF4-FFF2-40B4-BE49-F238E27FC236}">
                      <a16:creationId xmlns:a16="http://schemas.microsoft.com/office/drawing/2014/main" id="{E01B4BCB-7BF3-4DD4-BAC7-723C32D48DFC}"/>
                    </a:ext>
                  </a:extLst>
                </p:cNvPr>
                <p:cNvSpPr txBox="1"/>
                <p:nvPr/>
              </p:nvSpPr>
              <p:spPr>
                <a:xfrm>
                  <a:off x="5972751" y="2981808"/>
                  <a:ext cx="2687282" cy="1385928"/>
                </a:xfrm>
                <a:prstGeom prst="rect">
                  <a:avLst/>
                </a:prstGeom>
                <a:ln>
                  <a:noFill/>
                </a:ln>
              </p:spPr>
              <p:txBody>
                <a:bodyPr vert="horz" wrap="square" lIns="91440" tIns="45720" rIns="91440" bIns="45720"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rPr>
                            </m:ctrlPr>
                          </m:sSubPr>
                          <m:e>
                            <m:r>
                              <a:rPr lang="es-MX" i="1">
                                <a:latin typeface="Cambria Math" panose="02040503050406030204" pitchFamily="18" charset="0"/>
                              </a:rPr>
                              <m:t>𝐹</m:t>
                            </m:r>
                          </m:e>
                          <m:sub>
                            <m:r>
                              <a:rPr lang="es-MX" i="1">
                                <a:latin typeface="Cambria Math" panose="02040503050406030204" pitchFamily="18" charset="0"/>
                              </a:rPr>
                              <m:t>𝑦</m:t>
                            </m:r>
                          </m:sub>
                        </m:sSub>
                        <m:r>
                          <a:rPr lang="es-MX" i="1">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𝐹</m:t>
                            </m:r>
                          </m:e>
                          <m:sub>
                            <m:r>
                              <a:rPr lang="es-MX" i="1">
                                <a:latin typeface="Cambria Math" panose="02040503050406030204" pitchFamily="18" charset="0"/>
                              </a:rPr>
                              <m:t>𝐶𝐴</m:t>
                            </m:r>
                          </m:sub>
                        </m:sSub>
                        <m:r>
                          <a:rPr lang="es-MX" i="1">
                            <a:latin typeface="Cambria Math" panose="02040503050406030204" pitchFamily="18" charset="0"/>
                          </a:rPr>
                          <m:t>+</m:t>
                        </m:r>
                        <m:r>
                          <a:rPr lang="es-MX" b="0" i="1" smtClean="0">
                            <a:latin typeface="Cambria Math" panose="02040503050406030204" pitchFamily="18" charset="0"/>
                          </a:rPr>
                          <m:t>6=0</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𝐹</m:t>
                            </m:r>
                          </m:e>
                          <m:sub>
                            <m:r>
                              <a:rPr lang="es-MX" b="0" i="1">
                                <a:latin typeface="Cambria Math" panose="02040503050406030204" pitchFamily="18" charset="0"/>
                              </a:rPr>
                              <m:t>𝐶</m:t>
                            </m:r>
                            <m:r>
                              <a:rPr lang="es-MX" b="0" i="1" smtClean="0">
                                <a:latin typeface="Cambria Math" panose="02040503050406030204" pitchFamily="18" charset="0"/>
                              </a:rPr>
                              <m:t>𝐴</m:t>
                            </m:r>
                          </m:sub>
                        </m:sSub>
                        <m:r>
                          <a:rPr lang="es-MX" b="0" i="1">
                            <a:latin typeface="Cambria Math" panose="02040503050406030204" pitchFamily="18" charset="0"/>
                          </a:rPr>
                          <m:t>=</m:t>
                        </m:r>
                        <m:r>
                          <a:rPr lang="es-MX" b="0" i="1" smtClean="0">
                            <a:latin typeface="Cambria Math" panose="02040503050406030204" pitchFamily="18" charset="0"/>
                          </a:rPr>
                          <m:t>6 </m:t>
                        </m:r>
                        <m:r>
                          <a:rPr lang="es-MX" b="0" i="1">
                            <a:latin typeface="Cambria Math" panose="02040503050406030204" pitchFamily="18" charset="0"/>
                          </a:rPr>
                          <m:t>𝐾</m:t>
                        </m:r>
                        <m:r>
                          <a:rPr lang="es-MX" b="0" i="1" smtClean="0">
                            <a:latin typeface="Cambria Math" panose="02040503050406030204" pitchFamily="18" charset="0"/>
                          </a:rPr>
                          <m:t> </m:t>
                        </m:r>
                        <m:r>
                          <a:rPr lang="es-MX" b="0" i="1" smtClean="0">
                            <a:latin typeface="Cambria Math" panose="02040503050406030204" pitchFamily="18" charset="0"/>
                          </a:rPr>
                          <m:t>𝑇</m:t>
                        </m:r>
                      </m:oMath>
                    </m:oMathPara>
                  </a14:m>
                  <a:endParaRPr lang="es-MX" i="1"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m:t>
                            </m:r>
                            <m:r>
                              <a:rPr lang="es-MX" i="1">
                                <a:latin typeface="Cambria Math" panose="02040503050406030204" pitchFamily="18" charset="0"/>
                              </a:rPr>
                              <m:t>𝐹</m:t>
                            </m:r>
                          </m:e>
                          <m:sub>
                            <m:r>
                              <a:rPr lang="es-MX" i="1">
                                <a:latin typeface="Cambria Math" panose="02040503050406030204" pitchFamily="18" charset="0"/>
                              </a:rPr>
                              <m:t>𝑥</m:t>
                            </m:r>
                          </m:sub>
                        </m:sSub>
                        <m:r>
                          <a:rPr lang="es-MX" i="1">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𝐹</m:t>
                            </m:r>
                          </m:e>
                          <m:sub>
                            <m:r>
                              <a:rPr lang="es-MX" i="1">
                                <a:latin typeface="Cambria Math" panose="02040503050406030204" pitchFamily="18" charset="0"/>
                              </a:rPr>
                              <m:t>𝐶𝐷</m:t>
                            </m:r>
                          </m:sub>
                        </m:sSub>
                        <m:r>
                          <a:rPr lang="es-MX" i="1">
                            <a:latin typeface="Cambria Math" panose="02040503050406030204" pitchFamily="18" charset="0"/>
                          </a:rPr>
                          <m:t>−</m:t>
                        </m:r>
                        <m:r>
                          <a:rPr lang="es-MX" b="0" i="1" smtClean="0">
                            <a:latin typeface="Cambria Math" panose="02040503050406030204" pitchFamily="18" charset="0"/>
                          </a:rPr>
                          <m:t>8=0</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𝐹</m:t>
                            </m:r>
                          </m:e>
                          <m:sub>
                            <m:r>
                              <a:rPr lang="es-MX" b="0" i="1">
                                <a:latin typeface="Cambria Math" panose="02040503050406030204" pitchFamily="18" charset="0"/>
                              </a:rPr>
                              <m:t>𝐶</m:t>
                            </m:r>
                            <m:r>
                              <a:rPr lang="es-MX" b="0" i="1" smtClean="0">
                                <a:latin typeface="Cambria Math" panose="02040503050406030204" pitchFamily="18" charset="0"/>
                              </a:rPr>
                              <m:t>𝐷</m:t>
                            </m:r>
                          </m:sub>
                        </m:sSub>
                        <m:r>
                          <a:rPr lang="es-MX" b="0" i="1">
                            <a:latin typeface="Cambria Math" panose="02040503050406030204" pitchFamily="18" charset="0"/>
                          </a:rPr>
                          <m:t>=</m:t>
                        </m:r>
                        <m:r>
                          <a:rPr lang="es-MX" b="0" i="1" smtClean="0">
                            <a:latin typeface="Cambria Math" panose="02040503050406030204" pitchFamily="18" charset="0"/>
                          </a:rPr>
                          <m:t>8 </m:t>
                        </m:r>
                        <m:r>
                          <a:rPr lang="es-MX" b="0" i="1">
                            <a:latin typeface="Cambria Math" panose="02040503050406030204" pitchFamily="18" charset="0"/>
                          </a:rPr>
                          <m:t>𝐾</m:t>
                        </m:r>
                        <m:r>
                          <a:rPr lang="es-MX" b="0" i="1" smtClean="0">
                            <a:latin typeface="Cambria Math" panose="02040503050406030204" pitchFamily="18" charset="0"/>
                          </a:rPr>
                          <m:t> </m:t>
                        </m:r>
                        <m:r>
                          <a:rPr lang="es-MX" b="0" i="1" smtClean="0">
                            <a:latin typeface="Cambria Math" panose="02040503050406030204" pitchFamily="18" charset="0"/>
                          </a:rPr>
                          <m:t>𝑇</m:t>
                        </m:r>
                        <m:r>
                          <a:rPr lang="es-MX" b="0" i="1">
                            <a:latin typeface="Cambria Math" panose="02040503050406030204" pitchFamily="18" charset="0"/>
                          </a:rPr>
                          <m:t> </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r>
                          <a:rPr lang="es-MX" b="1" i="1">
                            <a:latin typeface="Cambria Math" panose="02040503050406030204" pitchFamily="18" charset="0"/>
                          </a:rPr>
                          <m:t> </m:t>
                        </m:r>
                      </m:oMath>
                    </m:oMathPara>
                  </a14:m>
                  <a:endParaRPr lang="es-MX" b="1" dirty="0"/>
                </a:p>
              </p:txBody>
            </p:sp>
          </mc:Choice>
          <mc:Fallback xmlns="">
            <p:sp>
              <p:nvSpPr>
                <p:cNvPr id="46" name="CuadroTexto 45">
                  <a:extLst>
                    <a:ext uri="{FF2B5EF4-FFF2-40B4-BE49-F238E27FC236}">
                      <a16:creationId xmlns:a16="http://schemas.microsoft.com/office/drawing/2014/main" id="{E01B4BCB-7BF3-4DD4-BAC7-723C32D48DFC}"/>
                    </a:ext>
                  </a:extLst>
                </p:cNvPr>
                <p:cNvSpPr txBox="1">
                  <a:spLocks noRot="1" noChangeAspect="1" noMove="1" noResize="1" noEditPoints="1" noAdjustHandles="1" noChangeArrowheads="1" noChangeShapeType="1" noTextEdit="1"/>
                </p:cNvSpPr>
                <p:nvPr/>
              </p:nvSpPr>
              <p:spPr>
                <a:xfrm>
                  <a:off x="5972751" y="2981808"/>
                  <a:ext cx="2687282" cy="1385928"/>
                </a:xfrm>
                <a:prstGeom prst="rect">
                  <a:avLst/>
                </a:prstGeom>
                <a:blipFill>
                  <a:blip r:embed="rId14"/>
                  <a:stretch>
                    <a:fillRect t="-439"/>
                  </a:stretch>
                </a:blipFill>
                <a:ln>
                  <a:noFill/>
                </a:ln>
              </p:spPr>
              <p:txBody>
                <a:bodyPr/>
                <a:lstStyle/>
                <a:p>
                  <a:r>
                    <a:rPr lang="es-MX">
                      <a:noFill/>
                    </a:rPr>
                    <a:t> </a:t>
                  </a:r>
                </a:p>
              </p:txBody>
            </p:sp>
          </mc:Fallback>
        </mc:AlternateContent>
      </p:grpSp>
      <p:grpSp>
        <p:nvGrpSpPr>
          <p:cNvPr id="20" name="Grupo 19">
            <a:extLst>
              <a:ext uri="{FF2B5EF4-FFF2-40B4-BE49-F238E27FC236}">
                <a16:creationId xmlns:a16="http://schemas.microsoft.com/office/drawing/2014/main" id="{D6D85355-54BA-4617-B090-5879C5DDD65B}"/>
              </a:ext>
            </a:extLst>
          </p:cNvPr>
          <p:cNvGrpSpPr/>
          <p:nvPr/>
        </p:nvGrpSpPr>
        <p:grpSpPr>
          <a:xfrm>
            <a:off x="8119624" y="2276329"/>
            <a:ext cx="4101173" cy="1854809"/>
            <a:chOff x="8290261" y="2502694"/>
            <a:chExt cx="4101173" cy="1854809"/>
          </a:xfrm>
        </p:grpSpPr>
        <p:grpSp>
          <p:nvGrpSpPr>
            <p:cNvPr id="47" name="Grupo 46">
              <a:extLst>
                <a:ext uri="{FF2B5EF4-FFF2-40B4-BE49-F238E27FC236}">
                  <a16:creationId xmlns:a16="http://schemas.microsoft.com/office/drawing/2014/main" id="{8888AC49-E0F7-4BFD-8A36-18EFF6D6508E}"/>
                </a:ext>
              </a:extLst>
            </p:cNvPr>
            <p:cNvGrpSpPr/>
            <p:nvPr/>
          </p:nvGrpSpPr>
          <p:grpSpPr>
            <a:xfrm>
              <a:off x="8290261" y="2502694"/>
              <a:ext cx="4101173" cy="1854809"/>
              <a:chOff x="4631443" y="2502694"/>
              <a:chExt cx="4101173" cy="1854809"/>
            </a:xfrm>
          </p:grpSpPr>
          <p:sp>
            <p:nvSpPr>
              <p:cNvPr id="48" name="CuadroTexto 47">
                <a:extLst>
                  <a:ext uri="{FF2B5EF4-FFF2-40B4-BE49-F238E27FC236}">
                    <a16:creationId xmlns:a16="http://schemas.microsoft.com/office/drawing/2014/main" id="{23694E70-F742-43E3-8989-7D88F020E397}"/>
                  </a:ext>
                </a:extLst>
              </p:cNvPr>
              <p:cNvSpPr txBox="1"/>
              <p:nvPr/>
            </p:nvSpPr>
            <p:spPr>
              <a:xfrm>
                <a:off x="5083661" y="2502694"/>
                <a:ext cx="1142253" cy="369333"/>
              </a:xfrm>
              <a:prstGeom prst="rect">
                <a:avLst/>
              </a:prstGeom>
              <a:ln>
                <a:noFill/>
              </a:ln>
            </p:spPr>
            <p:txBody>
              <a:bodyPr vert="horz" wrap="square" lIns="91440" tIns="45720" rIns="91440" bIns="45720" rtlCol="0" anchor="ctr">
                <a:noAutofit/>
              </a:bodyPr>
              <a:lstStyle/>
              <a:p>
                <a:pPr algn="ctr">
                  <a:spcBef>
                    <a:spcPct val="0"/>
                  </a:spcBef>
                </a:pPr>
                <a:r>
                  <a:rPr lang="es-MX" dirty="0"/>
                  <a:t>Nodo </a:t>
                </a:r>
                <a:r>
                  <a:rPr lang="es-MX" dirty="0" smtClean="0"/>
                  <a:t>B.</a:t>
                </a:r>
                <a:endParaRPr lang="es-MX" dirty="0"/>
              </a:p>
            </p:txBody>
          </p:sp>
          <p:grpSp>
            <p:nvGrpSpPr>
              <p:cNvPr id="49" name="Grupo 48">
                <a:extLst>
                  <a:ext uri="{FF2B5EF4-FFF2-40B4-BE49-F238E27FC236}">
                    <a16:creationId xmlns:a16="http://schemas.microsoft.com/office/drawing/2014/main" id="{AC5C030E-393D-4EFE-802E-096BB69452A7}"/>
                  </a:ext>
                </a:extLst>
              </p:cNvPr>
              <p:cNvGrpSpPr/>
              <p:nvPr/>
            </p:nvGrpSpPr>
            <p:grpSpPr>
              <a:xfrm>
                <a:off x="4631443" y="2822702"/>
                <a:ext cx="2129692" cy="1055955"/>
                <a:chOff x="4675164" y="2946782"/>
                <a:chExt cx="2129692" cy="1055955"/>
              </a:xfrm>
            </p:grpSpPr>
            <p:cxnSp>
              <p:nvCxnSpPr>
                <p:cNvPr id="51" name="Conector recto de flecha 50">
                  <a:extLst>
                    <a:ext uri="{FF2B5EF4-FFF2-40B4-BE49-F238E27FC236}">
                      <a16:creationId xmlns:a16="http://schemas.microsoft.com/office/drawing/2014/main" id="{9B36F8CF-8376-4B57-A5D6-B1F89F608973}"/>
                    </a:ext>
                  </a:extLst>
                </p:cNvPr>
                <p:cNvCxnSpPr>
                  <a:cxnSpLocks/>
                </p:cNvCxnSpPr>
                <p:nvPr/>
              </p:nvCxnSpPr>
              <p:spPr>
                <a:xfrm>
                  <a:off x="5654787" y="3681550"/>
                  <a:ext cx="571127"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ángulo 51">
                      <a:extLst>
                        <a:ext uri="{FF2B5EF4-FFF2-40B4-BE49-F238E27FC236}">
                          <a16:creationId xmlns:a16="http://schemas.microsoft.com/office/drawing/2014/main" id="{BE510175-C910-4687-8988-BC398FF99E3D}"/>
                        </a:ext>
                      </a:extLst>
                    </p:cNvPr>
                    <p:cNvSpPr/>
                    <p:nvPr/>
                  </p:nvSpPr>
                  <p:spPr>
                    <a:xfrm>
                      <a:off x="5356904" y="2946782"/>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𝐵𝐷</m:t>
                                </m:r>
                              </m:sub>
                            </m:sSub>
                          </m:oMath>
                        </m:oMathPara>
                      </a14:m>
                      <a:endParaRPr lang="es-MX" sz="1200" dirty="0">
                        <a:solidFill>
                          <a:schemeClr val="tx1"/>
                        </a:solidFill>
                      </a:endParaRPr>
                    </a:p>
                  </p:txBody>
                </p:sp>
              </mc:Choice>
              <mc:Fallback xmlns="">
                <p:sp>
                  <p:nvSpPr>
                    <p:cNvPr id="52" name="Rectángulo 51">
                      <a:extLst>
                        <a:ext uri="{FF2B5EF4-FFF2-40B4-BE49-F238E27FC236}">
                          <a16:creationId xmlns:a16="http://schemas.microsoft.com/office/drawing/2014/main" id="{BE510175-C910-4687-8988-BC398FF99E3D}"/>
                        </a:ext>
                      </a:extLst>
                    </p:cNvPr>
                    <p:cNvSpPr>
                      <a:spLocks noRot="1" noChangeAspect="1" noMove="1" noResize="1" noEditPoints="1" noAdjustHandles="1" noChangeArrowheads="1" noChangeShapeType="1" noTextEdit="1"/>
                    </p:cNvSpPr>
                    <p:nvPr/>
                  </p:nvSpPr>
                  <p:spPr>
                    <a:xfrm>
                      <a:off x="5356904" y="2946782"/>
                      <a:ext cx="1072953" cy="353628"/>
                    </a:xfrm>
                    <a:prstGeom prst="rect">
                      <a:avLst/>
                    </a:prstGeom>
                    <a:blipFill>
                      <a:blip r:embed="rId15"/>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3" name="Rectángulo 52">
                      <a:extLst>
                        <a:ext uri="{FF2B5EF4-FFF2-40B4-BE49-F238E27FC236}">
                          <a16:creationId xmlns:a16="http://schemas.microsoft.com/office/drawing/2014/main" id="{B36B1045-CF92-4C18-AB79-2F7F096FD738}"/>
                        </a:ext>
                      </a:extLst>
                    </p:cNvPr>
                    <p:cNvSpPr/>
                    <p:nvPr/>
                  </p:nvSpPr>
                  <p:spPr>
                    <a:xfrm>
                      <a:off x="4675164" y="3379444"/>
                      <a:ext cx="926367"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s-MX" sz="1200" b="0" i="1" dirty="0" smtClean="0">
                                <a:solidFill>
                                  <a:schemeClr val="tx1"/>
                                </a:solidFill>
                                <a:latin typeface="Cambria Math" panose="02040503050406030204" pitchFamily="18" charset="0"/>
                              </a:rPr>
                              <m:t>6</m:t>
                            </m:r>
                          </m:oMath>
                        </m:oMathPara>
                      </a14:m>
                      <a:endParaRPr lang="es-MX" sz="2800" dirty="0">
                        <a:solidFill>
                          <a:schemeClr val="tx1"/>
                        </a:solidFill>
                      </a:endParaRPr>
                    </a:p>
                  </p:txBody>
                </p:sp>
              </mc:Choice>
              <mc:Fallback xmlns="">
                <p:sp>
                  <p:nvSpPr>
                    <p:cNvPr id="53" name="Rectángulo 52">
                      <a:extLst>
                        <a:ext uri="{FF2B5EF4-FFF2-40B4-BE49-F238E27FC236}">
                          <a16:creationId xmlns:a16="http://schemas.microsoft.com/office/drawing/2014/main" id="{B36B1045-CF92-4C18-AB79-2F7F096FD738}"/>
                        </a:ext>
                      </a:extLst>
                    </p:cNvPr>
                    <p:cNvSpPr>
                      <a:spLocks noRot="1" noChangeAspect="1" noMove="1" noResize="1" noEditPoints="1" noAdjustHandles="1" noChangeArrowheads="1" noChangeShapeType="1" noTextEdit="1"/>
                    </p:cNvSpPr>
                    <p:nvPr/>
                  </p:nvSpPr>
                  <p:spPr>
                    <a:xfrm>
                      <a:off x="4675164" y="3379444"/>
                      <a:ext cx="926367" cy="353628"/>
                    </a:xfrm>
                    <a:prstGeom prst="rect">
                      <a:avLst/>
                    </a:prstGeom>
                    <a:blipFill>
                      <a:blip r:embed="rId16"/>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4" name="Rectángulo 53">
                      <a:extLst>
                        <a:ext uri="{FF2B5EF4-FFF2-40B4-BE49-F238E27FC236}">
                          <a16:creationId xmlns:a16="http://schemas.microsoft.com/office/drawing/2014/main" id="{DD9DBB06-4157-4398-B976-BA653BF97394}"/>
                        </a:ext>
                      </a:extLst>
                    </p:cNvPr>
                    <p:cNvSpPr/>
                    <p:nvPr/>
                  </p:nvSpPr>
                  <p:spPr>
                    <a:xfrm>
                      <a:off x="5731903" y="3649109"/>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𝐵𝐴</m:t>
                                </m:r>
                              </m:sub>
                            </m:sSub>
                          </m:oMath>
                        </m:oMathPara>
                      </a14:m>
                      <a:endParaRPr lang="es-MX" sz="2400" dirty="0">
                        <a:solidFill>
                          <a:schemeClr val="tx1"/>
                        </a:solidFill>
                      </a:endParaRPr>
                    </a:p>
                  </p:txBody>
                </p:sp>
              </mc:Choice>
              <mc:Fallback xmlns="">
                <p:sp>
                  <p:nvSpPr>
                    <p:cNvPr id="54" name="Rectángulo 53">
                      <a:extLst>
                        <a:ext uri="{FF2B5EF4-FFF2-40B4-BE49-F238E27FC236}">
                          <a16:creationId xmlns:a16="http://schemas.microsoft.com/office/drawing/2014/main" id="{DD9DBB06-4157-4398-B976-BA653BF97394}"/>
                        </a:ext>
                      </a:extLst>
                    </p:cNvPr>
                    <p:cNvSpPr>
                      <a:spLocks noRot="1" noChangeAspect="1" noMove="1" noResize="1" noEditPoints="1" noAdjustHandles="1" noChangeArrowheads="1" noChangeShapeType="1" noTextEdit="1"/>
                    </p:cNvSpPr>
                    <p:nvPr/>
                  </p:nvSpPr>
                  <p:spPr>
                    <a:xfrm>
                      <a:off x="5731903" y="3649109"/>
                      <a:ext cx="1072953" cy="353628"/>
                    </a:xfrm>
                    <a:prstGeom prst="rect">
                      <a:avLst/>
                    </a:prstGeom>
                    <a:blipFill>
                      <a:blip r:embed="rId17"/>
                      <a:stretch>
                        <a:fillRect/>
                      </a:stretch>
                    </a:blipFill>
                    <a:ln>
                      <a:noFill/>
                    </a:ln>
                  </p:spPr>
                  <p:txBody>
                    <a:bodyPr/>
                    <a:lstStyle/>
                    <a:p>
                      <a:r>
                        <a:rPr lang="es-MX">
                          <a:noFill/>
                        </a:rPr>
                        <a:t> </a:t>
                      </a:r>
                    </a:p>
                  </p:txBody>
                </p:sp>
              </mc:Fallback>
            </mc:AlternateContent>
            <p:cxnSp>
              <p:nvCxnSpPr>
                <p:cNvPr id="56" name="Conector recto de flecha 55">
                  <a:extLst>
                    <a:ext uri="{FF2B5EF4-FFF2-40B4-BE49-F238E27FC236}">
                      <a16:creationId xmlns:a16="http://schemas.microsoft.com/office/drawing/2014/main" id="{B5EFB12F-69D1-41F5-952D-D51819C12DB7}"/>
                    </a:ext>
                  </a:extLst>
                </p:cNvPr>
                <p:cNvCxnSpPr>
                  <a:cxnSpLocks/>
                </p:cNvCxnSpPr>
                <p:nvPr/>
              </p:nvCxnSpPr>
              <p:spPr>
                <a:xfrm flipH="1">
                  <a:off x="5083661" y="3681550"/>
                  <a:ext cx="571127"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033BCCCD-A58B-4330-B5CA-7C42AAE6EE83}"/>
                    </a:ext>
                  </a:extLst>
                </p:cNvPr>
                <p:cNvCxnSpPr>
                  <a:cxnSpLocks/>
                </p:cNvCxnSpPr>
                <p:nvPr/>
              </p:nvCxnSpPr>
              <p:spPr>
                <a:xfrm rot="16200000">
                  <a:off x="5373772" y="3376671"/>
                  <a:ext cx="571127"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0" name="CuadroTexto 49">
                    <a:extLst>
                      <a:ext uri="{FF2B5EF4-FFF2-40B4-BE49-F238E27FC236}">
                        <a16:creationId xmlns:a16="http://schemas.microsoft.com/office/drawing/2014/main" id="{5BEE9858-2530-4726-B8F8-12452EA442AC}"/>
                      </a:ext>
                    </a:extLst>
                  </p:cNvPr>
                  <p:cNvSpPr txBox="1"/>
                  <p:nvPr/>
                </p:nvSpPr>
                <p:spPr>
                  <a:xfrm>
                    <a:off x="6428924" y="2971575"/>
                    <a:ext cx="2303692" cy="1385928"/>
                  </a:xfrm>
                  <a:prstGeom prst="rect">
                    <a:avLst/>
                  </a:prstGeom>
                  <a:ln>
                    <a:noFill/>
                  </a:ln>
                </p:spPr>
                <p:txBody>
                  <a:bodyPr vert="horz" wrap="square" lIns="91440" tIns="45720" rIns="91440" bIns="45720"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m:t>
                              </m:r>
                              <m:r>
                                <a:rPr lang="es-MX" i="1">
                                  <a:latin typeface="Cambria Math" panose="02040503050406030204" pitchFamily="18" charset="0"/>
                                </a:rPr>
                                <m:t>𝐹</m:t>
                              </m:r>
                            </m:e>
                            <m:sub>
                              <m:r>
                                <a:rPr lang="es-MX" i="1">
                                  <a:latin typeface="Cambria Math" panose="02040503050406030204" pitchFamily="18" charset="0"/>
                                </a:rPr>
                                <m:t>𝑦</m:t>
                              </m:r>
                            </m:sub>
                          </m:sSub>
                          <m:r>
                            <a:rPr lang="es-MX" i="1">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𝐹</m:t>
                              </m:r>
                            </m:e>
                            <m:sub>
                              <m:r>
                                <a:rPr lang="es-MX" i="1">
                                  <a:latin typeface="Cambria Math" panose="02040503050406030204" pitchFamily="18" charset="0"/>
                                </a:rPr>
                                <m:t>𝐵𝐷</m:t>
                              </m:r>
                            </m:sub>
                          </m:sSub>
                          <m:r>
                            <a:rPr lang="es-MX" b="0" i="1" smtClean="0">
                              <a:latin typeface="Cambria Math" panose="02040503050406030204" pitchFamily="18" charset="0"/>
                            </a:rPr>
                            <m:t>=0</m:t>
                          </m:r>
                        </m:oMath>
                      </m:oMathPara>
                    </a14:m>
                    <a:endParaRPr lang="es-MX" dirty="0">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𝐹</m:t>
                              </m:r>
                            </m:e>
                            <m:sub>
                              <m:r>
                                <a:rPr lang="es-MX" b="0" i="1" smtClean="0">
                                  <a:latin typeface="Cambria Math" panose="02040503050406030204" pitchFamily="18" charset="0"/>
                                </a:rPr>
                                <m:t>𝐵𝐷</m:t>
                              </m:r>
                            </m:sub>
                          </m:sSub>
                          <m:r>
                            <a:rPr lang="es-MX" b="0" i="1">
                              <a:latin typeface="Cambria Math" panose="02040503050406030204" pitchFamily="18" charset="0"/>
                            </a:rPr>
                            <m:t>=</m:t>
                          </m:r>
                          <m:r>
                            <a:rPr lang="es-MX" b="0" i="1" smtClean="0">
                              <a:latin typeface="Cambria Math" panose="02040503050406030204" pitchFamily="18" charset="0"/>
                            </a:rPr>
                            <m:t>0</m:t>
                          </m:r>
                        </m:oMath>
                      </m:oMathPara>
                    </a14:m>
                    <a:endParaRPr lang="es-MX" i="1" dirty="0">
                      <a:latin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m:t>
                              </m:r>
                              <m:r>
                                <a:rPr lang="es-MX" i="1">
                                  <a:latin typeface="Cambria Math" panose="02040503050406030204" pitchFamily="18" charset="0"/>
                                </a:rPr>
                                <m:t>𝐹</m:t>
                              </m:r>
                            </m:e>
                            <m:sub>
                              <m:r>
                                <a:rPr lang="es-MX" i="1">
                                  <a:latin typeface="Cambria Math" panose="02040503050406030204" pitchFamily="18" charset="0"/>
                                </a:rPr>
                                <m:t>𝑥</m:t>
                              </m:r>
                            </m:sub>
                          </m:sSub>
                          <m:r>
                            <a:rPr lang="es-MX" i="1">
                              <a:latin typeface="Cambria Math" panose="02040503050406030204" pitchFamily="18" charset="0"/>
                            </a:rPr>
                            <m:t>=−6+</m:t>
                          </m:r>
                          <m:sSub>
                            <m:sSubPr>
                              <m:ctrlPr>
                                <a:rPr lang="es-MX" i="1">
                                  <a:latin typeface="Cambria Math" panose="02040503050406030204" pitchFamily="18" charset="0"/>
                                </a:rPr>
                              </m:ctrlPr>
                            </m:sSubPr>
                            <m:e>
                              <m:r>
                                <a:rPr lang="es-MX" i="1">
                                  <a:latin typeface="Cambria Math" panose="02040503050406030204" pitchFamily="18" charset="0"/>
                                </a:rPr>
                                <m:t>𝐹</m:t>
                              </m:r>
                            </m:e>
                            <m:sub>
                              <m:r>
                                <a:rPr lang="es-MX" i="1">
                                  <a:latin typeface="Cambria Math" panose="02040503050406030204" pitchFamily="18" charset="0"/>
                                </a:rPr>
                                <m:t>𝐵𝐴</m:t>
                              </m:r>
                            </m:sub>
                          </m:sSub>
                          <m:r>
                            <a:rPr lang="es-MX" b="0" i="0" smtClean="0">
                              <a:latin typeface="Cambria Math" panose="02040503050406030204" pitchFamily="18" charset="0"/>
                            </a:rPr>
                            <m:t>=0</m:t>
                          </m:r>
                        </m:oMath>
                      </m:oMathPara>
                    </a14:m>
                    <a:endParaRPr lang="es-MX" dirty="0">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𝐹</m:t>
                              </m:r>
                            </m:e>
                            <m:sub>
                              <m:r>
                                <a:rPr lang="es-MX" b="0" i="1" smtClean="0">
                                  <a:latin typeface="Cambria Math" panose="02040503050406030204" pitchFamily="18" charset="0"/>
                                </a:rPr>
                                <m:t>𝐵𝐴</m:t>
                              </m:r>
                            </m:sub>
                          </m:sSub>
                          <m:r>
                            <a:rPr lang="es-MX" b="0" i="1">
                              <a:latin typeface="Cambria Math" panose="02040503050406030204" pitchFamily="18" charset="0"/>
                            </a:rPr>
                            <m:t>=</m:t>
                          </m:r>
                          <m:r>
                            <a:rPr lang="es-MX" b="0" i="1" smtClean="0">
                              <a:latin typeface="Cambria Math" panose="02040503050406030204" pitchFamily="18" charset="0"/>
                            </a:rPr>
                            <m:t>6 </m:t>
                          </m:r>
                          <m:r>
                            <a:rPr lang="es-MX" b="0" i="1">
                              <a:latin typeface="Cambria Math" panose="02040503050406030204" pitchFamily="18" charset="0"/>
                            </a:rPr>
                            <m:t>𝐾</m:t>
                          </m:r>
                          <m:r>
                            <a:rPr lang="es-MX" b="0" i="1" smtClean="0">
                              <a:latin typeface="Cambria Math" panose="02040503050406030204" pitchFamily="18" charset="0"/>
                            </a:rPr>
                            <m:t> </m:t>
                          </m:r>
                          <m:r>
                            <a:rPr lang="es-MX" b="0" i="1" smtClean="0">
                              <a:latin typeface="Cambria Math" panose="02040503050406030204" pitchFamily="18" charset="0"/>
                            </a:rPr>
                            <m:t>𝐶</m:t>
                          </m:r>
                          <m:r>
                            <a:rPr lang="es-MX" b="0" i="1">
                              <a:latin typeface="Cambria Math" panose="02040503050406030204" pitchFamily="18" charset="0"/>
                            </a:rPr>
                            <m:t> </m:t>
                          </m:r>
                        </m:oMath>
                      </m:oMathPara>
                    </a14:m>
                    <a:endParaRPr lang="es-MX" dirty="0">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100" b="1" i="1">
                              <a:latin typeface="Cambria Math" panose="02040503050406030204" pitchFamily="18" charset="0"/>
                            </a:rPr>
                            <m:t> </m:t>
                          </m:r>
                        </m:oMath>
                      </m:oMathPara>
                    </a14:m>
                    <a:endParaRPr lang="es-MX" sz="1100" b="1" dirty="0">
                      <a:latin typeface="Century Gothic" pitchFamily="34" charset="0"/>
                    </a:endParaRPr>
                  </a:p>
                </p:txBody>
              </p:sp>
            </mc:Choice>
            <mc:Fallback xmlns="">
              <p:sp>
                <p:nvSpPr>
                  <p:cNvPr id="50" name="CuadroTexto 49">
                    <a:extLst>
                      <a:ext uri="{FF2B5EF4-FFF2-40B4-BE49-F238E27FC236}">
                        <a16:creationId xmlns:a16="http://schemas.microsoft.com/office/drawing/2014/main" id="{5BEE9858-2530-4726-B8F8-12452EA442AC}"/>
                      </a:ext>
                    </a:extLst>
                  </p:cNvPr>
                  <p:cNvSpPr txBox="1">
                    <a:spLocks noRot="1" noChangeAspect="1" noMove="1" noResize="1" noEditPoints="1" noAdjustHandles="1" noChangeArrowheads="1" noChangeShapeType="1" noTextEdit="1"/>
                  </p:cNvSpPr>
                  <p:nvPr/>
                </p:nvSpPr>
                <p:spPr>
                  <a:xfrm>
                    <a:off x="6428924" y="2971575"/>
                    <a:ext cx="2303692" cy="1385928"/>
                  </a:xfrm>
                  <a:prstGeom prst="rect">
                    <a:avLst/>
                  </a:prstGeom>
                  <a:blipFill>
                    <a:blip r:embed="rId18"/>
                    <a:stretch>
                      <a:fillRect/>
                    </a:stretch>
                  </a:blipFill>
                  <a:ln>
                    <a:noFill/>
                  </a:ln>
                </p:spPr>
                <p:txBody>
                  <a:bodyPr/>
                  <a:lstStyle/>
                  <a:p>
                    <a:r>
                      <a:rPr lang="es-MX">
                        <a:noFill/>
                      </a:rPr>
                      <a:t> </a:t>
                    </a:r>
                  </a:p>
                </p:txBody>
              </p:sp>
            </mc:Fallback>
          </mc:AlternateContent>
        </p:grpSp>
        <p:cxnSp>
          <p:nvCxnSpPr>
            <p:cNvPr id="19" name="Conector recto 18">
              <a:extLst>
                <a:ext uri="{FF2B5EF4-FFF2-40B4-BE49-F238E27FC236}">
                  <a16:creationId xmlns:a16="http://schemas.microsoft.com/office/drawing/2014/main" id="{A4828E50-6F6F-4234-9333-A079FEEECBAE}"/>
                </a:ext>
              </a:extLst>
            </p:cNvPr>
            <p:cNvCxnSpPr/>
            <p:nvPr/>
          </p:nvCxnSpPr>
          <p:spPr>
            <a:xfrm>
              <a:off x="9278836" y="3566567"/>
              <a:ext cx="0" cy="56856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 name="Grupo 3">
            <a:extLst>
              <a:ext uri="{FF2B5EF4-FFF2-40B4-BE49-F238E27FC236}">
                <a16:creationId xmlns:a16="http://schemas.microsoft.com/office/drawing/2014/main" id="{1F6902DB-9830-47F8-ACE1-E7E34589842F}"/>
              </a:ext>
            </a:extLst>
          </p:cNvPr>
          <p:cNvGrpSpPr/>
          <p:nvPr/>
        </p:nvGrpSpPr>
        <p:grpSpPr>
          <a:xfrm>
            <a:off x="3908410" y="4326907"/>
            <a:ext cx="5258536" cy="1838397"/>
            <a:chOff x="4456930" y="4446380"/>
            <a:chExt cx="5258536" cy="1838397"/>
          </a:xfrm>
        </p:grpSpPr>
        <p:grpSp>
          <p:nvGrpSpPr>
            <p:cNvPr id="69" name="Grupo 68">
              <a:extLst>
                <a:ext uri="{FF2B5EF4-FFF2-40B4-BE49-F238E27FC236}">
                  <a16:creationId xmlns:a16="http://schemas.microsoft.com/office/drawing/2014/main" id="{AFD71244-DEDA-4972-A623-8BEE6279F7AF}"/>
                </a:ext>
              </a:extLst>
            </p:cNvPr>
            <p:cNvGrpSpPr/>
            <p:nvPr/>
          </p:nvGrpSpPr>
          <p:grpSpPr>
            <a:xfrm>
              <a:off x="5014477" y="4446380"/>
              <a:ext cx="4700989" cy="1838397"/>
              <a:chOff x="8698758" y="2502694"/>
              <a:chExt cx="4464169" cy="1838397"/>
            </a:xfrm>
          </p:grpSpPr>
          <p:grpSp>
            <p:nvGrpSpPr>
              <p:cNvPr id="70" name="Grupo 69">
                <a:extLst>
                  <a:ext uri="{FF2B5EF4-FFF2-40B4-BE49-F238E27FC236}">
                    <a16:creationId xmlns:a16="http://schemas.microsoft.com/office/drawing/2014/main" id="{2B959372-853F-417C-9A04-8E189D58DB98}"/>
                  </a:ext>
                </a:extLst>
              </p:cNvPr>
              <p:cNvGrpSpPr/>
              <p:nvPr/>
            </p:nvGrpSpPr>
            <p:grpSpPr>
              <a:xfrm>
                <a:off x="8698758" y="2502694"/>
                <a:ext cx="4464169" cy="1838397"/>
                <a:chOff x="5039940" y="2502694"/>
                <a:chExt cx="4464169" cy="1838397"/>
              </a:xfrm>
            </p:grpSpPr>
            <p:sp>
              <p:nvSpPr>
                <p:cNvPr id="72" name="CuadroTexto 71">
                  <a:extLst>
                    <a:ext uri="{FF2B5EF4-FFF2-40B4-BE49-F238E27FC236}">
                      <a16:creationId xmlns:a16="http://schemas.microsoft.com/office/drawing/2014/main" id="{9A1B1E4A-F5A8-433E-B14F-B117F4611594}"/>
                    </a:ext>
                  </a:extLst>
                </p:cNvPr>
                <p:cNvSpPr txBox="1"/>
                <p:nvPr/>
              </p:nvSpPr>
              <p:spPr>
                <a:xfrm>
                  <a:off x="5083661" y="2502694"/>
                  <a:ext cx="1142253" cy="369333"/>
                </a:xfrm>
                <a:prstGeom prst="rect">
                  <a:avLst/>
                </a:prstGeom>
                <a:ln>
                  <a:noFill/>
                </a:ln>
              </p:spPr>
              <p:txBody>
                <a:bodyPr vert="horz" wrap="square" lIns="91440" tIns="45720" rIns="91440" bIns="45720" rtlCol="0" anchor="ctr">
                  <a:noAutofit/>
                </a:bodyPr>
                <a:lstStyle/>
                <a:p>
                  <a:pPr algn="ctr">
                    <a:spcBef>
                      <a:spcPct val="0"/>
                    </a:spcBef>
                  </a:pPr>
                  <a:r>
                    <a:rPr lang="es-MX" dirty="0"/>
                    <a:t>Nodo </a:t>
                  </a:r>
                  <a:r>
                    <a:rPr lang="es-MX" dirty="0" smtClean="0"/>
                    <a:t>A.</a:t>
                  </a:r>
                  <a:endParaRPr lang="es-MX" dirty="0"/>
                </a:p>
              </p:txBody>
            </p:sp>
            <p:grpSp>
              <p:nvGrpSpPr>
                <p:cNvPr id="73" name="Grupo 72">
                  <a:extLst>
                    <a:ext uri="{FF2B5EF4-FFF2-40B4-BE49-F238E27FC236}">
                      <a16:creationId xmlns:a16="http://schemas.microsoft.com/office/drawing/2014/main" id="{4DCB8909-FF52-4A2D-9D02-B5106B4DA40A}"/>
                    </a:ext>
                  </a:extLst>
                </p:cNvPr>
                <p:cNvGrpSpPr/>
                <p:nvPr/>
              </p:nvGrpSpPr>
              <p:grpSpPr>
                <a:xfrm>
                  <a:off x="5039940" y="2822702"/>
                  <a:ext cx="1715838" cy="1068628"/>
                  <a:chOff x="5083661" y="2946782"/>
                  <a:chExt cx="1715838" cy="1068628"/>
                </a:xfrm>
              </p:grpSpPr>
              <p:cxnSp>
                <p:nvCxnSpPr>
                  <p:cNvPr id="75" name="Conector recto de flecha 74">
                    <a:extLst>
                      <a:ext uri="{FF2B5EF4-FFF2-40B4-BE49-F238E27FC236}">
                        <a16:creationId xmlns:a16="http://schemas.microsoft.com/office/drawing/2014/main" id="{791B7340-D7A6-4BC2-9069-E50A8F825E87}"/>
                      </a:ext>
                    </a:extLst>
                  </p:cNvPr>
                  <p:cNvCxnSpPr>
                    <a:cxnSpLocks/>
                  </p:cNvCxnSpPr>
                  <p:nvPr/>
                </p:nvCxnSpPr>
                <p:spPr>
                  <a:xfrm>
                    <a:off x="5654787" y="3681550"/>
                    <a:ext cx="571127"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Rectángulo 75">
                        <a:extLst>
                          <a:ext uri="{FF2B5EF4-FFF2-40B4-BE49-F238E27FC236}">
                            <a16:creationId xmlns:a16="http://schemas.microsoft.com/office/drawing/2014/main" id="{D32B074B-8B09-4004-BEF9-DB397E0C78C6}"/>
                          </a:ext>
                        </a:extLst>
                      </p:cNvPr>
                      <p:cNvSpPr/>
                      <p:nvPr/>
                    </p:nvSpPr>
                    <p:spPr>
                      <a:xfrm>
                        <a:off x="5356904" y="2946782"/>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𝐴𝐶</m:t>
                                  </m:r>
                                </m:sub>
                              </m:sSub>
                            </m:oMath>
                          </m:oMathPara>
                        </a14:m>
                        <a:endParaRPr lang="es-MX" sz="2400" dirty="0">
                          <a:solidFill>
                            <a:schemeClr val="tx1"/>
                          </a:solidFill>
                        </a:endParaRPr>
                      </a:p>
                    </p:txBody>
                  </p:sp>
                </mc:Choice>
                <mc:Fallback xmlns="">
                  <p:sp>
                    <p:nvSpPr>
                      <p:cNvPr id="76" name="Rectángulo 75">
                        <a:extLst>
                          <a:ext uri="{FF2B5EF4-FFF2-40B4-BE49-F238E27FC236}">
                            <a16:creationId xmlns:a16="http://schemas.microsoft.com/office/drawing/2014/main" id="{D32B074B-8B09-4004-BEF9-DB397E0C78C6}"/>
                          </a:ext>
                        </a:extLst>
                      </p:cNvPr>
                      <p:cNvSpPr>
                        <a:spLocks noRot="1" noChangeAspect="1" noMove="1" noResize="1" noEditPoints="1" noAdjustHandles="1" noChangeArrowheads="1" noChangeShapeType="1" noTextEdit="1"/>
                      </p:cNvSpPr>
                      <p:nvPr/>
                    </p:nvSpPr>
                    <p:spPr>
                      <a:xfrm>
                        <a:off x="5356904" y="2946782"/>
                        <a:ext cx="1072953" cy="353628"/>
                      </a:xfrm>
                      <a:prstGeom prst="rect">
                        <a:avLst/>
                      </a:prstGeom>
                      <a:blipFill>
                        <a:blip r:embed="rId19"/>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8" name="Rectángulo 77">
                        <a:extLst>
                          <a:ext uri="{FF2B5EF4-FFF2-40B4-BE49-F238E27FC236}">
                            <a16:creationId xmlns:a16="http://schemas.microsoft.com/office/drawing/2014/main" id="{4958909A-41B5-4301-88DE-5F48663BD8A4}"/>
                          </a:ext>
                        </a:extLst>
                      </p:cNvPr>
                      <p:cNvSpPr/>
                      <p:nvPr/>
                    </p:nvSpPr>
                    <p:spPr>
                      <a:xfrm>
                        <a:off x="5726546" y="3661782"/>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𝑅</m:t>
                                  </m:r>
                                </m:e>
                                <m:sub>
                                  <m:r>
                                    <a:rPr lang="es-MX" sz="1200" b="0" i="1" dirty="0" smtClean="0">
                                      <a:solidFill>
                                        <a:schemeClr val="tx1"/>
                                      </a:solidFill>
                                      <a:latin typeface="Cambria Math" panose="02040503050406030204" pitchFamily="18" charset="0"/>
                                    </a:rPr>
                                    <m:t>𝐴𝑥</m:t>
                                  </m:r>
                                </m:sub>
                              </m:sSub>
                            </m:oMath>
                          </m:oMathPara>
                        </a14:m>
                        <a:endParaRPr lang="es-MX" sz="2400" dirty="0">
                          <a:solidFill>
                            <a:schemeClr val="tx1"/>
                          </a:solidFill>
                        </a:endParaRPr>
                      </a:p>
                    </p:txBody>
                  </p:sp>
                </mc:Choice>
                <mc:Fallback xmlns="">
                  <p:sp>
                    <p:nvSpPr>
                      <p:cNvPr id="78" name="Rectángulo 77">
                        <a:extLst>
                          <a:ext uri="{FF2B5EF4-FFF2-40B4-BE49-F238E27FC236}">
                            <a16:creationId xmlns:a16="http://schemas.microsoft.com/office/drawing/2014/main" id="{4958909A-41B5-4301-88DE-5F48663BD8A4}"/>
                          </a:ext>
                        </a:extLst>
                      </p:cNvPr>
                      <p:cNvSpPr>
                        <a:spLocks noRot="1" noChangeAspect="1" noMove="1" noResize="1" noEditPoints="1" noAdjustHandles="1" noChangeArrowheads="1" noChangeShapeType="1" noTextEdit="1"/>
                      </p:cNvSpPr>
                      <p:nvPr/>
                    </p:nvSpPr>
                    <p:spPr>
                      <a:xfrm>
                        <a:off x="5726546" y="3661782"/>
                        <a:ext cx="1072953" cy="353628"/>
                      </a:xfrm>
                      <a:prstGeom prst="rect">
                        <a:avLst/>
                      </a:prstGeom>
                      <a:blipFill>
                        <a:blip r:embed="rId20"/>
                        <a:stretch>
                          <a:fillRect/>
                        </a:stretch>
                      </a:blipFill>
                      <a:ln>
                        <a:noFill/>
                      </a:ln>
                    </p:spPr>
                    <p:txBody>
                      <a:bodyPr/>
                      <a:lstStyle/>
                      <a:p>
                        <a:r>
                          <a:rPr lang="es-MX">
                            <a:noFill/>
                          </a:rPr>
                          <a:t> </a:t>
                        </a:r>
                      </a:p>
                    </p:txBody>
                  </p:sp>
                </mc:Fallback>
              </mc:AlternateContent>
              <p:cxnSp>
                <p:nvCxnSpPr>
                  <p:cNvPr id="79" name="Conector recto de flecha 78">
                    <a:extLst>
                      <a:ext uri="{FF2B5EF4-FFF2-40B4-BE49-F238E27FC236}">
                        <a16:creationId xmlns:a16="http://schemas.microsoft.com/office/drawing/2014/main" id="{157D6250-FC79-4366-A7BF-367501948068}"/>
                      </a:ext>
                    </a:extLst>
                  </p:cNvPr>
                  <p:cNvCxnSpPr>
                    <a:cxnSpLocks/>
                  </p:cNvCxnSpPr>
                  <p:nvPr/>
                </p:nvCxnSpPr>
                <p:spPr>
                  <a:xfrm flipH="1">
                    <a:off x="5083661" y="3681550"/>
                    <a:ext cx="571127"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a:extLst>
                      <a:ext uri="{FF2B5EF4-FFF2-40B4-BE49-F238E27FC236}">
                        <a16:creationId xmlns:a16="http://schemas.microsoft.com/office/drawing/2014/main" id="{1CBCF522-5E22-4E80-99E7-02E7B46D69DE}"/>
                      </a:ext>
                    </a:extLst>
                  </p:cNvPr>
                  <p:cNvCxnSpPr>
                    <a:cxnSpLocks/>
                  </p:cNvCxnSpPr>
                  <p:nvPr/>
                </p:nvCxnSpPr>
                <p:spPr>
                  <a:xfrm rot="16200000">
                    <a:off x="5373772" y="3376671"/>
                    <a:ext cx="571127"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74" name="CuadroTexto 73">
                      <a:extLst>
                        <a:ext uri="{FF2B5EF4-FFF2-40B4-BE49-F238E27FC236}">
                          <a16:creationId xmlns:a16="http://schemas.microsoft.com/office/drawing/2014/main" id="{69071AEA-E88A-4B69-B118-70998FD19211}"/>
                        </a:ext>
                      </a:extLst>
                    </p:cNvPr>
                    <p:cNvSpPr txBox="1"/>
                    <p:nvPr/>
                  </p:nvSpPr>
                  <p:spPr>
                    <a:xfrm>
                      <a:off x="6387101" y="2955163"/>
                      <a:ext cx="3117008" cy="1385928"/>
                    </a:xfrm>
                    <a:prstGeom prst="rect">
                      <a:avLst/>
                    </a:prstGeom>
                    <a:ln>
                      <a:noFill/>
                    </a:ln>
                  </p:spPr>
                  <p:txBody>
                    <a:bodyPr vert="horz" wrap="square" lIns="91440" tIns="45720" rIns="91440" bIns="45720"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m:t>
                                </m:r>
                                <m:r>
                                  <a:rPr lang="es-MX" i="1">
                                    <a:latin typeface="Cambria Math" panose="02040503050406030204" pitchFamily="18" charset="0"/>
                                  </a:rPr>
                                  <m:t>𝐹</m:t>
                                </m:r>
                              </m:e>
                              <m:sub>
                                <m:r>
                                  <a:rPr lang="es-MX" i="1">
                                    <a:latin typeface="Cambria Math" panose="02040503050406030204" pitchFamily="18" charset="0"/>
                                  </a:rPr>
                                  <m:t>𝑦</m:t>
                                </m:r>
                              </m:sub>
                            </m:sSub>
                            <m:r>
                              <a:rPr lang="es-MX" i="1">
                                <a:latin typeface="Cambria Math" panose="02040503050406030204" pitchFamily="18" charset="0"/>
                              </a:rPr>
                              <m:t>=6−</m:t>
                            </m:r>
                            <m:sSub>
                              <m:sSubPr>
                                <m:ctrlPr>
                                  <a:rPr lang="es-MX" i="1">
                                    <a:latin typeface="Cambria Math" panose="02040503050406030204" pitchFamily="18" charset="0"/>
                                  </a:rPr>
                                </m:ctrlPr>
                              </m:sSubPr>
                              <m:e>
                                <m:r>
                                  <a:rPr lang="es-MX" i="1">
                                    <a:latin typeface="Cambria Math" panose="02040503050406030204" pitchFamily="18" charset="0"/>
                                  </a:rPr>
                                  <m:t>𝐹</m:t>
                                </m:r>
                              </m:e>
                              <m:sub>
                                <m:r>
                                  <a:rPr lang="es-MX" i="1">
                                    <a:latin typeface="Cambria Math" panose="02040503050406030204" pitchFamily="18" charset="0"/>
                                  </a:rPr>
                                  <m:t>𝐴𝐷</m:t>
                                </m:r>
                                <m:r>
                                  <a:rPr lang="es-MX" i="1">
                                    <a:latin typeface="Cambria Math" panose="02040503050406030204" pitchFamily="18" charset="0"/>
                                  </a:rPr>
                                  <m:t> </m:t>
                                </m:r>
                              </m:sub>
                            </m:sSub>
                            <m:r>
                              <a:rPr lang="es-MX" i="1">
                                <a:latin typeface="Cambria Math" panose="02040503050406030204" pitchFamily="18" charset="0"/>
                              </a:rPr>
                              <m:t>𝑆𝑒</m:t>
                            </m:r>
                            <m:r>
                              <a:rPr lang="es-MX" b="0" i="1" smtClean="0">
                                <a:latin typeface="Cambria Math" panose="02040503050406030204" pitchFamily="18" charset="0"/>
                              </a:rPr>
                              <m:t>𝑛</m:t>
                            </m:r>
                            <m:r>
                              <a:rPr lang="es-MX" b="0" i="1" smtClean="0">
                                <a:latin typeface="Cambria Math" panose="02040503050406030204" pitchFamily="18" charset="0"/>
                              </a:rPr>
                              <m:t> ∝=0</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𝐹</m:t>
                                </m:r>
                              </m:e>
                              <m:sub>
                                <m:r>
                                  <a:rPr lang="es-MX" b="0" i="1" smtClean="0">
                                    <a:latin typeface="Cambria Math" panose="02040503050406030204" pitchFamily="18" charset="0"/>
                                  </a:rPr>
                                  <m:t>𝐴𝐷</m:t>
                                </m:r>
                              </m:sub>
                            </m:sSub>
                            <m:r>
                              <a:rPr lang="es-MX" b="0" i="1">
                                <a:latin typeface="Cambria Math" panose="02040503050406030204" pitchFamily="18" charset="0"/>
                              </a:rPr>
                              <m:t>=</m:t>
                            </m:r>
                            <m:r>
                              <a:rPr lang="es-MX" b="0" i="1" smtClean="0">
                                <a:latin typeface="Cambria Math" panose="02040503050406030204" pitchFamily="18" charset="0"/>
                              </a:rPr>
                              <m:t>10 </m:t>
                            </m:r>
                            <m:r>
                              <a:rPr lang="es-MX" b="0" i="1" smtClean="0">
                                <a:latin typeface="Cambria Math" panose="02040503050406030204" pitchFamily="18" charset="0"/>
                              </a:rPr>
                              <m:t>𝑘</m:t>
                            </m:r>
                            <m:r>
                              <a:rPr lang="es-MX" b="0" i="1" smtClean="0">
                                <a:latin typeface="Cambria Math" panose="02040503050406030204" pitchFamily="18" charset="0"/>
                              </a:rPr>
                              <m:t> </m:t>
                            </m:r>
                            <m:r>
                              <a:rPr lang="es-MX" b="0" i="1" smtClean="0">
                                <a:latin typeface="Cambria Math" panose="02040503050406030204" pitchFamily="18" charset="0"/>
                              </a:rPr>
                              <m:t>𝐶</m:t>
                            </m:r>
                          </m:oMath>
                        </m:oMathPara>
                      </a14:m>
                      <a:endParaRPr lang="es-MX" i="1"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m:t>
                                </m:r>
                                <m:r>
                                  <a:rPr lang="es-MX" i="1">
                                    <a:latin typeface="Cambria Math" panose="02040503050406030204" pitchFamily="18" charset="0"/>
                                  </a:rPr>
                                  <m:t>𝐹</m:t>
                                </m:r>
                              </m:e>
                              <m:sub>
                                <m:r>
                                  <a:rPr lang="es-MX" i="1">
                                    <a:latin typeface="Cambria Math" panose="02040503050406030204" pitchFamily="18" charset="0"/>
                                  </a:rPr>
                                  <m:t>𝑥</m:t>
                                </m:r>
                              </m:sub>
                            </m:sSub>
                            <m:r>
                              <a:rPr lang="es-MX" i="1">
                                <a:latin typeface="Cambria Math" panose="02040503050406030204" pitchFamily="18" charset="0"/>
                              </a:rPr>
                              <m:t>=14−</m:t>
                            </m:r>
                            <m:sSub>
                              <m:sSubPr>
                                <m:ctrlPr>
                                  <a:rPr lang="es-MX" i="1">
                                    <a:latin typeface="Cambria Math" panose="02040503050406030204" pitchFamily="18" charset="0"/>
                                  </a:rPr>
                                </m:ctrlPr>
                              </m:sSubPr>
                              <m:e>
                                <m:r>
                                  <a:rPr lang="es-MX" i="1">
                                    <a:latin typeface="Cambria Math" panose="02040503050406030204" pitchFamily="18" charset="0"/>
                                  </a:rPr>
                                  <m:t>𝐹</m:t>
                                </m:r>
                              </m:e>
                              <m:sub>
                                <m:r>
                                  <a:rPr lang="es-MX" i="1">
                                    <a:latin typeface="Cambria Math" panose="02040503050406030204" pitchFamily="18" charset="0"/>
                                  </a:rPr>
                                  <m:t>𝐴𝐵</m:t>
                                </m:r>
                              </m:sub>
                            </m:sSub>
                            <m:r>
                              <a:rPr lang="es-MX" i="1">
                                <a:latin typeface="Cambria Math" panose="02040503050406030204" pitchFamily="18" charset="0"/>
                              </a:rPr>
                              <m:t>−10 </m:t>
                            </m:r>
                            <m:r>
                              <a:rPr lang="es-MX" i="1">
                                <a:latin typeface="Cambria Math" panose="02040503050406030204" pitchFamily="18" charset="0"/>
                              </a:rPr>
                              <m:t>𝐶𝑜𝑠</m:t>
                            </m:r>
                            <m:r>
                              <a:rPr lang="es-MX"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=0</m:t>
                            </m:r>
                          </m:oMath>
                        </m:oMathPara>
                      </a14:m>
                      <a:r>
                        <a:rPr lang="es-MX" dirty="0">
                          <a:ea typeface="Cambria Math" panose="02040503050406030204" pitchFamily="18" charset="0"/>
                        </a:rPr>
                        <a:t/>
                      </a:r>
                      <a:br>
                        <a:rPr lang="es-MX" dirty="0">
                          <a:ea typeface="Cambria Math" panose="02040503050406030204" pitchFamily="18" charset="0"/>
                        </a:rPr>
                      </a:br>
                      <a:endParaRPr lang="es-MX"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𝐹</m:t>
                                </m:r>
                              </m:e>
                              <m:sub>
                                <m:r>
                                  <a:rPr lang="es-MX" b="0" i="1" smtClean="0">
                                    <a:latin typeface="Cambria Math" panose="02040503050406030204" pitchFamily="18" charset="0"/>
                                  </a:rPr>
                                  <m:t>𝐴</m:t>
                                </m:r>
                                <m:r>
                                  <a:rPr lang="es-ES" b="0" i="1" smtClean="0">
                                    <a:latin typeface="Cambria Math" panose="02040503050406030204" pitchFamily="18" charset="0"/>
                                  </a:rPr>
                                  <m:t>𝐵</m:t>
                                </m:r>
                              </m:sub>
                            </m:sSub>
                            <m:r>
                              <a:rPr lang="es-MX" b="0" i="1">
                                <a:latin typeface="Cambria Math" panose="02040503050406030204" pitchFamily="18" charset="0"/>
                              </a:rPr>
                              <m:t>=</m:t>
                            </m:r>
                            <m:r>
                              <a:rPr lang="es-MX" b="0" i="1" smtClean="0">
                                <a:latin typeface="Cambria Math" panose="02040503050406030204" pitchFamily="18" charset="0"/>
                              </a:rPr>
                              <m:t>6 </m:t>
                            </m:r>
                            <m:r>
                              <a:rPr lang="es-MX" b="0" i="1">
                                <a:latin typeface="Cambria Math" panose="02040503050406030204" pitchFamily="18" charset="0"/>
                              </a:rPr>
                              <m:t>𝐾</m:t>
                            </m:r>
                            <m:r>
                              <a:rPr lang="es-MX" b="0" i="1" smtClean="0">
                                <a:latin typeface="Cambria Math" panose="02040503050406030204" pitchFamily="18" charset="0"/>
                              </a:rPr>
                              <m:t> </m:t>
                            </m:r>
                            <m:r>
                              <a:rPr lang="es-MX" b="0" i="1" smtClean="0">
                                <a:latin typeface="Cambria Math" panose="02040503050406030204" pitchFamily="18" charset="0"/>
                              </a:rPr>
                              <m:t>𝐶</m:t>
                            </m:r>
                            <m:r>
                              <a:rPr lang="es-MX" b="0" i="1">
                                <a:latin typeface="Cambria Math" panose="02040503050406030204" pitchFamily="18" charset="0"/>
                              </a:rPr>
                              <m:t> </m:t>
                            </m:r>
                          </m:oMath>
                        </m:oMathPara>
                      </a14:m>
                      <a:endParaRPr lang="es-MX" sz="2000" dirty="0"/>
                    </a:p>
                    <a:p>
                      <a:pPr algn="ctr">
                        <a:spcBef>
                          <a:spcPct val="0"/>
                        </a:spcBef>
                      </a:pPr>
                      <a14:m>
                        <m:oMathPara xmlns:m="http://schemas.openxmlformats.org/officeDocument/2006/math">
                          <m:oMathParaPr>
                            <m:jc m:val="centerGroup"/>
                          </m:oMathParaPr>
                          <m:oMath xmlns:m="http://schemas.openxmlformats.org/officeDocument/2006/math">
                            <m:r>
                              <a:rPr lang="es-MX" sz="1100" b="1" i="1">
                                <a:latin typeface="Cambria Math" panose="02040503050406030204" pitchFamily="18" charset="0"/>
                              </a:rPr>
                              <m:t> </m:t>
                            </m:r>
                          </m:oMath>
                        </m:oMathPara>
                      </a14:m>
                      <a:endParaRPr lang="es-MX" sz="1100" b="1" dirty="0">
                        <a:latin typeface="Century Gothic" pitchFamily="34" charset="0"/>
                      </a:endParaRPr>
                    </a:p>
                  </p:txBody>
                </p:sp>
              </mc:Choice>
              <mc:Fallback>
                <p:sp>
                  <p:nvSpPr>
                    <p:cNvPr id="74" name="CuadroTexto 73">
                      <a:extLst>
                        <a:ext uri="{FF2B5EF4-FFF2-40B4-BE49-F238E27FC236}">
                          <a16:creationId xmlns:a16="http://schemas.microsoft.com/office/drawing/2014/main" id="{69071AEA-E88A-4B69-B118-70998FD19211}"/>
                        </a:ext>
                      </a:extLst>
                    </p:cNvPr>
                    <p:cNvSpPr txBox="1">
                      <a:spLocks noRot="1" noChangeAspect="1" noMove="1" noResize="1" noEditPoints="1" noAdjustHandles="1" noChangeArrowheads="1" noChangeShapeType="1" noTextEdit="1"/>
                    </p:cNvSpPr>
                    <p:nvPr/>
                  </p:nvSpPr>
                  <p:spPr>
                    <a:xfrm>
                      <a:off x="6387101" y="2955163"/>
                      <a:ext cx="3117008" cy="1385928"/>
                    </a:xfrm>
                    <a:prstGeom prst="rect">
                      <a:avLst/>
                    </a:prstGeom>
                    <a:blipFill>
                      <a:blip r:embed="rId21"/>
                      <a:stretch>
                        <a:fillRect l="-928"/>
                      </a:stretch>
                    </a:blipFill>
                    <a:ln>
                      <a:noFill/>
                    </a:ln>
                  </p:spPr>
                  <p:txBody>
                    <a:bodyPr/>
                    <a:lstStyle/>
                    <a:p>
                      <a:r>
                        <a:rPr lang="es-MX">
                          <a:noFill/>
                        </a:rPr>
                        <a:t> </a:t>
                      </a:r>
                    </a:p>
                  </p:txBody>
                </p:sp>
              </mc:Fallback>
            </mc:AlternateContent>
          </p:grpSp>
          <p:cxnSp>
            <p:nvCxnSpPr>
              <p:cNvPr id="71" name="Conector recto 70">
                <a:extLst>
                  <a:ext uri="{FF2B5EF4-FFF2-40B4-BE49-F238E27FC236}">
                    <a16:creationId xmlns:a16="http://schemas.microsoft.com/office/drawing/2014/main" id="{08203283-F3E0-4D03-94FA-7536B400C6DD}"/>
                  </a:ext>
                </a:extLst>
              </p:cNvPr>
              <p:cNvCxnSpPr/>
              <p:nvPr/>
            </p:nvCxnSpPr>
            <p:spPr>
              <a:xfrm>
                <a:off x="9278836" y="3566567"/>
                <a:ext cx="0" cy="56856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1" name="Rectángulo 80">
                  <a:extLst>
                    <a:ext uri="{FF2B5EF4-FFF2-40B4-BE49-F238E27FC236}">
                      <a16:creationId xmlns:a16="http://schemas.microsoft.com/office/drawing/2014/main" id="{C3339B8D-4DE6-4B0C-8420-82DBAE0C13C3}"/>
                    </a:ext>
                  </a:extLst>
                </p:cNvPr>
                <p:cNvSpPr/>
                <p:nvPr/>
              </p:nvSpPr>
              <p:spPr>
                <a:xfrm>
                  <a:off x="4456930" y="5417477"/>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𝐴𝐵</m:t>
                            </m:r>
                          </m:sub>
                        </m:sSub>
                      </m:oMath>
                    </m:oMathPara>
                  </a14:m>
                  <a:endParaRPr lang="es-MX" sz="2400" dirty="0">
                    <a:solidFill>
                      <a:schemeClr val="tx1"/>
                    </a:solidFill>
                  </a:endParaRPr>
                </a:p>
              </p:txBody>
            </p:sp>
          </mc:Choice>
          <mc:Fallback xmlns="">
            <p:sp>
              <p:nvSpPr>
                <p:cNvPr id="81" name="Rectángulo 80">
                  <a:extLst>
                    <a:ext uri="{FF2B5EF4-FFF2-40B4-BE49-F238E27FC236}">
                      <a16:creationId xmlns:a16="http://schemas.microsoft.com/office/drawing/2014/main" id="{C3339B8D-4DE6-4B0C-8420-82DBAE0C13C3}"/>
                    </a:ext>
                  </a:extLst>
                </p:cNvPr>
                <p:cNvSpPr>
                  <a:spLocks noRot="1" noChangeAspect="1" noMove="1" noResize="1" noEditPoints="1" noAdjustHandles="1" noChangeArrowheads="1" noChangeShapeType="1" noTextEdit="1"/>
                </p:cNvSpPr>
                <p:nvPr/>
              </p:nvSpPr>
              <p:spPr>
                <a:xfrm>
                  <a:off x="4456930" y="5417477"/>
                  <a:ext cx="1072953" cy="353628"/>
                </a:xfrm>
                <a:prstGeom prst="rect">
                  <a:avLst/>
                </a:prstGeom>
                <a:blipFill>
                  <a:blip r:embed="rId22"/>
                  <a:stretch>
                    <a:fillRect/>
                  </a:stretch>
                </a:blipFill>
                <a:ln>
                  <a:noFill/>
                </a:ln>
              </p:spPr>
              <p:txBody>
                <a:bodyPr/>
                <a:lstStyle/>
                <a:p>
                  <a:r>
                    <a:rPr lang="es-MX">
                      <a:noFill/>
                    </a:rPr>
                    <a:t> </a:t>
                  </a:r>
                </a:p>
              </p:txBody>
            </p:sp>
          </mc:Fallback>
        </mc:AlternateContent>
        <p:cxnSp>
          <p:nvCxnSpPr>
            <p:cNvPr id="82" name="Conector recto de flecha 81">
              <a:extLst>
                <a:ext uri="{FF2B5EF4-FFF2-40B4-BE49-F238E27FC236}">
                  <a16:creationId xmlns:a16="http://schemas.microsoft.com/office/drawing/2014/main" id="{340251F8-433F-401D-BA4B-0FF04AA87A5A}"/>
                </a:ext>
              </a:extLst>
            </p:cNvPr>
            <p:cNvCxnSpPr>
              <a:cxnSpLocks/>
            </p:cNvCxnSpPr>
            <p:nvPr/>
          </p:nvCxnSpPr>
          <p:spPr>
            <a:xfrm flipH="1">
              <a:off x="5094626" y="5510293"/>
              <a:ext cx="474353" cy="3400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Rectángulo 83">
                  <a:extLst>
                    <a:ext uri="{FF2B5EF4-FFF2-40B4-BE49-F238E27FC236}">
                      <a16:creationId xmlns:a16="http://schemas.microsoft.com/office/drawing/2014/main" id="{67EF3BDC-D84A-47C9-98B1-5A9EDAD10540}"/>
                    </a:ext>
                  </a:extLst>
                </p:cNvPr>
                <p:cNvSpPr/>
                <p:nvPr/>
              </p:nvSpPr>
              <p:spPr>
                <a:xfrm>
                  <a:off x="4573074" y="5785872"/>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𝐴𝐷</m:t>
                            </m:r>
                          </m:sub>
                        </m:sSub>
                      </m:oMath>
                    </m:oMathPara>
                  </a14:m>
                  <a:endParaRPr lang="es-MX" sz="2400" dirty="0">
                    <a:solidFill>
                      <a:schemeClr val="tx1"/>
                    </a:solidFill>
                  </a:endParaRPr>
                </a:p>
              </p:txBody>
            </p:sp>
          </mc:Choice>
          <mc:Fallback xmlns="">
            <p:sp>
              <p:nvSpPr>
                <p:cNvPr id="84" name="Rectángulo 83">
                  <a:extLst>
                    <a:ext uri="{FF2B5EF4-FFF2-40B4-BE49-F238E27FC236}">
                      <a16:creationId xmlns:a16="http://schemas.microsoft.com/office/drawing/2014/main" id="{67EF3BDC-D84A-47C9-98B1-5A9EDAD10540}"/>
                    </a:ext>
                  </a:extLst>
                </p:cNvPr>
                <p:cNvSpPr>
                  <a:spLocks noRot="1" noChangeAspect="1" noMove="1" noResize="1" noEditPoints="1" noAdjustHandles="1" noChangeArrowheads="1" noChangeShapeType="1" noTextEdit="1"/>
                </p:cNvSpPr>
                <p:nvPr/>
              </p:nvSpPr>
              <p:spPr>
                <a:xfrm>
                  <a:off x="4573074" y="5785872"/>
                  <a:ext cx="1072953" cy="353628"/>
                </a:xfrm>
                <a:prstGeom prst="rect">
                  <a:avLst/>
                </a:prstGeom>
                <a:blipFill>
                  <a:blip r:embed="rId23"/>
                  <a:stretch>
                    <a:fillRect/>
                  </a:stretch>
                </a:blipFill>
                <a:ln>
                  <a:noFill/>
                </a:ln>
              </p:spPr>
              <p:txBody>
                <a:bodyPr/>
                <a:lstStyle/>
                <a:p>
                  <a:r>
                    <a:rPr lang="es-MX">
                      <a:noFill/>
                    </a:rPr>
                    <a:t> </a:t>
                  </a:r>
                </a:p>
              </p:txBody>
            </p:sp>
          </mc:Fallback>
        </mc:AlternateContent>
      </p:grpSp>
      <p:graphicFrame>
        <p:nvGraphicFramePr>
          <p:cNvPr id="62" name="Objeto 61">
            <a:extLst>
              <a:ext uri="{FF2B5EF4-FFF2-40B4-BE49-F238E27FC236}">
                <a16:creationId xmlns:a16="http://schemas.microsoft.com/office/drawing/2014/main" id="{F996CBCB-C820-409B-97F3-E3D39A69EE11}"/>
              </a:ext>
            </a:extLst>
          </p:cNvPr>
          <p:cNvGraphicFramePr>
            <a:graphicFrameLocks noChangeAspect="1"/>
          </p:cNvGraphicFramePr>
          <p:nvPr/>
        </p:nvGraphicFramePr>
        <p:xfrm>
          <a:off x="496615" y="2204864"/>
          <a:ext cx="4085375" cy="2638774"/>
        </p:xfrm>
        <a:graphic>
          <a:graphicData uri="http://schemas.openxmlformats.org/presentationml/2006/ole">
            <mc:AlternateContent xmlns:mc="http://schemas.openxmlformats.org/markup-compatibility/2006">
              <mc:Choice xmlns:v="urn:schemas-microsoft-com:vml" Requires="v">
                <p:oleObj spid="_x0000_s20575" name="AutoCAD Drawing" r:id="rId24" imgW="6867360" imgH="4438800" progId="AutoCAD.Drawing.20">
                  <p:embed/>
                </p:oleObj>
              </mc:Choice>
              <mc:Fallback>
                <p:oleObj name="AutoCAD Drawing" r:id="rId24" imgW="6867360" imgH="4438800" progId="AutoCAD.Drawing.20">
                  <p:embed/>
                  <p:pic>
                    <p:nvPicPr>
                      <p:cNvPr id="62" name="Objeto 61">
                        <a:extLst>
                          <a:ext uri="{FF2B5EF4-FFF2-40B4-BE49-F238E27FC236}">
                            <a16:creationId xmlns:a16="http://schemas.microsoft.com/office/drawing/2014/main" id="{F996CBCB-C820-409B-97F3-E3D39A69EE11}"/>
                          </a:ext>
                        </a:extLst>
                      </p:cNvPr>
                      <p:cNvPicPr/>
                      <p:nvPr/>
                    </p:nvPicPr>
                    <p:blipFill>
                      <a:blip r:embed="rId25"/>
                      <a:stretch>
                        <a:fillRect/>
                      </a:stretch>
                    </p:blipFill>
                    <p:spPr>
                      <a:xfrm>
                        <a:off x="496615" y="2204864"/>
                        <a:ext cx="4085375" cy="2638774"/>
                      </a:xfrm>
                      <a:prstGeom prst="rect">
                        <a:avLst/>
                      </a:prstGeom>
                    </p:spPr>
                  </p:pic>
                </p:oleObj>
              </mc:Fallback>
            </mc:AlternateContent>
          </a:graphicData>
        </a:graphic>
      </p:graphicFrame>
      <p:cxnSp>
        <p:nvCxnSpPr>
          <p:cNvPr id="63" name="Conector recto de flecha 62">
            <a:extLst>
              <a:ext uri="{FF2B5EF4-FFF2-40B4-BE49-F238E27FC236}">
                <a16:creationId xmlns:a16="http://schemas.microsoft.com/office/drawing/2014/main" id="{3FDB24A4-3BDF-4EA7-89B5-441EB007557B}"/>
              </a:ext>
            </a:extLst>
          </p:cNvPr>
          <p:cNvCxnSpPr>
            <a:cxnSpLocks/>
          </p:cNvCxnSpPr>
          <p:nvPr/>
        </p:nvCxnSpPr>
        <p:spPr>
          <a:xfrm flipV="1">
            <a:off x="1343472" y="4463863"/>
            <a:ext cx="590203"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64" name="Conector recto de flecha 63">
            <a:extLst>
              <a:ext uri="{FF2B5EF4-FFF2-40B4-BE49-F238E27FC236}">
                <a16:creationId xmlns:a16="http://schemas.microsoft.com/office/drawing/2014/main" id="{8A1CE79C-927B-4E39-B1DA-18BB6EDF5D41}"/>
              </a:ext>
            </a:extLst>
          </p:cNvPr>
          <p:cNvCxnSpPr>
            <a:cxnSpLocks/>
          </p:cNvCxnSpPr>
          <p:nvPr/>
        </p:nvCxnSpPr>
        <p:spPr>
          <a:xfrm flipH="1" flipV="1">
            <a:off x="811559" y="2855045"/>
            <a:ext cx="590203"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65" name="Conector recto de flecha 64">
            <a:extLst>
              <a:ext uri="{FF2B5EF4-FFF2-40B4-BE49-F238E27FC236}">
                <a16:creationId xmlns:a16="http://schemas.microsoft.com/office/drawing/2014/main" id="{AC0FAA7F-509C-4628-943E-A76913AC6016}"/>
              </a:ext>
            </a:extLst>
          </p:cNvPr>
          <p:cNvCxnSpPr>
            <a:cxnSpLocks/>
          </p:cNvCxnSpPr>
          <p:nvPr/>
        </p:nvCxnSpPr>
        <p:spPr>
          <a:xfrm rot="5400000" flipH="1" flipV="1">
            <a:off x="1106660" y="2576925"/>
            <a:ext cx="590203"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66" name="Rectángulo 65">
                <a:extLst>
                  <a:ext uri="{FF2B5EF4-FFF2-40B4-BE49-F238E27FC236}">
                    <a16:creationId xmlns:a16="http://schemas.microsoft.com/office/drawing/2014/main" id="{F7AB41F2-304B-41D8-8F0A-153CAD42E1C8}"/>
                  </a:ext>
                </a:extLst>
              </p:cNvPr>
              <p:cNvSpPr/>
              <p:nvPr/>
            </p:nvSpPr>
            <p:spPr>
              <a:xfrm>
                <a:off x="1475365" y="2132832"/>
                <a:ext cx="372164"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600" i="1" dirty="0" smtClean="0">
                              <a:solidFill>
                                <a:schemeClr val="tx1"/>
                              </a:solidFill>
                              <a:latin typeface="Cambria Math" panose="02040503050406030204" pitchFamily="18" charset="0"/>
                            </a:rPr>
                          </m:ctrlPr>
                        </m:sSubPr>
                        <m:e>
                          <m:r>
                            <a:rPr lang="es-MX" sz="1600" b="0" i="1" dirty="0" smtClean="0">
                              <a:solidFill>
                                <a:schemeClr val="tx1"/>
                              </a:solidFill>
                              <a:latin typeface="Cambria Math" panose="02040503050406030204" pitchFamily="18" charset="0"/>
                            </a:rPr>
                            <m:t>𝑅</m:t>
                          </m:r>
                        </m:e>
                        <m:sub>
                          <m:r>
                            <a:rPr lang="es-MX" sz="1600" b="0" i="1" dirty="0" smtClean="0">
                              <a:solidFill>
                                <a:schemeClr val="tx1"/>
                              </a:solidFill>
                              <a:latin typeface="Cambria Math" panose="02040503050406030204" pitchFamily="18" charset="0"/>
                            </a:rPr>
                            <m:t>𝐶𝑦</m:t>
                          </m:r>
                        </m:sub>
                      </m:sSub>
                    </m:oMath>
                  </m:oMathPara>
                </a14:m>
                <a:endParaRPr lang="es-MX" sz="2400" dirty="0">
                  <a:solidFill>
                    <a:schemeClr val="tx1"/>
                  </a:solidFill>
                </a:endParaRPr>
              </a:p>
            </p:txBody>
          </p:sp>
        </mc:Choice>
        <mc:Fallback xmlns="">
          <p:sp>
            <p:nvSpPr>
              <p:cNvPr id="66" name="Rectángulo 65">
                <a:extLst>
                  <a:ext uri="{FF2B5EF4-FFF2-40B4-BE49-F238E27FC236}">
                    <a16:creationId xmlns:a16="http://schemas.microsoft.com/office/drawing/2014/main" id="{F7AB41F2-304B-41D8-8F0A-153CAD42E1C8}"/>
                  </a:ext>
                </a:extLst>
              </p:cNvPr>
              <p:cNvSpPr>
                <a:spLocks noRot="1" noChangeAspect="1" noMove="1" noResize="1" noEditPoints="1" noAdjustHandles="1" noChangeArrowheads="1" noChangeShapeType="1" noTextEdit="1"/>
              </p:cNvSpPr>
              <p:nvPr/>
            </p:nvSpPr>
            <p:spPr>
              <a:xfrm>
                <a:off x="1475365" y="2132832"/>
                <a:ext cx="372164" cy="353628"/>
              </a:xfrm>
              <a:prstGeom prst="rect">
                <a:avLst/>
              </a:prstGeom>
              <a:blipFill>
                <a:blip r:embed="rId26"/>
                <a:stretch>
                  <a:fillRect l="-19672" b="-6897"/>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7" name="Rectángulo 66">
                <a:extLst>
                  <a:ext uri="{FF2B5EF4-FFF2-40B4-BE49-F238E27FC236}">
                    <a16:creationId xmlns:a16="http://schemas.microsoft.com/office/drawing/2014/main" id="{432C9F10-1249-4A44-8C08-526AD43CE710}"/>
                  </a:ext>
                </a:extLst>
              </p:cNvPr>
              <p:cNvSpPr/>
              <p:nvPr/>
            </p:nvSpPr>
            <p:spPr>
              <a:xfrm>
                <a:off x="496615" y="2636912"/>
                <a:ext cx="372164"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600" i="1" dirty="0" smtClean="0">
                              <a:solidFill>
                                <a:schemeClr val="tx1"/>
                              </a:solidFill>
                              <a:latin typeface="Cambria Math" panose="02040503050406030204" pitchFamily="18" charset="0"/>
                            </a:rPr>
                          </m:ctrlPr>
                        </m:sSubPr>
                        <m:e>
                          <m:r>
                            <a:rPr lang="es-MX" sz="1600" b="0" i="1" dirty="0" smtClean="0">
                              <a:solidFill>
                                <a:schemeClr val="tx1"/>
                              </a:solidFill>
                              <a:latin typeface="Cambria Math" panose="02040503050406030204" pitchFamily="18" charset="0"/>
                            </a:rPr>
                            <m:t>𝑅</m:t>
                          </m:r>
                        </m:e>
                        <m:sub>
                          <m:r>
                            <a:rPr lang="es-MX" sz="1600" b="0" i="1" dirty="0" smtClean="0">
                              <a:solidFill>
                                <a:schemeClr val="tx1"/>
                              </a:solidFill>
                              <a:latin typeface="Cambria Math" panose="02040503050406030204" pitchFamily="18" charset="0"/>
                            </a:rPr>
                            <m:t>𝐶𝑥</m:t>
                          </m:r>
                        </m:sub>
                      </m:sSub>
                    </m:oMath>
                  </m:oMathPara>
                </a14:m>
                <a:endParaRPr lang="es-MX" sz="2400" dirty="0">
                  <a:solidFill>
                    <a:schemeClr val="tx1"/>
                  </a:solidFill>
                </a:endParaRPr>
              </a:p>
            </p:txBody>
          </p:sp>
        </mc:Choice>
        <mc:Fallback xmlns="">
          <p:sp>
            <p:nvSpPr>
              <p:cNvPr id="67" name="Rectángulo 66">
                <a:extLst>
                  <a:ext uri="{FF2B5EF4-FFF2-40B4-BE49-F238E27FC236}">
                    <a16:creationId xmlns:a16="http://schemas.microsoft.com/office/drawing/2014/main" id="{432C9F10-1249-4A44-8C08-526AD43CE710}"/>
                  </a:ext>
                </a:extLst>
              </p:cNvPr>
              <p:cNvSpPr>
                <a:spLocks noRot="1" noChangeAspect="1" noMove="1" noResize="1" noEditPoints="1" noAdjustHandles="1" noChangeArrowheads="1" noChangeShapeType="1" noTextEdit="1"/>
              </p:cNvSpPr>
              <p:nvPr/>
            </p:nvSpPr>
            <p:spPr>
              <a:xfrm>
                <a:off x="496615" y="2636912"/>
                <a:ext cx="372164" cy="353628"/>
              </a:xfrm>
              <a:prstGeom prst="rect">
                <a:avLst/>
              </a:prstGeom>
              <a:blipFill>
                <a:blip r:embed="rId27"/>
                <a:stretch>
                  <a:fillRect l="-17742"/>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8" name="Rectángulo 67">
                <a:extLst>
                  <a:ext uri="{FF2B5EF4-FFF2-40B4-BE49-F238E27FC236}">
                    <a16:creationId xmlns:a16="http://schemas.microsoft.com/office/drawing/2014/main" id="{3AB1B69E-B021-4137-AC69-352435A5AD49}"/>
                  </a:ext>
                </a:extLst>
              </p:cNvPr>
              <p:cNvSpPr/>
              <p:nvPr/>
            </p:nvSpPr>
            <p:spPr>
              <a:xfrm>
                <a:off x="1933675" y="4110235"/>
                <a:ext cx="372164"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600" i="1" dirty="0" smtClean="0">
                              <a:solidFill>
                                <a:schemeClr val="tx1"/>
                              </a:solidFill>
                              <a:latin typeface="Cambria Math" panose="02040503050406030204" pitchFamily="18" charset="0"/>
                            </a:rPr>
                          </m:ctrlPr>
                        </m:sSubPr>
                        <m:e>
                          <m:r>
                            <a:rPr lang="es-MX" sz="1600" b="0" i="1" dirty="0" smtClean="0">
                              <a:solidFill>
                                <a:schemeClr val="tx1"/>
                              </a:solidFill>
                              <a:latin typeface="Cambria Math" panose="02040503050406030204" pitchFamily="18" charset="0"/>
                            </a:rPr>
                            <m:t>𝑅</m:t>
                          </m:r>
                        </m:e>
                        <m:sub>
                          <m:r>
                            <a:rPr lang="es-MX" sz="1600" b="0" i="1" dirty="0" smtClean="0">
                              <a:solidFill>
                                <a:schemeClr val="tx1"/>
                              </a:solidFill>
                              <a:latin typeface="Cambria Math" panose="02040503050406030204" pitchFamily="18" charset="0"/>
                            </a:rPr>
                            <m:t>𝐴𝑥</m:t>
                          </m:r>
                        </m:sub>
                      </m:sSub>
                    </m:oMath>
                  </m:oMathPara>
                </a14:m>
                <a:endParaRPr lang="es-MX" sz="2400" dirty="0">
                  <a:solidFill>
                    <a:schemeClr val="tx1"/>
                  </a:solidFill>
                </a:endParaRPr>
              </a:p>
            </p:txBody>
          </p:sp>
        </mc:Choice>
        <mc:Fallback xmlns="">
          <p:sp>
            <p:nvSpPr>
              <p:cNvPr id="68" name="Rectángulo 67">
                <a:extLst>
                  <a:ext uri="{FF2B5EF4-FFF2-40B4-BE49-F238E27FC236}">
                    <a16:creationId xmlns:a16="http://schemas.microsoft.com/office/drawing/2014/main" id="{3AB1B69E-B021-4137-AC69-352435A5AD49}"/>
                  </a:ext>
                </a:extLst>
              </p:cNvPr>
              <p:cNvSpPr>
                <a:spLocks noRot="1" noChangeAspect="1" noMove="1" noResize="1" noEditPoints="1" noAdjustHandles="1" noChangeArrowheads="1" noChangeShapeType="1" noTextEdit="1"/>
              </p:cNvSpPr>
              <p:nvPr/>
            </p:nvSpPr>
            <p:spPr>
              <a:xfrm>
                <a:off x="1933675" y="4110235"/>
                <a:ext cx="372164" cy="353628"/>
              </a:xfrm>
              <a:prstGeom prst="rect">
                <a:avLst/>
              </a:prstGeom>
              <a:blipFill>
                <a:blip r:embed="rId28"/>
                <a:stretch>
                  <a:fillRect l="-18033"/>
                </a:stretch>
              </a:blipFill>
              <a:ln>
                <a:noFill/>
              </a:ln>
            </p:spPr>
            <p:txBody>
              <a:bodyPr/>
              <a:lstStyle/>
              <a:p>
                <a:r>
                  <a:rPr lang="es-MX">
                    <a:noFill/>
                  </a:rPr>
                  <a:t> </a:t>
                </a:r>
              </a:p>
            </p:txBody>
          </p:sp>
        </mc:Fallback>
      </mc:AlternateContent>
      <p:sp>
        <p:nvSpPr>
          <p:cNvPr id="77" name="CuadroTexto 76">
            <a:extLst>
              <a:ext uri="{FF2B5EF4-FFF2-40B4-BE49-F238E27FC236}">
                <a16:creationId xmlns:a16="http://schemas.microsoft.com/office/drawing/2014/main" id="{944E6987-F2E8-4D0C-B409-B3F8B14A5308}"/>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smtClean="0">
                <a:solidFill>
                  <a:prstClr val="black"/>
                </a:solidFill>
              </a:rPr>
              <a:t>Armadura.</a:t>
            </a:r>
            <a:endParaRPr lang="es-419" sz="2400" dirty="0">
              <a:solidFill>
                <a:prstClr val="black"/>
              </a:solidFill>
            </a:endParaRPr>
          </a:p>
        </p:txBody>
      </p:sp>
      <p:sp>
        <p:nvSpPr>
          <p:cNvPr id="83" name="Rectángulo 82">
            <a:extLst>
              <a:ext uri="{FF2B5EF4-FFF2-40B4-BE49-F238E27FC236}">
                <a16:creationId xmlns:a16="http://schemas.microsoft.com/office/drawing/2014/main" id="{E9057EEF-0E78-443A-9E6C-838030B83856}"/>
              </a:ext>
            </a:extLst>
          </p:cNvPr>
          <p:cNvSpPr/>
          <p:nvPr/>
        </p:nvSpPr>
        <p:spPr>
          <a:xfrm>
            <a:off x="711200" y="1636710"/>
            <a:ext cx="107133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Análisis de la armadura </a:t>
            </a:r>
            <a:r>
              <a:rPr lang="es-MX" dirty="0" smtClean="0">
                <a:solidFill>
                  <a:schemeClr val="tx1"/>
                </a:solidFill>
              </a:rPr>
              <a:t>primitiva.</a:t>
            </a:r>
            <a:endParaRPr lang="es-MX" dirty="0">
              <a:solidFill>
                <a:schemeClr val="tx1"/>
              </a:solidFill>
            </a:endParaRPr>
          </a:p>
        </p:txBody>
      </p:sp>
      <p:sp>
        <p:nvSpPr>
          <p:cNvPr id="58"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1756017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to 26">
            <a:extLst>
              <a:ext uri="{FF2B5EF4-FFF2-40B4-BE49-F238E27FC236}">
                <a16:creationId xmlns:a16="http://schemas.microsoft.com/office/drawing/2014/main" id="{850E1F2C-ECDA-4E73-B328-08E336F49DE7}"/>
              </a:ext>
            </a:extLst>
          </p:cNvPr>
          <p:cNvGraphicFramePr>
            <a:graphicFrameLocks noChangeAspect="1"/>
          </p:cNvGraphicFramePr>
          <p:nvPr>
            <p:extLst>
              <p:ext uri="{D42A27DB-BD31-4B8C-83A1-F6EECF244321}">
                <p14:modId xmlns:p14="http://schemas.microsoft.com/office/powerpoint/2010/main" val="2720789843"/>
              </p:ext>
            </p:extLst>
          </p:nvPr>
        </p:nvGraphicFramePr>
        <p:xfrm>
          <a:off x="4003487" y="2595955"/>
          <a:ext cx="4662272" cy="3011396"/>
        </p:xfrm>
        <a:graphic>
          <a:graphicData uri="http://schemas.openxmlformats.org/presentationml/2006/ole">
            <mc:AlternateContent xmlns:mc="http://schemas.openxmlformats.org/markup-compatibility/2006">
              <mc:Choice xmlns:v="urn:schemas-microsoft-com:vml" Requires="v">
                <p:oleObj spid="_x0000_s21598" name="AutoCAD Drawing" r:id="rId4" imgW="6867360" imgH="4438800" progId="AutoCAD.Drawing.20">
                  <p:embed/>
                </p:oleObj>
              </mc:Choice>
              <mc:Fallback>
                <p:oleObj name="AutoCAD Drawing" r:id="rId4" imgW="6867360" imgH="4438800" progId="AutoCAD.Drawing.20">
                  <p:embed/>
                  <p:pic>
                    <p:nvPicPr>
                      <p:cNvPr id="27" name="Objeto 26">
                        <a:extLst>
                          <a:ext uri="{FF2B5EF4-FFF2-40B4-BE49-F238E27FC236}">
                            <a16:creationId xmlns:a16="http://schemas.microsoft.com/office/drawing/2014/main" id="{850E1F2C-ECDA-4E73-B328-08E336F49DE7}"/>
                          </a:ext>
                        </a:extLst>
                      </p:cNvPr>
                      <p:cNvPicPr/>
                      <p:nvPr/>
                    </p:nvPicPr>
                    <p:blipFill>
                      <a:blip r:embed="rId5"/>
                      <a:stretch>
                        <a:fillRect/>
                      </a:stretch>
                    </p:blipFill>
                    <p:spPr>
                      <a:xfrm>
                        <a:off x="4003487" y="2595955"/>
                        <a:ext cx="4662272" cy="3011396"/>
                      </a:xfrm>
                      <a:prstGeom prst="rect">
                        <a:avLst/>
                      </a:prstGeom>
                    </p:spPr>
                  </p:pic>
                </p:oleObj>
              </mc:Fallback>
            </mc:AlternateContent>
          </a:graphicData>
        </a:graphic>
      </p:graphicFrame>
      <p:sp>
        <p:nvSpPr>
          <p:cNvPr id="9" name="8 Marcador de número de diapositiva"/>
          <p:cNvSpPr>
            <a:spLocks noGrp="1"/>
          </p:cNvSpPr>
          <p:nvPr>
            <p:ph type="sldNum" sz="quarter" idx="12"/>
          </p:nvPr>
        </p:nvSpPr>
        <p:spPr/>
        <p:txBody>
          <a:bodyPr>
            <a:normAutofit fontScale="85000" lnSpcReduction="20000"/>
          </a:bodyPr>
          <a:lstStyle/>
          <a:p>
            <a:r>
              <a:rPr lang="es-MX" dirty="0" smtClean="0"/>
              <a:t>31/39</a:t>
            </a:r>
            <a:endParaRPr lang="es-MX" dirty="0"/>
          </a:p>
        </p:txBody>
      </p:sp>
      <p:pic>
        <p:nvPicPr>
          <p:cNvPr id="14" name="Picture 2" descr="http://www.itlp.edu.mx/carreras/carreras.files/civil.gif"/>
          <p:cNvPicPr>
            <a:picLocks noChangeAspect="1" noChangeArrowheads="1"/>
          </p:cNvPicPr>
          <p:nvPr/>
        </p:nvPicPr>
        <p:blipFill>
          <a:blip r:embed="rId6"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7"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uadroTexto 24">
            <a:extLst>
              <a:ext uri="{FF2B5EF4-FFF2-40B4-BE49-F238E27FC236}">
                <a16:creationId xmlns:a16="http://schemas.microsoft.com/office/drawing/2014/main" id="{D42819A8-1230-47FB-9C7C-141480F10BC5}"/>
              </a:ext>
            </a:extLst>
          </p:cNvPr>
          <p:cNvSpPr txBox="1"/>
          <p:nvPr/>
        </p:nvSpPr>
        <p:spPr>
          <a:xfrm>
            <a:off x="4727343" y="5870527"/>
            <a:ext cx="2972009" cy="342368"/>
          </a:xfrm>
          <a:prstGeom prst="rect">
            <a:avLst/>
          </a:prstGeom>
          <a:ln>
            <a:solidFill>
              <a:schemeClr val="tx1"/>
            </a:solidFill>
          </a:ln>
        </p:spPr>
        <p:txBody>
          <a:bodyPr vert="horz" wrap="square" lIns="91440" tIns="45720" rIns="91440" bIns="45720" rtlCol="0" anchor="ctr">
            <a:noAutofit/>
          </a:bodyPr>
          <a:lstStyle/>
          <a:p>
            <a:pPr algn="ctr">
              <a:spcBef>
                <a:spcPct val="0"/>
              </a:spcBef>
            </a:pPr>
            <a:r>
              <a:rPr lang="es-ES" dirty="0"/>
              <a:t>Armadura Primitiva (N</a:t>
            </a:r>
            <a:r>
              <a:rPr lang="es-ES" dirty="0" smtClean="0"/>
              <a:t>).</a:t>
            </a:r>
            <a:endParaRPr lang="es-ES" dirty="0"/>
          </a:p>
        </p:txBody>
      </p:sp>
      <p:grpSp>
        <p:nvGrpSpPr>
          <p:cNvPr id="3" name="Grupo 2">
            <a:extLst>
              <a:ext uri="{FF2B5EF4-FFF2-40B4-BE49-F238E27FC236}">
                <a16:creationId xmlns:a16="http://schemas.microsoft.com/office/drawing/2014/main" id="{0487A551-8593-449A-8E8F-8D61473790B3}"/>
              </a:ext>
            </a:extLst>
          </p:cNvPr>
          <p:cNvGrpSpPr/>
          <p:nvPr/>
        </p:nvGrpSpPr>
        <p:grpSpPr>
          <a:xfrm>
            <a:off x="3379309" y="2539871"/>
            <a:ext cx="4365181" cy="3143248"/>
            <a:chOff x="3379309" y="2571316"/>
            <a:chExt cx="4365181" cy="3143248"/>
          </a:xfrm>
        </p:grpSpPr>
        <p:cxnSp>
          <p:nvCxnSpPr>
            <p:cNvPr id="28" name="Conector recto de flecha 27">
              <a:extLst>
                <a:ext uri="{FF2B5EF4-FFF2-40B4-BE49-F238E27FC236}">
                  <a16:creationId xmlns:a16="http://schemas.microsoft.com/office/drawing/2014/main" id="{B7FE1EAE-97DB-4604-B73C-BDEA4A39E597}"/>
                </a:ext>
              </a:extLst>
            </p:cNvPr>
            <p:cNvCxnSpPr>
              <a:cxnSpLocks/>
            </p:cNvCxnSpPr>
            <p:nvPr/>
          </p:nvCxnSpPr>
          <p:spPr>
            <a:xfrm flipV="1">
              <a:off x="4938559" y="5214216"/>
              <a:ext cx="672536"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onector recto de flecha 28">
              <a:extLst>
                <a:ext uri="{FF2B5EF4-FFF2-40B4-BE49-F238E27FC236}">
                  <a16:creationId xmlns:a16="http://schemas.microsoft.com/office/drawing/2014/main" id="{7BA8E007-8E8E-4036-B1E7-CAB3DE5FF61D}"/>
                </a:ext>
              </a:extLst>
            </p:cNvPr>
            <p:cNvCxnSpPr>
              <a:cxnSpLocks/>
            </p:cNvCxnSpPr>
            <p:nvPr/>
          </p:nvCxnSpPr>
          <p:spPr>
            <a:xfrm flipH="1" flipV="1">
              <a:off x="4332445" y="3306956"/>
              <a:ext cx="672536"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0" name="Conector recto de flecha 29">
              <a:extLst>
                <a:ext uri="{FF2B5EF4-FFF2-40B4-BE49-F238E27FC236}">
                  <a16:creationId xmlns:a16="http://schemas.microsoft.com/office/drawing/2014/main" id="{983E74AC-8D6D-4770-BDA4-A6173CA9B1E1}"/>
                </a:ext>
              </a:extLst>
            </p:cNvPr>
            <p:cNvCxnSpPr>
              <a:cxnSpLocks/>
            </p:cNvCxnSpPr>
            <p:nvPr/>
          </p:nvCxnSpPr>
          <p:spPr>
            <a:xfrm rot="5400000" flipH="1" flipV="1">
              <a:off x="4655136" y="2977244"/>
              <a:ext cx="699688"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85" name="Rectángulo 84">
                  <a:extLst>
                    <a:ext uri="{FF2B5EF4-FFF2-40B4-BE49-F238E27FC236}">
                      <a16:creationId xmlns:a16="http://schemas.microsoft.com/office/drawing/2014/main" id="{63E10160-704E-4663-9A11-03F7959A5968}"/>
                    </a:ext>
                  </a:extLst>
                </p:cNvPr>
                <p:cNvSpPr/>
                <p:nvPr/>
              </p:nvSpPr>
              <p:spPr>
                <a:xfrm>
                  <a:off x="5974056" y="4563469"/>
                  <a:ext cx="1300094" cy="5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s-MX" sz="1200" i="1" smtClean="0">
                            <a:solidFill>
                              <a:schemeClr val="tx1"/>
                            </a:solidFill>
                            <a:latin typeface="Cambria Math" panose="02040503050406030204" pitchFamily="18" charset="0"/>
                            <a:ea typeface="Cambria Math" panose="02040503050406030204" pitchFamily="18" charset="0"/>
                          </a:rPr>
                          <m:t>∝</m:t>
                        </m:r>
                        <m:r>
                          <a:rPr lang="es-MX" sz="1200" b="0" i="1" smtClean="0">
                            <a:solidFill>
                              <a:schemeClr val="tx1"/>
                            </a:solidFill>
                            <a:latin typeface="Cambria Math" panose="02040503050406030204" pitchFamily="18" charset="0"/>
                            <a:ea typeface="Cambria Math" panose="02040503050406030204" pitchFamily="18" charset="0"/>
                          </a:rPr>
                          <m:t>=36.87</m:t>
                        </m:r>
                      </m:oMath>
                    </m:oMathPara>
                  </a14:m>
                  <a:endParaRPr lang="es-MX" sz="1200" dirty="0">
                    <a:solidFill>
                      <a:schemeClr val="tx1"/>
                    </a:solidFill>
                  </a:endParaRPr>
                </a:p>
              </p:txBody>
            </p:sp>
          </mc:Choice>
          <mc:Fallback xmlns="">
            <p:sp>
              <p:nvSpPr>
                <p:cNvPr id="85" name="Rectángulo 84">
                  <a:extLst>
                    <a:ext uri="{FF2B5EF4-FFF2-40B4-BE49-F238E27FC236}">
                      <a16:creationId xmlns:a16="http://schemas.microsoft.com/office/drawing/2014/main" id="{63E10160-704E-4663-9A11-03F7959A5968}"/>
                    </a:ext>
                  </a:extLst>
                </p:cNvPr>
                <p:cNvSpPr>
                  <a:spLocks noRot="1" noChangeAspect="1" noMove="1" noResize="1" noEditPoints="1" noAdjustHandles="1" noChangeArrowheads="1" noChangeShapeType="1" noTextEdit="1"/>
                </p:cNvSpPr>
                <p:nvPr/>
              </p:nvSpPr>
              <p:spPr>
                <a:xfrm>
                  <a:off x="5974056" y="4563469"/>
                  <a:ext cx="1300094" cy="511138"/>
                </a:xfrm>
                <a:prstGeom prst="rect">
                  <a:avLst/>
                </a:prstGeom>
                <a:blipFill>
                  <a:blip r:embed="rId13"/>
                  <a:stretch>
                    <a:fillRect/>
                  </a:stretch>
                </a:blipFill>
                <a:ln>
                  <a:noFill/>
                </a:ln>
              </p:spPr>
              <p:txBody>
                <a:bodyPr/>
                <a:lstStyle/>
                <a:p>
                  <a:r>
                    <a:rPr lang="es-MX">
                      <a:noFill/>
                    </a:rPr>
                    <a:t> </a:t>
                  </a:r>
                </a:p>
              </p:txBody>
            </p:sp>
          </mc:Fallback>
        </mc:AlternateContent>
        <p:sp>
          <p:nvSpPr>
            <p:cNvPr id="86" name="Arco 85">
              <a:extLst>
                <a:ext uri="{FF2B5EF4-FFF2-40B4-BE49-F238E27FC236}">
                  <a16:creationId xmlns:a16="http://schemas.microsoft.com/office/drawing/2014/main" id="{4599A62D-1776-4190-B8F2-E0F45484B3F6}"/>
                </a:ext>
              </a:extLst>
            </p:cNvPr>
            <p:cNvSpPr/>
            <p:nvPr/>
          </p:nvSpPr>
          <p:spPr>
            <a:xfrm>
              <a:off x="5222841" y="4630539"/>
              <a:ext cx="1041958" cy="108402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61" name="Rectángulo 60">
                  <a:extLst>
                    <a:ext uri="{FF2B5EF4-FFF2-40B4-BE49-F238E27FC236}">
                      <a16:creationId xmlns:a16="http://schemas.microsoft.com/office/drawing/2014/main" id="{62FA0D43-662B-4FFB-AD8B-4C0970396BBC}"/>
                    </a:ext>
                  </a:extLst>
                </p:cNvPr>
                <p:cNvSpPr/>
                <p:nvPr/>
              </p:nvSpPr>
              <p:spPr>
                <a:xfrm>
                  <a:off x="4006485" y="3952315"/>
                  <a:ext cx="1205749" cy="419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𝐴𝐶</m:t>
                            </m:r>
                          </m:sub>
                        </m:sSub>
                        <m:r>
                          <a:rPr lang="es-MX" sz="1200" b="0" i="1" dirty="0" smtClean="0">
                            <a:solidFill>
                              <a:schemeClr val="tx1"/>
                            </a:solidFill>
                            <a:latin typeface="Cambria Math" panose="02040503050406030204" pitchFamily="18" charset="0"/>
                          </a:rPr>
                          <m:t>=6 </m:t>
                        </m:r>
                        <m:r>
                          <a:rPr lang="es-MX" sz="1200" b="0" i="1" dirty="0" smtClean="0">
                            <a:solidFill>
                              <a:schemeClr val="tx1"/>
                            </a:solidFill>
                            <a:latin typeface="Cambria Math" panose="02040503050406030204" pitchFamily="18" charset="0"/>
                          </a:rPr>
                          <m:t>𝐾</m:t>
                        </m:r>
                        <m:r>
                          <a:rPr lang="es-MX" sz="1200" b="0" i="1" dirty="0" smtClean="0">
                            <a:solidFill>
                              <a:schemeClr val="tx1"/>
                            </a:solidFill>
                            <a:latin typeface="Cambria Math" panose="02040503050406030204" pitchFamily="18" charset="0"/>
                          </a:rPr>
                          <m:t> </m:t>
                        </m:r>
                        <m:r>
                          <a:rPr lang="es-MX" sz="1200" b="0" i="1" dirty="0" smtClean="0">
                            <a:solidFill>
                              <a:schemeClr val="tx1"/>
                            </a:solidFill>
                            <a:latin typeface="Cambria Math" panose="02040503050406030204" pitchFamily="18" charset="0"/>
                          </a:rPr>
                          <m:t>𝑇</m:t>
                        </m:r>
                      </m:oMath>
                    </m:oMathPara>
                  </a14:m>
                  <a:endParaRPr lang="es-MX" sz="2400" dirty="0">
                    <a:solidFill>
                      <a:schemeClr val="tx1"/>
                    </a:solidFill>
                  </a:endParaRPr>
                </a:p>
              </p:txBody>
            </p:sp>
          </mc:Choice>
          <mc:Fallback xmlns="">
            <p:sp>
              <p:nvSpPr>
                <p:cNvPr id="61" name="Rectángulo 60">
                  <a:extLst>
                    <a:ext uri="{FF2B5EF4-FFF2-40B4-BE49-F238E27FC236}">
                      <a16:creationId xmlns:a16="http://schemas.microsoft.com/office/drawing/2014/main" id="{62FA0D43-662B-4FFB-AD8B-4C0970396BBC}"/>
                    </a:ext>
                  </a:extLst>
                </p:cNvPr>
                <p:cNvSpPr>
                  <a:spLocks noRot="1" noChangeAspect="1" noMove="1" noResize="1" noEditPoints="1" noAdjustHandles="1" noChangeArrowheads="1" noChangeShapeType="1" noTextEdit="1"/>
                </p:cNvSpPr>
                <p:nvPr/>
              </p:nvSpPr>
              <p:spPr>
                <a:xfrm>
                  <a:off x="4006485" y="3952315"/>
                  <a:ext cx="1205749" cy="419227"/>
                </a:xfrm>
                <a:prstGeom prst="rect">
                  <a:avLst/>
                </a:prstGeom>
                <a:blipFill>
                  <a:blip r:embed="rId14"/>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5" name="Rectángulo 64">
                  <a:extLst>
                    <a:ext uri="{FF2B5EF4-FFF2-40B4-BE49-F238E27FC236}">
                      <a16:creationId xmlns:a16="http://schemas.microsoft.com/office/drawing/2014/main" id="{606BED58-5964-4B20-AED3-A413403EE9E0}"/>
                    </a:ext>
                  </a:extLst>
                </p:cNvPr>
                <p:cNvSpPr/>
                <p:nvPr/>
              </p:nvSpPr>
              <p:spPr>
                <a:xfrm>
                  <a:off x="5722546" y="2902775"/>
                  <a:ext cx="1205749" cy="419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𝐶𝐷</m:t>
                            </m:r>
                          </m:sub>
                        </m:sSub>
                        <m:r>
                          <a:rPr lang="es-MX" sz="1200" b="0" i="1" dirty="0" smtClean="0">
                            <a:solidFill>
                              <a:schemeClr val="tx1"/>
                            </a:solidFill>
                            <a:latin typeface="Cambria Math" panose="02040503050406030204" pitchFamily="18" charset="0"/>
                          </a:rPr>
                          <m:t>=8 </m:t>
                        </m:r>
                        <m:r>
                          <a:rPr lang="es-MX" sz="1200" b="0" i="1" dirty="0" smtClean="0">
                            <a:solidFill>
                              <a:schemeClr val="tx1"/>
                            </a:solidFill>
                            <a:latin typeface="Cambria Math" panose="02040503050406030204" pitchFamily="18" charset="0"/>
                          </a:rPr>
                          <m:t>𝐾</m:t>
                        </m:r>
                        <m:r>
                          <a:rPr lang="es-MX" sz="1200" b="0" i="1" dirty="0" smtClean="0">
                            <a:solidFill>
                              <a:schemeClr val="tx1"/>
                            </a:solidFill>
                            <a:latin typeface="Cambria Math" panose="02040503050406030204" pitchFamily="18" charset="0"/>
                          </a:rPr>
                          <m:t> </m:t>
                        </m:r>
                        <m:r>
                          <a:rPr lang="es-MX" sz="1200" b="0" i="1" dirty="0" smtClean="0">
                            <a:solidFill>
                              <a:schemeClr val="tx1"/>
                            </a:solidFill>
                            <a:latin typeface="Cambria Math" panose="02040503050406030204" pitchFamily="18" charset="0"/>
                          </a:rPr>
                          <m:t>𝑇</m:t>
                        </m:r>
                      </m:oMath>
                    </m:oMathPara>
                  </a14:m>
                  <a:endParaRPr lang="es-MX" sz="2400" dirty="0">
                    <a:solidFill>
                      <a:schemeClr val="tx1"/>
                    </a:solidFill>
                  </a:endParaRPr>
                </a:p>
              </p:txBody>
            </p:sp>
          </mc:Choice>
          <mc:Fallback xmlns="">
            <p:sp>
              <p:nvSpPr>
                <p:cNvPr id="65" name="Rectángulo 64">
                  <a:extLst>
                    <a:ext uri="{FF2B5EF4-FFF2-40B4-BE49-F238E27FC236}">
                      <a16:creationId xmlns:a16="http://schemas.microsoft.com/office/drawing/2014/main" id="{606BED58-5964-4B20-AED3-A413403EE9E0}"/>
                    </a:ext>
                  </a:extLst>
                </p:cNvPr>
                <p:cNvSpPr>
                  <a:spLocks noRot="1" noChangeAspect="1" noMove="1" noResize="1" noEditPoints="1" noAdjustHandles="1" noChangeArrowheads="1" noChangeShapeType="1" noTextEdit="1"/>
                </p:cNvSpPr>
                <p:nvPr/>
              </p:nvSpPr>
              <p:spPr>
                <a:xfrm>
                  <a:off x="5722546" y="2902775"/>
                  <a:ext cx="1205749" cy="419227"/>
                </a:xfrm>
                <a:prstGeom prst="rect">
                  <a:avLst/>
                </a:prstGeom>
                <a:blipFill>
                  <a:blip r:embed="rId15"/>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6" name="Rectángulo 65">
                  <a:extLst>
                    <a:ext uri="{FF2B5EF4-FFF2-40B4-BE49-F238E27FC236}">
                      <a16:creationId xmlns:a16="http://schemas.microsoft.com/office/drawing/2014/main" id="{B857BE72-4181-4DDC-AB70-3F52BCDB4241}"/>
                    </a:ext>
                  </a:extLst>
                </p:cNvPr>
                <p:cNvSpPr/>
                <p:nvPr/>
              </p:nvSpPr>
              <p:spPr>
                <a:xfrm>
                  <a:off x="6538741" y="4055977"/>
                  <a:ext cx="1205749" cy="419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𝐷𝐵</m:t>
                            </m:r>
                          </m:sub>
                        </m:sSub>
                        <m:r>
                          <a:rPr lang="es-MX" sz="1200" b="0" i="1" dirty="0" smtClean="0">
                            <a:solidFill>
                              <a:schemeClr val="tx1"/>
                            </a:solidFill>
                            <a:latin typeface="Cambria Math" panose="02040503050406030204" pitchFamily="18" charset="0"/>
                          </a:rPr>
                          <m:t>=0 </m:t>
                        </m:r>
                      </m:oMath>
                    </m:oMathPara>
                  </a14:m>
                  <a:endParaRPr lang="es-MX" sz="2400" dirty="0">
                    <a:solidFill>
                      <a:schemeClr val="tx1"/>
                    </a:solidFill>
                  </a:endParaRPr>
                </a:p>
              </p:txBody>
            </p:sp>
          </mc:Choice>
          <mc:Fallback xmlns="">
            <p:sp>
              <p:nvSpPr>
                <p:cNvPr id="66" name="Rectángulo 65">
                  <a:extLst>
                    <a:ext uri="{FF2B5EF4-FFF2-40B4-BE49-F238E27FC236}">
                      <a16:creationId xmlns:a16="http://schemas.microsoft.com/office/drawing/2014/main" id="{B857BE72-4181-4DDC-AB70-3F52BCDB4241}"/>
                    </a:ext>
                  </a:extLst>
                </p:cNvPr>
                <p:cNvSpPr>
                  <a:spLocks noRot="1" noChangeAspect="1" noMove="1" noResize="1" noEditPoints="1" noAdjustHandles="1" noChangeArrowheads="1" noChangeShapeType="1" noTextEdit="1"/>
                </p:cNvSpPr>
                <p:nvPr/>
              </p:nvSpPr>
              <p:spPr>
                <a:xfrm>
                  <a:off x="6538741" y="4055977"/>
                  <a:ext cx="1205749" cy="419227"/>
                </a:xfrm>
                <a:prstGeom prst="rect">
                  <a:avLst/>
                </a:prstGeom>
                <a:blipFill>
                  <a:blip r:embed="rId16"/>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7" name="Rectángulo 66">
                  <a:extLst>
                    <a:ext uri="{FF2B5EF4-FFF2-40B4-BE49-F238E27FC236}">
                      <a16:creationId xmlns:a16="http://schemas.microsoft.com/office/drawing/2014/main" id="{42ABB6BE-A24B-48AA-94D6-60FAD9D8FA17}"/>
                    </a:ext>
                  </a:extLst>
                </p:cNvPr>
                <p:cNvSpPr/>
                <p:nvPr/>
              </p:nvSpPr>
              <p:spPr>
                <a:xfrm rot="19469275">
                  <a:off x="5521172" y="3860302"/>
                  <a:ext cx="1205749" cy="419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𝐴𝐷</m:t>
                            </m:r>
                          </m:sub>
                        </m:sSub>
                        <m:r>
                          <a:rPr lang="es-MX" sz="1200" b="0" i="1" dirty="0" smtClean="0">
                            <a:solidFill>
                              <a:schemeClr val="tx1"/>
                            </a:solidFill>
                            <a:latin typeface="Cambria Math" panose="02040503050406030204" pitchFamily="18" charset="0"/>
                          </a:rPr>
                          <m:t>=10 </m:t>
                        </m:r>
                        <m:r>
                          <a:rPr lang="es-MX" sz="1200" b="0" i="1" dirty="0" smtClean="0">
                            <a:solidFill>
                              <a:schemeClr val="tx1"/>
                            </a:solidFill>
                            <a:latin typeface="Cambria Math" panose="02040503050406030204" pitchFamily="18" charset="0"/>
                          </a:rPr>
                          <m:t>𝐾</m:t>
                        </m:r>
                        <m:r>
                          <a:rPr lang="es-MX" sz="1200" b="0" i="1" dirty="0" smtClean="0">
                            <a:solidFill>
                              <a:schemeClr val="tx1"/>
                            </a:solidFill>
                            <a:latin typeface="Cambria Math" panose="02040503050406030204" pitchFamily="18" charset="0"/>
                          </a:rPr>
                          <m:t> </m:t>
                        </m:r>
                        <m:r>
                          <a:rPr lang="es-MX" sz="1200" b="0" i="1" dirty="0" smtClean="0">
                            <a:solidFill>
                              <a:schemeClr val="tx1"/>
                            </a:solidFill>
                            <a:latin typeface="Cambria Math" panose="02040503050406030204" pitchFamily="18" charset="0"/>
                          </a:rPr>
                          <m:t>𝐶</m:t>
                        </m:r>
                      </m:oMath>
                    </m:oMathPara>
                  </a14:m>
                  <a:endParaRPr lang="es-MX" sz="2400" dirty="0">
                    <a:solidFill>
                      <a:schemeClr val="tx1"/>
                    </a:solidFill>
                  </a:endParaRPr>
                </a:p>
              </p:txBody>
            </p:sp>
          </mc:Choice>
          <mc:Fallback xmlns="">
            <p:sp>
              <p:nvSpPr>
                <p:cNvPr id="67" name="Rectángulo 66">
                  <a:extLst>
                    <a:ext uri="{FF2B5EF4-FFF2-40B4-BE49-F238E27FC236}">
                      <a16:creationId xmlns:a16="http://schemas.microsoft.com/office/drawing/2014/main" id="{42ABB6BE-A24B-48AA-94D6-60FAD9D8FA17}"/>
                    </a:ext>
                  </a:extLst>
                </p:cNvPr>
                <p:cNvSpPr>
                  <a:spLocks noRot="1" noChangeAspect="1" noMove="1" noResize="1" noEditPoints="1" noAdjustHandles="1" noChangeArrowheads="1" noChangeShapeType="1" noTextEdit="1"/>
                </p:cNvSpPr>
                <p:nvPr/>
              </p:nvSpPr>
              <p:spPr>
                <a:xfrm rot="19469275">
                  <a:off x="5521172" y="3860302"/>
                  <a:ext cx="1205749" cy="419227"/>
                </a:xfrm>
                <a:prstGeom prst="rect">
                  <a:avLst/>
                </a:prstGeom>
                <a:blipFill>
                  <a:blip r:embed="rId17"/>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8" name="Rectángulo 67">
                  <a:extLst>
                    <a:ext uri="{FF2B5EF4-FFF2-40B4-BE49-F238E27FC236}">
                      <a16:creationId xmlns:a16="http://schemas.microsoft.com/office/drawing/2014/main" id="{B665D686-5D67-4D48-AD8A-27A0C45D4CB0}"/>
                    </a:ext>
                  </a:extLst>
                </p:cNvPr>
                <p:cNvSpPr/>
                <p:nvPr/>
              </p:nvSpPr>
              <p:spPr>
                <a:xfrm>
                  <a:off x="6139880" y="4797152"/>
                  <a:ext cx="1205749" cy="419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𝐴𝐵</m:t>
                          </m:r>
                        </m:sub>
                      </m:sSub>
                      <m:r>
                        <a:rPr lang="es-MX" sz="1200" b="0" i="1" dirty="0" smtClean="0">
                          <a:solidFill>
                            <a:schemeClr val="tx1"/>
                          </a:solidFill>
                          <a:latin typeface="Cambria Math" panose="02040503050406030204" pitchFamily="18" charset="0"/>
                        </a:rPr>
                        <m:t>=6 </m:t>
                      </m:r>
                      <m:r>
                        <a:rPr lang="es-MX" sz="1200" b="0" i="1" dirty="0" smtClean="0">
                          <a:solidFill>
                            <a:schemeClr val="tx1"/>
                          </a:solidFill>
                          <a:latin typeface="Cambria Math" panose="02040503050406030204" pitchFamily="18" charset="0"/>
                        </a:rPr>
                        <m:t>𝐾</m:t>
                      </m:r>
                      <m:r>
                        <a:rPr lang="es-MX" sz="1200" b="0" i="1" dirty="0" smtClean="0">
                          <a:solidFill>
                            <a:schemeClr val="tx1"/>
                          </a:solidFill>
                          <a:latin typeface="Cambria Math" panose="02040503050406030204" pitchFamily="18" charset="0"/>
                        </a:rPr>
                        <m:t> </m:t>
                      </m:r>
                      <m:r>
                        <a:rPr lang="es-MX" sz="1200" b="0" i="1" dirty="0" smtClean="0">
                          <a:solidFill>
                            <a:schemeClr val="tx1"/>
                          </a:solidFill>
                          <a:latin typeface="Cambria Math" panose="02040503050406030204" pitchFamily="18" charset="0"/>
                        </a:rPr>
                        <m:t>𝐶</m:t>
                      </m:r>
                    </m:oMath>
                  </a14:m>
                  <a:r>
                    <a:rPr lang="es-MX" sz="2800" dirty="0">
                      <a:solidFill>
                        <a:schemeClr val="tx1"/>
                      </a:solidFill>
                    </a:rPr>
                    <a:t>  </a:t>
                  </a:r>
                  <a:endParaRPr lang="es-MX" sz="2400" dirty="0">
                    <a:solidFill>
                      <a:schemeClr val="tx1"/>
                    </a:solidFill>
                  </a:endParaRPr>
                </a:p>
              </p:txBody>
            </p:sp>
          </mc:Choice>
          <mc:Fallback xmlns="">
            <p:sp>
              <p:nvSpPr>
                <p:cNvPr id="68" name="Rectángulo 67">
                  <a:extLst>
                    <a:ext uri="{FF2B5EF4-FFF2-40B4-BE49-F238E27FC236}">
                      <a16:creationId xmlns:a16="http://schemas.microsoft.com/office/drawing/2014/main" id="{B665D686-5D67-4D48-AD8A-27A0C45D4CB0}"/>
                    </a:ext>
                  </a:extLst>
                </p:cNvPr>
                <p:cNvSpPr>
                  <a:spLocks noRot="1" noChangeAspect="1" noMove="1" noResize="1" noEditPoints="1" noAdjustHandles="1" noChangeArrowheads="1" noChangeShapeType="1" noTextEdit="1"/>
                </p:cNvSpPr>
                <p:nvPr/>
              </p:nvSpPr>
              <p:spPr>
                <a:xfrm>
                  <a:off x="6139880" y="4797152"/>
                  <a:ext cx="1205749" cy="419227"/>
                </a:xfrm>
                <a:prstGeom prst="rect">
                  <a:avLst/>
                </a:prstGeom>
                <a:blipFill>
                  <a:blip r:embed="rId18"/>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7" name="Rectángulo 76">
                  <a:extLst>
                    <a:ext uri="{FF2B5EF4-FFF2-40B4-BE49-F238E27FC236}">
                      <a16:creationId xmlns:a16="http://schemas.microsoft.com/office/drawing/2014/main" id="{6208865E-5FAF-4BAC-BC85-D89F5B1B8EBE}"/>
                    </a:ext>
                  </a:extLst>
                </p:cNvPr>
                <p:cNvSpPr/>
                <p:nvPr/>
              </p:nvSpPr>
              <p:spPr>
                <a:xfrm>
                  <a:off x="4871864" y="2571316"/>
                  <a:ext cx="1140929"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𝑅</m:t>
                            </m:r>
                          </m:e>
                          <m:sub>
                            <m:r>
                              <a:rPr lang="es-MX" sz="1200" b="0" i="1" dirty="0" smtClean="0">
                                <a:solidFill>
                                  <a:schemeClr val="tx1"/>
                                </a:solidFill>
                                <a:latin typeface="Cambria Math" panose="02040503050406030204" pitchFamily="18" charset="0"/>
                              </a:rPr>
                              <m:t>𝐶𝑦</m:t>
                            </m:r>
                          </m:sub>
                        </m:sSub>
                        <m:r>
                          <a:rPr lang="es-MX" sz="1200" b="0" i="1" dirty="0" smtClean="0">
                            <a:solidFill>
                              <a:schemeClr val="tx1"/>
                            </a:solidFill>
                            <a:latin typeface="Cambria Math" panose="02040503050406030204" pitchFamily="18" charset="0"/>
                          </a:rPr>
                          <m:t>=6 </m:t>
                        </m:r>
                        <m:r>
                          <a:rPr lang="es-MX" sz="1200" b="0" i="1" dirty="0" smtClean="0">
                            <a:solidFill>
                              <a:schemeClr val="tx1"/>
                            </a:solidFill>
                            <a:latin typeface="Cambria Math" panose="02040503050406030204" pitchFamily="18" charset="0"/>
                          </a:rPr>
                          <m:t>𝐾</m:t>
                        </m:r>
                      </m:oMath>
                    </m:oMathPara>
                  </a14:m>
                  <a:endParaRPr lang="es-MX" sz="2400" dirty="0">
                    <a:solidFill>
                      <a:schemeClr val="tx1"/>
                    </a:solidFill>
                  </a:endParaRPr>
                </a:p>
              </p:txBody>
            </p:sp>
          </mc:Choice>
          <mc:Fallback xmlns="">
            <p:sp>
              <p:nvSpPr>
                <p:cNvPr id="77" name="Rectángulo 76">
                  <a:extLst>
                    <a:ext uri="{FF2B5EF4-FFF2-40B4-BE49-F238E27FC236}">
                      <a16:creationId xmlns:a16="http://schemas.microsoft.com/office/drawing/2014/main" id="{6208865E-5FAF-4BAC-BC85-D89F5B1B8EBE}"/>
                    </a:ext>
                  </a:extLst>
                </p:cNvPr>
                <p:cNvSpPr>
                  <a:spLocks noRot="1" noChangeAspect="1" noMove="1" noResize="1" noEditPoints="1" noAdjustHandles="1" noChangeArrowheads="1" noChangeShapeType="1" noTextEdit="1"/>
                </p:cNvSpPr>
                <p:nvPr/>
              </p:nvSpPr>
              <p:spPr>
                <a:xfrm>
                  <a:off x="4871864" y="2571316"/>
                  <a:ext cx="1140929" cy="353628"/>
                </a:xfrm>
                <a:prstGeom prst="rect">
                  <a:avLst/>
                </a:prstGeom>
                <a:blipFill>
                  <a:blip r:embed="rId19"/>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3" name="Rectángulo 82">
                  <a:extLst>
                    <a:ext uri="{FF2B5EF4-FFF2-40B4-BE49-F238E27FC236}">
                      <a16:creationId xmlns:a16="http://schemas.microsoft.com/office/drawing/2014/main" id="{0E2DB0E6-7A85-46AA-8B72-01273FF7612F}"/>
                    </a:ext>
                  </a:extLst>
                </p:cNvPr>
                <p:cNvSpPr/>
                <p:nvPr/>
              </p:nvSpPr>
              <p:spPr>
                <a:xfrm>
                  <a:off x="3379309" y="3143630"/>
                  <a:ext cx="1142322"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𝑅</m:t>
                            </m:r>
                          </m:e>
                          <m:sub>
                            <m:r>
                              <a:rPr lang="es-MX" sz="1200" b="0" i="1" dirty="0" smtClean="0">
                                <a:solidFill>
                                  <a:schemeClr val="tx1"/>
                                </a:solidFill>
                                <a:latin typeface="Cambria Math" panose="02040503050406030204" pitchFamily="18" charset="0"/>
                              </a:rPr>
                              <m:t>𝐶𝑥</m:t>
                            </m:r>
                          </m:sub>
                        </m:sSub>
                        <m:r>
                          <a:rPr lang="es-MX" sz="1200" b="0" i="1" dirty="0" smtClean="0">
                            <a:solidFill>
                              <a:schemeClr val="tx1"/>
                            </a:solidFill>
                            <a:latin typeface="Cambria Math" panose="02040503050406030204" pitchFamily="18" charset="0"/>
                          </a:rPr>
                          <m:t>=8 </m:t>
                        </m:r>
                        <m:r>
                          <a:rPr lang="es-MX" sz="1200" b="0" i="1" dirty="0" smtClean="0">
                            <a:solidFill>
                              <a:schemeClr val="tx1"/>
                            </a:solidFill>
                            <a:latin typeface="Cambria Math" panose="02040503050406030204" pitchFamily="18" charset="0"/>
                          </a:rPr>
                          <m:t>𝐾</m:t>
                        </m:r>
                      </m:oMath>
                    </m:oMathPara>
                  </a14:m>
                  <a:endParaRPr lang="es-MX" sz="2400" dirty="0">
                    <a:solidFill>
                      <a:schemeClr val="tx1"/>
                    </a:solidFill>
                  </a:endParaRPr>
                </a:p>
              </p:txBody>
            </p:sp>
          </mc:Choice>
          <mc:Fallback xmlns="">
            <p:sp>
              <p:nvSpPr>
                <p:cNvPr id="83" name="Rectángulo 82">
                  <a:extLst>
                    <a:ext uri="{FF2B5EF4-FFF2-40B4-BE49-F238E27FC236}">
                      <a16:creationId xmlns:a16="http://schemas.microsoft.com/office/drawing/2014/main" id="{0E2DB0E6-7A85-46AA-8B72-01273FF7612F}"/>
                    </a:ext>
                  </a:extLst>
                </p:cNvPr>
                <p:cNvSpPr>
                  <a:spLocks noRot="1" noChangeAspect="1" noMove="1" noResize="1" noEditPoints="1" noAdjustHandles="1" noChangeArrowheads="1" noChangeShapeType="1" noTextEdit="1"/>
                </p:cNvSpPr>
                <p:nvPr/>
              </p:nvSpPr>
              <p:spPr>
                <a:xfrm>
                  <a:off x="3379309" y="3143630"/>
                  <a:ext cx="1142322" cy="353628"/>
                </a:xfrm>
                <a:prstGeom prst="rect">
                  <a:avLst/>
                </a:prstGeom>
                <a:blipFill>
                  <a:blip r:embed="rId20"/>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7" name="Rectángulo 86">
                  <a:extLst>
                    <a:ext uri="{FF2B5EF4-FFF2-40B4-BE49-F238E27FC236}">
                      <a16:creationId xmlns:a16="http://schemas.microsoft.com/office/drawing/2014/main" id="{D3E29C22-0157-400D-A400-02ADACD68AE2}"/>
                    </a:ext>
                  </a:extLst>
                </p:cNvPr>
                <p:cNvSpPr/>
                <p:nvPr/>
              </p:nvSpPr>
              <p:spPr>
                <a:xfrm>
                  <a:off x="3684456" y="5041315"/>
                  <a:ext cx="1058066"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𝑅</m:t>
                            </m:r>
                          </m:e>
                          <m:sub>
                            <m:r>
                              <a:rPr lang="es-MX" sz="1200" b="0" i="1" dirty="0" smtClean="0">
                                <a:solidFill>
                                  <a:schemeClr val="tx1"/>
                                </a:solidFill>
                                <a:latin typeface="Cambria Math" panose="02040503050406030204" pitchFamily="18" charset="0"/>
                              </a:rPr>
                              <m:t>𝐴𝑥</m:t>
                            </m:r>
                          </m:sub>
                        </m:sSub>
                        <m:r>
                          <a:rPr lang="es-MX" sz="1200" b="0" i="1" dirty="0" smtClean="0">
                            <a:solidFill>
                              <a:schemeClr val="tx1"/>
                            </a:solidFill>
                            <a:latin typeface="Cambria Math" panose="02040503050406030204" pitchFamily="18" charset="0"/>
                          </a:rPr>
                          <m:t>=14 </m:t>
                        </m:r>
                        <m:r>
                          <a:rPr lang="es-MX" sz="1200" b="0" i="1" dirty="0" smtClean="0">
                            <a:solidFill>
                              <a:schemeClr val="tx1"/>
                            </a:solidFill>
                            <a:latin typeface="Cambria Math" panose="02040503050406030204" pitchFamily="18" charset="0"/>
                          </a:rPr>
                          <m:t>𝐾</m:t>
                        </m:r>
                      </m:oMath>
                    </m:oMathPara>
                  </a14:m>
                  <a:endParaRPr lang="es-MX" sz="1200" dirty="0">
                    <a:solidFill>
                      <a:schemeClr val="tx1"/>
                    </a:solidFill>
                  </a:endParaRPr>
                </a:p>
              </p:txBody>
            </p:sp>
          </mc:Choice>
          <mc:Fallback xmlns="">
            <p:sp>
              <p:nvSpPr>
                <p:cNvPr id="87" name="Rectángulo 86">
                  <a:extLst>
                    <a:ext uri="{FF2B5EF4-FFF2-40B4-BE49-F238E27FC236}">
                      <a16:creationId xmlns:a16="http://schemas.microsoft.com/office/drawing/2014/main" id="{D3E29C22-0157-400D-A400-02ADACD68AE2}"/>
                    </a:ext>
                  </a:extLst>
                </p:cNvPr>
                <p:cNvSpPr>
                  <a:spLocks noRot="1" noChangeAspect="1" noMove="1" noResize="1" noEditPoints="1" noAdjustHandles="1" noChangeArrowheads="1" noChangeShapeType="1" noTextEdit="1"/>
                </p:cNvSpPr>
                <p:nvPr/>
              </p:nvSpPr>
              <p:spPr>
                <a:xfrm>
                  <a:off x="3684456" y="5041315"/>
                  <a:ext cx="1058066" cy="353628"/>
                </a:xfrm>
                <a:prstGeom prst="rect">
                  <a:avLst/>
                </a:prstGeom>
                <a:blipFill>
                  <a:blip r:embed="rId21"/>
                  <a:stretch>
                    <a:fillRect/>
                  </a:stretch>
                </a:blipFill>
                <a:ln>
                  <a:noFill/>
                </a:ln>
              </p:spPr>
              <p:txBody>
                <a:bodyPr/>
                <a:lstStyle/>
                <a:p>
                  <a:r>
                    <a:rPr lang="es-MX">
                      <a:noFill/>
                    </a:rPr>
                    <a:t> </a:t>
                  </a:r>
                </a:p>
              </p:txBody>
            </p:sp>
          </mc:Fallback>
        </mc:AlternateContent>
      </p:grpSp>
      <p:sp>
        <p:nvSpPr>
          <p:cNvPr id="37" name="CuadroTexto 36">
            <a:extLst>
              <a:ext uri="{FF2B5EF4-FFF2-40B4-BE49-F238E27FC236}">
                <a16:creationId xmlns:a16="http://schemas.microsoft.com/office/drawing/2014/main" id="{605967B2-3B6C-4B1B-803F-85D41B835EA0}"/>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smtClean="0">
                <a:solidFill>
                  <a:prstClr val="black"/>
                </a:solidFill>
              </a:rPr>
              <a:t>Armadura.</a:t>
            </a:r>
            <a:endParaRPr lang="es-419" sz="2400" dirty="0">
              <a:solidFill>
                <a:prstClr val="black"/>
              </a:solidFill>
            </a:endParaRPr>
          </a:p>
        </p:txBody>
      </p:sp>
      <p:sp>
        <p:nvSpPr>
          <p:cNvPr id="38" name="Rectángulo 37">
            <a:extLst>
              <a:ext uri="{FF2B5EF4-FFF2-40B4-BE49-F238E27FC236}">
                <a16:creationId xmlns:a16="http://schemas.microsoft.com/office/drawing/2014/main" id="{6341A6EE-2514-4C86-B0DE-209E537927AE}"/>
              </a:ext>
            </a:extLst>
          </p:cNvPr>
          <p:cNvSpPr/>
          <p:nvPr/>
        </p:nvSpPr>
        <p:spPr>
          <a:xfrm>
            <a:off x="711200" y="1636710"/>
            <a:ext cx="107133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Resumen del Análisis de la armadura </a:t>
            </a:r>
            <a:r>
              <a:rPr lang="es-MX" dirty="0" smtClean="0">
                <a:solidFill>
                  <a:schemeClr val="tx1"/>
                </a:solidFill>
              </a:rPr>
              <a:t>primitiva.</a:t>
            </a:r>
            <a:endParaRPr lang="es-MX" dirty="0">
              <a:solidFill>
                <a:schemeClr val="tx1"/>
              </a:solidFill>
            </a:endParaRPr>
          </a:p>
        </p:txBody>
      </p:sp>
      <p:sp>
        <p:nvSpPr>
          <p:cNvPr id="26"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2302798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32/39</a:t>
            </a:r>
            <a:endParaRPr lang="es-MX" dirty="0"/>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3C12F9FD-597D-4806-BF30-5DF38D92A38D}"/>
                  </a:ext>
                </a:extLst>
              </p:cNvPr>
              <p:cNvSpPr txBox="1"/>
              <p:nvPr/>
            </p:nvSpPr>
            <p:spPr>
              <a:xfrm>
                <a:off x="767774" y="4739046"/>
                <a:ext cx="2798618" cy="737306"/>
              </a:xfrm>
              <a:prstGeom prst="rect">
                <a:avLst/>
              </a:prstGeom>
              <a:ln>
                <a:noFill/>
              </a:ln>
            </p:spPr>
            <p:txBody>
              <a:bodyPr vert="horz" wrap="square" lIns="91440" tIns="45720" rIns="91440" bIns="45720" rtlCol="0" anchor="ctr">
                <a:noAutofit/>
              </a:bodyPr>
              <a:lstStyle/>
              <a:p>
                <a:pPr algn="ctr">
                  <a:spcBef>
                    <a:spcPct val="0"/>
                  </a:spcBef>
                </a:pPr>
                <a:r>
                  <a:rPr lang="es-ES" sz="1200" dirty="0">
                    <a:latin typeface="Century Gothic" panose="020B0502020202020204" pitchFamily="34" charset="0"/>
                  </a:rPr>
                  <a:t>Primer redundante (n</a:t>
                </a:r>
                <a:r>
                  <a:rPr lang="es-ES" sz="1200" dirty="0" smtClean="0">
                    <a:latin typeface="Century Gothic" panose="020B0502020202020204" pitchFamily="34" charset="0"/>
                  </a:rPr>
                  <a:t>).</a:t>
                </a:r>
                <a:endParaRPr lang="es-ES" sz="1200" dirty="0">
                  <a:latin typeface="Century Gothic" panose="020B0502020202020204"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MX" sz="1200" b="1" i="1">
                              <a:latin typeface="Cambria Math" panose="02040503050406030204" pitchFamily="18" charset="0"/>
                              <a:ea typeface="Cambria Math" panose="02040503050406030204" pitchFamily="18" charset="0"/>
                            </a:rPr>
                          </m:ctrlPr>
                        </m:sSubPr>
                        <m:e>
                          <m:r>
                            <a:rPr lang="es-MX" sz="1200" b="1" i="1" smtClean="0">
                              <a:latin typeface="Cambria Math" panose="02040503050406030204" pitchFamily="18" charset="0"/>
                              <a:ea typeface="Cambria Math" panose="02040503050406030204" pitchFamily="18" charset="0"/>
                            </a:rPr>
                            <m:t>𝒇</m:t>
                          </m:r>
                        </m:e>
                        <m:sub>
                          <m:r>
                            <a:rPr lang="es-MX" sz="1200" b="1" i="1">
                              <a:latin typeface="Cambria Math" panose="02040503050406030204" pitchFamily="18" charset="0"/>
                              <a:ea typeface="Cambria Math" panose="02040503050406030204" pitchFamily="18" charset="0"/>
                            </a:rPr>
                            <m:t>𝑪𝑩</m:t>
                          </m:r>
                          <m:r>
                            <a:rPr lang="es-MX" sz="1200" b="1" i="1" smtClean="0">
                              <a:latin typeface="Cambria Math" panose="02040503050406030204" pitchFamily="18" charset="0"/>
                              <a:ea typeface="Cambria Math" panose="02040503050406030204" pitchFamily="18" charset="0"/>
                            </a:rPr>
                            <m:t> </m:t>
                          </m:r>
                        </m:sub>
                      </m:sSub>
                      <m:r>
                        <a:rPr lang="es-MX" sz="1200" b="1" i="1">
                          <a:latin typeface="Cambria Math" panose="02040503050406030204" pitchFamily="18" charset="0"/>
                          <a:ea typeface="Cambria Math" panose="02040503050406030204" pitchFamily="18" charset="0"/>
                        </a:rPr>
                        <m:t> = </m:t>
                      </m:r>
                      <m:nary>
                        <m:naryPr>
                          <m:chr m:val="∑"/>
                          <m:subHide m:val="on"/>
                          <m:supHide m:val="on"/>
                          <m:ctrlPr>
                            <a:rPr lang="es-MX" sz="1200" b="1" i="1">
                              <a:latin typeface="Cambria Math" panose="02040503050406030204" pitchFamily="18" charset="0"/>
                              <a:ea typeface="Cambria Math" panose="02040503050406030204" pitchFamily="18" charset="0"/>
                            </a:rPr>
                          </m:ctrlPr>
                        </m:naryPr>
                        <m:sub/>
                        <m:sup/>
                        <m:e>
                          <m:f>
                            <m:fPr>
                              <m:ctrlPr>
                                <a:rPr lang="es-MX" sz="1200" b="1" i="1">
                                  <a:latin typeface="Cambria Math" panose="02040503050406030204" pitchFamily="18" charset="0"/>
                                  <a:ea typeface="Cambria Math" panose="02040503050406030204" pitchFamily="18" charset="0"/>
                                </a:rPr>
                              </m:ctrlPr>
                            </m:fPr>
                            <m:num>
                              <m:sSup>
                                <m:sSupPr>
                                  <m:ctrlPr>
                                    <a:rPr lang="es-MX" sz="1200" b="1" i="1" smtClean="0">
                                      <a:latin typeface="Cambria Math" panose="02040503050406030204" pitchFamily="18" charset="0"/>
                                      <a:ea typeface="Cambria Math" panose="02040503050406030204" pitchFamily="18" charset="0"/>
                                    </a:rPr>
                                  </m:ctrlPr>
                                </m:sSupPr>
                                <m:e>
                                  <m:r>
                                    <a:rPr lang="es-MX" sz="1200" b="1" i="1" smtClean="0">
                                      <a:latin typeface="Cambria Math" panose="02040503050406030204" pitchFamily="18" charset="0"/>
                                      <a:ea typeface="Cambria Math" panose="02040503050406030204" pitchFamily="18" charset="0"/>
                                    </a:rPr>
                                    <m:t>𝒏</m:t>
                                  </m:r>
                                </m:e>
                                <m:sup>
                                  <m:r>
                                    <a:rPr lang="es-MX" sz="1200" b="1" i="1" smtClean="0">
                                      <a:latin typeface="Cambria Math" panose="02040503050406030204" pitchFamily="18" charset="0"/>
                                      <a:ea typeface="Cambria Math" panose="02040503050406030204" pitchFamily="18" charset="0"/>
                                    </a:rPr>
                                    <m:t>𝟐</m:t>
                                  </m:r>
                                </m:sup>
                              </m:sSup>
                              <m:r>
                                <a:rPr lang="es-MX" sz="1200" b="1" i="1" smtClean="0">
                                  <a:latin typeface="Cambria Math" panose="02040503050406030204" pitchFamily="18" charset="0"/>
                                  <a:ea typeface="Cambria Math" panose="02040503050406030204" pitchFamily="18" charset="0"/>
                                </a:rPr>
                                <m:t>𝑳</m:t>
                              </m:r>
                            </m:num>
                            <m:den>
                              <m:r>
                                <a:rPr lang="es-MX" sz="1200" b="1" i="1">
                                  <a:latin typeface="Cambria Math" panose="02040503050406030204" pitchFamily="18" charset="0"/>
                                  <a:ea typeface="Cambria Math" panose="02040503050406030204" pitchFamily="18" charset="0"/>
                                </a:rPr>
                                <m:t>𝑨𝑬</m:t>
                              </m:r>
                            </m:den>
                          </m:f>
                        </m:e>
                      </m:nary>
                    </m:oMath>
                  </m:oMathPara>
                </a14:m>
                <a:endParaRPr lang="es-MX" sz="1200" b="1" dirty="0">
                  <a:latin typeface="Century Gothic" pitchFamily="34" charset="0"/>
                </a:endParaRPr>
              </a:p>
            </p:txBody>
          </p:sp>
        </mc:Choice>
        <mc:Fallback xmlns="">
          <p:sp>
            <p:nvSpPr>
              <p:cNvPr id="35" name="CuadroTexto 34">
                <a:extLst>
                  <a:ext uri="{FF2B5EF4-FFF2-40B4-BE49-F238E27FC236}">
                    <a16:creationId xmlns:a16="http://schemas.microsoft.com/office/drawing/2014/main" id="{3C12F9FD-597D-4806-BF30-5DF38D92A38D}"/>
                  </a:ext>
                </a:extLst>
              </p:cNvPr>
              <p:cNvSpPr txBox="1">
                <a:spLocks noRot="1" noChangeAspect="1" noMove="1" noResize="1" noEditPoints="1" noAdjustHandles="1" noChangeArrowheads="1" noChangeShapeType="1" noTextEdit="1"/>
              </p:cNvSpPr>
              <p:nvPr/>
            </p:nvSpPr>
            <p:spPr>
              <a:xfrm>
                <a:off x="767774" y="4739046"/>
                <a:ext cx="2798618" cy="737306"/>
              </a:xfrm>
              <a:prstGeom prst="rect">
                <a:avLst/>
              </a:prstGeom>
              <a:blipFill>
                <a:blip r:embed="rId8"/>
                <a:stretch>
                  <a:fillRect t="-57851" b="-120661"/>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308EC2F0-A961-4747-B083-0F93C9E22F25}"/>
                  </a:ext>
                </a:extLst>
              </p:cNvPr>
              <p:cNvSpPr txBox="1"/>
              <p:nvPr/>
            </p:nvSpPr>
            <p:spPr>
              <a:xfrm>
                <a:off x="5242582" y="2791640"/>
                <a:ext cx="2795091" cy="1385928"/>
              </a:xfrm>
              <a:prstGeom prst="rect">
                <a:avLst/>
              </a:prstGeom>
              <a:ln>
                <a:noFill/>
              </a:ln>
            </p:spPr>
            <p:txBody>
              <a:bodyPr vert="horz" wrap="square" lIns="91440" tIns="45720" rIns="91440" bIns="45720"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m:t>
                          </m:r>
                          <m:r>
                            <a:rPr lang="es-MX" b="0" i="1">
                              <a:latin typeface="Cambria Math" panose="02040503050406030204" pitchFamily="18" charset="0"/>
                            </a:rPr>
                            <m:t>𝐹</m:t>
                          </m:r>
                        </m:e>
                        <m:sub>
                          <m:r>
                            <a:rPr lang="es-MX" b="0" i="1">
                              <a:latin typeface="Cambria Math" panose="02040503050406030204" pitchFamily="18" charset="0"/>
                            </a:rPr>
                            <m:t>𝑥</m:t>
                          </m:r>
                        </m:sub>
                      </m:sSub>
                      <m:r>
                        <a:rPr lang="es-MX" b="0" i="1">
                          <a:latin typeface="Cambria Math" panose="02040503050406030204" pitchFamily="18" charset="0"/>
                        </a:rPr>
                        <m:t>=−1</m:t>
                      </m:r>
                      <m:r>
                        <a:rPr lang="es-MX" b="0" i="1">
                          <a:latin typeface="Cambria Math" panose="02040503050406030204" pitchFamily="18" charset="0"/>
                        </a:rPr>
                        <m:t>𝐶𝑜𝑠</m:t>
                      </m:r>
                      <m:r>
                        <a:rPr lang="es-MX" b="0"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rPr>
                          </m:ctrlPr>
                        </m:sSubPr>
                        <m:e>
                          <m:r>
                            <a:rPr lang="es-MX" b="0" i="1">
                              <a:latin typeface="Cambria Math" panose="02040503050406030204" pitchFamily="18" charset="0"/>
                            </a:rPr>
                            <m:t>𝑓</m:t>
                          </m:r>
                        </m:e>
                        <m:sub>
                          <m:r>
                            <a:rPr lang="es-MX" b="0" i="1">
                              <a:latin typeface="Cambria Math" panose="02040503050406030204" pitchFamily="18" charset="0"/>
                            </a:rPr>
                            <m:t>𝐵𝐴</m:t>
                          </m:r>
                        </m:sub>
                      </m:sSub>
                      <m:r>
                        <a:rPr lang="es-MX" b="0" i="1" smtClean="0">
                          <a:latin typeface="Cambria Math" panose="02040503050406030204" pitchFamily="18" charset="0"/>
                        </a:rPr>
                        <m:t>=0</m:t>
                      </m:r>
                    </m:oMath>
                  </m:oMathPara>
                </a14:m>
                <a:endParaRPr lang="es-MX" dirty="0">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𝑓</m:t>
                          </m:r>
                        </m:e>
                        <m:sub>
                          <m:r>
                            <a:rPr lang="es-MX" b="0" i="1" smtClean="0">
                              <a:latin typeface="Cambria Math" panose="02040503050406030204" pitchFamily="18" charset="0"/>
                            </a:rPr>
                            <m:t>𝐵𝐴</m:t>
                          </m:r>
                        </m:sub>
                      </m:sSub>
                      <m:r>
                        <a:rPr lang="es-MX" b="0" i="1">
                          <a:latin typeface="Cambria Math" panose="02040503050406030204" pitchFamily="18" charset="0"/>
                        </a:rPr>
                        <m:t>=</m:t>
                      </m:r>
                      <m:r>
                        <a:rPr lang="es-MX" b="0" i="1" smtClean="0">
                          <a:latin typeface="Cambria Math" panose="02040503050406030204" pitchFamily="18" charset="0"/>
                        </a:rPr>
                        <m:t>0.8 </m:t>
                      </m:r>
                      <m:r>
                        <a:rPr lang="es-MX" b="0" i="1">
                          <a:latin typeface="Cambria Math" panose="02040503050406030204" pitchFamily="18" charset="0"/>
                        </a:rPr>
                        <m:t>𝐾</m:t>
                      </m:r>
                      <m:r>
                        <a:rPr lang="es-MX" b="0" i="1" smtClean="0">
                          <a:latin typeface="Cambria Math" panose="02040503050406030204" pitchFamily="18" charset="0"/>
                        </a:rPr>
                        <m:t> </m:t>
                      </m:r>
                      <m:r>
                        <a:rPr lang="es-MX" b="0" i="1" smtClean="0">
                          <a:latin typeface="Cambria Math" panose="02040503050406030204" pitchFamily="18" charset="0"/>
                        </a:rPr>
                        <m:t>𝐶</m:t>
                      </m:r>
                    </m:oMath>
                  </m:oMathPara>
                </a14:m>
                <a:endParaRPr lang="es-MX" i="1" dirty="0">
                  <a:latin typeface="Cambria Math" panose="02040503050406030204" pitchFamily="18" charset="0"/>
                </a:endParaRPr>
              </a:p>
              <a:p>
                <a:pPr algn="ctr">
                  <a:spcBef>
                    <a:spcPct val="0"/>
                  </a:spcBef>
                </a:pPr>
                <a:endParaRPr lang="es-MX" i="1" dirty="0">
                  <a:latin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m:t>
                          </m:r>
                          <m:r>
                            <a:rPr lang="es-MX" b="0" i="1">
                              <a:latin typeface="Cambria Math" panose="02040503050406030204" pitchFamily="18" charset="0"/>
                            </a:rPr>
                            <m:t>𝐹</m:t>
                          </m:r>
                        </m:e>
                        <m:sub>
                          <m:r>
                            <a:rPr lang="es-MX" b="0" i="1">
                              <a:latin typeface="Cambria Math" panose="02040503050406030204" pitchFamily="18" charset="0"/>
                            </a:rPr>
                            <m:t>𝑦</m:t>
                          </m:r>
                        </m:sub>
                      </m:sSub>
                      <m:r>
                        <a:rPr lang="es-MX" b="0" i="1">
                          <a:latin typeface="Cambria Math" panose="02040503050406030204" pitchFamily="18" charset="0"/>
                        </a:rPr>
                        <m:t>=1</m:t>
                      </m:r>
                      <m:r>
                        <a:rPr lang="es-MX" b="0" i="1">
                          <a:latin typeface="Cambria Math" panose="02040503050406030204" pitchFamily="18" charset="0"/>
                        </a:rPr>
                        <m:t>𝑆𝑒𝑛</m:t>
                      </m:r>
                      <m:r>
                        <a:rPr lang="es-MX" b="0"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rPr>
                          </m:ctrlPr>
                        </m:sSubPr>
                        <m:e>
                          <m:r>
                            <a:rPr lang="es-MX" b="0" i="1">
                              <a:latin typeface="Cambria Math" panose="02040503050406030204" pitchFamily="18" charset="0"/>
                            </a:rPr>
                            <m:t>𝑓</m:t>
                          </m:r>
                        </m:e>
                        <m:sub>
                          <m:r>
                            <a:rPr lang="es-MX" b="0" i="1">
                              <a:latin typeface="Cambria Math" panose="02040503050406030204" pitchFamily="18" charset="0"/>
                            </a:rPr>
                            <m:t>𝐵𝐷</m:t>
                          </m:r>
                        </m:sub>
                      </m:sSub>
                      <m:r>
                        <a:rPr lang="es-MX" b="0" i="1" smtClean="0">
                          <a:latin typeface="Cambria Math" panose="02040503050406030204" pitchFamily="18" charset="0"/>
                        </a:rPr>
                        <m:t>=0</m:t>
                      </m:r>
                    </m:oMath>
                  </m:oMathPara>
                </a14:m>
                <a:endParaRPr lang="es-MX" dirty="0">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𝑓</m:t>
                          </m:r>
                        </m:e>
                        <m:sub>
                          <m:r>
                            <a:rPr lang="es-MX" b="0" i="1" smtClean="0">
                              <a:latin typeface="Cambria Math" panose="02040503050406030204" pitchFamily="18" charset="0"/>
                            </a:rPr>
                            <m:t>𝐵𝐷</m:t>
                          </m:r>
                        </m:sub>
                      </m:sSub>
                      <m:r>
                        <a:rPr lang="es-MX" b="0" i="1">
                          <a:latin typeface="Cambria Math" panose="02040503050406030204" pitchFamily="18" charset="0"/>
                        </a:rPr>
                        <m:t>=</m:t>
                      </m:r>
                      <m:r>
                        <a:rPr lang="es-MX" b="0" i="1" smtClean="0">
                          <a:latin typeface="Cambria Math" panose="02040503050406030204" pitchFamily="18" charset="0"/>
                        </a:rPr>
                        <m:t>0.6 </m:t>
                      </m:r>
                      <m:r>
                        <a:rPr lang="es-MX" b="0" i="1">
                          <a:latin typeface="Cambria Math" panose="02040503050406030204" pitchFamily="18" charset="0"/>
                        </a:rPr>
                        <m:t>𝐾</m:t>
                      </m:r>
                      <m:r>
                        <a:rPr lang="es-MX" b="0" i="1">
                          <a:latin typeface="Cambria Math" panose="02040503050406030204" pitchFamily="18" charset="0"/>
                        </a:rPr>
                        <m:t> </m:t>
                      </m:r>
                      <m:r>
                        <a:rPr lang="es-MX" b="0" i="1" smtClean="0">
                          <a:latin typeface="Cambria Math" panose="02040503050406030204" pitchFamily="18" charset="0"/>
                        </a:rPr>
                        <m:t>𝐶</m:t>
                      </m:r>
                    </m:oMath>
                  </m:oMathPara>
                </a14:m>
                <a:endParaRPr lang="es-MX" dirty="0">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100" b="1" i="1">
                          <a:latin typeface="Cambria Math" panose="02040503050406030204" pitchFamily="18" charset="0"/>
                        </a:rPr>
                        <m:t> </m:t>
                      </m:r>
                    </m:oMath>
                  </m:oMathPara>
                </a14:m>
                <a:endParaRPr lang="es-MX" sz="1100" b="1" dirty="0">
                  <a:latin typeface="Century Gothic" pitchFamily="34" charset="0"/>
                </a:endParaRPr>
              </a:p>
            </p:txBody>
          </p:sp>
        </mc:Choice>
        <mc:Fallback xmlns="">
          <p:sp>
            <p:nvSpPr>
              <p:cNvPr id="39" name="CuadroTexto 38">
                <a:extLst>
                  <a:ext uri="{FF2B5EF4-FFF2-40B4-BE49-F238E27FC236}">
                    <a16:creationId xmlns:a16="http://schemas.microsoft.com/office/drawing/2014/main" id="{308EC2F0-A961-4747-B083-0F93C9E22F25}"/>
                  </a:ext>
                </a:extLst>
              </p:cNvPr>
              <p:cNvSpPr txBox="1">
                <a:spLocks noRot="1" noChangeAspect="1" noMove="1" noResize="1" noEditPoints="1" noAdjustHandles="1" noChangeArrowheads="1" noChangeShapeType="1" noTextEdit="1"/>
              </p:cNvSpPr>
              <p:nvPr/>
            </p:nvSpPr>
            <p:spPr>
              <a:xfrm>
                <a:off x="5242582" y="2791640"/>
                <a:ext cx="2795091" cy="1385928"/>
              </a:xfrm>
              <a:prstGeom prst="rect">
                <a:avLst/>
              </a:prstGeom>
              <a:blipFill>
                <a:blip r:embed="rId12"/>
                <a:stretch>
                  <a:fillRect l="-654" t="-6167" b="-5286"/>
                </a:stretch>
              </a:blipFill>
              <a:ln>
                <a:noFill/>
              </a:ln>
            </p:spPr>
            <p:txBody>
              <a:bodyPr/>
              <a:lstStyle/>
              <a:p>
                <a:r>
                  <a:rPr lang="es-MX">
                    <a:noFill/>
                  </a:rPr>
                  <a:t> </a:t>
                </a:r>
              </a:p>
            </p:txBody>
          </p:sp>
        </mc:Fallback>
      </mc:AlternateContent>
      <p:grpSp>
        <p:nvGrpSpPr>
          <p:cNvPr id="2" name="Grupo 1">
            <a:extLst>
              <a:ext uri="{FF2B5EF4-FFF2-40B4-BE49-F238E27FC236}">
                <a16:creationId xmlns:a16="http://schemas.microsoft.com/office/drawing/2014/main" id="{8FDDD206-A88D-4502-9727-C802B1A5B0E1}"/>
              </a:ext>
            </a:extLst>
          </p:cNvPr>
          <p:cNvGrpSpPr/>
          <p:nvPr/>
        </p:nvGrpSpPr>
        <p:grpSpPr>
          <a:xfrm>
            <a:off x="3431704" y="2411595"/>
            <a:ext cx="2335526" cy="1678183"/>
            <a:chOff x="3719736" y="2411595"/>
            <a:chExt cx="2335526" cy="1678183"/>
          </a:xfrm>
        </p:grpSpPr>
        <p:sp>
          <p:nvSpPr>
            <p:cNvPr id="37" name="CuadroTexto 36">
              <a:extLst>
                <a:ext uri="{FF2B5EF4-FFF2-40B4-BE49-F238E27FC236}">
                  <a16:creationId xmlns:a16="http://schemas.microsoft.com/office/drawing/2014/main" id="{173A76AE-0E3F-48A9-A181-412B41965B67}"/>
                </a:ext>
              </a:extLst>
            </p:cNvPr>
            <p:cNvSpPr txBox="1"/>
            <p:nvPr/>
          </p:nvSpPr>
          <p:spPr>
            <a:xfrm>
              <a:off x="4151784" y="2411595"/>
              <a:ext cx="1142253" cy="369333"/>
            </a:xfrm>
            <a:prstGeom prst="rect">
              <a:avLst/>
            </a:prstGeom>
            <a:ln>
              <a:noFill/>
            </a:ln>
          </p:spPr>
          <p:txBody>
            <a:bodyPr vert="horz" wrap="square" lIns="91440" tIns="45720" rIns="91440" bIns="45720" rtlCol="0" anchor="ctr">
              <a:noAutofit/>
            </a:bodyPr>
            <a:lstStyle/>
            <a:p>
              <a:pPr algn="ctr">
                <a:spcBef>
                  <a:spcPct val="0"/>
                </a:spcBef>
              </a:pPr>
              <a:r>
                <a:rPr lang="es-MX" dirty="0"/>
                <a:t>Nodo </a:t>
              </a:r>
              <a:r>
                <a:rPr lang="es-MX" dirty="0" smtClean="0"/>
                <a:t>B.</a:t>
              </a:r>
              <a:endParaRPr lang="es-MX" dirty="0"/>
            </a:p>
          </p:txBody>
        </p:sp>
        <p:grpSp>
          <p:nvGrpSpPr>
            <p:cNvPr id="38" name="Grupo 37">
              <a:extLst>
                <a:ext uri="{FF2B5EF4-FFF2-40B4-BE49-F238E27FC236}">
                  <a16:creationId xmlns:a16="http://schemas.microsoft.com/office/drawing/2014/main" id="{50A76DE0-0889-4560-9460-896AF12F2DFF}"/>
                </a:ext>
              </a:extLst>
            </p:cNvPr>
            <p:cNvGrpSpPr/>
            <p:nvPr/>
          </p:nvGrpSpPr>
          <p:grpSpPr>
            <a:xfrm>
              <a:off x="3719736" y="2887878"/>
              <a:ext cx="2335526" cy="1201900"/>
              <a:chOff x="4613747" y="3214649"/>
              <a:chExt cx="2335526" cy="1201900"/>
            </a:xfrm>
          </p:grpSpPr>
          <p:cxnSp>
            <p:nvCxnSpPr>
              <p:cNvPr id="40" name="Conector recto de flecha 39">
                <a:extLst>
                  <a:ext uri="{FF2B5EF4-FFF2-40B4-BE49-F238E27FC236}">
                    <a16:creationId xmlns:a16="http://schemas.microsoft.com/office/drawing/2014/main" id="{D1577DFF-5AD4-4858-A309-71A3B0ECD16C}"/>
                  </a:ext>
                </a:extLst>
              </p:cNvPr>
              <p:cNvCxnSpPr>
                <a:cxnSpLocks/>
              </p:cNvCxnSpPr>
              <p:nvPr/>
            </p:nvCxnSpPr>
            <p:spPr>
              <a:xfrm>
                <a:off x="5654787" y="3681550"/>
                <a:ext cx="571127"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ángulo 41">
                <a:extLst>
                  <a:ext uri="{FF2B5EF4-FFF2-40B4-BE49-F238E27FC236}">
                    <a16:creationId xmlns:a16="http://schemas.microsoft.com/office/drawing/2014/main" id="{3ED2CAAC-6B95-4B10-AE75-22ABD6A1260D}"/>
                  </a:ext>
                </a:extLst>
              </p:cNvPr>
              <p:cNvSpPr/>
              <p:nvPr/>
            </p:nvSpPr>
            <p:spPr>
              <a:xfrm>
                <a:off x="4613747" y="3214649"/>
                <a:ext cx="926367"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1</a:t>
                </a:r>
              </a:p>
            </p:txBody>
          </p:sp>
          <mc:AlternateContent xmlns:mc="http://schemas.openxmlformats.org/markup-compatibility/2006" xmlns:a14="http://schemas.microsoft.com/office/drawing/2010/main">
            <mc:Choice Requires="a14">
              <p:sp>
                <p:nvSpPr>
                  <p:cNvPr id="43" name="Rectángulo 42">
                    <a:extLst>
                      <a:ext uri="{FF2B5EF4-FFF2-40B4-BE49-F238E27FC236}">
                        <a16:creationId xmlns:a16="http://schemas.microsoft.com/office/drawing/2014/main" id="{F48BB40B-DDDF-474F-970D-BE231E0921F5}"/>
                      </a:ext>
                    </a:extLst>
                  </p:cNvPr>
                  <p:cNvSpPr/>
                  <p:nvPr/>
                </p:nvSpPr>
                <p:spPr>
                  <a:xfrm>
                    <a:off x="5876320" y="3551200"/>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𝑓</m:t>
                              </m:r>
                            </m:e>
                            <m:sub>
                              <m:r>
                                <a:rPr lang="es-MX" sz="1200" b="0" i="1" dirty="0" smtClean="0">
                                  <a:solidFill>
                                    <a:schemeClr val="tx1"/>
                                  </a:solidFill>
                                  <a:latin typeface="Cambria Math" panose="02040503050406030204" pitchFamily="18" charset="0"/>
                                </a:rPr>
                                <m:t>𝐵𝐴</m:t>
                              </m:r>
                            </m:sub>
                          </m:sSub>
                        </m:oMath>
                      </m:oMathPara>
                    </a14:m>
                    <a:endParaRPr lang="es-MX" sz="2400" dirty="0">
                      <a:solidFill>
                        <a:schemeClr val="tx1"/>
                      </a:solidFill>
                    </a:endParaRPr>
                  </a:p>
                </p:txBody>
              </p:sp>
            </mc:Choice>
            <mc:Fallback xmlns="">
              <p:sp>
                <p:nvSpPr>
                  <p:cNvPr id="43" name="Rectángulo 42">
                    <a:extLst>
                      <a:ext uri="{FF2B5EF4-FFF2-40B4-BE49-F238E27FC236}">
                        <a16:creationId xmlns:a16="http://schemas.microsoft.com/office/drawing/2014/main" id="{F48BB40B-DDDF-474F-970D-BE231E0921F5}"/>
                      </a:ext>
                    </a:extLst>
                  </p:cNvPr>
                  <p:cNvSpPr>
                    <a:spLocks noRot="1" noChangeAspect="1" noMove="1" noResize="1" noEditPoints="1" noAdjustHandles="1" noChangeArrowheads="1" noChangeShapeType="1" noTextEdit="1"/>
                  </p:cNvSpPr>
                  <p:nvPr/>
                </p:nvSpPr>
                <p:spPr>
                  <a:xfrm>
                    <a:off x="5876320" y="3551200"/>
                    <a:ext cx="1072953" cy="353628"/>
                  </a:xfrm>
                  <a:prstGeom prst="rect">
                    <a:avLst/>
                  </a:prstGeom>
                  <a:blipFill>
                    <a:blip r:embed="rId13"/>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4" name="Rectángulo 43">
                    <a:extLst>
                      <a:ext uri="{FF2B5EF4-FFF2-40B4-BE49-F238E27FC236}">
                        <a16:creationId xmlns:a16="http://schemas.microsoft.com/office/drawing/2014/main" id="{5EAE9FD4-BE4B-4447-A022-918E97F42EE6}"/>
                      </a:ext>
                    </a:extLst>
                  </p:cNvPr>
                  <p:cNvSpPr/>
                  <p:nvPr/>
                </p:nvSpPr>
                <p:spPr>
                  <a:xfrm>
                    <a:off x="5256967" y="4062921"/>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𝑓</m:t>
                              </m:r>
                            </m:e>
                            <m:sub>
                              <m:r>
                                <a:rPr lang="es-MX" sz="1200" b="0" i="1" dirty="0" smtClean="0">
                                  <a:solidFill>
                                    <a:schemeClr val="tx1"/>
                                  </a:solidFill>
                                  <a:latin typeface="Cambria Math" panose="02040503050406030204" pitchFamily="18" charset="0"/>
                                </a:rPr>
                                <m:t>𝐵𝐷</m:t>
                              </m:r>
                            </m:sub>
                          </m:sSub>
                        </m:oMath>
                      </m:oMathPara>
                    </a14:m>
                    <a:endParaRPr lang="es-MX" sz="1200" dirty="0">
                      <a:solidFill>
                        <a:schemeClr val="tx1"/>
                      </a:solidFill>
                    </a:endParaRPr>
                  </a:p>
                </p:txBody>
              </p:sp>
            </mc:Choice>
            <mc:Fallback xmlns="">
              <p:sp>
                <p:nvSpPr>
                  <p:cNvPr id="44" name="Rectángulo 43">
                    <a:extLst>
                      <a:ext uri="{FF2B5EF4-FFF2-40B4-BE49-F238E27FC236}">
                        <a16:creationId xmlns:a16="http://schemas.microsoft.com/office/drawing/2014/main" id="{5EAE9FD4-BE4B-4447-A022-918E97F42EE6}"/>
                      </a:ext>
                    </a:extLst>
                  </p:cNvPr>
                  <p:cNvSpPr>
                    <a:spLocks noRot="1" noChangeAspect="1" noMove="1" noResize="1" noEditPoints="1" noAdjustHandles="1" noChangeArrowheads="1" noChangeShapeType="1" noTextEdit="1"/>
                  </p:cNvSpPr>
                  <p:nvPr/>
                </p:nvSpPr>
                <p:spPr>
                  <a:xfrm>
                    <a:off x="5256967" y="4062921"/>
                    <a:ext cx="1072953" cy="353628"/>
                  </a:xfrm>
                  <a:prstGeom prst="rect">
                    <a:avLst/>
                  </a:prstGeom>
                  <a:blipFill>
                    <a:blip r:embed="rId14"/>
                    <a:stretch>
                      <a:fillRect/>
                    </a:stretch>
                  </a:blipFill>
                  <a:ln>
                    <a:noFill/>
                  </a:ln>
                </p:spPr>
                <p:txBody>
                  <a:bodyPr/>
                  <a:lstStyle/>
                  <a:p>
                    <a:r>
                      <a:rPr lang="es-MX">
                        <a:noFill/>
                      </a:rPr>
                      <a:t> </a:t>
                    </a:r>
                  </a:p>
                </p:txBody>
              </p:sp>
            </mc:Fallback>
          </mc:AlternateContent>
          <p:cxnSp>
            <p:nvCxnSpPr>
              <p:cNvPr id="45" name="Conector recto de flecha 44">
                <a:extLst>
                  <a:ext uri="{FF2B5EF4-FFF2-40B4-BE49-F238E27FC236}">
                    <a16:creationId xmlns:a16="http://schemas.microsoft.com/office/drawing/2014/main" id="{7B17B472-AD9F-4008-9E52-8551D6987B4D}"/>
                  </a:ext>
                </a:extLst>
              </p:cNvPr>
              <p:cNvCxnSpPr>
                <a:cxnSpLocks/>
              </p:cNvCxnSpPr>
              <p:nvPr/>
            </p:nvCxnSpPr>
            <p:spPr>
              <a:xfrm flipH="1" flipV="1">
                <a:off x="5127382" y="3336261"/>
                <a:ext cx="527407" cy="3452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57218383-2698-49A6-A7AE-47D87239A41C}"/>
                  </a:ext>
                </a:extLst>
              </p:cNvPr>
              <p:cNvCxnSpPr>
                <a:cxnSpLocks/>
              </p:cNvCxnSpPr>
              <p:nvPr/>
            </p:nvCxnSpPr>
            <p:spPr>
              <a:xfrm>
                <a:off x="5654787" y="3645024"/>
                <a:ext cx="0" cy="5454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8" name="Conector recto 47">
              <a:extLst>
                <a:ext uri="{FF2B5EF4-FFF2-40B4-BE49-F238E27FC236}">
                  <a16:creationId xmlns:a16="http://schemas.microsoft.com/office/drawing/2014/main" id="{9DFA31CF-9543-42BA-8E9B-36DDA8F3A556}"/>
                </a:ext>
              </a:extLst>
            </p:cNvPr>
            <p:cNvCxnSpPr/>
            <p:nvPr/>
          </p:nvCxnSpPr>
          <p:spPr>
            <a:xfrm>
              <a:off x="4760776" y="2786212"/>
              <a:ext cx="0" cy="56856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id="{264FF2D2-B5F0-45CD-838D-D55E22372BAC}"/>
                </a:ext>
              </a:extLst>
            </p:cNvPr>
            <p:cNvCxnSpPr>
              <a:cxnSpLocks/>
            </p:cNvCxnSpPr>
            <p:nvPr/>
          </p:nvCxnSpPr>
          <p:spPr>
            <a:xfrm flipH="1">
              <a:off x="4214347" y="3354954"/>
              <a:ext cx="580250" cy="1156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6" name="Grupo 5">
            <a:extLst>
              <a:ext uri="{FF2B5EF4-FFF2-40B4-BE49-F238E27FC236}">
                <a16:creationId xmlns:a16="http://schemas.microsoft.com/office/drawing/2014/main" id="{0F0ADB3D-21B5-4FC1-9900-2AEA4D5B62F8}"/>
              </a:ext>
            </a:extLst>
          </p:cNvPr>
          <p:cNvGrpSpPr/>
          <p:nvPr/>
        </p:nvGrpSpPr>
        <p:grpSpPr>
          <a:xfrm>
            <a:off x="3287226" y="4427819"/>
            <a:ext cx="4849893" cy="1697155"/>
            <a:chOff x="3287226" y="4427819"/>
            <a:chExt cx="4849893" cy="1697155"/>
          </a:xfrm>
        </p:grpSpPr>
        <mc:AlternateContent xmlns:mc="http://schemas.openxmlformats.org/markup-compatibility/2006" xmlns:a14="http://schemas.microsoft.com/office/drawing/2010/main">
          <mc:Choice Requires="a14">
            <p:sp>
              <p:nvSpPr>
                <p:cNvPr id="52" name="CuadroTexto 51">
                  <a:extLst>
                    <a:ext uri="{FF2B5EF4-FFF2-40B4-BE49-F238E27FC236}">
                      <a16:creationId xmlns:a16="http://schemas.microsoft.com/office/drawing/2014/main" id="{F8D36855-94A1-4FF3-A718-55F33B1A0C29}"/>
                    </a:ext>
                  </a:extLst>
                </p:cNvPr>
                <p:cNvSpPr txBox="1"/>
                <p:nvPr/>
              </p:nvSpPr>
              <p:spPr>
                <a:xfrm>
                  <a:off x="5177686" y="4739046"/>
                  <a:ext cx="2959433" cy="1385928"/>
                </a:xfrm>
                <a:prstGeom prst="rect">
                  <a:avLst/>
                </a:prstGeom>
                <a:ln>
                  <a:noFill/>
                </a:ln>
              </p:spPr>
              <p:txBody>
                <a:bodyPr vert="horz" wrap="square" lIns="91440" tIns="45720" rIns="91440" bIns="45720"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rPr>
                            </m:ctrlPr>
                          </m:sSubPr>
                          <m:e>
                            <m:r>
                              <a:rPr lang="es-MX" b="0" i="1">
                                <a:latin typeface="Cambria Math" panose="02040503050406030204" pitchFamily="18" charset="0"/>
                              </a:rPr>
                              <m:t>𝐹</m:t>
                            </m:r>
                          </m:e>
                          <m:sub>
                            <m:r>
                              <a:rPr lang="es-MX" b="0" i="1">
                                <a:latin typeface="Cambria Math" panose="02040503050406030204" pitchFamily="18" charset="0"/>
                              </a:rPr>
                              <m:t>𝑥</m:t>
                            </m:r>
                          </m:sub>
                        </m:sSub>
                        <m:r>
                          <a:rPr lang="es-MX" b="0" i="1">
                            <a:latin typeface="Cambria Math" panose="02040503050406030204" pitchFamily="18" charset="0"/>
                          </a:rPr>
                          <m:t>=1</m:t>
                        </m:r>
                        <m:r>
                          <a:rPr lang="es-MX" b="0" i="1">
                            <a:latin typeface="Cambria Math" panose="02040503050406030204" pitchFamily="18" charset="0"/>
                          </a:rPr>
                          <m:t>𝐶𝑜𝑠</m:t>
                        </m:r>
                        <m:r>
                          <a:rPr lang="es-MX" b="0"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rPr>
                            </m:ctrlPr>
                          </m:sSubPr>
                          <m:e>
                            <m:r>
                              <a:rPr lang="es-MX" b="0" i="1">
                                <a:latin typeface="Cambria Math" panose="02040503050406030204" pitchFamily="18" charset="0"/>
                              </a:rPr>
                              <m:t>𝑓</m:t>
                            </m:r>
                          </m:e>
                          <m:sub>
                            <m:r>
                              <a:rPr lang="es-MX" b="0" i="1">
                                <a:latin typeface="Cambria Math" panose="02040503050406030204" pitchFamily="18" charset="0"/>
                              </a:rPr>
                              <m:t>𝐶𝐷</m:t>
                            </m:r>
                          </m:sub>
                        </m:sSub>
                        <m:r>
                          <a:rPr lang="es-MX" b="0" i="1" smtClean="0">
                            <a:latin typeface="Cambria Math" panose="02040503050406030204" pitchFamily="18" charset="0"/>
                          </a:rPr>
                          <m:t>=0</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𝑓</m:t>
                            </m:r>
                          </m:e>
                          <m:sub>
                            <m:r>
                              <a:rPr lang="es-MX" b="0" i="1" smtClean="0">
                                <a:latin typeface="Cambria Math" panose="02040503050406030204" pitchFamily="18" charset="0"/>
                              </a:rPr>
                              <m:t>𝐷𝐶</m:t>
                            </m:r>
                          </m:sub>
                        </m:sSub>
                        <m:r>
                          <a:rPr lang="es-MX" b="0" i="1">
                            <a:latin typeface="Cambria Math" panose="02040503050406030204" pitchFamily="18" charset="0"/>
                          </a:rPr>
                          <m:t>=</m:t>
                        </m:r>
                        <m:r>
                          <a:rPr lang="es-MX" b="0" i="1" smtClean="0">
                            <a:latin typeface="Cambria Math" panose="02040503050406030204" pitchFamily="18" charset="0"/>
                          </a:rPr>
                          <m:t>0.8 </m:t>
                        </m:r>
                        <m:r>
                          <a:rPr lang="es-MX" b="0" i="1">
                            <a:latin typeface="Cambria Math" panose="02040503050406030204" pitchFamily="18" charset="0"/>
                          </a:rPr>
                          <m:t>𝐾</m:t>
                        </m:r>
                        <m:r>
                          <a:rPr lang="es-MX" b="0" i="1" smtClean="0">
                            <a:latin typeface="Cambria Math" panose="02040503050406030204" pitchFamily="18" charset="0"/>
                          </a:rPr>
                          <m:t> </m:t>
                        </m:r>
                        <m:r>
                          <a:rPr lang="es-MX" b="0" i="1" smtClean="0">
                            <a:latin typeface="Cambria Math" panose="02040503050406030204" pitchFamily="18" charset="0"/>
                          </a:rPr>
                          <m:t>𝐶</m:t>
                        </m:r>
                      </m:oMath>
                    </m:oMathPara>
                  </a14:m>
                  <a:endParaRPr lang="es-MX" i="1" dirty="0"/>
                </a:p>
                <a:p>
                  <a:pPr algn="ctr">
                    <a:spcBef>
                      <a:spcPct val="0"/>
                    </a:spcBef>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rPr>
                            </m:ctrlPr>
                          </m:sSubPr>
                          <m:e>
                            <m:r>
                              <a:rPr lang="es-MX" b="0" i="1">
                                <a:latin typeface="Cambria Math" panose="02040503050406030204" pitchFamily="18" charset="0"/>
                              </a:rPr>
                              <m:t>𝐹</m:t>
                            </m:r>
                          </m:e>
                          <m:sub>
                            <m:r>
                              <a:rPr lang="es-MX" b="0" i="1">
                                <a:latin typeface="Cambria Math" panose="02040503050406030204" pitchFamily="18" charset="0"/>
                              </a:rPr>
                              <m:t>𝑦</m:t>
                            </m:r>
                          </m:sub>
                        </m:sSub>
                        <m:r>
                          <a:rPr lang="es-MX" b="0" i="1">
                            <a:latin typeface="Cambria Math" panose="02040503050406030204" pitchFamily="18" charset="0"/>
                          </a:rPr>
                          <m:t>=−1</m:t>
                        </m:r>
                        <m:r>
                          <a:rPr lang="es-MX" b="0" i="1">
                            <a:latin typeface="Cambria Math" panose="02040503050406030204" pitchFamily="18" charset="0"/>
                          </a:rPr>
                          <m:t>𝑆𝑒𝑛</m:t>
                        </m:r>
                        <m:r>
                          <a:rPr lang="es-MX" b="0"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rPr>
                            </m:ctrlPr>
                          </m:sSubPr>
                          <m:e>
                            <m:r>
                              <a:rPr lang="es-MX" b="0" i="1">
                                <a:latin typeface="Cambria Math" panose="02040503050406030204" pitchFamily="18" charset="0"/>
                              </a:rPr>
                              <m:t>𝑓</m:t>
                            </m:r>
                          </m:e>
                          <m:sub>
                            <m:r>
                              <a:rPr lang="es-MX" b="0" i="1">
                                <a:latin typeface="Cambria Math" panose="02040503050406030204" pitchFamily="18" charset="0"/>
                              </a:rPr>
                              <m:t>𝐶𝐴</m:t>
                            </m:r>
                          </m:sub>
                        </m:sSub>
                        <m:r>
                          <a:rPr lang="es-MX" b="0" i="1" smtClean="0">
                            <a:latin typeface="Cambria Math" panose="02040503050406030204" pitchFamily="18" charset="0"/>
                          </a:rPr>
                          <m:t>=0</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𝑓</m:t>
                            </m:r>
                          </m:e>
                          <m:sub>
                            <m:r>
                              <a:rPr lang="es-MX" b="0" i="1" smtClean="0">
                                <a:latin typeface="Cambria Math" panose="02040503050406030204" pitchFamily="18" charset="0"/>
                              </a:rPr>
                              <m:t>𝐶𝐴</m:t>
                            </m:r>
                          </m:sub>
                        </m:sSub>
                        <m:r>
                          <a:rPr lang="es-MX" b="0" i="1">
                            <a:latin typeface="Cambria Math" panose="02040503050406030204" pitchFamily="18" charset="0"/>
                          </a:rPr>
                          <m:t>=</m:t>
                        </m:r>
                        <m:r>
                          <a:rPr lang="es-MX" b="0" i="1" smtClean="0">
                            <a:latin typeface="Cambria Math" panose="02040503050406030204" pitchFamily="18" charset="0"/>
                          </a:rPr>
                          <m:t>0.6 </m:t>
                        </m:r>
                        <m:r>
                          <a:rPr lang="es-MX" b="0" i="1">
                            <a:latin typeface="Cambria Math" panose="02040503050406030204" pitchFamily="18" charset="0"/>
                          </a:rPr>
                          <m:t>𝐾</m:t>
                        </m:r>
                        <m:r>
                          <a:rPr lang="es-MX" b="0" i="1">
                            <a:latin typeface="Cambria Math" panose="02040503050406030204" pitchFamily="18" charset="0"/>
                          </a:rPr>
                          <m:t> </m:t>
                        </m:r>
                        <m:r>
                          <a:rPr lang="es-MX" b="0" i="1" smtClean="0">
                            <a:latin typeface="Cambria Math" panose="02040503050406030204" pitchFamily="18" charset="0"/>
                          </a:rPr>
                          <m:t>𝐶</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r>
                          <a:rPr lang="es-MX" sz="1100" b="0" i="1">
                            <a:latin typeface="Cambria Math" panose="02040503050406030204" pitchFamily="18" charset="0"/>
                          </a:rPr>
                          <m:t> </m:t>
                        </m:r>
                      </m:oMath>
                    </m:oMathPara>
                  </a14:m>
                  <a:endParaRPr lang="es-MX" sz="1100" dirty="0">
                    <a:latin typeface="Century Gothic" pitchFamily="34" charset="0"/>
                  </a:endParaRPr>
                </a:p>
              </p:txBody>
            </p:sp>
          </mc:Choice>
          <mc:Fallback xmlns="">
            <p:sp>
              <p:nvSpPr>
                <p:cNvPr id="52" name="CuadroTexto 51">
                  <a:extLst>
                    <a:ext uri="{FF2B5EF4-FFF2-40B4-BE49-F238E27FC236}">
                      <a16:creationId xmlns:a16="http://schemas.microsoft.com/office/drawing/2014/main" id="{F8D36855-94A1-4FF3-A718-55F33B1A0C29}"/>
                    </a:ext>
                  </a:extLst>
                </p:cNvPr>
                <p:cNvSpPr txBox="1">
                  <a:spLocks noRot="1" noChangeAspect="1" noMove="1" noResize="1" noEditPoints="1" noAdjustHandles="1" noChangeArrowheads="1" noChangeShapeType="1" noTextEdit="1"/>
                </p:cNvSpPr>
                <p:nvPr/>
              </p:nvSpPr>
              <p:spPr>
                <a:xfrm>
                  <a:off x="5177686" y="4739046"/>
                  <a:ext cx="2959433" cy="1385928"/>
                </a:xfrm>
                <a:prstGeom prst="rect">
                  <a:avLst/>
                </a:prstGeom>
                <a:blipFill>
                  <a:blip r:embed="rId15"/>
                  <a:stretch>
                    <a:fillRect/>
                  </a:stretch>
                </a:blipFill>
                <a:ln>
                  <a:noFill/>
                </a:ln>
              </p:spPr>
              <p:txBody>
                <a:bodyPr/>
                <a:lstStyle/>
                <a:p>
                  <a:r>
                    <a:rPr lang="es-MX">
                      <a:noFill/>
                    </a:rPr>
                    <a:t> </a:t>
                  </a:r>
                </a:p>
              </p:txBody>
            </p:sp>
          </mc:Fallback>
        </mc:AlternateContent>
        <p:grpSp>
          <p:nvGrpSpPr>
            <p:cNvPr id="5" name="Grupo 4">
              <a:extLst>
                <a:ext uri="{FF2B5EF4-FFF2-40B4-BE49-F238E27FC236}">
                  <a16:creationId xmlns:a16="http://schemas.microsoft.com/office/drawing/2014/main" id="{2CB7545B-028D-4338-8BF4-E54ED071CF13}"/>
                </a:ext>
              </a:extLst>
            </p:cNvPr>
            <p:cNvGrpSpPr/>
            <p:nvPr/>
          </p:nvGrpSpPr>
          <p:grpSpPr>
            <a:xfrm>
              <a:off x="3287226" y="4427819"/>
              <a:ext cx="2141690" cy="1545441"/>
              <a:chOff x="3896091" y="4405254"/>
              <a:chExt cx="2141690" cy="1545441"/>
            </a:xfrm>
          </p:grpSpPr>
          <p:sp>
            <p:nvSpPr>
              <p:cNvPr id="50" name="CuadroTexto 49">
                <a:extLst>
                  <a:ext uri="{FF2B5EF4-FFF2-40B4-BE49-F238E27FC236}">
                    <a16:creationId xmlns:a16="http://schemas.microsoft.com/office/drawing/2014/main" id="{B7A057BF-C156-4482-8FCF-6402D05B6DB5}"/>
                  </a:ext>
                </a:extLst>
              </p:cNvPr>
              <p:cNvSpPr txBox="1"/>
              <p:nvPr/>
            </p:nvSpPr>
            <p:spPr>
              <a:xfrm>
                <a:off x="4472617" y="4405254"/>
                <a:ext cx="1142253" cy="369333"/>
              </a:xfrm>
              <a:prstGeom prst="rect">
                <a:avLst/>
              </a:prstGeom>
              <a:ln>
                <a:noFill/>
              </a:ln>
            </p:spPr>
            <p:txBody>
              <a:bodyPr vert="horz" wrap="square" lIns="91440" tIns="45720" rIns="91440" bIns="45720" rtlCol="0" anchor="ctr">
                <a:noAutofit/>
              </a:bodyPr>
              <a:lstStyle/>
              <a:p>
                <a:pPr algn="ctr">
                  <a:spcBef>
                    <a:spcPct val="0"/>
                  </a:spcBef>
                </a:pPr>
                <a:r>
                  <a:rPr lang="es-MX" dirty="0"/>
                  <a:t>Nodo </a:t>
                </a:r>
                <a:r>
                  <a:rPr lang="es-MX" dirty="0" smtClean="0"/>
                  <a:t>C.</a:t>
                </a:r>
                <a:endParaRPr lang="es-MX" dirty="0"/>
              </a:p>
            </p:txBody>
          </p:sp>
          <p:grpSp>
            <p:nvGrpSpPr>
              <p:cNvPr id="51" name="Grupo 50">
                <a:extLst>
                  <a:ext uri="{FF2B5EF4-FFF2-40B4-BE49-F238E27FC236}">
                    <a16:creationId xmlns:a16="http://schemas.microsoft.com/office/drawing/2014/main" id="{13A783F1-F8B8-4C21-9418-7CAD3CCF89DF}"/>
                  </a:ext>
                </a:extLst>
              </p:cNvPr>
              <p:cNvGrpSpPr/>
              <p:nvPr/>
            </p:nvGrpSpPr>
            <p:grpSpPr>
              <a:xfrm>
                <a:off x="3896091" y="4670709"/>
                <a:ext cx="2141690" cy="1279986"/>
                <a:chOff x="4469041" y="3022218"/>
                <a:chExt cx="2141690" cy="1279986"/>
              </a:xfrm>
            </p:grpSpPr>
            <p:cxnSp>
              <p:nvCxnSpPr>
                <p:cNvPr id="53" name="Conector recto de flecha 52">
                  <a:extLst>
                    <a:ext uri="{FF2B5EF4-FFF2-40B4-BE49-F238E27FC236}">
                      <a16:creationId xmlns:a16="http://schemas.microsoft.com/office/drawing/2014/main" id="{83AE1A9B-3D29-43E4-BE18-8B971C76B9A6}"/>
                    </a:ext>
                  </a:extLst>
                </p:cNvPr>
                <p:cNvCxnSpPr>
                  <a:cxnSpLocks/>
                </p:cNvCxnSpPr>
                <p:nvPr/>
              </p:nvCxnSpPr>
              <p:spPr>
                <a:xfrm flipH="1">
                  <a:off x="5087123" y="3689889"/>
                  <a:ext cx="571127"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ectángulo 53">
                  <a:extLst>
                    <a:ext uri="{FF2B5EF4-FFF2-40B4-BE49-F238E27FC236}">
                      <a16:creationId xmlns:a16="http://schemas.microsoft.com/office/drawing/2014/main" id="{2654D92E-5F90-49FE-A8F0-C21FB9C6E16D}"/>
                    </a:ext>
                  </a:extLst>
                </p:cNvPr>
                <p:cNvSpPr/>
                <p:nvPr/>
              </p:nvSpPr>
              <p:spPr>
                <a:xfrm>
                  <a:off x="5684364" y="3948576"/>
                  <a:ext cx="926367"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rPr>
                    <a:t>1</a:t>
                  </a:r>
                </a:p>
              </p:txBody>
            </p:sp>
            <mc:AlternateContent xmlns:mc="http://schemas.openxmlformats.org/markup-compatibility/2006" xmlns:a14="http://schemas.microsoft.com/office/drawing/2010/main">
              <mc:Choice Requires="a14">
                <p:sp>
                  <p:nvSpPr>
                    <p:cNvPr id="55" name="Rectángulo 54">
                      <a:extLst>
                        <a:ext uri="{FF2B5EF4-FFF2-40B4-BE49-F238E27FC236}">
                          <a16:creationId xmlns:a16="http://schemas.microsoft.com/office/drawing/2014/main" id="{5D5EE259-31F9-4114-B746-9F92ACFBBA7B}"/>
                        </a:ext>
                      </a:extLst>
                    </p:cNvPr>
                    <p:cNvSpPr/>
                    <p:nvPr/>
                  </p:nvSpPr>
                  <p:spPr>
                    <a:xfrm>
                      <a:off x="5386535" y="3022218"/>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𝑓</m:t>
                                </m:r>
                              </m:e>
                              <m:sub>
                                <m:r>
                                  <a:rPr lang="es-MX" sz="1200" b="0" i="1" dirty="0" smtClean="0">
                                    <a:solidFill>
                                      <a:schemeClr val="tx1"/>
                                    </a:solidFill>
                                    <a:latin typeface="Cambria Math" panose="02040503050406030204" pitchFamily="18" charset="0"/>
                                  </a:rPr>
                                  <m:t>𝐶𝐴</m:t>
                                </m:r>
                              </m:sub>
                            </m:sSub>
                          </m:oMath>
                        </m:oMathPara>
                      </a14:m>
                      <a:endParaRPr lang="es-MX" sz="2400" dirty="0">
                        <a:solidFill>
                          <a:schemeClr val="tx1"/>
                        </a:solidFill>
                      </a:endParaRPr>
                    </a:p>
                  </p:txBody>
                </p:sp>
              </mc:Choice>
              <mc:Fallback xmlns="">
                <p:sp>
                  <p:nvSpPr>
                    <p:cNvPr id="55" name="Rectángulo 54">
                      <a:extLst>
                        <a:ext uri="{FF2B5EF4-FFF2-40B4-BE49-F238E27FC236}">
                          <a16:creationId xmlns:a16="http://schemas.microsoft.com/office/drawing/2014/main" id="{5D5EE259-31F9-4114-B746-9F92ACFBBA7B}"/>
                        </a:ext>
                      </a:extLst>
                    </p:cNvPr>
                    <p:cNvSpPr>
                      <a:spLocks noRot="1" noChangeAspect="1" noMove="1" noResize="1" noEditPoints="1" noAdjustHandles="1" noChangeArrowheads="1" noChangeShapeType="1" noTextEdit="1"/>
                    </p:cNvSpPr>
                    <p:nvPr/>
                  </p:nvSpPr>
                  <p:spPr>
                    <a:xfrm>
                      <a:off x="5386535" y="3022218"/>
                      <a:ext cx="1072953" cy="353628"/>
                    </a:xfrm>
                    <a:prstGeom prst="rect">
                      <a:avLst/>
                    </a:prstGeom>
                    <a:blipFill>
                      <a:blip r:embed="rId16"/>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6" name="Rectángulo 55">
                      <a:extLst>
                        <a:ext uri="{FF2B5EF4-FFF2-40B4-BE49-F238E27FC236}">
                          <a16:creationId xmlns:a16="http://schemas.microsoft.com/office/drawing/2014/main" id="{D850A9ED-AEDF-418F-8CE8-781AEEF97418}"/>
                        </a:ext>
                      </a:extLst>
                    </p:cNvPr>
                    <p:cNvSpPr/>
                    <p:nvPr/>
                  </p:nvSpPr>
                  <p:spPr>
                    <a:xfrm>
                      <a:off x="4469041" y="3595393"/>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𝑓</m:t>
                                </m:r>
                              </m:e>
                              <m:sub>
                                <m:r>
                                  <a:rPr lang="es-MX" sz="1200" b="0" i="1" dirty="0" smtClean="0">
                                    <a:solidFill>
                                      <a:schemeClr val="tx1"/>
                                    </a:solidFill>
                                    <a:latin typeface="Cambria Math" panose="02040503050406030204" pitchFamily="18" charset="0"/>
                                  </a:rPr>
                                  <m:t>𝐶𝐷</m:t>
                                </m:r>
                              </m:sub>
                            </m:sSub>
                          </m:oMath>
                        </m:oMathPara>
                      </a14:m>
                      <a:endParaRPr lang="es-MX" sz="2400" dirty="0">
                        <a:solidFill>
                          <a:schemeClr val="tx1"/>
                        </a:solidFill>
                      </a:endParaRPr>
                    </a:p>
                  </p:txBody>
                </p:sp>
              </mc:Choice>
              <mc:Fallback xmlns="">
                <p:sp>
                  <p:nvSpPr>
                    <p:cNvPr id="56" name="Rectángulo 55">
                      <a:extLst>
                        <a:ext uri="{FF2B5EF4-FFF2-40B4-BE49-F238E27FC236}">
                          <a16:creationId xmlns:a16="http://schemas.microsoft.com/office/drawing/2014/main" id="{D850A9ED-AEDF-418F-8CE8-781AEEF97418}"/>
                        </a:ext>
                      </a:extLst>
                    </p:cNvPr>
                    <p:cNvSpPr>
                      <a:spLocks noRot="1" noChangeAspect="1" noMove="1" noResize="1" noEditPoints="1" noAdjustHandles="1" noChangeArrowheads="1" noChangeShapeType="1" noTextEdit="1"/>
                    </p:cNvSpPr>
                    <p:nvPr/>
                  </p:nvSpPr>
                  <p:spPr>
                    <a:xfrm>
                      <a:off x="4469041" y="3595393"/>
                      <a:ext cx="1072953" cy="353628"/>
                    </a:xfrm>
                    <a:prstGeom prst="rect">
                      <a:avLst/>
                    </a:prstGeom>
                    <a:blipFill>
                      <a:blip r:embed="rId17"/>
                      <a:stretch>
                        <a:fillRect/>
                      </a:stretch>
                    </a:blipFill>
                    <a:ln>
                      <a:noFill/>
                    </a:ln>
                  </p:spPr>
                  <p:txBody>
                    <a:bodyPr/>
                    <a:lstStyle/>
                    <a:p>
                      <a:r>
                        <a:rPr lang="es-MX">
                          <a:noFill/>
                        </a:rPr>
                        <a:t> </a:t>
                      </a:r>
                    </a:p>
                  </p:txBody>
                </p:sp>
              </mc:Fallback>
            </mc:AlternateContent>
            <p:cxnSp>
              <p:nvCxnSpPr>
                <p:cNvPr id="57" name="Conector recto de flecha 56">
                  <a:extLst>
                    <a:ext uri="{FF2B5EF4-FFF2-40B4-BE49-F238E27FC236}">
                      <a16:creationId xmlns:a16="http://schemas.microsoft.com/office/drawing/2014/main" id="{D6623B7F-6BD9-4537-9BDB-E04B9AD801D6}"/>
                    </a:ext>
                  </a:extLst>
                </p:cNvPr>
                <p:cNvCxnSpPr>
                  <a:cxnSpLocks/>
                </p:cNvCxnSpPr>
                <p:nvPr/>
              </p:nvCxnSpPr>
              <p:spPr>
                <a:xfrm>
                  <a:off x="5654790" y="3681551"/>
                  <a:ext cx="478318" cy="3098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6E61CCF2-B8E7-4D04-9270-8E306F1A2F28}"/>
                    </a:ext>
                  </a:extLst>
                </p:cNvPr>
                <p:cNvCxnSpPr>
                  <a:cxnSpLocks/>
                </p:cNvCxnSpPr>
                <p:nvPr/>
              </p:nvCxnSpPr>
              <p:spPr>
                <a:xfrm flipV="1">
                  <a:off x="5654787" y="3163932"/>
                  <a:ext cx="0" cy="5454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9" name="Conector recto 58">
                <a:extLst>
                  <a:ext uri="{FF2B5EF4-FFF2-40B4-BE49-F238E27FC236}">
                    <a16:creationId xmlns:a16="http://schemas.microsoft.com/office/drawing/2014/main" id="{593CB2C5-BCEB-47B7-A499-A64BE31E6919}"/>
                  </a:ext>
                </a:extLst>
              </p:cNvPr>
              <p:cNvCxnSpPr/>
              <p:nvPr/>
            </p:nvCxnSpPr>
            <p:spPr>
              <a:xfrm>
                <a:off x="5081837" y="5330042"/>
                <a:ext cx="0" cy="56856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9" name="Conector recto 78">
                <a:extLst>
                  <a:ext uri="{FF2B5EF4-FFF2-40B4-BE49-F238E27FC236}">
                    <a16:creationId xmlns:a16="http://schemas.microsoft.com/office/drawing/2014/main" id="{0561D803-C250-4BF0-B4CA-D73494BBCE39}"/>
                  </a:ext>
                </a:extLst>
              </p:cNvPr>
              <p:cNvCxnSpPr>
                <a:cxnSpLocks/>
              </p:cNvCxnSpPr>
              <p:nvPr/>
            </p:nvCxnSpPr>
            <p:spPr>
              <a:xfrm flipH="1">
                <a:off x="5042138" y="5324246"/>
                <a:ext cx="580250" cy="1156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4" name="Grupo 3">
            <a:extLst>
              <a:ext uri="{FF2B5EF4-FFF2-40B4-BE49-F238E27FC236}">
                <a16:creationId xmlns:a16="http://schemas.microsoft.com/office/drawing/2014/main" id="{5A40782E-B8CF-4C08-B1E1-28FEA840C5F4}"/>
              </a:ext>
            </a:extLst>
          </p:cNvPr>
          <p:cNvGrpSpPr/>
          <p:nvPr/>
        </p:nvGrpSpPr>
        <p:grpSpPr>
          <a:xfrm>
            <a:off x="7828388" y="3275691"/>
            <a:ext cx="4436800" cy="1563550"/>
            <a:chOff x="7801736" y="2445548"/>
            <a:chExt cx="4436800" cy="1563550"/>
          </a:xfrm>
        </p:grpSpPr>
        <mc:AlternateContent xmlns:mc="http://schemas.openxmlformats.org/markup-compatibility/2006" xmlns:a14="http://schemas.microsoft.com/office/drawing/2010/main">
          <mc:Choice Requires="a14">
            <p:sp>
              <p:nvSpPr>
                <p:cNvPr id="70" name="CuadroTexto 69">
                  <a:extLst>
                    <a:ext uri="{FF2B5EF4-FFF2-40B4-BE49-F238E27FC236}">
                      <a16:creationId xmlns:a16="http://schemas.microsoft.com/office/drawing/2014/main" id="{EC1F1EEA-CD09-44BB-B3A2-8BD5D7F0054C}"/>
                    </a:ext>
                  </a:extLst>
                </p:cNvPr>
                <p:cNvSpPr txBox="1"/>
                <p:nvPr/>
              </p:nvSpPr>
              <p:spPr>
                <a:xfrm>
                  <a:off x="9087565" y="2554751"/>
                  <a:ext cx="3150971" cy="1385928"/>
                </a:xfrm>
                <a:prstGeom prst="rect">
                  <a:avLst/>
                </a:prstGeom>
                <a:ln>
                  <a:noFill/>
                </a:ln>
              </p:spPr>
              <p:txBody>
                <a:bodyPr vert="horz" wrap="square" lIns="91440" tIns="45720" rIns="91440" bIns="45720" rtlCol="0" anchor="ctr">
                  <a:noAutofit/>
                </a:bodyPr>
                <a:lstStyle/>
                <a:p>
                  <a:pPr algn="ctr">
                    <a:spcBef>
                      <a:spcPct val="0"/>
                    </a:spcBef>
                  </a:pPr>
                  <a:endParaRPr lang="es-MX" sz="1100" b="1" i="1" dirty="0">
                    <a:latin typeface="Cambria Math" panose="02040503050406030204" pitchFamily="18"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m:t>
                            </m:r>
                            <m:r>
                              <a:rPr lang="es-MX" b="0" i="1">
                                <a:latin typeface="Cambria Math" panose="02040503050406030204" pitchFamily="18" charset="0"/>
                              </a:rPr>
                              <m:t>𝐹</m:t>
                            </m:r>
                          </m:e>
                          <m:sub>
                            <m:r>
                              <a:rPr lang="es-MX" b="0" i="1">
                                <a:latin typeface="Cambria Math" panose="02040503050406030204" pitchFamily="18" charset="0"/>
                              </a:rPr>
                              <m:t>𝑦</m:t>
                            </m:r>
                          </m:sub>
                        </m:sSub>
                        <m:r>
                          <a:rPr lang="es-MX" b="0" i="1">
                            <a:latin typeface="Cambria Math" panose="02040503050406030204" pitchFamily="18" charset="0"/>
                          </a:rPr>
                          <m:t>=−</m:t>
                        </m:r>
                        <m:sSub>
                          <m:sSubPr>
                            <m:ctrlPr>
                              <a:rPr lang="es-MX" i="1" dirty="0">
                                <a:latin typeface="Cambria Math" panose="02040503050406030204" pitchFamily="18" charset="0"/>
                              </a:rPr>
                            </m:ctrlPr>
                          </m:sSubPr>
                          <m:e>
                            <m:r>
                              <a:rPr lang="es-MX" b="0" i="1" dirty="0">
                                <a:latin typeface="Cambria Math" panose="02040503050406030204" pitchFamily="18" charset="0"/>
                              </a:rPr>
                              <m:t>𝑓</m:t>
                            </m:r>
                          </m:e>
                          <m:sub>
                            <m:r>
                              <a:rPr lang="es-MX" b="0" i="1" dirty="0">
                                <a:latin typeface="Cambria Math" panose="02040503050406030204" pitchFamily="18" charset="0"/>
                              </a:rPr>
                              <m:t>𝐴𝐷</m:t>
                            </m:r>
                            <m:r>
                              <a:rPr lang="es-MX" b="0" i="1" dirty="0">
                                <a:latin typeface="Cambria Math" panose="02040503050406030204" pitchFamily="18" charset="0"/>
                              </a:rPr>
                              <m:t>  </m:t>
                            </m:r>
                          </m:sub>
                        </m:sSub>
                        <m:r>
                          <a:rPr lang="es-MX" b="0" i="1">
                            <a:latin typeface="Cambria Math" panose="02040503050406030204" pitchFamily="18" charset="0"/>
                          </a:rPr>
                          <m:t>𝑆𝑒𝑛</m:t>
                        </m:r>
                        <m:r>
                          <a:rPr lang="es-MX" b="0" i="1">
                            <a:latin typeface="Cambria Math" panose="02040503050406030204" pitchFamily="18" charset="0"/>
                            <a:ea typeface="Cambria Math" panose="02040503050406030204" pitchFamily="18" charset="0"/>
                          </a:rPr>
                          <m:t>∝+0.</m:t>
                        </m:r>
                        <m:r>
                          <a:rPr lang="es-MX" b="0" i="1" smtClean="0">
                            <a:latin typeface="Cambria Math" panose="02040503050406030204" pitchFamily="18" charset="0"/>
                            <a:ea typeface="Cambria Math" panose="02040503050406030204" pitchFamily="18" charset="0"/>
                          </a:rPr>
                          <m:t>6=0</m:t>
                        </m:r>
                      </m:oMath>
                    </m:oMathPara>
                  </a14:m>
                  <a:endParaRPr lang="es-MX" dirty="0">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𝑓</m:t>
                            </m:r>
                          </m:e>
                          <m:sub>
                            <m:r>
                              <a:rPr lang="es-MX" b="0" i="1" smtClean="0">
                                <a:latin typeface="Cambria Math" panose="02040503050406030204" pitchFamily="18" charset="0"/>
                              </a:rPr>
                              <m:t>𝐴𝐷</m:t>
                            </m:r>
                          </m:sub>
                        </m:sSub>
                        <m:r>
                          <a:rPr lang="es-MX" b="0" i="1">
                            <a:latin typeface="Cambria Math" panose="02040503050406030204" pitchFamily="18" charset="0"/>
                          </a:rPr>
                          <m:t>=</m:t>
                        </m:r>
                        <m:r>
                          <a:rPr lang="es-MX" b="0" i="1" smtClean="0">
                            <a:latin typeface="Cambria Math" panose="02040503050406030204" pitchFamily="18" charset="0"/>
                          </a:rPr>
                          <m:t>1 </m:t>
                        </m:r>
                        <m:r>
                          <a:rPr lang="es-MX" b="0" i="1" smtClean="0">
                            <a:latin typeface="Cambria Math" panose="02040503050406030204" pitchFamily="18" charset="0"/>
                          </a:rPr>
                          <m:t>𝐾</m:t>
                        </m:r>
                        <m:r>
                          <a:rPr lang="es-MX" b="0" i="1">
                            <a:latin typeface="Cambria Math" panose="02040503050406030204" pitchFamily="18" charset="0"/>
                          </a:rPr>
                          <m:t> </m:t>
                        </m:r>
                        <m:r>
                          <a:rPr lang="es-MX" b="0" i="1" smtClean="0">
                            <a:latin typeface="Cambria Math" panose="02040503050406030204" pitchFamily="18" charset="0"/>
                          </a:rPr>
                          <m:t> </m:t>
                        </m:r>
                        <m:r>
                          <a:rPr lang="es-MX" b="0" i="1" smtClean="0">
                            <a:latin typeface="Cambria Math" panose="02040503050406030204" pitchFamily="18" charset="0"/>
                          </a:rPr>
                          <m:t>𝑇</m:t>
                        </m:r>
                      </m:oMath>
                    </m:oMathPara>
                  </a14:m>
                  <a:endParaRPr lang="es-MX" dirty="0">
                    <a:latin typeface="Century Gothic" pitchFamily="34" charset="0"/>
                  </a:endParaRPr>
                </a:p>
                <a:p>
                  <a:pPr algn="ctr">
                    <a:spcBef>
                      <a:spcPct val="0"/>
                    </a:spcBef>
                  </a:pPr>
                  <a14:m>
                    <m:oMathPara xmlns:m="http://schemas.openxmlformats.org/officeDocument/2006/math">
                      <m:oMathParaPr>
                        <m:jc m:val="centerGroup"/>
                      </m:oMathParaPr>
                      <m:oMath xmlns:m="http://schemas.openxmlformats.org/officeDocument/2006/math">
                        <m:r>
                          <a:rPr lang="es-MX" sz="1100" b="1" i="1">
                            <a:latin typeface="Cambria Math" panose="02040503050406030204" pitchFamily="18" charset="0"/>
                          </a:rPr>
                          <m:t> </m:t>
                        </m:r>
                      </m:oMath>
                    </m:oMathPara>
                  </a14:m>
                  <a:endParaRPr lang="es-MX" sz="1100" b="1" dirty="0">
                    <a:latin typeface="Century Gothic" pitchFamily="34" charset="0"/>
                  </a:endParaRPr>
                </a:p>
              </p:txBody>
            </p:sp>
          </mc:Choice>
          <mc:Fallback xmlns="">
            <p:sp>
              <p:nvSpPr>
                <p:cNvPr id="70" name="CuadroTexto 69">
                  <a:extLst>
                    <a:ext uri="{FF2B5EF4-FFF2-40B4-BE49-F238E27FC236}">
                      <a16:creationId xmlns:a16="http://schemas.microsoft.com/office/drawing/2014/main" id="{EC1F1EEA-CD09-44BB-B3A2-8BD5D7F0054C}"/>
                    </a:ext>
                  </a:extLst>
                </p:cNvPr>
                <p:cNvSpPr txBox="1">
                  <a:spLocks noRot="1" noChangeAspect="1" noMove="1" noResize="1" noEditPoints="1" noAdjustHandles="1" noChangeArrowheads="1" noChangeShapeType="1" noTextEdit="1"/>
                </p:cNvSpPr>
                <p:nvPr/>
              </p:nvSpPr>
              <p:spPr>
                <a:xfrm>
                  <a:off x="9087565" y="2554751"/>
                  <a:ext cx="3150971" cy="1385928"/>
                </a:xfrm>
                <a:prstGeom prst="rect">
                  <a:avLst/>
                </a:prstGeom>
                <a:blipFill>
                  <a:blip r:embed="rId18"/>
                  <a:stretch>
                    <a:fillRect/>
                  </a:stretch>
                </a:blipFill>
                <a:ln>
                  <a:noFill/>
                </a:ln>
              </p:spPr>
              <p:txBody>
                <a:bodyPr/>
                <a:lstStyle/>
                <a:p>
                  <a:r>
                    <a:rPr lang="es-MX">
                      <a:noFill/>
                    </a:rPr>
                    <a:t> </a:t>
                  </a:r>
                </a:p>
              </p:txBody>
            </p:sp>
          </mc:Fallback>
        </mc:AlternateContent>
        <p:grpSp>
          <p:nvGrpSpPr>
            <p:cNvPr id="3" name="Grupo 2">
              <a:extLst>
                <a:ext uri="{FF2B5EF4-FFF2-40B4-BE49-F238E27FC236}">
                  <a16:creationId xmlns:a16="http://schemas.microsoft.com/office/drawing/2014/main" id="{D2E5FAF5-AD64-4ECC-8BD6-68443965F3EF}"/>
                </a:ext>
              </a:extLst>
            </p:cNvPr>
            <p:cNvGrpSpPr/>
            <p:nvPr/>
          </p:nvGrpSpPr>
          <p:grpSpPr>
            <a:xfrm>
              <a:off x="7801736" y="2445548"/>
              <a:ext cx="2077993" cy="1563550"/>
              <a:chOff x="7870280" y="2552105"/>
              <a:chExt cx="2077993" cy="1563550"/>
            </a:xfrm>
          </p:grpSpPr>
          <p:sp>
            <p:nvSpPr>
              <p:cNvPr id="64" name="CuadroTexto 63">
                <a:extLst>
                  <a:ext uri="{FF2B5EF4-FFF2-40B4-BE49-F238E27FC236}">
                    <a16:creationId xmlns:a16="http://schemas.microsoft.com/office/drawing/2014/main" id="{FDB27ABB-1734-4237-A1C9-F0304134A8CE}"/>
                  </a:ext>
                </a:extLst>
              </p:cNvPr>
              <p:cNvSpPr txBox="1"/>
              <p:nvPr/>
            </p:nvSpPr>
            <p:spPr>
              <a:xfrm>
                <a:off x="8298132" y="2552105"/>
                <a:ext cx="1142253" cy="369333"/>
              </a:xfrm>
              <a:prstGeom prst="rect">
                <a:avLst/>
              </a:prstGeom>
              <a:ln>
                <a:noFill/>
              </a:ln>
            </p:spPr>
            <p:txBody>
              <a:bodyPr vert="horz" wrap="square" lIns="91440" tIns="45720" rIns="91440" bIns="45720" rtlCol="0" anchor="ctr">
                <a:noAutofit/>
              </a:bodyPr>
              <a:lstStyle/>
              <a:p>
                <a:pPr algn="ctr">
                  <a:spcBef>
                    <a:spcPct val="0"/>
                  </a:spcBef>
                </a:pPr>
                <a:r>
                  <a:rPr lang="es-MX" dirty="0"/>
                  <a:t>Nodo </a:t>
                </a:r>
                <a:r>
                  <a:rPr lang="es-MX" dirty="0" smtClean="0"/>
                  <a:t>D.</a:t>
                </a:r>
                <a:endParaRPr lang="es-MX" dirty="0"/>
              </a:p>
            </p:txBody>
          </p:sp>
          <p:grpSp>
            <p:nvGrpSpPr>
              <p:cNvPr id="69" name="Grupo 68">
                <a:extLst>
                  <a:ext uri="{FF2B5EF4-FFF2-40B4-BE49-F238E27FC236}">
                    <a16:creationId xmlns:a16="http://schemas.microsoft.com/office/drawing/2014/main" id="{75702C88-B74E-4777-9405-F02C171ED51C}"/>
                  </a:ext>
                </a:extLst>
              </p:cNvPr>
              <p:cNvGrpSpPr/>
              <p:nvPr/>
            </p:nvGrpSpPr>
            <p:grpSpPr>
              <a:xfrm>
                <a:off x="8424783" y="2822606"/>
                <a:ext cx="1523490" cy="1041069"/>
                <a:chOff x="5209024" y="3004703"/>
                <a:chExt cx="1523490" cy="1041069"/>
              </a:xfrm>
            </p:grpSpPr>
            <p:cxnSp>
              <p:nvCxnSpPr>
                <p:cNvPr id="71" name="Conector recto de flecha 70">
                  <a:extLst>
                    <a:ext uri="{FF2B5EF4-FFF2-40B4-BE49-F238E27FC236}">
                      <a16:creationId xmlns:a16="http://schemas.microsoft.com/office/drawing/2014/main" id="{F2C176F0-0A9A-4C60-B3C9-57DDB3CFA8DC}"/>
                    </a:ext>
                  </a:extLst>
                </p:cNvPr>
                <p:cNvCxnSpPr>
                  <a:cxnSpLocks/>
                </p:cNvCxnSpPr>
                <p:nvPr/>
              </p:nvCxnSpPr>
              <p:spPr>
                <a:xfrm>
                  <a:off x="5654787" y="3681550"/>
                  <a:ext cx="571127"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Rectángulo 72">
                      <a:extLst>
                        <a:ext uri="{FF2B5EF4-FFF2-40B4-BE49-F238E27FC236}">
                          <a16:creationId xmlns:a16="http://schemas.microsoft.com/office/drawing/2014/main" id="{235477A3-AE12-4181-B0FC-2DF0182CC248}"/>
                        </a:ext>
                      </a:extLst>
                    </p:cNvPr>
                    <p:cNvSpPr/>
                    <p:nvPr/>
                  </p:nvSpPr>
                  <p:spPr>
                    <a:xfrm>
                      <a:off x="5659561" y="3662139"/>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𝑓</m:t>
                                </m:r>
                              </m:e>
                              <m:sub>
                                <m:r>
                                  <a:rPr lang="es-MX" sz="1200" b="0" i="1" dirty="0" smtClean="0">
                                    <a:solidFill>
                                      <a:schemeClr val="tx1"/>
                                    </a:solidFill>
                                    <a:latin typeface="Cambria Math" panose="02040503050406030204" pitchFamily="18" charset="0"/>
                                  </a:rPr>
                                  <m:t>𝐷𝐶</m:t>
                                </m:r>
                              </m:sub>
                            </m:sSub>
                          </m:oMath>
                        </m:oMathPara>
                      </a14:m>
                      <a:endParaRPr lang="es-MX" sz="2400" dirty="0">
                        <a:solidFill>
                          <a:schemeClr val="tx1"/>
                        </a:solidFill>
                      </a:endParaRPr>
                    </a:p>
                  </p:txBody>
                </p:sp>
              </mc:Choice>
              <mc:Fallback xmlns="">
                <p:sp>
                  <p:nvSpPr>
                    <p:cNvPr id="73" name="Rectángulo 72">
                      <a:extLst>
                        <a:ext uri="{FF2B5EF4-FFF2-40B4-BE49-F238E27FC236}">
                          <a16:creationId xmlns:a16="http://schemas.microsoft.com/office/drawing/2014/main" id="{235477A3-AE12-4181-B0FC-2DF0182CC248}"/>
                        </a:ext>
                      </a:extLst>
                    </p:cNvPr>
                    <p:cNvSpPr>
                      <a:spLocks noRot="1" noChangeAspect="1" noMove="1" noResize="1" noEditPoints="1" noAdjustHandles="1" noChangeArrowheads="1" noChangeShapeType="1" noTextEdit="1"/>
                    </p:cNvSpPr>
                    <p:nvPr/>
                  </p:nvSpPr>
                  <p:spPr>
                    <a:xfrm>
                      <a:off x="5659561" y="3662139"/>
                      <a:ext cx="1072953" cy="353628"/>
                    </a:xfrm>
                    <a:prstGeom prst="rect">
                      <a:avLst/>
                    </a:prstGeom>
                    <a:blipFill>
                      <a:blip r:embed="rId19"/>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4" name="Rectángulo 73">
                      <a:extLst>
                        <a:ext uri="{FF2B5EF4-FFF2-40B4-BE49-F238E27FC236}">
                          <a16:creationId xmlns:a16="http://schemas.microsoft.com/office/drawing/2014/main" id="{B8405442-7FFF-47D0-B8CC-79C237C561EC}"/>
                        </a:ext>
                      </a:extLst>
                    </p:cNvPr>
                    <p:cNvSpPr/>
                    <p:nvPr/>
                  </p:nvSpPr>
                  <p:spPr>
                    <a:xfrm>
                      <a:off x="5391085" y="3004703"/>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𝑓</m:t>
                                </m:r>
                              </m:e>
                              <m:sub>
                                <m:r>
                                  <a:rPr lang="es-MX" sz="1200" b="0" i="1" dirty="0" smtClean="0">
                                    <a:solidFill>
                                      <a:schemeClr val="tx1"/>
                                    </a:solidFill>
                                    <a:latin typeface="Cambria Math" panose="02040503050406030204" pitchFamily="18" charset="0"/>
                                  </a:rPr>
                                  <m:t>𝐷𝐵</m:t>
                                </m:r>
                              </m:sub>
                            </m:sSub>
                          </m:oMath>
                        </m:oMathPara>
                      </a14:m>
                      <a:endParaRPr lang="es-MX" sz="2400" dirty="0">
                        <a:solidFill>
                          <a:schemeClr val="tx1"/>
                        </a:solidFill>
                      </a:endParaRPr>
                    </a:p>
                  </p:txBody>
                </p:sp>
              </mc:Choice>
              <mc:Fallback xmlns="">
                <p:sp>
                  <p:nvSpPr>
                    <p:cNvPr id="74" name="Rectángulo 73">
                      <a:extLst>
                        <a:ext uri="{FF2B5EF4-FFF2-40B4-BE49-F238E27FC236}">
                          <a16:creationId xmlns:a16="http://schemas.microsoft.com/office/drawing/2014/main" id="{B8405442-7FFF-47D0-B8CC-79C237C561EC}"/>
                        </a:ext>
                      </a:extLst>
                    </p:cNvPr>
                    <p:cNvSpPr>
                      <a:spLocks noRot="1" noChangeAspect="1" noMove="1" noResize="1" noEditPoints="1" noAdjustHandles="1" noChangeArrowheads="1" noChangeShapeType="1" noTextEdit="1"/>
                    </p:cNvSpPr>
                    <p:nvPr/>
                  </p:nvSpPr>
                  <p:spPr>
                    <a:xfrm>
                      <a:off x="5391085" y="3004703"/>
                      <a:ext cx="1072953" cy="353628"/>
                    </a:xfrm>
                    <a:prstGeom prst="rect">
                      <a:avLst/>
                    </a:prstGeom>
                    <a:blipFill>
                      <a:blip r:embed="rId20"/>
                      <a:stretch>
                        <a:fillRect/>
                      </a:stretch>
                    </a:blipFill>
                    <a:ln>
                      <a:noFill/>
                    </a:ln>
                  </p:spPr>
                  <p:txBody>
                    <a:bodyPr/>
                    <a:lstStyle/>
                    <a:p>
                      <a:r>
                        <a:rPr lang="es-MX">
                          <a:noFill/>
                        </a:rPr>
                        <a:t> </a:t>
                      </a:r>
                    </a:p>
                  </p:txBody>
                </p:sp>
              </mc:Fallback>
            </mc:AlternateContent>
            <p:cxnSp>
              <p:nvCxnSpPr>
                <p:cNvPr id="75" name="Conector recto de flecha 74">
                  <a:extLst>
                    <a:ext uri="{FF2B5EF4-FFF2-40B4-BE49-F238E27FC236}">
                      <a16:creationId xmlns:a16="http://schemas.microsoft.com/office/drawing/2014/main" id="{F9AC4EFF-5FFA-495A-A57D-CCBF8A461CD2}"/>
                    </a:ext>
                  </a:extLst>
                </p:cNvPr>
                <p:cNvCxnSpPr>
                  <a:cxnSpLocks/>
                </p:cNvCxnSpPr>
                <p:nvPr/>
              </p:nvCxnSpPr>
              <p:spPr>
                <a:xfrm flipH="1">
                  <a:off x="5209024" y="3681551"/>
                  <a:ext cx="445766" cy="3642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a:extLst>
                    <a:ext uri="{FF2B5EF4-FFF2-40B4-BE49-F238E27FC236}">
                      <a16:creationId xmlns:a16="http://schemas.microsoft.com/office/drawing/2014/main" id="{D68DFA9F-C443-4844-BCCC-2A7370105738}"/>
                    </a:ext>
                  </a:extLst>
                </p:cNvPr>
                <p:cNvCxnSpPr>
                  <a:cxnSpLocks/>
                </p:cNvCxnSpPr>
                <p:nvPr/>
              </p:nvCxnSpPr>
              <p:spPr>
                <a:xfrm flipV="1">
                  <a:off x="5670091" y="3133815"/>
                  <a:ext cx="0" cy="5454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3" name="Conector recto 62">
                <a:extLst>
                  <a:ext uri="{FF2B5EF4-FFF2-40B4-BE49-F238E27FC236}">
                    <a16:creationId xmlns:a16="http://schemas.microsoft.com/office/drawing/2014/main" id="{2C5435F7-6E16-4431-83A9-E24750856AAA}"/>
                  </a:ext>
                </a:extLst>
              </p:cNvPr>
              <p:cNvCxnSpPr/>
              <p:nvPr/>
            </p:nvCxnSpPr>
            <p:spPr>
              <a:xfrm>
                <a:off x="8885850" y="3508550"/>
                <a:ext cx="0" cy="56856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a16="http://schemas.microsoft.com/office/drawing/2014/main" id="{4ECC100E-D371-4832-8571-6CFD3BCB4469}"/>
                  </a:ext>
                </a:extLst>
              </p:cNvPr>
              <p:cNvCxnSpPr>
                <a:cxnSpLocks/>
              </p:cNvCxnSpPr>
              <p:nvPr/>
            </p:nvCxnSpPr>
            <p:spPr>
              <a:xfrm flipH="1">
                <a:off x="8334018" y="3504001"/>
                <a:ext cx="580250" cy="1156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Rectángulo 79">
                    <a:extLst>
                      <a:ext uri="{FF2B5EF4-FFF2-40B4-BE49-F238E27FC236}">
                        <a16:creationId xmlns:a16="http://schemas.microsoft.com/office/drawing/2014/main" id="{E5C08903-F69F-4FE9-9DC6-1FDB707C4FFB}"/>
                      </a:ext>
                    </a:extLst>
                  </p:cNvPr>
                  <p:cNvSpPr/>
                  <p:nvPr/>
                </p:nvSpPr>
                <p:spPr>
                  <a:xfrm>
                    <a:off x="7870280" y="3762027"/>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𝑓</m:t>
                              </m:r>
                            </m:e>
                            <m:sub>
                              <m:r>
                                <a:rPr lang="es-MX" sz="1200" b="0" i="1" dirty="0" smtClean="0">
                                  <a:solidFill>
                                    <a:schemeClr val="tx1"/>
                                  </a:solidFill>
                                  <a:latin typeface="Cambria Math" panose="02040503050406030204" pitchFamily="18" charset="0"/>
                                </a:rPr>
                                <m:t>𝐴𝐷</m:t>
                              </m:r>
                            </m:sub>
                          </m:sSub>
                        </m:oMath>
                      </m:oMathPara>
                    </a14:m>
                    <a:endParaRPr lang="es-MX" sz="2400" dirty="0">
                      <a:solidFill>
                        <a:schemeClr val="tx1"/>
                      </a:solidFill>
                    </a:endParaRPr>
                  </a:p>
                </p:txBody>
              </p:sp>
            </mc:Choice>
            <mc:Fallback xmlns="">
              <p:sp>
                <p:nvSpPr>
                  <p:cNvPr id="80" name="Rectángulo 79">
                    <a:extLst>
                      <a:ext uri="{FF2B5EF4-FFF2-40B4-BE49-F238E27FC236}">
                        <a16:creationId xmlns:a16="http://schemas.microsoft.com/office/drawing/2014/main" id="{E5C08903-F69F-4FE9-9DC6-1FDB707C4FFB}"/>
                      </a:ext>
                    </a:extLst>
                  </p:cNvPr>
                  <p:cNvSpPr>
                    <a:spLocks noRot="1" noChangeAspect="1" noMove="1" noResize="1" noEditPoints="1" noAdjustHandles="1" noChangeArrowheads="1" noChangeShapeType="1" noTextEdit="1"/>
                  </p:cNvSpPr>
                  <p:nvPr/>
                </p:nvSpPr>
                <p:spPr>
                  <a:xfrm>
                    <a:off x="7870280" y="3762027"/>
                    <a:ext cx="1072953" cy="353628"/>
                  </a:xfrm>
                  <a:prstGeom prst="rect">
                    <a:avLst/>
                  </a:prstGeom>
                  <a:blipFill>
                    <a:blip r:embed="rId21"/>
                    <a:stretch>
                      <a:fillRect/>
                    </a:stretch>
                  </a:blipFill>
                  <a:ln>
                    <a:noFill/>
                  </a:ln>
                </p:spPr>
                <p:txBody>
                  <a:bodyPr/>
                  <a:lstStyle/>
                  <a:p>
                    <a:r>
                      <a:rPr lang="es-MX">
                        <a:noFill/>
                      </a:rPr>
                      <a:t> </a:t>
                    </a:r>
                  </a:p>
                </p:txBody>
              </p:sp>
            </mc:Fallback>
          </mc:AlternateContent>
        </p:grpSp>
      </p:grpSp>
      <mc:AlternateContent xmlns:mc="http://schemas.openxmlformats.org/markup-compatibility/2006" xmlns:a14="http://schemas.microsoft.com/office/drawing/2010/main">
        <mc:Choice Requires="a14">
          <p:sp>
            <p:nvSpPr>
              <p:cNvPr id="81" name="Rectángulo 80">
                <a:extLst>
                  <a:ext uri="{FF2B5EF4-FFF2-40B4-BE49-F238E27FC236}">
                    <a16:creationId xmlns:a16="http://schemas.microsoft.com/office/drawing/2014/main" id="{050EA752-A3BF-4C36-BA0A-8BE61DB36AE8}"/>
                  </a:ext>
                </a:extLst>
              </p:cNvPr>
              <p:cNvSpPr/>
              <p:nvPr/>
            </p:nvSpPr>
            <p:spPr>
              <a:xfrm>
                <a:off x="1210527" y="3821548"/>
                <a:ext cx="1300094" cy="5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s-MX" sz="1200" i="1" smtClean="0">
                          <a:solidFill>
                            <a:schemeClr val="tx1"/>
                          </a:solidFill>
                          <a:latin typeface="Cambria Math" panose="02040503050406030204" pitchFamily="18" charset="0"/>
                          <a:ea typeface="Cambria Math" panose="02040503050406030204" pitchFamily="18" charset="0"/>
                        </a:rPr>
                        <m:t>∝</m:t>
                      </m:r>
                      <m:r>
                        <a:rPr lang="es-MX" sz="1200" b="0" i="1" smtClean="0">
                          <a:solidFill>
                            <a:schemeClr val="tx1"/>
                          </a:solidFill>
                          <a:latin typeface="Cambria Math" panose="02040503050406030204" pitchFamily="18" charset="0"/>
                          <a:ea typeface="Cambria Math" panose="02040503050406030204" pitchFamily="18" charset="0"/>
                        </a:rPr>
                        <m:t>=36.87</m:t>
                      </m:r>
                    </m:oMath>
                  </m:oMathPara>
                </a14:m>
                <a:endParaRPr lang="es-MX" sz="1200" dirty="0">
                  <a:solidFill>
                    <a:schemeClr val="tx1"/>
                  </a:solidFill>
                </a:endParaRPr>
              </a:p>
            </p:txBody>
          </p:sp>
        </mc:Choice>
        <mc:Fallback xmlns="">
          <p:sp>
            <p:nvSpPr>
              <p:cNvPr id="81" name="Rectángulo 80">
                <a:extLst>
                  <a:ext uri="{FF2B5EF4-FFF2-40B4-BE49-F238E27FC236}">
                    <a16:creationId xmlns:a16="http://schemas.microsoft.com/office/drawing/2014/main" id="{050EA752-A3BF-4C36-BA0A-8BE61DB36AE8}"/>
                  </a:ext>
                </a:extLst>
              </p:cNvPr>
              <p:cNvSpPr>
                <a:spLocks noRot="1" noChangeAspect="1" noMove="1" noResize="1" noEditPoints="1" noAdjustHandles="1" noChangeArrowheads="1" noChangeShapeType="1" noTextEdit="1"/>
              </p:cNvSpPr>
              <p:nvPr/>
            </p:nvSpPr>
            <p:spPr>
              <a:xfrm>
                <a:off x="1210527" y="3821548"/>
                <a:ext cx="1300094" cy="511138"/>
              </a:xfrm>
              <a:prstGeom prst="rect">
                <a:avLst/>
              </a:prstGeom>
              <a:blipFill>
                <a:blip r:embed="rId22"/>
                <a:stretch>
                  <a:fillRect/>
                </a:stretch>
              </a:blipFill>
              <a:ln>
                <a:noFill/>
              </a:ln>
            </p:spPr>
            <p:txBody>
              <a:bodyPr/>
              <a:lstStyle/>
              <a:p>
                <a:r>
                  <a:rPr lang="es-MX">
                    <a:noFill/>
                  </a:rPr>
                  <a:t> </a:t>
                </a:r>
              </a:p>
            </p:txBody>
          </p:sp>
        </mc:Fallback>
      </mc:AlternateContent>
      <p:sp>
        <p:nvSpPr>
          <p:cNvPr id="82" name="Arco 81">
            <a:extLst>
              <a:ext uri="{FF2B5EF4-FFF2-40B4-BE49-F238E27FC236}">
                <a16:creationId xmlns:a16="http://schemas.microsoft.com/office/drawing/2014/main" id="{F2DBE8D2-287A-4253-812B-F721776DD3A3}"/>
              </a:ext>
            </a:extLst>
          </p:cNvPr>
          <p:cNvSpPr/>
          <p:nvPr/>
        </p:nvSpPr>
        <p:spPr>
          <a:xfrm rot="1052325">
            <a:off x="1145674" y="3715351"/>
            <a:ext cx="1041959" cy="1084025"/>
          </a:xfrm>
          <a:prstGeom prst="arc">
            <a:avLst>
              <a:gd name="adj1" fmla="val 16200000"/>
              <a:gd name="adj2" fmla="val 200571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1" name="CuadroTexto 60">
            <a:extLst>
              <a:ext uri="{FF2B5EF4-FFF2-40B4-BE49-F238E27FC236}">
                <a16:creationId xmlns:a16="http://schemas.microsoft.com/office/drawing/2014/main" id="{F3985707-977E-4999-8765-FDEAFF7CE249}"/>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smtClean="0">
                <a:solidFill>
                  <a:prstClr val="black"/>
                </a:solidFill>
              </a:rPr>
              <a:t>Armadura.</a:t>
            </a:r>
            <a:endParaRPr lang="es-419" sz="2400" dirty="0">
              <a:solidFill>
                <a:prstClr val="black"/>
              </a:solidFill>
            </a:endParaRPr>
          </a:p>
        </p:txBody>
      </p:sp>
      <p:sp>
        <p:nvSpPr>
          <p:cNvPr id="62" name="Rectángulo 61">
            <a:extLst>
              <a:ext uri="{FF2B5EF4-FFF2-40B4-BE49-F238E27FC236}">
                <a16:creationId xmlns:a16="http://schemas.microsoft.com/office/drawing/2014/main" id="{EA6FE630-C52B-4F31-BFE3-9281ECC273EF}"/>
              </a:ext>
            </a:extLst>
          </p:cNvPr>
          <p:cNvSpPr/>
          <p:nvPr/>
        </p:nvSpPr>
        <p:spPr>
          <a:xfrm>
            <a:off x="711200" y="1636710"/>
            <a:ext cx="107133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Análisis de la armadura de la primer </a:t>
            </a:r>
            <a:r>
              <a:rPr lang="es-MX" dirty="0" smtClean="0">
                <a:solidFill>
                  <a:schemeClr val="tx1"/>
                </a:solidFill>
              </a:rPr>
              <a:t>redundante.</a:t>
            </a:r>
            <a:endParaRPr lang="es-MX" dirty="0">
              <a:solidFill>
                <a:schemeClr val="tx1"/>
              </a:solidFill>
            </a:endParaRPr>
          </a:p>
        </p:txBody>
      </p:sp>
      <p:graphicFrame>
        <p:nvGraphicFramePr>
          <p:cNvPr id="60" name="Objeto 59">
            <a:extLst>
              <a:ext uri="{FF2B5EF4-FFF2-40B4-BE49-F238E27FC236}">
                <a16:creationId xmlns:a16="http://schemas.microsoft.com/office/drawing/2014/main" id="{B0B1FE97-6595-41A3-A089-272101218ECC}"/>
              </a:ext>
            </a:extLst>
          </p:cNvPr>
          <p:cNvGraphicFramePr>
            <a:graphicFrameLocks noChangeAspect="1"/>
          </p:cNvGraphicFramePr>
          <p:nvPr>
            <p:extLst>
              <p:ext uri="{D42A27DB-BD31-4B8C-83A1-F6EECF244321}">
                <p14:modId xmlns:p14="http://schemas.microsoft.com/office/powerpoint/2010/main" val="530643268"/>
              </p:ext>
            </p:extLst>
          </p:nvPr>
        </p:nvGraphicFramePr>
        <p:xfrm>
          <a:off x="333698" y="1988840"/>
          <a:ext cx="4022725" cy="2714625"/>
        </p:xfrm>
        <a:graphic>
          <a:graphicData uri="http://schemas.openxmlformats.org/presentationml/2006/ole">
            <mc:AlternateContent xmlns:mc="http://schemas.openxmlformats.org/markup-compatibility/2006">
              <mc:Choice xmlns:v="urn:schemas-microsoft-com:vml" Requires="v">
                <p:oleObj spid="_x0000_s22622" name="AutoCAD Drawing" r:id="rId23" imgW="6572160" imgH="4438800" progId="AutoCAD.Drawing.20">
                  <p:embed/>
                </p:oleObj>
              </mc:Choice>
              <mc:Fallback>
                <p:oleObj name="AutoCAD Drawing" r:id="rId23" imgW="6572160" imgH="4438800" progId="AutoCAD.Drawing.20">
                  <p:embed/>
                  <p:pic>
                    <p:nvPicPr>
                      <p:cNvPr id="3" name="Objeto 2">
                        <a:extLst>
                          <a:ext uri="{FF2B5EF4-FFF2-40B4-BE49-F238E27FC236}">
                            <a16:creationId xmlns:a16="http://schemas.microsoft.com/office/drawing/2014/main" id="{DF909DF6-5C6A-4507-A7B5-679727018B88}"/>
                          </a:ext>
                        </a:extLst>
                      </p:cNvPr>
                      <p:cNvPicPr/>
                      <p:nvPr/>
                    </p:nvPicPr>
                    <p:blipFill>
                      <a:blip r:embed="rId24"/>
                      <a:stretch>
                        <a:fillRect/>
                      </a:stretch>
                    </p:blipFill>
                    <p:spPr>
                      <a:xfrm>
                        <a:off x="333698" y="1988840"/>
                        <a:ext cx="4022725" cy="2714625"/>
                      </a:xfrm>
                      <a:prstGeom prst="rect">
                        <a:avLst/>
                      </a:prstGeom>
                    </p:spPr>
                  </p:pic>
                </p:oleObj>
              </mc:Fallback>
            </mc:AlternateContent>
          </a:graphicData>
        </a:graphic>
      </p:graphicFrame>
      <p:sp>
        <p:nvSpPr>
          <p:cNvPr id="65"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3580829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33/39</a:t>
            </a:r>
            <a:endParaRPr lang="es-MX" dirty="0"/>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uadroTexto 34">
            <a:extLst>
              <a:ext uri="{FF2B5EF4-FFF2-40B4-BE49-F238E27FC236}">
                <a16:creationId xmlns:a16="http://schemas.microsoft.com/office/drawing/2014/main" id="{3C12F9FD-597D-4806-BF30-5DF38D92A38D}"/>
              </a:ext>
            </a:extLst>
          </p:cNvPr>
          <p:cNvSpPr txBox="1"/>
          <p:nvPr/>
        </p:nvSpPr>
        <p:spPr>
          <a:xfrm>
            <a:off x="4768699" y="5621248"/>
            <a:ext cx="2798618" cy="324623"/>
          </a:xfrm>
          <a:prstGeom prst="rect">
            <a:avLst/>
          </a:prstGeom>
          <a:ln>
            <a:solidFill>
              <a:schemeClr val="tx1"/>
            </a:solidFill>
          </a:ln>
        </p:spPr>
        <p:txBody>
          <a:bodyPr vert="horz" wrap="square" lIns="91440" tIns="45720" rIns="91440" bIns="45720" rtlCol="0" anchor="ctr">
            <a:noAutofit/>
          </a:bodyPr>
          <a:lstStyle/>
          <a:p>
            <a:pPr algn="ctr">
              <a:spcBef>
                <a:spcPct val="0"/>
              </a:spcBef>
            </a:pPr>
            <a:r>
              <a:rPr lang="es-ES" dirty="0"/>
              <a:t>Primer redundante(n</a:t>
            </a:r>
            <a:r>
              <a:rPr lang="es-ES" dirty="0" smtClean="0"/>
              <a:t>).</a:t>
            </a:r>
            <a:endParaRPr lang="es-ES" dirty="0"/>
          </a:p>
        </p:txBody>
      </p:sp>
      <p:grpSp>
        <p:nvGrpSpPr>
          <p:cNvPr id="10" name="Grupo 9">
            <a:extLst>
              <a:ext uri="{FF2B5EF4-FFF2-40B4-BE49-F238E27FC236}">
                <a16:creationId xmlns:a16="http://schemas.microsoft.com/office/drawing/2014/main" id="{4B0FD4D3-680B-418B-B3F5-3E6350B6133D}"/>
              </a:ext>
            </a:extLst>
          </p:cNvPr>
          <p:cNvGrpSpPr/>
          <p:nvPr/>
        </p:nvGrpSpPr>
        <p:grpSpPr>
          <a:xfrm>
            <a:off x="3710720" y="2473930"/>
            <a:ext cx="3957261" cy="3015517"/>
            <a:chOff x="-1615445" y="2473930"/>
            <a:chExt cx="3957261" cy="3015517"/>
          </a:xfrm>
        </p:grpSpPr>
        <p:sp>
          <p:nvSpPr>
            <p:cNvPr id="26" name="Arco 25">
              <a:extLst>
                <a:ext uri="{FF2B5EF4-FFF2-40B4-BE49-F238E27FC236}">
                  <a16:creationId xmlns:a16="http://schemas.microsoft.com/office/drawing/2014/main" id="{794AAE5B-EF59-4A1B-9B99-E316B8BC8B4B}"/>
                </a:ext>
              </a:extLst>
            </p:cNvPr>
            <p:cNvSpPr/>
            <p:nvPr/>
          </p:nvSpPr>
          <p:spPr>
            <a:xfrm rot="1052325">
              <a:off x="-481839" y="4405422"/>
              <a:ext cx="1041959" cy="1084025"/>
            </a:xfrm>
            <a:prstGeom prst="arc">
              <a:avLst>
                <a:gd name="adj1" fmla="val 16200000"/>
                <a:gd name="adj2" fmla="val 200571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nvGrpSpPr>
            <p:cNvPr id="8" name="Grupo 7">
              <a:extLst>
                <a:ext uri="{FF2B5EF4-FFF2-40B4-BE49-F238E27FC236}">
                  <a16:creationId xmlns:a16="http://schemas.microsoft.com/office/drawing/2014/main" id="{381DEC7B-5E30-4261-BFC4-7B17319000A5}"/>
                </a:ext>
              </a:extLst>
            </p:cNvPr>
            <p:cNvGrpSpPr/>
            <p:nvPr/>
          </p:nvGrpSpPr>
          <p:grpSpPr>
            <a:xfrm>
              <a:off x="-1615445" y="2473930"/>
              <a:ext cx="3957261" cy="2537387"/>
              <a:chOff x="3710720" y="2519836"/>
              <a:chExt cx="3957261" cy="2537387"/>
            </a:xfrm>
          </p:grpSpPr>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8B0B30AA-D2F2-48C8-BE50-5EFAB0EC8495}"/>
                      </a:ext>
                    </a:extLst>
                  </p:cNvPr>
                  <p:cNvSpPr/>
                  <p:nvPr/>
                </p:nvSpPr>
                <p:spPr>
                  <a:xfrm>
                    <a:off x="4867914" y="4546085"/>
                    <a:ext cx="1300094" cy="5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s-MX" sz="1200" i="1" smtClean="0">
                              <a:solidFill>
                                <a:schemeClr val="tx1"/>
                              </a:solidFill>
                              <a:latin typeface="Cambria Math" panose="02040503050406030204" pitchFamily="18" charset="0"/>
                              <a:ea typeface="Cambria Math" panose="02040503050406030204" pitchFamily="18" charset="0"/>
                            </a:rPr>
                            <m:t>∝</m:t>
                          </m:r>
                          <m:r>
                            <a:rPr lang="es-MX" sz="1200" b="0" i="1" smtClean="0">
                              <a:solidFill>
                                <a:schemeClr val="tx1"/>
                              </a:solidFill>
                              <a:latin typeface="Cambria Math" panose="02040503050406030204" pitchFamily="18" charset="0"/>
                              <a:ea typeface="Cambria Math" panose="02040503050406030204" pitchFamily="18" charset="0"/>
                            </a:rPr>
                            <m:t>=36.87</m:t>
                          </m:r>
                        </m:oMath>
                      </m:oMathPara>
                    </a14:m>
                    <a:endParaRPr lang="es-MX" sz="1200" dirty="0">
                      <a:solidFill>
                        <a:schemeClr val="tx1"/>
                      </a:solidFill>
                    </a:endParaRPr>
                  </a:p>
                </p:txBody>
              </p:sp>
            </mc:Choice>
            <mc:Fallback xmlns="">
              <p:sp>
                <p:nvSpPr>
                  <p:cNvPr id="25" name="Rectángulo 24">
                    <a:extLst>
                      <a:ext uri="{FF2B5EF4-FFF2-40B4-BE49-F238E27FC236}">
                        <a16:creationId xmlns:a16="http://schemas.microsoft.com/office/drawing/2014/main" id="{8B0B30AA-D2F2-48C8-BE50-5EFAB0EC8495}"/>
                      </a:ext>
                    </a:extLst>
                  </p:cNvPr>
                  <p:cNvSpPr>
                    <a:spLocks noRot="1" noChangeAspect="1" noMove="1" noResize="1" noEditPoints="1" noAdjustHandles="1" noChangeArrowheads="1" noChangeShapeType="1" noTextEdit="1"/>
                  </p:cNvSpPr>
                  <p:nvPr/>
                </p:nvSpPr>
                <p:spPr>
                  <a:xfrm>
                    <a:off x="4867914" y="4546085"/>
                    <a:ext cx="1300094" cy="511138"/>
                  </a:xfrm>
                  <a:prstGeom prst="rect">
                    <a:avLst/>
                  </a:prstGeom>
                  <a:blipFill>
                    <a:blip r:embed="rId13"/>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C78E57C7-AC91-485B-88BB-D9FC8B10C8B2}"/>
                      </a:ext>
                    </a:extLst>
                  </p:cNvPr>
                  <p:cNvSpPr/>
                  <p:nvPr/>
                </p:nvSpPr>
                <p:spPr>
                  <a:xfrm>
                    <a:off x="5969985" y="4670849"/>
                    <a:ext cx="111947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r>
                                <a:rPr lang="es-MX" sz="1200" b="0" i="1" smtClean="0">
                                  <a:latin typeface="Cambria Math" panose="02040503050406030204" pitchFamily="18" charset="0"/>
                                </a:rPr>
                                <m:t>𝑓</m:t>
                              </m:r>
                            </m:e>
                            <m:sub>
                              <m:r>
                                <a:rPr lang="es-MX" sz="1200" b="0" i="1">
                                  <a:latin typeface="Cambria Math" panose="02040503050406030204" pitchFamily="18" charset="0"/>
                                </a:rPr>
                                <m:t>𝐵𝐴</m:t>
                              </m:r>
                            </m:sub>
                          </m:sSub>
                          <m:r>
                            <a:rPr lang="es-MX" sz="1200" b="0" i="1">
                              <a:latin typeface="Cambria Math" panose="02040503050406030204" pitchFamily="18" charset="0"/>
                            </a:rPr>
                            <m:t>=0.8 </m:t>
                          </m:r>
                          <m:r>
                            <a:rPr lang="es-MX" sz="1200" b="0" i="1">
                              <a:latin typeface="Cambria Math" panose="02040503050406030204" pitchFamily="18" charset="0"/>
                            </a:rPr>
                            <m:t>𝐾</m:t>
                          </m:r>
                          <m:r>
                            <a:rPr lang="es-MX" sz="1200" b="0" i="1" smtClean="0">
                              <a:latin typeface="Cambria Math" panose="02040503050406030204" pitchFamily="18" charset="0"/>
                            </a:rPr>
                            <m:t> </m:t>
                          </m:r>
                          <m:r>
                            <a:rPr lang="es-MX" sz="1200" b="0" i="1" smtClean="0">
                              <a:latin typeface="Cambria Math" panose="02040503050406030204" pitchFamily="18" charset="0"/>
                            </a:rPr>
                            <m:t>𝐶</m:t>
                          </m:r>
                        </m:oMath>
                      </m:oMathPara>
                    </a14:m>
                    <a:endParaRPr lang="es-MX" dirty="0"/>
                  </a:p>
                </p:txBody>
              </p:sp>
            </mc:Choice>
            <mc:Fallback xmlns="">
              <p:sp>
                <p:nvSpPr>
                  <p:cNvPr id="2" name="Rectángulo 1">
                    <a:extLst>
                      <a:ext uri="{FF2B5EF4-FFF2-40B4-BE49-F238E27FC236}">
                        <a16:creationId xmlns:a16="http://schemas.microsoft.com/office/drawing/2014/main" id="{C78E57C7-AC91-485B-88BB-D9FC8B10C8B2}"/>
                      </a:ext>
                    </a:extLst>
                  </p:cNvPr>
                  <p:cNvSpPr>
                    <a:spLocks noRot="1" noChangeAspect="1" noMove="1" noResize="1" noEditPoints="1" noAdjustHandles="1" noChangeArrowheads="1" noChangeShapeType="1" noTextEdit="1"/>
                  </p:cNvSpPr>
                  <p:nvPr/>
                </p:nvSpPr>
                <p:spPr>
                  <a:xfrm>
                    <a:off x="5969985" y="4670849"/>
                    <a:ext cx="1119473" cy="276999"/>
                  </a:xfrm>
                  <a:prstGeom prst="rect">
                    <a:avLst/>
                  </a:prstGeom>
                  <a:blipFill>
                    <a:blip r:embed="rId14"/>
                    <a:stretch>
                      <a:fillRect b="-66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A8E69794-4D0E-453F-8743-592F1CE14D06}"/>
                      </a:ext>
                    </a:extLst>
                  </p:cNvPr>
                  <p:cNvSpPr/>
                  <p:nvPr/>
                </p:nvSpPr>
                <p:spPr>
                  <a:xfrm>
                    <a:off x="5654092" y="2519836"/>
                    <a:ext cx="1118511" cy="276999"/>
                  </a:xfrm>
                  <a:prstGeom prst="rect">
                    <a:avLst/>
                  </a:prstGeom>
                </p:spPr>
                <p:txBody>
                  <a:bodyPr wrap="none">
                    <a:sp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r>
                                <a:rPr lang="es-MX" sz="1200" b="0" i="1" smtClean="0">
                                  <a:latin typeface="Cambria Math" panose="02040503050406030204" pitchFamily="18" charset="0"/>
                                </a:rPr>
                                <m:t>𝑓</m:t>
                              </m:r>
                            </m:e>
                            <m:sub>
                              <m:r>
                                <a:rPr lang="es-MX" sz="1200" b="0" i="1">
                                  <a:latin typeface="Cambria Math" panose="02040503050406030204" pitchFamily="18" charset="0"/>
                                </a:rPr>
                                <m:t>𝐷𝐶</m:t>
                              </m:r>
                            </m:sub>
                          </m:sSub>
                          <m:r>
                            <a:rPr lang="es-MX" sz="1200" b="0" i="1">
                              <a:latin typeface="Cambria Math" panose="02040503050406030204" pitchFamily="18" charset="0"/>
                            </a:rPr>
                            <m:t>=0.8 </m:t>
                          </m:r>
                          <m:r>
                            <a:rPr lang="es-MX" sz="1200" b="0" i="1">
                              <a:latin typeface="Cambria Math" panose="02040503050406030204" pitchFamily="18" charset="0"/>
                            </a:rPr>
                            <m:t>𝐾</m:t>
                          </m:r>
                          <m:r>
                            <a:rPr lang="es-MX" sz="1200" b="0" i="1" smtClean="0">
                              <a:latin typeface="Cambria Math" panose="02040503050406030204" pitchFamily="18" charset="0"/>
                            </a:rPr>
                            <m:t> </m:t>
                          </m:r>
                          <m:r>
                            <a:rPr lang="es-MX" sz="1200" b="0" i="1" smtClean="0">
                              <a:latin typeface="Cambria Math" panose="02040503050406030204" pitchFamily="18" charset="0"/>
                            </a:rPr>
                            <m:t>𝐶</m:t>
                          </m:r>
                        </m:oMath>
                      </m:oMathPara>
                    </a14:m>
                    <a:endParaRPr lang="es-MX" i="1" dirty="0"/>
                  </a:p>
                </p:txBody>
              </p:sp>
            </mc:Choice>
            <mc:Fallback xmlns="">
              <p:sp>
                <p:nvSpPr>
                  <p:cNvPr id="3" name="Rectángulo 2">
                    <a:extLst>
                      <a:ext uri="{FF2B5EF4-FFF2-40B4-BE49-F238E27FC236}">
                        <a16:creationId xmlns:a16="http://schemas.microsoft.com/office/drawing/2014/main" id="{A8E69794-4D0E-453F-8743-592F1CE14D06}"/>
                      </a:ext>
                    </a:extLst>
                  </p:cNvPr>
                  <p:cNvSpPr>
                    <a:spLocks noRot="1" noChangeAspect="1" noMove="1" noResize="1" noEditPoints="1" noAdjustHandles="1" noChangeArrowheads="1" noChangeShapeType="1" noTextEdit="1"/>
                  </p:cNvSpPr>
                  <p:nvPr/>
                </p:nvSpPr>
                <p:spPr>
                  <a:xfrm>
                    <a:off x="5654092" y="2519836"/>
                    <a:ext cx="1118511" cy="276999"/>
                  </a:xfrm>
                  <a:prstGeom prst="rect">
                    <a:avLst/>
                  </a:prstGeom>
                  <a:blipFill>
                    <a:blip r:embed="rId15"/>
                    <a:stretch>
                      <a:fillRect b="-66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7F6B6697-B582-4B47-B98B-61DB207AD183}"/>
                      </a:ext>
                    </a:extLst>
                  </p:cNvPr>
                  <p:cNvSpPr/>
                  <p:nvPr/>
                </p:nvSpPr>
                <p:spPr>
                  <a:xfrm rot="19575218">
                    <a:off x="5579127" y="3594605"/>
                    <a:ext cx="1033745" cy="276999"/>
                  </a:xfrm>
                  <a:prstGeom prst="rect">
                    <a:avLst/>
                  </a:prstGeom>
                </p:spPr>
                <p:txBody>
                  <a:bodyPr wrap="none">
                    <a:sp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r>
                                <a:rPr lang="es-MX" sz="1200" b="0" i="1" smtClean="0">
                                  <a:latin typeface="Cambria Math" panose="02040503050406030204" pitchFamily="18" charset="0"/>
                                </a:rPr>
                                <m:t>𝑓</m:t>
                              </m:r>
                            </m:e>
                            <m:sub>
                              <m:r>
                                <a:rPr lang="es-MX" sz="1200" b="0" i="1">
                                  <a:latin typeface="Cambria Math" panose="02040503050406030204" pitchFamily="18" charset="0"/>
                                </a:rPr>
                                <m:t>𝐴𝐷</m:t>
                              </m:r>
                            </m:sub>
                          </m:sSub>
                          <m:r>
                            <a:rPr lang="es-MX" sz="1200" b="0" i="1">
                              <a:latin typeface="Cambria Math" panose="02040503050406030204" pitchFamily="18" charset="0"/>
                            </a:rPr>
                            <m:t>=1 </m:t>
                          </m:r>
                          <m:r>
                            <a:rPr lang="es-MX" sz="1200" b="0" i="1">
                              <a:latin typeface="Cambria Math" panose="02040503050406030204" pitchFamily="18" charset="0"/>
                            </a:rPr>
                            <m:t>𝐾</m:t>
                          </m:r>
                          <m:r>
                            <a:rPr lang="es-MX" sz="1200" b="0" i="1" smtClean="0">
                              <a:latin typeface="Cambria Math" panose="02040503050406030204" pitchFamily="18" charset="0"/>
                            </a:rPr>
                            <m:t> </m:t>
                          </m:r>
                          <m:r>
                            <a:rPr lang="es-MX" sz="1200" b="0" i="1" smtClean="0">
                              <a:latin typeface="Cambria Math" panose="02040503050406030204" pitchFamily="18" charset="0"/>
                            </a:rPr>
                            <m:t>𝑇</m:t>
                          </m:r>
                          <m:r>
                            <a:rPr lang="es-MX" sz="1200" b="0" i="1">
                              <a:latin typeface="Cambria Math" panose="02040503050406030204" pitchFamily="18" charset="0"/>
                            </a:rPr>
                            <m:t> </m:t>
                          </m:r>
                        </m:oMath>
                      </m:oMathPara>
                    </a14:m>
                    <a:endParaRPr lang="es-MX" sz="1100" dirty="0"/>
                  </a:p>
                </p:txBody>
              </p:sp>
            </mc:Choice>
            <mc:Fallback xmlns="">
              <p:sp>
                <p:nvSpPr>
                  <p:cNvPr id="4" name="Rectángulo 3">
                    <a:extLst>
                      <a:ext uri="{FF2B5EF4-FFF2-40B4-BE49-F238E27FC236}">
                        <a16:creationId xmlns:a16="http://schemas.microsoft.com/office/drawing/2014/main" id="{7F6B6697-B582-4B47-B98B-61DB207AD183}"/>
                      </a:ext>
                    </a:extLst>
                  </p:cNvPr>
                  <p:cNvSpPr>
                    <a:spLocks noRot="1" noChangeAspect="1" noMove="1" noResize="1" noEditPoints="1" noAdjustHandles="1" noChangeArrowheads="1" noChangeShapeType="1" noTextEdit="1"/>
                  </p:cNvSpPr>
                  <p:nvPr/>
                </p:nvSpPr>
                <p:spPr>
                  <a:xfrm rot="19575218">
                    <a:off x="5579127" y="3594605"/>
                    <a:ext cx="1033745" cy="276999"/>
                  </a:xfrm>
                  <a:prstGeom prst="rect">
                    <a:avLst/>
                  </a:prstGeom>
                  <a:blipFill>
                    <a:blip r:embed="rId16"/>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94CA767B-4620-456D-8C32-9B969F4B4685}"/>
                      </a:ext>
                    </a:extLst>
                  </p:cNvPr>
                  <p:cNvSpPr/>
                  <p:nvPr/>
                </p:nvSpPr>
                <p:spPr>
                  <a:xfrm>
                    <a:off x="3710720" y="3740931"/>
                    <a:ext cx="1146724" cy="276999"/>
                  </a:xfrm>
                  <a:prstGeom prst="rect">
                    <a:avLst/>
                  </a:prstGeom>
                </p:spPr>
                <p:txBody>
                  <a:bodyPr wrap="none">
                    <a:sp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r>
                                <a:rPr lang="es-MX" sz="1200" b="0" i="1" smtClean="0">
                                  <a:latin typeface="Cambria Math" panose="02040503050406030204" pitchFamily="18" charset="0"/>
                                </a:rPr>
                                <m:t>𝑓</m:t>
                              </m:r>
                            </m:e>
                            <m:sub>
                              <m:r>
                                <a:rPr lang="es-MX" sz="1200" b="0" i="1">
                                  <a:latin typeface="Cambria Math" panose="02040503050406030204" pitchFamily="18" charset="0"/>
                                </a:rPr>
                                <m:t>𝐶𝐴</m:t>
                              </m:r>
                            </m:sub>
                          </m:sSub>
                          <m:r>
                            <a:rPr lang="es-MX" sz="1200" b="0" i="1">
                              <a:latin typeface="Cambria Math" panose="02040503050406030204" pitchFamily="18" charset="0"/>
                            </a:rPr>
                            <m:t>=0.6 </m:t>
                          </m:r>
                          <m:r>
                            <a:rPr lang="es-MX" sz="1200" b="0" i="1">
                              <a:latin typeface="Cambria Math" panose="02040503050406030204" pitchFamily="18" charset="0"/>
                            </a:rPr>
                            <m:t>𝐾</m:t>
                          </m:r>
                          <m:r>
                            <a:rPr lang="es-MX" sz="1200" b="0" i="1" smtClean="0">
                              <a:latin typeface="Cambria Math" panose="02040503050406030204" pitchFamily="18" charset="0"/>
                            </a:rPr>
                            <m:t> </m:t>
                          </m:r>
                          <m:r>
                            <a:rPr lang="es-MX" sz="1200" b="0" i="1" smtClean="0">
                              <a:latin typeface="Cambria Math" panose="02040503050406030204" pitchFamily="18" charset="0"/>
                            </a:rPr>
                            <m:t>𝐶</m:t>
                          </m:r>
                          <m:r>
                            <a:rPr lang="es-MX" sz="1200" b="0" i="1">
                              <a:latin typeface="Cambria Math" panose="02040503050406030204" pitchFamily="18" charset="0"/>
                            </a:rPr>
                            <m:t> </m:t>
                          </m:r>
                        </m:oMath>
                      </m:oMathPara>
                    </a14:m>
                    <a:endParaRPr lang="es-MX" sz="1100" dirty="0"/>
                  </a:p>
                </p:txBody>
              </p:sp>
            </mc:Choice>
            <mc:Fallback xmlns="">
              <p:sp>
                <p:nvSpPr>
                  <p:cNvPr id="5" name="Rectángulo 4">
                    <a:extLst>
                      <a:ext uri="{FF2B5EF4-FFF2-40B4-BE49-F238E27FC236}">
                        <a16:creationId xmlns:a16="http://schemas.microsoft.com/office/drawing/2014/main" id="{94CA767B-4620-456D-8C32-9B969F4B4685}"/>
                      </a:ext>
                    </a:extLst>
                  </p:cNvPr>
                  <p:cNvSpPr>
                    <a:spLocks noRot="1" noChangeAspect="1" noMove="1" noResize="1" noEditPoints="1" noAdjustHandles="1" noChangeArrowheads="1" noChangeShapeType="1" noTextEdit="1"/>
                  </p:cNvSpPr>
                  <p:nvPr/>
                </p:nvSpPr>
                <p:spPr>
                  <a:xfrm>
                    <a:off x="3710720" y="3740931"/>
                    <a:ext cx="1146724" cy="276999"/>
                  </a:xfrm>
                  <a:prstGeom prst="rect">
                    <a:avLst/>
                  </a:prstGeom>
                  <a:blipFill>
                    <a:blip r:embed="rId17"/>
                    <a:stretch>
                      <a:fillRect b="-6522"/>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F98A6ED6-FBEE-48E1-922D-5298CBFAD898}"/>
                      </a:ext>
                    </a:extLst>
                  </p:cNvPr>
                  <p:cNvSpPr/>
                  <p:nvPr/>
                </p:nvSpPr>
                <p:spPr>
                  <a:xfrm>
                    <a:off x="6504650" y="3812868"/>
                    <a:ext cx="116333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r>
                                <a:rPr lang="es-MX" sz="1200" b="0" i="1" smtClean="0">
                                  <a:latin typeface="Cambria Math" panose="02040503050406030204" pitchFamily="18" charset="0"/>
                                </a:rPr>
                                <m:t>𝑓</m:t>
                              </m:r>
                            </m:e>
                            <m:sub>
                              <m:r>
                                <a:rPr lang="es-MX" sz="1200" b="0" i="1">
                                  <a:latin typeface="Cambria Math" panose="02040503050406030204" pitchFamily="18" charset="0"/>
                                </a:rPr>
                                <m:t>𝐵𝐷</m:t>
                              </m:r>
                            </m:sub>
                          </m:sSub>
                          <m:r>
                            <a:rPr lang="es-MX" sz="1200" b="0" i="1">
                              <a:latin typeface="Cambria Math" panose="02040503050406030204" pitchFamily="18" charset="0"/>
                            </a:rPr>
                            <m:t>=0.6 </m:t>
                          </m:r>
                          <m:r>
                            <a:rPr lang="es-MX" sz="1200" b="0" i="1">
                              <a:latin typeface="Cambria Math" panose="02040503050406030204" pitchFamily="18" charset="0"/>
                            </a:rPr>
                            <m:t>𝐾</m:t>
                          </m:r>
                          <m:r>
                            <a:rPr lang="es-MX" sz="1200" b="0" i="1" smtClean="0">
                              <a:latin typeface="Cambria Math" panose="02040503050406030204" pitchFamily="18" charset="0"/>
                            </a:rPr>
                            <m:t> </m:t>
                          </m:r>
                          <m:r>
                            <a:rPr lang="es-MX" sz="1200" b="0" i="1" smtClean="0">
                              <a:latin typeface="Cambria Math" panose="02040503050406030204" pitchFamily="18" charset="0"/>
                            </a:rPr>
                            <m:t>𝐶</m:t>
                          </m:r>
                          <m:r>
                            <a:rPr lang="es-MX" sz="1200" b="0" i="1">
                              <a:latin typeface="Cambria Math" panose="02040503050406030204" pitchFamily="18" charset="0"/>
                            </a:rPr>
                            <m:t> </m:t>
                          </m:r>
                        </m:oMath>
                      </m:oMathPara>
                    </a14:m>
                    <a:endParaRPr lang="es-MX" sz="1100" dirty="0"/>
                  </a:p>
                </p:txBody>
              </p:sp>
            </mc:Choice>
            <mc:Fallback xmlns="">
              <p:sp>
                <p:nvSpPr>
                  <p:cNvPr id="6" name="Rectángulo 5">
                    <a:extLst>
                      <a:ext uri="{FF2B5EF4-FFF2-40B4-BE49-F238E27FC236}">
                        <a16:creationId xmlns:a16="http://schemas.microsoft.com/office/drawing/2014/main" id="{F98A6ED6-FBEE-48E1-922D-5298CBFAD898}"/>
                      </a:ext>
                    </a:extLst>
                  </p:cNvPr>
                  <p:cNvSpPr>
                    <a:spLocks noRot="1" noChangeAspect="1" noMove="1" noResize="1" noEditPoints="1" noAdjustHandles="1" noChangeArrowheads="1" noChangeShapeType="1" noTextEdit="1"/>
                  </p:cNvSpPr>
                  <p:nvPr/>
                </p:nvSpPr>
                <p:spPr>
                  <a:xfrm>
                    <a:off x="6504650" y="3812868"/>
                    <a:ext cx="1163331" cy="276999"/>
                  </a:xfrm>
                  <a:prstGeom prst="rect">
                    <a:avLst/>
                  </a:prstGeom>
                  <a:blipFill>
                    <a:blip r:embed="rId18"/>
                    <a:stretch>
                      <a:fillRect b="-6667"/>
                    </a:stretch>
                  </a:blipFill>
                </p:spPr>
                <p:txBody>
                  <a:bodyPr/>
                  <a:lstStyle/>
                  <a:p>
                    <a:r>
                      <a:rPr lang="es-MX">
                        <a:noFill/>
                      </a:rPr>
                      <a:t> </a:t>
                    </a:r>
                  </a:p>
                </p:txBody>
              </p:sp>
            </mc:Fallback>
          </mc:AlternateContent>
        </p:grpSp>
      </p:grpSp>
      <p:sp>
        <p:nvSpPr>
          <p:cNvPr id="22" name="CuadroTexto 21">
            <a:extLst>
              <a:ext uri="{FF2B5EF4-FFF2-40B4-BE49-F238E27FC236}">
                <a16:creationId xmlns:a16="http://schemas.microsoft.com/office/drawing/2014/main" id="{0453B8F2-1A52-42AF-ACAD-9255006400D8}"/>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smtClean="0">
                <a:solidFill>
                  <a:prstClr val="black"/>
                </a:solidFill>
              </a:rPr>
              <a:t>Armadura.</a:t>
            </a:r>
            <a:endParaRPr lang="es-419" sz="2400" dirty="0">
              <a:solidFill>
                <a:prstClr val="black"/>
              </a:solidFill>
            </a:endParaRPr>
          </a:p>
        </p:txBody>
      </p:sp>
      <p:sp>
        <p:nvSpPr>
          <p:cNvPr id="24" name="Rectángulo 23">
            <a:extLst>
              <a:ext uri="{FF2B5EF4-FFF2-40B4-BE49-F238E27FC236}">
                <a16:creationId xmlns:a16="http://schemas.microsoft.com/office/drawing/2014/main" id="{9956995F-BF15-43E0-A3F3-7D5444059247}"/>
              </a:ext>
            </a:extLst>
          </p:cNvPr>
          <p:cNvSpPr/>
          <p:nvPr/>
        </p:nvSpPr>
        <p:spPr>
          <a:xfrm>
            <a:off x="711200" y="1636710"/>
            <a:ext cx="107133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Resumen del Análisis de la armadura de la primer </a:t>
            </a:r>
            <a:r>
              <a:rPr lang="es-MX" dirty="0" smtClean="0">
                <a:solidFill>
                  <a:schemeClr val="tx1"/>
                </a:solidFill>
              </a:rPr>
              <a:t>redundante.</a:t>
            </a:r>
            <a:endParaRPr lang="es-MX" dirty="0">
              <a:solidFill>
                <a:schemeClr val="tx1"/>
              </a:solidFill>
            </a:endParaRPr>
          </a:p>
        </p:txBody>
      </p:sp>
      <p:graphicFrame>
        <p:nvGraphicFramePr>
          <p:cNvPr id="21" name="Objeto 20">
            <a:extLst>
              <a:ext uri="{FF2B5EF4-FFF2-40B4-BE49-F238E27FC236}">
                <a16:creationId xmlns:a16="http://schemas.microsoft.com/office/drawing/2014/main" id="{43FED9B5-0402-4F76-8196-FC7E138C74DD}"/>
              </a:ext>
            </a:extLst>
          </p:cNvPr>
          <p:cNvGraphicFramePr>
            <a:graphicFrameLocks noChangeAspect="1"/>
          </p:cNvGraphicFramePr>
          <p:nvPr>
            <p:extLst>
              <p:ext uri="{D42A27DB-BD31-4B8C-83A1-F6EECF244321}">
                <p14:modId xmlns:p14="http://schemas.microsoft.com/office/powerpoint/2010/main" val="1996617939"/>
              </p:ext>
            </p:extLst>
          </p:nvPr>
        </p:nvGraphicFramePr>
        <p:xfrm>
          <a:off x="4007768" y="2466975"/>
          <a:ext cx="4414837" cy="2978150"/>
        </p:xfrm>
        <a:graphic>
          <a:graphicData uri="http://schemas.openxmlformats.org/presentationml/2006/ole">
            <mc:AlternateContent xmlns:mc="http://schemas.openxmlformats.org/markup-compatibility/2006">
              <mc:Choice xmlns:v="urn:schemas-microsoft-com:vml" Requires="v">
                <p:oleObj spid="_x0000_s23645" name="AutoCAD Drawing" r:id="rId19" imgW="6572160" imgH="4438800" progId="AutoCAD.Drawing.20">
                  <p:embed/>
                </p:oleObj>
              </mc:Choice>
              <mc:Fallback>
                <p:oleObj name="AutoCAD Drawing" r:id="rId19" imgW="6572160" imgH="4438800" progId="AutoCAD.Drawing.20">
                  <p:embed/>
                  <p:pic>
                    <p:nvPicPr>
                      <p:cNvPr id="3" name="Objeto 2">
                        <a:extLst>
                          <a:ext uri="{FF2B5EF4-FFF2-40B4-BE49-F238E27FC236}">
                            <a16:creationId xmlns:a16="http://schemas.microsoft.com/office/drawing/2014/main" id="{DF909DF6-5C6A-4507-A7B5-679727018B88}"/>
                          </a:ext>
                        </a:extLst>
                      </p:cNvPr>
                      <p:cNvPicPr/>
                      <p:nvPr/>
                    </p:nvPicPr>
                    <p:blipFill>
                      <a:blip r:embed="rId20"/>
                      <a:stretch>
                        <a:fillRect/>
                      </a:stretch>
                    </p:blipFill>
                    <p:spPr>
                      <a:xfrm>
                        <a:off x="4007768" y="2466975"/>
                        <a:ext cx="4414837" cy="2978150"/>
                      </a:xfrm>
                      <a:prstGeom prst="rect">
                        <a:avLst/>
                      </a:prstGeom>
                    </p:spPr>
                  </p:pic>
                </p:oleObj>
              </mc:Fallback>
            </mc:AlternateContent>
          </a:graphicData>
        </a:graphic>
      </p:graphicFrame>
      <p:sp>
        <p:nvSpPr>
          <p:cNvPr id="23"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220079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34/39</a:t>
            </a:r>
            <a:endParaRPr lang="es-MX" dirty="0"/>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9BF51A31-1185-48D2-A303-C8B77FF14959}"/>
                  </a:ext>
                </a:extLst>
              </p:cNvPr>
              <p:cNvGraphicFramePr>
                <a:graphicFrameLocks noGrp="1"/>
              </p:cNvGraphicFramePr>
              <p:nvPr/>
            </p:nvGraphicFramePr>
            <p:xfrm>
              <a:off x="355600" y="3318115"/>
              <a:ext cx="7036543" cy="2610158"/>
            </p:xfrm>
            <a:graphic>
              <a:graphicData uri="http://schemas.openxmlformats.org/drawingml/2006/table">
                <a:tbl>
                  <a:tblPr>
                    <a:tableStyleId>{93296810-A885-4BE3-A3E7-6D5BEEA58F35}</a:tableStyleId>
                  </a:tblPr>
                  <a:tblGrid>
                    <a:gridCol w="1136812">
                      <a:extLst>
                        <a:ext uri="{9D8B030D-6E8A-4147-A177-3AD203B41FA5}">
                          <a16:colId xmlns:a16="http://schemas.microsoft.com/office/drawing/2014/main" val="1845774898"/>
                        </a:ext>
                      </a:extLst>
                    </a:gridCol>
                    <a:gridCol w="1136812">
                      <a:extLst>
                        <a:ext uri="{9D8B030D-6E8A-4147-A177-3AD203B41FA5}">
                          <a16:colId xmlns:a16="http://schemas.microsoft.com/office/drawing/2014/main" val="2450649935"/>
                        </a:ext>
                      </a:extLst>
                    </a:gridCol>
                    <a:gridCol w="1136812">
                      <a:extLst>
                        <a:ext uri="{9D8B030D-6E8A-4147-A177-3AD203B41FA5}">
                          <a16:colId xmlns:a16="http://schemas.microsoft.com/office/drawing/2014/main" val="3619219003"/>
                        </a:ext>
                      </a:extLst>
                    </a:gridCol>
                    <a:gridCol w="889804">
                      <a:extLst>
                        <a:ext uri="{9D8B030D-6E8A-4147-A177-3AD203B41FA5}">
                          <a16:colId xmlns:a16="http://schemas.microsoft.com/office/drawing/2014/main" val="3560139260"/>
                        </a:ext>
                      </a:extLst>
                    </a:gridCol>
                    <a:gridCol w="1383820">
                      <a:extLst>
                        <a:ext uri="{9D8B030D-6E8A-4147-A177-3AD203B41FA5}">
                          <a16:colId xmlns:a16="http://schemas.microsoft.com/office/drawing/2014/main" val="1403299296"/>
                        </a:ext>
                      </a:extLst>
                    </a:gridCol>
                    <a:gridCol w="1352483">
                      <a:extLst>
                        <a:ext uri="{9D8B030D-6E8A-4147-A177-3AD203B41FA5}">
                          <a16:colId xmlns:a16="http://schemas.microsoft.com/office/drawing/2014/main" val="2504637568"/>
                        </a:ext>
                      </a:extLst>
                    </a:gridCol>
                  </a:tblGrid>
                  <a:tr h="304608">
                    <a:tc>
                      <a:txBody>
                        <a:bodyPr/>
                        <a:lstStyle/>
                        <a:p>
                          <a:pPr algn="ctr" fontAlgn="b"/>
                          <a:r>
                            <a:rPr lang="es-MX" sz="1800" b="0" u="none" strike="noStrike" dirty="0">
                              <a:effectLst/>
                              <a:latin typeface="+mn-lt"/>
                            </a:rPr>
                            <a:t>MIEMBRO</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dirty="0">
                              <a:effectLst/>
                              <a:latin typeface="+mn-lt"/>
                            </a:rPr>
                            <a:t>N</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dirty="0">
                              <a:effectLst/>
                              <a:latin typeface="+mn-lt"/>
                            </a:rPr>
                            <a:t>n</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dirty="0">
                              <a:effectLst/>
                              <a:latin typeface="+mn-lt"/>
                            </a:rPr>
                            <a:t>L (m)</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a:effectLst/>
                              <a:latin typeface="+mn-lt"/>
                            </a:rPr>
                            <a:t>NnL</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14:m>
                            <m:oMath xmlns:m="http://schemas.openxmlformats.org/officeDocument/2006/math">
                              <m:sSup>
                                <m:sSupPr>
                                  <m:ctrlPr>
                                    <a:rPr lang="es-MX" sz="1800" b="0" i="1" u="none" strike="noStrike" smtClean="0">
                                      <a:effectLst/>
                                      <a:latin typeface="Cambria Math" panose="02040503050406030204" pitchFamily="18" charset="0"/>
                                    </a:rPr>
                                  </m:ctrlPr>
                                </m:sSupPr>
                                <m:e>
                                  <m:r>
                                    <a:rPr lang="es-MX" sz="1800" b="0" i="1" u="none" strike="noStrike" smtClean="0">
                                      <a:effectLst/>
                                      <a:latin typeface="Cambria Math" panose="02040503050406030204" pitchFamily="18" charset="0"/>
                                    </a:rPr>
                                    <m:t>𝑛</m:t>
                                  </m:r>
                                </m:e>
                                <m:sup>
                                  <m:r>
                                    <a:rPr lang="es-MX" sz="1800" b="0" i="1" u="none" strike="noStrike" smtClean="0">
                                      <a:effectLst/>
                                      <a:latin typeface="Cambria Math" panose="02040503050406030204" pitchFamily="18" charset="0"/>
                                    </a:rPr>
                                    <m:t>2</m:t>
                                  </m:r>
                                </m:sup>
                              </m:sSup>
                            </m:oMath>
                          </a14:m>
                          <a:r>
                            <a:rPr lang="es-MX" sz="1800" b="0" u="none" strike="noStrike">
                              <a:effectLst/>
                              <a:latin typeface="+mn-lt"/>
                            </a:rPr>
                            <a:t>L</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4094946221"/>
                      </a:ext>
                    </a:extLst>
                  </a:tr>
                  <a:tr h="304608">
                    <a:tc>
                      <a:txBody>
                        <a:bodyPr/>
                        <a:lstStyle/>
                        <a:p>
                          <a:pPr algn="ctr" fontAlgn="b"/>
                          <a:r>
                            <a:rPr lang="es-MX" sz="1800" b="0" u="none" strike="noStrike" dirty="0">
                              <a:effectLst/>
                              <a:latin typeface="+mn-lt"/>
                            </a:rPr>
                            <a:t>AB</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dirty="0">
                              <a:effectLst/>
                              <a:latin typeface="+mn-lt"/>
                            </a:rPr>
                            <a:t>-6</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a:effectLst/>
                              <a:latin typeface="+mn-lt"/>
                            </a:rPr>
                            <a:t>-0.8</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a:effectLst/>
                              <a:latin typeface="+mn-lt"/>
                            </a:rPr>
                            <a:t>4</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19.2</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2.56</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02714436"/>
                      </a:ext>
                    </a:extLst>
                  </a:tr>
                  <a:tr h="304608">
                    <a:tc>
                      <a:txBody>
                        <a:bodyPr/>
                        <a:lstStyle/>
                        <a:p>
                          <a:pPr algn="ctr" fontAlgn="b"/>
                          <a:r>
                            <a:rPr lang="es-MX" sz="1800" b="0" u="none" strike="noStrike" dirty="0">
                              <a:effectLst/>
                              <a:latin typeface="+mn-lt"/>
                            </a:rPr>
                            <a:t>AD</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dirty="0">
                              <a:effectLst/>
                              <a:latin typeface="+mn-lt"/>
                            </a:rPr>
                            <a:t>-10</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1</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a:effectLst/>
                              <a:latin typeface="+mn-lt"/>
                            </a:rPr>
                            <a:t>5</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a:effectLst/>
                              <a:latin typeface="+mn-lt"/>
                            </a:rPr>
                            <a:t>-50</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a:effectLst/>
                              <a:latin typeface="+mn-lt"/>
                            </a:rPr>
                            <a:t>5</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38034054"/>
                      </a:ext>
                    </a:extLst>
                  </a:tr>
                  <a:tr h="304608">
                    <a:tc>
                      <a:txBody>
                        <a:bodyPr/>
                        <a:lstStyle/>
                        <a:p>
                          <a:pPr algn="ctr" fontAlgn="b"/>
                          <a:r>
                            <a:rPr lang="es-MX" sz="1800" b="0" u="none" strike="noStrike" dirty="0">
                              <a:effectLst/>
                              <a:latin typeface="+mn-lt"/>
                            </a:rPr>
                            <a:t>AC</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dirty="0">
                              <a:effectLst/>
                              <a:latin typeface="+mn-lt"/>
                            </a:rPr>
                            <a:t>6</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-0.6</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3</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-10.8</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a:effectLst/>
                              <a:latin typeface="+mn-lt"/>
                            </a:rPr>
                            <a:t>1.08</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45231838"/>
                      </a:ext>
                    </a:extLst>
                  </a:tr>
                  <a:tr h="304608">
                    <a:tc>
                      <a:txBody>
                        <a:bodyPr/>
                        <a:lstStyle/>
                        <a:p>
                          <a:pPr algn="ctr" fontAlgn="b"/>
                          <a:r>
                            <a:rPr lang="es-MX" sz="1800" b="0" u="none" strike="noStrike" dirty="0">
                              <a:effectLst/>
                              <a:latin typeface="+mn-lt"/>
                            </a:rPr>
                            <a:t>BC</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a:effectLst/>
                              <a:latin typeface="+mn-lt"/>
                            </a:rPr>
                            <a:t>0</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1</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5</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0</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a:effectLst/>
                              <a:latin typeface="+mn-lt"/>
                            </a:rPr>
                            <a:t>5</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555759064"/>
                      </a:ext>
                    </a:extLst>
                  </a:tr>
                  <a:tr h="304608">
                    <a:tc>
                      <a:txBody>
                        <a:bodyPr/>
                        <a:lstStyle/>
                        <a:p>
                          <a:pPr algn="ctr" fontAlgn="b"/>
                          <a:r>
                            <a:rPr lang="es-MX" sz="1800" b="0" u="none" strike="noStrike" dirty="0">
                              <a:effectLst/>
                              <a:latin typeface="+mn-lt"/>
                            </a:rPr>
                            <a:t>CD</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a:effectLst/>
                              <a:latin typeface="+mn-lt"/>
                            </a:rPr>
                            <a:t>8</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-0.8</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4</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-25.6</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2.56</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46841482"/>
                      </a:ext>
                    </a:extLst>
                  </a:tr>
                  <a:tr h="304608">
                    <a:tc>
                      <a:txBody>
                        <a:bodyPr/>
                        <a:lstStyle/>
                        <a:p>
                          <a:pPr algn="ctr" fontAlgn="b"/>
                          <a:r>
                            <a:rPr lang="es-MX" sz="1800" b="0" u="none" strike="noStrike" dirty="0">
                              <a:effectLst/>
                              <a:latin typeface="+mn-lt"/>
                            </a:rPr>
                            <a:t>DB</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dirty="0">
                              <a:effectLst/>
                              <a:latin typeface="+mn-lt"/>
                            </a:rPr>
                            <a:t>0</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-0.6</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3</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0</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1.08</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98847103"/>
                      </a:ext>
                    </a:extLst>
                  </a:tr>
                  <a:tr h="477902">
                    <a:tc gridSpan="4">
                      <a:txBody>
                        <a:bodyPr/>
                        <a:lstStyle/>
                        <a:p>
                          <a:pPr algn="ctr" fontAlgn="b"/>
                          <a:endParaRPr lang="es-MX" sz="1800" b="0"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fontAlgn="b"/>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b"/>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b"/>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14:m>
                            <m:oMath xmlns:m="http://schemas.openxmlformats.org/officeDocument/2006/math">
                              <m:r>
                                <a:rPr lang="es-MX" sz="1600" i="1" smtClean="0">
                                  <a:latin typeface="Cambria Math" panose="02040503050406030204" pitchFamily="18" charset="0"/>
                                  <a:ea typeface="Cambria Math" panose="02040503050406030204" pitchFamily="18" charset="0"/>
                                </a:rPr>
                                <m:t>∑</m:t>
                              </m:r>
                              <m:f>
                                <m:fPr>
                                  <m:ctrlPr>
                                    <a:rPr lang="es-MX" sz="1600" i="1" smtClean="0">
                                      <a:latin typeface="Cambria Math" panose="02040503050406030204" pitchFamily="18" charset="0"/>
                                      <a:ea typeface="Cambria Math" panose="02040503050406030204" pitchFamily="18" charset="0"/>
                                    </a:rPr>
                                  </m:ctrlPr>
                                </m:fPr>
                                <m:num>
                                  <m:r>
                                    <a:rPr lang="es-MX" sz="1600" b="0" i="1" smtClean="0">
                                      <a:latin typeface="Cambria Math" panose="02040503050406030204" pitchFamily="18" charset="0"/>
                                      <a:ea typeface="Cambria Math" panose="02040503050406030204" pitchFamily="18" charset="0"/>
                                    </a:rPr>
                                    <m:t>𝑛𝑁𝐿</m:t>
                                  </m:r>
                                </m:num>
                                <m:den>
                                  <m:r>
                                    <a:rPr lang="es-MX" sz="1600" b="0" i="1" smtClean="0">
                                      <a:latin typeface="Cambria Math" panose="02040503050406030204" pitchFamily="18" charset="0"/>
                                      <a:ea typeface="Cambria Math" panose="02040503050406030204" pitchFamily="18" charset="0"/>
                                    </a:rPr>
                                    <m:t>𝐴𝐸</m:t>
                                  </m:r>
                                </m:den>
                              </m:f>
                              <m:r>
                                <a:rPr lang="es-MX" sz="1600" b="0" i="1" smtClean="0">
                                  <a:latin typeface="Cambria Math" panose="02040503050406030204" pitchFamily="18" charset="0"/>
                                  <a:ea typeface="Cambria Math" panose="02040503050406030204" pitchFamily="18" charset="0"/>
                                </a:rPr>
                                <m:t>=</m:t>
                              </m:r>
                            </m:oMath>
                          </a14:m>
                          <a:r>
                            <a:rPr lang="es-MX" sz="1800" b="0" u="none" strike="noStrike" dirty="0">
                              <a:effectLst/>
                              <a:latin typeface="+mn-lt"/>
                            </a:rPr>
                            <a:t>-67.2</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14:m>
                            <m:oMath xmlns:m="http://schemas.openxmlformats.org/officeDocument/2006/math">
                              <m:r>
                                <a:rPr lang="es-MX" sz="1600" b="1" i="1" smtClean="0">
                                  <a:latin typeface="Cambria Math" panose="02040503050406030204" pitchFamily="18" charset="0"/>
                                  <a:ea typeface="Cambria Math" panose="02040503050406030204" pitchFamily="18" charset="0"/>
                                </a:rPr>
                                <m:t>∑</m:t>
                              </m:r>
                              <m:f>
                                <m:fPr>
                                  <m:ctrlPr>
                                    <a:rPr lang="es-MX" sz="1600" b="1" i="1" smtClean="0">
                                      <a:latin typeface="Cambria Math" panose="02040503050406030204" pitchFamily="18" charset="0"/>
                                      <a:ea typeface="Cambria Math" panose="02040503050406030204" pitchFamily="18" charset="0"/>
                                    </a:rPr>
                                  </m:ctrlPr>
                                </m:fPr>
                                <m:num>
                                  <m:sSup>
                                    <m:sSupPr>
                                      <m:ctrlPr>
                                        <a:rPr lang="es-MX" sz="1600" b="1" i="1" smtClean="0">
                                          <a:latin typeface="Cambria Math" panose="02040503050406030204" pitchFamily="18" charset="0"/>
                                          <a:ea typeface="Cambria Math" panose="02040503050406030204" pitchFamily="18" charset="0"/>
                                        </a:rPr>
                                      </m:ctrlPr>
                                    </m:sSupPr>
                                    <m:e>
                                      <m:r>
                                        <a:rPr lang="es-MX" sz="1600" b="1" i="1" smtClean="0">
                                          <a:latin typeface="Cambria Math" panose="02040503050406030204" pitchFamily="18" charset="0"/>
                                          <a:ea typeface="Cambria Math" panose="02040503050406030204" pitchFamily="18" charset="0"/>
                                        </a:rPr>
                                        <m:t>𝒏</m:t>
                                      </m:r>
                                    </m:e>
                                    <m:sup>
                                      <m:r>
                                        <a:rPr lang="es-MX" sz="1600" b="1" i="1" smtClean="0">
                                          <a:latin typeface="Cambria Math" panose="02040503050406030204" pitchFamily="18" charset="0"/>
                                          <a:ea typeface="Cambria Math" panose="02040503050406030204" pitchFamily="18" charset="0"/>
                                        </a:rPr>
                                        <m:t>𝟐</m:t>
                                      </m:r>
                                    </m:sup>
                                  </m:sSup>
                                  <m:r>
                                    <a:rPr lang="es-MX" sz="1600" b="1" i="1" smtClean="0">
                                      <a:latin typeface="Cambria Math" panose="02040503050406030204" pitchFamily="18" charset="0"/>
                                      <a:ea typeface="Cambria Math" panose="02040503050406030204" pitchFamily="18" charset="0"/>
                                    </a:rPr>
                                    <m:t>𝑳</m:t>
                                  </m:r>
                                </m:num>
                                <m:den>
                                  <m:r>
                                    <a:rPr lang="es-MX" sz="1600" b="1" i="1">
                                      <a:latin typeface="Cambria Math" panose="02040503050406030204" pitchFamily="18" charset="0"/>
                                      <a:ea typeface="Cambria Math" panose="02040503050406030204" pitchFamily="18" charset="0"/>
                                    </a:rPr>
                                    <m:t>𝑨𝑬</m:t>
                                  </m:r>
                                </m:den>
                              </m:f>
                            </m:oMath>
                          </a14:m>
                          <a:r>
                            <a:rPr lang="es-MX" sz="1800" b="0" u="none" strike="noStrike" dirty="0">
                              <a:effectLst/>
                              <a:latin typeface="+mn-lt"/>
                            </a:rPr>
                            <a:t>= 17.28</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90318949"/>
                      </a:ext>
                    </a:extLst>
                  </a:tr>
                </a:tbl>
              </a:graphicData>
            </a:graphic>
          </p:graphicFrame>
        </mc:Choice>
        <mc:Fallback xmlns="">
          <p:graphicFrame>
            <p:nvGraphicFramePr>
              <p:cNvPr id="3" name="Tabla 2">
                <a:extLst>
                  <a:ext uri="{FF2B5EF4-FFF2-40B4-BE49-F238E27FC236}">
                    <a16:creationId xmlns:a16="http://schemas.microsoft.com/office/drawing/2014/main" id="{9BF51A31-1185-48D2-A303-C8B77FF14959}"/>
                  </a:ext>
                </a:extLst>
              </p:cNvPr>
              <p:cNvGraphicFramePr>
                <a:graphicFrameLocks noGrp="1"/>
              </p:cNvGraphicFramePr>
              <p:nvPr>
                <p:extLst>
                  <p:ext uri="{D42A27DB-BD31-4B8C-83A1-F6EECF244321}">
                    <p14:modId xmlns:p14="http://schemas.microsoft.com/office/powerpoint/2010/main" val="1826883339"/>
                  </p:ext>
                </p:extLst>
              </p:nvPr>
            </p:nvGraphicFramePr>
            <p:xfrm>
              <a:off x="355600" y="3318115"/>
              <a:ext cx="7036543" cy="2610158"/>
            </p:xfrm>
            <a:graphic>
              <a:graphicData uri="http://schemas.openxmlformats.org/drawingml/2006/table">
                <a:tbl>
                  <a:tblPr>
                    <a:tableStyleId>{93296810-A885-4BE3-A3E7-6D5BEEA58F35}</a:tableStyleId>
                  </a:tblPr>
                  <a:tblGrid>
                    <a:gridCol w="1136812">
                      <a:extLst>
                        <a:ext uri="{9D8B030D-6E8A-4147-A177-3AD203B41FA5}">
                          <a16:colId xmlns:a16="http://schemas.microsoft.com/office/drawing/2014/main" val="1845774898"/>
                        </a:ext>
                      </a:extLst>
                    </a:gridCol>
                    <a:gridCol w="1136812">
                      <a:extLst>
                        <a:ext uri="{9D8B030D-6E8A-4147-A177-3AD203B41FA5}">
                          <a16:colId xmlns:a16="http://schemas.microsoft.com/office/drawing/2014/main" val="2450649935"/>
                        </a:ext>
                      </a:extLst>
                    </a:gridCol>
                    <a:gridCol w="1136812">
                      <a:extLst>
                        <a:ext uri="{9D8B030D-6E8A-4147-A177-3AD203B41FA5}">
                          <a16:colId xmlns:a16="http://schemas.microsoft.com/office/drawing/2014/main" val="3619219003"/>
                        </a:ext>
                      </a:extLst>
                    </a:gridCol>
                    <a:gridCol w="889804">
                      <a:extLst>
                        <a:ext uri="{9D8B030D-6E8A-4147-A177-3AD203B41FA5}">
                          <a16:colId xmlns:a16="http://schemas.microsoft.com/office/drawing/2014/main" val="3560139260"/>
                        </a:ext>
                      </a:extLst>
                    </a:gridCol>
                    <a:gridCol w="1383820">
                      <a:extLst>
                        <a:ext uri="{9D8B030D-6E8A-4147-A177-3AD203B41FA5}">
                          <a16:colId xmlns:a16="http://schemas.microsoft.com/office/drawing/2014/main" val="1403299296"/>
                        </a:ext>
                      </a:extLst>
                    </a:gridCol>
                    <a:gridCol w="1352483">
                      <a:extLst>
                        <a:ext uri="{9D8B030D-6E8A-4147-A177-3AD203B41FA5}">
                          <a16:colId xmlns:a16="http://schemas.microsoft.com/office/drawing/2014/main" val="2504637568"/>
                        </a:ext>
                      </a:extLst>
                    </a:gridCol>
                  </a:tblGrid>
                  <a:tr h="304608">
                    <a:tc>
                      <a:txBody>
                        <a:bodyPr/>
                        <a:lstStyle/>
                        <a:p>
                          <a:pPr algn="ctr" fontAlgn="b"/>
                          <a:r>
                            <a:rPr lang="es-MX" sz="1800" b="0" u="none" strike="noStrike" dirty="0">
                              <a:effectLst/>
                              <a:latin typeface="+mn-lt"/>
                            </a:rPr>
                            <a:t>MIEMBRO</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dirty="0">
                              <a:effectLst/>
                              <a:latin typeface="+mn-lt"/>
                            </a:rPr>
                            <a:t>N</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dirty="0">
                              <a:effectLst/>
                              <a:latin typeface="+mn-lt"/>
                            </a:rPr>
                            <a:t>n</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dirty="0">
                              <a:effectLst/>
                              <a:latin typeface="+mn-lt"/>
                            </a:rPr>
                            <a:t>L (m)</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a:effectLst/>
                              <a:latin typeface="+mn-lt"/>
                            </a:rPr>
                            <a:t>NnL</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lang="es-MX"/>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420721" t="-18000" r="-901" b="-784000"/>
                          </a:stretch>
                        </a:blipFill>
                      </a:tcPr>
                    </a:tc>
                    <a:extLst>
                      <a:ext uri="{0D108BD9-81ED-4DB2-BD59-A6C34878D82A}">
                        <a16:rowId xmlns:a16="http://schemas.microsoft.com/office/drawing/2014/main" val="4094946221"/>
                      </a:ext>
                    </a:extLst>
                  </a:tr>
                  <a:tr h="304608">
                    <a:tc>
                      <a:txBody>
                        <a:bodyPr/>
                        <a:lstStyle/>
                        <a:p>
                          <a:pPr algn="ctr" fontAlgn="b"/>
                          <a:r>
                            <a:rPr lang="es-MX" sz="1800" b="0" u="none" strike="noStrike" dirty="0">
                              <a:effectLst/>
                              <a:latin typeface="+mn-lt"/>
                            </a:rPr>
                            <a:t>AB</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dirty="0">
                              <a:effectLst/>
                              <a:latin typeface="+mn-lt"/>
                            </a:rPr>
                            <a:t>-6</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a:effectLst/>
                              <a:latin typeface="+mn-lt"/>
                            </a:rPr>
                            <a:t>-0.8</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a:effectLst/>
                              <a:latin typeface="+mn-lt"/>
                            </a:rPr>
                            <a:t>4</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19.2</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2.56</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02714436"/>
                      </a:ext>
                    </a:extLst>
                  </a:tr>
                  <a:tr h="304608">
                    <a:tc>
                      <a:txBody>
                        <a:bodyPr/>
                        <a:lstStyle/>
                        <a:p>
                          <a:pPr algn="ctr" fontAlgn="b"/>
                          <a:r>
                            <a:rPr lang="es-MX" sz="1800" b="0" u="none" strike="noStrike" dirty="0">
                              <a:effectLst/>
                              <a:latin typeface="+mn-lt"/>
                            </a:rPr>
                            <a:t>AD</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dirty="0">
                              <a:effectLst/>
                              <a:latin typeface="+mn-lt"/>
                            </a:rPr>
                            <a:t>-10</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1</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a:effectLst/>
                              <a:latin typeface="+mn-lt"/>
                            </a:rPr>
                            <a:t>5</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a:effectLst/>
                              <a:latin typeface="+mn-lt"/>
                            </a:rPr>
                            <a:t>-50</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a:effectLst/>
                              <a:latin typeface="+mn-lt"/>
                            </a:rPr>
                            <a:t>5</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38034054"/>
                      </a:ext>
                    </a:extLst>
                  </a:tr>
                  <a:tr h="304608">
                    <a:tc>
                      <a:txBody>
                        <a:bodyPr/>
                        <a:lstStyle/>
                        <a:p>
                          <a:pPr algn="ctr" fontAlgn="b"/>
                          <a:r>
                            <a:rPr lang="es-MX" sz="1800" b="0" u="none" strike="noStrike" dirty="0">
                              <a:effectLst/>
                              <a:latin typeface="+mn-lt"/>
                            </a:rPr>
                            <a:t>AC</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dirty="0">
                              <a:effectLst/>
                              <a:latin typeface="+mn-lt"/>
                            </a:rPr>
                            <a:t>6</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-0.6</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3</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-10.8</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a:effectLst/>
                              <a:latin typeface="+mn-lt"/>
                            </a:rPr>
                            <a:t>1.08</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45231838"/>
                      </a:ext>
                    </a:extLst>
                  </a:tr>
                  <a:tr h="304608">
                    <a:tc>
                      <a:txBody>
                        <a:bodyPr/>
                        <a:lstStyle/>
                        <a:p>
                          <a:pPr algn="ctr" fontAlgn="b"/>
                          <a:r>
                            <a:rPr lang="es-MX" sz="1800" b="0" u="none" strike="noStrike" dirty="0">
                              <a:effectLst/>
                              <a:latin typeface="+mn-lt"/>
                            </a:rPr>
                            <a:t>BC</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a:effectLst/>
                              <a:latin typeface="+mn-lt"/>
                            </a:rPr>
                            <a:t>0</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1</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5</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0</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a:effectLst/>
                              <a:latin typeface="+mn-lt"/>
                            </a:rPr>
                            <a:t>5</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555759064"/>
                      </a:ext>
                    </a:extLst>
                  </a:tr>
                  <a:tr h="304608">
                    <a:tc>
                      <a:txBody>
                        <a:bodyPr/>
                        <a:lstStyle/>
                        <a:p>
                          <a:pPr algn="ctr" fontAlgn="b"/>
                          <a:r>
                            <a:rPr lang="es-MX" sz="1800" b="0" u="none" strike="noStrike" dirty="0">
                              <a:effectLst/>
                              <a:latin typeface="+mn-lt"/>
                            </a:rPr>
                            <a:t>CD</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a:effectLst/>
                              <a:latin typeface="+mn-lt"/>
                            </a:rPr>
                            <a:t>8</a:t>
                          </a:r>
                          <a:endParaRPr lang="es-MX"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-0.8</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4</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-25.6</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2.56</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46841482"/>
                      </a:ext>
                    </a:extLst>
                  </a:tr>
                  <a:tr h="304608">
                    <a:tc>
                      <a:txBody>
                        <a:bodyPr/>
                        <a:lstStyle/>
                        <a:p>
                          <a:pPr algn="ctr" fontAlgn="b"/>
                          <a:r>
                            <a:rPr lang="es-MX" sz="1800" b="0" u="none" strike="noStrike" dirty="0">
                              <a:effectLst/>
                              <a:latin typeface="+mn-lt"/>
                            </a:rPr>
                            <a:t>DB</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s-MX" sz="1800" b="0" u="none" strike="noStrike" dirty="0">
                              <a:effectLst/>
                              <a:latin typeface="+mn-lt"/>
                            </a:rPr>
                            <a:t>0</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-0.6</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3</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0</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s-MX" sz="1800" b="0" u="none" strike="noStrike" dirty="0">
                              <a:effectLst/>
                              <a:latin typeface="+mn-lt"/>
                            </a:rPr>
                            <a:t>1.08</a:t>
                          </a:r>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898847103"/>
                      </a:ext>
                    </a:extLst>
                  </a:tr>
                  <a:tr h="477902">
                    <a:tc gridSpan="4">
                      <a:txBody>
                        <a:bodyPr/>
                        <a:lstStyle/>
                        <a:p>
                          <a:pPr algn="ctr" fontAlgn="b"/>
                          <a:endParaRPr lang="es-MX" sz="1800" b="0"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fontAlgn="b"/>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b"/>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b"/>
                          <a:endParaRPr lang="es-MX"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s-MX"/>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311454" t="-454430" r="-98678" b="-16456"/>
                          </a:stretch>
                        </a:blipFill>
                      </a:tcPr>
                    </a:tc>
                    <a:tc>
                      <a:txBody>
                        <a:bodyPr/>
                        <a:lstStyle/>
                        <a:p>
                          <a:endParaRPr lang="es-MX"/>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l="-420721" t="-454430" r="-901" b="-16456"/>
                          </a:stretch>
                        </a:blipFill>
                      </a:tcPr>
                    </a:tc>
                    <a:extLst>
                      <a:ext uri="{0D108BD9-81ED-4DB2-BD59-A6C34878D82A}">
                        <a16:rowId xmlns:a16="http://schemas.microsoft.com/office/drawing/2014/main" val="3890318949"/>
                      </a:ext>
                    </a:extLst>
                  </a:tr>
                </a:tbl>
              </a:graphicData>
            </a:graphic>
          </p:graphicFrame>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BE13DF86-1B7E-4211-9B5D-E41D150B2BBF}"/>
                  </a:ext>
                </a:extLst>
              </p:cNvPr>
              <p:cNvSpPr/>
              <p:nvPr/>
            </p:nvSpPr>
            <p:spPr>
              <a:xfrm>
                <a:off x="2334036" y="2295462"/>
                <a:ext cx="3359696"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MX" sz="1600" dirty="0" smtClean="0">
                    <a:solidFill>
                      <a:schemeClr val="tx1"/>
                    </a:solidFill>
                    <a:latin typeface="Century Gothic" panose="020B0502020202020204" pitchFamily="34" charset="0"/>
                  </a:rPr>
                  <a:t>NOTA: Se organizaran los datos en una tabla para obtener los valores de </a:t>
                </a:r>
                <a14:m>
                  <m:oMath xmlns:m="http://schemas.openxmlformats.org/officeDocument/2006/math">
                    <m:sSub>
                      <m:sSubPr>
                        <m:ctrlPr>
                          <a:rPr lang="es-MX" sz="1600" i="1">
                            <a:solidFill>
                              <a:schemeClr val="tx1"/>
                            </a:solidFill>
                            <a:latin typeface="Cambria Math" panose="02040503050406030204" pitchFamily="18" charset="0"/>
                          </a:rPr>
                        </m:ctrlPr>
                      </m:sSubPr>
                      <m:e>
                        <m:r>
                          <a:rPr lang="es-MX" sz="1600" i="1">
                            <a:solidFill>
                              <a:schemeClr val="tx1"/>
                            </a:solidFill>
                            <a:latin typeface="Cambria Math" panose="02040503050406030204" pitchFamily="18" charset="0"/>
                            <a:ea typeface="Cambria Math" panose="02040503050406030204" pitchFamily="18" charset="0"/>
                          </a:rPr>
                          <m:t>∆</m:t>
                        </m:r>
                      </m:e>
                      <m:sub>
                        <m:r>
                          <a:rPr lang="es-MX" sz="1600" i="1">
                            <a:solidFill>
                              <a:schemeClr val="tx1"/>
                            </a:solidFill>
                            <a:latin typeface="Cambria Math" panose="02040503050406030204" pitchFamily="18" charset="0"/>
                          </a:rPr>
                          <m:t>𝐶𝐵</m:t>
                        </m:r>
                      </m:sub>
                    </m:sSub>
                  </m:oMath>
                </a14:m>
                <a:r>
                  <a:rPr lang="es-MX" sz="1600" dirty="0">
                    <a:solidFill>
                      <a:schemeClr val="tx1"/>
                    </a:solidFill>
                    <a:latin typeface="Century Gothic" panose="020B0502020202020204" pitchFamily="34" charset="0"/>
                  </a:rPr>
                  <a:t> y</a:t>
                </a:r>
                <a14:m>
                  <m:oMath xmlns:m="http://schemas.openxmlformats.org/officeDocument/2006/math">
                    <m:r>
                      <a:rPr lang="es-MX" sz="1600" i="1">
                        <a:solidFill>
                          <a:schemeClr val="tx1"/>
                        </a:solidFill>
                        <a:latin typeface="Cambria Math" panose="02040503050406030204" pitchFamily="18" charset="0"/>
                      </a:rPr>
                      <m:t> </m:t>
                    </m:r>
                    <m:sSub>
                      <m:sSubPr>
                        <m:ctrlPr>
                          <a:rPr lang="es-MX" sz="1600" i="1">
                            <a:solidFill>
                              <a:schemeClr val="tx1"/>
                            </a:solidFill>
                            <a:latin typeface="Cambria Math" panose="02040503050406030204" pitchFamily="18" charset="0"/>
                          </a:rPr>
                        </m:ctrlPr>
                      </m:sSubPr>
                      <m:e>
                        <m:r>
                          <a:rPr lang="es-MX" sz="1600" i="1">
                            <a:solidFill>
                              <a:schemeClr val="tx1"/>
                            </a:solidFill>
                            <a:latin typeface="Cambria Math" panose="02040503050406030204" pitchFamily="18" charset="0"/>
                          </a:rPr>
                          <m:t>𝑓</m:t>
                        </m:r>
                      </m:e>
                      <m:sub>
                        <m:r>
                          <a:rPr lang="es-MX" sz="1600" i="1">
                            <a:solidFill>
                              <a:schemeClr val="tx1"/>
                            </a:solidFill>
                            <a:latin typeface="Cambria Math" panose="02040503050406030204" pitchFamily="18" charset="0"/>
                          </a:rPr>
                          <m:t>𝐶𝐵</m:t>
                        </m:r>
                      </m:sub>
                    </m:sSub>
                  </m:oMath>
                </a14:m>
                <a:endParaRPr lang="es-MX" sz="1600" dirty="0">
                  <a:solidFill>
                    <a:schemeClr val="tx1"/>
                  </a:solidFill>
                  <a:latin typeface="Century Gothic" panose="020B0502020202020204" pitchFamily="34" charset="0"/>
                </a:endParaRPr>
              </a:p>
            </p:txBody>
          </p:sp>
        </mc:Choice>
        <mc:Fallback xmlns="">
          <p:sp>
            <p:nvSpPr>
              <p:cNvPr id="18" name="Rectángulo 17">
                <a:extLst>
                  <a:ext uri="{FF2B5EF4-FFF2-40B4-BE49-F238E27FC236}">
                    <a16:creationId xmlns:a16="http://schemas.microsoft.com/office/drawing/2014/main" id="{BE13DF86-1B7E-4211-9B5D-E41D150B2BBF}"/>
                  </a:ext>
                </a:extLst>
              </p:cNvPr>
              <p:cNvSpPr>
                <a:spLocks noRot="1" noChangeAspect="1" noMove="1" noResize="1" noEditPoints="1" noAdjustHandles="1" noChangeArrowheads="1" noChangeShapeType="1" noTextEdit="1"/>
              </p:cNvSpPr>
              <p:nvPr/>
            </p:nvSpPr>
            <p:spPr>
              <a:xfrm>
                <a:off x="2334036" y="2295462"/>
                <a:ext cx="3359696" cy="830997"/>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DFACAE80-CC01-4CA2-A97B-E4A3BADDAEE5}"/>
                  </a:ext>
                </a:extLst>
              </p:cNvPr>
              <p:cNvSpPr/>
              <p:nvPr/>
            </p:nvSpPr>
            <p:spPr>
              <a:xfrm>
                <a:off x="8953559" y="3098214"/>
                <a:ext cx="1455462"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m:t>
                          </m:r>
                        </m:e>
                        <m:sub>
                          <m:r>
                            <a:rPr lang="es-MX" i="1">
                              <a:latin typeface="Cambria Math" panose="02040503050406030204" pitchFamily="18" charset="0"/>
                            </a:rPr>
                            <m:t>𝐶𝐵</m:t>
                          </m:r>
                        </m:sub>
                      </m:sSub>
                      <m:r>
                        <a:rPr lang="es-MX" b="0" i="1" smtClean="0">
                          <a:latin typeface="Cambria Math" panose="02040503050406030204" pitchFamily="18" charset="0"/>
                        </a:rPr>
                        <m:t>=−67.2</m:t>
                      </m:r>
                    </m:oMath>
                  </m:oMathPara>
                </a14:m>
                <a:endParaRPr lang="es-MX" b="0" dirty="0"/>
              </a:p>
              <a:p>
                <a:pPr algn="ctr"/>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r>
                            <a:rPr lang="es-MX" i="1">
                              <a:latin typeface="Cambria Math" panose="02040503050406030204" pitchFamily="18" charset="0"/>
                            </a:rPr>
                            <m:t>𝑓</m:t>
                          </m:r>
                        </m:e>
                        <m:sub>
                          <m:r>
                            <a:rPr lang="es-MX" i="1">
                              <a:latin typeface="Cambria Math" panose="02040503050406030204" pitchFamily="18" charset="0"/>
                            </a:rPr>
                            <m:t>𝐶𝐵</m:t>
                          </m:r>
                        </m:sub>
                      </m:sSub>
                      <m:r>
                        <a:rPr lang="es-MX" b="0" i="1" smtClean="0">
                          <a:latin typeface="Cambria Math" panose="02040503050406030204" pitchFamily="18" charset="0"/>
                        </a:rPr>
                        <m:t>=17.28</m:t>
                      </m:r>
                    </m:oMath>
                  </m:oMathPara>
                </a14:m>
                <a:endParaRPr lang="es-MX" b="0" dirty="0"/>
              </a:p>
            </p:txBody>
          </p:sp>
        </mc:Choice>
        <mc:Fallback xmlns="">
          <p:sp>
            <p:nvSpPr>
              <p:cNvPr id="6" name="Rectángulo 5">
                <a:extLst>
                  <a:ext uri="{FF2B5EF4-FFF2-40B4-BE49-F238E27FC236}">
                    <a16:creationId xmlns:a16="http://schemas.microsoft.com/office/drawing/2014/main" id="{DFACAE80-CC01-4CA2-A97B-E4A3BADDAEE5}"/>
                  </a:ext>
                </a:extLst>
              </p:cNvPr>
              <p:cNvSpPr>
                <a:spLocks noRot="1" noChangeAspect="1" noMove="1" noResize="1" noEditPoints="1" noAdjustHandles="1" noChangeArrowheads="1" noChangeShapeType="1" noTextEdit="1"/>
              </p:cNvSpPr>
              <p:nvPr/>
            </p:nvSpPr>
            <p:spPr>
              <a:xfrm>
                <a:off x="8953559" y="3098214"/>
                <a:ext cx="1455462" cy="646331"/>
              </a:xfrm>
              <a:prstGeom prst="rect">
                <a:avLst/>
              </a:prstGeom>
              <a:blipFill>
                <a:blip r:embed="rId10"/>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ángulo 18">
                <a:extLst>
                  <a:ext uri="{FF2B5EF4-FFF2-40B4-BE49-F238E27FC236}">
                    <a16:creationId xmlns:a16="http://schemas.microsoft.com/office/drawing/2014/main" id="{9C4E1D09-E65C-4339-907E-221D865FCAF0}"/>
                  </a:ext>
                </a:extLst>
              </p:cNvPr>
              <p:cNvSpPr/>
              <p:nvPr/>
            </p:nvSpPr>
            <p:spPr>
              <a:xfrm>
                <a:off x="8073450" y="2386897"/>
                <a:ext cx="3215680" cy="584775"/>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s-MX" sz="1400" dirty="0">
                    <a:solidFill>
                      <a:schemeClr val="tx1"/>
                    </a:solidFill>
                    <a:latin typeface="Century Gothic" panose="020B0502020202020204" pitchFamily="34" charset="0"/>
                  </a:rPr>
                  <a:t>ECUACIÓN DE </a:t>
                </a:r>
                <a:r>
                  <a:rPr lang="es-MX" sz="1400" dirty="0" smtClean="0">
                    <a:solidFill>
                      <a:schemeClr val="tx1"/>
                    </a:solidFill>
                    <a:latin typeface="Century Gothic" panose="020B0502020202020204" pitchFamily="34" charset="0"/>
                  </a:rPr>
                  <a:t>COMPATIBILIDAD. </a:t>
                </a:r>
                <a:endParaRPr lang="es-MX" sz="1400" dirty="0">
                  <a:solidFill>
                    <a:schemeClr val="tx1"/>
                  </a:solidFill>
                  <a:latin typeface="Century Gothic" panose="020B0502020202020204" pitchFamily="34" charset="0"/>
                </a:endParaRPr>
              </a:p>
              <a:p>
                <a:pPr algn="ctr"/>
                <a14:m>
                  <m:oMathPara xmlns:m="http://schemas.openxmlformats.org/officeDocument/2006/math">
                    <m:oMathParaPr>
                      <m:jc m:val="centerGroup"/>
                    </m:oMathParaPr>
                    <m:oMath xmlns:m="http://schemas.openxmlformats.org/officeDocument/2006/math">
                      <m:r>
                        <a:rPr lang="es-MX" b="0" i="1" smtClean="0">
                          <a:solidFill>
                            <a:schemeClr val="tx1"/>
                          </a:solidFill>
                          <a:latin typeface="Cambria Math" panose="02040503050406030204" pitchFamily="18" charset="0"/>
                        </a:rPr>
                        <m:t>0=</m:t>
                      </m:r>
                      <m:sSub>
                        <m:sSubPr>
                          <m:ctrlPr>
                            <a:rPr lang="es-MX" b="0" i="1" smtClean="0">
                              <a:solidFill>
                                <a:schemeClr val="tx1"/>
                              </a:solidFill>
                              <a:latin typeface="Cambria Math" panose="02040503050406030204" pitchFamily="18" charset="0"/>
                            </a:rPr>
                          </m:ctrlPr>
                        </m:sSubPr>
                        <m:e>
                          <m:r>
                            <a:rPr lang="es-MX" b="0" i="1" smtClean="0">
                              <a:solidFill>
                                <a:schemeClr val="tx1"/>
                              </a:solidFill>
                              <a:latin typeface="Cambria Math" panose="02040503050406030204" pitchFamily="18" charset="0"/>
                              <a:ea typeface="Cambria Math" panose="02040503050406030204" pitchFamily="18" charset="0"/>
                            </a:rPr>
                            <m:t>∆</m:t>
                          </m:r>
                        </m:e>
                        <m:sub>
                          <m:r>
                            <a:rPr lang="es-MX" b="0" i="1" smtClean="0">
                              <a:solidFill>
                                <a:schemeClr val="tx1"/>
                              </a:solidFill>
                              <a:latin typeface="Cambria Math" panose="02040503050406030204" pitchFamily="18" charset="0"/>
                            </a:rPr>
                            <m:t>𝐶𝐵</m:t>
                          </m:r>
                        </m:sub>
                      </m:sSub>
                      <m:r>
                        <a:rPr lang="es-MX" b="0" i="1" smtClean="0">
                          <a:solidFill>
                            <a:schemeClr val="tx1"/>
                          </a:solidFill>
                          <a:latin typeface="Cambria Math" panose="02040503050406030204" pitchFamily="18" charset="0"/>
                        </a:rPr>
                        <m:t>+</m:t>
                      </m:r>
                      <m:sSub>
                        <m:sSubPr>
                          <m:ctrlPr>
                            <a:rPr lang="es-MX" b="0" i="1" smtClean="0">
                              <a:solidFill>
                                <a:schemeClr val="tx1"/>
                              </a:solidFill>
                              <a:latin typeface="Cambria Math" panose="02040503050406030204" pitchFamily="18" charset="0"/>
                            </a:rPr>
                          </m:ctrlPr>
                        </m:sSubPr>
                        <m:e>
                          <m:r>
                            <a:rPr lang="es-MX" b="0" i="1" smtClean="0">
                              <a:solidFill>
                                <a:schemeClr val="tx1"/>
                              </a:solidFill>
                              <a:latin typeface="Cambria Math" panose="02040503050406030204" pitchFamily="18" charset="0"/>
                            </a:rPr>
                            <m:t>𝐹</m:t>
                          </m:r>
                        </m:e>
                        <m:sub>
                          <m:r>
                            <a:rPr lang="es-MX" b="0" i="1" smtClean="0">
                              <a:solidFill>
                                <a:schemeClr val="tx1"/>
                              </a:solidFill>
                              <a:latin typeface="Cambria Math" panose="02040503050406030204" pitchFamily="18" charset="0"/>
                            </a:rPr>
                            <m:t>𝐶𝐵</m:t>
                          </m:r>
                        </m:sub>
                      </m:sSub>
                      <m:sSub>
                        <m:sSubPr>
                          <m:ctrlPr>
                            <a:rPr lang="es-MX" b="0" i="1" smtClean="0">
                              <a:solidFill>
                                <a:schemeClr val="tx1"/>
                              </a:solidFill>
                              <a:latin typeface="Cambria Math" panose="02040503050406030204" pitchFamily="18" charset="0"/>
                            </a:rPr>
                          </m:ctrlPr>
                        </m:sSubPr>
                        <m:e>
                          <m:r>
                            <a:rPr lang="es-MX" b="0" i="1" smtClean="0">
                              <a:solidFill>
                                <a:schemeClr val="tx1"/>
                              </a:solidFill>
                              <a:latin typeface="Cambria Math" panose="02040503050406030204" pitchFamily="18" charset="0"/>
                            </a:rPr>
                            <m:t>𝑓</m:t>
                          </m:r>
                        </m:e>
                        <m:sub>
                          <m:r>
                            <a:rPr lang="es-MX" b="0" i="1" smtClean="0">
                              <a:solidFill>
                                <a:schemeClr val="tx1"/>
                              </a:solidFill>
                              <a:latin typeface="Cambria Math" panose="02040503050406030204" pitchFamily="18" charset="0"/>
                            </a:rPr>
                            <m:t>𝐶𝐵</m:t>
                          </m:r>
                        </m:sub>
                      </m:sSub>
                    </m:oMath>
                  </m:oMathPara>
                </a14:m>
                <a:endParaRPr lang="es-MX" dirty="0">
                  <a:solidFill>
                    <a:schemeClr val="tx1"/>
                  </a:solidFill>
                </a:endParaRPr>
              </a:p>
            </p:txBody>
          </p:sp>
        </mc:Choice>
        <mc:Fallback xmlns="">
          <p:sp>
            <p:nvSpPr>
              <p:cNvPr id="19" name="Rectángulo 18">
                <a:extLst>
                  <a:ext uri="{FF2B5EF4-FFF2-40B4-BE49-F238E27FC236}">
                    <a16:creationId xmlns:a16="http://schemas.microsoft.com/office/drawing/2014/main" id="{9C4E1D09-E65C-4339-907E-221D865FCAF0}"/>
                  </a:ext>
                </a:extLst>
              </p:cNvPr>
              <p:cNvSpPr>
                <a:spLocks noRot="1" noChangeAspect="1" noMove="1" noResize="1" noEditPoints="1" noAdjustHandles="1" noChangeArrowheads="1" noChangeShapeType="1" noTextEdit="1"/>
              </p:cNvSpPr>
              <p:nvPr/>
            </p:nvSpPr>
            <p:spPr>
              <a:xfrm>
                <a:off x="8073450" y="2386897"/>
                <a:ext cx="3215680" cy="584775"/>
              </a:xfrm>
              <a:prstGeom prst="rect">
                <a:avLst/>
              </a:prstGeom>
              <a:blipFill>
                <a:blip r:embed="rId11"/>
                <a:stretch>
                  <a:fillRect t="-1020" b="-6122"/>
                </a:stretch>
              </a:blipFill>
              <a:ln>
                <a:solidFill>
                  <a:schemeClr val="accent1"/>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4050A275-D399-4EE3-AFEC-60E44025979A}"/>
                  </a:ext>
                </a:extLst>
              </p:cNvPr>
              <p:cNvSpPr/>
              <p:nvPr/>
            </p:nvSpPr>
            <p:spPr>
              <a:xfrm>
                <a:off x="8102755" y="3796829"/>
                <a:ext cx="2971263" cy="527132"/>
              </a:xfrm>
              <a:prstGeom prst="rect">
                <a:avLst/>
              </a:prstGeom>
            </p:spPr>
            <p:txBody>
              <a:bodyPr wrap="none">
                <a:spAutoFit/>
              </a:bodyPr>
              <a:lstStyle/>
              <a:p>
                <a:pPr algn="ctr"/>
                <a14:m>
                  <m:oMath xmlns:m="http://schemas.openxmlformats.org/officeDocument/2006/math">
                    <m:sSub>
                      <m:sSubPr>
                        <m:ctrlPr>
                          <a:rPr lang="es-MX" b="0" i="1" smtClean="0">
                            <a:latin typeface="Cambria Math" panose="02040503050406030204" pitchFamily="18" charset="0"/>
                          </a:rPr>
                        </m:ctrlPr>
                      </m:sSubPr>
                      <m:e>
                        <m:r>
                          <a:rPr lang="es-MX" b="0" i="1" smtClean="0">
                            <a:latin typeface="Cambria Math" panose="02040503050406030204" pitchFamily="18" charset="0"/>
                          </a:rPr>
                          <m:t>𝐹</m:t>
                        </m:r>
                      </m:e>
                      <m:sub>
                        <m:r>
                          <a:rPr lang="es-MX" b="0" i="1" smtClean="0">
                            <a:latin typeface="Cambria Math" panose="02040503050406030204" pitchFamily="18" charset="0"/>
                          </a:rPr>
                          <m:t>𝐶𝐵</m:t>
                        </m:r>
                      </m:sub>
                    </m:sSub>
                    <m:r>
                      <a:rPr lang="es-MX" b="0" i="1" smtClean="0">
                        <a:latin typeface="Cambria Math" panose="02040503050406030204" pitchFamily="18" charset="0"/>
                      </a:rPr>
                      <m:t>=</m:t>
                    </m:r>
                    <m:f>
                      <m:fPr>
                        <m:ctrlPr>
                          <a:rPr lang="es-MX" b="0" i="1" smtClean="0">
                            <a:latin typeface="Cambria Math" panose="02040503050406030204" pitchFamily="18" charset="0"/>
                          </a:rPr>
                        </m:ctrlPr>
                      </m:fPr>
                      <m:num>
                        <m:sSub>
                          <m:sSubPr>
                            <m:ctrlPr>
                              <a:rPr lang="es-MX" i="1">
                                <a:latin typeface="Cambria Math" panose="02040503050406030204" pitchFamily="18" charset="0"/>
                              </a:rPr>
                            </m:ctrlPr>
                          </m:sSubPr>
                          <m:e>
                            <m:r>
                              <a:rPr lang="es-MX" i="1">
                                <a:latin typeface="Cambria Math" panose="02040503050406030204" pitchFamily="18" charset="0"/>
                                <a:ea typeface="Cambria Math" panose="02040503050406030204" pitchFamily="18" charset="0"/>
                              </a:rPr>
                              <m:t>∆</m:t>
                            </m:r>
                          </m:e>
                          <m:sub>
                            <m:r>
                              <a:rPr lang="es-MX" i="1">
                                <a:latin typeface="Cambria Math" panose="02040503050406030204" pitchFamily="18" charset="0"/>
                              </a:rPr>
                              <m:t>𝐶𝐵</m:t>
                            </m:r>
                          </m:sub>
                        </m:sSub>
                      </m:num>
                      <m:den>
                        <m:sSub>
                          <m:sSubPr>
                            <m:ctrlPr>
                              <a:rPr lang="es-MX" i="1">
                                <a:latin typeface="Cambria Math" panose="02040503050406030204" pitchFamily="18" charset="0"/>
                              </a:rPr>
                            </m:ctrlPr>
                          </m:sSubPr>
                          <m:e>
                            <m:r>
                              <a:rPr lang="es-MX" i="1">
                                <a:latin typeface="Cambria Math" panose="02040503050406030204" pitchFamily="18" charset="0"/>
                              </a:rPr>
                              <m:t>𝑓</m:t>
                            </m:r>
                          </m:e>
                          <m:sub>
                            <m:r>
                              <a:rPr lang="es-MX" i="1">
                                <a:latin typeface="Cambria Math" panose="02040503050406030204" pitchFamily="18" charset="0"/>
                              </a:rPr>
                              <m:t>𝐶𝐵</m:t>
                            </m:r>
                          </m:sub>
                        </m:sSub>
                      </m:den>
                    </m:f>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i="1">
                            <a:latin typeface="Cambria Math" panose="02040503050406030204" pitchFamily="18" charset="0"/>
                          </a:rPr>
                          <m:t>67.2</m:t>
                        </m:r>
                      </m:num>
                      <m:den>
                        <m:r>
                          <a:rPr lang="es-MX" b="0" i="1" smtClean="0">
                            <a:latin typeface="Cambria Math" panose="02040503050406030204" pitchFamily="18" charset="0"/>
                          </a:rPr>
                          <m:t>17.28</m:t>
                        </m:r>
                      </m:den>
                    </m:f>
                  </m:oMath>
                </a14:m>
                <a:r>
                  <a:rPr lang="es-MX" b="0" dirty="0"/>
                  <a:t> = </a:t>
                </a:r>
                <a:r>
                  <a:rPr lang="es-MX" b="0" dirty="0" smtClean="0"/>
                  <a:t>3.889 </a:t>
                </a:r>
                <a:r>
                  <a:rPr lang="es-MX" b="0" dirty="0"/>
                  <a:t>K</a:t>
                </a:r>
              </a:p>
            </p:txBody>
          </p:sp>
        </mc:Choice>
        <mc:Fallback xmlns="">
          <p:sp>
            <p:nvSpPr>
              <p:cNvPr id="20" name="Rectángulo 19">
                <a:extLst>
                  <a:ext uri="{FF2B5EF4-FFF2-40B4-BE49-F238E27FC236}">
                    <a16:creationId xmlns:a16="http://schemas.microsoft.com/office/drawing/2014/main" id="{4050A275-D399-4EE3-AFEC-60E44025979A}"/>
                  </a:ext>
                </a:extLst>
              </p:cNvPr>
              <p:cNvSpPr>
                <a:spLocks noRot="1" noChangeAspect="1" noMove="1" noResize="1" noEditPoints="1" noAdjustHandles="1" noChangeArrowheads="1" noChangeShapeType="1" noTextEdit="1"/>
              </p:cNvSpPr>
              <p:nvPr/>
            </p:nvSpPr>
            <p:spPr>
              <a:xfrm>
                <a:off x="8102755" y="3796829"/>
                <a:ext cx="2971263" cy="527132"/>
              </a:xfrm>
              <a:prstGeom prst="rect">
                <a:avLst/>
              </a:prstGeom>
              <a:blipFill>
                <a:blip r:embed="rId12"/>
                <a:stretch>
                  <a:fillRect b="-5814"/>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2" name="Rectángulo 21">
                <a:extLst>
                  <a:ext uri="{FF2B5EF4-FFF2-40B4-BE49-F238E27FC236}">
                    <a16:creationId xmlns:a16="http://schemas.microsoft.com/office/drawing/2014/main" id="{A9FEE3BF-9064-4193-922C-D7B159B9CE23}"/>
                  </a:ext>
                </a:extLst>
              </p:cNvPr>
              <p:cNvSpPr/>
              <p:nvPr/>
            </p:nvSpPr>
            <p:spPr>
              <a:xfrm>
                <a:off x="8753276" y="4338438"/>
                <a:ext cx="1806906" cy="369332"/>
              </a:xfrm>
              <a:prstGeom prst="rect">
                <a:avLst/>
              </a:prstGeom>
            </p:spPr>
            <p:txBody>
              <a:bodyPr wrap="none">
                <a:spAutoFit/>
              </a:bodyPr>
              <a:lstStyle/>
              <a:p>
                <a:pPr algn="ctr"/>
                <a14:m>
                  <m:oMath xmlns:m="http://schemas.openxmlformats.org/officeDocument/2006/math">
                    <m:sSub>
                      <m:sSubPr>
                        <m:ctrlPr>
                          <a:rPr lang="es-MX" b="0" i="1" smtClean="0">
                            <a:latin typeface="Cambria Math" panose="02040503050406030204" pitchFamily="18" charset="0"/>
                          </a:rPr>
                        </m:ctrlPr>
                      </m:sSubPr>
                      <m:e>
                        <m:r>
                          <a:rPr lang="es-MX" b="0" i="1" smtClean="0">
                            <a:latin typeface="Cambria Math" panose="02040503050406030204" pitchFamily="18" charset="0"/>
                          </a:rPr>
                          <m:t>𝐹</m:t>
                        </m:r>
                      </m:e>
                      <m:sub>
                        <m:r>
                          <a:rPr lang="es-MX" b="0" i="1" smtClean="0">
                            <a:latin typeface="Cambria Math" panose="02040503050406030204" pitchFamily="18" charset="0"/>
                          </a:rPr>
                          <m:t>𝐶𝐵</m:t>
                        </m:r>
                      </m:sub>
                    </m:sSub>
                    <m:r>
                      <a:rPr lang="es-MX" b="0" i="1" smtClean="0">
                        <a:latin typeface="Cambria Math" panose="02040503050406030204" pitchFamily="18" charset="0"/>
                      </a:rPr>
                      <m:t>=</m:t>
                    </m:r>
                  </m:oMath>
                </a14:m>
                <a:r>
                  <a:rPr lang="es-MX" b="0" dirty="0"/>
                  <a:t>3.889 </a:t>
                </a:r>
                <a:r>
                  <a:rPr lang="es-MX" b="0" dirty="0" smtClean="0"/>
                  <a:t>(T) K</a:t>
                </a:r>
                <a:endParaRPr lang="es-MX" b="0" dirty="0"/>
              </a:p>
            </p:txBody>
          </p:sp>
        </mc:Choice>
        <mc:Fallback xmlns="">
          <p:sp>
            <p:nvSpPr>
              <p:cNvPr id="22" name="Rectángulo 21">
                <a:extLst>
                  <a:ext uri="{FF2B5EF4-FFF2-40B4-BE49-F238E27FC236}">
                    <a16:creationId xmlns:a16="http://schemas.microsoft.com/office/drawing/2014/main" id="{A9FEE3BF-9064-4193-922C-D7B159B9CE23}"/>
                  </a:ext>
                </a:extLst>
              </p:cNvPr>
              <p:cNvSpPr>
                <a:spLocks noRot="1" noChangeAspect="1" noMove="1" noResize="1" noEditPoints="1" noAdjustHandles="1" noChangeArrowheads="1" noChangeShapeType="1" noTextEdit="1"/>
              </p:cNvSpPr>
              <p:nvPr/>
            </p:nvSpPr>
            <p:spPr>
              <a:xfrm>
                <a:off x="8753276" y="4338438"/>
                <a:ext cx="1806906" cy="369332"/>
              </a:xfrm>
              <a:prstGeom prst="rect">
                <a:avLst/>
              </a:prstGeom>
              <a:blipFill>
                <a:blip r:embed="rId13"/>
                <a:stretch>
                  <a:fillRect t="-10000" r="-2365" b="-266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3" name="Rectángulo 22">
                <a:extLst>
                  <a:ext uri="{FF2B5EF4-FFF2-40B4-BE49-F238E27FC236}">
                    <a16:creationId xmlns:a16="http://schemas.microsoft.com/office/drawing/2014/main" id="{FEC9EF8C-DDCA-4979-BD97-F3A342C01C39}"/>
                  </a:ext>
                </a:extLst>
              </p:cNvPr>
              <p:cNvSpPr/>
              <p:nvPr/>
            </p:nvSpPr>
            <p:spPr>
              <a:xfrm>
                <a:off x="7806307" y="4750194"/>
                <a:ext cx="3749966" cy="95410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MX" sz="1400" dirty="0">
                    <a:solidFill>
                      <a:schemeClr val="tx1"/>
                    </a:solidFill>
                    <a:latin typeface="Century Gothic" panose="020B0502020202020204" pitchFamily="34" charset="0"/>
                  </a:rPr>
                  <a:t>NOTA: Conociendo el valor de </a:t>
                </a:r>
                <a14:m>
                  <m:oMath xmlns:m="http://schemas.openxmlformats.org/officeDocument/2006/math">
                    <m:sSub>
                      <m:sSubPr>
                        <m:ctrlPr>
                          <a:rPr lang="es-MX" sz="1400" i="1" smtClean="0">
                            <a:solidFill>
                              <a:schemeClr val="tx1"/>
                            </a:solidFill>
                            <a:latin typeface="Cambria Math" panose="02040503050406030204" pitchFamily="18" charset="0"/>
                          </a:rPr>
                        </m:ctrlPr>
                      </m:sSubPr>
                      <m:e>
                        <m:r>
                          <a:rPr lang="es-MX" sz="1400" i="1">
                            <a:solidFill>
                              <a:schemeClr val="tx1"/>
                            </a:solidFill>
                            <a:latin typeface="Cambria Math" panose="02040503050406030204" pitchFamily="18" charset="0"/>
                          </a:rPr>
                          <m:t>𝐹</m:t>
                        </m:r>
                      </m:e>
                      <m:sub>
                        <m:r>
                          <a:rPr lang="es-MX" sz="1400" i="1">
                            <a:solidFill>
                              <a:schemeClr val="tx1"/>
                            </a:solidFill>
                            <a:latin typeface="Cambria Math" panose="02040503050406030204" pitchFamily="18" charset="0"/>
                          </a:rPr>
                          <m:t>𝐶𝐵</m:t>
                        </m:r>
                      </m:sub>
                    </m:sSub>
                  </m:oMath>
                </a14:m>
                <a:r>
                  <a:rPr lang="es-MX" sz="1400" dirty="0">
                    <a:solidFill>
                      <a:schemeClr val="tx1"/>
                    </a:solidFill>
                    <a:latin typeface="Century Gothic" panose="020B0502020202020204" pitchFamily="34" charset="0"/>
                  </a:rPr>
                  <a:t> se hará una vez más el análisis de la armadura y se obtendrán las fuerzas internas </a:t>
                </a:r>
                <a:r>
                  <a:rPr lang="es-MX" sz="1400" dirty="0" smtClean="0">
                    <a:solidFill>
                      <a:schemeClr val="tx1"/>
                    </a:solidFill>
                    <a:latin typeface="Century Gothic" panose="020B0502020202020204" pitchFamily="34" charset="0"/>
                  </a:rPr>
                  <a:t>reales.</a:t>
                </a:r>
                <a:endParaRPr lang="es-MX" sz="1400" dirty="0">
                  <a:solidFill>
                    <a:schemeClr val="tx1"/>
                  </a:solidFill>
                  <a:latin typeface="Century Gothic" panose="020B0502020202020204" pitchFamily="34" charset="0"/>
                </a:endParaRPr>
              </a:p>
            </p:txBody>
          </p:sp>
        </mc:Choice>
        <mc:Fallback xmlns="">
          <p:sp>
            <p:nvSpPr>
              <p:cNvPr id="23" name="Rectángulo 22">
                <a:extLst>
                  <a:ext uri="{FF2B5EF4-FFF2-40B4-BE49-F238E27FC236}">
                    <a16:creationId xmlns:a16="http://schemas.microsoft.com/office/drawing/2014/main" id="{FEC9EF8C-DDCA-4979-BD97-F3A342C01C39}"/>
                  </a:ext>
                </a:extLst>
              </p:cNvPr>
              <p:cNvSpPr>
                <a:spLocks noRot="1" noChangeAspect="1" noMove="1" noResize="1" noEditPoints="1" noAdjustHandles="1" noChangeArrowheads="1" noChangeShapeType="1" noTextEdit="1"/>
              </p:cNvSpPr>
              <p:nvPr/>
            </p:nvSpPr>
            <p:spPr>
              <a:xfrm>
                <a:off x="7806307" y="4750194"/>
                <a:ext cx="3749966" cy="954107"/>
              </a:xfrm>
              <a:prstGeom prst="rect">
                <a:avLst/>
              </a:prstGeom>
              <a:blipFill>
                <a:blip r:embed="rId14"/>
                <a:stretch>
                  <a:fillRect/>
                </a:stretch>
              </a:blipFill>
            </p:spPr>
            <p:txBody>
              <a:bodyPr/>
              <a:lstStyle/>
              <a:p>
                <a:r>
                  <a:rPr lang="es-MX">
                    <a:noFill/>
                  </a:rPr>
                  <a:t> </a:t>
                </a:r>
              </a:p>
            </p:txBody>
          </p:sp>
        </mc:Fallback>
      </mc:AlternateContent>
      <p:sp>
        <p:nvSpPr>
          <p:cNvPr id="24" name="CuadroTexto 23">
            <a:extLst>
              <a:ext uri="{FF2B5EF4-FFF2-40B4-BE49-F238E27FC236}">
                <a16:creationId xmlns:a16="http://schemas.microsoft.com/office/drawing/2014/main" id="{C868B1D2-7B18-4960-9957-D52B3CA80AEA}"/>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smtClean="0">
                <a:solidFill>
                  <a:prstClr val="black"/>
                </a:solidFill>
              </a:rPr>
              <a:t>Armadura.</a:t>
            </a:r>
            <a:endParaRPr lang="es-419" sz="2400" dirty="0">
              <a:solidFill>
                <a:prstClr val="black"/>
              </a:solidFill>
            </a:endParaRPr>
          </a:p>
        </p:txBody>
      </p:sp>
      <p:sp>
        <p:nvSpPr>
          <p:cNvPr id="26" name="Rectángulo 25">
            <a:extLst>
              <a:ext uri="{FF2B5EF4-FFF2-40B4-BE49-F238E27FC236}">
                <a16:creationId xmlns:a16="http://schemas.microsoft.com/office/drawing/2014/main" id="{352649C5-21F1-4005-A27B-7850E3377ABB}"/>
              </a:ext>
            </a:extLst>
          </p:cNvPr>
          <p:cNvSpPr/>
          <p:nvPr/>
        </p:nvSpPr>
        <p:spPr>
          <a:xfrm>
            <a:off x="711200" y="1636710"/>
            <a:ext cx="107133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smtClean="0">
                <a:solidFill>
                  <a:schemeClr val="tx1"/>
                </a:solidFill>
              </a:rPr>
              <a:t>Resultados.</a:t>
            </a:r>
            <a:endParaRPr lang="es-MX" dirty="0">
              <a:solidFill>
                <a:schemeClr val="tx1"/>
              </a:solidFill>
            </a:endParaRPr>
          </a:p>
        </p:txBody>
      </p:sp>
      <p:sp>
        <p:nvSpPr>
          <p:cNvPr id="2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
        <p:nvSpPr>
          <p:cNvPr id="2" name="CuadroTexto 1"/>
          <p:cNvSpPr txBox="1"/>
          <p:nvPr/>
        </p:nvSpPr>
        <p:spPr>
          <a:xfrm>
            <a:off x="4871864" y="2811953"/>
            <a:ext cx="216024" cy="338554"/>
          </a:xfrm>
          <a:prstGeom prst="rect">
            <a:avLst/>
          </a:prstGeom>
          <a:noFill/>
        </p:spPr>
        <p:txBody>
          <a:bodyPr wrap="square" rtlCol="0">
            <a:spAutoFit/>
          </a:bodyPr>
          <a:lstStyle/>
          <a:p>
            <a:r>
              <a:rPr lang="es-MX" sz="1600" dirty="0" smtClean="0">
                <a:latin typeface="Century Gothic" panose="020B0502020202020204" pitchFamily="34" charset="0"/>
              </a:rPr>
              <a:t>.</a:t>
            </a:r>
            <a:endParaRPr lang="es-ES" sz="1600" dirty="0">
              <a:latin typeface="Century Gothic" panose="020B0502020202020204" pitchFamily="34" charset="0"/>
            </a:endParaRPr>
          </a:p>
        </p:txBody>
      </p:sp>
      <p:sp>
        <p:nvSpPr>
          <p:cNvPr id="25" name="CuadroTexto 24"/>
          <p:cNvSpPr txBox="1"/>
          <p:nvPr/>
        </p:nvSpPr>
        <p:spPr>
          <a:xfrm>
            <a:off x="10431934" y="2661922"/>
            <a:ext cx="216024" cy="338554"/>
          </a:xfrm>
          <a:prstGeom prst="rect">
            <a:avLst/>
          </a:prstGeom>
          <a:noFill/>
        </p:spPr>
        <p:txBody>
          <a:bodyPr wrap="square" rtlCol="0">
            <a:spAutoFit/>
          </a:bodyPr>
          <a:lstStyle/>
          <a:p>
            <a:r>
              <a:rPr lang="es-MX" sz="1600" dirty="0" smtClean="0">
                <a:latin typeface="Century Gothic" panose="020B0502020202020204" pitchFamily="34" charset="0"/>
              </a:rPr>
              <a:t>.</a:t>
            </a:r>
            <a:endParaRPr lang="es-ES" sz="1600" dirty="0">
              <a:latin typeface="Century Gothic" panose="020B0502020202020204" pitchFamily="34" charset="0"/>
            </a:endParaRPr>
          </a:p>
        </p:txBody>
      </p:sp>
    </p:spTree>
    <p:extLst>
      <p:ext uri="{BB962C8B-B14F-4D97-AF65-F5344CB8AC3E}">
        <p14:creationId xmlns:p14="http://schemas.microsoft.com/office/powerpoint/2010/main" val="2740524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35/39</a:t>
            </a:r>
            <a:endParaRPr lang="es-MX" dirty="0"/>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uadroTexto 23">
            <a:extLst>
              <a:ext uri="{FF2B5EF4-FFF2-40B4-BE49-F238E27FC236}">
                <a16:creationId xmlns:a16="http://schemas.microsoft.com/office/drawing/2014/main" id="{C868B1D2-7B18-4960-9957-D52B3CA80AEA}"/>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smtClean="0">
                <a:solidFill>
                  <a:prstClr val="black"/>
                </a:solidFill>
              </a:rPr>
              <a:t>Armadura.</a:t>
            </a:r>
            <a:endParaRPr lang="es-419" sz="2400" dirty="0">
              <a:solidFill>
                <a:prstClr val="black"/>
              </a:solidFill>
            </a:endParaRPr>
          </a:p>
        </p:txBody>
      </p:sp>
      <p:sp>
        <p:nvSpPr>
          <p:cNvPr id="2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
        <p:nvSpPr>
          <p:cNvPr id="2" name="CuadroTexto 1"/>
          <p:cNvSpPr txBox="1"/>
          <p:nvPr/>
        </p:nvSpPr>
        <p:spPr>
          <a:xfrm>
            <a:off x="4871864" y="2811953"/>
            <a:ext cx="216024" cy="338554"/>
          </a:xfrm>
          <a:prstGeom prst="rect">
            <a:avLst/>
          </a:prstGeom>
          <a:noFill/>
        </p:spPr>
        <p:txBody>
          <a:bodyPr wrap="square" rtlCol="0">
            <a:spAutoFit/>
          </a:bodyPr>
          <a:lstStyle/>
          <a:p>
            <a:r>
              <a:rPr lang="es-MX" sz="1600" dirty="0" smtClean="0">
                <a:latin typeface="Century Gothic" panose="020B0502020202020204" pitchFamily="34" charset="0"/>
              </a:rPr>
              <a:t>.</a:t>
            </a:r>
            <a:endParaRPr lang="es-ES" sz="1600" dirty="0">
              <a:latin typeface="Century Gothic" panose="020B0502020202020204" pitchFamily="34" charset="0"/>
            </a:endParaRPr>
          </a:p>
        </p:txBody>
      </p:sp>
      <p:cxnSp>
        <p:nvCxnSpPr>
          <p:cNvPr id="39" name="Conector recto de flecha 38">
            <a:extLst>
              <a:ext uri="{FF2B5EF4-FFF2-40B4-BE49-F238E27FC236}">
                <a16:creationId xmlns:a16="http://schemas.microsoft.com/office/drawing/2014/main" id="{AC0FAA7F-509C-4628-943E-A76913AC6016}"/>
              </a:ext>
            </a:extLst>
          </p:cNvPr>
          <p:cNvCxnSpPr>
            <a:cxnSpLocks/>
          </p:cNvCxnSpPr>
          <p:nvPr/>
        </p:nvCxnSpPr>
        <p:spPr>
          <a:xfrm rot="5400000" flipH="1" flipV="1">
            <a:off x="945841" y="1893467"/>
            <a:ext cx="590203"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0" name="Rectángulo 39">
                <a:extLst>
                  <a:ext uri="{FF2B5EF4-FFF2-40B4-BE49-F238E27FC236}">
                    <a16:creationId xmlns:a16="http://schemas.microsoft.com/office/drawing/2014/main" id="{8BCEE268-3695-4413-9603-AC5326307C37}"/>
                  </a:ext>
                </a:extLst>
              </p:cNvPr>
              <p:cNvSpPr/>
              <p:nvPr/>
            </p:nvSpPr>
            <p:spPr>
              <a:xfrm>
                <a:off x="339036" y="3733930"/>
                <a:ext cx="372164"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s-MX" sz="1600" i="1" dirty="0" smtClean="0">
                          <a:solidFill>
                            <a:schemeClr val="tx1"/>
                          </a:solidFill>
                          <a:latin typeface="Cambria Math" panose="02040503050406030204" pitchFamily="18" charset="0"/>
                        </a:rPr>
                        <m:t>1</m:t>
                      </m:r>
                      <m:r>
                        <a:rPr lang="es-MX" sz="1600" b="0" i="1" dirty="0" smtClean="0">
                          <a:solidFill>
                            <a:schemeClr val="tx1"/>
                          </a:solidFill>
                          <a:latin typeface="Cambria Math" panose="02040503050406030204" pitchFamily="18" charset="0"/>
                        </a:rPr>
                        <m:t>4</m:t>
                      </m:r>
                      <m:r>
                        <a:rPr lang="es-MX" sz="1600" b="0" i="1" dirty="0" smtClean="0">
                          <a:solidFill>
                            <a:schemeClr val="tx1"/>
                          </a:solidFill>
                          <a:latin typeface="Cambria Math" panose="02040503050406030204" pitchFamily="18" charset="0"/>
                        </a:rPr>
                        <m:t>𝐾</m:t>
                      </m:r>
                    </m:oMath>
                  </m:oMathPara>
                </a14:m>
                <a:endParaRPr lang="es-MX" sz="2400" dirty="0">
                  <a:solidFill>
                    <a:schemeClr val="tx1"/>
                  </a:solidFill>
                </a:endParaRPr>
              </a:p>
            </p:txBody>
          </p:sp>
        </mc:Choice>
        <mc:Fallback xmlns="">
          <p:sp>
            <p:nvSpPr>
              <p:cNvPr id="40" name="Rectángulo 39">
                <a:extLst>
                  <a:ext uri="{FF2B5EF4-FFF2-40B4-BE49-F238E27FC236}">
                    <a16:creationId xmlns:a16="http://schemas.microsoft.com/office/drawing/2014/main" id="{8BCEE268-3695-4413-9603-AC5326307C37}"/>
                  </a:ext>
                </a:extLst>
              </p:cNvPr>
              <p:cNvSpPr>
                <a:spLocks noRot="1" noChangeAspect="1" noMove="1" noResize="1" noEditPoints="1" noAdjustHandles="1" noChangeArrowheads="1" noChangeShapeType="1" noTextEdit="1"/>
              </p:cNvSpPr>
              <p:nvPr/>
            </p:nvSpPr>
            <p:spPr>
              <a:xfrm>
                <a:off x="339036" y="3733930"/>
                <a:ext cx="372164" cy="353628"/>
              </a:xfrm>
              <a:prstGeom prst="rect">
                <a:avLst/>
              </a:prstGeom>
              <a:blipFill>
                <a:blip r:embed="rId8"/>
                <a:stretch>
                  <a:fillRect l="-26230" r="-6557"/>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1" name="Rectángulo 40">
                <a:extLst>
                  <a:ext uri="{FF2B5EF4-FFF2-40B4-BE49-F238E27FC236}">
                    <a16:creationId xmlns:a16="http://schemas.microsoft.com/office/drawing/2014/main" id="{8BCEE268-3695-4413-9603-AC5326307C37}"/>
                  </a:ext>
                </a:extLst>
              </p:cNvPr>
              <p:cNvSpPr/>
              <p:nvPr/>
            </p:nvSpPr>
            <p:spPr>
              <a:xfrm>
                <a:off x="240410" y="1995316"/>
                <a:ext cx="372164"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s-MX" sz="1600" i="1" dirty="0">
                          <a:solidFill>
                            <a:schemeClr val="tx1"/>
                          </a:solidFill>
                          <a:latin typeface="Cambria Math" panose="02040503050406030204" pitchFamily="18" charset="0"/>
                        </a:rPr>
                        <m:t>8</m:t>
                      </m:r>
                      <m:r>
                        <a:rPr lang="es-MX" sz="1600" b="0" i="1" dirty="0" smtClean="0">
                          <a:solidFill>
                            <a:schemeClr val="tx1"/>
                          </a:solidFill>
                          <a:latin typeface="Cambria Math" panose="02040503050406030204" pitchFamily="18" charset="0"/>
                        </a:rPr>
                        <m:t>𝐾</m:t>
                      </m:r>
                    </m:oMath>
                  </m:oMathPara>
                </a14:m>
                <a:endParaRPr lang="es-MX" sz="2400" dirty="0">
                  <a:solidFill>
                    <a:schemeClr val="tx1"/>
                  </a:solidFill>
                </a:endParaRPr>
              </a:p>
            </p:txBody>
          </p:sp>
        </mc:Choice>
        <mc:Fallback xmlns="">
          <p:sp>
            <p:nvSpPr>
              <p:cNvPr id="41" name="Rectángulo 40">
                <a:extLst>
                  <a:ext uri="{FF2B5EF4-FFF2-40B4-BE49-F238E27FC236}">
                    <a16:creationId xmlns:a16="http://schemas.microsoft.com/office/drawing/2014/main" id="{8BCEE268-3695-4413-9603-AC5326307C37}"/>
                  </a:ext>
                </a:extLst>
              </p:cNvPr>
              <p:cNvSpPr>
                <a:spLocks noRot="1" noChangeAspect="1" noMove="1" noResize="1" noEditPoints="1" noAdjustHandles="1" noChangeArrowheads="1" noChangeShapeType="1" noTextEdit="1"/>
              </p:cNvSpPr>
              <p:nvPr/>
            </p:nvSpPr>
            <p:spPr>
              <a:xfrm>
                <a:off x="240410" y="1995316"/>
                <a:ext cx="372164" cy="353628"/>
              </a:xfrm>
              <a:prstGeom prst="rect">
                <a:avLst/>
              </a:prstGeom>
              <a:blipFill>
                <a:blip r:embed="rId9"/>
                <a:stretch>
                  <a:fillRect l="-9836"/>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2" name="Rectángulo 41">
                <a:extLst>
                  <a:ext uri="{FF2B5EF4-FFF2-40B4-BE49-F238E27FC236}">
                    <a16:creationId xmlns:a16="http://schemas.microsoft.com/office/drawing/2014/main" id="{8BCEE268-3695-4413-9603-AC5326307C37}"/>
                  </a:ext>
                </a:extLst>
              </p:cNvPr>
              <p:cNvSpPr/>
              <p:nvPr/>
            </p:nvSpPr>
            <p:spPr>
              <a:xfrm>
                <a:off x="1344461" y="1539839"/>
                <a:ext cx="372164"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s-MX" sz="1600" i="1" dirty="0">
                          <a:solidFill>
                            <a:schemeClr val="tx1"/>
                          </a:solidFill>
                          <a:latin typeface="Cambria Math" panose="02040503050406030204" pitchFamily="18" charset="0"/>
                        </a:rPr>
                        <m:t>6</m:t>
                      </m:r>
                      <m:r>
                        <a:rPr lang="es-MX" sz="1600" b="0" i="1" dirty="0" smtClean="0">
                          <a:solidFill>
                            <a:schemeClr val="tx1"/>
                          </a:solidFill>
                          <a:latin typeface="Cambria Math" panose="02040503050406030204" pitchFamily="18" charset="0"/>
                        </a:rPr>
                        <m:t>𝐾</m:t>
                      </m:r>
                    </m:oMath>
                  </m:oMathPara>
                </a14:m>
                <a:endParaRPr lang="es-MX" sz="2400" dirty="0">
                  <a:solidFill>
                    <a:schemeClr val="tx1"/>
                  </a:solidFill>
                </a:endParaRPr>
              </a:p>
            </p:txBody>
          </p:sp>
        </mc:Choice>
        <mc:Fallback xmlns="">
          <p:sp>
            <p:nvSpPr>
              <p:cNvPr id="42" name="Rectángulo 41">
                <a:extLst>
                  <a:ext uri="{FF2B5EF4-FFF2-40B4-BE49-F238E27FC236}">
                    <a16:creationId xmlns:a16="http://schemas.microsoft.com/office/drawing/2014/main" id="{8BCEE268-3695-4413-9603-AC5326307C37}"/>
                  </a:ext>
                </a:extLst>
              </p:cNvPr>
              <p:cNvSpPr>
                <a:spLocks noRot="1" noChangeAspect="1" noMove="1" noResize="1" noEditPoints="1" noAdjustHandles="1" noChangeArrowheads="1" noChangeShapeType="1" noTextEdit="1"/>
              </p:cNvSpPr>
              <p:nvPr/>
            </p:nvSpPr>
            <p:spPr>
              <a:xfrm>
                <a:off x="1344461" y="1539839"/>
                <a:ext cx="372164" cy="353628"/>
              </a:xfrm>
              <a:prstGeom prst="rect">
                <a:avLst/>
              </a:prstGeom>
              <a:blipFill>
                <a:blip r:embed="rId10"/>
                <a:stretch>
                  <a:fillRect l="-11475"/>
                </a:stretch>
              </a:blipFill>
              <a:ln>
                <a:noFill/>
              </a:ln>
            </p:spPr>
            <p:txBody>
              <a:bodyPr/>
              <a:lstStyle/>
              <a:p>
                <a:r>
                  <a:rPr lang="es-MX">
                    <a:noFill/>
                  </a:rPr>
                  <a:t> </a:t>
                </a:r>
              </a:p>
            </p:txBody>
          </p:sp>
        </mc:Fallback>
      </mc:AlternateContent>
      <p:graphicFrame>
        <p:nvGraphicFramePr>
          <p:cNvPr id="43" name="Objeto 42">
            <a:extLst>
              <a:ext uri="{FF2B5EF4-FFF2-40B4-BE49-F238E27FC236}">
                <a16:creationId xmlns:a16="http://schemas.microsoft.com/office/drawing/2014/main" id="{8B01CFAA-4CF4-4F5A-B574-6C7ED699B212}"/>
              </a:ext>
            </a:extLst>
          </p:cNvPr>
          <p:cNvGraphicFramePr>
            <a:graphicFrameLocks noChangeAspect="1"/>
          </p:cNvGraphicFramePr>
          <p:nvPr>
            <p:extLst>
              <p:ext uri="{D42A27DB-BD31-4B8C-83A1-F6EECF244321}">
                <p14:modId xmlns:p14="http://schemas.microsoft.com/office/powerpoint/2010/main" val="2372079207"/>
              </p:ext>
            </p:extLst>
          </p:nvPr>
        </p:nvGraphicFramePr>
        <p:xfrm>
          <a:off x="247560" y="1280453"/>
          <a:ext cx="4840328" cy="3267045"/>
        </p:xfrm>
        <a:graphic>
          <a:graphicData uri="http://schemas.openxmlformats.org/presentationml/2006/ole">
            <mc:AlternateContent xmlns:mc="http://schemas.openxmlformats.org/markup-compatibility/2006">
              <mc:Choice xmlns:v="urn:schemas-microsoft-com:vml" Requires="v">
                <p:oleObj spid="_x0000_s24598" name="AutoCAD Drawing" r:id="rId11" imgW="6572160" imgH="4438800" progId="AutoCAD.Drawing.20">
                  <p:embed/>
                </p:oleObj>
              </mc:Choice>
              <mc:Fallback>
                <p:oleObj name="AutoCAD Drawing" r:id="rId11" imgW="6572160" imgH="4438800" progId="AutoCAD.Drawing.20">
                  <p:embed/>
                  <p:pic>
                    <p:nvPicPr>
                      <p:cNvPr id="5" name="Objeto 4">
                        <a:extLst>
                          <a:ext uri="{FF2B5EF4-FFF2-40B4-BE49-F238E27FC236}">
                            <a16:creationId xmlns:a16="http://schemas.microsoft.com/office/drawing/2014/main" id="{8B01CFAA-4CF4-4F5A-B574-6C7ED699B212}"/>
                          </a:ext>
                        </a:extLst>
                      </p:cNvPr>
                      <p:cNvPicPr/>
                      <p:nvPr/>
                    </p:nvPicPr>
                    <p:blipFill>
                      <a:blip r:embed="rId12"/>
                      <a:stretch>
                        <a:fillRect/>
                      </a:stretch>
                    </p:blipFill>
                    <p:spPr>
                      <a:xfrm>
                        <a:off x="247560" y="1280453"/>
                        <a:ext cx="4840328" cy="3267045"/>
                      </a:xfrm>
                      <a:prstGeom prst="rect">
                        <a:avLst/>
                      </a:prstGeom>
                    </p:spPr>
                  </p:pic>
                </p:oleObj>
              </mc:Fallback>
            </mc:AlternateContent>
          </a:graphicData>
        </a:graphic>
      </p:graphicFrame>
      <p:cxnSp>
        <p:nvCxnSpPr>
          <p:cNvPr id="38" name="Conector recto de flecha 37">
            <a:extLst>
              <a:ext uri="{FF2B5EF4-FFF2-40B4-BE49-F238E27FC236}">
                <a16:creationId xmlns:a16="http://schemas.microsoft.com/office/drawing/2014/main" id="{8A1CE79C-927B-4E39-B1DA-18BB6EDF5D41}"/>
              </a:ext>
            </a:extLst>
          </p:cNvPr>
          <p:cNvCxnSpPr>
            <a:cxnSpLocks/>
          </p:cNvCxnSpPr>
          <p:nvPr/>
        </p:nvCxnSpPr>
        <p:spPr>
          <a:xfrm flipH="1" flipV="1">
            <a:off x="526959" y="2172130"/>
            <a:ext cx="590203"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7" name="Conector recto de flecha 36">
            <a:extLst>
              <a:ext uri="{FF2B5EF4-FFF2-40B4-BE49-F238E27FC236}">
                <a16:creationId xmlns:a16="http://schemas.microsoft.com/office/drawing/2014/main" id="{3FDB24A4-3BDF-4EA7-89B5-441EB007557B}"/>
              </a:ext>
            </a:extLst>
          </p:cNvPr>
          <p:cNvCxnSpPr>
            <a:cxnSpLocks/>
          </p:cNvCxnSpPr>
          <p:nvPr/>
        </p:nvCxnSpPr>
        <p:spPr>
          <a:xfrm flipV="1">
            <a:off x="460772" y="4108159"/>
            <a:ext cx="590203"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5" name="Rectángulo 44">
                <a:extLst>
                  <a:ext uri="{FF2B5EF4-FFF2-40B4-BE49-F238E27FC236}">
                    <a16:creationId xmlns:a16="http://schemas.microsoft.com/office/drawing/2014/main" id="{42ABB6BE-A24B-48AA-94D6-60FAD9D8FA17}"/>
                  </a:ext>
                </a:extLst>
              </p:cNvPr>
              <p:cNvSpPr/>
              <p:nvPr/>
            </p:nvSpPr>
            <p:spPr>
              <a:xfrm rot="2481044">
                <a:off x="1343452" y="2464210"/>
                <a:ext cx="1577666" cy="419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𝐶𝐵</m:t>
                          </m:r>
                        </m:sub>
                      </m:sSub>
                      <m:r>
                        <a:rPr lang="es-MX" sz="1200" b="0" i="1" dirty="0" smtClean="0">
                          <a:solidFill>
                            <a:schemeClr val="tx1"/>
                          </a:solidFill>
                          <a:latin typeface="Cambria Math" panose="02040503050406030204" pitchFamily="18" charset="0"/>
                        </a:rPr>
                        <m:t>=3.889 </m:t>
                      </m:r>
                      <m:r>
                        <a:rPr lang="es-MX" sz="1200" b="0" i="1" dirty="0" smtClean="0">
                          <a:solidFill>
                            <a:schemeClr val="tx1"/>
                          </a:solidFill>
                          <a:latin typeface="Cambria Math" panose="02040503050406030204" pitchFamily="18" charset="0"/>
                        </a:rPr>
                        <m:t>𝐾</m:t>
                      </m:r>
                      <m:r>
                        <a:rPr lang="es-MX" sz="1200" b="0" i="1" dirty="0" smtClean="0">
                          <a:solidFill>
                            <a:schemeClr val="tx1"/>
                          </a:solidFill>
                          <a:latin typeface="Cambria Math" panose="02040503050406030204" pitchFamily="18" charset="0"/>
                        </a:rPr>
                        <m:t> </m:t>
                      </m:r>
                      <m:r>
                        <a:rPr lang="es-MX" sz="1200" b="0" i="1" dirty="0" smtClean="0">
                          <a:solidFill>
                            <a:schemeClr val="tx1"/>
                          </a:solidFill>
                          <a:latin typeface="Cambria Math" panose="02040503050406030204" pitchFamily="18" charset="0"/>
                        </a:rPr>
                        <m:t>𝑇</m:t>
                      </m:r>
                    </m:oMath>
                  </m:oMathPara>
                </a14:m>
                <a:endParaRPr lang="es-MX" sz="2400" dirty="0">
                  <a:solidFill>
                    <a:schemeClr val="tx1"/>
                  </a:solidFill>
                </a:endParaRPr>
              </a:p>
            </p:txBody>
          </p:sp>
        </mc:Choice>
        <mc:Fallback xmlns="">
          <p:sp>
            <p:nvSpPr>
              <p:cNvPr id="45" name="Rectángulo 44">
                <a:extLst>
                  <a:ext uri="{FF2B5EF4-FFF2-40B4-BE49-F238E27FC236}">
                    <a16:creationId xmlns:a16="http://schemas.microsoft.com/office/drawing/2014/main" id="{42ABB6BE-A24B-48AA-94D6-60FAD9D8FA17}"/>
                  </a:ext>
                </a:extLst>
              </p:cNvPr>
              <p:cNvSpPr>
                <a:spLocks noRot="1" noChangeAspect="1" noMove="1" noResize="1" noEditPoints="1" noAdjustHandles="1" noChangeArrowheads="1" noChangeShapeType="1" noTextEdit="1"/>
              </p:cNvSpPr>
              <p:nvPr/>
            </p:nvSpPr>
            <p:spPr>
              <a:xfrm rot="2481044">
                <a:off x="1343452" y="2464210"/>
                <a:ext cx="1577666" cy="419227"/>
              </a:xfrm>
              <a:prstGeom prst="rect">
                <a:avLst/>
              </a:prstGeom>
              <a:blipFill>
                <a:blip r:embed="rId13"/>
                <a:stretch>
                  <a:fillRect/>
                </a:stretch>
              </a:blipFill>
              <a:ln>
                <a:noFill/>
              </a:ln>
            </p:spPr>
            <p:txBody>
              <a:bodyPr/>
              <a:lstStyle/>
              <a:p>
                <a:r>
                  <a:rPr lang="es-MX">
                    <a:noFill/>
                  </a:rPr>
                  <a:t> </a:t>
                </a:r>
              </a:p>
            </p:txBody>
          </p:sp>
        </mc:Fallback>
      </mc:AlternateContent>
      <p:sp>
        <p:nvSpPr>
          <p:cNvPr id="48" name="CuadroTexto 47">
            <a:extLst>
              <a:ext uri="{FF2B5EF4-FFF2-40B4-BE49-F238E27FC236}">
                <a16:creationId xmlns:a16="http://schemas.microsoft.com/office/drawing/2014/main" id="{9A1B1E4A-F5A8-433E-B14F-B117F4611594}"/>
              </a:ext>
            </a:extLst>
          </p:cNvPr>
          <p:cNvSpPr txBox="1"/>
          <p:nvPr/>
        </p:nvSpPr>
        <p:spPr>
          <a:xfrm>
            <a:off x="5230557" y="1668691"/>
            <a:ext cx="1202848" cy="369333"/>
          </a:xfrm>
          <a:prstGeom prst="rect">
            <a:avLst/>
          </a:prstGeom>
          <a:ln>
            <a:noFill/>
          </a:ln>
        </p:spPr>
        <p:txBody>
          <a:bodyPr vert="horz" wrap="square" lIns="91440" tIns="45720" rIns="91440" bIns="45720" rtlCol="0" anchor="ctr">
            <a:noAutofit/>
          </a:bodyPr>
          <a:lstStyle/>
          <a:p>
            <a:pPr algn="ctr">
              <a:spcBef>
                <a:spcPct val="0"/>
              </a:spcBef>
            </a:pPr>
            <a:r>
              <a:rPr lang="es-MX" dirty="0"/>
              <a:t>Nodo </a:t>
            </a:r>
            <a:r>
              <a:rPr lang="es-MX" dirty="0" smtClean="0"/>
              <a:t>B.</a:t>
            </a:r>
            <a:endParaRPr lang="es-MX" dirty="0"/>
          </a:p>
        </p:txBody>
      </p:sp>
      <p:cxnSp>
        <p:nvCxnSpPr>
          <p:cNvPr id="49" name="Conector recto de flecha 48">
            <a:extLst>
              <a:ext uri="{FF2B5EF4-FFF2-40B4-BE49-F238E27FC236}">
                <a16:creationId xmlns:a16="http://schemas.microsoft.com/office/drawing/2014/main" id="{791B7340-D7A6-4BC2-9069-E50A8F825E87}"/>
              </a:ext>
            </a:extLst>
          </p:cNvPr>
          <p:cNvCxnSpPr>
            <a:cxnSpLocks/>
          </p:cNvCxnSpPr>
          <p:nvPr/>
        </p:nvCxnSpPr>
        <p:spPr>
          <a:xfrm flipH="1">
            <a:off x="5795269" y="2707028"/>
            <a:ext cx="638137" cy="164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Rectángulo 49">
                <a:extLst>
                  <a:ext uri="{FF2B5EF4-FFF2-40B4-BE49-F238E27FC236}">
                    <a16:creationId xmlns:a16="http://schemas.microsoft.com/office/drawing/2014/main" id="{D32B074B-8B09-4004-BEF9-DB397E0C78C6}"/>
                  </a:ext>
                </a:extLst>
              </p:cNvPr>
              <p:cNvSpPr/>
              <p:nvPr/>
            </p:nvSpPr>
            <p:spPr>
              <a:xfrm>
                <a:off x="5472255" y="1988699"/>
                <a:ext cx="1129872"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𝐴𝐶</m:t>
                          </m:r>
                        </m:sub>
                      </m:sSub>
                    </m:oMath>
                  </m:oMathPara>
                </a14:m>
                <a:endParaRPr lang="es-MX" sz="2400" dirty="0">
                  <a:solidFill>
                    <a:schemeClr val="tx1"/>
                  </a:solidFill>
                </a:endParaRPr>
              </a:p>
            </p:txBody>
          </p:sp>
        </mc:Choice>
        <mc:Fallback xmlns="">
          <p:sp>
            <p:nvSpPr>
              <p:cNvPr id="50" name="Rectángulo 49">
                <a:extLst>
                  <a:ext uri="{FF2B5EF4-FFF2-40B4-BE49-F238E27FC236}">
                    <a16:creationId xmlns:a16="http://schemas.microsoft.com/office/drawing/2014/main" id="{D32B074B-8B09-4004-BEF9-DB397E0C78C6}"/>
                  </a:ext>
                </a:extLst>
              </p:cNvPr>
              <p:cNvSpPr>
                <a:spLocks noRot="1" noChangeAspect="1" noMove="1" noResize="1" noEditPoints="1" noAdjustHandles="1" noChangeArrowheads="1" noChangeShapeType="1" noTextEdit="1"/>
              </p:cNvSpPr>
              <p:nvPr/>
            </p:nvSpPr>
            <p:spPr>
              <a:xfrm>
                <a:off x="5472255" y="1988699"/>
                <a:ext cx="1129872" cy="353628"/>
              </a:xfrm>
              <a:prstGeom prst="rect">
                <a:avLst/>
              </a:prstGeom>
              <a:blipFill>
                <a:blip r:embed="rId14"/>
                <a:stretch>
                  <a:fillRect/>
                </a:stretch>
              </a:blipFill>
              <a:ln>
                <a:noFill/>
              </a:ln>
            </p:spPr>
            <p:txBody>
              <a:bodyPr/>
              <a:lstStyle/>
              <a:p>
                <a:r>
                  <a:rPr lang="es-MX">
                    <a:noFill/>
                  </a:rPr>
                  <a:t> </a:t>
                </a:r>
              </a:p>
            </p:txBody>
          </p:sp>
        </mc:Fallback>
      </mc:AlternateContent>
      <p:cxnSp>
        <p:nvCxnSpPr>
          <p:cNvPr id="51" name="Conector recto de flecha 50">
            <a:extLst>
              <a:ext uri="{FF2B5EF4-FFF2-40B4-BE49-F238E27FC236}">
                <a16:creationId xmlns:a16="http://schemas.microsoft.com/office/drawing/2014/main" id="{157D6250-FC79-4366-A7BF-367501948068}"/>
              </a:ext>
            </a:extLst>
          </p:cNvPr>
          <p:cNvCxnSpPr>
            <a:cxnSpLocks/>
          </p:cNvCxnSpPr>
          <p:nvPr/>
        </p:nvCxnSpPr>
        <p:spPr>
          <a:xfrm flipH="1">
            <a:off x="5184517" y="2723467"/>
            <a:ext cx="601425"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1CBCF522-5E22-4E80-99E7-02E7B46D69DE}"/>
              </a:ext>
            </a:extLst>
          </p:cNvPr>
          <p:cNvCxnSpPr>
            <a:cxnSpLocks/>
          </p:cNvCxnSpPr>
          <p:nvPr/>
        </p:nvCxnSpPr>
        <p:spPr>
          <a:xfrm rot="16200000">
            <a:off x="5505167" y="2418347"/>
            <a:ext cx="571127" cy="95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Rectángulo 53">
                <a:extLst>
                  <a:ext uri="{FF2B5EF4-FFF2-40B4-BE49-F238E27FC236}">
                    <a16:creationId xmlns:a16="http://schemas.microsoft.com/office/drawing/2014/main" id="{C3339B8D-4DE6-4B0C-8420-82DBAE0C13C3}"/>
                  </a:ext>
                </a:extLst>
              </p:cNvPr>
              <p:cNvSpPr/>
              <p:nvPr/>
            </p:nvSpPr>
            <p:spPr>
              <a:xfrm>
                <a:off x="4626970" y="2639788"/>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𝐵𝐴</m:t>
                          </m:r>
                        </m:sub>
                      </m:sSub>
                    </m:oMath>
                  </m:oMathPara>
                </a14:m>
                <a:endParaRPr lang="es-MX" sz="2400" dirty="0">
                  <a:solidFill>
                    <a:schemeClr val="tx1"/>
                  </a:solidFill>
                </a:endParaRPr>
              </a:p>
            </p:txBody>
          </p:sp>
        </mc:Choice>
        <mc:Fallback xmlns="">
          <p:sp>
            <p:nvSpPr>
              <p:cNvPr id="54" name="Rectángulo 53">
                <a:extLst>
                  <a:ext uri="{FF2B5EF4-FFF2-40B4-BE49-F238E27FC236}">
                    <a16:creationId xmlns:a16="http://schemas.microsoft.com/office/drawing/2014/main" id="{C3339B8D-4DE6-4B0C-8420-82DBAE0C13C3}"/>
                  </a:ext>
                </a:extLst>
              </p:cNvPr>
              <p:cNvSpPr>
                <a:spLocks noRot="1" noChangeAspect="1" noMove="1" noResize="1" noEditPoints="1" noAdjustHandles="1" noChangeArrowheads="1" noChangeShapeType="1" noTextEdit="1"/>
              </p:cNvSpPr>
              <p:nvPr/>
            </p:nvSpPr>
            <p:spPr>
              <a:xfrm>
                <a:off x="4626970" y="2639788"/>
                <a:ext cx="1072953" cy="353628"/>
              </a:xfrm>
              <a:prstGeom prst="rect">
                <a:avLst/>
              </a:prstGeom>
              <a:blipFill>
                <a:blip r:embed="rId15"/>
                <a:stretch>
                  <a:fillRect/>
                </a:stretch>
              </a:blipFill>
              <a:ln>
                <a:noFill/>
              </a:ln>
            </p:spPr>
            <p:txBody>
              <a:bodyPr/>
              <a:lstStyle/>
              <a:p>
                <a:r>
                  <a:rPr lang="es-MX">
                    <a:noFill/>
                  </a:rPr>
                  <a:t> </a:t>
                </a:r>
              </a:p>
            </p:txBody>
          </p:sp>
        </mc:Fallback>
      </mc:AlternateContent>
      <p:cxnSp>
        <p:nvCxnSpPr>
          <p:cNvPr id="55" name="Conector recto de flecha 54">
            <a:extLst>
              <a:ext uri="{FF2B5EF4-FFF2-40B4-BE49-F238E27FC236}">
                <a16:creationId xmlns:a16="http://schemas.microsoft.com/office/drawing/2014/main" id="{340251F8-433F-401D-BA4B-0FF04AA87A5A}"/>
              </a:ext>
            </a:extLst>
          </p:cNvPr>
          <p:cNvCxnSpPr>
            <a:cxnSpLocks/>
          </p:cNvCxnSpPr>
          <p:nvPr/>
        </p:nvCxnSpPr>
        <p:spPr>
          <a:xfrm flipH="1" flipV="1">
            <a:off x="5286806" y="2283051"/>
            <a:ext cx="508463" cy="4298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Rectángulo 55">
                <a:extLst>
                  <a:ext uri="{FF2B5EF4-FFF2-40B4-BE49-F238E27FC236}">
                    <a16:creationId xmlns:a16="http://schemas.microsoft.com/office/drawing/2014/main" id="{67EF3BDC-D84A-47C9-98B1-5A9EDAD10540}"/>
                  </a:ext>
                </a:extLst>
              </p:cNvPr>
              <p:cNvSpPr/>
              <p:nvPr/>
            </p:nvSpPr>
            <p:spPr>
              <a:xfrm>
                <a:off x="4592138" y="1971537"/>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i="1" dirty="0">
                              <a:solidFill>
                                <a:schemeClr val="tx1"/>
                              </a:solidFill>
                              <a:latin typeface="Cambria Math" panose="02040503050406030204" pitchFamily="18" charset="0"/>
                            </a:rPr>
                            <m:t>3.889</m:t>
                          </m:r>
                          <m:r>
                            <a:rPr lang="es-MX" sz="1200" b="0" i="1" dirty="0" smtClean="0">
                              <a:solidFill>
                                <a:schemeClr val="tx1"/>
                              </a:solidFill>
                              <a:latin typeface="Cambria Math" panose="02040503050406030204" pitchFamily="18" charset="0"/>
                            </a:rPr>
                            <m:t> </m:t>
                          </m:r>
                          <m:r>
                            <a:rPr lang="es-MX" sz="1200" b="0" i="1" dirty="0" smtClean="0">
                              <a:solidFill>
                                <a:schemeClr val="tx1"/>
                              </a:solidFill>
                              <a:latin typeface="Cambria Math" panose="02040503050406030204" pitchFamily="18" charset="0"/>
                            </a:rPr>
                            <m:t>𝐾</m:t>
                          </m:r>
                        </m:e>
                        <m:sub/>
                      </m:sSub>
                    </m:oMath>
                  </m:oMathPara>
                </a14:m>
                <a:endParaRPr lang="es-MX" sz="2400" dirty="0">
                  <a:solidFill>
                    <a:schemeClr val="tx1"/>
                  </a:solidFill>
                </a:endParaRPr>
              </a:p>
            </p:txBody>
          </p:sp>
        </mc:Choice>
        <mc:Fallback xmlns="">
          <p:sp>
            <p:nvSpPr>
              <p:cNvPr id="56" name="Rectángulo 55">
                <a:extLst>
                  <a:ext uri="{FF2B5EF4-FFF2-40B4-BE49-F238E27FC236}">
                    <a16:creationId xmlns:a16="http://schemas.microsoft.com/office/drawing/2014/main" id="{67EF3BDC-D84A-47C9-98B1-5A9EDAD10540}"/>
                  </a:ext>
                </a:extLst>
              </p:cNvPr>
              <p:cNvSpPr>
                <a:spLocks noRot="1" noChangeAspect="1" noMove="1" noResize="1" noEditPoints="1" noAdjustHandles="1" noChangeArrowheads="1" noChangeShapeType="1" noTextEdit="1"/>
              </p:cNvSpPr>
              <p:nvPr/>
            </p:nvSpPr>
            <p:spPr>
              <a:xfrm>
                <a:off x="4592138" y="1971537"/>
                <a:ext cx="1072953" cy="353628"/>
              </a:xfrm>
              <a:prstGeom prst="rect">
                <a:avLst/>
              </a:prstGeom>
              <a:blipFill>
                <a:blip r:embed="rId16"/>
                <a:stretch>
                  <a:fillRect/>
                </a:stretch>
              </a:blipFill>
              <a:ln>
                <a:noFill/>
              </a:ln>
            </p:spPr>
            <p:txBody>
              <a:bodyPr/>
              <a:lstStyle/>
              <a:p>
                <a:r>
                  <a:rPr lang="es-MX">
                    <a:noFill/>
                  </a:rPr>
                  <a:t> </a:t>
                </a:r>
              </a:p>
            </p:txBody>
          </p:sp>
        </mc:Fallback>
      </mc:AlternateContent>
      <p:cxnSp>
        <p:nvCxnSpPr>
          <p:cNvPr id="58" name="Conector recto de flecha 57">
            <a:extLst>
              <a:ext uri="{FF2B5EF4-FFF2-40B4-BE49-F238E27FC236}">
                <a16:creationId xmlns:a16="http://schemas.microsoft.com/office/drawing/2014/main" id="{1CBCF522-5E22-4E80-99E7-02E7B46D69DE}"/>
              </a:ext>
            </a:extLst>
          </p:cNvPr>
          <p:cNvCxnSpPr>
            <a:cxnSpLocks/>
          </p:cNvCxnSpPr>
          <p:nvPr/>
        </p:nvCxnSpPr>
        <p:spPr>
          <a:xfrm flipH="1">
            <a:off x="5774584" y="2707028"/>
            <a:ext cx="8078" cy="5928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Rectángulo 60">
                <a:extLst>
                  <a:ext uri="{FF2B5EF4-FFF2-40B4-BE49-F238E27FC236}">
                    <a16:creationId xmlns:a16="http://schemas.microsoft.com/office/drawing/2014/main" id="{050EA752-A3BF-4C36-BA0A-8BE61DB36AE8}"/>
                  </a:ext>
                </a:extLst>
              </p:cNvPr>
              <p:cNvSpPr/>
              <p:nvPr/>
            </p:nvSpPr>
            <p:spPr>
              <a:xfrm>
                <a:off x="1254945" y="3732069"/>
                <a:ext cx="1300094" cy="5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s-MX" sz="1200" i="1" smtClean="0">
                          <a:solidFill>
                            <a:schemeClr val="tx1"/>
                          </a:solidFill>
                          <a:latin typeface="Cambria Math" panose="02040503050406030204" pitchFamily="18" charset="0"/>
                          <a:ea typeface="Cambria Math" panose="02040503050406030204" pitchFamily="18" charset="0"/>
                        </a:rPr>
                        <m:t>∝</m:t>
                      </m:r>
                      <m:r>
                        <a:rPr lang="es-MX" sz="1200" b="0" i="1" smtClean="0">
                          <a:solidFill>
                            <a:schemeClr val="tx1"/>
                          </a:solidFill>
                          <a:latin typeface="Cambria Math" panose="02040503050406030204" pitchFamily="18" charset="0"/>
                          <a:ea typeface="Cambria Math" panose="02040503050406030204" pitchFamily="18" charset="0"/>
                        </a:rPr>
                        <m:t>=36.87</m:t>
                      </m:r>
                    </m:oMath>
                  </m:oMathPara>
                </a14:m>
                <a:endParaRPr lang="es-MX" sz="1200" dirty="0">
                  <a:solidFill>
                    <a:schemeClr val="tx1"/>
                  </a:solidFill>
                </a:endParaRPr>
              </a:p>
            </p:txBody>
          </p:sp>
        </mc:Choice>
        <mc:Fallback xmlns="">
          <p:sp>
            <p:nvSpPr>
              <p:cNvPr id="61" name="Rectángulo 60">
                <a:extLst>
                  <a:ext uri="{FF2B5EF4-FFF2-40B4-BE49-F238E27FC236}">
                    <a16:creationId xmlns:a16="http://schemas.microsoft.com/office/drawing/2014/main" id="{050EA752-A3BF-4C36-BA0A-8BE61DB36AE8}"/>
                  </a:ext>
                </a:extLst>
              </p:cNvPr>
              <p:cNvSpPr>
                <a:spLocks noRot="1" noChangeAspect="1" noMove="1" noResize="1" noEditPoints="1" noAdjustHandles="1" noChangeArrowheads="1" noChangeShapeType="1" noTextEdit="1"/>
              </p:cNvSpPr>
              <p:nvPr/>
            </p:nvSpPr>
            <p:spPr>
              <a:xfrm>
                <a:off x="1254945" y="3732069"/>
                <a:ext cx="1300094" cy="511138"/>
              </a:xfrm>
              <a:prstGeom prst="rect">
                <a:avLst/>
              </a:prstGeom>
              <a:blipFill>
                <a:blip r:embed="rId17"/>
                <a:stretch>
                  <a:fillRect/>
                </a:stretch>
              </a:blipFill>
              <a:ln>
                <a:noFill/>
              </a:ln>
            </p:spPr>
            <p:txBody>
              <a:bodyPr/>
              <a:lstStyle/>
              <a:p>
                <a:r>
                  <a:rPr lang="es-MX">
                    <a:noFill/>
                  </a:rPr>
                  <a:t> </a:t>
                </a:r>
              </a:p>
            </p:txBody>
          </p:sp>
        </mc:Fallback>
      </mc:AlternateContent>
      <p:sp>
        <p:nvSpPr>
          <p:cNvPr id="62" name="Arco 61">
            <a:extLst>
              <a:ext uri="{FF2B5EF4-FFF2-40B4-BE49-F238E27FC236}">
                <a16:creationId xmlns:a16="http://schemas.microsoft.com/office/drawing/2014/main" id="{F2DBE8D2-287A-4253-812B-F721776DD3A3}"/>
              </a:ext>
            </a:extLst>
          </p:cNvPr>
          <p:cNvSpPr/>
          <p:nvPr/>
        </p:nvSpPr>
        <p:spPr>
          <a:xfrm rot="1052325">
            <a:off x="1190092" y="3625872"/>
            <a:ext cx="1041959" cy="1084025"/>
          </a:xfrm>
          <a:prstGeom prst="arc">
            <a:avLst>
              <a:gd name="adj1" fmla="val 16200000"/>
              <a:gd name="adj2" fmla="val 200571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63" name="CuadroTexto 62">
                <a:extLst>
                  <a:ext uri="{FF2B5EF4-FFF2-40B4-BE49-F238E27FC236}">
                    <a16:creationId xmlns:a16="http://schemas.microsoft.com/office/drawing/2014/main" id="{E01B4BCB-7BF3-4DD4-BAC7-723C32D48DFC}"/>
                  </a:ext>
                </a:extLst>
              </p:cNvPr>
              <p:cNvSpPr txBox="1"/>
              <p:nvPr/>
            </p:nvSpPr>
            <p:spPr>
              <a:xfrm>
                <a:off x="6599416" y="1805017"/>
                <a:ext cx="3819941" cy="1385928"/>
              </a:xfrm>
              <a:prstGeom prst="rect">
                <a:avLst/>
              </a:prstGeom>
              <a:ln>
                <a:noFill/>
              </a:ln>
            </p:spPr>
            <p:txBody>
              <a:bodyPr vert="horz" wrap="square" lIns="91440" tIns="45720" rIns="91440" bIns="45720"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rPr>
                          </m:ctrlPr>
                        </m:sSubPr>
                        <m:e>
                          <m:r>
                            <a:rPr lang="es-MX" i="1">
                              <a:latin typeface="Cambria Math" panose="02040503050406030204" pitchFamily="18" charset="0"/>
                            </a:rPr>
                            <m:t>𝐹</m:t>
                          </m:r>
                        </m:e>
                        <m:sub>
                          <m:r>
                            <a:rPr lang="es-MX" i="1">
                              <a:latin typeface="Cambria Math" panose="02040503050406030204" pitchFamily="18" charset="0"/>
                            </a:rPr>
                            <m:t>𝑦</m:t>
                          </m:r>
                        </m:sub>
                      </m:sSub>
                      <m:r>
                        <a:rPr lang="es-MX" i="1">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𝐹</m:t>
                          </m:r>
                        </m:e>
                        <m:sub>
                          <m:r>
                            <a:rPr lang="es-MX" b="0" i="1" smtClean="0">
                              <a:latin typeface="Cambria Math" panose="02040503050406030204" pitchFamily="18" charset="0"/>
                            </a:rPr>
                            <m:t>𝐵𝐷</m:t>
                          </m:r>
                        </m:sub>
                      </m:sSub>
                      <m:r>
                        <a:rPr lang="es-MX" i="1">
                          <a:latin typeface="Cambria Math" panose="02040503050406030204" pitchFamily="18" charset="0"/>
                        </a:rPr>
                        <m:t>+3.889</m:t>
                      </m:r>
                      <m:r>
                        <a:rPr lang="es-MX" i="1">
                          <a:latin typeface="Cambria Math" panose="02040503050406030204" pitchFamily="18" charset="0"/>
                        </a:rPr>
                        <m:t>𝑆𝑒𝑛</m:t>
                      </m:r>
                      <m:r>
                        <a:rPr lang="es-MX" i="1">
                          <a:latin typeface="Cambria Math" panose="02040503050406030204" pitchFamily="18" charset="0"/>
                          <a:ea typeface="Cambria Math" panose="02040503050406030204" pitchFamily="18" charset="0"/>
                        </a:rPr>
                        <m:t>∝</m:t>
                      </m:r>
                      <m:r>
                        <a:rPr lang="es-MX" b="0" i="1" smtClean="0">
                          <a:latin typeface="Cambria Math" panose="02040503050406030204" pitchFamily="18" charset="0"/>
                        </a:rPr>
                        <m:t>=0</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𝐹</m:t>
                          </m:r>
                        </m:e>
                        <m:sub>
                          <m:r>
                            <a:rPr lang="es-MX" b="0" i="1" smtClean="0">
                              <a:latin typeface="Cambria Math" panose="02040503050406030204" pitchFamily="18" charset="0"/>
                            </a:rPr>
                            <m:t>𝐵𝐷</m:t>
                          </m:r>
                        </m:sub>
                      </m:sSub>
                      <m:r>
                        <a:rPr lang="es-MX" b="0" i="1">
                          <a:latin typeface="Cambria Math" panose="02040503050406030204" pitchFamily="18" charset="0"/>
                        </a:rPr>
                        <m:t>=</m:t>
                      </m:r>
                      <m:r>
                        <a:rPr lang="es-MX" b="0" i="1" smtClean="0">
                          <a:latin typeface="Cambria Math" panose="02040503050406030204" pitchFamily="18" charset="0"/>
                        </a:rPr>
                        <m:t>2.333 </m:t>
                      </m:r>
                      <m:r>
                        <a:rPr lang="es-MX" b="0" i="1">
                          <a:latin typeface="Cambria Math" panose="02040503050406030204" pitchFamily="18" charset="0"/>
                        </a:rPr>
                        <m:t>𝐾</m:t>
                      </m:r>
                      <m:r>
                        <a:rPr lang="es-MX" b="0" i="1" smtClean="0">
                          <a:latin typeface="Cambria Math" panose="02040503050406030204" pitchFamily="18" charset="0"/>
                        </a:rPr>
                        <m:t> </m:t>
                      </m:r>
                      <m:r>
                        <a:rPr lang="es-MX" b="0" i="1" smtClean="0">
                          <a:latin typeface="Cambria Math" panose="02040503050406030204" pitchFamily="18" charset="0"/>
                        </a:rPr>
                        <m:t>𝐶</m:t>
                      </m:r>
                    </m:oMath>
                  </m:oMathPara>
                </a14:m>
                <a:endParaRPr lang="es-MX" i="1"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m:t>
                          </m:r>
                          <m:r>
                            <a:rPr lang="es-MX" i="1">
                              <a:latin typeface="Cambria Math" panose="02040503050406030204" pitchFamily="18" charset="0"/>
                            </a:rPr>
                            <m:t>𝐹</m:t>
                          </m:r>
                        </m:e>
                        <m:sub>
                          <m:r>
                            <a:rPr lang="es-MX" i="1">
                              <a:latin typeface="Cambria Math" panose="02040503050406030204" pitchFamily="18" charset="0"/>
                            </a:rPr>
                            <m:t>𝑥</m:t>
                          </m:r>
                        </m:sub>
                      </m:sSub>
                      <m:r>
                        <a:rPr lang="es-MX" i="1">
                          <a:latin typeface="Cambria Math" panose="02040503050406030204" pitchFamily="18" charset="0"/>
                        </a:rPr>
                        <m:t>=</m:t>
                      </m:r>
                      <m:sSub>
                        <m:sSubPr>
                          <m:ctrlPr>
                            <a:rPr lang="es-MX" i="1">
                              <a:latin typeface="Cambria Math" panose="02040503050406030204" pitchFamily="18" charset="0"/>
                            </a:rPr>
                          </m:ctrlPr>
                        </m:sSubPr>
                        <m:e>
                          <m:r>
                            <a:rPr lang="es-MX" b="0" i="1" smtClean="0">
                              <a:latin typeface="Cambria Math" panose="02040503050406030204" pitchFamily="18" charset="0"/>
                            </a:rPr>
                            <m:t>−</m:t>
                          </m:r>
                          <m:r>
                            <a:rPr lang="es-MX" i="1">
                              <a:latin typeface="Cambria Math" panose="02040503050406030204" pitchFamily="18" charset="0"/>
                            </a:rPr>
                            <m:t>𝐹</m:t>
                          </m:r>
                        </m:e>
                        <m:sub>
                          <m:r>
                            <a:rPr lang="es-MX" b="0" i="1" smtClean="0">
                              <a:latin typeface="Cambria Math" panose="02040503050406030204" pitchFamily="18" charset="0"/>
                            </a:rPr>
                            <m:t>𝐵𝐴</m:t>
                          </m:r>
                        </m:sub>
                      </m:sSub>
                      <m:r>
                        <a:rPr lang="es-MX" i="1">
                          <a:latin typeface="Cambria Math" panose="02040503050406030204" pitchFamily="18" charset="0"/>
                        </a:rPr>
                        <m:t>−6−3.889</m:t>
                      </m:r>
                      <m:r>
                        <a:rPr lang="es-MX" b="0" i="1" smtClean="0">
                          <a:latin typeface="Cambria Math" panose="02040503050406030204" pitchFamily="18" charset="0"/>
                        </a:rPr>
                        <m:t> </m:t>
                      </m:r>
                      <m:r>
                        <a:rPr lang="es-MX" b="0" i="1" smtClean="0">
                          <a:latin typeface="Cambria Math" panose="02040503050406030204" pitchFamily="18" charset="0"/>
                        </a:rPr>
                        <m:t>𝐶𝑜𝑠</m:t>
                      </m:r>
                      <m:r>
                        <a:rPr lang="es-MX" i="1">
                          <a:latin typeface="Cambria Math" panose="02040503050406030204" pitchFamily="18" charset="0"/>
                          <a:ea typeface="Cambria Math" panose="02040503050406030204" pitchFamily="18" charset="0"/>
                        </a:rPr>
                        <m:t>∝</m:t>
                      </m:r>
                      <m:r>
                        <a:rPr lang="es-MX" b="0" i="1" smtClean="0">
                          <a:latin typeface="Cambria Math" panose="02040503050406030204" pitchFamily="18" charset="0"/>
                        </a:rPr>
                        <m:t>=0</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𝐹</m:t>
                          </m:r>
                        </m:e>
                        <m:sub>
                          <m:r>
                            <a:rPr lang="es-MX" b="0" i="1" smtClean="0">
                              <a:latin typeface="Cambria Math" panose="02040503050406030204" pitchFamily="18" charset="0"/>
                            </a:rPr>
                            <m:t>𝐵𝐴</m:t>
                          </m:r>
                        </m:sub>
                      </m:sSub>
                      <m:r>
                        <a:rPr lang="es-MX" b="0" i="1">
                          <a:latin typeface="Cambria Math" panose="02040503050406030204" pitchFamily="18" charset="0"/>
                        </a:rPr>
                        <m:t>=</m:t>
                      </m:r>
                      <m:r>
                        <a:rPr lang="es-MX" b="0" i="1" smtClean="0">
                          <a:latin typeface="Cambria Math" panose="02040503050406030204" pitchFamily="18" charset="0"/>
                        </a:rPr>
                        <m:t>9.111 </m:t>
                      </m:r>
                      <m:r>
                        <a:rPr lang="es-MX" b="0" i="1">
                          <a:latin typeface="Cambria Math" panose="02040503050406030204" pitchFamily="18" charset="0"/>
                        </a:rPr>
                        <m:t>𝐾</m:t>
                      </m:r>
                      <m:r>
                        <a:rPr lang="es-MX" b="0" i="1" smtClean="0">
                          <a:latin typeface="Cambria Math" panose="02040503050406030204" pitchFamily="18" charset="0"/>
                        </a:rPr>
                        <m:t> </m:t>
                      </m:r>
                      <m:r>
                        <a:rPr lang="es-MX" b="0" i="1" smtClean="0">
                          <a:latin typeface="Cambria Math" panose="02040503050406030204" pitchFamily="18" charset="0"/>
                        </a:rPr>
                        <m:t>𝐶</m:t>
                      </m:r>
                      <m:r>
                        <a:rPr lang="es-MX" b="0" i="1">
                          <a:latin typeface="Cambria Math" panose="02040503050406030204" pitchFamily="18" charset="0"/>
                        </a:rPr>
                        <m:t> </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r>
                        <a:rPr lang="es-MX" b="1" i="1">
                          <a:latin typeface="Cambria Math" panose="02040503050406030204" pitchFamily="18" charset="0"/>
                        </a:rPr>
                        <m:t> </m:t>
                      </m:r>
                    </m:oMath>
                  </m:oMathPara>
                </a14:m>
                <a:endParaRPr lang="es-MX" b="1" dirty="0"/>
              </a:p>
            </p:txBody>
          </p:sp>
        </mc:Choice>
        <mc:Fallback xmlns="">
          <p:sp>
            <p:nvSpPr>
              <p:cNvPr id="63" name="CuadroTexto 62">
                <a:extLst>
                  <a:ext uri="{FF2B5EF4-FFF2-40B4-BE49-F238E27FC236}">
                    <a16:creationId xmlns:a16="http://schemas.microsoft.com/office/drawing/2014/main" id="{E01B4BCB-7BF3-4DD4-BAC7-723C32D48DFC}"/>
                  </a:ext>
                </a:extLst>
              </p:cNvPr>
              <p:cNvSpPr txBox="1">
                <a:spLocks noRot="1" noChangeAspect="1" noMove="1" noResize="1" noEditPoints="1" noAdjustHandles="1" noChangeArrowheads="1" noChangeShapeType="1" noTextEdit="1"/>
              </p:cNvSpPr>
              <p:nvPr/>
            </p:nvSpPr>
            <p:spPr>
              <a:xfrm>
                <a:off x="6599416" y="1805017"/>
                <a:ext cx="3819941" cy="1385928"/>
              </a:xfrm>
              <a:prstGeom prst="rect">
                <a:avLst/>
              </a:prstGeom>
              <a:blipFill>
                <a:blip r:embed="rId18"/>
                <a:stretch>
                  <a:fillRect t="-441"/>
                </a:stretch>
              </a:blipFill>
              <a:ln>
                <a:noFill/>
              </a:ln>
            </p:spPr>
            <p:txBody>
              <a:bodyPr/>
              <a:lstStyle/>
              <a:p>
                <a:r>
                  <a:rPr lang="es-MX">
                    <a:noFill/>
                  </a:rPr>
                  <a:t> </a:t>
                </a:r>
              </a:p>
            </p:txBody>
          </p:sp>
        </mc:Fallback>
      </mc:AlternateContent>
      <p:sp>
        <p:nvSpPr>
          <p:cNvPr id="64" name="CuadroTexto 63"/>
          <p:cNvSpPr txBox="1"/>
          <p:nvPr/>
        </p:nvSpPr>
        <p:spPr>
          <a:xfrm>
            <a:off x="4947099" y="5012848"/>
            <a:ext cx="216024" cy="338554"/>
          </a:xfrm>
          <a:prstGeom prst="rect">
            <a:avLst/>
          </a:prstGeom>
          <a:noFill/>
        </p:spPr>
        <p:txBody>
          <a:bodyPr wrap="square" rtlCol="0">
            <a:spAutoFit/>
          </a:bodyPr>
          <a:lstStyle/>
          <a:p>
            <a:r>
              <a:rPr lang="es-MX" sz="1600" dirty="0" smtClean="0">
                <a:latin typeface="Century Gothic" panose="020B0502020202020204" pitchFamily="34" charset="0"/>
              </a:rPr>
              <a:t>.</a:t>
            </a:r>
            <a:endParaRPr lang="es-ES" sz="1600" dirty="0">
              <a:latin typeface="Century Gothic" panose="020B0502020202020204" pitchFamily="34" charset="0"/>
            </a:endParaRPr>
          </a:p>
        </p:txBody>
      </p:sp>
      <p:sp>
        <p:nvSpPr>
          <p:cNvPr id="65" name="CuadroTexto 64">
            <a:extLst>
              <a:ext uri="{FF2B5EF4-FFF2-40B4-BE49-F238E27FC236}">
                <a16:creationId xmlns:a16="http://schemas.microsoft.com/office/drawing/2014/main" id="{9A1B1E4A-F5A8-433E-B14F-B117F4611594}"/>
              </a:ext>
            </a:extLst>
          </p:cNvPr>
          <p:cNvSpPr txBox="1"/>
          <p:nvPr/>
        </p:nvSpPr>
        <p:spPr>
          <a:xfrm>
            <a:off x="5219200" y="3281549"/>
            <a:ext cx="1202848" cy="369333"/>
          </a:xfrm>
          <a:prstGeom prst="rect">
            <a:avLst/>
          </a:prstGeom>
          <a:ln>
            <a:noFill/>
          </a:ln>
        </p:spPr>
        <p:txBody>
          <a:bodyPr vert="horz" wrap="square" lIns="91440" tIns="45720" rIns="91440" bIns="45720" rtlCol="0" anchor="ctr">
            <a:noAutofit/>
          </a:bodyPr>
          <a:lstStyle/>
          <a:p>
            <a:pPr algn="ctr">
              <a:spcBef>
                <a:spcPct val="0"/>
              </a:spcBef>
            </a:pPr>
            <a:r>
              <a:rPr lang="es-MX" dirty="0" smtClean="0"/>
              <a:t>Nodo C.</a:t>
            </a:r>
            <a:endParaRPr lang="es-MX" dirty="0"/>
          </a:p>
        </p:txBody>
      </p:sp>
      <p:cxnSp>
        <p:nvCxnSpPr>
          <p:cNvPr id="66" name="Conector recto de flecha 65">
            <a:extLst>
              <a:ext uri="{FF2B5EF4-FFF2-40B4-BE49-F238E27FC236}">
                <a16:creationId xmlns:a16="http://schemas.microsoft.com/office/drawing/2014/main" id="{791B7340-D7A6-4BC2-9069-E50A8F825E87}"/>
              </a:ext>
            </a:extLst>
          </p:cNvPr>
          <p:cNvCxnSpPr>
            <a:cxnSpLocks/>
          </p:cNvCxnSpPr>
          <p:nvPr/>
        </p:nvCxnSpPr>
        <p:spPr>
          <a:xfrm>
            <a:off x="5774584" y="4336325"/>
            <a:ext cx="601425"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Rectángulo 66">
                <a:extLst>
                  <a:ext uri="{FF2B5EF4-FFF2-40B4-BE49-F238E27FC236}">
                    <a16:creationId xmlns:a16="http://schemas.microsoft.com/office/drawing/2014/main" id="{D32B074B-8B09-4004-BEF9-DB397E0C78C6}"/>
                  </a:ext>
                </a:extLst>
              </p:cNvPr>
              <p:cNvSpPr/>
              <p:nvPr/>
            </p:nvSpPr>
            <p:spPr>
              <a:xfrm>
                <a:off x="5460898" y="3601557"/>
                <a:ext cx="1129872"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6</m:t>
                          </m:r>
                        </m:e>
                        <m:sub/>
                      </m:sSub>
                    </m:oMath>
                  </m:oMathPara>
                </a14:m>
                <a:endParaRPr lang="es-MX" sz="2400" dirty="0">
                  <a:solidFill>
                    <a:schemeClr val="tx1"/>
                  </a:solidFill>
                </a:endParaRPr>
              </a:p>
            </p:txBody>
          </p:sp>
        </mc:Choice>
        <mc:Fallback xmlns="">
          <p:sp>
            <p:nvSpPr>
              <p:cNvPr id="67" name="Rectángulo 66">
                <a:extLst>
                  <a:ext uri="{FF2B5EF4-FFF2-40B4-BE49-F238E27FC236}">
                    <a16:creationId xmlns:a16="http://schemas.microsoft.com/office/drawing/2014/main" id="{D32B074B-8B09-4004-BEF9-DB397E0C78C6}"/>
                  </a:ext>
                </a:extLst>
              </p:cNvPr>
              <p:cNvSpPr>
                <a:spLocks noRot="1" noChangeAspect="1" noMove="1" noResize="1" noEditPoints="1" noAdjustHandles="1" noChangeArrowheads="1" noChangeShapeType="1" noTextEdit="1"/>
              </p:cNvSpPr>
              <p:nvPr/>
            </p:nvSpPr>
            <p:spPr>
              <a:xfrm>
                <a:off x="5460898" y="3601557"/>
                <a:ext cx="1129872" cy="353628"/>
              </a:xfrm>
              <a:prstGeom prst="rect">
                <a:avLst/>
              </a:prstGeom>
              <a:blipFill>
                <a:blip r:embed="rId19"/>
                <a:stretch>
                  <a:fillRect/>
                </a:stretch>
              </a:blipFill>
              <a:ln>
                <a:noFill/>
              </a:ln>
            </p:spPr>
            <p:txBody>
              <a:bodyPr/>
              <a:lstStyle/>
              <a:p>
                <a:r>
                  <a:rPr lang="es-MX">
                    <a:noFill/>
                  </a:rPr>
                  <a:t> </a:t>
                </a:r>
              </a:p>
            </p:txBody>
          </p:sp>
        </mc:Fallback>
      </mc:AlternateContent>
      <p:cxnSp>
        <p:nvCxnSpPr>
          <p:cNvPr id="68" name="Conector recto de flecha 67">
            <a:extLst>
              <a:ext uri="{FF2B5EF4-FFF2-40B4-BE49-F238E27FC236}">
                <a16:creationId xmlns:a16="http://schemas.microsoft.com/office/drawing/2014/main" id="{157D6250-FC79-4366-A7BF-367501948068}"/>
              </a:ext>
            </a:extLst>
          </p:cNvPr>
          <p:cNvCxnSpPr>
            <a:cxnSpLocks/>
          </p:cNvCxnSpPr>
          <p:nvPr/>
        </p:nvCxnSpPr>
        <p:spPr>
          <a:xfrm flipH="1">
            <a:off x="5173160" y="4336325"/>
            <a:ext cx="601425"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a:extLst>
              <a:ext uri="{FF2B5EF4-FFF2-40B4-BE49-F238E27FC236}">
                <a16:creationId xmlns:a16="http://schemas.microsoft.com/office/drawing/2014/main" id="{1CBCF522-5E22-4E80-99E7-02E7B46D69DE}"/>
              </a:ext>
            </a:extLst>
          </p:cNvPr>
          <p:cNvCxnSpPr>
            <a:cxnSpLocks/>
          </p:cNvCxnSpPr>
          <p:nvPr/>
        </p:nvCxnSpPr>
        <p:spPr>
          <a:xfrm rot="16200000">
            <a:off x="5493810" y="4031205"/>
            <a:ext cx="571127" cy="95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de flecha 69">
            <a:extLst>
              <a:ext uri="{FF2B5EF4-FFF2-40B4-BE49-F238E27FC236}">
                <a16:creationId xmlns:a16="http://schemas.microsoft.com/office/drawing/2014/main" id="{340251F8-433F-401D-BA4B-0FF04AA87A5A}"/>
              </a:ext>
            </a:extLst>
          </p:cNvPr>
          <p:cNvCxnSpPr>
            <a:cxnSpLocks/>
          </p:cNvCxnSpPr>
          <p:nvPr/>
        </p:nvCxnSpPr>
        <p:spPr>
          <a:xfrm>
            <a:off x="5804711" y="4358876"/>
            <a:ext cx="429476" cy="4044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Rectángulo 70">
                <a:extLst>
                  <a:ext uri="{FF2B5EF4-FFF2-40B4-BE49-F238E27FC236}">
                    <a16:creationId xmlns:a16="http://schemas.microsoft.com/office/drawing/2014/main" id="{67EF3BDC-D84A-47C9-98B1-5A9EDAD10540}"/>
                  </a:ext>
                </a:extLst>
              </p:cNvPr>
              <p:cNvSpPr/>
              <p:nvPr/>
            </p:nvSpPr>
            <p:spPr>
              <a:xfrm>
                <a:off x="4999349" y="4697673"/>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𝐶𝐴</m:t>
                          </m:r>
                        </m:sub>
                      </m:sSub>
                    </m:oMath>
                  </m:oMathPara>
                </a14:m>
                <a:endParaRPr lang="es-MX" sz="2400" dirty="0">
                  <a:solidFill>
                    <a:schemeClr val="tx1"/>
                  </a:solidFill>
                </a:endParaRPr>
              </a:p>
            </p:txBody>
          </p:sp>
        </mc:Choice>
        <mc:Fallback xmlns="">
          <p:sp>
            <p:nvSpPr>
              <p:cNvPr id="71" name="Rectángulo 70">
                <a:extLst>
                  <a:ext uri="{FF2B5EF4-FFF2-40B4-BE49-F238E27FC236}">
                    <a16:creationId xmlns:a16="http://schemas.microsoft.com/office/drawing/2014/main" id="{67EF3BDC-D84A-47C9-98B1-5A9EDAD10540}"/>
                  </a:ext>
                </a:extLst>
              </p:cNvPr>
              <p:cNvSpPr>
                <a:spLocks noRot="1" noChangeAspect="1" noMove="1" noResize="1" noEditPoints="1" noAdjustHandles="1" noChangeArrowheads="1" noChangeShapeType="1" noTextEdit="1"/>
              </p:cNvSpPr>
              <p:nvPr/>
            </p:nvSpPr>
            <p:spPr>
              <a:xfrm>
                <a:off x="4999349" y="4697673"/>
                <a:ext cx="1072953" cy="353628"/>
              </a:xfrm>
              <a:prstGeom prst="rect">
                <a:avLst/>
              </a:prstGeom>
              <a:blipFill>
                <a:blip r:embed="rId20"/>
                <a:stretch>
                  <a:fillRect/>
                </a:stretch>
              </a:blipFill>
              <a:ln>
                <a:noFill/>
              </a:ln>
            </p:spPr>
            <p:txBody>
              <a:bodyPr/>
              <a:lstStyle/>
              <a:p>
                <a:r>
                  <a:rPr lang="es-MX">
                    <a:noFill/>
                  </a:rPr>
                  <a:t> </a:t>
                </a:r>
              </a:p>
            </p:txBody>
          </p:sp>
        </mc:Fallback>
      </mc:AlternateContent>
      <p:cxnSp>
        <p:nvCxnSpPr>
          <p:cNvPr id="72" name="Conector recto de flecha 71">
            <a:extLst>
              <a:ext uri="{FF2B5EF4-FFF2-40B4-BE49-F238E27FC236}">
                <a16:creationId xmlns:a16="http://schemas.microsoft.com/office/drawing/2014/main" id="{1CBCF522-5E22-4E80-99E7-02E7B46D69DE}"/>
              </a:ext>
            </a:extLst>
          </p:cNvPr>
          <p:cNvCxnSpPr>
            <a:cxnSpLocks/>
          </p:cNvCxnSpPr>
          <p:nvPr/>
        </p:nvCxnSpPr>
        <p:spPr>
          <a:xfrm flipH="1">
            <a:off x="5763227" y="4319886"/>
            <a:ext cx="8078" cy="5928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Rectángulo 91">
                <a:extLst>
                  <a:ext uri="{FF2B5EF4-FFF2-40B4-BE49-F238E27FC236}">
                    <a16:creationId xmlns:a16="http://schemas.microsoft.com/office/drawing/2014/main" id="{C3339B8D-4DE6-4B0C-8420-82DBAE0C13C3}"/>
                  </a:ext>
                </a:extLst>
              </p:cNvPr>
              <p:cNvSpPr/>
              <p:nvPr/>
            </p:nvSpPr>
            <p:spPr>
              <a:xfrm>
                <a:off x="5906791" y="2399189"/>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6 </m:t>
                          </m:r>
                          <m:r>
                            <a:rPr lang="es-MX" sz="1200" b="0" i="1" dirty="0" smtClean="0">
                              <a:solidFill>
                                <a:schemeClr val="tx1"/>
                              </a:solidFill>
                              <a:latin typeface="Cambria Math" panose="02040503050406030204" pitchFamily="18" charset="0"/>
                            </a:rPr>
                            <m:t>𝐾</m:t>
                          </m:r>
                        </m:e>
                        <m:sub/>
                      </m:sSub>
                    </m:oMath>
                  </m:oMathPara>
                </a14:m>
                <a:endParaRPr lang="es-MX" sz="2400" dirty="0">
                  <a:solidFill>
                    <a:schemeClr val="tx1"/>
                  </a:solidFill>
                </a:endParaRPr>
              </a:p>
            </p:txBody>
          </p:sp>
        </mc:Choice>
        <mc:Fallback xmlns="">
          <p:sp>
            <p:nvSpPr>
              <p:cNvPr id="92" name="Rectángulo 91">
                <a:extLst>
                  <a:ext uri="{FF2B5EF4-FFF2-40B4-BE49-F238E27FC236}">
                    <a16:creationId xmlns:a16="http://schemas.microsoft.com/office/drawing/2014/main" id="{C3339B8D-4DE6-4B0C-8420-82DBAE0C13C3}"/>
                  </a:ext>
                </a:extLst>
              </p:cNvPr>
              <p:cNvSpPr>
                <a:spLocks noRot="1" noChangeAspect="1" noMove="1" noResize="1" noEditPoints="1" noAdjustHandles="1" noChangeArrowheads="1" noChangeShapeType="1" noTextEdit="1"/>
              </p:cNvSpPr>
              <p:nvPr/>
            </p:nvSpPr>
            <p:spPr>
              <a:xfrm>
                <a:off x="5906791" y="2399189"/>
                <a:ext cx="1072953" cy="353628"/>
              </a:xfrm>
              <a:prstGeom prst="rect">
                <a:avLst/>
              </a:prstGeom>
              <a:blipFill>
                <a:blip r:embed="rId21"/>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4" name="Rectángulo 93">
                <a:extLst>
                  <a:ext uri="{FF2B5EF4-FFF2-40B4-BE49-F238E27FC236}">
                    <a16:creationId xmlns:a16="http://schemas.microsoft.com/office/drawing/2014/main" id="{C3339B8D-4DE6-4B0C-8420-82DBAE0C13C3}"/>
                  </a:ext>
                </a:extLst>
              </p:cNvPr>
              <p:cNvSpPr/>
              <p:nvPr/>
            </p:nvSpPr>
            <p:spPr>
              <a:xfrm>
                <a:off x="4556978" y="3982697"/>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8 </m:t>
                          </m:r>
                          <m:r>
                            <a:rPr lang="es-MX" sz="1200" b="0" i="1" dirty="0" smtClean="0">
                              <a:solidFill>
                                <a:schemeClr val="tx1"/>
                              </a:solidFill>
                              <a:latin typeface="Cambria Math" panose="02040503050406030204" pitchFamily="18" charset="0"/>
                            </a:rPr>
                            <m:t>𝐾</m:t>
                          </m:r>
                        </m:e>
                        <m:sub/>
                      </m:sSub>
                    </m:oMath>
                  </m:oMathPara>
                </a14:m>
                <a:endParaRPr lang="es-MX" sz="2400" dirty="0">
                  <a:solidFill>
                    <a:schemeClr val="tx1"/>
                  </a:solidFill>
                </a:endParaRPr>
              </a:p>
            </p:txBody>
          </p:sp>
        </mc:Choice>
        <mc:Fallback xmlns="">
          <p:sp>
            <p:nvSpPr>
              <p:cNvPr id="94" name="Rectángulo 93">
                <a:extLst>
                  <a:ext uri="{FF2B5EF4-FFF2-40B4-BE49-F238E27FC236}">
                    <a16:creationId xmlns:a16="http://schemas.microsoft.com/office/drawing/2014/main" id="{C3339B8D-4DE6-4B0C-8420-82DBAE0C13C3}"/>
                  </a:ext>
                </a:extLst>
              </p:cNvPr>
              <p:cNvSpPr>
                <a:spLocks noRot="1" noChangeAspect="1" noMove="1" noResize="1" noEditPoints="1" noAdjustHandles="1" noChangeArrowheads="1" noChangeShapeType="1" noTextEdit="1"/>
              </p:cNvSpPr>
              <p:nvPr/>
            </p:nvSpPr>
            <p:spPr>
              <a:xfrm>
                <a:off x="4556978" y="3982697"/>
                <a:ext cx="1072953" cy="353628"/>
              </a:xfrm>
              <a:prstGeom prst="rect">
                <a:avLst/>
              </a:prstGeom>
              <a:blipFill>
                <a:blip r:embed="rId22"/>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5" name="Rectángulo 94">
                <a:extLst>
                  <a:ext uri="{FF2B5EF4-FFF2-40B4-BE49-F238E27FC236}">
                    <a16:creationId xmlns:a16="http://schemas.microsoft.com/office/drawing/2014/main" id="{67EF3BDC-D84A-47C9-98B1-5A9EDAD10540}"/>
                  </a:ext>
                </a:extLst>
              </p:cNvPr>
              <p:cNvSpPr/>
              <p:nvPr/>
            </p:nvSpPr>
            <p:spPr>
              <a:xfrm>
                <a:off x="5820199" y="3946497"/>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𝐶𝐷</m:t>
                          </m:r>
                        </m:sub>
                      </m:sSub>
                    </m:oMath>
                  </m:oMathPara>
                </a14:m>
                <a:endParaRPr lang="es-MX" sz="2400" dirty="0">
                  <a:solidFill>
                    <a:schemeClr val="tx1"/>
                  </a:solidFill>
                </a:endParaRPr>
              </a:p>
            </p:txBody>
          </p:sp>
        </mc:Choice>
        <mc:Fallback xmlns="">
          <p:sp>
            <p:nvSpPr>
              <p:cNvPr id="95" name="Rectángulo 94">
                <a:extLst>
                  <a:ext uri="{FF2B5EF4-FFF2-40B4-BE49-F238E27FC236}">
                    <a16:creationId xmlns:a16="http://schemas.microsoft.com/office/drawing/2014/main" id="{67EF3BDC-D84A-47C9-98B1-5A9EDAD10540}"/>
                  </a:ext>
                </a:extLst>
              </p:cNvPr>
              <p:cNvSpPr>
                <a:spLocks noRot="1" noChangeAspect="1" noMove="1" noResize="1" noEditPoints="1" noAdjustHandles="1" noChangeArrowheads="1" noChangeShapeType="1" noTextEdit="1"/>
              </p:cNvSpPr>
              <p:nvPr/>
            </p:nvSpPr>
            <p:spPr>
              <a:xfrm>
                <a:off x="5820199" y="3946497"/>
                <a:ext cx="1072953" cy="353628"/>
              </a:xfrm>
              <a:prstGeom prst="rect">
                <a:avLst/>
              </a:prstGeom>
              <a:blipFill>
                <a:blip r:embed="rId23"/>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7" name="Rectángulo 96">
                <a:extLst>
                  <a:ext uri="{FF2B5EF4-FFF2-40B4-BE49-F238E27FC236}">
                    <a16:creationId xmlns:a16="http://schemas.microsoft.com/office/drawing/2014/main" id="{C3339B8D-4DE6-4B0C-8420-82DBAE0C13C3}"/>
                  </a:ext>
                </a:extLst>
              </p:cNvPr>
              <p:cNvSpPr/>
              <p:nvPr/>
            </p:nvSpPr>
            <p:spPr>
              <a:xfrm>
                <a:off x="5958533" y="4664885"/>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3.889 </m:t>
                          </m:r>
                          <m:r>
                            <a:rPr lang="es-MX" sz="1200" b="0" i="1" dirty="0" smtClean="0">
                              <a:solidFill>
                                <a:schemeClr val="tx1"/>
                              </a:solidFill>
                              <a:latin typeface="Cambria Math" panose="02040503050406030204" pitchFamily="18" charset="0"/>
                            </a:rPr>
                            <m:t>𝐾</m:t>
                          </m:r>
                        </m:e>
                        <m:sub/>
                      </m:sSub>
                    </m:oMath>
                  </m:oMathPara>
                </a14:m>
                <a:endParaRPr lang="es-MX" sz="2400" dirty="0">
                  <a:solidFill>
                    <a:schemeClr val="tx1"/>
                  </a:solidFill>
                </a:endParaRPr>
              </a:p>
            </p:txBody>
          </p:sp>
        </mc:Choice>
        <mc:Fallback xmlns="">
          <p:sp>
            <p:nvSpPr>
              <p:cNvPr id="97" name="Rectángulo 96">
                <a:extLst>
                  <a:ext uri="{FF2B5EF4-FFF2-40B4-BE49-F238E27FC236}">
                    <a16:creationId xmlns:a16="http://schemas.microsoft.com/office/drawing/2014/main" id="{C3339B8D-4DE6-4B0C-8420-82DBAE0C13C3}"/>
                  </a:ext>
                </a:extLst>
              </p:cNvPr>
              <p:cNvSpPr>
                <a:spLocks noRot="1" noChangeAspect="1" noMove="1" noResize="1" noEditPoints="1" noAdjustHandles="1" noChangeArrowheads="1" noChangeShapeType="1" noTextEdit="1"/>
              </p:cNvSpPr>
              <p:nvPr/>
            </p:nvSpPr>
            <p:spPr>
              <a:xfrm>
                <a:off x="5958533" y="4664885"/>
                <a:ext cx="1072953" cy="353628"/>
              </a:xfrm>
              <a:prstGeom prst="rect">
                <a:avLst/>
              </a:prstGeom>
              <a:blipFill>
                <a:blip r:embed="rId16"/>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8" name="CuadroTexto 97">
                <a:extLst>
                  <a:ext uri="{FF2B5EF4-FFF2-40B4-BE49-F238E27FC236}">
                    <a16:creationId xmlns:a16="http://schemas.microsoft.com/office/drawing/2014/main" id="{E01B4BCB-7BF3-4DD4-BAC7-723C32D48DFC}"/>
                  </a:ext>
                </a:extLst>
              </p:cNvPr>
              <p:cNvSpPr txBox="1"/>
              <p:nvPr/>
            </p:nvSpPr>
            <p:spPr>
              <a:xfrm>
                <a:off x="6498800" y="3371143"/>
                <a:ext cx="4668113" cy="1576735"/>
              </a:xfrm>
              <a:prstGeom prst="rect">
                <a:avLst/>
              </a:prstGeom>
              <a:ln>
                <a:noFill/>
              </a:ln>
            </p:spPr>
            <p:txBody>
              <a:bodyPr vert="horz" wrap="square" lIns="91440" tIns="45720" rIns="91440" bIns="45720"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rPr>
                          </m:ctrlPr>
                        </m:sSubPr>
                        <m:e>
                          <m:r>
                            <a:rPr lang="es-MX" i="1">
                              <a:latin typeface="Cambria Math" panose="02040503050406030204" pitchFamily="18" charset="0"/>
                            </a:rPr>
                            <m:t>𝐹</m:t>
                          </m:r>
                        </m:e>
                        <m:sub>
                          <m:r>
                            <a:rPr lang="es-MX" i="1">
                              <a:latin typeface="Cambria Math" panose="02040503050406030204" pitchFamily="18" charset="0"/>
                            </a:rPr>
                            <m:t>𝑦</m:t>
                          </m:r>
                        </m:sub>
                      </m:sSub>
                      <m:r>
                        <a:rPr lang="es-MX" i="1">
                          <a:latin typeface="Cambria Math" panose="02040503050406030204" pitchFamily="18" charset="0"/>
                        </a:rPr>
                        <m:t>=</m:t>
                      </m:r>
                      <m:r>
                        <a:rPr lang="es-MX" b="0" i="1" smtClean="0">
                          <a:latin typeface="Cambria Math" panose="02040503050406030204" pitchFamily="18" charset="0"/>
                        </a:rPr>
                        <m:t>6−3.889</m:t>
                      </m:r>
                      <m:r>
                        <a:rPr lang="es-MX" i="1">
                          <a:latin typeface="Cambria Math" panose="02040503050406030204" pitchFamily="18" charset="0"/>
                        </a:rPr>
                        <m:t>𝑆𝑒𝑛</m:t>
                      </m:r>
                      <m:r>
                        <a:rPr lang="es-MX" i="1">
                          <a:latin typeface="Cambria Math" panose="02040503050406030204" pitchFamily="18" charset="0"/>
                          <a:ea typeface="Cambria Math" panose="02040503050406030204" pitchFamily="18" charset="0"/>
                        </a:rPr>
                        <m:t>∝</m:t>
                      </m:r>
                      <m:sSub>
                        <m:sSubPr>
                          <m:ctrlPr>
                            <a:rPr lang="es-MX" i="1" smtClean="0">
                              <a:latin typeface="Cambria Math" panose="02040503050406030204" pitchFamily="18" charset="0"/>
                            </a:rPr>
                          </m:ctrlPr>
                        </m:sSubPr>
                        <m:e>
                          <m:r>
                            <a:rPr lang="es-MX" b="0" i="1" smtClean="0">
                              <a:latin typeface="Cambria Math" panose="02040503050406030204" pitchFamily="18" charset="0"/>
                            </a:rPr>
                            <m:t>−</m:t>
                          </m:r>
                          <m:r>
                            <a:rPr lang="es-MX" i="1" smtClean="0">
                              <a:latin typeface="Cambria Math" panose="02040503050406030204" pitchFamily="18" charset="0"/>
                            </a:rPr>
                            <m:t>𝐹</m:t>
                          </m:r>
                        </m:e>
                        <m:sub>
                          <m:r>
                            <a:rPr lang="es-MX" b="0" i="1" smtClean="0">
                              <a:latin typeface="Cambria Math" panose="02040503050406030204" pitchFamily="18" charset="0"/>
                            </a:rPr>
                            <m:t>𝐶𝐴</m:t>
                          </m:r>
                        </m:sub>
                      </m:sSub>
                      <m:r>
                        <a:rPr lang="es-MX" b="0" i="1" smtClean="0">
                          <a:latin typeface="Cambria Math" panose="02040503050406030204" pitchFamily="18" charset="0"/>
                        </a:rPr>
                        <m:t>=0</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𝐹</m:t>
                          </m:r>
                        </m:e>
                        <m:sub>
                          <m:r>
                            <a:rPr lang="es-MX" b="0" i="1" smtClean="0">
                              <a:latin typeface="Cambria Math" panose="02040503050406030204" pitchFamily="18" charset="0"/>
                            </a:rPr>
                            <m:t>𝐶𝐴</m:t>
                          </m:r>
                        </m:sub>
                      </m:sSub>
                      <m:r>
                        <a:rPr lang="es-MX" b="0" i="1">
                          <a:latin typeface="Cambria Math" panose="02040503050406030204" pitchFamily="18" charset="0"/>
                        </a:rPr>
                        <m:t>=</m:t>
                      </m:r>
                      <m:r>
                        <a:rPr lang="es-MX" b="0" i="1" smtClean="0">
                          <a:latin typeface="Cambria Math" panose="02040503050406030204" pitchFamily="18" charset="0"/>
                        </a:rPr>
                        <m:t>3.667 </m:t>
                      </m:r>
                      <m:r>
                        <a:rPr lang="es-MX" b="0" i="1">
                          <a:latin typeface="Cambria Math" panose="02040503050406030204" pitchFamily="18" charset="0"/>
                        </a:rPr>
                        <m:t>𝐾</m:t>
                      </m:r>
                      <m:r>
                        <a:rPr lang="es-MX" b="0" i="1" smtClean="0">
                          <a:latin typeface="Cambria Math" panose="02040503050406030204" pitchFamily="18" charset="0"/>
                        </a:rPr>
                        <m:t> </m:t>
                      </m:r>
                      <m:r>
                        <a:rPr lang="es-MX" b="0" i="1" smtClean="0">
                          <a:latin typeface="Cambria Math" panose="02040503050406030204" pitchFamily="18" charset="0"/>
                        </a:rPr>
                        <m:t>𝑇</m:t>
                      </m:r>
                    </m:oMath>
                  </m:oMathPara>
                </a14:m>
                <a:endParaRPr lang="es-MX" i="1"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m:t>
                          </m:r>
                          <m:r>
                            <a:rPr lang="es-MX" i="1">
                              <a:latin typeface="Cambria Math" panose="02040503050406030204" pitchFamily="18" charset="0"/>
                            </a:rPr>
                            <m:t>𝐹</m:t>
                          </m:r>
                        </m:e>
                        <m:sub>
                          <m:r>
                            <a:rPr lang="es-MX" i="1">
                              <a:latin typeface="Cambria Math" panose="02040503050406030204" pitchFamily="18" charset="0"/>
                            </a:rPr>
                            <m:t>𝑥</m:t>
                          </m:r>
                        </m:sub>
                      </m:sSub>
                      <m:r>
                        <a:rPr lang="es-MX" i="1">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𝐹</m:t>
                          </m:r>
                        </m:e>
                        <m:sub>
                          <m:r>
                            <a:rPr lang="es-MX" b="0" i="1" smtClean="0">
                              <a:latin typeface="Cambria Math" panose="02040503050406030204" pitchFamily="18" charset="0"/>
                            </a:rPr>
                            <m:t>𝐶𝐷</m:t>
                          </m:r>
                        </m:sub>
                      </m:sSub>
                      <m:r>
                        <a:rPr lang="es-MX" i="1">
                          <a:latin typeface="Cambria Math" panose="02040503050406030204" pitchFamily="18" charset="0"/>
                        </a:rPr>
                        <m:t>−</m:t>
                      </m:r>
                      <m:r>
                        <a:rPr lang="es-MX" b="0" i="1" smtClean="0">
                          <a:latin typeface="Cambria Math" panose="02040503050406030204" pitchFamily="18" charset="0"/>
                        </a:rPr>
                        <m:t>8+</m:t>
                      </m:r>
                      <m:r>
                        <a:rPr lang="es-MX" i="1">
                          <a:latin typeface="Cambria Math" panose="02040503050406030204" pitchFamily="18" charset="0"/>
                        </a:rPr>
                        <m:t>3.889</m:t>
                      </m:r>
                      <m:r>
                        <a:rPr lang="es-MX" b="0" i="1" smtClean="0">
                          <a:latin typeface="Cambria Math" panose="02040503050406030204" pitchFamily="18" charset="0"/>
                        </a:rPr>
                        <m:t> </m:t>
                      </m:r>
                      <m:r>
                        <a:rPr lang="es-MX" b="0" i="1" smtClean="0">
                          <a:latin typeface="Cambria Math" panose="02040503050406030204" pitchFamily="18" charset="0"/>
                        </a:rPr>
                        <m:t>𝐶𝑜𝑠</m:t>
                      </m:r>
                      <m:r>
                        <a:rPr lang="es-MX" i="1">
                          <a:latin typeface="Cambria Math" panose="02040503050406030204" pitchFamily="18" charset="0"/>
                          <a:ea typeface="Cambria Math" panose="02040503050406030204" pitchFamily="18" charset="0"/>
                        </a:rPr>
                        <m:t>∝</m:t>
                      </m:r>
                      <m:r>
                        <a:rPr lang="es-MX" b="0" i="1" smtClean="0">
                          <a:latin typeface="Cambria Math" panose="02040503050406030204" pitchFamily="18" charset="0"/>
                        </a:rPr>
                        <m:t>=0</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𝐹</m:t>
                          </m:r>
                        </m:e>
                        <m:sub>
                          <m:r>
                            <a:rPr lang="es-MX" b="0" i="1">
                              <a:latin typeface="Cambria Math" panose="02040503050406030204" pitchFamily="18" charset="0"/>
                            </a:rPr>
                            <m:t>𝐶</m:t>
                          </m:r>
                          <m:r>
                            <a:rPr lang="es-MX" b="0" i="1" smtClean="0">
                              <a:latin typeface="Cambria Math" panose="02040503050406030204" pitchFamily="18" charset="0"/>
                            </a:rPr>
                            <m:t>𝐷</m:t>
                          </m:r>
                        </m:sub>
                      </m:sSub>
                      <m:r>
                        <a:rPr lang="es-MX" b="0" i="1">
                          <a:latin typeface="Cambria Math" panose="02040503050406030204" pitchFamily="18" charset="0"/>
                        </a:rPr>
                        <m:t>=</m:t>
                      </m:r>
                      <m:r>
                        <a:rPr lang="es-MX" b="0" i="1" smtClean="0">
                          <a:latin typeface="Cambria Math" panose="02040503050406030204" pitchFamily="18" charset="0"/>
                        </a:rPr>
                        <m:t>4.889 </m:t>
                      </m:r>
                      <m:r>
                        <a:rPr lang="es-MX" b="0" i="1">
                          <a:latin typeface="Cambria Math" panose="02040503050406030204" pitchFamily="18" charset="0"/>
                        </a:rPr>
                        <m:t>𝐾</m:t>
                      </m:r>
                      <m:r>
                        <a:rPr lang="es-MX" b="0" i="1" smtClean="0">
                          <a:latin typeface="Cambria Math" panose="02040503050406030204" pitchFamily="18" charset="0"/>
                        </a:rPr>
                        <m:t> </m:t>
                      </m:r>
                      <m:r>
                        <a:rPr lang="es-MX" b="0" i="1" smtClean="0">
                          <a:latin typeface="Cambria Math" panose="02040503050406030204" pitchFamily="18" charset="0"/>
                        </a:rPr>
                        <m:t>𝑇</m:t>
                      </m:r>
                      <m:r>
                        <a:rPr lang="es-MX" b="0" i="1">
                          <a:latin typeface="Cambria Math" panose="02040503050406030204" pitchFamily="18" charset="0"/>
                        </a:rPr>
                        <m:t> </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r>
                        <a:rPr lang="es-MX" b="1" i="1">
                          <a:latin typeface="Cambria Math" panose="02040503050406030204" pitchFamily="18" charset="0"/>
                        </a:rPr>
                        <m:t> </m:t>
                      </m:r>
                    </m:oMath>
                  </m:oMathPara>
                </a14:m>
                <a:endParaRPr lang="es-MX" b="1" dirty="0"/>
              </a:p>
            </p:txBody>
          </p:sp>
        </mc:Choice>
        <mc:Fallback xmlns="">
          <p:sp>
            <p:nvSpPr>
              <p:cNvPr id="98" name="CuadroTexto 97">
                <a:extLst>
                  <a:ext uri="{FF2B5EF4-FFF2-40B4-BE49-F238E27FC236}">
                    <a16:creationId xmlns:a16="http://schemas.microsoft.com/office/drawing/2014/main" id="{E01B4BCB-7BF3-4DD4-BAC7-723C32D48DFC}"/>
                  </a:ext>
                </a:extLst>
              </p:cNvPr>
              <p:cNvSpPr txBox="1">
                <a:spLocks noRot="1" noChangeAspect="1" noMove="1" noResize="1" noEditPoints="1" noAdjustHandles="1" noChangeArrowheads="1" noChangeShapeType="1" noTextEdit="1"/>
              </p:cNvSpPr>
              <p:nvPr/>
            </p:nvSpPr>
            <p:spPr>
              <a:xfrm>
                <a:off x="6498800" y="3371143"/>
                <a:ext cx="4668113" cy="1576735"/>
              </a:xfrm>
              <a:prstGeom prst="rect">
                <a:avLst/>
              </a:prstGeom>
              <a:blipFill>
                <a:blip r:embed="rId24"/>
                <a:stretch>
                  <a:fillRect/>
                </a:stretch>
              </a:blipFill>
              <a:ln>
                <a:noFill/>
              </a:ln>
            </p:spPr>
            <p:txBody>
              <a:bodyPr/>
              <a:lstStyle/>
              <a:p>
                <a:r>
                  <a:rPr lang="es-MX">
                    <a:noFill/>
                  </a:rPr>
                  <a:t> </a:t>
                </a:r>
              </a:p>
            </p:txBody>
          </p:sp>
        </mc:Fallback>
      </mc:AlternateContent>
      <p:cxnSp>
        <p:nvCxnSpPr>
          <p:cNvPr id="117" name="Conector recto de flecha 116">
            <a:extLst>
              <a:ext uri="{FF2B5EF4-FFF2-40B4-BE49-F238E27FC236}">
                <a16:creationId xmlns:a16="http://schemas.microsoft.com/office/drawing/2014/main" id="{791B7340-D7A6-4BC2-9069-E50A8F825E87}"/>
              </a:ext>
            </a:extLst>
          </p:cNvPr>
          <p:cNvCxnSpPr>
            <a:cxnSpLocks/>
          </p:cNvCxnSpPr>
          <p:nvPr/>
        </p:nvCxnSpPr>
        <p:spPr>
          <a:xfrm>
            <a:off x="5774584" y="5713409"/>
            <a:ext cx="601425"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Rectángulo 117">
                <a:extLst>
                  <a:ext uri="{FF2B5EF4-FFF2-40B4-BE49-F238E27FC236}">
                    <a16:creationId xmlns:a16="http://schemas.microsoft.com/office/drawing/2014/main" id="{D32B074B-8B09-4004-BEF9-DB397E0C78C6}"/>
                  </a:ext>
                </a:extLst>
              </p:cNvPr>
              <p:cNvSpPr/>
              <p:nvPr/>
            </p:nvSpPr>
            <p:spPr>
              <a:xfrm>
                <a:off x="5460898" y="4978641"/>
                <a:ext cx="1129872"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6</m:t>
                          </m:r>
                          <m:r>
                            <a:rPr lang="es-MX" sz="1200" b="0" i="1" dirty="0" smtClean="0">
                              <a:solidFill>
                                <a:schemeClr val="tx1"/>
                              </a:solidFill>
                              <a:latin typeface="Cambria Math" panose="02040503050406030204" pitchFamily="18" charset="0"/>
                            </a:rPr>
                            <m:t>𝐾</m:t>
                          </m:r>
                        </m:e>
                        <m:sub/>
                      </m:sSub>
                    </m:oMath>
                  </m:oMathPara>
                </a14:m>
                <a:endParaRPr lang="es-MX" sz="2400" dirty="0">
                  <a:solidFill>
                    <a:schemeClr val="tx1"/>
                  </a:solidFill>
                </a:endParaRPr>
              </a:p>
            </p:txBody>
          </p:sp>
        </mc:Choice>
        <mc:Fallback xmlns="">
          <p:sp>
            <p:nvSpPr>
              <p:cNvPr id="118" name="Rectángulo 117">
                <a:extLst>
                  <a:ext uri="{FF2B5EF4-FFF2-40B4-BE49-F238E27FC236}">
                    <a16:creationId xmlns:a16="http://schemas.microsoft.com/office/drawing/2014/main" id="{D32B074B-8B09-4004-BEF9-DB397E0C78C6}"/>
                  </a:ext>
                </a:extLst>
              </p:cNvPr>
              <p:cNvSpPr>
                <a:spLocks noRot="1" noChangeAspect="1" noMove="1" noResize="1" noEditPoints="1" noAdjustHandles="1" noChangeArrowheads="1" noChangeShapeType="1" noTextEdit="1"/>
              </p:cNvSpPr>
              <p:nvPr/>
            </p:nvSpPr>
            <p:spPr>
              <a:xfrm>
                <a:off x="5460898" y="4978641"/>
                <a:ext cx="1129872" cy="353628"/>
              </a:xfrm>
              <a:prstGeom prst="rect">
                <a:avLst/>
              </a:prstGeom>
              <a:blipFill>
                <a:blip r:embed="rId25"/>
                <a:stretch>
                  <a:fillRect/>
                </a:stretch>
              </a:blipFill>
              <a:ln>
                <a:noFill/>
              </a:ln>
            </p:spPr>
            <p:txBody>
              <a:bodyPr/>
              <a:lstStyle/>
              <a:p>
                <a:r>
                  <a:rPr lang="es-MX">
                    <a:noFill/>
                  </a:rPr>
                  <a:t> </a:t>
                </a:r>
              </a:p>
            </p:txBody>
          </p:sp>
        </mc:Fallback>
      </mc:AlternateContent>
      <p:cxnSp>
        <p:nvCxnSpPr>
          <p:cNvPr id="119" name="Conector recto de flecha 118">
            <a:extLst>
              <a:ext uri="{FF2B5EF4-FFF2-40B4-BE49-F238E27FC236}">
                <a16:creationId xmlns:a16="http://schemas.microsoft.com/office/drawing/2014/main" id="{157D6250-FC79-4366-A7BF-367501948068}"/>
              </a:ext>
            </a:extLst>
          </p:cNvPr>
          <p:cNvCxnSpPr>
            <a:cxnSpLocks/>
          </p:cNvCxnSpPr>
          <p:nvPr/>
        </p:nvCxnSpPr>
        <p:spPr>
          <a:xfrm flipH="1">
            <a:off x="5173160" y="5713409"/>
            <a:ext cx="601425" cy="90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ector recto de flecha 119">
            <a:extLst>
              <a:ext uri="{FF2B5EF4-FFF2-40B4-BE49-F238E27FC236}">
                <a16:creationId xmlns:a16="http://schemas.microsoft.com/office/drawing/2014/main" id="{1CBCF522-5E22-4E80-99E7-02E7B46D69DE}"/>
              </a:ext>
            </a:extLst>
          </p:cNvPr>
          <p:cNvCxnSpPr>
            <a:cxnSpLocks/>
          </p:cNvCxnSpPr>
          <p:nvPr/>
        </p:nvCxnSpPr>
        <p:spPr>
          <a:xfrm rot="16200000">
            <a:off x="5493810" y="5408289"/>
            <a:ext cx="571127" cy="95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ector recto de flecha 120">
            <a:extLst>
              <a:ext uri="{FF2B5EF4-FFF2-40B4-BE49-F238E27FC236}">
                <a16:creationId xmlns:a16="http://schemas.microsoft.com/office/drawing/2014/main" id="{340251F8-433F-401D-BA4B-0FF04AA87A5A}"/>
              </a:ext>
            </a:extLst>
          </p:cNvPr>
          <p:cNvCxnSpPr>
            <a:cxnSpLocks/>
          </p:cNvCxnSpPr>
          <p:nvPr/>
        </p:nvCxnSpPr>
        <p:spPr>
          <a:xfrm flipH="1">
            <a:off x="5295652" y="5749619"/>
            <a:ext cx="474010" cy="3540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ector recto de flecha 121">
            <a:extLst>
              <a:ext uri="{FF2B5EF4-FFF2-40B4-BE49-F238E27FC236}">
                <a16:creationId xmlns:a16="http://schemas.microsoft.com/office/drawing/2014/main" id="{1CBCF522-5E22-4E80-99E7-02E7B46D69DE}"/>
              </a:ext>
            </a:extLst>
          </p:cNvPr>
          <p:cNvCxnSpPr>
            <a:cxnSpLocks/>
          </p:cNvCxnSpPr>
          <p:nvPr/>
        </p:nvCxnSpPr>
        <p:spPr>
          <a:xfrm flipH="1">
            <a:off x="5763227" y="5696970"/>
            <a:ext cx="8078" cy="5928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3" name="Rectángulo 122">
                <a:extLst>
                  <a:ext uri="{FF2B5EF4-FFF2-40B4-BE49-F238E27FC236}">
                    <a16:creationId xmlns:a16="http://schemas.microsoft.com/office/drawing/2014/main" id="{67EF3BDC-D84A-47C9-98B1-5A9EDAD10540}"/>
                  </a:ext>
                </a:extLst>
              </p:cNvPr>
              <p:cNvSpPr/>
              <p:nvPr/>
            </p:nvSpPr>
            <p:spPr>
              <a:xfrm>
                <a:off x="5820199" y="5323581"/>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𝐶𝐷</m:t>
                          </m:r>
                        </m:sub>
                      </m:sSub>
                    </m:oMath>
                  </m:oMathPara>
                </a14:m>
                <a:endParaRPr lang="es-MX" sz="2400" dirty="0">
                  <a:solidFill>
                    <a:schemeClr val="tx1"/>
                  </a:solidFill>
                </a:endParaRPr>
              </a:p>
            </p:txBody>
          </p:sp>
        </mc:Choice>
        <mc:Fallback xmlns="">
          <p:sp>
            <p:nvSpPr>
              <p:cNvPr id="123" name="Rectángulo 122">
                <a:extLst>
                  <a:ext uri="{FF2B5EF4-FFF2-40B4-BE49-F238E27FC236}">
                    <a16:creationId xmlns:a16="http://schemas.microsoft.com/office/drawing/2014/main" id="{67EF3BDC-D84A-47C9-98B1-5A9EDAD10540}"/>
                  </a:ext>
                </a:extLst>
              </p:cNvPr>
              <p:cNvSpPr>
                <a:spLocks noRot="1" noChangeAspect="1" noMove="1" noResize="1" noEditPoints="1" noAdjustHandles="1" noChangeArrowheads="1" noChangeShapeType="1" noTextEdit="1"/>
              </p:cNvSpPr>
              <p:nvPr/>
            </p:nvSpPr>
            <p:spPr>
              <a:xfrm>
                <a:off x="5820199" y="5323581"/>
                <a:ext cx="1072953" cy="353628"/>
              </a:xfrm>
              <a:prstGeom prst="rect">
                <a:avLst/>
              </a:prstGeom>
              <a:blipFill>
                <a:blip r:embed="rId23"/>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6" name="Rectángulo 125">
                <a:extLst>
                  <a:ext uri="{FF2B5EF4-FFF2-40B4-BE49-F238E27FC236}">
                    <a16:creationId xmlns:a16="http://schemas.microsoft.com/office/drawing/2014/main" id="{D32B074B-8B09-4004-BEF9-DB397E0C78C6}"/>
                  </a:ext>
                </a:extLst>
              </p:cNvPr>
              <p:cNvSpPr/>
              <p:nvPr/>
            </p:nvSpPr>
            <p:spPr>
              <a:xfrm>
                <a:off x="5658967" y="6037436"/>
                <a:ext cx="1129872"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2.333 </m:t>
                          </m:r>
                          <m:r>
                            <a:rPr lang="es-MX" sz="1200" b="0" i="1" dirty="0" smtClean="0">
                              <a:solidFill>
                                <a:schemeClr val="tx1"/>
                              </a:solidFill>
                              <a:latin typeface="Cambria Math" panose="02040503050406030204" pitchFamily="18" charset="0"/>
                            </a:rPr>
                            <m:t>𝐾</m:t>
                          </m:r>
                        </m:e>
                        <m:sub/>
                      </m:sSub>
                    </m:oMath>
                  </m:oMathPara>
                </a14:m>
                <a:endParaRPr lang="es-MX" sz="2400" dirty="0">
                  <a:solidFill>
                    <a:schemeClr val="tx1"/>
                  </a:solidFill>
                </a:endParaRPr>
              </a:p>
            </p:txBody>
          </p:sp>
        </mc:Choice>
        <mc:Fallback xmlns="">
          <p:sp>
            <p:nvSpPr>
              <p:cNvPr id="126" name="Rectángulo 125">
                <a:extLst>
                  <a:ext uri="{FF2B5EF4-FFF2-40B4-BE49-F238E27FC236}">
                    <a16:creationId xmlns:a16="http://schemas.microsoft.com/office/drawing/2014/main" id="{D32B074B-8B09-4004-BEF9-DB397E0C78C6}"/>
                  </a:ext>
                </a:extLst>
              </p:cNvPr>
              <p:cNvSpPr>
                <a:spLocks noRot="1" noChangeAspect="1" noMove="1" noResize="1" noEditPoints="1" noAdjustHandles="1" noChangeArrowheads="1" noChangeShapeType="1" noTextEdit="1"/>
              </p:cNvSpPr>
              <p:nvPr/>
            </p:nvSpPr>
            <p:spPr>
              <a:xfrm>
                <a:off x="5658967" y="6037436"/>
                <a:ext cx="1129872" cy="353628"/>
              </a:xfrm>
              <a:prstGeom prst="rect">
                <a:avLst/>
              </a:prstGeom>
              <a:blipFill>
                <a:blip r:embed="rId26"/>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7" name="Rectángulo 126">
                <a:extLst>
                  <a:ext uri="{FF2B5EF4-FFF2-40B4-BE49-F238E27FC236}">
                    <a16:creationId xmlns:a16="http://schemas.microsoft.com/office/drawing/2014/main" id="{67EF3BDC-D84A-47C9-98B1-5A9EDAD10540}"/>
                  </a:ext>
                </a:extLst>
              </p:cNvPr>
              <p:cNvSpPr/>
              <p:nvPr/>
            </p:nvSpPr>
            <p:spPr>
              <a:xfrm>
                <a:off x="4600630" y="6062909"/>
                <a:ext cx="1072953"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𝐷𝐴</m:t>
                          </m:r>
                        </m:sub>
                      </m:sSub>
                    </m:oMath>
                  </m:oMathPara>
                </a14:m>
                <a:endParaRPr lang="es-MX" sz="2400" dirty="0">
                  <a:solidFill>
                    <a:schemeClr val="tx1"/>
                  </a:solidFill>
                </a:endParaRPr>
              </a:p>
            </p:txBody>
          </p:sp>
        </mc:Choice>
        <mc:Fallback xmlns="">
          <p:sp>
            <p:nvSpPr>
              <p:cNvPr id="127" name="Rectángulo 126">
                <a:extLst>
                  <a:ext uri="{FF2B5EF4-FFF2-40B4-BE49-F238E27FC236}">
                    <a16:creationId xmlns:a16="http://schemas.microsoft.com/office/drawing/2014/main" id="{67EF3BDC-D84A-47C9-98B1-5A9EDAD10540}"/>
                  </a:ext>
                </a:extLst>
              </p:cNvPr>
              <p:cNvSpPr>
                <a:spLocks noRot="1" noChangeAspect="1" noMove="1" noResize="1" noEditPoints="1" noAdjustHandles="1" noChangeArrowheads="1" noChangeShapeType="1" noTextEdit="1"/>
              </p:cNvSpPr>
              <p:nvPr/>
            </p:nvSpPr>
            <p:spPr>
              <a:xfrm>
                <a:off x="4600630" y="6062909"/>
                <a:ext cx="1072953" cy="353628"/>
              </a:xfrm>
              <a:prstGeom prst="rect">
                <a:avLst/>
              </a:prstGeom>
              <a:blipFill>
                <a:blip r:embed="rId27"/>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8" name="Rectángulo 127">
                <a:extLst>
                  <a:ext uri="{FF2B5EF4-FFF2-40B4-BE49-F238E27FC236}">
                    <a16:creationId xmlns:a16="http://schemas.microsoft.com/office/drawing/2014/main" id="{D32B074B-8B09-4004-BEF9-DB397E0C78C6}"/>
                  </a:ext>
                </a:extLst>
              </p:cNvPr>
              <p:cNvSpPr/>
              <p:nvPr/>
            </p:nvSpPr>
            <p:spPr>
              <a:xfrm>
                <a:off x="4690327" y="5366394"/>
                <a:ext cx="1129872"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4.889 </m:t>
                          </m:r>
                          <m:r>
                            <a:rPr lang="es-MX" sz="1200" b="0" i="1" dirty="0" smtClean="0">
                              <a:solidFill>
                                <a:schemeClr val="tx1"/>
                              </a:solidFill>
                              <a:latin typeface="Cambria Math" panose="02040503050406030204" pitchFamily="18" charset="0"/>
                            </a:rPr>
                            <m:t>𝐾</m:t>
                          </m:r>
                        </m:e>
                        <m:sub/>
                      </m:sSub>
                    </m:oMath>
                  </m:oMathPara>
                </a14:m>
                <a:endParaRPr lang="es-MX" sz="2400" dirty="0">
                  <a:solidFill>
                    <a:schemeClr val="tx1"/>
                  </a:solidFill>
                </a:endParaRPr>
              </a:p>
            </p:txBody>
          </p:sp>
        </mc:Choice>
        <mc:Fallback xmlns="">
          <p:sp>
            <p:nvSpPr>
              <p:cNvPr id="128" name="Rectángulo 127">
                <a:extLst>
                  <a:ext uri="{FF2B5EF4-FFF2-40B4-BE49-F238E27FC236}">
                    <a16:creationId xmlns:a16="http://schemas.microsoft.com/office/drawing/2014/main" id="{D32B074B-8B09-4004-BEF9-DB397E0C78C6}"/>
                  </a:ext>
                </a:extLst>
              </p:cNvPr>
              <p:cNvSpPr>
                <a:spLocks noRot="1" noChangeAspect="1" noMove="1" noResize="1" noEditPoints="1" noAdjustHandles="1" noChangeArrowheads="1" noChangeShapeType="1" noTextEdit="1"/>
              </p:cNvSpPr>
              <p:nvPr/>
            </p:nvSpPr>
            <p:spPr>
              <a:xfrm>
                <a:off x="4690327" y="5366394"/>
                <a:ext cx="1129872" cy="353628"/>
              </a:xfrm>
              <a:prstGeom prst="rect">
                <a:avLst/>
              </a:prstGeom>
              <a:blipFill>
                <a:blip r:embed="rId28"/>
                <a:stretch>
                  <a:fillRect/>
                </a:stretch>
              </a:blipFill>
              <a:ln>
                <a:noFill/>
              </a:ln>
            </p:spPr>
            <p:txBody>
              <a:bodyPr/>
              <a:lstStyle/>
              <a:p>
                <a:r>
                  <a:rPr lang="es-MX">
                    <a:noFill/>
                  </a:rPr>
                  <a:t> </a:t>
                </a:r>
              </a:p>
            </p:txBody>
          </p:sp>
        </mc:Fallback>
      </mc:AlternateContent>
      <p:sp>
        <p:nvSpPr>
          <p:cNvPr id="129" name="CuadroTexto 128">
            <a:extLst>
              <a:ext uri="{FF2B5EF4-FFF2-40B4-BE49-F238E27FC236}">
                <a16:creationId xmlns:a16="http://schemas.microsoft.com/office/drawing/2014/main" id="{9A1B1E4A-F5A8-433E-B14F-B117F4611594}"/>
              </a:ext>
            </a:extLst>
          </p:cNvPr>
          <p:cNvSpPr txBox="1"/>
          <p:nvPr/>
        </p:nvSpPr>
        <p:spPr>
          <a:xfrm>
            <a:off x="4404309" y="4918962"/>
            <a:ext cx="1202848" cy="369333"/>
          </a:xfrm>
          <a:prstGeom prst="rect">
            <a:avLst/>
          </a:prstGeom>
          <a:ln>
            <a:noFill/>
          </a:ln>
        </p:spPr>
        <p:txBody>
          <a:bodyPr vert="horz" wrap="square" lIns="91440" tIns="45720" rIns="91440" bIns="45720" rtlCol="0" anchor="ctr">
            <a:noAutofit/>
          </a:bodyPr>
          <a:lstStyle/>
          <a:p>
            <a:pPr algn="ctr">
              <a:spcBef>
                <a:spcPct val="0"/>
              </a:spcBef>
            </a:pPr>
            <a:r>
              <a:rPr lang="es-MX" dirty="0" smtClean="0"/>
              <a:t>Nodo D.</a:t>
            </a:r>
            <a:endParaRPr lang="es-MX" dirty="0"/>
          </a:p>
        </p:txBody>
      </p:sp>
      <mc:AlternateContent xmlns:mc="http://schemas.openxmlformats.org/markup-compatibility/2006" xmlns:a14="http://schemas.microsoft.com/office/drawing/2010/main">
        <mc:Choice Requires="a14">
          <p:sp>
            <p:nvSpPr>
              <p:cNvPr id="130" name="CuadroTexto 129">
                <a:extLst>
                  <a:ext uri="{FF2B5EF4-FFF2-40B4-BE49-F238E27FC236}">
                    <a16:creationId xmlns:a16="http://schemas.microsoft.com/office/drawing/2014/main" id="{E01B4BCB-7BF3-4DD4-BAC7-723C32D48DFC}"/>
                  </a:ext>
                </a:extLst>
              </p:cNvPr>
              <p:cNvSpPr txBox="1"/>
              <p:nvPr/>
            </p:nvSpPr>
            <p:spPr>
              <a:xfrm>
                <a:off x="6563237" y="4964784"/>
                <a:ext cx="4468797" cy="1519469"/>
              </a:xfrm>
              <a:prstGeom prst="rect">
                <a:avLst/>
              </a:prstGeom>
              <a:ln>
                <a:noFill/>
              </a:ln>
            </p:spPr>
            <p:txBody>
              <a:bodyPr vert="horz" wrap="square" lIns="91440" tIns="45720" rIns="91440" bIns="45720" rtlCol="0" anchor="ctr">
                <a:noAutofit/>
              </a:bodyPr>
              <a:lstStyle/>
              <a:p>
                <a:pPr algn="ctr">
                  <a:spcBef>
                    <a:spcPct val="0"/>
                  </a:spcBef>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rPr>
                          </m:ctrlPr>
                        </m:sSubPr>
                        <m:e>
                          <m:r>
                            <a:rPr lang="es-MX" i="1">
                              <a:latin typeface="Cambria Math" panose="02040503050406030204" pitchFamily="18" charset="0"/>
                            </a:rPr>
                            <m:t>𝐹</m:t>
                          </m:r>
                        </m:e>
                        <m:sub>
                          <m:r>
                            <a:rPr lang="es-MX" b="0" i="1" smtClean="0">
                              <a:latin typeface="Cambria Math" panose="02040503050406030204" pitchFamily="18" charset="0"/>
                            </a:rPr>
                            <m:t>𝑋</m:t>
                          </m:r>
                        </m:sub>
                      </m:sSub>
                      <m:r>
                        <a:rPr lang="es-MX" i="1">
                          <a:latin typeface="Cambria Math" panose="02040503050406030204" pitchFamily="18" charset="0"/>
                        </a:rPr>
                        <m:t>=</m:t>
                      </m:r>
                      <m:r>
                        <a:rPr lang="es-MX" b="0" i="1" smtClean="0">
                          <a:latin typeface="Cambria Math" panose="02040503050406030204" pitchFamily="18" charset="0"/>
                        </a:rPr>
                        <m:t>−4.889</m:t>
                      </m:r>
                      <m:sSub>
                        <m:sSubPr>
                          <m:ctrlPr>
                            <a:rPr lang="es-MX" i="1" smtClean="0">
                              <a:latin typeface="Cambria Math" panose="02040503050406030204" pitchFamily="18" charset="0"/>
                            </a:rPr>
                          </m:ctrlPr>
                        </m:sSubPr>
                        <m:e>
                          <m:r>
                            <a:rPr lang="es-MX" b="0" i="1" smtClean="0">
                              <a:latin typeface="Cambria Math" panose="02040503050406030204" pitchFamily="18" charset="0"/>
                            </a:rPr>
                            <m:t>−</m:t>
                          </m:r>
                          <m:r>
                            <a:rPr lang="es-MX" i="1" smtClean="0">
                              <a:latin typeface="Cambria Math" panose="02040503050406030204" pitchFamily="18" charset="0"/>
                            </a:rPr>
                            <m:t>𝐹</m:t>
                          </m:r>
                        </m:e>
                        <m:sub>
                          <m:r>
                            <a:rPr lang="es-MX" b="0" i="1" smtClean="0">
                              <a:latin typeface="Cambria Math" panose="02040503050406030204" pitchFamily="18" charset="0"/>
                            </a:rPr>
                            <m:t>𝐷𝐴</m:t>
                          </m:r>
                          <m:r>
                            <a:rPr lang="es-MX" b="0" i="1" smtClean="0">
                              <a:latin typeface="Cambria Math" panose="02040503050406030204" pitchFamily="18" charset="0"/>
                            </a:rPr>
                            <m:t> </m:t>
                          </m:r>
                        </m:sub>
                      </m:sSub>
                      <m:r>
                        <a:rPr lang="es-MX" i="1">
                          <a:latin typeface="Cambria Math" panose="02040503050406030204" pitchFamily="18" charset="0"/>
                        </a:rPr>
                        <m:t>𝐶𝑜𝑠</m:t>
                      </m:r>
                      <m:r>
                        <a:rPr lang="es-MX" i="1">
                          <a:latin typeface="Cambria Math" panose="02040503050406030204" pitchFamily="18" charset="0"/>
                          <a:ea typeface="Cambria Math" panose="02040503050406030204" pitchFamily="18" charset="0"/>
                        </a:rPr>
                        <m:t>∝</m:t>
                      </m:r>
                      <m:r>
                        <a:rPr lang="es-MX" b="0" i="1" smtClean="0">
                          <a:latin typeface="Cambria Math" panose="02040503050406030204" pitchFamily="18" charset="0"/>
                        </a:rPr>
                        <m:t>=0</m:t>
                      </m:r>
                    </m:oMath>
                  </m:oMathPara>
                </a14:m>
                <a:endParaRPr lang="es-MX" dirty="0"/>
              </a:p>
              <a:p>
                <a:pPr algn="ctr">
                  <a:spcBef>
                    <a:spcPct val="0"/>
                  </a:spcBef>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MX" b="0" i="1" smtClean="0">
                              <a:latin typeface="Cambria Math" panose="02040503050406030204" pitchFamily="18" charset="0"/>
                            </a:rPr>
                            <m:t>𝐹</m:t>
                          </m:r>
                        </m:e>
                        <m:sub>
                          <m:r>
                            <a:rPr lang="es-MX" b="0" i="1" smtClean="0">
                              <a:latin typeface="Cambria Math" panose="02040503050406030204" pitchFamily="18" charset="0"/>
                            </a:rPr>
                            <m:t>𝐷𝐴</m:t>
                          </m:r>
                        </m:sub>
                      </m:sSub>
                      <m:r>
                        <a:rPr lang="es-MX" b="0" i="1">
                          <a:latin typeface="Cambria Math" panose="02040503050406030204" pitchFamily="18" charset="0"/>
                        </a:rPr>
                        <m:t>=</m:t>
                      </m:r>
                      <m:r>
                        <a:rPr lang="es-MX" b="0" i="1" smtClean="0">
                          <a:latin typeface="Cambria Math" panose="02040503050406030204" pitchFamily="18" charset="0"/>
                        </a:rPr>
                        <m:t>6.111 </m:t>
                      </m:r>
                      <m:r>
                        <a:rPr lang="es-MX" b="0" i="1">
                          <a:latin typeface="Cambria Math" panose="02040503050406030204" pitchFamily="18" charset="0"/>
                        </a:rPr>
                        <m:t>𝐾</m:t>
                      </m:r>
                      <m:r>
                        <a:rPr lang="es-MX" b="0" i="1" smtClean="0">
                          <a:latin typeface="Cambria Math" panose="02040503050406030204" pitchFamily="18" charset="0"/>
                        </a:rPr>
                        <m:t> </m:t>
                      </m:r>
                      <m:r>
                        <a:rPr lang="es-MX" b="0" i="1" smtClean="0">
                          <a:latin typeface="Cambria Math" panose="02040503050406030204" pitchFamily="18" charset="0"/>
                        </a:rPr>
                        <m:t>𝐶</m:t>
                      </m:r>
                    </m:oMath>
                  </m:oMathPara>
                </a14:m>
                <a:endParaRPr lang="es-MX" i="1" dirty="0"/>
              </a:p>
              <a:p>
                <a:pPr algn="ctr">
                  <a:spcBef>
                    <a:spcPct val="0"/>
                  </a:spcBef>
                </a:pPr>
                <a14:m>
                  <m:oMathPara xmlns:m="http://schemas.openxmlformats.org/officeDocument/2006/math">
                    <m:oMathParaPr>
                      <m:jc m:val="centerGroup"/>
                    </m:oMathParaPr>
                    <m:oMath xmlns:m="http://schemas.openxmlformats.org/officeDocument/2006/math">
                      <m:r>
                        <a:rPr lang="es-MX" b="1" i="1">
                          <a:latin typeface="Cambria Math" panose="02040503050406030204" pitchFamily="18" charset="0"/>
                        </a:rPr>
                        <m:t> </m:t>
                      </m:r>
                    </m:oMath>
                  </m:oMathPara>
                </a14:m>
                <a:endParaRPr lang="es-MX" b="1" dirty="0"/>
              </a:p>
            </p:txBody>
          </p:sp>
        </mc:Choice>
        <mc:Fallback xmlns="">
          <p:sp>
            <p:nvSpPr>
              <p:cNvPr id="130" name="CuadroTexto 129">
                <a:extLst>
                  <a:ext uri="{FF2B5EF4-FFF2-40B4-BE49-F238E27FC236}">
                    <a16:creationId xmlns:a16="http://schemas.microsoft.com/office/drawing/2014/main" id="{E01B4BCB-7BF3-4DD4-BAC7-723C32D48DFC}"/>
                  </a:ext>
                </a:extLst>
              </p:cNvPr>
              <p:cNvSpPr txBox="1">
                <a:spLocks noRot="1" noChangeAspect="1" noMove="1" noResize="1" noEditPoints="1" noAdjustHandles="1" noChangeArrowheads="1" noChangeShapeType="1" noTextEdit="1"/>
              </p:cNvSpPr>
              <p:nvPr/>
            </p:nvSpPr>
            <p:spPr>
              <a:xfrm>
                <a:off x="6563237" y="4964784"/>
                <a:ext cx="4468797" cy="1519469"/>
              </a:xfrm>
              <a:prstGeom prst="rect">
                <a:avLst/>
              </a:prstGeom>
              <a:blipFill>
                <a:blip r:embed="rId29"/>
                <a:stretch>
                  <a:fillRect/>
                </a:stretch>
              </a:blipFill>
              <a:ln>
                <a:noFill/>
              </a:ln>
            </p:spPr>
            <p:txBody>
              <a:bodyPr/>
              <a:lstStyle/>
              <a:p>
                <a:r>
                  <a:rPr lang="es-MX">
                    <a:noFill/>
                  </a:rPr>
                  <a:t> </a:t>
                </a:r>
              </a:p>
            </p:txBody>
          </p:sp>
        </mc:Fallback>
      </mc:AlternateContent>
    </p:spTree>
    <p:extLst>
      <p:ext uri="{BB962C8B-B14F-4D97-AF65-F5344CB8AC3E}">
        <p14:creationId xmlns:p14="http://schemas.microsoft.com/office/powerpoint/2010/main" val="1549023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36/39</a:t>
            </a:r>
            <a:endParaRPr lang="es-MX" dirty="0"/>
          </a:p>
        </p:txBody>
      </p:sp>
      <p:pic>
        <p:nvPicPr>
          <p:cNvPr id="14"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uadroTexto 23">
            <a:extLst>
              <a:ext uri="{FF2B5EF4-FFF2-40B4-BE49-F238E27FC236}">
                <a16:creationId xmlns:a16="http://schemas.microsoft.com/office/drawing/2014/main" id="{C868B1D2-7B18-4960-9957-D52B3CA80AEA}"/>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smtClean="0">
                <a:solidFill>
                  <a:prstClr val="black"/>
                </a:solidFill>
              </a:rPr>
              <a:t>Armadura.</a:t>
            </a:r>
            <a:endParaRPr lang="es-419" sz="2400" dirty="0">
              <a:solidFill>
                <a:prstClr val="black"/>
              </a:solidFill>
            </a:endParaRPr>
          </a:p>
        </p:txBody>
      </p:sp>
      <p:sp>
        <p:nvSpPr>
          <p:cNvPr id="2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cxnSp>
        <p:nvCxnSpPr>
          <p:cNvPr id="39" name="Conector recto de flecha 38">
            <a:extLst>
              <a:ext uri="{FF2B5EF4-FFF2-40B4-BE49-F238E27FC236}">
                <a16:creationId xmlns:a16="http://schemas.microsoft.com/office/drawing/2014/main" id="{AC0FAA7F-509C-4628-943E-A76913AC6016}"/>
              </a:ext>
            </a:extLst>
          </p:cNvPr>
          <p:cNvCxnSpPr>
            <a:cxnSpLocks/>
          </p:cNvCxnSpPr>
          <p:nvPr/>
        </p:nvCxnSpPr>
        <p:spPr>
          <a:xfrm rot="5400000" flipH="1" flipV="1">
            <a:off x="4383695" y="2961894"/>
            <a:ext cx="590203"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0" name="Rectángulo 39">
                <a:extLst>
                  <a:ext uri="{FF2B5EF4-FFF2-40B4-BE49-F238E27FC236}">
                    <a16:creationId xmlns:a16="http://schemas.microsoft.com/office/drawing/2014/main" id="{8BCEE268-3695-4413-9603-AC5326307C37}"/>
                  </a:ext>
                </a:extLst>
              </p:cNvPr>
              <p:cNvSpPr/>
              <p:nvPr/>
            </p:nvSpPr>
            <p:spPr>
              <a:xfrm>
                <a:off x="3776890" y="4802357"/>
                <a:ext cx="372164"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s-MX" sz="1600" i="1" dirty="0" smtClean="0">
                          <a:solidFill>
                            <a:schemeClr val="tx1"/>
                          </a:solidFill>
                          <a:latin typeface="Cambria Math" panose="02040503050406030204" pitchFamily="18" charset="0"/>
                        </a:rPr>
                        <m:t>1</m:t>
                      </m:r>
                      <m:r>
                        <a:rPr lang="es-MX" sz="1600" b="0" i="1" dirty="0" smtClean="0">
                          <a:solidFill>
                            <a:schemeClr val="tx1"/>
                          </a:solidFill>
                          <a:latin typeface="Cambria Math" panose="02040503050406030204" pitchFamily="18" charset="0"/>
                        </a:rPr>
                        <m:t>4</m:t>
                      </m:r>
                      <m:r>
                        <a:rPr lang="es-MX" sz="1600" b="0" i="1" dirty="0" smtClean="0">
                          <a:solidFill>
                            <a:schemeClr val="tx1"/>
                          </a:solidFill>
                          <a:latin typeface="Cambria Math" panose="02040503050406030204" pitchFamily="18" charset="0"/>
                        </a:rPr>
                        <m:t>𝐾</m:t>
                      </m:r>
                    </m:oMath>
                  </m:oMathPara>
                </a14:m>
                <a:endParaRPr lang="es-MX" sz="2400" dirty="0">
                  <a:solidFill>
                    <a:schemeClr val="tx1"/>
                  </a:solidFill>
                </a:endParaRPr>
              </a:p>
            </p:txBody>
          </p:sp>
        </mc:Choice>
        <mc:Fallback xmlns="">
          <p:sp>
            <p:nvSpPr>
              <p:cNvPr id="40" name="Rectángulo 39">
                <a:extLst>
                  <a:ext uri="{FF2B5EF4-FFF2-40B4-BE49-F238E27FC236}">
                    <a16:creationId xmlns:a16="http://schemas.microsoft.com/office/drawing/2014/main" id="{8BCEE268-3695-4413-9603-AC5326307C37}"/>
                  </a:ext>
                </a:extLst>
              </p:cNvPr>
              <p:cNvSpPr>
                <a:spLocks noRot="1" noChangeAspect="1" noMove="1" noResize="1" noEditPoints="1" noAdjustHandles="1" noChangeArrowheads="1" noChangeShapeType="1" noTextEdit="1"/>
              </p:cNvSpPr>
              <p:nvPr/>
            </p:nvSpPr>
            <p:spPr>
              <a:xfrm>
                <a:off x="3776890" y="4802357"/>
                <a:ext cx="372164" cy="353628"/>
              </a:xfrm>
              <a:prstGeom prst="rect">
                <a:avLst/>
              </a:prstGeom>
              <a:blipFill>
                <a:blip r:embed="rId8"/>
                <a:stretch>
                  <a:fillRect l="-27869" r="-6557"/>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1" name="Rectángulo 40">
                <a:extLst>
                  <a:ext uri="{FF2B5EF4-FFF2-40B4-BE49-F238E27FC236}">
                    <a16:creationId xmlns:a16="http://schemas.microsoft.com/office/drawing/2014/main" id="{8BCEE268-3695-4413-9603-AC5326307C37}"/>
                  </a:ext>
                </a:extLst>
              </p:cNvPr>
              <p:cNvSpPr/>
              <p:nvPr/>
            </p:nvSpPr>
            <p:spPr>
              <a:xfrm>
                <a:off x="3678264" y="3063743"/>
                <a:ext cx="372164"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s-MX" sz="1600" i="1" dirty="0">
                          <a:solidFill>
                            <a:schemeClr val="tx1"/>
                          </a:solidFill>
                          <a:latin typeface="Cambria Math" panose="02040503050406030204" pitchFamily="18" charset="0"/>
                        </a:rPr>
                        <m:t>8</m:t>
                      </m:r>
                      <m:r>
                        <a:rPr lang="es-MX" sz="1600" b="0" i="1" dirty="0" smtClean="0">
                          <a:solidFill>
                            <a:schemeClr val="tx1"/>
                          </a:solidFill>
                          <a:latin typeface="Cambria Math" panose="02040503050406030204" pitchFamily="18" charset="0"/>
                        </a:rPr>
                        <m:t>𝐾</m:t>
                      </m:r>
                    </m:oMath>
                  </m:oMathPara>
                </a14:m>
                <a:endParaRPr lang="es-MX" sz="2400" dirty="0">
                  <a:solidFill>
                    <a:schemeClr val="tx1"/>
                  </a:solidFill>
                </a:endParaRPr>
              </a:p>
            </p:txBody>
          </p:sp>
        </mc:Choice>
        <mc:Fallback xmlns="">
          <p:sp>
            <p:nvSpPr>
              <p:cNvPr id="41" name="Rectángulo 40">
                <a:extLst>
                  <a:ext uri="{FF2B5EF4-FFF2-40B4-BE49-F238E27FC236}">
                    <a16:creationId xmlns:a16="http://schemas.microsoft.com/office/drawing/2014/main" id="{8BCEE268-3695-4413-9603-AC5326307C37}"/>
                  </a:ext>
                </a:extLst>
              </p:cNvPr>
              <p:cNvSpPr>
                <a:spLocks noRot="1" noChangeAspect="1" noMove="1" noResize="1" noEditPoints="1" noAdjustHandles="1" noChangeArrowheads="1" noChangeShapeType="1" noTextEdit="1"/>
              </p:cNvSpPr>
              <p:nvPr/>
            </p:nvSpPr>
            <p:spPr>
              <a:xfrm>
                <a:off x="3678264" y="3063743"/>
                <a:ext cx="372164" cy="353628"/>
              </a:xfrm>
              <a:prstGeom prst="rect">
                <a:avLst/>
              </a:prstGeom>
              <a:blipFill>
                <a:blip r:embed="rId9"/>
                <a:stretch>
                  <a:fillRect l="-9836"/>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2" name="Rectángulo 41">
                <a:extLst>
                  <a:ext uri="{FF2B5EF4-FFF2-40B4-BE49-F238E27FC236}">
                    <a16:creationId xmlns:a16="http://schemas.microsoft.com/office/drawing/2014/main" id="{8BCEE268-3695-4413-9603-AC5326307C37}"/>
                  </a:ext>
                </a:extLst>
              </p:cNvPr>
              <p:cNvSpPr/>
              <p:nvPr/>
            </p:nvSpPr>
            <p:spPr>
              <a:xfrm>
                <a:off x="4782315" y="2608266"/>
                <a:ext cx="372164" cy="353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s-MX" sz="1600" i="1" dirty="0">
                          <a:solidFill>
                            <a:schemeClr val="tx1"/>
                          </a:solidFill>
                          <a:latin typeface="Cambria Math" panose="02040503050406030204" pitchFamily="18" charset="0"/>
                        </a:rPr>
                        <m:t>6</m:t>
                      </m:r>
                      <m:r>
                        <a:rPr lang="es-MX" sz="1600" b="0" i="1" dirty="0" smtClean="0">
                          <a:solidFill>
                            <a:schemeClr val="tx1"/>
                          </a:solidFill>
                          <a:latin typeface="Cambria Math" panose="02040503050406030204" pitchFamily="18" charset="0"/>
                        </a:rPr>
                        <m:t>𝐾</m:t>
                      </m:r>
                    </m:oMath>
                  </m:oMathPara>
                </a14:m>
                <a:endParaRPr lang="es-MX" sz="2400" dirty="0">
                  <a:solidFill>
                    <a:schemeClr val="tx1"/>
                  </a:solidFill>
                </a:endParaRPr>
              </a:p>
            </p:txBody>
          </p:sp>
        </mc:Choice>
        <mc:Fallback xmlns="">
          <p:sp>
            <p:nvSpPr>
              <p:cNvPr id="42" name="Rectángulo 41">
                <a:extLst>
                  <a:ext uri="{FF2B5EF4-FFF2-40B4-BE49-F238E27FC236}">
                    <a16:creationId xmlns:a16="http://schemas.microsoft.com/office/drawing/2014/main" id="{8BCEE268-3695-4413-9603-AC5326307C37}"/>
                  </a:ext>
                </a:extLst>
              </p:cNvPr>
              <p:cNvSpPr>
                <a:spLocks noRot="1" noChangeAspect="1" noMove="1" noResize="1" noEditPoints="1" noAdjustHandles="1" noChangeArrowheads="1" noChangeShapeType="1" noTextEdit="1"/>
              </p:cNvSpPr>
              <p:nvPr/>
            </p:nvSpPr>
            <p:spPr>
              <a:xfrm>
                <a:off x="4782315" y="2608266"/>
                <a:ext cx="372164" cy="353628"/>
              </a:xfrm>
              <a:prstGeom prst="rect">
                <a:avLst/>
              </a:prstGeom>
              <a:blipFill>
                <a:blip r:embed="rId10"/>
                <a:stretch>
                  <a:fillRect l="-11475"/>
                </a:stretch>
              </a:blipFill>
              <a:ln>
                <a:noFill/>
              </a:ln>
            </p:spPr>
            <p:txBody>
              <a:bodyPr/>
              <a:lstStyle/>
              <a:p>
                <a:r>
                  <a:rPr lang="es-MX">
                    <a:noFill/>
                  </a:rPr>
                  <a:t> </a:t>
                </a:r>
              </a:p>
            </p:txBody>
          </p:sp>
        </mc:Fallback>
      </mc:AlternateContent>
      <p:graphicFrame>
        <p:nvGraphicFramePr>
          <p:cNvPr id="43" name="Objeto 42">
            <a:extLst>
              <a:ext uri="{FF2B5EF4-FFF2-40B4-BE49-F238E27FC236}">
                <a16:creationId xmlns:a16="http://schemas.microsoft.com/office/drawing/2014/main" id="{8B01CFAA-4CF4-4F5A-B574-6C7ED699B212}"/>
              </a:ext>
            </a:extLst>
          </p:cNvPr>
          <p:cNvGraphicFramePr>
            <a:graphicFrameLocks noChangeAspect="1"/>
          </p:cNvGraphicFramePr>
          <p:nvPr>
            <p:extLst>
              <p:ext uri="{D42A27DB-BD31-4B8C-83A1-F6EECF244321}">
                <p14:modId xmlns:p14="http://schemas.microsoft.com/office/powerpoint/2010/main" val="334941637"/>
              </p:ext>
            </p:extLst>
          </p:nvPr>
        </p:nvGraphicFramePr>
        <p:xfrm>
          <a:off x="3685414" y="2348880"/>
          <a:ext cx="4840328" cy="3267045"/>
        </p:xfrm>
        <a:graphic>
          <a:graphicData uri="http://schemas.openxmlformats.org/presentationml/2006/ole">
            <mc:AlternateContent xmlns:mc="http://schemas.openxmlformats.org/markup-compatibility/2006">
              <mc:Choice xmlns:v="urn:schemas-microsoft-com:vml" Requires="v">
                <p:oleObj spid="_x0000_s25615" name="AutoCAD Drawing" r:id="rId11" imgW="6572160" imgH="4438800" progId="AutoCAD.Drawing.20">
                  <p:embed/>
                </p:oleObj>
              </mc:Choice>
              <mc:Fallback>
                <p:oleObj name="AutoCAD Drawing" r:id="rId11" imgW="6572160" imgH="4438800" progId="AutoCAD.Drawing.20">
                  <p:embed/>
                  <p:pic>
                    <p:nvPicPr>
                      <p:cNvPr id="43" name="Objeto 42">
                        <a:extLst>
                          <a:ext uri="{FF2B5EF4-FFF2-40B4-BE49-F238E27FC236}">
                            <a16:creationId xmlns:a16="http://schemas.microsoft.com/office/drawing/2014/main" id="{8B01CFAA-4CF4-4F5A-B574-6C7ED699B212}"/>
                          </a:ext>
                        </a:extLst>
                      </p:cNvPr>
                      <p:cNvPicPr/>
                      <p:nvPr/>
                    </p:nvPicPr>
                    <p:blipFill>
                      <a:blip r:embed="rId12"/>
                      <a:stretch>
                        <a:fillRect/>
                      </a:stretch>
                    </p:blipFill>
                    <p:spPr>
                      <a:xfrm>
                        <a:off x="3685414" y="2348880"/>
                        <a:ext cx="4840328" cy="3267045"/>
                      </a:xfrm>
                      <a:prstGeom prst="rect">
                        <a:avLst/>
                      </a:prstGeom>
                    </p:spPr>
                  </p:pic>
                </p:oleObj>
              </mc:Fallback>
            </mc:AlternateContent>
          </a:graphicData>
        </a:graphic>
      </p:graphicFrame>
      <p:cxnSp>
        <p:nvCxnSpPr>
          <p:cNvPr id="38" name="Conector recto de flecha 37">
            <a:extLst>
              <a:ext uri="{FF2B5EF4-FFF2-40B4-BE49-F238E27FC236}">
                <a16:creationId xmlns:a16="http://schemas.microsoft.com/office/drawing/2014/main" id="{8A1CE79C-927B-4E39-B1DA-18BB6EDF5D41}"/>
              </a:ext>
            </a:extLst>
          </p:cNvPr>
          <p:cNvCxnSpPr>
            <a:cxnSpLocks/>
          </p:cNvCxnSpPr>
          <p:nvPr/>
        </p:nvCxnSpPr>
        <p:spPr>
          <a:xfrm flipH="1" flipV="1">
            <a:off x="3964813" y="3240557"/>
            <a:ext cx="590203"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7" name="Conector recto de flecha 36">
            <a:extLst>
              <a:ext uri="{FF2B5EF4-FFF2-40B4-BE49-F238E27FC236}">
                <a16:creationId xmlns:a16="http://schemas.microsoft.com/office/drawing/2014/main" id="{3FDB24A4-3BDF-4EA7-89B5-441EB007557B}"/>
              </a:ext>
            </a:extLst>
          </p:cNvPr>
          <p:cNvCxnSpPr>
            <a:cxnSpLocks/>
          </p:cNvCxnSpPr>
          <p:nvPr/>
        </p:nvCxnSpPr>
        <p:spPr>
          <a:xfrm flipV="1">
            <a:off x="3898626" y="5176586"/>
            <a:ext cx="590203" cy="1"/>
          </a:xfrm>
          <a:prstGeom prst="straightConnector1">
            <a:avLst/>
          </a:prstGeom>
          <a:ln w="3810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5" name="Rectángulo 44">
                <a:extLst>
                  <a:ext uri="{FF2B5EF4-FFF2-40B4-BE49-F238E27FC236}">
                    <a16:creationId xmlns:a16="http://schemas.microsoft.com/office/drawing/2014/main" id="{42ABB6BE-A24B-48AA-94D6-60FAD9D8FA17}"/>
                  </a:ext>
                </a:extLst>
              </p:cNvPr>
              <p:cNvSpPr/>
              <p:nvPr/>
            </p:nvSpPr>
            <p:spPr>
              <a:xfrm rot="2481044">
                <a:off x="4781306" y="3532637"/>
                <a:ext cx="1577666" cy="419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𝐶𝐵</m:t>
                          </m:r>
                        </m:sub>
                      </m:sSub>
                      <m:r>
                        <a:rPr lang="es-MX" sz="1200" b="0" i="1" dirty="0" smtClean="0">
                          <a:solidFill>
                            <a:schemeClr val="tx1"/>
                          </a:solidFill>
                          <a:latin typeface="Cambria Math" panose="02040503050406030204" pitchFamily="18" charset="0"/>
                        </a:rPr>
                        <m:t>=3.889 </m:t>
                      </m:r>
                      <m:r>
                        <a:rPr lang="es-MX" sz="1200" b="0" i="1" dirty="0" smtClean="0">
                          <a:solidFill>
                            <a:schemeClr val="tx1"/>
                          </a:solidFill>
                          <a:latin typeface="Cambria Math" panose="02040503050406030204" pitchFamily="18" charset="0"/>
                        </a:rPr>
                        <m:t>𝐾</m:t>
                      </m:r>
                      <m:r>
                        <a:rPr lang="es-MX" sz="1200" b="0" i="1" dirty="0" smtClean="0">
                          <a:solidFill>
                            <a:schemeClr val="tx1"/>
                          </a:solidFill>
                          <a:latin typeface="Cambria Math" panose="02040503050406030204" pitchFamily="18" charset="0"/>
                        </a:rPr>
                        <m:t> </m:t>
                      </m:r>
                      <m:r>
                        <a:rPr lang="es-MX" sz="1200" b="0" i="1" dirty="0" smtClean="0">
                          <a:solidFill>
                            <a:schemeClr val="tx1"/>
                          </a:solidFill>
                          <a:latin typeface="Cambria Math" panose="02040503050406030204" pitchFamily="18" charset="0"/>
                        </a:rPr>
                        <m:t>𝑇</m:t>
                      </m:r>
                    </m:oMath>
                  </m:oMathPara>
                </a14:m>
                <a:endParaRPr lang="es-MX" sz="2400" dirty="0">
                  <a:solidFill>
                    <a:schemeClr val="tx1"/>
                  </a:solidFill>
                </a:endParaRPr>
              </a:p>
            </p:txBody>
          </p:sp>
        </mc:Choice>
        <mc:Fallback xmlns="">
          <p:sp>
            <p:nvSpPr>
              <p:cNvPr id="45" name="Rectángulo 44">
                <a:extLst>
                  <a:ext uri="{FF2B5EF4-FFF2-40B4-BE49-F238E27FC236}">
                    <a16:creationId xmlns:a16="http://schemas.microsoft.com/office/drawing/2014/main" id="{42ABB6BE-A24B-48AA-94D6-60FAD9D8FA17}"/>
                  </a:ext>
                </a:extLst>
              </p:cNvPr>
              <p:cNvSpPr>
                <a:spLocks noRot="1" noChangeAspect="1" noMove="1" noResize="1" noEditPoints="1" noAdjustHandles="1" noChangeArrowheads="1" noChangeShapeType="1" noTextEdit="1"/>
              </p:cNvSpPr>
              <p:nvPr/>
            </p:nvSpPr>
            <p:spPr>
              <a:xfrm rot="2481044">
                <a:off x="4781306" y="3532637"/>
                <a:ext cx="1577666" cy="419227"/>
              </a:xfrm>
              <a:prstGeom prst="rect">
                <a:avLst/>
              </a:prstGeom>
              <a:blipFill>
                <a:blip r:embed="rId13"/>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1" name="Rectángulo 60">
                <a:extLst>
                  <a:ext uri="{FF2B5EF4-FFF2-40B4-BE49-F238E27FC236}">
                    <a16:creationId xmlns:a16="http://schemas.microsoft.com/office/drawing/2014/main" id="{050EA752-A3BF-4C36-BA0A-8BE61DB36AE8}"/>
                  </a:ext>
                </a:extLst>
              </p:cNvPr>
              <p:cNvSpPr/>
              <p:nvPr/>
            </p:nvSpPr>
            <p:spPr>
              <a:xfrm>
                <a:off x="4692799" y="4800496"/>
                <a:ext cx="1300094" cy="5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s-MX" sz="1200" i="1" smtClean="0">
                          <a:solidFill>
                            <a:schemeClr val="tx1"/>
                          </a:solidFill>
                          <a:latin typeface="Cambria Math" panose="02040503050406030204" pitchFamily="18" charset="0"/>
                          <a:ea typeface="Cambria Math" panose="02040503050406030204" pitchFamily="18" charset="0"/>
                        </a:rPr>
                        <m:t>∝</m:t>
                      </m:r>
                      <m:r>
                        <a:rPr lang="es-MX" sz="1200" b="0" i="1" smtClean="0">
                          <a:solidFill>
                            <a:schemeClr val="tx1"/>
                          </a:solidFill>
                          <a:latin typeface="Cambria Math" panose="02040503050406030204" pitchFamily="18" charset="0"/>
                          <a:ea typeface="Cambria Math" panose="02040503050406030204" pitchFamily="18" charset="0"/>
                        </a:rPr>
                        <m:t>=36.87</m:t>
                      </m:r>
                    </m:oMath>
                  </m:oMathPara>
                </a14:m>
                <a:endParaRPr lang="es-MX" sz="1200" dirty="0">
                  <a:solidFill>
                    <a:schemeClr val="tx1"/>
                  </a:solidFill>
                </a:endParaRPr>
              </a:p>
            </p:txBody>
          </p:sp>
        </mc:Choice>
        <mc:Fallback xmlns="">
          <p:sp>
            <p:nvSpPr>
              <p:cNvPr id="61" name="Rectángulo 60">
                <a:extLst>
                  <a:ext uri="{FF2B5EF4-FFF2-40B4-BE49-F238E27FC236}">
                    <a16:creationId xmlns:a16="http://schemas.microsoft.com/office/drawing/2014/main" id="{050EA752-A3BF-4C36-BA0A-8BE61DB36AE8}"/>
                  </a:ext>
                </a:extLst>
              </p:cNvPr>
              <p:cNvSpPr>
                <a:spLocks noRot="1" noChangeAspect="1" noMove="1" noResize="1" noEditPoints="1" noAdjustHandles="1" noChangeArrowheads="1" noChangeShapeType="1" noTextEdit="1"/>
              </p:cNvSpPr>
              <p:nvPr/>
            </p:nvSpPr>
            <p:spPr>
              <a:xfrm>
                <a:off x="4692799" y="4800496"/>
                <a:ext cx="1300094" cy="511138"/>
              </a:xfrm>
              <a:prstGeom prst="rect">
                <a:avLst/>
              </a:prstGeom>
              <a:blipFill>
                <a:blip r:embed="rId14"/>
                <a:stretch>
                  <a:fillRect/>
                </a:stretch>
              </a:blipFill>
              <a:ln>
                <a:noFill/>
              </a:ln>
            </p:spPr>
            <p:txBody>
              <a:bodyPr/>
              <a:lstStyle/>
              <a:p>
                <a:r>
                  <a:rPr lang="es-MX">
                    <a:noFill/>
                  </a:rPr>
                  <a:t> </a:t>
                </a:r>
              </a:p>
            </p:txBody>
          </p:sp>
        </mc:Fallback>
      </mc:AlternateContent>
      <p:sp>
        <p:nvSpPr>
          <p:cNvPr id="62" name="Arco 61">
            <a:extLst>
              <a:ext uri="{FF2B5EF4-FFF2-40B4-BE49-F238E27FC236}">
                <a16:creationId xmlns:a16="http://schemas.microsoft.com/office/drawing/2014/main" id="{F2DBE8D2-287A-4253-812B-F721776DD3A3}"/>
              </a:ext>
            </a:extLst>
          </p:cNvPr>
          <p:cNvSpPr/>
          <p:nvPr/>
        </p:nvSpPr>
        <p:spPr>
          <a:xfrm rot="1052325">
            <a:off x="4627946" y="4694299"/>
            <a:ext cx="1041959" cy="1084025"/>
          </a:xfrm>
          <a:prstGeom prst="arc">
            <a:avLst>
              <a:gd name="adj1" fmla="val 16200000"/>
              <a:gd name="adj2" fmla="val 200571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7" name="Rectángulo 56">
            <a:extLst>
              <a:ext uri="{FF2B5EF4-FFF2-40B4-BE49-F238E27FC236}">
                <a16:creationId xmlns:a16="http://schemas.microsoft.com/office/drawing/2014/main" id="{6341A6EE-2514-4C86-B0DE-209E537927AE}"/>
              </a:ext>
            </a:extLst>
          </p:cNvPr>
          <p:cNvSpPr/>
          <p:nvPr/>
        </p:nvSpPr>
        <p:spPr>
          <a:xfrm>
            <a:off x="711200" y="1636710"/>
            <a:ext cx="107133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dirty="0">
                <a:solidFill>
                  <a:schemeClr val="tx1"/>
                </a:solidFill>
              </a:rPr>
              <a:t>Resumen del Análisis de la armadura </a:t>
            </a:r>
            <a:r>
              <a:rPr lang="es-MX" dirty="0" smtClean="0">
                <a:solidFill>
                  <a:schemeClr val="tx1"/>
                </a:solidFill>
              </a:rPr>
              <a:t>real.</a:t>
            </a:r>
            <a:endParaRPr lang="es-MX" dirty="0">
              <a:solidFill>
                <a:schemeClr val="tx1"/>
              </a:solidFill>
            </a:endParaRPr>
          </a:p>
        </p:txBody>
      </p:sp>
      <mc:AlternateContent xmlns:mc="http://schemas.openxmlformats.org/markup-compatibility/2006" xmlns:a14="http://schemas.microsoft.com/office/drawing/2010/main">
        <mc:Choice Requires="a14">
          <p:sp>
            <p:nvSpPr>
              <p:cNvPr id="59" name="Rectángulo 58">
                <a:extLst>
                  <a:ext uri="{FF2B5EF4-FFF2-40B4-BE49-F238E27FC236}">
                    <a16:creationId xmlns:a16="http://schemas.microsoft.com/office/drawing/2014/main" id="{42ABB6BE-A24B-48AA-94D6-60FAD9D8FA17}"/>
                  </a:ext>
                </a:extLst>
              </p:cNvPr>
              <p:cNvSpPr/>
              <p:nvPr/>
            </p:nvSpPr>
            <p:spPr>
              <a:xfrm>
                <a:off x="5511952" y="4800496"/>
                <a:ext cx="1577666" cy="419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𝐴𝐵</m:t>
                          </m:r>
                        </m:sub>
                      </m:sSub>
                      <m:r>
                        <a:rPr lang="es-MX" sz="1200" b="0" i="1" dirty="0" smtClean="0">
                          <a:solidFill>
                            <a:schemeClr val="tx1"/>
                          </a:solidFill>
                          <a:latin typeface="Cambria Math" panose="02040503050406030204" pitchFamily="18" charset="0"/>
                        </a:rPr>
                        <m:t>=9.111 </m:t>
                      </m:r>
                      <m:r>
                        <a:rPr lang="es-MX" sz="1200" b="0" i="1" dirty="0" smtClean="0">
                          <a:solidFill>
                            <a:schemeClr val="tx1"/>
                          </a:solidFill>
                          <a:latin typeface="Cambria Math" panose="02040503050406030204" pitchFamily="18" charset="0"/>
                        </a:rPr>
                        <m:t>𝐾</m:t>
                      </m:r>
                      <m:r>
                        <a:rPr lang="es-MX" sz="1200" b="0" i="1" dirty="0" smtClean="0">
                          <a:solidFill>
                            <a:schemeClr val="tx1"/>
                          </a:solidFill>
                          <a:latin typeface="Cambria Math" panose="02040503050406030204" pitchFamily="18" charset="0"/>
                        </a:rPr>
                        <m:t> </m:t>
                      </m:r>
                      <m:r>
                        <a:rPr lang="es-MX" sz="1200" b="0" i="1" dirty="0" smtClean="0">
                          <a:solidFill>
                            <a:schemeClr val="tx1"/>
                          </a:solidFill>
                          <a:latin typeface="Cambria Math" panose="02040503050406030204" pitchFamily="18" charset="0"/>
                        </a:rPr>
                        <m:t>𝐶</m:t>
                      </m:r>
                    </m:oMath>
                  </m:oMathPara>
                </a14:m>
                <a:endParaRPr lang="es-MX" sz="2400" dirty="0">
                  <a:solidFill>
                    <a:schemeClr val="tx1"/>
                  </a:solidFill>
                </a:endParaRPr>
              </a:p>
            </p:txBody>
          </p:sp>
        </mc:Choice>
        <mc:Fallback xmlns="">
          <p:sp>
            <p:nvSpPr>
              <p:cNvPr id="59" name="Rectángulo 58">
                <a:extLst>
                  <a:ext uri="{FF2B5EF4-FFF2-40B4-BE49-F238E27FC236}">
                    <a16:creationId xmlns:a16="http://schemas.microsoft.com/office/drawing/2014/main" id="{42ABB6BE-A24B-48AA-94D6-60FAD9D8FA17}"/>
                  </a:ext>
                </a:extLst>
              </p:cNvPr>
              <p:cNvSpPr>
                <a:spLocks noRot="1" noChangeAspect="1" noMove="1" noResize="1" noEditPoints="1" noAdjustHandles="1" noChangeArrowheads="1" noChangeShapeType="1" noTextEdit="1"/>
              </p:cNvSpPr>
              <p:nvPr/>
            </p:nvSpPr>
            <p:spPr>
              <a:xfrm>
                <a:off x="5511952" y="4800496"/>
                <a:ext cx="1577666" cy="419227"/>
              </a:xfrm>
              <a:prstGeom prst="rect">
                <a:avLst/>
              </a:prstGeom>
              <a:blipFill>
                <a:blip r:embed="rId15"/>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4" name="Rectángulo 73">
                <a:extLst>
                  <a:ext uri="{FF2B5EF4-FFF2-40B4-BE49-F238E27FC236}">
                    <a16:creationId xmlns:a16="http://schemas.microsoft.com/office/drawing/2014/main" id="{42ABB6BE-A24B-48AA-94D6-60FAD9D8FA17}"/>
                  </a:ext>
                </a:extLst>
              </p:cNvPr>
              <p:cNvSpPr/>
              <p:nvPr/>
            </p:nvSpPr>
            <p:spPr>
              <a:xfrm rot="5400000">
                <a:off x="6288453" y="4075135"/>
                <a:ext cx="1577666" cy="419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𝐵𝐷</m:t>
                          </m:r>
                        </m:sub>
                      </m:sSub>
                      <m:r>
                        <a:rPr lang="es-MX" sz="1200" b="0" i="1" dirty="0" smtClean="0">
                          <a:solidFill>
                            <a:schemeClr val="tx1"/>
                          </a:solidFill>
                          <a:latin typeface="Cambria Math" panose="02040503050406030204" pitchFamily="18" charset="0"/>
                        </a:rPr>
                        <m:t>=2.333 </m:t>
                      </m:r>
                      <m:r>
                        <a:rPr lang="es-MX" sz="1200" b="0" i="1" dirty="0" smtClean="0">
                          <a:solidFill>
                            <a:schemeClr val="tx1"/>
                          </a:solidFill>
                          <a:latin typeface="Cambria Math" panose="02040503050406030204" pitchFamily="18" charset="0"/>
                        </a:rPr>
                        <m:t>𝐾</m:t>
                      </m:r>
                      <m:r>
                        <a:rPr lang="es-MX" sz="1200" b="0" i="1" dirty="0" smtClean="0">
                          <a:solidFill>
                            <a:schemeClr val="tx1"/>
                          </a:solidFill>
                          <a:latin typeface="Cambria Math" panose="02040503050406030204" pitchFamily="18" charset="0"/>
                        </a:rPr>
                        <m:t> </m:t>
                      </m:r>
                      <m:r>
                        <a:rPr lang="es-MX" sz="1200" b="0" i="1" dirty="0" smtClean="0">
                          <a:solidFill>
                            <a:schemeClr val="tx1"/>
                          </a:solidFill>
                          <a:latin typeface="Cambria Math" panose="02040503050406030204" pitchFamily="18" charset="0"/>
                        </a:rPr>
                        <m:t>𝐶</m:t>
                      </m:r>
                    </m:oMath>
                  </m:oMathPara>
                </a14:m>
                <a:endParaRPr lang="es-MX" sz="2400" dirty="0">
                  <a:solidFill>
                    <a:schemeClr val="tx1"/>
                  </a:solidFill>
                </a:endParaRPr>
              </a:p>
            </p:txBody>
          </p:sp>
        </mc:Choice>
        <mc:Fallback xmlns="">
          <p:sp>
            <p:nvSpPr>
              <p:cNvPr id="74" name="Rectángulo 73">
                <a:extLst>
                  <a:ext uri="{FF2B5EF4-FFF2-40B4-BE49-F238E27FC236}">
                    <a16:creationId xmlns:a16="http://schemas.microsoft.com/office/drawing/2014/main" id="{42ABB6BE-A24B-48AA-94D6-60FAD9D8FA17}"/>
                  </a:ext>
                </a:extLst>
              </p:cNvPr>
              <p:cNvSpPr>
                <a:spLocks noRot="1" noChangeAspect="1" noMove="1" noResize="1" noEditPoints="1" noAdjustHandles="1" noChangeArrowheads="1" noChangeShapeType="1" noTextEdit="1"/>
              </p:cNvSpPr>
              <p:nvPr/>
            </p:nvSpPr>
            <p:spPr>
              <a:xfrm rot="5400000">
                <a:off x="6288453" y="4075135"/>
                <a:ext cx="1577666" cy="419227"/>
              </a:xfrm>
              <a:prstGeom prst="rect">
                <a:avLst/>
              </a:prstGeom>
              <a:blipFill>
                <a:blip r:embed="rId16"/>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5" name="Rectángulo 74">
                <a:extLst>
                  <a:ext uri="{FF2B5EF4-FFF2-40B4-BE49-F238E27FC236}">
                    <a16:creationId xmlns:a16="http://schemas.microsoft.com/office/drawing/2014/main" id="{42ABB6BE-A24B-48AA-94D6-60FAD9D8FA17}"/>
                  </a:ext>
                </a:extLst>
              </p:cNvPr>
              <p:cNvSpPr/>
              <p:nvPr/>
            </p:nvSpPr>
            <p:spPr>
              <a:xfrm>
                <a:off x="5147329" y="2849128"/>
                <a:ext cx="1577666" cy="419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𝐶𝐷</m:t>
                          </m:r>
                        </m:sub>
                      </m:sSub>
                      <m:r>
                        <a:rPr lang="es-MX" sz="1200" b="0" i="1" dirty="0" smtClean="0">
                          <a:solidFill>
                            <a:schemeClr val="tx1"/>
                          </a:solidFill>
                          <a:latin typeface="Cambria Math" panose="02040503050406030204" pitchFamily="18" charset="0"/>
                        </a:rPr>
                        <m:t>=4.889 </m:t>
                      </m:r>
                      <m:r>
                        <a:rPr lang="es-MX" sz="1200" b="0" i="1" dirty="0" smtClean="0">
                          <a:solidFill>
                            <a:schemeClr val="tx1"/>
                          </a:solidFill>
                          <a:latin typeface="Cambria Math" panose="02040503050406030204" pitchFamily="18" charset="0"/>
                        </a:rPr>
                        <m:t>𝐾</m:t>
                      </m:r>
                      <m:r>
                        <a:rPr lang="es-MX" sz="1200" b="0" i="1" dirty="0" smtClean="0">
                          <a:solidFill>
                            <a:schemeClr val="tx1"/>
                          </a:solidFill>
                          <a:latin typeface="Cambria Math" panose="02040503050406030204" pitchFamily="18" charset="0"/>
                        </a:rPr>
                        <m:t> </m:t>
                      </m:r>
                      <m:r>
                        <a:rPr lang="es-MX" sz="1200" b="0" i="1" dirty="0" smtClean="0">
                          <a:solidFill>
                            <a:schemeClr val="tx1"/>
                          </a:solidFill>
                          <a:latin typeface="Cambria Math" panose="02040503050406030204" pitchFamily="18" charset="0"/>
                        </a:rPr>
                        <m:t>𝑇</m:t>
                      </m:r>
                    </m:oMath>
                  </m:oMathPara>
                </a14:m>
                <a:endParaRPr lang="es-MX" sz="2400" dirty="0">
                  <a:solidFill>
                    <a:schemeClr val="tx1"/>
                  </a:solidFill>
                </a:endParaRPr>
              </a:p>
            </p:txBody>
          </p:sp>
        </mc:Choice>
        <mc:Fallback xmlns="">
          <p:sp>
            <p:nvSpPr>
              <p:cNvPr id="75" name="Rectángulo 74">
                <a:extLst>
                  <a:ext uri="{FF2B5EF4-FFF2-40B4-BE49-F238E27FC236}">
                    <a16:creationId xmlns:a16="http://schemas.microsoft.com/office/drawing/2014/main" id="{42ABB6BE-A24B-48AA-94D6-60FAD9D8FA17}"/>
                  </a:ext>
                </a:extLst>
              </p:cNvPr>
              <p:cNvSpPr>
                <a:spLocks noRot="1" noChangeAspect="1" noMove="1" noResize="1" noEditPoints="1" noAdjustHandles="1" noChangeArrowheads="1" noChangeShapeType="1" noTextEdit="1"/>
              </p:cNvSpPr>
              <p:nvPr/>
            </p:nvSpPr>
            <p:spPr>
              <a:xfrm>
                <a:off x="5147329" y="2849128"/>
                <a:ext cx="1577666" cy="419227"/>
              </a:xfrm>
              <a:prstGeom prst="rect">
                <a:avLst/>
              </a:prstGeom>
              <a:blipFill>
                <a:blip r:embed="rId17"/>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6" name="Rectángulo 75">
                <a:extLst>
                  <a:ext uri="{FF2B5EF4-FFF2-40B4-BE49-F238E27FC236}">
                    <a16:creationId xmlns:a16="http://schemas.microsoft.com/office/drawing/2014/main" id="{42ABB6BE-A24B-48AA-94D6-60FAD9D8FA17}"/>
                  </a:ext>
                </a:extLst>
              </p:cNvPr>
              <p:cNvSpPr/>
              <p:nvPr/>
            </p:nvSpPr>
            <p:spPr>
              <a:xfrm>
                <a:off x="3204649" y="3838979"/>
                <a:ext cx="1577666" cy="419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𝐴𝐶</m:t>
                          </m:r>
                        </m:sub>
                      </m:sSub>
                      <m:r>
                        <a:rPr lang="es-MX" sz="1200" b="0" i="1" dirty="0" smtClean="0">
                          <a:solidFill>
                            <a:schemeClr val="tx1"/>
                          </a:solidFill>
                          <a:latin typeface="Cambria Math" panose="02040503050406030204" pitchFamily="18" charset="0"/>
                        </a:rPr>
                        <m:t>=3.667 </m:t>
                      </m:r>
                      <m:r>
                        <a:rPr lang="es-MX" sz="1200" b="0" i="1" dirty="0" smtClean="0">
                          <a:solidFill>
                            <a:schemeClr val="tx1"/>
                          </a:solidFill>
                          <a:latin typeface="Cambria Math" panose="02040503050406030204" pitchFamily="18" charset="0"/>
                        </a:rPr>
                        <m:t>𝐾</m:t>
                      </m:r>
                      <m:r>
                        <a:rPr lang="es-MX" sz="1200" b="0" i="1" dirty="0" smtClean="0">
                          <a:solidFill>
                            <a:schemeClr val="tx1"/>
                          </a:solidFill>
                          <a:latin typeface="Cambria Math" panose="02040503050406030204" pitchFamily="18" charset="0"/>
                        </a:rPr>
                        <m:t> </m:t>
                      </m:r>
                      <m:r>
                        <a:rPr lang="es-MX" sz="1200" b="0" i="1" dirty="0" smtClean="0">
                          <a:solidFill>
                            <a:schemeClr val="tx1"/>
                          </a:solidFill>
                          <a:latin typeface="Cambria Math" panose="02040503050406030204" pitchFamily="18" charset="0"/>
                        </a:rPr>
                        <m:t>𝑇</m:t>
                      </m:r>
                    </m:oMath>
                  </m:oMathPara>
                </a14:m>
                <a:endParaRPr lang="es-MX" sz="2400" dirty="0">
                  <a:solidFill>
                    <a:schemeClr val="tx1"/>
                  </a:solidFill>
                </a:endParaRPr>
              </a:p>
            </p:txBody>
          </p:sp>
        </mc:Choice>
        <mc:Fallback xmlns="">
          <p:sp>
            <p:nvSpPr>
              <p:cNvPr id="76" name="Rectángulo 75">
                <a:extLst>
                  <a:ext uri="{FF2B5EF4-FFF2-40B4-BE49-F238E27FC236}">
                    <a16:creationId xmlns:a16="http://schemas.microsoft.com/office/drawing/2014/main" id="{42ABB6BE-A24B-48AA-94D6-60FAD9D8FA17}"/>
                  </a:ext>
                </a:extLst>
              </p:cNvPr>
              <p:cNvSpPr>
                <a:spLocks noRot="1" noChangeAspect="1" noMove="1" noResize="1" noEditPoints="1" noAdjustHandles="1" noChangeArrowheads="1" noChangeShapeType="1" noTextEdit="1"/>
              </p:cNvSpPr>
              <p:nvPr/>
            </p:nvSpPr>
            <p:spPr>
              <a:xfrm>
                <a:off x="3204649" y="3838979"/>
                <a:ext cx="1577666" cy="419227"/>
              </a:xfrm>
              <a:prstGeom prst="rect">
                <a:avLst/>
              </a:prstGeom>
              <a:blipFill>
                <a:blip r:embed="rId18"/>
                <a:stretch>
                  <a:fillRect/>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7" name="Rectángulo 76">
                <a:extLst>
                  <a:ext uri="{FF2B5EF4-FFF2-40B4-BE49-F238E27FC236}">
                    <a16:creationId xmlns:a16="http://schemas.microsoft.com/office/drawing/2014/main" id="{42ABB6BE-A24B-48AA-94D6-60FAD9D8FA17}"/>
                  </a:ext>
                </a:extLst>
              </p:cNvPr>
              <p:cNvSpPr/>
              <p:nvPr/>
            </p:nvSpPr>
            <p:spPr>
              <a:xfrm rot="19329476">
                <a:off x="4464632" y="4365960"/>
                <a:ext cx="1577666" cy="345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s-MX" sz="1200" i="1" dirty="0" smtClean="0">
                              <a:solidFill>
                                <a:schemeClr val="tx1"/>
                              </a:solidFill>
                              <a:latin typeface="Cambria Math" panose="02040503050406030204" pitchFamily="18" charset="0"/>
                            </a:rPr>
                          </m:ctrlPr>
                        </m:sSubPr>
                        <m:e>
                          <m:r>
                            <a:rPr lang="es-MX" sz="1200" b="0" i="1" dirty="0" smtClean="0">
                              <a:solidFill>
                                <a:schemeClr val="tx1"/>
                              </a:solidFill>
                              <a:latin typeface="Cambria Math" panose="02040503050406030204" pitchFamily="18" charset="0"/>
                            </a:rPr>
                            <m:t>𝐹</m:t>
                          </m:r>
                        </m:e>
                        <m:sub>
                          <m:r>
                            <a:rPr lang="es-MX" sz="1200" b="0" i="1" dirty="0" smtClean="0">
                              <a:solidFill>
                                <a:schemeClr val="tx1"/>
                              </a:solidFill>
                              <a:latin typeface="Cambria Math" panose="02040503050406030204" pitchFamily="18" charset="0"/>
                            </a:rPr>
                            <m:t>𝐴𝐷</m:t>
                          </m:r>
                        </m:sub>
                      </m:sSub>
                      <m:r>
                        <a:rPr lang="es-MX" sz="1200" b="0" i="1" dirty="0" smtClean="0">
                          <a:solidFill>
                            <a:schemeClr val="tx1"/>
                          </a:solidFill>
                          <a:latin typeface="Cambria Math" panose="02040503050406030204" pitchFamily="18" charset="0"/>
                        </a:rPr>
                        <m:t>=6.111 </m:t>
                      </m:r>
                      <m:r>
                        <a:rPr lang="es-MX" sz="1200" b="0" i="1" dirty="0" smtClean="0">
                          <a:solidFill>
                            <a:schemeClr val="tx1"/>
                          </a:solidFill>
                          <a:latin typeface="Cambria Math" panose="02040503050406030204" pitchFamily="18" charset="0"/>
                        </a:rPr>
                        <m:t>𝐾</m:t>
                      </m:r>
                      <m:r>
                        <a:rPr lang="es-MX" sz="1200" b="0" i="1" dirty="0" smtClean="0">
                          <a:solidFill>
                            <a:schemeClr val="tx1"/>
                          </a:solidFill>
                          <a:latin typeface="Cambria Math" panose="02040503050406030204" pitchFamily="18" charset="0"/>
                        </a:rPr>
                        <m:t> </m:t>
                      </m:r>
                      <m:r>
                        <a:rPr lang="es-MX" sz="1200" b="0" i="1" dirty="0" smtClean="0">
                          <a:solidFill>
                            <a:schemeClr val="tx1"/>
                          </a:solidFill>
                          <a:latin typeface="Cambria Math" panose="02040503050406030204" pitchFamily="18" charset="0"/>
                        </a:rPr>
                        <m:t>𝐶</m:t>
                      </m:r>
                    </m:oMath>
                  </m:oMathPara>
                </a14:m>
                <a:endParaRPr lang="es-MX" sz="2400" dirty="0">
                  <a:solidFill>
                    <a:schemeClr val="tx1"/>
                  </a:solidFill>
                </a:endParaRPr>
              </a:p>
            </p:txBody>
          </p:sp>
        </mc:Choice>
        <mc:Fallback xmlns="">
          <p:sp>
            <p:nvSpPr>
              <p:cNvPr id="77" name="Rectángulo 76">
                <a:extLst>
                  <a:ext uri="{FF2B5EF4-FFF2-40B4-BE49-F238E27FC236}">
                    <a16:creationId xmlns:a16="http://schemas.microsoft.com/office/drawing/2014/main" id="{42ABB6BE-A24B-48AA-94D6-60FAD9D8FA17}"/>
                  </a:ext>
                </a:extLst>
              </p:cNvPr>
              <p:cNvSpPr>
                <a:spLocks noRot="1" noChangeAspect="1" noMove="1" noResize="1" noEditPoints="1" noAdjustHandles="1" noChangeArrowheads="1" noChangeShapeType="1" noTextEdit="1"/>
              </p:cNvSpPr>
              <p:nvPr/>
            </p:nvSpPr>
            <p:spPr>
              <a:xfrm rot="19329476">
                <a:off x="4464632" y="4365960"/>
                <a:ext cx="1577666" cy="345046"/>
              </a:xfrm>
              <a:prstGeom prst="rect">
                <a:avLst/>
              </a:prstGeom>
              <a:blipFill>
                <a:blip r:embed="rId19"/>
                <a:stretch>
                  <a:fillRect/>
                </a:stretch>
              </a:blipFill>
              <a:ln>
                <a:noFill/>
              </a:ln>
            </p:spPr>
            <p:txBody>
              <a:bodyPr/>
              <a:lstStyle/>
              <a:p>
                <a:r>
                  <a:rPr lang="es-MX">
                    <a:noFill/>
                  </a:rPr>
                  <a:t> </a:t>
                </a:r>
              </a:p>
            </p:txBody>
          </p:sp>
        </mc:Fallback>
      </mc:AlternateContent>
    </p:spTree>
    <p:extLst>
      <p:ext uri="{BB962C8B-B14F-4D97-AF65-F5344CB8AC3E}">
        <p14:creationId xmlns:p14="http://schemas.microsoft.com/office/powerpoint/2010/main" val="389648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normAutofit fontScale="85000" lnSpcReduction="20000"/>
          </a:bodyPr>
          <a:lstStyle/>
          <a:p>
            <a:r>
              <a:rPr lang="es-MX" dirty="0" smtClean="0"/>
              <a:t>37/39</a:t>
            </a:r>
            <a:endParaRPr lang="es-MX" dirty="0"/>
          </a:p>
        </p:txBody>
      </p:sp>
      <p:pic>
        <p:nvPicPr>
          <p:cNvPr id="10" name="Picture 2" descr="http://www.itlp.edu.mx/carreras/carreras.files/civil.gif"/>
          <p:cNvPicPr>
            <a:picLocks noChangeAspect="1" noChangeArrowheads="1"/>
          </p:cNvPicPr>
          <p:nvPr/>
        </p:nvPicPr>
        <p:blipFill>
          <a:blip r:embed="rId2" cstate="print"/>
          <a:srcRect/>
          <a:stretch>
            <a:fillRect/>
          </a:stretch>
        </p:blipFill>
        <p:spPr bwMode="auto">
          <a:xfrm>
            <a:off x="10718275" y="58992"/>
            <a:ext cx="1294617" cy="983682"/>
          </a:xfrm>
          <a:prstGeom prst="rect">
            <a:avLst/>
          </a:prstGeom>
          <a:noFill/>
        </p:spPr>
      </p:pic>
      <p:pic>
        <p:nvPicPr>
          <p:cNvPr id="11" name="Picture 2" descr="C:\Users\TYSON\Documents\a Obras varias\A TRABAJOS 2013\7.- JULIO\Albercas\8.- Alberca Familiar 2\PDF\MD LOGO.jpg"/>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2" name="12 Imagen" descr="logotec-new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5 Imagen" descr="lobo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ángulo 16"/>
          <p:cNvSpPr/>
          <p:nvPr/>
        </p:nvSpPr>
        <p:spPr>
          <a:xfrm>
            <a:off x="711200" y="1889095"/>
            <a:ext cx="10789050" cy="3139321"/>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s-MX" dirty="0">
                <a:solidFill>
                  <a:schemeClr val="tx1"/>
                </a:solidFill>
              </a:rPr>
              <a:t>La solución </a:t>
            </a:r>
            <a:r>
              <a:rPr lang="es-MX" dirty="0" smtClean="0">
                <a:solidFill>
                  <a:schemeClr val="tx1"/>
                </a:solidFill>
              </a:rPr>
              <a:t>de las </a:t>
            </a:r>
            <a:r>
              <a:rPr lang="es-MX" dirty="0">
                <a:solidFill>
                  <a:schemeClr val="tx1"/>
                </a:solidFill>
              </a:rPr>
              <a:t>armaduras con el método de </a:t>
            </a:r>
            <a:r>
              <a:rPr lang="es-MX" dirty="0" smtClean="0">
                <a:solidFill>
                  <a:schemeClr val="tx1"/>
                </a:solidFill>
              </a:rPr>
              <a:t>flexibilidades, </a:t>
            </a:r>
            <a:r>
              <a:rPr lang="es-MX" dirty="0">
                <a:solidFill>
                  <a:schemeClr val="tx1"/>
                </a:solidFill>
              </a:rPr>
              <a:t>tiene ventajas y desventajas que nos ayudan a valorar si este </a:t>
            </a:r>
            <a:r>
              <a:rPr lang="es-MX" dirty="0" smtClean="0">
                <a:solidFill>
                  <a:schemeClr val="tx1"/>
                </a:solidFill>
              </a:rPr>
              <a:t>método, </a:t>
            </a:r>
            <a:r>
              <a:rPr lang="es-MX" dirty="0">
                <a:solidFill>
                  <a:schemeClr val="tx1"/>
                </a:solidFill>
              </a:rPr>
              <a:t>es el más conveniente para analizar </a:t>
            </a:r>
            <a:r>
              <a:rPr lang="es-MX" dirty="0" smtClean="0">
                <a:solidFill>
                  <a:schemeClr val="tx1"/>
                </a:solidFill>
              </a:rPr>
              <a:t>las </a:t>
            </a:r>
            <a:r>
              <a:rPr lang="es-MX" dirty="0">
                <a:solidFill>
                  <a:schemeClr val="tx1"/>
                </a:solidFill>
              </a:rPr>
              <a:t>estructuras.</a:t>
            </a:r>
          </a:p>
          <a:p>
            <a:pPr algn="just"/>
            <a:r>
              <a:rPr lang="es-MX" dirty="0">
                <a:solidFill>
                  <a:schemeClr val="tx1"/>
                </a:solidFill>
              </a:rPr>
              <a:t>Entre las ventajas </a:t>
            </a:r>
            <a:r>
              <a:rPr lang="es-MX" dirty="0" smtClean="0">
                <a:solidFill>
                  <a:schemeClr val="tx1"/>
                </a:solidFill>
              </a:rPr>
              <a:t>sobresalientes </a:t>
            </a:r>
            <a:r>
              <a:rPr lang="es-MX" dirty="0">
                <a:solidFill>
                  <a:schemeClr val="tx1"/>
                </a:solidFill>
              </a:rPr>
              <a:t>se encuentran:</a:t>
            </a:r>
          </a:p>
          <a:p>
            <a:pPr lvl="0" algn="just"/>
            <a:r>
              <a:rPr lang="es-MX" dirty="0" smtClean="0">
                <a:solidFill>
                  <a:schemeClr val="tx1"/>
                </a:solidFill>
              </a:rPr>
              <a:t>- Aplicable </a:t>
            </a:r>
            <a:r>
              <a:rPr lang="es-MX" dirty="0">
                <a:solidFill>
                  <a:schemeClr val="tx1"/>
                </a:solidFill>
              </a:rPr>
              <a:t>a todo tipo de </a:t>
            </a:r>
            <a:r>
              <a:rPr lang="es-MX" dirty="0" smtClean="0">
                <a:solidFill>
                  <a:schemeClr val="tx1"/>
                </a:solidFill>
              </a:rPr>
              <a:t>estructuras,</a:t>
            </a:r>
            <a:endParaRPr lang="es-MX" dirty="0">
              <a:solidFill>
                <a:schemeClr val="tx1"/>
              </a:solidFill>
            </a:endParaRPr>
          </a:p>
          <a:p>
            <a:pPr lvl="0" algn="just"/>
            <a:r>
              <a:rPr lang="es-MX" dirty="0" smtClean="0">
                <a:solidFill>
                  <a:schemeClr val="tx1"/>
                </a:solidFill>
              </a:rPr>
              <a:t>- Arroja resultados cercanos </a:t>
            </a:r>
            <a:r>
              <a:rPr lang="es-MX" dirty="0">
                <a:solidFill>
                  <a:schemeClr val="tx1"/>
                </a:solidFill>
              </a:rPr>
              <a:t>al </a:t>
            </a:r>
            <a:r>
              <a:rPr lang="es-MX" dirty="0" smtClean="0">
                <a:solidFill>
                  <a:schemeClr val="tx1"/>
                </a:solidFill>
              </a:rPr>
              <a:t>real, y</a:t>
            </a:r>
            <a:endParaRPr lang="es-MX" dirty="0">
              <a:solidFill>
                <a:schemeClr val="tx1"/>
              </a:solidFill>
            </a:endParaRPr>
          </a:p>
          <a:p>
            <a:pPr lvl="0" algn="just"/>
            <a:r>
              <a:rPr lang="es-MX" dirty="0" smtClean="0">
                <a:solidFill>
                  <a:schemeClr val="tx1"/>
                </a:solidFill>
              </a:rPr>
              <a:t>- Al </a:t>
            </a:r>
            <a:r>
              <a:rPr lang="es-MX" dirty="0">
                <a:solidFill>
                  <a:schemeClr val="tx1"/>
                </a:solidFill>
              </a:rPr>
              <a:t>convertir nuestras estructuras en determinadas utilizamos métodos de análisis </a:t>
            </a:r>
            <a:r>
              <a:rPr lang="es-MX" dirty="0" smtClean="0">
                <a:solidFill>
                  <a:schemeClr val="tx1"/>
                </a:solidFill>
              </a:rPr>
              <a:t>1.</a:t>
            </a:r>
            <a:endParaRPr lang="es-MX" dirty="0">
              <a:solidFill>
                <a:schemeClr val="tx1"/>
              </a:solidFill>
            </a:endParaRPr>
          </a:p>
          <a:p>
            <a:pPr algn="just"/>
            <a:r>
              <a:rPr lang="es-MX" dirty="0">
                <a:solidFill>
                  <a:schemeClr val="tx1"/>
                </a:solidFill>
              </a:rPr>
              <a:t>Por otro lado, se encuentran las desventajas que suelen ser más </a:t>
            </a:r>
            <a:r>
              <a:rPr lang="es-MX" dirty="0" smtClean="0">
                <a:solidFill>
                  <a:schemeClr val="tx1"/>
                </a:solidFill>
              </a:rPr>
              <a:t>significativas, </a:t>
            </a:r>
            <a:r>
              <a:rPr lang="es-MX" dirty="0">
                <a:solidFill>
                  <a:schemeClr val="tx1"/>
                </a:solidFill>
              </a:rPr>
              <a:t>que las </a:t>
            </a:r>
            <a:r>
              <a:rPr lang="es-MX" dirty="0" smtClean="0">
                <a:solidFill>
                  <a:schemeClr val="tx1"/>
                </a:solidFill>
              </a:rPr>
              <a:t>ventajas,</a:t>
            </a:r>
            <a:endParaRPr lang="es-MX" dirty="0">
              <a:solidFill>
                <a:schemeClr val="tx1"/>
              </a:solidFill>
            </a:endParaRPr>
          </a:p>
          <a:p>
            <a:pPr lvl="0" algn="just"/>
            <a:r>
              <a:rPr lang="es-MX" dirty="0" smtClean="0">
                <a:solidFill>
                  <a:schemeClr val="tx1"/>
                </a:solidFill>
              </a:rPr>
              <a:t>- Cuando </a:t>
            </a:r>
            <a:r>
              <a:rPr lang="es-MX" dirty="0">
                <a:solidFill>
                  <a:schemeClr val="tx1"/>
                </a:solidFill>
              </a:rPr>
              <a:t>el problema que se presenta </a:t>
            </a:r>
            <a:r>
              <a:rPr lang="es-MX" dirty="0" smtClean="0">
                <a:solidFill>
                  <a:schemeClr val="tx1"/>
                </a:solidFill>
              </a:rPr>
              <a:t>contiene </a:t>
            </a:r>
            <a:r>
              <a:rPr lang="es-MX" dirty="0">
                <a:solidFill>
                  <a:schemeClr val="tx1"/>
                </a:solidFill>
              </a:rPr>
              <a:t>restricciones </a:t>
            </a:r>
            <a:r>
              <a:rPr lang="es-MX" dirty="0" smtClean="0">
                <a:solidFill>
                  <a:schemeClr val="tx1"/>
                </a:solidFill>
              </a:rPr>
              <a:t>excesivas, el </a:t>
            </a:r>
            <a:r>
              <a:rPr lang="es-MX" dirty="0">
                <a:solidFill>
                  <a:schemeClr val="tx1"/>
                </a:solidFill>
              </a:rPr>
              <a:t>cálculo se </a:t>
            </a:r>
            <a:r>
              <a:rPr lang="es-MX" dirty="0" smtClean="0">
                <a:solidFill>
                  <a:schemeClr val="tx1"/>
                </a:solidFill>
              </a:rPr>
              <a:t>complica,</a:t>
            </a:r>
            <a:endParaRPr lang="es-MX" dirty="0">
              <a:solidFill>
                <a:schemeClr val="tx1"/>
              </a:solidFill>
            </a:endParaRPr>
          </a:p>
          <a:p>
            <a:pPr lvl="0" algn="just"/>
            <a:r>
              <a:rPr lang="es-MX" dirty="0" smtClean="0">
                <a:solidFill>
                  <a:schemeClr val="tx1"/>
                </a:solidFill>
              </a:rPr>
              <a:t>- Los procedimientos son largos, y</a:t>
            </a:r>
            <a:endParaRPr lang="es-MX" dirty="0">
              <a:solidFill>
                <a:schemeClr val="tx1"/>
              </a:solidFill>
            </a:endParaRPr>
          </a:p>
          <a:p>
            <a:pPr lvl="0" algn="just"/>
            <a:r>
              <a:rPr lang="es-MX" dirty="0" smtClean="0">
                <a:solidFill>
                  <a:schemeClr val="tx1"/>
                </a:solidFill>
              </a:rPr>
              <a:t>- Falta </a:t>
            </a:r>
            <a:r>
              <a:rPr lang="es-MX" dirty="0">
                <a:solidFill>
                  <a:schemeClr val="tx1"/>
                </a:solidFill>
              </a:rPr>
              <a:t>de </a:t>
            </a:r>
            <a:r>
              <a:rPr lang="es-MX" dirty="0" smtClean="0">
                <a:solidFill>
                  <a:schemeClr val="tx1"/>
                </a:solidFill>
              </a:rPr>
              <a:t>precisión.</a:t>
            </a:r>
            <a:endParaRPr lang="es-MX" dirty="0">
              <a:solidFill>
                <a:schemeClr val="tx1"/>
              </a:solidFill>
            </a:endParaRPr>
          </a:p>
          <a:p>
            <a:pPr algn="just"/>
            <a:endParaRPr lang="es-MX" dirty="0">
              <a:solidFill>
                <a:schemeClr val="tx1"/>
              </a:solidFill>
            </a:endParaRPr>
          </a:p>
        </p:txBody>
      </p:sp>
      <p:sp>
        <p:nvSpPr>
          <p:cNvPr id="15" name="CuadroTexto 14">
            <a:extLst>
              <a:ext uri="{FF2B5EF4-FFF2-40B4-BE49-F238E27FC236}">
                <a16:creationId xmlns:a16="http://schemas.microsoft.com/office/drawing/2014/main" id="{8442B6EB-743D-4F54-917E-F71FFB72852B}"/>
              </a:ext>
            </a:extLst>
          </p:cNvPr>
          <p:cNvSpPr txBox="1"/>
          <p:nvPr/>
        </p:nvSpPr>
        <p:spPr>
          <a:xfrm>
            <a:off x="3913717" y="613362"/>
            <a:ext cx="461202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dirty="0" smtClean="0">
                <a:solidFill>
                  <a:prstClr val="black"/>
                </a:solidFill>
              </a:rPr>
              <a:t>CONCLUSIÓN.</a:t>
            </a:r>
            <a:endParaRPr lang="es-419" dirty="0">
              <a:solidFill>
                <a:prstClr val="black"/>
              </a:solidFill>
            </a:endParaRPr>
          </a:p>
        </p:txBody>
      </p:sp>
      <p:sp>
        <p:nvSpPr>
          <p:cNvPr id="14"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3392707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38/39</a:t>
            </a:r>
            <a:endParaRPr lang="es-MX" dirty="0"/>
          </a:p>
        </p:txBody>
      </p:sp>
      <p:pic>
        <p:nvPicPr>
          <p:cNvPr id="14"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pic>
        <p:nvPicPr>
          <p:cNvPr id="15"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ón de acción: Inicio 6">
            <a:hlinkClick r:id="rId7"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Rectángulo 19"/>
          <p:cNvSpPr/>
          <p:nvPr/>
        </p:nvSpPr>
        <p:spPr>
          <a:xfrm>
            <a:off x="818823" y="1978373"/>
            <a:ext cx="10789050" cy="3553280"/>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es-ES" sz="1730" dirty="0">
                <a:solidFill>
                  <a:schemeClr val="tx1"/>
                </a:solidFill>
              </a:rPr>
              <a:t>El método de flexibilidades utiliza trabajo virtual o castigliano como su herramienta principal para el cálculo de las reacciones. </a:t>
            </a:r>
            <a:r>
              <a:rPr lang="es-ES" sz="1730" dirty="0" smtClean="0">
                <a:solidFill>
                  <a:schemeClr val="tx1"/>
                </a:solidFill>
              </a:rPr>
              <a:t>Debido a que el </a:t>
            </a:r>
            <a:r>
              <a:rPr lang="es-ES" sz="1730" dirty="0">
                <a:solidFill>
                  <a:schemeClr val="tx1"/>
                </a:solidFill>
              </a:rPr>
              <a:t>método se basa en </a:t>
            </a:r>
            <a:r>
              <a:rPr lang="es-ES" sz="1730" dirty="0" smtClean="0">
                <a:solidFill>
                  <a:schemeClr val="tx1"/>
                </a:solidFill>
              </a:rPr>
              <a:t>la compatibilidad</a:t>
            </a:r>
            <a:r>
              <a:rPr lang="es-ES" sz="1730" dirty="0">
                <a:solidFill>
                  <a:schemeClr val="tx1"/>
                </a:solidFill>
              </a:rPr>
              <a:t>, el mismo ejercicio se puede resolver de varias formas dependiendo cual se establezca la estructura primaria y sus redundantes. </a:t>
            </a:r>
            <a:r>
              <a:rPr lang="es-ES" sz="1730" dirty="0" smtClean="0">
                <a:solidFill>
                  <a:schemeClr val="tx1"/>
                </a:solidFill>
              </a:rPr>
              <a:t>Generalmente, </a:t>
            </a:r>
            <a:r>
              <a:rPr lang="es-ES" sz="1730" dirty="0">
                <a:solidFill>
                  <a:schemeClr val="tx1"/>
                </a:solidFill>
              </a:rPr>
              <a:t>una estructura primaria óptimamente establecida, ofrece una resolución adecuada en términos de abundancia de cálculos. Sin </a:t>
            </a:r>
            <a:r>
              <a:rPr lang="es-ES" sz="1730" dirty="0" smtClean="0">
                <a:solidFill>
                  <a:schemeClr val="tx1"/>
                </a:solidFill>
              </a:rPr>
              <a:t>embargo; el método </a:t>
            </a:r>
            <a:r>
              <a:rPr lang="es-ES" sz="1730" dirty="0">
                <a:solidFill>
                  <a:schemeClr val="tx1"/>
                </a:solidFill>
              </a:rPr>
              <a:t>se complica mucho y no es recomendado cuando el número de redundantes es igual o superior a 3. </a:t>
            </a:r>
            <a:endParaRPr lang="es-MX" sz="1730" dirty="0">
              <a:solidFill>
                <a:schemeClr val="tx1"/>
              </a:solidFill>
            </a:endParaRPr>
          </a:p>
          <a:p>
            <a:pPr algn="just"/>
            <a:r>
              <a:rPr lang="es-ES" sz="1730" dirty="0">
                <a:solidFill>
                  <a:schemeClr val="tx1"/>
                </a:solidFill>
              </a:rPr>
              <a:t>Con el método de flexibilidades o método de las fuerzas </a:t>
            </a:r>
            <a:r>
              <a:rPr lang="es-ES" sz="1730" dirty="0" smtClean="0">
                <a:solidFill>
                  <a:schemeClr val="tx1"/>
                </a:solidFill>
              </a:rPr>
              <a:t>se puede obtener </a:t>
            </a:r>
            <a:r>
              <a:rPr lang="es-ES" sz="1730" dirty="0">
                <a:solidFill>
                  <a:schemeClr val="tx1"/>
                </a:solidFill>
              </a:rPr>
              <a:t>valores precisos para los elementos mecánicos y reacciones de la estructura. Para volverlo más </a:t>
            </a:r>
            <a:r>
              <a:rPr lang="es-ES" sz="1730" dirty="0" smtClean="0">
                <a:solidFill>
                  <a:schemeClr val="tx1"/>
                </a:solidFill>
              </a:rPr>
              <a:t>sencillo;</a:t>
            </a:r>
            <a:r>
              <a:rPr lang="es-ES" sz="1730" b="1" dirty="0" smtClean="0">
                <a:solidFill>
                  <a:schemeClr val="tx1"/>
                </a:solidFill>
              </a:rPr>
              <a:t> </a:t>
            </a:r>
            <a:r>
              <a:rPr lang="es-ES" sz="1730" dirty="0" smtClean="0">
                <a:solidFill>
                  <a:schemeClr val="tx1"/>
                </a:solidFill>
              </a:rPr>
              <a:t>es </a:t>
            </a:r>
            <a:r>
              <a:rPr lang="es-ES" sz="1730" dirty="0">
                <a:solidFill>
                  <a:schemeClr val="tx1"/>
                </a:solidFill>
              </a:rPr>
              <a:t>necesario</a:t>
            </a:r>
            <a:r>
              <a:rPr lang="es-ES" sz="1730" b="1" dirty="0">
                <a:solidFill>
                  <a:schemeClr val="tx1"/>
                </a:solidFill>
              </a:rPr>
              <a:t> </a:t>
            </a:r>
            <a:r>
              <a:rPr lang="es-ES" sz="1730" dirty="0">
                <a:solidFill>
                  <a:schemeClr val="tx1"/>
                </a:solidFill>
              </a:rPr>
              <a:t>contar con una visión más profundizada en el tema para poder determinar cuáles de nuestras fuerzas nos conviene más volverla(s) redundante(s) y así volver nuestro sistema </a:t>
            </a:r>
            <a:r>
              <a:rPr lang="es-ES" sz="1730" dirty="0" smtClean="0">
                <a:solidFill>
                  <a:schemeClr val="tx1"/>
                </a:solidFill>
              </a:rPr>
              <a:t>hiperestático </a:t>
            </a:r>
            <a:r>
              <a:rPr lang="es-ES" sz="1730" dirty="0">
                <a:solidFill>
                  <a:schemeClr val="tx1"/>
                </a:solidFill>
              </a:rPr>
              <a:t>a isostático. Es conveniente marcar como inicio de </a:t>
            </a:r>
            <a:r>
              <a:rPr lang="es-ES" sz="1730" dirty="0" smtClean="0">
                <a:solidFill>
                  <a:schemeClr val="tx1"/>
                </a:solidFill>
              </a:rPr>
              <a:t>tramo, </a:t>
            </a:r>
            <a:r>
              <a:rPr lang="es-ES" sz="1730" dirty="0">
                <a:solidFill>
                  <a:schemeClr val="tx1"/>
                </a:solidFill>
              </a:rPr>
              <a:t>cada punto donde se localice una fuerza ya sea puntal y </a:t>
            </a:r>
            <a:r>
              <a:rPr lang="es-ES" sz="1730" dirty="0" smtClean="0">
                <a:solidFill>
                  <a:schemeClr val="tx1"/>
                </a:solidFill>
              </a:rPr>
              <a:t>distribuida. </a:t>
            </a:r>
            <a:r>
              <a:rPr lang="es-ES" sz="1730" dirty="0">
                <a:solidFill>
                  <a:schemeClr val="tx1"/>
                </a:solidFill>
              </a:rPr>
              <a:t>A</a:t>
            </a:r>
            <a:r>
              <a:rPr lang="es-ES" sz="1730" dirty="0" smtClean="0">
                <a:solidFill>
                  <a:schemeClr val="tx1"/>
                </a:solidFill>
              </a:rPr>
              <a:t>sí </a:t>
            </a:r>
            <a:r>
              <a:rPr lang="es-ES" sz="1730" dirty="0">
                <a:solidFill>
                  <a:schemeClr val="tx1"/>
                </a:solidFill>
              </a:rPr>
              <a:t>como cada </a:t>
            </a:r>
            <a:r>
              <a:rPr lang="es-ES" sz="1730" dirty="0" smtClean="0">
                <a:solidFill>
                  <a:schemeClr val="tx1"/>
                </a:solidFill>
              </a:rPr>
              <a:t>nudo, </a:t>
            </a:r>
            <a:r>
              <a:rPr lang="es-ES" sz="1730" dirty="0">
                <a:solidFill>
                  <a:schemeClr val="tx1"/>
                </a:solidFill>
              </a:rPr>
              <a:t>para no tener errores en la obtención de las ecuaciones de </a:t>
            </a:r>
            <a:r>
              <a:rPr lang="es-ES" sz="1730" dirty="0" smtClean="0">
                <a:solidFill>
                  <a:schemeClr val="tx1"/>
                </a:solidFill>
              </a:rPr>
              <a:t>los </a:t>
            </a:r>
            <a:r>
              <a:rPr lang="es-ES" sz="1730" dirty="0" smtClean="0">
                <a:solidFill>
                  <a:schemeClr val="tx1"/>
                </a:solidFill>
              </a:rPr>
              <a:t>momentos </a:t>
            </a:r>
            <a:r>
              <a:rPr lang="es-ES" sz="1730" dirty="0" err="1" smtClean="0">
                <a:solidFill>
                  <a:schemeClr val="tx1"/>
                </a:solidFill>
              </a:rPr>
              <a:t>flexionantes</a:t>
            </a:r>
            <a:r>
              <a:rPr lang="es-ES" sz="1730" dirty="0" smtClean="0">
                <a:solidFill>
                  <a:schemeClr val="tx1"/>
                </a:solidFill>
              </a:rPr>
              <a:t>, </a:t>
            </a:r>
            <a:r>
              <a:rPr lang="es-ES" sz="1730" dirty="0">
                <a:solidFill>
                  <a:schemeClr val="tx1"/>
                </a:solidFill>
              </a:rPr>
              <a:t>las cuales según sea el caso serán integradas y sumadas a la vez. </a:t>
            </a:r>
            <a:r>
              <a:rPr lang="es-ES" sz="1730" dirty="0" smtClean="0">
                <a:solidFill>
                  <a:schemeClr val="tx1"/>
                </a:solidFill>
              </a:rPr>
              <a:t>Se debe </a:t>
            </a:r>
            <a:r>
              <a:rPr lang="es-ES" sz="1730" dirty="0">
                <a:solidFill>
                  <a:schemeClr val="tx1"/>
                </a:solidFill>
              </a:rPr>
              <a:t>tener </a:t>
            </a:r>
            <a:r>
              <a:rPr lang="es-ES" sz="1730" dirty="0" smtClean="0">
                <a:solidFill>
                  <a:schemeClr val="tx1"/>
                </a:solidFill>
              </a:rPr>
              <a:t>en cuenta, la </a:t>
            </a:r>
            <a:r>
              <a:rPr lang="es-ES" sz="1730" dirty="0">
                <a:solidFill>
                  <a:schemeClr val="tx1"/>
                </a:solidFill>
              </a:rPr>
              <a:t>rigidez de los elementos para saber si </a:t>
            </a:r>
            <a:r>
              <a:rPr lang="es-ES" sz="1730" dirty="0" smtClean="0">
                <a:solidFill>
                  <a:schemeClr val="tx1"/>
                </a:solidFill>
              </a:rPr>
              <a:t>se podrá dejar </a:t>
            </a:r>
            <a:r>
              <a:rPr lang="es-ES" sz="1730" dirty="0">
                <a:solidFill>
                  <a:schemeClr val="tx1"/>
                </a:solidFill>
              </a:rPr>
              <a:t>fuera de las integrales o </a:t>
            </a:r>
            <a:r>
              <a:rPr lang="es-ES" sz="1730" dirty="0" smtClean="0">
                <a:solidFill>
                  <a:schemeClr val="tx1"/>
                </a:solidFill>
              </a:rPr>
              <a:t>se deberán incluir. </a:t>
            </a:r>
            <a:r>
              <a:rPr lang="es-ES" sz="1730" dirty="0">
                <a:solidFill>
                  <a:schemeClr val="tx1"/>
                </a:solidFill>
              </a:rPr>
              <a:t>Ya obtenidos los valores de las </a:t>
            </a:r>
            <a:r>
              <a:rPr lang="es-ES" sz="1730" dirty="0" smtClean="0">
                <a:solidFill>
                  <a:schemeClr val="tx1"/>
                </a:solidFill>
              </a:rPr>
              <a:t>redundantes, </a:t>
            </a:r>
            <a:r>
              <a:rPr lang="es-ES" sz="1730" dirty="0">
                <a:solidFill>
                  <a:schemeClr val="tx1"/>
                </a:solidFill>
              </a:rPr>
              <a:t>es </a:t>
            </a:r>
            <a:r>
              <a:rPr lang="es-ES" sz="1730" dirty="0" smtClean="0">
                <a:solidFill>
                  <a:schemeClr val="tx1"/>
                </a:solidFill>
              </a:rPr>
              <a:t>sencillo obtener </a:t>
            </a:r>
            <a:r>
              <a:rPr lang="es-ES" sz="1730" dirty="0">
                <a:solidFill>
                  <a:schemeClr val="tx1"/>
                </a:solidFill>
              </a:rPr>
              <a:t>los demás valores de nuestro sistema </a:t>
            </a:r>
            <a:r>
              <a:rPr lang="es-ES" sz="1730" dirty="0" smtClean="0">
                <a:solidFill>
                  <a:schemeClr val="tx1"/>
                </a:solidFill>
              </a:rPr>
              <a:t>hiperestático</a:t>
            </a:r>
            <a:r>
              <a:rPr lang="es-ES" sz="1730" dirty="0">
                <a:solidFill>
                  <a:schemeClr val="tx1"/>
                </a:solidFill>
              </a:rPr>
              <a:t>.</a:t>
            </a:r>
            <a:endParaRPr lang="es-MX" sz="1730" dirty="0">
              <a:solidFill>
                <a:schemeClr val="tx1"/>
              </a:solidFill>
            </a:endParaRPr>
          </a:p>
        </p:txBody>
      </p:sp>
      <p:sp>
        <p:nvSpPr>
          <p:cNvPr id="18" name="1 Título"/>
          <p:cNvSpPr txBox="1">
            <a:spLocks/>
          </p:cNvSpPr>
          <p:nvPr/>
        </p:nvSpPr>
        <p:spPr>
          <a:xfrm>
            <a:off x="1559496" y="193288"/>
            <a:ext cx="8997091"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s-MX" dirty="0" smtClean="0">
                <a:solidFill>
                  <a:schemeClr val="tx1"/>
                </a:solidFill>
              </a:rPr>
              <a:t>CONCLUSIÓN.</a:t>
            </a:r>
            <a:endParaRPr lang="es-MX" dirty="0">
              <a:solidFill>
                <a:schemeClr val="tx1"/>
              </a:solidFill>
            </a:endParaRPr>
          </a:p>
        </p:txBody>
      </p:sp>
      <p:sp>
        <p:nvSpPr>
          <p:cNvPr id="1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21372093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itlp.edu.mx/carreras/carreras.files/civil.gif"/>
          <p:cNvPicPr>
            <a:picLocks noChangeAspect="1" noChangeArrowheads="1"/>
          </p:cNvPicPr>
          <p:nvPr/>
        </p:nvPicPr>
        <p:blipFill>
          <a:blip r:embed="rId2" cstate="print"/>
          <a:srcRect/>
          <a:stretch>
            <a:fillRect/>
          </a:stretch>
        </p:blipFill>
        <p:spPr bwMode="auto">
          <a:xfrm>
            <a:off x="10718275" y="58992"/>
            <a:ext cx="1294617" cy="983682"/>
          </a:xfrm>
          <a:prstGeom prst="rect">
            <a:avLst/>
          </a:prstGeom>
          <a:noFill/>
        </p:spPr>
      </p:pic>
      <p:pic>
        <p:nvPicPr>
          <p:cNvPr id="11" name="Picture 2" descr="C:\Users\TYSON\Documents\a Obras varias\A TRABAJOS 2013\7.- JULIO\Albercas\8.- Alberca Familiar 2\PDF\MD LOGO.jpg"/>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2" name="12 Imagen" descr="logotec-new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5 Imagen" descr="lobo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inta perforada 4"/>
          <p:cNvSpPr/>
          <p:nvPr/>
        </p:nvSpPr>
        <p:spPr>
          <a:xfrm>
            <a:off x="2567608" y="2780928"/>
            <a:ext cx="7128792" cy="2520280"/>
          </a:xfrm>
          <a:prstGeom prst="flowChartPunchedTape">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Por su </a:t>
            </a:r>
            <a:r>
              <a:rPr lang="es-MX" sz="2800" dirty="0">
                <a:solidFill>
                  <a:schemeClr val="tx1"/>
                </a:solidFill>
              </a:rPr>
              <a:t>a</a:t>
            </a:r>
            <a:r>
              <a:rPr lang="x-none" sz="2800" dirty="0">
                <a:solidFill>
                  <a:schemeClr val="tx1"/>
                </a:solidFill>
              </a:rPr>
              <a:t>tención, </a:t>
            </a:r>
            <a:r>
              <a:rPr lang="es-MX" sz="2800" dirty="0">
                <a:solidFill>
                  <a:schemeClr val="tx1"/>
                </a:solidFill>
              </a:rPr>
              <a:t>g</a:t>
            </a:r>
            <a:r>
              <a:rPr lang="x-none" sz="2800" dirty="0">
                <a:solidFill>
                  <a:schemeClr val="tx1"/>
                </a:solidFill>
              </a:rPr>
              <a:t>racias.</a:t>
            </a:r>
          </a:p>
        </p:txBody>
      </p:sp>
      <p:sp>
        <p:nvSpPr>
          <p:cNvPr id="2" name="Botón de acción: Inicio 1">
            <a:hlinkClick r:id="rId7" action="ppaction://hlinkpres?slideindex=2&amp;slidetitle=Contenido" highlightClick="1"/>
          </p:cNvPr>
          <p:cNvSpPr/>
          <p:nvPr/>
        </p:nvSpPr>
        <p:spPr>
          <a:xfrm>
            <a:off x="9336360" y="6021288"/>
            <a:ext cx="576064" cy="602445"/>
          </a:xfrm>
          <a:prstGeom prst="actionButtonHome">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8 Marcador de número de diapositiva"/>
          <p:cNvSpPr>
            <a:spLocks noGrp="1"/>
          </p:cNvSpPr>
          <p:nvPr>
            <p:ph type="sldNum" sz="quarter" idx="12"/>
          </p:nvPr>
        </p:nvSpPr>
        <p:spPr>
          <a:xfrm>
            <a:off x="0" y="1272222"/>
            <a:ext cx="711200" cy="244476"/>
          </a:xfrm>
        </p:spPr>
        <p:txBody>
          <a:bodyPr>
            <a:normAutofit fontScale="85000" lnSpcReduction="20000"/>
          </a:bodyPr>
          <a:lstStyle/>
          <a:p>
            <a:r>
              <a:rPr lang="es-MX" dirty="0" smtClean="0"/>
              <a:t>39/39</a:t>
            </a:r>
            <a:endParaRPr lang="es-MX" dirty="0"/>
          </a:p>
        </p:txBody>
      </p:sp>
      <p:sp>
        <p:nvSpPr>
          <p:cNvPr id="14"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1614775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TYSON\Documents\a Obras varias\A TRABAJOS 2013\7.- JULIO\Albercas\8.- Alberca Familiar 2\PDF\MD LOGO.jpg"/>
          <p:cNvPicPr>
            <a:picLocks noChangeAspect="1" noChangeArrowheads="1"/>
          </p:cNvPicPr>
          <p:nvPr/>
        </p:nvPicPr>
        <p:blipFill>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sp>
        <p:nvSpPr>
          <p:cNvPr id="12" name="Номер слайда 3"/>
          <p:cNvSpPr>
            <a:spLocks noGrp="1"/>
          </p:cNvSpPr>
          <p:nvPr>
            <p:ph type="sldNum" sz="quarter" idx="12"/>
          </p:nvPr>
        </p:nvSpPr>
        <p:spPr>
          <a:xfrm>
            <a:off x="0" y="1272222"/>
            <a:ext cx="711200" cy="244476"/>
          </a:xfrm>
        </p:spPr>
        <p:txBody>
          <a:bodyPr>
            <a:normAutofit fontScale="85000" lnSpcReduction="20000"/>
          </a:bodyPr>
          <a:lstStyle/>
          <a:p>
            <a:r>
              <a:rPr lang="es-MX" dirty="0" smtClean="0"/>
              <a:t>4/39</a:t>
            </a:r>
            <a:endParaRPr lang="es-MX" dirty="0"/>
          </a:p>
        </p:txBody>
      </p:sp>
      <p:pic>
        <p:nvPicPr>
          <p:cNvPr id="13" name="5 Imagen" descr="lobo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CuadroTexto 3"/>
              <p:cNvSpPr txBox="1"/>
              <p:nvPr/>
            </p:nvSpPr>
            <p:spPr>
              <a:xfrm>
                <a:off x="6058041" y="1775121"/>
                <a:ext cx="5198339" cy="3754874"/>
              </a:xfrm>
              <a:prstGeom prst="rect">
                <a:avLst/>
              </a:prstGeom>
              <a:noFill/>
            </p:spPr>
            <p:txBody>
              <a:bodyPr wrap="square" rtlCol="0">
                <a:spAutoFit/>
              </a:bodyPr>
              <a:lstStyle/>
              <a:p>
                <a:pPr algn="ctr"/>
                <a:r>
                  <a:rPr lang="es-MX" sz="2000" b="1" dirty="0" smtClean="0"/>
                  <a:t>MARCOS.</a:t>
                </a:r>
              </a:p>
              <a:p>
                <a:pPr algn="ctr"/>
                <a:r>
                  <a:rPr lang="es-MX" dirty="0"/>
                  <a:t>r + 3m = 3n + c </a:t>
                </a:r>
              </a:p>
              <a:p>
                <a:pPr algn="ctr"/>
                <a:r>
                  <a:rPr lang="es-MX" dirty="0"/>
                  <a:t>Donde: </a:t>
                </a:r>
              </a:p>
              <a:p>
                <a:pPr algn="ctr"/>
                <a:r>
                  <a:rPr lang="es-MX" dirty="0"/>
                  <a:t>r = número de </a:t>
                </a:r>
                <a:r>
                  <a:rPr lang="es-MX" dirty="0" smtClean="0"/>
                  <a:t>reacciones.</a:t>
                </a:r>
                <a:endParaRPr lang="es-MX" dirty="0"/>
              </a:p>
              <a:p>
                <a:pPr algn="ctr"/>
                <a:r>
                  <a:rPr lang="es-MX" dirty="0"/>
                  <a:t>m = número de </a:t>
                </a:r>
                <a:r>
                  <a:rPr lang="es-MX" dirty="0" smtClean="0"/>
                  <a:t>barras.</a:t>
                </a:r>
                <a:endParaRPr lang="es-MX" dirty="0"/>
              </a:p>
              <a:p>
                <a:pPr algn="ctr"/>
                <a:r>
                  <a:rPr lang="es-MX" dirty="0"/>
                  <a:t>n = número de </a:t>
                </a:r>
                <a:r>
                  <a:rPr lang="es-MX" dirty="0" smtClean="0"/>
                  <a:t>nodos.</a:t>
                </a:r>
                <a:endParaRPr lang="es-MX" dirty="0"/>
              </a:p>
              <a:p>
                <a:pPr algn="ctr"/>
                <a:r>
                  <a:rPr lang="es-MX" dirty="0"/>
                  <a:t>c = condiciones especiales (</a:t>
                </a:r>
                <a:r>
                  <a:rPr lang="es-MX" dirty="0" smtClean="0"/>
                  <a:t>articulaciones).</a:t>
                </a:r>
              </a:p>
              <a:p>
                <a:pPr algn="ctr"/>
                <a:endParaRPr lang="es-MX" dirty="0"/>
              </a:p>
              <a:p>
                <a:pPr algn="ctr"/>
                <a:r>
                  <a:rPr lang="es-MX" dirty="0" smtClean="0"/>
                  <a:t>Si:</a:t>
                </a:r>
                <a:endParaRPr lang="es-MX" dirty="0"/>
              </a:p>
              <a:p>
                <a:pPr algn="ctr"/>
                <a:r>
                  <a:rPr lang="es-MX" dirty="0"/>
                  <a:t>r + 3m = 3n + c </a:t>
                </a:r>
                <a14:m>
                  <m:oMath xmlns:m="http://schemas.openxmlformats.org/officeDocument/2006/math">
                    <m:r>
                      <a:rPr lang="es-ES" b="1" i="1">
                        <a:latin typeface="Cambria Math" panose="02040503050406030204" pitchFamily="18" charset="0"/>
                      </a:rPr>
                      <m:t>→</m:t>
                    </m:r>
                  </m:oMath>
                </a14:m>
                <a:r>
                  <a:rPr lang="es-MX" dirty="0"/>
                  <a:t> estáticamente </a:t>
                </a:r>
                <a:r>
                  <a:rPr lang="es-MX" dirty="0" smtClean="0"/>
                  <a:t>determinada.</a:t>
                </a:r>
                <a:endParaRPr lang="es-MX" dirty="0"/>
              </a:p>
              <a:p>
                <a:pPr algn="ctr"/>
                <a:r>
                  <a:rPr lang="es-MX" dirty="0"/>
                  <a:t>r + 3m &gt; 3n + c </a:t>
                </a:r>
                <a14:m>
                  <m:oMath xmlns:m="http://schemas.openxmlformats.org/officeDocument/2006/math">
                    <m:r>
                      <a:rPr lang="es-ES" b="1" i="1">
                        <a:latin typeface="Cambria Math" panose="02040503050406030204" pitchFamily="18" charset="0"/>
                      </a:rPr>
                      <m:t>→</m:t>
                    </m:r>
                  </m:oMath>
                </a14:m>
                <a:r>
                  <a:rPr lang="es-MX" dirty="0"/>
                  <a:t> estáticamente </a:t>
                </a:r>
                <a:r>
                  <a:rPr lang="es-MX" dirty="0" smtClean="0"/>
                  <a:t>indeterminada.</a:t>
                </a:r>
                <a:endParaRPr lang="es-MX" dirty="0"/>
              </a:p>
              <a:p>
                <a:pPr algn="ctr"/>
                <a:r>
                  <a:rPr lang="es-MX" dirty="0"/>
                  <a:t>r + 3m &lt; 3n + c </a:t>
                </a:r>
                <a14:m>
                  <m:oMath xmlns:m="http://schemas.openxmlformats.org/officeDocument/2006/math">
                    <m:r>
                      <a:rPr lang="es-ES" b="1" i="1">
                        <a:latin typeface="Cambria Math" panose="02040503050406030204" pitchFamily="18" charset="0"/>
                      </a:rPr>
                      <m:t>→</m:t>
                    </m:r>
                  </m:oMath>
                </a14:m>
                <a:r>
                  <a:rPr lang="es-MX" dirty="0"/>
                  <a:t> </a:t>
                </a:r>
                <a:r>
                  <a:rPr lang="es-MX" dirty="0" smtClean="0"/>
                  <a:t>inestable.</a:t>
                </a:r>
                <a:endParaRPr lang="es-MX" dirty="0"/>
              </a:p>
              <a:p>
                <a:pPr algn="ctr"/>
                <a:endParaRPr lang="es-MX" sz="2000" b="1" dirty="0"/>
              </a:p>
            </p:txBody>
          </p:sp>
        </mc:Choice>
        <mc:Fallback xmlns="">
          <p:sp>
            <p:nvSpPr>
              <p:cNvPr id="4" name="CuadroTexto 3"/>
              <p:cNvSpPr txBox="1">
                <a:spLocks noRot="1" noChangeAspect="1" noMove="1" noResize="1" noEditPoints="1" noAdjustHandles="1" noChangeArrowheads="1" noChangeShapeType="1" noTextEdit="1"/>
              </p:cNvSpPr>
              <p:nvPr/>
            </p:nvSpPr>
            <p:spPr>
              <a:xfrm>
                <a:off x="6058041" y="1775121"/>
                <a:ext cx="5198339" cy="3754874"/>
              </a:xfrm>
              <a:prstGeom prst="rect">
                <a:avLst/>
              </a:prstGeom>
              <a:blipFill>
                <a:blip r:embed="rId6"/>
                <a:stretch>
                  <a:fillRect t="-81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897390" y="1781357"/>
                <a:ext cx="4510599" cy="3477875"/>
              </a:xfrm>
              <a:prstGeom prst="rect">
                <a:avLst/>
              </a:prstGeom>
              <a:noFill/>
            </p:spPr>
            <p:txBody>
              <a:bodyPr wrap="square" rtlCol="0">
                <a:spAutoFit/>
              </a:bodyPr>
              <a:lstStyle/>
              <a:p>
                <a:pPr algn="ctr"/>
                <a:r>
                  <a:rPr lang="es-ES" sz="2000" b="1" dirty="0" smtClean="0"/>
                  <a:t>VIGAS.</a:t>
                </a:r>
                <a:endParaRPr lang="es-ES" sz="2000" b="1" dirty="0"/>
              </a:p>
              <a:p>
                <a:pPr algn="ctr"/>
                <a:r>
                  <a:rPr lang="es-ES" sz="2000" dirty="0"/>
                  <a:t>r = n + c</a:t>
                </a:r>
              </a:p>
              <a:p>
                <a:pPr algn="ctr"/>
                <a:r>
                  <a:rPr lang="es-ES" sz="2000" dirty="0"/>
                  <a:t>Donde:</a:t>
                </a:r>
              </a:p>
              <a:p>
                <a:pPr algn="ctr"/>
                <a:r>
                  <a:rPr lang="es-ES" sz="2000" dirty="0"/>
                  <a:t>r = número de </a:t>
                </a:r>
                <a:r>
                  <a:rPr lang="es-ES" sz="2000" dirty="0" smtClean="0"/>
                  <a:t>reacciones.</a:t>
                </a:r>
                <a:endParaRPr lang="es-ES" sz="2000" dirty="0"/>
              </a:p>
              <a:p>
                <a:pPr algn="ctr"/>
                <a:r>
                  <a:rPr lang="es-ES" sz="2000" dirty="0"/>
                  <a:t>n = número de ecuaciones de </a:t>
                </a:r>
                <a:r>
                  <a:rPr lang="es-ES" sz="2000" dirty="0" smtClean="0"/>
                  <a:t>equilibrio.</a:t>
                </a:r>
                <a:endParaRPr lang="es-ES" sz="2000" dirty="0"/>
              </a:p>
              <a:p>
                <a:pPr algn="ctr"/>
                <a:r>
                  <a:rPr lang="es-ES" sz="2000" dirty="0"/>
                  <a:t>c = condiciones especiales (articulaciones</a:t>
                </a:r>
                <a:r>
                  <a:rPr lang="es-ES" sz="2000" dirty="0" smtClean="0"/>
                  <a:t>).</a:t>
                </a:r>
                <a:endParaRPr lang="es-ES" sz="2000" dirty="0"/>
              </a:p>
              <a:p>
                <a:pPr algn="ctr"/>
                <a:endParaRPr lang="es-ES" sz="2000" dirty="0"/>
              </a:p>
              <a:p>
                <a:pPr algn="ctr"/>
                <a:r>
                  <a:rPr lang="es-ES" sz="2000" dirty="0" smtClean="0"/>
                  <a:t>Si:</a:t>
                </a:r>
                <a:endParaRPr lang="es-ES" sz="2000" dirty="0"/>
              </a:p>
              <a:p>
                <a:pPr algn="ctr"/>
                <a:r>
                  <a:rPr lang="es-ES" sz="2000" dirty="0"/>
                  <a:t>r = n + c </a:t>
                </a:r>
                <a14:m>
                  <m:oMath xmlns:m="http://schemas.openxmlformats.org/officeDocument/2006/math">
                    <m:r>
                      <a:rPr lang="es-ES" sz="2000" b="0" i="1" smtClean="0">
                        <a:latin typeface="Cambria Math" panose="02040503050406030204" pitchFamily="18" charset="0"/>
                        <a:ea typeface="Cambria Math" panose="02040503050406030204" pitchFamily="18" charset="0"/>
                      </a:rPr>
                      <m:t>→</m:t>
                    </m:r>
                  </m:oMath>
                </a14:m>
                <a:r>
                  <a:rPr lang="es-ES" sz="2000" dirty="0"/>
                  <a:t> estáticamente </a:t>
                </a:r>
                <a:r>
                  <a:rPr lang="es-ES" sz="2000" dirty="0" smtClean="0"/>
                  <a:t>determinada.</a:t>
                </a:r>
                <a:endParaRPr lang="es-ES" sz="2000" dirty="0"/>
              </a:p>
              <a:p>
                <a:pPr algn="ctr"/>
                <a:r>
                  <a:rPr lang="es-ES" sz="2000" dirty="0"/>
                  <a:t>r &gt; n + c </a:t>
                </a:r>
                <a14:m>
                  <m:oMath xmlns:m="http://schemas.openxmlformats.org/officeDocument/2006/math">
                    <m:r>
                      <a:rPr lang="es-ES" sz="2000" b="0" i="1">
                        <a:latin typeface="Cambria Math" panose="02040503050406030204" pitchFamily="18" charset="0"/>
                        <a:ea typeface="Cambria Math" panose="02040503050406030204" pitchFamily="18" charset="0"/>
                      </a:rPr>
                      <m:t>→</m:t>
                    </m:r>
                  </m:oMath>
                </a14:m>
                <a:r>
                  <a:rPr lang="es-ES" sz="2000" dirty="0"/>
                  <a:t> estáticamente </a:t>
                </a:r>
                <a:r>
                  <a:rPr lang="es-ES" sz="2000" dirty="0" smtClean="0"/>
                  <a:t>indeterminada.</a:t>
                </a:r>
                <a:endParaRPr lang="es-ES" sz="2000" dirty="0"/>
              </a:p>
              <a:p>
                <a:pPr algn="ctr"/>
                <a:r>
                  <a:rPr lang="es-ES" sz="2000" dirty="0"/>
                  <a:t>r &lt; n + c </a:t>
                </a:r>
                <a14:m>
                  <m:oMath xmlns:m="http://schemas.openxmlformats.org/officeDocument/2006/math">
                    <m:r>
                      <a:rPr lang="es-ES" sz="2000" b="0" i="1">
                        <a:latin typeface="Cambria Math" panose="02040503050406030204" pitchFamily="18" charset="0"/>
                        <a:ea typeface="Cambria Math" panose="02040503050406030204" pitchFamily="18" charset="0"/>
                      </a:rPr>
                      <m:t>→</m:t>
                    </m:r>
                  </m:oMath>
                </a14:m>
                <a:r>
                  <a:rPr lang="es-ES" sz="2000" dirty="0"/>
                  <a:t> </a:t>
                </a:r>
                <a:r>
                  <a:rPr lang="es-ES" sz="2000" dirty="0" smtClean="0"/>
                  <a:t>inestable.</a:t>
                </a:r>
                <a:endParaRPr lang="es-ES" sz="2000"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897390" y="1781357"/>
                <a:ext cx="4510599" cy="3477875"/>
              </a:xfrm>
              <a:prstGeom prst="rect">
                <a:avLst/>
              </a:prstGeom>
              <a:blipFill>
                <a:blip r:embed="rId7"/>
                <a:stretch>
                  <a:fillRect l="-676" t="-876" r="-811" b="-2102"/>
                </a:stretch>
              </a:blipFill>
            </p:spPr>
            <p:txBody>
              <a:bodyPr/>
              <a:lstStyle/>
              <a:p>
                <a:r>
                  <a:rPr lang="es-ES">
                    <a:noFill/>
                  </a:rPr>
                  <a:t> </a:t>
                </a:r>
              </a:p>
            </p:txBody>
          </p:sp>
        </mc:Fallback>
      </mc:AlternateContent>
      <p:sp>
        <p:nvSpPr>
          <p:cNvPr id="16" name="CuadroTexto 15">
            <a:extLst>
              <a:ext uri="{FF2B5EF4-FFF2-40B4-BE49-F238E27FC236}">
                <a16:creationId xmlns:a16="http://schemas.microsoft.com/office/drawing/2014/main" id="{7E9D7219-A496-40CE-BC9D-2ED3CD6E5C60}"/>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Grado de </a:t>
            </a:r>
            <a:r>
              <a:rPr lang="es-419" sz="2400" dirty="0" smtClean="0">
                <a:solidFill>
                  <a:prstClr val="black"/>
                </a:solidFill>
              </a:rPr>
              <a:t>indeterminación.</a:t>
            </a:r>
            <a:endParaRPr lang="es-419" sz="2400" dirty="0">
              <a:solidFill>
                <a:prstClr val="black"/>
              </a:solidFill>
            </a:endParaRPr>
          </a:p>
        </p:txBody>
      </p:sp>
      <p:sp>
        <p:nvSpPr>
          <p:cNvPr id="17"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42380395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TYSON\Documents\a Obras varias\A TRABAJOS 2013\7.- JULIO\Albercas\8.- Alberca Familiar 2\PDF\MD LOGO.jpg"/>
          <p:cNvPicPr>
            <a:picLocks noChangeAspect="1" noChangeArrowheads="1"/>
          </p:cNvPicPr>
          <p:nvPr/>
        </p:nvPicPr>
        <p:blipFill>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sp>
        <p:nvSpPr>
          <p:cNvPr id="12" name="Номер слайда 3"/>
          <p:cNvSpPr>
            <a:spLocks noGrp="1"/>
          </p:cNvSpPr>
          <p:nvPr>
            <p:ph type="sldNum" sz="quarter" idx="12"/>
          </p:nvPr>
        </p:nvSpPr>
        <p:spPr>
          <a:xfrm>
            <a:off x="0" y="1272222"/>
            <a:ext cx="711200" cy="244476"/>
          </a:xfrm>
        </p:spPr>
        <p:txBody>
          <a:bodyPr>
            <a:normAutofit fontScale="85000" lnSpcReduction="20000"/>
          </a:bodyPr>
          <a:lstStyle/>
          <a:p>
            <a:r>
              <a:rPr lang="es-MX" dirty="0" smtClean="0"/>
              <a:t>5/39</a:t>
            </a:r>
            <a:endParaRPr lang="es-MX" dirty="0"/>
          </a:p>
        </p:txBody>
      </p:sp>
      <p:pic>
        <p:nvPicPr>
          <p:cNvPr id="13" name="5 Imagen" descr="lobo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711200" y="1544289"/>
            <a:ext cx="5333842" cy="3970318"/>
          </a:xfrm>
          <a:prstGeom prst="rect">
            <a:avLst/>
          </a:prstGeom>
          <a:noFill/>
        </p:spPr>
        <p:txBody>
          <a:bodyPr wrap="square" rtlCol="0">
            <a:spAutoFit/>
          </a:bodyPr>
          <a:lstStyle/>
          <a:p>
            <a:pPr algn="just"/>
            <a:r>
              <a:rPr lang="es-ES" dirty="0"/>
              <a:t>Al analizar cualquier </a:t>
            </a:r>
            <a:r>
              <a:rPr lang="es-ES" i="1" dirty="0"/>
              <a:t>estructura indeterminada </a:t>
            </a:r>
            <a:r>
              <a:rPr lang="es-ES" dirty="0"/>
              <a:t>es necesario satisfacer los requisitos de equilibrio, compatibilidad y fuerza-desplazamiento para la estructura. El equilibrio se satisface cuando las fuerzas de reacción mantienen la estructura en reposo y la compatibilidad se cumple cuando los diferentes segmentos de la estructura se ajustan sin interrupciones o traslapes intencionales. Los requisitos de fuerza- desplazamiento dependerán de la forma en que responda el material. En general, hay dos maneras diferentes de satisfacer estos requisitos cuando se analiza una estructura estáticamente indeterminada: el método de la fuerza o de la flexibilidad y el método del desplazamiento o de la rigidez. </a:t>
            </a:r>
          </a:p>
        </p:txBody>
      </p:sp>
      <p:sp>
        <p:nvSpPr>
          <p:cNvPr id="4" name="CuadroTexto 3"/>
          <p:cNvSpPr txBox="1"/>
          <p:nvPr/>
        </p:nvSpPr>
        <p:spPr>
          <a:xfrm>
            <a:off x="6177187" y="1544289"/>
            <a:ext cx="5247405" cy="4801314"/>
          </a:xfrm>
          <a:prstGeom prst="rect">
            <a:avLst/>
          </a:prstGeom>
          <a:noFill/>
        </p:spPr>
        <p:txBody>
          <a:bodyPr wrap="square" rtlCol="0">
            <a:spAutoFit/>
          </a:bodyPr>
          <a:lstStyle/>
          <a:p>
            <a:pPr algn="just"/>
            <a:r>
              <a:rPr lang="es-ES" dirty="0"/>
              <a:t>Las reacciones desconocidas que no se pueden obtener por medio de ecuaciones de equilibrio definen el grado de indeterminación </a:t>
            </a:r>
            <a:r>
              <a:rPr lang="es-ES" dirty="0" smtClean="0"/>
              <a:t>estática: </a:t>
            </a:r>
            <a:r>
              <a:rPr lang="es-ES" dirty="0"/>
              <a:t>grados de </a:t>
            </a:r>
            <a:r>
              <a:rPr lang="es-ES" dirty="0" err="1" smtClean="0"/>
              <a:t>hiperesticidad</a:t>
            </a:r>
            <a:r>
              <a:rPr lang="es-ES" dirty="0"/>
              <a:t>. El método de flexibilidades fue uno de los primeros que existió para el análisis de estructuras estáticamente indeterminadas. </a:t>
            </a:r>
          </a:p>
          <a:p>
            <a:pPr algn="just"/>
            <a:r>
              <a:rPr lang="es-ES" dirty="0"/>
              <a:t>En términos generales, el método consiste en hallar las ecuaciones que satisfagan los requisitos de compatibilidad y de fuerza-desplazamiento para la estructura con el fin de determinar las fuerzas redundantes. Una vez que se han determinado estas fuerzas, se calcula el resto de las fuerzas de reacción sobre la estructura mediante el cumplimiento de los requisitos de equilibrio. Los principios fundamentales involucrados en la aplicación de este método son fáciles de entender y desarrollar.</a:t>
            </a:r>
            <a:endParaRPr lang="es-MX" dirty="0"/>
          </a:p>
          <a:p>
            <a:endParaRPr lang="es-MX" dirty="0"/>
          </a:p>
        </p:txBody>
      </p:sp>
      <p:sp>
        <p:nvSpPr>
          <p:cNvPr id="15" name="CuadroTexto 14">
            <a:extLst>
              <a:ext uri="{FF2B5EF4-FFF2-40B4-BE49-F238E27FC236}">
                <a16:creationId xmlns:a16="http://schemas.microsoft.com/office/drawing/2014/main" id="{9B2D4E47-840C-4FD0-BAA3-0C9CFC71EA23}"/>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Método de </a:t>
            </a:r>
            <a:r>
              <a:rPr lang="es-419" sz="2400" dirty="0" smtClean="0">
                <a:solidFill>
                  <a:prstClr val="black"/>
                </a:solidFill>
              </a:rPr>
              <a:t>flexibilidades.</a:t>
            </a:r>
            <a:endParaRPr lang="es-419" sz="2400" dirty="0">
              <a:solidFill>
                <a:prstClr val="black"/>
              </a:solidFill>
            </a:endParaRPr>
          </a:p>
        </p:txBody>
      </p:sp>
      <p:sp>
        <p:nvSpPr>
          <p:cNvPr id="16"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3847128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TYSON\Documents\a Obras varias\A TRABAJOS 2013\7.- JULIO\Albercas\8.- Alberca Familiar 2\PDF\MD LOGO.jpg"/>
          <p:cNvPicPr>
            <a:picLocks noChangeAspect="1" noChangeArrowheads="1"/>
          </p:cNvPicPr>
          <p:nvPr/>
        </p:nvPicPr>
        <p:blipFill>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lp.edu.mx/carreras/carreras.files/civil.gif"/>
          <p:cNvPicPr>
            <a:picLocks noChangeAspect="1" noChangeArrowheads="1"/>
          </p:cNvPicPr>
          <p:nvPr/>
        </p:nvPicPr>
        <p:blipFill>
          <a:blip r:embed="rId3" cstate="print"/>
          <a:srcRect/>
          <a:stretch>
            <a:fillRect/>
          </a:stretch>
        </p:blipFill>
        <p:spPr bwMode="auto">
          <a:xfrm>
            <a:off x="10718275" y="58992"/>
            <a:ext cx="1294617" cy="983682"/>
          </a:xfrm>
          <a:prstGeom prst="rect">
            <a:avLst/>
          </a:prstGeom>
          <a:noFill/>
        </p:spPr>
      </p:pic>
      <p:sp>
        <p:nvSpPr>
          <p:cNvPr id="12" name="Номер слайда 3"/>
          <p:cNvSpPr>
            <a:spLocks noGrp="1"/>
          </p:cNvSpPr>
          <p:nvPr>
            <p:ph type="sldNum" sz="quarter" idx="12"/>
          </p:nvPr>
        </p:nvSpPr>
        <p:spPr>
          <a:xfrm>
            <a:off x="0" y="1272222"/>
            <a:ext cx="711200" cy="244476"/>
          </a:xfrm>
        </p:spPr>
        <p:txBody>
          <a:bodyPr>
            <a:normAutofit fontScale="85000" lnSpcReduction="20000"/>
          </a:bodyPr>
          <a:lstStyle/>
          <a:p>
            <a:r>
              <a:rPr lang="es-MX" dirty="0" smtClean="0"/>
              <a:t>6/39</a:t>
            </a:r>
            <a:endParaRPr lang="es-MX" dirty="0"/>
          </a:p>
        </p:txBody>
      </p:sp>
      <p:pic>
        <p:nvPicPr>
          <p:cNvPr id="13" name="5 Imagen" descr="lobo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3589645" y="2964053"/>
            <a:ext cx="5247405" cy="1723549"/>
          </a:xfrm>
          <a:prstGeom prst="rect">
            <a:avLst/>
          </a:prstGeom>
          <a:noFill/>
        </p:spPr>
        <p:txBody>
          <a:bodyPr wrap="square" rtlCol="0">
            <a:spAutoFit/>
          </a:bodyPr>
          <a:lstStyle/>
          <a:p>
            <a:pPr algn="ctr"/>
            <a:r>
              <a:rPr lang="es-MX" sz="8800" b="1" dirty="0" smtClean="0">
                <a:ln w="22225">
                  <a:solidFill>
                    <a:schemeClr val="accent2">
                      <a:lumMod val="50000"/>
                    </a:schemeClr>
                  </a:solidFill>
                  <a:prstDash val="solid"/>
                </a:ln>
                <a:solidFill>
                  <a:schemeClr val="accent2"/>
                </a:solidFill>
              </a:rPr>
              <a:t>VIGAS.</a:t>
            </a:r>
            <a:endParaRPr lang="es-MX" dirty="0">
              <a:ln w="22225">
                <a:solidFill>
                  <a:schemeClr val="accent2">
                    <a:lumMod val="50000"/>
                  </a:schemeClr>
                </a:solidFill>
                <a:prstDash val="solid"/>
              </a:ln>
              <a:solidFill>
                <a:schemeClr val="accent2"/>
              </a:solidFill>
            </a:endParaRPr>
          </a:p>
          <a:p>
            <a:endParaRPr lang="es-MX" dirty="0"/>
          </a:p>
        </p:txBody>
      </p:sp>
      <p:sp>
        <p:nvSpPr>
          <p:cNvPr id="16" name="CuadroTexto 15">
            <a:extLst>
              <a:ext uri="{FF2B5EF4-FFF2-40B4-BE49-F238E27FC236}">
                <a16:creationId xmlns:a16="http://schemas.microsoft.com/office/drawing/2014/main" id="{443A3C9A-B1FC-4742-90FC-32F71A4EA476}"/>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Método de </a:t>
            </a:r>
            <a:r>
              <a:rPr lang="es-419" sz="2400" dirty="0" smtClean="0">
                <a:solidFill>
                  <a:prstClr val="black"/>
                </a:solidFill>
              </a:rPr>
              <a:t>flexibilidades.</a:t>
            </a:r>
            <a:endParaRPr lang="es-419" sz="2400" dirty="0">
              <a:solidFill>
                <a:prstClr val="black"/>
              </a:solidFill>
            </a:endParaRPr>
          </a:p>
        </p:txBody>
      </p:sp>
      <p:sp>
        <p:nvSpPr>
          <p:cNvPr id="1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4064411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TYSON\Documents\a Obras varias\A TRABAJOS 2013\7.- JULIO\Albercas\8.- Alberca Familiar 2\PDF\MD LOGO.jpg"/>
          <p:cNvPicPr>
            <a:picLocks noChangeAspect="1" noChangeArrowheads="1"/>
          </p:cNvPicPr>
          <p:nvPr/>
        </p:nvPicPr>
        <p:blipFill>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lp.edu.mx/carreras/carreras.files/civil.gif"/>
          <p:cNvPicPr>
            <a:picLocks noChangeAspect="1" noChangeArrowheads="1"/>
          </p:cNvPicPr>
          <p:nvPr/>
        </p:nvPicPr>
        <p:blipFill>
          <a:blip r:embed="rId4" cstate="print"/>
          <a:srcRect/>
          <a:stretch>
            <a:fillRect/>
          </a:stretch>
        </p:blipFill>
        <p:spPr bwMode="auto">
          <a:xfrm>
            <a:off x="10718275" y="58992"/>
            <a:ext cx="1294617" cy="983682"/>
          </a:xfrm>
          <a:prstGeom prst="rect">
            <a:avLst/>
          </a:prstGeom>
          <a:noFill/>
        </p:spPr>
      </p:pic>
      <p:sp>
        <p:nvSpPr>
          <p:cNvPr id="12" name="Номер слайда 3"/>
          <p:cNvSpPr>
            <a:spLocks noGrp="1"/>
          </p:cNvSpPr>
          <p:nvPr>
            <p:ph type="sldNum" sz="quarter" idx="12"/>
          </p:nvPr>
        </p:nvSpPr>
        <p:spPr>
          <a:xfrm>
            <a:off x="0" y="1272222"/>
            <a:ext cx="711200" cy="244476"/>
          </a:xfrm>
        </p:spPr>
        <p:txBody>
          <a:bodyPr>
            <a:normAutofit fontScale="85000" lnSpcReduction="20000"/>
          </a:bodyPr>
          <a:lstStyle/>
          <a:p>
            <a:r>
              <a:rPr lang="es-MX" dirty="0" smtClean="0"/>
              <a:t>7/39</a:t>
            </a:r>
            <a:endParaRPr lang="es-MX" dirty="0"/>
          </a:p>
        </p:txBody>
      </p:sp>
      <p:sp>
        <p:nvSpPr>
          <p:cNvPr id="2" name="TextBox 1"/>
          <p:cNvSpPr txBox="1"/>
          <p:nvPr/>
        </p:nvSpPr>
        <p:spPr>
          <a:xfrm>
            <a:off x="693004" y="2402949"/>
            <a:ext cx="5951984" cy="3139321"/>
          </a:xfrm>
          <a:prstGeom prst="rect">
            <a:avLst/>
          </a:prstGeom>
          <a:noFill/>
        </p:spPr>
        <p:txBody>
          <a:bodyPr wrap="square" rtlCol="0">
            <a:spAutoFit/>
          </a:bodyPr>
          <a:lstStyle/>
          <a:p>
            <a:pPr algn="just"/>
            <a:r>
              <a:rPr lang="es-ES" dirty="0"/>
              <a:t>Como se había mencionado, el método de flexibilidades es útil en elementos estáticamente indeterminados, es decir, problemas que no se pueden resolver utilizando las ecuaciones de equilibrio.</a:t>
            </a:r>
          </a:p>
          <a:p>
            <a:pPr algn="just"/>
            <a:r>
              <a:rPr lang="es-ES" dirty="0"/>
              <a:t>En la figura, si se dibujara su diagrama de cuerpo libre, habría cuatro reacciones desconocidas en los soportes; y como se puede disponer de tres ecuaciones de equilibrio para obtener una solución, la viga es indeterminada de primer grado. </a:t>
            </a:r>
          </a:p>
          <a:p>
            <a:pPr algn="just"/>
            <a:r>
              <a:rPr lang="es-ES" dirty="0"/>
              <a:t>Por lo tanto, se requiere una ecuación adicional para la solución.</a:t>
            </a:r>
            <a:endParaRPr lang="es-MX" sz="2000" dirty="0"/>
          </a:p>
        </p:txBody>
      </p:sp>
      <p:pic>
        <p:nvPicPr>
          <p:cNvPr id="45" name="12 Imagen" descr="logotec-new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to 2"/>
          <p:cNvGraphicFramePr>
            <a:graphicFrameLocks noChangeAspect="1"/>
          </p:cNvGraphicFramePr>
          <p:nvPr>
            <p:extLst>
              <p:ext uri="{D42A27DB-BD31-4B8C-83A1-F6EECF244321}">
                <p14:modId xmlns:p14="http://schemas.microsoft.com/office/powerpoint/2010/main" val="380230806"/>
              </p:ext>
            </p:extLst>
          </p:nvPr>
        </p:nvGraphicFramePr>
        <p:xfrm>
          <a:off x="6888088" y="2636912"/>
          <a:ext cx="4541273" cy="2252989"/>
        </p:xfrm>
        <a:graphic>
          <a:graphicData uri="http://schemas.openxmlformats.org/presentationml/2006/ole">
            <mc:AlternateContent xmlns:mc="http://schemas.openxmlformats.org/markup-compatibility/2006">
              <mc:Choice xmlns:v="urn:schemas-microsoft-com:vml" Requires="v">
                <p:oleObj spid="_x0000_s4205" name="AutoCAD Drawing" r:id="rId7" imgW="7353360" imgH="3648240" progId="AutoCAD.Drawing.22">
                  <p:embed/>
                </p:oleObj>
              </mc:Choice>
              <mc:Fallback>
                <p:oleObj name="AutoCAD Drawing" r:id="rId7" imgW="7353360" imgH="3648240" progId="AutoCAD.Drawing.22">
                  <p:embed/>
                  <p:pic>
                    <p:nvPicPr>
                      <p:cNvPr id="0" name=""/>
                      <p:cNvPicPr/>
                      <p:nvPr/>
                    </p:nvPicPr>
                    <p:blipFill>
                      <a:blip r:embed="rId8"/>
                      <a:stretch>
                        <a:fillRect/>
                      </a:stretch>
                    </p:blipFill>
                    <p:spPr>
                      <a:xfrm>
                        <a:off x="6888088" y="2636912"/>
                        <a:ext cx="4541273" cy="2252989"/>
                      </a:xfrm>
                      <a:prstGeom prst="rect">
                        <a:avLst/>
                      </a:prstGeom>
                    </p:spPr>
                  </p:pic>
                </p:oleObj>
              </mc:Fallback>
            </mc:AlternateContent>
          </a:graphicData>
        </a:graphic>
      </p:graphicFrame>
      <p:sp>
        <p:nvSpPr>
          <p:cNvPr id="13" name="CuadroTexto 12">
            <a:extLst>
              <a:ext uri="{FF2B5EF4-FFF2-40B4-BE49-F238E27FC236}">
                <a16:creationId xmlns:a16="http://schemas.microsoft.com/office/drawing/2014/main" id="{CB414B09-F717-4DC0-8A13-47244418ACC6}"/>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Procedimiento </a:t>
            </a:r>
            <a:r>
              <a:rPr lang="es-419" sz="2400" dirty="0" smtClean="0">
                <a:solidFill>
                  <a:prstClr val="black"/>
                </a:solidFill>
              </a:rPr>
              <a:t>general.</a:t>
            </a:r>
            <a:endParaRPr lang="es-419" sz="2400" dirty="0">
              <a:solidFill>
                <a:prstClr val="black"/>
              </a:solidFill>
            </a:endParaRPr>
          </a:p>
        </p:txBody>
      </p:sp>
      <p:sp>
        <p:nvSpPr>
          <p:cNvPr id="1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
        <p:nvSpPr>
          <p:cNvPr id="5" name="Elipse 4"/>
          <p:cNvSpPr/>
          <p:nvPr/>
        </p:nvSpPr>
        <p:spPr>
          <a:xfrm>
            <a:off x="11015402" y="4074667"/>
            <a:ext cx="45719" cy="45719"/>
          </a:xfrm>
          <a:prstGeom prst="ellipse">
            <a:avLst/>
          </a:prstGeom>
          <a:solidFill>
            <a:srgbClr val="0004BC"/>
          </a:solidFill>
          <a:ln>
            <a:solidFill>
              <a:srgbClr val="000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lipse 13"/>
          <p:cNvSpPr/>
          <p:nvPr/>
        </p:nvSpPr>
        <p:spPr>
          <a:xfrm>
            <a:off x="11188094" y="4074666"/>
            <a:ext cx="45719" cy="45719"/>
          </a:xfrm>
          <a:prstGeom prst="ellipse">
            <a:avLst/>
          </a:prstGeom>
          <a:solidFill>
            <a:srgbClr val="0004BC"/>
          </a:solidFill>
          <a:ln>
            <a:solidFill>
              <a:srgbClr val="000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p:cNvSpPr/>
          <p:nvPr/>
        </p:nvSpPr>
        <p:spPr>
          <a:xfrm>
            <a:off x="11101748" y="4075249"/>
            <a:ext cx="45719" cy="45719"/>
          </a:xfrm>
          <a:prstGeom prst="ellipse">
            <a:avLst/>
          </a:prstGeom>
          <a:solidFill>
            <a:srgbClr val="0004BC"/>
          </a:solidFill>
          <a:ln>
            <a:solidFill>
              <a:srgbClr val="000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887443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itlp.edu.mx/carreras/carreras.files/civil.gif"/>
          <p:cNvPicPr>
            <a:picLocks noChangeAspect="1" noChangeArrowheads="1"/>
          </p:cNvPicPr>
          <p:nvPr/>
        </p:nvPicPr>
        <p:blipFill>
          <a:blip r:embed="rId5" cstate="print"/>
          <a:srcRect/>
          <a:stretch>
            <a:fillRect/>
          </a:stretch>
        </p:blipFill>
        <p:spPr bwMode="auto">
          <a:xfrm>
            <a:off x="10718275" y="58992"/>
            <a:ext cx="1294617" cy="983682"/>
          </a:xfrm>
          <a:prstGeom prst="rect">
            <a:avLst/>
          </a:prstGeom>
          <a:noFill/>
        </p:spPr>
      </p:pic>
      <p:sp>
        <p:nvSpPr>
          <p:cNvPr id="12" name="Номер слайда 3"/>
          <p:cNvSpPr>
            <a:spLocks noGrp="1"/>
          </p:cNvSpPr>
          <p:nvPr>
            <p:ph type="sldNum" sz="quarter" idx="12"/>
          </p:nvPr>
        </p:nvSpPr>
        <p:spPr>
          <a:xfrm>
            <a:off x="0" y="1272222"/>
            <a:ext cx="711200" cy="244476"/>
          </a:xfrm>
        </p:spPr>
        <p:txBody>
          <a:bodyPr>
            <a:normAutofit fontScale="85000" lnSpcReduction="20000"/>
          </a:bodyPr>
          <a:lstStyle/>
          <a:p>
            <a:r>
              <a:rPr lang="es-MX" dirty="0" smtClean="0"/>
              <a:t>8/39</a:t>
            </a:r>
            <a:endParaRPr lang="es-MX" dirty="0"/>
          </a:p>
        </p:txBody>
      </p:sp>
      <mc:AlternateContent xmlns:mc="http://schemas.openxmlformats.org/markup-compatibility/2006" xmlns:a14="http://schemas.microsoft.com/office/drawing/2010/main">
        <mc:Choice Requires="a14">
          <p:sp>
            <p:nvSpPr>
              <p:cNvPr id="2" name="TextBox 1"/>
              <p:cNvSpPr txBox="1"/>
              <p:nvPr/>
            </p:nvSpPr>
            <p:spPr>
              <a:xfrm>
                <a:off x="648752" y="2254417"/>
                <a:ext cx="5951984" cy="3718775"/>
              </a:xfrm>
              <a:prstGeom prst="rect">
                <a:avLst/>
              </a:prstGeom>
              <a:noFill/>
            </p:spPr>
            <p:txBody>
              <a:bodyPr wrap="square" rtlCol="0">
                <a:spAutoFit/>
              </a:bodyPr>
              <a:lstStyle/>
              <a:p>
                <a:pPr algn="just"/>
                <a:r>
                  <a:rPr lang="es-ES" dirty="0" smtClean="0"/>
                  <a:t>Con el fin de obtener esta ecuación se utilizara </a:t>
                </a:r>
                <a:r>
                  <a:rPr lang="es-ES" dirty="0"/>
                  <a:t>el principio de superposición y se considerará la compatibilidad del desplazamiento en uno de los </a:t>
                </a:r>
                <a:r>
                  <a:rPr lang="es-ES" dirty="0" smtClean="0"/>
                  <a:t>soportes </a:t>
                </a:r>
                <a:r>
                  <a:rPr lang="es-ES" dirty="0"/>
                  <a:t>como “redundante" y al eliminar temporalmente su efecto sobre la viga </a:t>
                </a:r>
                <a:r>
                  <a:rPr lang="es-ES" dirty="0" smtClean="0"/>
                  <a:t>tres</a:t>
                </a:r>
                <a:r>
                  <a:rPr lang="es-ES" dirty="0"/>
                  <a:t>. Esto se hace al elegir una de las </a:t>
                </a:r>
                <a:r>
                  <a:rPr lang="es-ES" dirty="0" smtClean="0"/>
                  <a:t>reacciones, de </a:t>
                </a:r>
                <a:r>
                  <a:rPr lang="es-ES" dirty="0"/>
                  <a:t>manera que </a:t>
                </a:r>
                <a:r>
                  <a:rPr lang="es-ES" dirty="0" smtClean="0"/>
                  <a:t>esta </a:t>
                </a:r>
                <a:r>
                  <a:rPr lang="es-ES" dirty="0"/>
                  <a:t>se vuelva estáticamente determinada y estable. Esta viga se conoce como la estructura </a:t>
                </a:r>
                <a:r>
                  <a:rPr lang="es-ES" dirty="0" smtClean="0"/>
                  <a:t>primaria (fundamental). </a:t>
                </a:r>
                <a:r>
                  <a:rPr lang="es-ES" dirty="0"/>
                  <a:t>Aquí se eliminará la acción de restricción del soporte en B. Como resultado, la carga P hará que B que se desplace hacia abajo en una cantidad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m:t>
                        </m:r>
                      </m:e>
                      <m:sub>
                        <m:r>
                          <a:rPr lang="es-MX" b="1" i="1">
                            <a:latin typeface="Cambria Math" panose="02040503050406030204" pitchFamily="18" charset="0"/>
                          </a:rPr>
                          <m:t>𝑩</m:t>
                        </m:r>
                      </m:sub>
                    </m:sSub>
                  </m:oMath>
                </a14:m>
                <a:r>
                  <a:rPr lang="es-MX" dirty="0"/>
                  <a:t>. </a:t>
                </a:r>
                <a:r>
                  <a:rPr lang="es-ES" dirty="0"/>
                  <a:t>Sin embargo, por superposición, la reacción desconocida en B, es decir, </a:t>
                </a:r>
                <a14:m>
                  <m:oMath xmlns:m="http://schemas.openxmlformats.org/officeDocument/2006/math">
                    <m:sSub>
                      <m:sSubPr>
                        <m:ctrlPr>
                          <a:rPr lang="es-MX" b="1" i="1">
                            <a:latin typeface="Cambria Math" panose="02040503050406030204" pitchFamily="18" charset="0"/>
                          </a:rPr>
                        </m:ctrlPr>
                      </m:sSubPr>
                      <m:e>
                        <m:r>
                          <a:rPr lang="es-ES" b="1" i="1">
                            <a:latin typeface="Cambria Math" panose="02040503050406030204" pitchFamily="18" charset="0"/>
                          </a:rPr>
                          <m:t>𝑩</m:t>
                        </m:r>
                      </m:e>
                      <m:sub>
                        <m:r>
                          <a:rPr lang="es-ES" b="1" i="1">
                            <a:latin typeface="Cambria Math" panose="02040503050406030204" pitchFamily="18" charset="0"/>
                          </a:rPr>
                          <m:t>𝒚</m:t>
                        </m:r>
                      </m:sub>
                    </m:sSub>
                  </m:oMath>
                </a14:m>
                <a:r>
                  <a:rPr lang="es-ES" dirty="0"/>
                  <a:t> hace que la viga en B se </a:t>
                </a:r>
                <a:r>
                  <a:rPr lang="es-ES" dirty="0" smtClean="0"/>
                  <a:t>desplace </a:t>
                </a:r>
                <a14:m>
                  <m:oMath xmlns:m="http://schemas.openxmlformats.org/officeDocument/2006/math">
                    <m:sSub>
                      <m:sSubPr>
                        <m:ctrlPr>
                          <a:rPr lang="es-MX" b="1" i="1">
                            <a:latin typeface="Cambria Math" panose="02040503050406030204" pitchFamily="18" charset="0"/>
                          </a:rPr>
                        </m:ctrlPr>
                      </m:sSubPr>
                      <m:e>
                        <m:r>
                          <a:rPr lang="es-MX" b="1" i="1">
                            <a:latin typeface="Cambria Math" panose="02040503050406030204" pitchFamily="18" charset="0"/>
                          </a:rPr>
                          <m:t>∆</m:t>
                        </m:r>
                      </m:e>
                      <m:sub>
                        <m:r>
                          <a:rPr lang="es-ES" b="1" i="1">
                            <a:latin typeface="Cambria Math" panose="02040503050406030204" pitchFamily="18" charset="0"/>
                          </a:rPr>
                          <m:t>𝑩</m:t>
                        </m:r>
                        <m:r>
                          <a:rPr lang="es-MX" b="1" i="1">
                            <a:latin typeface="Cambria Math" panose="02040503050406030204" pitchFamily="18" charset="0"/>
                          </a:rPr>
                          <m:t>𝑩</m:t>
                        </m:r>
                        <m:r>
                          <a:rPr lang="en-US" b="1" i="1">
                            <a:latin typeface="Cambria Math" panose="02040503050406030204" pitchFamily="18" charset="0"/>
                          </a:rPr>
                          <m:t>=</m:t>
                        </m:r>
                        <m:r>
                          <a:rPr lang="en-US" b="1" i="1">
                            <a:latin typeface="Cambria Math" panose="02040503050406030204" pitchFamily="18" charset="0"/>
                            <a:ea typeface="Cambria Math" panose="02040503050406030204" pitchFamily="18" charset="0"/>
                          </a:rPr>
                          <m:t>𝜹</m:t>
                        </m:r>
                        <m:r>
                          <a:rPr lang="en-US" b="1" i="1">
                            <a:latin typeface="Cambria Math" panose="02040503050406030204" pitchFamily="18" charset="0"/>
                            <a:ea typeface="Cambria Math" panose="02040503050406030204" pitchFamily="18" charset="0"/>
                          </a:rPr>
                          <m:t>𝑩𝑩</m:t>
                        </m:r>
                      </m:sub>
                    </m:sSub>
                  </m:oMath>
                </a14:m>
                <a:r>
                  <a:rPr lang="es-ES" dirty="0" smtClean="0"/>
                  <a:t> hacia arriba.</a:t>
                </a:r>
                <a:endParaRPr lang="es-MX" dirty="0"/>
              </a:p>
              <a:p>
                <a:pPr algn="just"/>
                <a:endParaRPr lang="es-MX" dirty="0"/>
              </a:p>
            </p:txBody>
          </p:sp>
        </mc:Choice>
        <mc:Fallback xmlns="">
          <p:sp>
            <p:nvSpPr>
              <p:cNvPr id="2" name="TextBox 1"/>
              <p:cNvSpPr txBox="1">
                <a:spLocks noRot="1" noChangeAspect="1" noMove="1" noResize="1" noEditPoints="1" noAdjustHandles="1" noChangeArrowheads="1" noChangeShapeType="1" noTextEdit="1"/>
              </p:cNvSpPr>
              <p:nvPr/>
            </p:nvSpPr>
            <p:spPr>
              <a:xfrm>
                <a:off x="648752" y="2254417"/>
                <a:ext cx="5951984" cy="3718775"/>
              </a:xfrm>
              <a:prstGeom prst="rect">
                <a:avLst/>
              </a:prstGeom>
              <a:blipFill>
                <a:blip r:embed="rId6"/>
                <a:stretch>
                  <a:fillRect l="-819" t="-984" r="-819"/>
                </a:stretch>
              </a:blipFill>
            </p:spPr>
            <p:txBody>
              <a:bodyPr/>
              <a:lstStyle/>
              <a:p>
                <a:r>
                  <a:rPr lang="es-MX">
                    <a:noFill/>
                  </a:rPr>
                  <a:t> </a:t>
                </a:r>
              </a:p>
            </p:txBody>
          </p:sp>
        </mc:Fallback>
      </mc:AlternateContent>
      <p:pic>
        <p:nvPicPr>
          <p:cNvPr id="45" name="12 Imagen" descr="logotec-new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5 Imagen" descr="lobos.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to 13"/>
          <p:cNvGraphicFramePr>
            <a:graphicFrameLocks noChangeAspect="1"/>
          </p:cNvGraphicFramePr>
          <p:nvPr>
            <p:extLst>
              <p:ext uri="{D42A27DB-BD31-4B8C-83A1-F6EECF244321}">
                <p14:modId xmlns:p14="http://schemas.microsoft.com/office/powerpoint/2010/main" val="3293917554"/>
              </p:ext>
            </p:extLst>
          </p:nvPr>
        </p:nvGraphicFramePr>
        <p:xfrm>
          <a:off x="7305411" y="1507726"/>
          <a:ext cx="3568055" cy="4522719"/>
        </p:xfrm>
        <a:graphic>
          <a:graphicData uri="http://schemas.openxmlformats.org/presentationml/2006/ole">
            <mc:AlternateContent xmlns:mc="http://schemas.openxmlformats.org/markup-compatibility/2006">
              <mc:Choice xmlns:v="urn:schemas-microsoft-com:vml" Requires="v">
                <p:oleObj spid="_x0000_s6245" name="AutoCAD Drawing" r:id="rId9" imgW="2847960" imgH="3610080" progId="AutoCAD.Drawing.22">
                  <p:embed/>
                </p:oleObj>
              </mc:Choice>
              <mc:Fallback>
                <p:oleObj name="AutoCAD Drawing" r:id="rId9" imgW="2847960" imgH="3610080" progId="AutoCAD.Drawing.22">
                  <p:embed/>
                  <p:pic>
                    <p:nvPicPr>
                      <p:cNvPr id="0" name=""/>
                      <p:cNvPicPr/>
                      <p:nvPr/>
                    </p:nvPicPr>
                    <p:blipFill>
                      <a:blip r:embed="rId10"/>
                      <a:stretch>
                        <a:fillRect/>
                      </a:stretch>
                    </p:blipFill>
                    <p:spPr>
                      <a:xfrm>
                        <a:off x="7305411" y="1507726"/>
                        <a:ext cx="3568055" cy="4522719"/>
                      </a:xfrm>
                      <a:prstGeom prst="rect">
                        <a:avLst/>
                      </a:prstGeom>
                    </p:spPr>
                  </p:pic>
                </p:oleObj>
              </mc:Fallback>
            </mc:AlternateContent>
          </a:graphicData>
        </a:graphic>
      </p:graphicFrame>
      <p:sp>
        <p:nvSpPr>
          <p:cNvPr id="13" name="CuadroTexto 12">
            <a:extLst>
              <a:ext uri="{FF2B5EF4-FFF2-40B4-BE49-F238E27FC236}">
                <a16:creationId xmlns:a16="http://schemas.microsoft.com/office/drawing/2014/main" id="{31633981-DD9C-49A2-8006-725A62BC7A0E}"/>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Procedimiento </a:t>
            </a:r>
            <a:r>
              <a:rPr lang="es-419" sz="2400" dirty="0" smtClean="0">
                <a:solidFill>
                  <a:prstClr val="black"/>
                </a:solidFill>
              </a:rPr>
              <a:t>general.</a:t>
            </a:r>
            <a:endParaRPr lang="es-419" sz="2400" dirty="0">
              <a:solidFill>
                <a:prstClr val="black"/>
              </a:solidFill>
            </a:endParaRPr>
          </a:p>
        </p:txBody>
      </p:sp>
      <p:sp>
        <p:nvSpPr>
          <p:cNvPr id="11"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spTree>
    <p:extLst>
      <p:ext uri="{BB962C8B-B14F-4D97-AF65-F5344CB8AC3E}">
        <p14:creationId xmlns:p14="http://schemas.microsoft.com/office/powerpoint/2010/main" val="28188429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normAutofit fontScale="85000" lnSpcReduction="20000"/>
          </a:bodyPr>
          <a:lstStyle/>
          <a:p>
            <a:r>
              <a:rPr lang="es-MX" dirty="0" smtClean="0"/>
              <a:t>9/39</a:t>
            </a:r>
            <a:endParaRPr lang="es-MX" dirty="0"/>
          </a:p>
        </p:txBody>
      </p:sp>
      <p:pic>
        <p:nvPicPr>
          <p:cNvPr id="10" name="Picture 2" descr="C:\Users\TYSON\Documents\a Obras varias\A TRABAJOS 2013\7.- JULIO\Albercas\8.- Alberca Familiar 2\PDF\MD LOGO.jpg"/>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73596" y="184050"/>
            <a:ext cx="1647589" cy="8586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itlp.edu.mx/carreras/carreras.files/civil.gif"/>
          <p:cNvPicPr>
            <a:picLocks noChangeAspect="1" noChangeArrowheads="1"/>
          </p:cNvPicPr>
          <p:nvPr/>
        </p:nvPicPr>
        <p:blipFill>
          <a:blip r:embed="rId5" cstate="print"/>
          <a:srcRect/>
          <a:stretch>
            <a:fillRect/>
          </a:stretch>
        </p:blipFill>
        <p:spPr bwMode="auto">
          <a:xfrm>
            <a:off x="10718275" y="58992"/>
            <a:ext cx="1294617" cy="983682"/>
          </a:xfrm>
          <a:prstGeom prst="rect">
            <a:avLst/>
          </a:prstGeom>
          <a:noFill/>
        </p:spPr>
      </p:pic>
      <p:pic>
        <p:nvPicPr>
          <p:cNvPr id="13" name="5 Imagen" descr="lobo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587" y="5733256"/>
            <a:ext cx="1192385" cy="100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2 Imagen" descr="logotec-new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18275" y="5733256"/>
            <a:ext cx="1231276" cy="8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CuadroTexto 19"/>
              <p:cNvSpPr txBox="1"/>
              <p:nvPr/>
            </p:nvSpPr>
            <p:spPr>
              <a:xfrm>
                <a:off x="776744" y="1632835"/>
                <a:ext cx="10647848" cy="710251"/>
              </a:xfrm>
              <a:prstGeom prst="rect">
                <a:avLst/>
              </a:prstGeom>
              <a:ln>
                <a:noFill/>
              </a:ln>
            </p:spPr>
            <p:txBody>
              <a:bodyPr vert="horz" wrap="square" lIns="91440" tIns="45720" rIns="91440" bIns="45720" rtlCol="0" anchor="ctr">
                <a:noAutofit/>
              </a:bodyPr>
              <a:lstStyle/>
              <a:p>
                <a:pPr lvl="0" algn="just">
                  <a:spcBef>
                    <a:spcPct val="0"/>
                  </a:spcBef>
                  <a:defRPr/>
                </a:pPr>
                <a:r>
                  <a:rPr lang="es-ES" sz="1600" kern="0" dirty="0">
                    <a:solidFill>
                      <a:prstClr val="black"/>
                    </a:solidFill>
                  </a:rPr>
                  <a:t>Por inspección, la viga es estáticamente </a:t>
                </a:r>
                <a:r>
                  <a:rPr lang="es-ES" sz="1600" kern="0" dirty="0" smtClean="0">
                    <a:solidFill>
                      <a:prstClr val="black"/>
                    </a:solidFill>
                  </a:rPr>
                  <a:t>indeterminada </a:t>
                </a:r>
                <a:r>
                  <a:rPr lang="es-ES" sz="1600" kern="0" dirty="0">
                    <a:solidFill>
                      <a:prstClr val="black"/>
                    </a:solidFill>
                  </a:rPr>
                  <a:t>de primer grado. La redundante se tomará como </a:t>
                </a:r>
                <a14:m>
                  <m:oMath xmlns:m="http://schemas.openxmlformats.org/officeDocument/2006/math">
                    <m:sSub>
                      <m:sSubPr>
                        <m:ctrlPr>
                          <a:rPr lang="es-MX" sz="1600" b="1" i="1">
                            <a:latin typeface="Cambria Math" panose="02040503050406030204" pitchFamily="18" charset="0"/>
                          </a:rPr>
                        </m:ctrlPr>
                      </m:sSubPr>
                      <m:e>
                        <m:r>
                          <a:rPr lang="es-ES" sz="1600" b="1" i="1">
                            <a:latin typeface="Cambria Math" panose="02040503050406030204" pitchFamily="18" charset="0"/>
                          </a:rPr>
                          <m:t>𝑩</m:t>
                        </m:r>
                      </m:e>
                      <m:sub>
                        <m:r>
                          <a:rPr lang="es-ES" sz="1600" b="1" i="1">
                            <a:latin typeface="Cambria Math" panose="02040503050406030204" pitchFamily="18" charset="0"/>
                          </a:rPr>
                          <m:t>𝒚</m:t>
                        </m:r>
                      </m:sub>
                    </m:sSub>
                  </m:oMath>
                </a14:m>
                <a:r>
                  <a:rPr lang="es-ES" sz="1600" kern="0" dirty="0">
                    <a:solidFill>
                      <a:prstClr val="black"/>
                    </a:solidFill>
                  </a:rPr>
                  <a:t> de modo que esta fuerza pueda determinarse directamente.</a:t>
                </a:r>
                <a:endParaRPr lang="es-MX" sz="1600" kern="0" dirty="0">
                  <a:solidFill>
                    <a:prstClr val="black"/>
                  </a:solidFill>
                </a:endParaRPr>
              </a:p>
            </p:txBody>
          </p:sp>
        </mc:Choice>
        <mc:Fallback xmlns="">
          <p:sp>
            <p:nvSpPr>
              <p:cNvPr id="11" name="CuadroTexto 19"/>
              <p:cNvSpPr txBox="1">
                <a:spLocks noRot="1" noChangeAspect="1" noMove="1" noResize="1" noEditPoints="1" noAdjustHandles="1" noChangeArrowheads="1" noChangeShapeType="1" noTextEdit="1"/>
              </p:cNvSpPr>
              <p:nvPr/>
            </p:nvSpPr>
            <p:spPr>
              <a:xfrm>
                <a:off x="776744" y="1632835"/>
                <a:ext cx="10647848" cy="710251"/>
              </a:xfrm>
              <a:prstGeom prst="rect">
                <a:avLst/>
              </a:prstGeom>
              <a:blipFill>
                <a:blip r:embed="rId8"/>
                <a:stretch>
                  <a:fillRect l="-286" r="-343" b="-4310"/>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7" name="CuadroTexto 19"/>
              <p:cNvSpPr txBox="1"/>
              <p:nvPr/>
            </p:nvSpPr>
            <p:spPr>
              <a:xfrm>
                <a:off x="776744" y="4973043"/>
                <a:ext cx="10873208" cy="710251"/>
              </a:xfrm>
              <a:prstGeom prst="rect">
                <a:avLst/>
              </a:prstGeom>
              <a:ln>
                <a:noFill/>
              </a:ln>
            </p:spPr>
            <p:txBody>
              <a:bodyPr vert="horz" wrap="square" lIns="91440" tIns="45720" rIns="91440" bIns="45720" rtlCol="0" anchor="ctr">
                <a:noAutofit/>
              </a:bodyPr>
              <a:lstStyle/>
              <a:p>
                <a:pPr lvl="0" algn="just">
                  <a:spcBef>
                    <a:spcPct val="0"/>
                  </a:spcBef>
                  <a:defRPr/>
                </a:pPr>
                <a:r>
                  <a:rPr lang="es-ES" sz="1600" kern="0" dirty="0">
                    <a:solidFill>
                      <a:prstClr val="black"/>
                    </a:solidFill>
                  </a:rPr>
                  <a:t>Observe que la remoción de la redundante requiere que se retire el soporte de rodillo o la acción restrictiva de la viga en la dirección de </a:t>
                </a:r>
                <a14:m>
                  <m:oMath xmlns:m="http://schemas.openxmlformats.org/officeDocument/2006/math">
                    <m:sSub>
                      <m:sSubPr>
                        <m:ctrlPr>
                          <a:rPr lang="es-MX" sz="1600" b="1" i="1">
                            <a:latin typeface="Cambria Math" panose="02040503050406030204" pitchFamily="18" charset="0"/>
                          </a:rPr>
                        </m:ctrlPr>
                      </m:sSubPr>
                      <m:e>
                        <m:r>
                          <a:rPr lang="es-ES" sz="1600" b="1" i="1">
                            <a:latin typeface="Cambria Math" panose="02040503050406030204" pitchFamily="18" charset="0"/>
                          </a:rPr>
                          <m:t>𝑩</m:t>
                        </m:r>
                      </m:e>
                      <m:sub>
                        <m:r>
                          <a:rPr lang="es-ES" sz="1600" b="1" i="1">
                            <a:latin typeface="Cambria Math" panose="02040503050406030204" pitchFamily="18" charset="0"/>
                          </a:rPr>
                          <m:t>𝒚</m:t>
                        </m:r>
                      </m:sub>
                    </m:sSub>
                    <m:r>
                      <a:rPr lang="es-ES" sz="1600" b="0" i="0" smtClean="0">
                        <a:latin typeface="Cambria Math" panose="02040503050406030204" pitchFamily="18" charset="0"/>
                      </a:rPr>
                      <m:t>,</m:t>
                    </m:r>
                  </m:oMath>
                </a14:m>
                <a:r>
                  <a:rPr lang="es-ES" sz="1600" kern="0" dirty="0">
                    <a:solidFill>
                      <a:prstClr val="black"/>
                    </a:solidFill>
                  </a:rPr>
                  <a:t> Aquí se ha supuesto que </a:t>
                </a:r>
                <a14:m>
                  <m:oMath xmlns:m="http://schemas.openxmlformats.org/officeDocument/2006/math">
                    <m:sSub>
                      <m:sSubPr>
                        <m:ctrlPr>
                          <a:rPr lang="es-MX" sz="1600" b="1" i="1">
                            <a:latin typeface="Cambria Math" panose="02040503050406030204" pitchFamily="18" charset="0"/>
                          </a:rPr>
                        </m:ctrlPr>
                      </m:sSubPr>
                      <m:e>
                        <m:r>
                          <a:rPr lang="es-ES" sz="1600" b="1" i="1">
                            <a:latin typeface="Cambria Math" panose="02040503050406030204" pitchFamily="18" charset="0"/>
                          </a:rPr>
                          <m:t>𝑩</m:t>
                        </m:r>
                      </m:e>
                      <m:sub>
                        <m:r>
                          <a:rPr lang="es-ES" sz="1600" b="1" i="1">
                            <a:latin typeface="Cambria Math" panose="02040503050406030204" pitchFamily="18" charset="0"/>
                          </a:rPr>
                          <m:t>𝒚</m:t>
                        </m:r>
                      </m:sub>
                    </m:sSub>
                  </m:oMath>
                </a14:m>
                <a:r>
                  <a:rPr lang="es-ES" sz="1600" kern="0" dirty="0">
                    <a:solidFill>
                      <a:prstClr val="black"/>
                    </a:solidFill>
                  </a:rPr>
                  <a:t>, actúa hacia arriba sobre la viga.  </a:t>
                </a:r>
                <a:endParaRPr kumimoji="0" lang="es-MX" sz="1600" b="0" i="0" u="none" strike="noStrike" kern="0" cap="none" spc="0" normalizeH="0" baseline="0" noProof="0" dirty="0">
                  <a:ln>
                    <a:noFill/>
                  </a:ln>
                  <a:solidFill>
                    <a:prstClr val="black"/>
                  </a:solidFill>
                  <a:effectLst/>
                  <a:uLnTx/>
                  <a:uFillTx/>
                </a:endParaRPr>
              </a:p>
            </p:txBody>
          </p:sp>
        </mc:Choice>
        <mc:Fallback xmlns="">
          <p:sp>
            <p:nvSpPr>
              <p:cNvPr id="17" name="CuadroTexto 19"/>
              <p:cNvSpPr txBox="1">
                <a:spLocks noRot="1" noChangeAspect="1" noMove="1" noResize="1" noEditPoints="1" noAdjustHandles="1" noChangeArrowheads="1" noChangeShapeType="1" noTextEdit="1"/>
              </p:cNvSpPr>
              <p:nvPr/>
            </p:nvSpPr>
            <p:spPr>
              <a:xfrm>
                <a:off x="776744" y="4973043"/>
                <a:ext cx="10873208" cy="710251"/>
              </a:xfrm>
              <a:prstGeom prst="rect">
                <a:avLst/>
              </a:prstGeom>
              <a:blipFill>
                <a:blip r:embed="rId9"/>
                <a:stretch>
                  <a:fillRect l="-280" r="-336" b="-1724"/>
                </a:stretch>
              </a:blipFill>
              <a:ln>
                <a:noFill/>
              </a:ln>
            </p:spPr>
            <p:txBody>
              <a:bodyPr/>
              <a:lstStyle/>
              <a:p>
                <a:r>
                  <a:rPr lang="es-MX">
                    <a:noFill/>
                  </a:rPr>
                  <a:t> </a:t>
                </a:r>
              </a:p>
            </p:txBody>
          </p:sp>
        </mc:Fallback>
      </mc:AlternateContent>
      <p:sp>
        <p:nvSpPr>
          <p:cNvPr id="26" name="Botón de acción: Inicio 6">
            <a:hlinkClick r:id="rId10" action="ppaction://hlinksldjump" highlightClick="1"/>
          </p:cNvPr>
          <p:cNvSpPr/>
          <p:nvPr/>
        </p:nvSpPr>
        <p:spPr>
          <a:xfrm>
            <a:off x="9840866" y="6036843"/>
            <a:ext cx="504056" cy="48515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aphicFrame>
        <p:nvGraphicFramePr>
          <p:cNvPr id="5" name="Objeto 4"/>
          <p:cNvGraphicFramePr>
            <a:graphicFrameLocks noChangeAspect="1"/>
          </p:cNvGraphicFramePr>
          <p:nvPr>
            <p:extLst>
              <p:ext uri="{D42A27DB-BD31-4B8C-83A1-F6EECF244321}">
                <p14:modId xmlns:p14="http://schemas.microsoft.com/office/powerpoint/2010/main" val="4091174973"/>
              </p:ext>
            </p:extLst>
          </p:nvPr>
        </p:nvGraphicFramePr>
        <p:xfrm>
          <a:off x="461487" y="2686781"/>
          <a:ext cx="11553437" cy="2063915"/>
        </p:xfrm>
        <a:graphic>
          <a:graphicData uri="http://schemas.openxmlformats.org/presentationml/2006/ole">
            <mc:AlternateContent xmlns:mc="http://schemas.openxmlformats.org/markup-compatibility/2006">
              <mc:Choice xmlns:v="urn:schemas-microsoft-com:vml" Requires="v">
                <p:oleObj spid="_x0000_s7266" name="AutoCAD Drawing" r:id="rId11" imgW="4905360" imgH="876240" progId="AutoCAD.Drawing.22">
                  <p:embed/>
                </p:oleObj>
              </mc:Choice>
              <mc:Fallback>
                <p:oleObj name="AutoCAD Drawing" r:id="rId11" imgW="4905360" imgH="876240" progId="AutoCAD.Drawing.22">
                  <p:embed/>
                  <p:pic>
                    <p:nvPicPr>
                      <p:cNvPr id="0" name=""/>
                      <p:cNvPicPr/>
                      <p:nvPr/>
                    </p:nvPicPr>
                    <p:blipFill>
                      <a:blip r:embed="rId12"/>
                      <a:stretch>
                        <a:fillRect/>
                      </a:stretch>
                    </p:blipFill>
                    <p:spPr>
                      <a:xfrm>
                        <a:off x="461487" y="2686781"/>
                        <a:ext cx="11553437" cy="2063915"/>
                      </a:xfrm>
                      <a:prstGeom prst="rect">
                        <a:avLst/>
                      </a:prstGeom>
                      <a:ln>
                        <a:solidFill>
                          <a:schemeClr val="tx1"/>
                        </a:solidFill>
                      </a:ln>
                    </p:spPr>
                  </p:pic>
                </p:oleObj>
              </mc:Fallback>
            </mc:AlternateContent>
          </a:graphicData>
        </a:graphic>
      </p:graphicFrame>
      <p:sp>
        <p:nvSpPr>
          <p:cNvPr id="16" name="CuadroTexto 15">
            <a:extLst>
              <a:ext uri="{FF2B5EF4-FFF2-40B4-BE49-F238E27FC236}">
                <a16:creationId xmlns:a16="http://schemas.microsoft.com/office/drawing/2014/main" id="{9DCB200F-0AE7-4F59-8CB6-19764F83121F}"/>
              </a:ext>
            </a:extLst>
          </p:cNvPr>
          <p:cNvSpPr txBox="1"/>
          <p:nvPr/>
        </p:nvSpPr>
        <p:spPr>
          <a:xfrm>
            <a:off x="3913717" y="613362"/>
            <a:ext cx="4612025"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419" sz="2400" dirty="0">
                <a:solidFill>
                  <a:prstClr val="black"/>
                </a:solidFill>
              </a:rPr>
              <a:t>Viga </a:t>
            </a:r>
            <a:r>
              <a:rPr lang="es-419" sz="2400" dirty="0" smtClean="0">
                <a:solidFill>
                  <a:prstClr val="black"/>
                </a:solidFill>
              </a:rPr>
              <a:t>empotrada.</a:t>
            </a:r>
            <a:endParaRPr lang="es-419" sz="2400" dirty="0">
              <a:solidFill>
                <a:prstClr val="black"/>
              </a:solidFill>
            </a:endParaRPr>
          </a:p>
        </p:txBody>
      </p:sp>
      <p:sp>
        <p:nvSpPr>
          <p:cNvPr id="18" name="9 Marcador de pie de página"/>
          <p:cNvSpPr>
            <a:spLocks noGrp="1"/>
          </p:cNvSpPr>
          <p:nvPr>
            <p:ph type="ftr" sz="quarter" idx="11"/>
          </p:nvPr>
        </p:nvSpPr>
        <p:spPr>
          <a:xfrm>
            <a:off x="4197124" y="6434435"/>
            <a:ext cx="4032448" cy="23200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MX" dirty="0">
                <a:solidFill>
                  <a:schemeClr val="tx1"/>
                </a:solidFill>
              </a:rPr>
              <a:t>M.C. ANTONIO DANIEL </a:t>
            </a:r>
            <a:r>
              <a:rPr lang="es-MX" dirty="0" smtClean="0">
                <a:solidFill>
                  <a:schemeClr val="tx1"/>
                </a:solidFill>
              </a:rPr>
              <a:t>MARTÍNEZ DIBENE.</a:t>
            </a:r>
            <a:endParaRPr lang="es-MX" dirty="0">
              <a:solidFill>
                <a:schemeClr val="tx1"/>
              </a:solidFill>
            </a:endParaRPr>
          </a:p>
        </p:txBody>
      </p:sp>
      <p:cxnSp>
        <p:nvCxnSpPr>
          <p:cNvPr id="28" name="Conector recto 27"/>
          <p:cNvCxnSpPr/>
          <p:nvPr/>
        </p:nvCxnSpPr>
        <p:spPr>
          <a:xfrm>
            <a:off x="4655840" y="4503970"/>
            <a:ext cx="2016224" cy="0"/>
          </a:xfrm>
          <a:prstGeom prst="line">
            <a:avLst/>
          </a:prstGeom>
          <a:ln w="6350"/>
        </p:spPr>
        <p:style>
          <a:lnRef idx="1">
            <a:schemeClr val="dk1"/>
          </a:lnRef>
          <a:fillRef idx="0">
            <a:schemeClr val="dk1"/>
          </a:fillRef>
          <a:effectRef idx="0">
            <a:schemeClr val="dk1"/>
          </a:effectRef>
          <a:fontRef idx="minor">
            <a:schemeClr val="tx1"/>
          </a:fontRef>
        </p:style>
      </p:cxnSp>
      <p:cxnSp>
        <p:nvCxnSpPr>
          <p:cNvPr id="29" name="Conector recto 28"/>
          <p:cNvCxnSpPr/>
          <p:nvPr/>
        </p:nvCxnSpPr>
        <p:spPr>
          <a:xfrm>
            <a:off x="4655840" y="4425661"/>
            <a:ext cx="0" cy="144016"/>
          </a:xfrm>
          <a:prstGeom prst="line">
            <a:avLst/>
          </a:prstGeom>
          <a:ln w="6350"/>
        </p:spPr>
        <p:style>
          <a:lnRef idx="1">
            <a:schemeClr val="dk1"/>
          </a:lnRef>
          <a:fillRef idx="0">
            <a:schemeClr val="dk1"/>
          </a:fillRef>
          <a:effectRef idx="0">
            <a:schemeClr val="dk1"/>
          </a:effectRef>
          <a:fontRef idx="minor">
            <a:schemeClr val="tx1"/>
          </a:fontRef>
        </p:style>
      </p:cxnSp>
      <p:cxnSp>
        <p:nvCxnSpPr>
          <p:cNvPr id="30" name="Conector recto 29"/>
          <p:cNvCxnSpPr/>
          <p:nvPr/>
        </p:nvCxnSpPr>
        <p:spPr>
          <a:xfrm>
            <a:off x="5663952" y="4425661"/>
            <a:ext cx="0" cy="144016"/>
          </a:xfrm>
          <a:prstGeom prst="line">
            <a:avLst/>
          </a:prstGeom>
          <a:ln w="6350"/>
        </p:spPr>
        <p:style>
          <a:lnRef idx="1">
            <a:schemeClr val="dk1"/>
          </a:lnRef>
          <a:fillRef idx="0">
            <a:schemeClr val="dk1"/>
          </a:fillRef>
          <a:effectRef idx="0">
            <a:schemeClr val="dk1"/>
          </a:effectRef>
          <a:fontRef idx="minor">
            <a:schemeClr val="tx1"/>
          </a:fontRef>
        </p:style>
      </p:cxnSp>
      <p:cxnSp>
        <p:nvCxnSpPr>
          <p:cNvPr id="31" name="Conector recto 30"/>
          <p:cNvCxnSpPr/>
          <p:nvPr/>
        </p:nvCxnSpPr>
        <p:spPr>
          <a:xfrm>
            <a:off x="6672064" y="4425661"/>
            <a:ext cx="0" cy="144016"/>
          </a:xfrm>
          <a:prstGeom prst="line">
            <a:avLst/>
          </a:prstGeom>
          <a:ln w="6350"/>
        </p:spPr>
        <p:style>
          <a:lnRef idx="1">
            <a:schemeClr val="dk1"/>
          </a:lnRef>
          <a:fillRef idx="0">
            <a:schemeClr val="dk1"/>
          </a:fillRef>
          <a:effectRef idx="0">
            <a:schemeClr val="dk1"/>
          </a:effectRef>
          <a:fontRef idx="minor">
            <a:schemeClr val="tx1"/>
          </a:fontRef>
        </p:style>
      </p:cxnSp>
      <p:sp>
        <p:nvSpPr>
          <p:cNvPr id="32" name="CuadroTexto 31"/>
          <p:cNvSpPr txBox="1"/>
          <p:nvPr/>
        </p:nvSpPr>
        <p:spPr>
          <a:xfrm>
            <a:off x="5015880" y="4347173"/>
            <a:ext cx="360040" cy="184666"/>
          </a:xfrm>
          <a:prstGeom prst="rect">
            <a:avLst/>
          </a:prstGeom>
          <a:noFill/>
        </p:spPr>
        <p:txBody>
          <a:bodyPr wrap="square" rtlCol="0">
            <a:spAutoFit/>
          </a:bodyPr>
          <a:lstStyle/>
          <a:p>
            <a:r>
              <a:rPr lang="en-US" sz="600" dirty="0" smtClean="0">
                <a:latin typeface="Arial" panose="020B0604020202020204" pitchFamily="34" charset="0"/>
                <a:cs typeface="Arial" panose="020B0604020202020204" pitchFamily="34" charset="0"/>
              </a:rPr>
              <a:t>6 m</a:t>
            </a:r>
            <a:endParaRPr lang="es-MX" sz="600" dirty="0">
              <a:latin typeface="Arial" panose="020B0604020202020204" pitchFamily="34" charset="0"/>
              <a:cs typeface="Arial" panose="020B0604020202020204" pitchFamily="34" charset="0"/>
            </a:endParaRPr>
          </a:p>
        </p:txBody>
      </p:sp>
      <p:sp>
        <p:nvSpPr>
          <p:cNvPr id="33" name="CuadroTexto 32"/>
          <p:cNvSpPr txBox="1"/>
          <p:nvPr/>
        </p:nvSpPr>
        <p:spPr>
          <a:xfrm>
            <a:off x="6023992" y="4349512"/>
            <a:ext cx="360040" cy="184666"/>
          </a:xfrm>
          <a:prstGeom prst="rect">
            <a:avLst/>
          </a:prstGeom>
          <a:noFill/>
        </p:spPr>
        <p:txBody>
          <a:bodyPr wrap="square" rtlCol="0">
            <a:spAutoFit/>
          </a:bodyPr>
          <a:lstStyle/>
          <a:p>
            <a:r>
              <a:rPr lang="en-US" sz="600" dirty="0" smtClean="0">
                <a:latin typeface="Arial" panose="020B0604020202020204" pitchFamily="34" charset="0"/>
                <a:cs typeface="Arial" panose="020B0604020202020204" pitchFamily="34" charset="0"/>
              </a:rPr>
              <a:t>6 m</a:t>
            </a:r>
            <a:endParaRPr lang="es-MX" sz="600" dirty="0">
              <a:latin typeface="Arial" panose="020B0604020202020204" pitchFamily="34" charset="0"/>
              <a:cs typeface="Arial" panose="020B0604020202020204" pitchFamily="34" charset="0"/>
            </a:endParaRPr>
          </a:p>
        </p:txBody>
      </p:sp>
      <p:cxnSp>
        <p:nvCxnSpPr>
          <p:cNvPr id="34" name="Conector recto 33"/>
          <p:cNvCxnSpPr/>
          <p:nvPr/>
        </p:nvCxnSpPr>
        <p:spPr>
          <a:xfrm>
            <a:off x="8606486" y="4496339"/>
            <a:ext cx="2016224" cy="0"/>
          </a:xfrm>
          <a:prstGeom prst="line">
            <a:avLst/>
          </a:prstGeom>
          <a:ln w="6350"/>
        </p:spPr>
        <p:style>
          <a:lnRef idx="1">
            <a:schemeClr val="dk1"/>
          </a:lnRef>
          <a:fillRef idx="0">
            <a:schemeClr val="dk1"/>
          </a:fillRef>
          <a:effectRef idx="0">
            <a:schemeClr val="dk1"/>
          </a:effectRef>
          <a:fontRef idx="minor">
            <a:schemeClr val="tx1"/>
          </a:fontRef>
        </p:style>
      </p:cxnSp>
      <p:cxnSp>
        <p:nvCxnSpPr>
          <p:cNvPr id="35" name="Conector recto 34"/>
          <p:cNvCxnSpPr/>
          <p:nvPr/>
        </p:nvCxnSpPr>
        <p:spPr>
          <a:xfrm>
            <a:off x="8606486" y="4418030"/>
            <a:ext cx="0" cy="144016"/>
          </a:xfrm>
          <a:prstGeom prst="line">
            <a:avLst/>
          </a:prstGeom>
          <a:ln w="6350"/>
        </p:spPr>
        <p:style>
          <a:lnRef idx="1">
            <a:schemeClr val="dk1"/>
          </a:lnRef>
          <a:fillRef idx="0">
            <a:schemeClr val="dk1"/>
          </a:fillRef>
          <a:effectRef idx="0">
            <a:schemeClr val="dk1"/>
          </a:effectRef>
          <a:fontRef idx="minor">
            <a:schemeClr val="tx1"/>
          </a:fontRef>
        </p:style>
      </p:cxnSp>
      <p:cxnSp>
        <p:nvCxnSpPr>
          <p:cNvPr id="36" name="Conector recto 35"/>
          <p:cNvCxnSpPr/>
          <p:nvPr/>
        </p:nvCxnSpPr>
        <p:spPr>
          <a:xfrm>
            <a:off x="9614598" y="4418030"/>
            <a:ext cx="0" cy="144016"/>
          </a:xfrm>
          <a:prstGeom prst="line">
            <a:avLst/>
          </a:prstGeom>
          <a:ln w="6350"/>
        </p:spPr>
        <p:style>
          <a:lnRef idx="1">
            <a:schemeClr val="dk1"/>
          </a:lnRef>
          <a:fillRef idx="0">
            <a:schemeClr val="dk1"/>
          </a:fillRef>
          <a:effectRef idx="0">
            <a:schemeClr val="dk1"/>
          </a:effectRef>
          <a:fontRef idx="minor">
            <a:schemeClr val="tx1"/>
          </a:fontRef>
        </p:style>
      </p:cxnSp>
      <p:cxnSp>
        <p:nvCxnSpPr>
          <p:cNvPr id="37" name="Conector recto 36"/>
          <p:cNvCxnSpPr/>
          <p:nvPr/>
        </p:nvCxnSpPr>
        <p:spPr>
          <a:xfrm>
            <a:off x="10622710" y="4418030"/>
            <a:ext cx="0" cy="144016"/>
          </a:xfrm>
          <a:prstGeom prst="line">
            <a:avLst/>
          </a:prstGeom>
          <a:ln w="6350"/>
        </p:spPr>
        <p:style>
          <a:lnRef idx="1">
            <a:schemeClr val="dk1"/>
          </a:lnRef>
          <a:fillRef idx="0">
            <a:schemeClr val="dk1"/>
          </a:fillRef>
          <a:effectRef idx="0">
            <a:schemeClr val="dk1"/>
          </a:effectRef>
          <a:fontRef idx="minor">
            <a:schemeClr val="tx1"/>
          </a:fontRef>
        </p:style>
      </p:cxnSp>
      <p:sp>
        <p:nvSpPr>
          <p:cNvPr id="38" name="CuadroTexto 37"/>
          <p:cNvSpPr txBox="1"/>
          <p:nvPr/>
        </p:nvSpPr>
        <p:spPr>
          <a:xfrm>
            <a:off x="8966526" y="4339542"/>
            <a:ext cx="360040" cy="184666"/>
          </a:xfrm>
          <a:prstGeom prst="rect">
            <a:avLst/>
          </a:prstGeom>
          <a:noFill/>
        </p:spPr>
        <p:txBody>
          <a:bodyPr wrap="square" rtlCol="0">
            <a:spAutoFit/>
          </a:bodyPr>
          <a:lstStyle/>
          <a:p>
            <a:r>
              <a:rPr lang="en-US" sz="600" dirty="0" smtClean="0">
                <a:latin typeface="Arial" panose="020B0604020202020204" pitchFamily="34" charset="0"/>
                <a:cs typeface="Arial" panose="020B0604020202020204" pitchFamily="34" charset="0"/>
              </a:rPr>
              <a:t>6 m</a:t>
            </a:r>
            <a:endParaRPr lang="es-MX" sz="600" dirty="0">
              <a:latin typeface="Arial" panose="020B0604020202020204" pitchFamily="34" charset="0"/>
              <a:cs typeface="Arial" panose="020B0604020202020204" pitchFamily="34" charset="0"/>
            </a:endParaRPr>
          </a:p>
        </p:txBody>
      </p:sp>
      <p:sp>
        <p:nvSpPr>
          <p:cNvPr id="39" name="CuadroTexto 38"/>
          <p:cNvSpPr txBox="1"/>
          <p:nvPr/>
        </p:nvSpPr>
        <p:spPr>
          <a:xfrm>
            <a:off x="9974638" y="4341881"/>
            <a:ext cx="360040" cy="184666"/>
          </a:xfrm>
          <a:prstGeom prst="rect">
            <a:avLst/>
          </a:prstGeom>
          <a:noFill/>
        </p:spPr>
        <p:txBody>
          <a:bodyPr wrap="square" rtlCol="0">
            <a:spAutoFit/>
          </a:bodyPr>
          <a:lstStyle/>
          <a:p>
            <a:r>
              <a:rPr lang="en-US" sz="600" dirty="0" smtClean="0">
                <a:latin typeface="Arial" panose="020B0604020202020204" pitchFamily="34" charset="0"/>
                <a:cs typeface="Arial" panose="020B0604020202020204" pitchFamily="34" charset="0"/>
              </a:rPr>
              <a:t>6 m</a:t>
            </a:r>
            <a:endParaRPr lang="es-MX" sz="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5518</TotalTime>
  <Words>3145</Words>
  <Application>Microsoft Office PowerPoint</Application>
  <PresentationFormat>Panorámica</PresentationFormat>
  <Paragraphs>628</Paragraphs>
  <Slides>39</Slides>
  <Notes>28</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8" baseType="lpstr">
      <vt:lpstr>Arial</vt:lpstr>
      <vt:lpstr>Calibri</vt:lpstr>
      <vt:lpstr>Cambria Math</vt:lpstr>
      <vt:lpstr>Century Gothic</vt:lpstr>
      <vt:lpstr>Tw Cen MT</vt:lpstr>
      <vt:lpstr>Wingdings</vt:lpstr>
      <vt:lpstr>Wingdings 2</vt:lpstr>
      <vt:lpstr>Intermedio</vt:lpstr>
      <vt:lpstr>AutoCAD Drawing</vt:lpstr>
      <vt:lpstr>Análisis estructural avanzado.  INGENIERÍA CIVIL.    DOCENTE:  M.C. ANTONIO DANIEL MARTÍNEZ DIBENE.  UNIDAD II: Método de flexibilidades.  TEMA: VIGAS Y MARCOS.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Edgar PC</dc:creator>
  <cp:lastModifiedBy>Usuario</cp:lastModifiedBy>
  <cp:revision>321</cp:revision>
  <dcterms:created xsi:type="dcterms:W3CDTF">2015-05-13T01:18:38Z</dcterms:created>
  <dcterms:modified xsi:type="dcterms:W3CDTF">2023-10-06T01:14:29Z</dcterms:modified>
</cp:coreProperties>
</file>